
<file path=[Content_Types].xml><?xml version="1.0" encoding="utf-8"?>
<Types xmlns="http://schemas.openxmlformats.org/package/2006/content-types">
  <Default Extension="gif" ContentType="image/gif"/>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Override PartName="/ppt/embeddings/oleObject1.bin" ContentType="application/vnd.openxmlformats-officedocument.oleObject"/>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notesSlides/notesSlide9.xml" ContentType="application/vnd.openxmlformats-officedocument.presentationml.notes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slides/slide44.xml" ContentType="application/vnd.openxmlformats-officedocument.presentationml.slide+xml"/>
  <Override PartName="/ppt/handoutMasters/handoutMaster1.xml" ContentType="application/vnd.openxmlformats-officedocument.presentationml.handoutMaster+xml"/>
  <Override PartName="/ppt/slides/slide27.xml" ContentType="application/vnd.openxmlformats-officedocument.presentationml.slide+xml"/>
  <Default Extension="vml" ContentType="application/vnd.openxmlformats-officedocument.vmlDrawing"/>
  <Override PartName="/ppt/slides/slide20.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notesSlides/notesSlide8.xml" ContentType="application/vnd.openxmlformats-officedocument.presentationml.notesSlide+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Override PartName="/ppt/slides/slide26.xml" ContentType="application/vnd.openxmlformats-officedocument.presentationml.slide+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slides/slide49.xml" ContentType="application/vnd.openxmlformats-officedocument.presentationml.slide+xml"/>
  <Override PartName="/ppt/notesSlides/notesSlide5.xml" ContentType="application/vnd.openxmlformats-officedocument.presentationml.notesSlide+xml"/>
  <Override PartName="/ppt/slides/slide42.xml" ContentType="application/vnd.openxmlformats-officedocument.presentationml.slide+xml"/>
  <Override PartName="/ppt/slideLayouts/slideLayout13.xml" ContentType="application/vnd.openxmlformats-officedocument.presentationml.slideLayout+xml"/>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Default Extension="wmf" ContentType="image/x-wmf"/>
  <Override PartName="/ppt/slides/slide48.xml" ContentType="application/vnd.openxmlformats-officedocument.presentationml.slide+xml"/>
  <Override PartName="/docProps/app.xml" ContentType="application/vnd.openxmlformats-officedocument.extended-properties+xml"/>
  <Override PartName="/ppt/notesSlides/notesSlide4.xml" ContentType="application/vnd.openxmlformats-officedocument.presentationml.notesSlide+xml"/>
  <Override PartName="/ppt/slides/slide41.xml" ContentType="application/vnd.openxmlformats-officedocument.presentationml.slide+xml"/>
  <Override PartName="/ppt/theme/theme3.xml" ContentType="application/vnd.openxmlformats-officedocument.theme+xml"/>
  <Override PartName="/ppt/slideLayouts/slideLayout12.xml" ContentType="application/vnd.openxmlformats-officedocument.presentationml.slideLayout+xml"/>
  <Override PartName="/ppt/slides/slide24.xml" ContentType="application/vnd.openxmlformats-officedocument.presentationml.slide+xml"/>
  <Override PartName="/ppt/slides/slide50.xml" ContentType="application/vnd.openxmlformats-officedocument.presentationml.slide+xml"/>
  <Override PartName="/ppt/slides/slide8.xml" ContentType="application/vnd.openxmlformats-officedocument.presentationml.slide+xml"/>
  <Override PartName="/ppt/notesSlides/notesSlide10.xml" ContentType="application/vnd.openxmlformats-officedocument.presentationml.notes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slides/slide47.xml" ContentType="application/vnd.openxmlformats-officedocument.presentationml.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embeddings/oleObject2.bin" ContentType="application/vnd.openxmlformats-officedocument.oleObject"/>
  <Override PartName="/ppt/slides/slide46.xml" ContentType="application/vnd.openxmlformats-officedocument.presentationml.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52"/>
  </p:notesMasterIdLst>
  <p:handoutMasterIdLst>
    <p:handoutMasterId r:id="rId53"/>
  </p:handoutMasterIdLst>
  <p:sldIdLst>
    <p:sldId id="257" r:id="rId2"/>
    <p:sldId id="273" r:id="rId3"/>
    <p:sldId id="343" r:id="rId4"/>
    <p:sldId id="337" r:id="rId5"/>
    <p:sldId id="295" r:id="rId6"/>
    <p:sldId id="317" r:id="rId7"/>
    <p:sldId id="370" r:id="rId8"/>
    <p:sldId id="326" r:id="rId9"/>
    <p:sldId id="341" r:id="rId10"/>
    <p:sldId id="320" r:id="rId11"/>
    <p:sldId id="296" r:id="rId12"/>
    <p:sldId id="321" r:id="rId13"/>
    <p:sldId id="324" r:id="rId14"/>
    <p:sldId id="325" r:id="rId15"/>
    <p:sldId id="323" r:id="rId16"/>
    <p:sldId id="328" r:id="rId17"/>
    <p:sldId id="327" r:id="rId18"/>
    <p:sldId id="334" r:id="rId19"/>
    <p:sldId id="329" r:id="rId20"/>
    <p:sldId id="344" r:id="rId21"/>
    <p:sldId id="345" r:id="rId22"/>
    <p:sldId id="330" r:id="rId23"/>
    <p:sldId id="346" r:id="rId24"/>
    <p:sldId id="347" r:id="rId25"/>
    <p:sldId id="348" r:id="rId26"/>
    <p:sldId id="349" r:id="rId27"/>
    <p:sldId id="350" r:id="rId28"/>
    <p:sldId id="351" r:id="rId29"/>
    <p:sldId id="373" r:id="rId30"/>
    <p:sldId id="371" r:id="rId31"/>
    <p:sldId id="352" r:id="rId32"/>
    <p:sldId id="353" r:id="rId33"/>
    <p:sldId id="354" r:id="rId34"/>
    <p:sldId id="355" r:id="rId35"/>
    <p:sldId id="356" r:id="rId36"/>
    <p:sldId id="357" r:id="rId37"/>
    <p:sldId id="358" r:id="rId38"/>
    <p:sldId id="359" r:id="rId39"/>
    <p:sldId id="368" r:id="rId40"/>
    <p:sldId id="360" r:id="rId41"/>
    <p:sldId id="361" r:id="rId42"/>
    <p:sldId id="362" r:id="rId43"/>
    <p:sldId id="363" r:id="rId44"/>
    <p:sldId id="364" r:id="rId45"/>
    <p:sldId id="365" r:id="rId46"/>
    <p:sldId id="366" r:id="rId47"/>
    <p:sldId id="367" r:id="rId48"/>
    <p:sldId id="369" r:id="rId49"/>
    <p:sldId id="372" r:id="rId50"/>
    <p:sldId id="272"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6" frameSlides="1"/>
  <p:clrMru>
    <a:srgbClr val="A0B5D1"/>
    <a:srgbClr val="94AEC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p:cViewPr varScale="1">
        <p:scale>
          <a:sx n="88" d="100"/>
          <a:sy n="88" d="100"/>
        </p:scale>
        <p:origin x="-984" y="-10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97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handoutMaster" Target="handoutMasters/handoutMaster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933265-5E23-BF49-B6BF-1934B9BC786E}" type="datetimeFigureOut">
              <a:rPr lang="en-US" smtClean="0"/>
              <a:pPr/>
              <a:t>8/27/12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4D7F38-D411-9B47-AFF4-70C571B83B5A}"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AA1BC7-CCFC-484A-97F3-979F740C57F6}" type="datetimeFigureOut">
              <a:rPr lang="en-US" smtClean="0"/>
              <a:pPr/>
              <a:t>8/27/12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7FDFF-7B9F-7D4D-BFC0-AAD1F3D3D3CB}"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97FDFF-7B9F-7D4D-BFC0-AAD1F3D3D3C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9090C1A1-A7E6-4C4E-81AA-BB2203308F66}" type="slidenum">
              <a:rPr lang="en-US">
                <a:latin typeface="Arial" charset="0"/>
                <a:ea typeface="ＭＳ Ｐゴシック" charset="-128"/>
                <a:cs typeface="ＭＳ Ｐゴシック" charset="-128"/>
              </a:rPr>
              <a:pPr/>
              <a:t>14</a:t>
            </a:fld>
            <a:endParaRPr lang="en-US">
              <a:latin typeface="Arial" charset="0"/>
              <a:ea typeface="ＭＳ Ｐゴシック" charset="-128"/>
              <a:cs typeface="ＭＳ Ｐゴシック" charset="-128"/>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97FDFF-7B9F-7D4D-BFC0-AAD1F3D3D3CB}" type="slidenum">
              <a:rPr lang="en-US" smtClean="0"/>
              <a:pPr/>
              <a:t>26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97FDFF-7B9F-7D4D-BFC0-AAD1F3D3D3CB}" type="slidenum">
              <a:rPr lang="en-US" smtClean="0"/>
              <a:pPr/>
              <a:t>27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97FDFF-7B9F-7D4D-BFC0-AAD1F3D3D3CB}" type="slidenum">
              <a:rPr lang="en-US" smtClean="0"/>
              <a:pPr/>
              <a:t>28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97FDFF-7B9F-7D4D-BFC0-AAD1F3D3D3CB}" type="slidenum">
              <a:rPr lang="en-US" smtClean="0"/>
              <a:pPr/>
              <a:t>31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ln/>
        </p:spPr>
      </p:sp>
      <p:sp>
        <p:nvSpPr>
          <p:cNvPr id="54275" name="Notes Placeholder 2"/>
          <p:cNvSpPr>
            <a:spLocks noGrp="1"/>
          </p:cNvSpPr>
          <p:nvPr>
            <p:ph type="body" idx="1"/>
          </p:nvPr>
        </p:nvSpPr>
        <p:spPr>
          <a:noFill/>
          <a:ln/>
        </p:spPr>
        <p:txBody>
          <a:bodyPr/>
          <a:lstStyle/>
          <a:p>
            <a:r>
              <a:rPr lang="en-US" smtClean="0">
                <a:latin typeface="Arial" pitchFamily="1" charset="0"/>
                <a:ea typeface="ＭＳ Ｐゴシック" pitchFamily="1" charset="-128"/>
                <a:cs typeface="ＭＳ Ｐゴシック" pitchFamily="1" charset="-128"/>
              </a:rPr>
              <a:t>VertLeftWhiteCheck1</a:t>
            </a:r>
          </a:p>
        </p:txBody>
      </p:sp>
      <p:sp>
        <p:nvSpPr>
          <p:cNvPr id="54276" name="Slide Number Placeholder 3"/>
          <p:cNvSpPr>
            <a:spLocks noGrp="1"/>
          </p:cNvSpPr>
          <p:nvPr>
            <p:ph type="sldNum" sz="quarter" idx="5"/>
          </p:nvPr>
        </p:nvSpPr>
        <p:spPr>
          <a:noFill/>
        </p:spPr>
        <p:txBody>
          <a:bodyPr/>
          <a:lstStyle/>
          <a:p>
            <a:fld id="{537DDFC7-9B43-2649-94E0-7B41AD675C67}" type="slidenum">
              <a:rPr lang="en-US" smtClean="0">
                <a:solidFill>
                  <a:srgbClr val="000000"/>
                </a:solidFill>
              </a:rPr>
              <a:pPr/>
              <a:t>38</a:t>
            </a:fld>
            <a:endParaRPr lang="en-US" smtClean="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ln/>
        </p:spPr>
      </p:sp>
      <p:sp>
        <p:nvSpPr>
          <p:cNvPr id="54275" name="Notes Placeholder 2"/>
          <p:cNvSpPr>
            <a:spLocks noGrp="1"/>
          </p:cNvSpPr>
          <p:nvPr>
            <p:ph type="body" idx="1"/>
          </p:nvPr>
        </p:nvSpPr>
        <p:spPr>
          <a:noFill/>
          <a:ln/>
        </p:spPr>
        <p:txBody>
          <a:bodyPr/>
          <a:lstStyle/>
          <a:p>
            <a:r>
              <a:rPr lang="en-US" smtClean="0">
                <a:latin typeface="Arial" pitchFamily="1" charset="0"/>
                <a:ea typeface="ＭＳ Ｐゴシック" pitchFamily="1" charset="-128"/>
                <a:cs typeface="ＭＳ Ｐゴシック" pitchFamily="1" charset="-128"/>
              </a:rPr>
              <a:t>VertLeftWhiteCheck1</a:t>
            </a:r>
          </a:p>
        </p:txBody>
      </p:sp>
      <p:sp>
        <p:nvSpPr>
          <p:cNvPr id="54276" name="Slide Number Placeholder 3"/>
          <p:cNvSpPr>
            <a:spLocks noGrp="1"/>
          </p:cNvSpPr>
          <p:nvPr>
            <p:ph type="sldNum" sz="quarter" idx="5"/>
          </p:nvPr>
        </p:nvSpPr>
        <p:spPr>
          <a:noFill/>
        </p:spPr>
        <p:txBody>
          <a:bodyPr/>
          <a:lstStyle/>
          <a:p>
            <a:fld id="{537DDFC7-9B43-2649-94E0-7B41AD675C67}" type="slidenum">
              <a:rPr lang="en-US" smtClean="0">
                <a:solidFill>
                  <a:srgbClr val="000000"/>
                </a:solidFill>
              </a:rPr>
              <a:pPr/>
              <a:t>39</a:t>
            </a:fld>
            <a:endParaRPr lang="en-US" smtClean="0">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ln/>
        </p:spPr>
      </p:sp>
      <p:sp>
        <p:nvSpPr>
          <p:cNvPr id="54275" name="Notes Placeholder 2"/>
          <p:cNvSpPr>
            <a:spLocks noGrp="1"/>
          </p:cNvSpPr>
          <p:nvPr>
            <p:ph type="body" idx="1"/>
          </p:nvPr>
        </p:nvSpPr>
        <p:spPr>
          <a:noFill/>
          <a:ln/>
        </p:spPr>
        <p:txBody>
          <a:bodyPr/>
          <a:lstStyle/>
          <a:p>
            <a:r>
              <a:rPr lang="en-US" smtClean="0">
                <a:latin typeface="Arial" pitchFamily="1" charset="0"/>
                <a:ea typeface="ＭＳ Ｐゴシック" pitchFamily="1" charset="-128"/>
                <a:cs typeface="ＭＳ Ｐゴシック" pitchFamily="1" charset="-128"/>
              </a:rPr>
              <a:t>VertLeftWhiteCheck1</a:t>
            </a:r>
          </a:p>
        </p:txBody>
      </p:sp>
      <p:sp>
        <p:nvSpPr>
          <p:cNvPr id="54276" name="Slide Number Placeholder 3"/>
          <p:cNvSpPr>
            <a:spLocks noGrp="1"/>
          </p:cNvSpPr>
          <p:nvPr>
            <p:ph type="sldNum" sz="quarter" idx="5"/>
          </p:nvPr>
        </p:nvSpPr>
        <p:spPr>
          <a:noFill/>
        </p:spPr>
        <p:txBody>
          <a:bodyPr/>
          <a:lstStyle/>
          <a:p>
            <a:fld id="{537DDFC7-9B43-2649-94E0-7B41AD675C67}" type="slidenum">
              <a:rPr lang="en-US" smtClean="0">
                <a:solidFill>
                  <a:srgbClr val="000000"/>
                </a:solidFill>
              </a:rPr>
              <a:pPr/>
              <a:t>48</a:t>
            </a:fld>
            <a:endParaRPr lang="en-US" smtClean="0">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ln/>
        </p:spPr>
      </p:sp>
      <p:sp>
        <p:nvSpPr>
          <p:cNvPr id="54275" name="Notes Placeholder 2"/>
          <p:cNvSpPr>
            <a:spLocks noGrp="1"/>
          </p:cNvSpPr>
          <p:nvPr>
            <p:ph type="body" idx="1"/>
          </p:nvPr>
        </p:nvSpPr>
        <p:spPr>
          <a:noFill/>
          <a:ln/>
        </p:spPr>
        <p:txBody>
          <a:bodyPr/>
          <a:lstStyle/>
          <a:p>
            <a:r>
              <a:rPr lang="en-US" smtClean="0">
                <a:latin typeface="Arial" pitchFamily="1" charset="0"/>
                <a:ea typeface="ＭＳ Ｐゴシック" pitchFamily="1" charset="-128"/>
                <a:cs typeface="ＭＳ Ｐゴシック" pitchFamily="1" charset="-128"/>
              </a:rPr>
              <a:t>VertLeftWhiteCheck1</a:t>
            </a:r>
          </a:p>
        </p:txBody>
      </p:sp>
      <p:sp>
        <p:nvSpPr>
          <p:cNvPr id="54276" name="Slide Number Placeholder 3"/>
          <p:cNvSpPr>
            <a:spLocks noGrp="1"/>
          </p:cNvSpPr>
          <p:nvPr>
            <p:ph type="sldNum" sz="quarter" idx="5"/>
          </p:nvPr>
        </p:nvSpPr>
        <p:spPr>
          <a:noFill/>
        </p:spPr>
        <p:txBody>
          <a:bodyPr/>
          <a:lstStyle/>
          <a:p>
            <a:fld id="{537DDFC7-9B43-2649-94E0-7B41AD675C67}" type="slidenum">
              <a:rPr lang="en-US" smtClean="0">
                <a:solidFill>
                  <a:srgbClr val="000000"/>
                </a:solidFill>
              </a:rPr>
              <a:pPr/>
              <a:t>49</a:t>
            </a:fld>
            <a:endParaRPr lang="en-US" smtClean="0">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97FDFF-7B9F-7D4D-BFC0-AAD1F3D3D3CB}" type="slidenum">
              <a:rPr lang="en-US" smtClean="0"/>
              <a:pPr/>
              <a:t>50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97FDFF-7B9F-7D4D-BFC0-AAD1F3D3D3CB}"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97FDFF-7B9F-7D4D-BFC0-AAD1F3D3D3C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516434" y="4342191"/>
            <a:ext cx="5909964" cy="4115405"/>
          </a:xfrm>
          <a:noFill/>
          <a:ln w="9525"/>
        </p:spPr>
        <p:txBody>
          <a:bodyPr lIns="90475" tIns="44444" rIns="90475" bIns="44444"/>
          <a:lstStyle/>
          <a:p>
            <a:endParaRPr lang="en-US"/>
          </a:p>
        </p:txBody>
      </p:sp>
      <p:sp>
        <p:nvSpPr>
          <p:cNvPr id="27651" name="Rectangle 3"/>
          <p:cNvSpPr>
            <a:spLocks noGrp="1" noRot="1" noChangeAspect="1" noChangeArrowheads="1" noTextEdit="1"/>
          </p:cNvSpPr>
          <p:nvPr>
            <p:ph type="sldImg"/>
          </p:nvPr>
        </p:nvSpPr>
        <p:spPr>
          <a:xfrm>
            <a:off x="1158875" y="587375"/>
            <a:ext cx="4552950" cy="3416300"/>
          </a:xfr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97FDFF-7B9F-7D4D-BFC0-AAD1F3D3D3C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97FDFF-7B9F-7D4D-BFC0-AAD1F3D3D3C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02" name="Rectangle 2"/>
          <p:cNvSpPr>
            <a:spLocks noGrp="1" noRot="1" noChangeAspect="1" noChangeArrowheads="1" noTextEdit="1"/>
          </p:cNvSpPr>
          <p:nvPr>
            <p:ph type="sldImg"/>
          </p:nvPr>
        </p:nvSpPr>
        <p:spPr>
          <a:xfrm>
            <a:off x="1157288" y="587375"/>
            <a:ext cx="4556125" cy="3416300"/>
          </a:xfrm>
        </p:spPr>
      </p:sp>
      <p:sp>
        <p:nvSpPr>
          <p:cNvPr id="256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97FDFF-7B9F-7D4D-BFC0-AAD1F3D3D3CB}"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Most companies buy servers from the likes of Dell, Hewlett-Packard, IBM, or Sun Microsystems. But Google, which has hundreds of thousands of servers and considers running them part of its core expertise, designs and builds its own. Ben Jai, who designed many of Google's servers, unveiled a modern Google server before the hungry eyes of a technically sophisticated audience.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Google's big surprise: each server has its own 12-volt battery to supply power if there's a problem with the main source of electricity. The company also revealed for the first time that since 2005, its data centers have been composed of standard shipping containers--each with 1,160 servers and a power consumption that can reach 250 kilowatts.</a:t>
            </a:r>
            <a:endParaRPr lang="en-US"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It may sound geeky, but a number of attendees--the kind of folks who run data centers packed with thousands of servers for a living--were surprised not only by Google's built-in battery approach, but by the fact that the company has kept it secret for years. Jai said in an interview that Google has been using the design since 2005 and now is in its sixth or seventh generation of design.</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Read more: http://news.cnet.com/8301-1001_3-10209580-92.html#ixzz0yo8bhTOH</a:t>
            </a:r>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vmlDrawing" Target="../drawings/vmlDrawing1.vml"/><Relationship Id="rId2"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3366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D10CD995-F190-D645-962C-33F68B0AE0CE}" type="datetime1">
              <a:rPr lang="en-US" smtClean="0"/>
              <a:pPr/>
              <a:t>8/27/12</a:t>
            </a:fld>
            <a:endParaRPr lang="en-US"/>
          </a:p>
        </p:txBody>
      </p:sp>
      <p:sp>
        <p:nvSpPr>
          <p:cNvPr id="5" name="Footer Placeholder 4"/>
          <p:cNvSpPr>
            <a:spLocks noGrp="1"/>
          </p:cNvSpPr>
          <p:nvPr>
            <p:ph type="ftr" sz="quarter" idx="11"/>
          </p:nvPr>
        </p:nvSpPr>
        <p:spPr/>
        <p:txBody>
          <a:bodyPr/>
          <a:lstStyle/>
          <a:p>
            <a:r>
              <a:rPr lang="en-US" dirty="0" smtClean="0"/>
              <a:t>Fall 2012 --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BE64D0-4959-7844-B68C-18311CA04808}" type="datetime1">
              <a:rPr lang="en-US" smtClean="0"/>
              <a:pPr/>
              <a:t>8/27/12</a:t>
            </a:fld>
            <a:endParaRPr lang="en-US"/>
          </a:p>
        </p:txBody>
      </p:sp>
      <p:sp>
        <p:nvSpPr>
          <p:cNvPr id="5" name="Footer Placeholder 4"/>
          <p:cNvSpPr>
            <a:spLocks noGrp="1"/>
          </p:cNvSpPr>
          <p:nvPr>
            <p:ph type="ftr" sz="quarter" idx="11"/>
          </p:nvPr>
        </p:nvSpPr>
        <p:spPr/>
        <p:txBody>
          <a:bodyPr/>
          <a:lstStyle/>
          <a:p>
            <a:r>
              <a:rPr lang="en-US" dirty="0" smtClean="0"/>
              <a:t>Fall 2012 --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E035AE-2F20-CA4A-96EA-2E2FD8390012}" type="datetime1">
              <a:rPr lang="en-US" smtClean="0"/>
              <a:pPr/>
              <a:t>8/27/12</a:t>
            </a:fld>
            <a:endParaRPr lang="en-US"/>
          </a:p>
        </p:txBody>
      </p:sp>
      <p:sp>
        <p:nvSpPr>
          <p:cNvPr id="5" name="Footer Placeholder 4"/>
          <p:cNvSpPr>
            <a:spLocks noGrp="1"/>
          </p:cNvSpPr>
          <p:nvPr>
            <p:ph type="ftr" sz="quarter" idx="11"/>
          </p:nvPr>
        </p:nvSpPr>
        <p:spPr/>
        <p:txBody>
          <a:bodyPr/>
          <a:lstStyle/>
          <a:p>
            <a:r>
              <a:rPr lang="en-US" dirty="0" smtClean="0"/>
              <a:t>Fall 2012 --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5727700" cy="474663"/>
          </a:xfrm>
        </p:spPr>
        <p:txBody>
          <a:bodyPr/>
          <a:lstStyle/>
          <a:p>
            <a:r>
              <a:rPr lang="en-US"/>
              <a:t>Click to edit Master title style</a:t>
            </a:r>
          </a:p>
        </p:txBody>
      </p:sp>
      <p:sp>
        <p:nvSpPr>
          <p:cNvPr id="3" name="Text Placeholder 2"/>
          <p:cNvSpPr>
            <a:spLocks noGrp="1"/>
          </p:cNvSpPr>
          <p:nvPr>
            <p:ph type="body" sz="half" idx="1"/>
          </p:nvPr>
        </p:nvSpPr>
        <p:spPr>
          <a:xfrm>
            <a:off x="685800" y="1143000"/>
            <a:ext cx="3848100" cy="213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143000"/>
            <a:ext cx="3848100" cy="99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2287588"/>
            <a:ext cx="3848100" cy="993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userDrawn="1">
  <p:cSld name="Custom Layout">
    <p:spTree>
      <p:nvGrpSpPr>
        <p:cNvPr id="1" name=""/>
        <p:cNvGrpSpPr/>
        <p:nvPr/>
      </p:nvGrpSpPr>
      <p:grpSpPr>
        <a:xfrm>
          <a:off x="0" y="0"/>
          <a:ext cx="0" cy="0"/>
          <a:chOff x="0" y="0"/>
          <a:chExt cx="0" cy="0"/>
        </a:xfrm>
      </p:grpSpPr>
      <p:graphicFrame>
        <p:nvGraphicFramePr>
          <p:cNvPr id="2" name="Object 3"/>
          <p:cNvGraphicFramePr>
            <a:graphicFrameLocks noChangeAspect="1"/>
          </p:cNvGraphicFramePr>
          <p:nvPr/>
        </p:nvGraphicFramePr>
        <p:xfrm>
          <a:off x="0" y="6781800"/>
          <a:ext cx="9144000" cy="87313"/>
        </p:xfrm>
        <a:graphic>
          <a:graphicData uri="http://schemas.openxmlformats.org/presentationml/2006/ole">
            <p:oleObj spid="_x0000_s156674" name="Image" r:id="rId3" imgW="10057143" imgH="1269841" progId="">
              <p:embed/>
            </p:oleObj>
          </a:graphicData>
        </a:graphic>
      </p:graphicFrame>
      <p:pic>
        <p:nvPicPr>
          <p:cNvPr id="3" name="Picture 8"/>
          <p:cNvPicPr>
            <a:picLocks noChangeAspect="1"/>
          </p:cNvPicPr>
          <p:nvPr userDrawn="1"/>
        </p:nvPicPr>
        <p:blipFill>
          <a:blip r:embed="rId4"/>
          <a:srcRect/>
          <a:stretch>
            <a:fillRect/>
          </a:stretch>
        </p:blipFill>
        <p:spPr bwMode="auto">
          <a:xfrm>
            <a:off x="8153400" y="0"/>
            <a:ext cx="990600" cy="788988"/>
          </a:xfrm>
          <a:prstGeom prst="rect">
            <a:avLst/>
          </a:prstGeom>
          <a:noFill/>
          <a:ln w="9525">
            <a:noFill/>
            <a:miter lim="800000"/>
            <a:headEnd/>
            <a:tailEnd/>
          </a:ln>
        </p:spPr>
      </p:pic>
      <p:pic>
        <p:nvPicPr>
          <p:cNvPr id="4" name="Picture 9"/>
          <p:cNvPicPr>
            <a:picLocks noChangeAspect="1"/>
          </p:cNvPicPr>
          <p:nvPr userDrawn="1"/>
        </p:nvPicPr>
        <p:blipFill>
          <a:blip r:embed="rId5"/>
          <a:srcRect/>
          <a:stretch>
            <a:fillRect/>
          </a:stretch>
        </p:blipFill>
        <p:spPr bwMode="auto">
          <a:xfrm>
            <a:off x="8153400" y="831850"/>
            <a:ext cx="990600" cy="412750"/>
          </a:xfrm>
          <a:prstGeom prst="rect">
            <a:avLst/>
          </a:prstGeom>
          <a:noFill/>
          <a:ln w="9525">
            <a:noFill/>
            <a:miter lim="800000"/>
            <a:headEnd/>
            <a:tailEnd/>
          </a:ln>
        </p:spPr>
      </p:pic>
      <p:sp>
        <p:nvSpPr>
          <p:cNvPr id="5" name="Slide Number Placeholder 3"/>
          <p:cNvSpPr>
            <a:spLocks noGrp="1"/>
          </p:cNvSpPr>
          <p:nvPr>
            <p:ph type="sldNum" sz="quarter" idx="10"/>
          </p:nvPr>
        </p:nvSpPr>
        <p:spPr/>
        <p:txBody>
          <a:bodyPr/>
          <a:lstStyle>
            <a:lvl1pPr>
              <a:defRPr/>
            </a:lvl1pPr>
          </a:lstStyle>
          <a:p>
            <a:pPr>
              <a:defRPr/>
            </a:pPr>
            <a:fld id="{845CF6B1-C410-DE41-99C1-A52DCD7C2094}"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2E1938-C8CF-0247-A38E-E6A30FE91DD3}" type="datetime1">
              <a:rPr lang="en-US" smtClean="0"/>
              <a:pPr/>
              <a:t>8/27/12</a:t>
            </a:fld>
            <a:endParaRPr lang="en-US"/>
          </a:p>
        </p:txBody>
      </p:sp>
      <p:sp>
        <p:nvSpPr>
          <p:cNvPr id="5" name="Footer Placeholder 4"/>
          <p:cNvSpPr>
            <a:spLocks noGrp="1"/>
          </p:cNvSpPr>
          <p:nvPr>
            <p:ph type="ftr" sz="quarter" idx="11"/>
          </p:nvPr>
        </p:nvSpPr>
        <p:spPr/>
        <p:txBody>
          <a:bodyPr/>
          <a:lstStyle/>
          <a:p>
            <a:r>
              <a:rPr lang="en-US" dirty="0" err="1" smtClean="0"/>
              <a:t>Falll</a:t>
            </a:r>
            <a:r>
              <a:rPr lang="en-US" dirty="0" smtClean="0"/>
              <a:t> 2012 --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54DAF-F2CF-7F43-A4C4-E2C9980100D0}" type="datetime1">
              <a:rPr lang="en-US" smtClean="0"/>
              <a:pPr/>
              <a:t>8/27/12</a:t>
            </a:fld>
            <a:endParaRPr lang="en-US"/>
          </a:p>
        </p:txBody>
      </p:sp>
      <p:sp>
        <p:nvSpPr>
          <p:cNvPr id="5" name="Footer Placeholder 4"/>
          <p:cNvSpPr>
            <a:spLocks noGrp="1"/>
          </p:cNvSpPr>
          <p:nvPr>
            <p:ph type="ftr" sz="quarter" idx="11"/>
          </p:nvPr>
        </p:nvSpPr>
        <p:spPr/>
        <p:txBody>
          <a:bodyPr/>
          <a:lstStyle/>
          <a:p>
            <a:r>
              <a:rPr lang="en-US" dirty="0" err="1" smtClean="0"/>
              <a:t>Fakk</a:t>
            </a:r>
            <a:r>
              <a:rPr lang="en-US" dirty="0" smtClean="0"/>
              <a:t> 2012 --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C22ADC-F210-6D42-BDA7-9E62E77EB091}" type="datetime1">
              <a:rPr lang="en-US" smtClean="0"/>
              <a:pPr/>
              <a:t>8/27/12</a:t>
            </a:fld>
            <a:endParaRPr lang="en-US"/>
          </a:p>
        </p:txBody>
      </p:sp>
      <p:sp>
        <p:nvSpPr>
          <p:cNvPr id="6" name="Footer Placeholder 5"/>
          <p:cNvSpPr>
            <a:spLocks noGrp="1"/>
          </p:cNvSpPr>
          <p:nvPr>
            <p:ph type="ftr" sz="quarter" idx="11"/>
          </p:nvPr>
        </p:nvSpPr>
        <p:spPr/>
        <p:txBody>
          <a:bodyPr/>
          <a:lstStyle/>
          <a:p>
            <a:r>
              <a:rPr lang="en-US" dirty="0" smtClean="0"/>
              <a:t>Fall 2012 -- Lecture #2</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D34811D-A295-6945-90EF-DDD0D8E9AA49}" type="datetime1">
              <a:rPr lang="en-US" smtClean="0"/>
              <a:pPr/>
              <a:t>8/27/12</a:t>
            </a:fld>
            <a:endParaRPr lang="en-US"/>
          </a:p>
        </p:txBody>
      </p:sp>
      <p:sp>
        <p:nvSpPr>
          <p:cNvPr id="8" name="Footer Placeholder 7"/>
          <p:cNvSpPr>
            <a:spLocks noGrp="1"/>
          </p:cNvSpPr>
          <p:nvPr>
            <p:ph type="ftr" sz="quarter" idx="11"/>
          </p:nvPr>
        </p:nvSpPr>
        <p:spPr/>
        <p:txBody>
          <a:bodyPr/>
          <a:lstStyle/>
          <a:p>
            <a:r>
              <a:rPr lang="en-US" dirty="0" smtClean="0"/>
              <a:t>Fall 2012 -- Lecture #2</a:t>
            </a:r>
            <a:endParaRPr lang="en-US" dirty="0"/>
          </a:p>
        </p:txBody>
      </p:sp>
      <p:sp>
        <p:nvSpPr>
          <p:cNvPr id="9" name="Slide Number Placeholder 8"/>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643134-902E-884F-AF34-1C1B41A17DD1}" type="datetime1">
              <a:rPr lang="en-US" smtClean="0"/>
              <a:pPr/>
              <a:t>8/27/12</a:t>
            </a:fld>
            <a:endParaRPr lang="en-US"/>
          </a:p>
        </p:txBody>
      </p:sp>
      <p:sp>
        <p:nvSpPr>
          <p:cNvPr id="4" name="Footer Placeholder 3"/>
          <p:cNvSpPr>
            <a:spLocks noGrp="1"/>
          </p:cNvSpPr>
          <p:nvPr>
            <p:ph type="ftr" sz="quarter" idx="11"/>
          </p:nvPr>
        </p:nvSpPr>
        <p:spPr/>
        <p:txBody>
          <a:bodyPr/>
          <a:lstStyle/>
          <a:p>
            <a:r>
              <a:rPr lang="en-US" dirty="0" smtClean="0"/>
              <a:t>Fall 2012 -- Lecture #2</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EEFA44-2E20-554D-B4DC-225ED72351BB}" type="datetime1">
              <a:rPr lang="en-US" smtClean="0"/>
              <a:pPr/>
              <a:t>8/27/12</a:t>
            </a:fld>
            <a:endParaRPr lang="en-US"/>
          </a:p>
        </p:txBody>
      </p:sp>
      <p:sp>
        <p:nvSpPr>
          <p:cNvPr id="3" name="Footer Placeholder 2"/>
          <p:cNvSpPr>
            <a:spLocks noGrp="1"/>
          </p:cNvSpPr>
          <p:nvPr>
            <p:ph type="ftr" sz="quarter" idx="11"/>
          </p:nvPr>
        </p:nvSpPr>
        <p:spPr/>
        <p:txBody>
          <a:bodyPr/>
          <a:lstStyle/>
          <a:p>
            <a:r>
              <a:rPr lang="en-US" dirty="0" smtClean="0"/>
              <a:t>Fall 2012 -- Lecture #2</a:t>
            </a:r>
            <a:endParaRPr lang="en-US"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09D1B5-AAC3-A046-BC7E-D99BD7AA3531}" type="datetime1">
              <a:rPr lang="en-US" smtClean="0"/>
              <a:pPr/>
              <a:t>8/27/12</a:t>
            </a:fld>
            <a:endParaRPr lang="en-US"/>
          </a:p>
        </p:txBody>
      </p:sp>
      <p:sp>
        <p:nvSpPr>
          <p:cNvPr id="6" name="Footer Placeholder 5"/>
          <p:cNvSpPr>
            <a:spLocks noGrp="1"/>
          </p:cNvSpPr>
          <p:nvPr>
            <p:ph type="ftr" sz="quarter" idx="11"/>
          </p:nvPr>
        </p:nvSpPr>
        <p:spPr/>
        <p:txBody>
          <a:bodyPr/>
          <a:lstStyle/>
          <a:p>
            <a:r>
              <a:rPr lang="en-US" dirty="0" smtClean="0"/>
              <a:t>Fall 2012 -- Lecture #2</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7807DF-0246-0A44-B896-99D1F24A0E15}" type="datetime1">
              <a:rPr lang="en-US" smtClean="0"/>
              <a:pPr/>
              <a:t>8/27/12</a:t>
            </a:fld>
            <a:endParaRPr lang="en-US"/>
          </a:p>
        </p:txBody>
      </p:sp>
      <p:sp>
        <p:nvSpPr>
          <p:cNvPr id="6" name="Footer Placeholder 5"/>
          <p:cNvSpPr>
            <a:spLocks noGrp="1"/>
          </p:cNvSpPr>
          <p:nvPr>
            <p:ph type="ftr" sz="quarter" idx="11"/>
          </p:nvPr>
        </p:nvSpPr>
        <p:spPr/>
        <p:txBody>
          <a:bodyPr/>
          <a:lstStyle/>
          <a:p>
            <a:r>
              <a:rPr lang="en-US" dirty="0" smtClean="0"/>
              <a:t>Fall 2012 -- Lecture #2</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82E44-4BD5-5E42-AF3A-81498880D760}" type="datetime1">
              <a:rPr lang="en-US" smtClean="0"/>
              <a:pPr/>
              <a:t>8/27/12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Fall 2012 -- Lecture #2</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hf hdr="0"/>
  <p:txStyles>
    <p:titleStyle>
      <a:lvl1pPr algn="ctr" defTabSz="457200" rtl="0" eaLnBrk="1" latinLnBrk="0" hangingPunct="1">
        <a:spcBef>
          <a:spcPct val="0"/>
        </a:spcBef>
        <a:buNone/>
        <a:defRPr sz="4400" kern="1200">
          <a:solidFill>
            <a:srgbClr val="FF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8.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2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5.png"/><Relationship Id="rId5" Type="http://schemas.openxmlformats.org/officeDocument/2006/relationships/oleObject" Target="../embeddings/oleObject2.bin"/><Relationship Id="rId6" Type="http://schemas.openxmlformats.org/officeDocument/2006/relationships/image" Target="../media/image6.jpeg"/><Relationship Id="rId7" Type="http://schemas.openxmlformats.org/officeDocument/2006/relationships/image" Target="../media/image7.png"/><Relationship Id="rId8" Type="http://schemas.openxmlformats.org/officeDocument/2006/relationships/image" Target="../media/image8.png"/><Relationship Id="rId1" Type="http://schemas.openxmlformats.org/officeDocument/2006/relationships/vmlDrawing" Target="../drawings/vmlDrawing2.vml"/><Relationship Id="rId2"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2.gi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CS 61C: Great Ideas in Computer Architecture (Machine Structures)</a:t>
            </a:r>
            <a:br>
              <a:rPr lang="en-US" dirty="0" smtClean="0"/>
            </a:br>
            <a:r>
              <a:rPr lang="en-US" i="1" dirty="0" smtClean="0"/>
              <a:t>Warehouse Scale Computers</a:t>
            </a:r>
            <a:endParaRPr lang="en-US" i="1" dirty="0"/>
          </a:p>
        </p:txBody>
      </p:sp>
      <p:sp>
        <p:nvSpPr>
          <p:cNvPr id="3" name="Subtitle 2"/>
          <p:cNvSpPr>
            <a:spLocks noGrp="1"/>
          </p:cNvSpPr>
          <p:nvPr>
            <p:ph type="subTitle" idx="1"/>
          </p:nvPr>
        </p:nvSpPr>
        <p:spPr/>
        <p:txBody>
          <a:bodyPr>
            <a:normAutofit fontScale="85000" lnSpcReduction="10000"/>
          </a:bodyPr>
          <a:lstStyle/>
          <a:p>
            <a:r>
              <a:rPr lang="en-US" smtClean="0"/>
              <a:t>Instructors:</a:t>
            </a:r>
          </a:p>
          <a:p>
            <a:r>
              <a:rPr lang="en-US" smtClean="0"/>
              <a:t>Krste Asanovic</a:t>
            </a:r>
            <a:br>
              <a:rPr lang="en-US" smtClean="0"/>
            </a:br>
            <a:r>
              <a:rPr lang="en-US" smtClean="0"/>
              <a:t>Randy H. Katz</a:t>
            </a:r>
          </a:p>
          <a:p>
            <a:r>
              <a:rPr lang="en-US" smtClean="0"/>
              <a:t>http://inst.eecs.Berkeley.edu/~cs61c/F12</a:t>
            </a:r>
            <a:endParaRPr lang="en-US" dirty="0" smtClean="0"/>
          </a:p>
        </p:txBody>
      </p:sp>
      <p:sp>
        <p:nvSpPr>
          <p:cNvPr id="9" name="Date Placeholder 8"/>
          <p:cNvSpPr>
            <a:spLocks noGrp="1"/>
          </p:cNvSpPr>
          <p:nvPr>
            <p:ph type="dt" sz="half" idx="10"/>
          </p:nvPr>
        </p:nvSpPr>
        <p:spPr/>
        <p:txBody>
          <a:bodyPr/>
          <a:lstStyle/>
          <a:p>
            <a:fld id="{42C02D77-F3FB-214A-B9DF-07BB87480B18}" type="datetime1">
              <a:rPr lang="en-US" smtClean="0"/>
              <a:pPr/>
              <a:t>8/27/12</a:t>
            </a:fld>
            <a:endParaRPr lang="en-US" dirty="0"/>
          </a:p>
        </p:txBody>
      </p:sp>
      <p:sp>
        <p:nvSpPr>
          <p:cNvPr id="8" name="Footer Placeholder 7"/>
          <p:cNvSpPr>
            <a:spLocks noGrp="1"/>
          </p:cNvSpPr>
          <p:nvPr>
            <p:ph type="ftr" sz="quarter" idx="11"/>
          </p:nvPr>
        </p:nvSpPr>
        <p:spPr/>
        <p:txBody>
          <a:bodyPr/>
          <a:lstStyle/>
          <a:p>
            <a:r>
              <a:rPr lang="en-US" dirty="0" smtClean="0"/>
              <a:t>Fall 2012 -- Lecture #2</a:t>
            </a:r>
            <a:endParaRPr lang="en-US" dirty="0"/>
          </a:p>
        </p:txBody>
      </p:sp>
      <p:sp>
        <p:nvSpPr>
          <p:cNvPr id="4" name="Slide Number Placeholder 3"/>
          <p:cNvSpPr>
            <a:spLocks noGrp="1"/>
          </p:cNvSpPr>
          <p:nvPr>
            <p:ph type="sldNum" sz="quarter" idx="12"/>
          </p:nvPr>
        </p:nvSpPr>
        <p:spPr/>
        <p:txBody>
          <a:bodyPr/>
          <a:lstStyle/>
          <a:p>
            <a:fld id="{F4BA2A7E-5181-A840-825F-018EFA86BC7E}"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Warehouse Scale Computers</a:t>
            </a:r>
            <a:endParaRPr lang="en-US" dirty="0"/>
          </a:p>
        </p:txBody>
      </p:sp>
      <p:sp>
        <p:nvSpPr>
          <p:cNvPr id="7" name="Content Placeholder 6"/>
          <p:cNvSpPr>
            <a:spLocks noGrp="1"/>
          </p:cNvSpPr>
          <p:nvPr>
            <p:ph idx="1"/>
          </p:nvPr>
        </p:nvSpPr>
        <p:spPr>
          <a:xfrm>
            <a:off x="457200" y="1600200"/>
            <a:ext cx="8229600" cy="4902200"/>
          </a:xfrm>
        </p:spPr>
        <p:txBody>
          <a:bodyPr>
            <a:normAutofit fontScale="92500" lnSpcReduction="10000"/>
          </a:bodyPr>
          <a:lstStyle/>
          <a:p>
            <a:r>
              <a:rPr lang="en-US" dirty="0" smtClean="0"/>
              <a:t>Massive scale datacenters: 10,000 to 100,000 servers + networks to connect them together</a:t>
            </a:r>
          </a:p>
          <a:p>
            <a:pPr lvl="1"/>
            <a:r>
              <a:rPr lang="en-US" dirty="0" smtClean="0"/>
              <a:t>Emphasize cost-</a:t>
            </a:r>
            <a:r>
              <a:rPr lang="en-US" dirty="0" smtClean="0"/>
              <a:t>efficiency: performance/$</a:t>
            </a:r>
          </a:p>
          <a:p>
            <a:pPr lvl="1"/>
            <a:r>
              <a:rPr lang="en-US" dirty="0" smtClean="0"/>
              <a:t>Attention to power: distribution and cooling</a:t>
            </a:r>
          </a:p>
          <a:p>
            <a:r>
              <a:rPr lang="en-US" dirty="0" smtClean="0"/>
              <a:t>Homogeneous hardware/software</a:t>
            </a:r>
          </a:p>
          <a:p>
            <a:r>
              <a:rPr lang="en-US" dirty="0" smtClean="0"/>
              <a:t>Offer small number of very large applications (Internet services): search, social networking, video sharing</a:t>
            </a:r>
          </a:p>
          <a:p>
            <a:r>
              <a:rPr lang="en-US" dirty="0" smtClean="0"/>
              <a:t>Very highly available: &lt;1 hour down/year</a:t>
            </a:r>
          </a:p>
          <a:p>
            <a:pPr lvl="1"/>
            <a:r>
              <a:rPr lang="en-US" dirty="0" smtClean="0"/>
              <a:t>Must cope with failures common at scale</a:t>
            </a:r>
            <a:endParaRPr lang="en-US" dirty="0"/>
          </a:p>
        </p:txBody>
      </p:sp>
      <p:sp>
        <p:nvSpPr>
          <p:cNvPr id="3" name="Date Placeholder 2"/>
          <p:cNvSpPr>
            <a:spLocks noGrp="1"/>
          </p:cNvSpPr>
          <p:nvPr>
            <p:ph type="dt" sz="half" idx="10"/>
          </p:nvPr>
        </p:nvSpPr>
        <p:spPr/>
        <p:txBody>
          <a:bodyPr/>
          <a:lstStyle/>
          <a:p>
            <a:fld id="{0A643134-902E-884F-AF34-1C1B41A17DD1}" type="datetime1">
              <a:rPr lang="en-US" smtClean="0"/>
              <a:pPr/>
              <a:t>8/27/12</a:t>
            </a:fld>
            <a:endParaRPr lang="en-US"/>
          </a:p>
        </p:txBody>
      </p:sp>
      <p:sp>
        <p:nvSpPr>
          <p:cNvPr id="4" name="Footer Placeholder 3"/>
          <p:cNvSpPr>
            <a:spLocks noGrp="1"/>
          </p:cNvSpPr>
          <p:nvPr>
            <p:ph type="ftr" sz="quarter" idx="11"/>
          </p:nvPr>
        </p:nvSpPr>
        <p:spPr/>
        <p:txBody>
          <a:bodyPr/>
          <a:lstStyle/>
          <a:p>
            <a:r>
              <a:rPr lang="en-US" dirty="0" smtClean="0"/>
              <a:t>Fall 2012 -- Lecture #2</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10</a:t>
            </a:fld>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139174"/>
            <a:ext cx="8229600" cy="1143000"/>
          </a:xfrm>
        </p:spPr>
        <p:txBody>
          <a:bodyPr/>
          <a:lstStyle/>
          <a:p>
            <a:r>
              <a:rPr lang="en-US" dirty="0" smtClean="0"/>
              <a:t>E.g., Google’s Oregon WSC</a:t>
            </a:r>
          </a:p>
        </p:txBody>
      </p:sp>
      <p:sp>
        <p:nvSpPr>
          <p:cNvPr id="28675" name="Slide Number Placeholder 2"/>
          <p:cNvSpPr>
            <a:spLocks noGrp="1"/>
          </p:cNvSpPr>
          <p:nvPr>
            <p:ph type="sldNum" sz="quarter" idx="12"/>
          </p:nvPr>
        </p:nvSpPr>
        <p:spPr/>
        <p:txBody>
          <a:bodyPr/>
          <a:lstStyle/>
          <a:p>
            <a:fld id="{D15BC594-4544-5148-94B8-8AC833ADF43A}" type="slidenum">
              <a:rPr lang="en-US" smtClean="0"/>
              <a:pPr/>
              <a:t>11</a:t>
            </a:fld>
            <a:endParaRPr lang="en-US" smtClean="0"/>
          </a:p>
        </p:txBody>
      </p:sp>
      <p:pic>
        <p:nvPicPr>
          <p:cNvPr id="28676" name="Picture 3"/>
          <p:cNvPicPr>
            <a:picLocks noChangeAspect="1"/>
          </p:cNvPicPr>
          <p:nvPr/>
        </p:nvPicPr>
        <p:blipFill>
          <a:blip r:embed="rId2"/>
          <a:srcRect/>
          <a:stretch>
            <a:fillRect/>
          </a:stretch>
        </p:blipFill>
        <p:spPr bwMode="auto">
          <a:xfrm>
            <a:off x="187325" y="1152525"/>
            <a:ext cx="8764588" cy="5651500"/>
          </a:xfrm>
          <a:prstGeom prst="rect">
            <a:avLst/>
          </a:prstGeom>
          <a:noFill/>
          <a:ln w="9525">
            <a:noFill/>
            <a:miter lim="800000"/>
            <a:headEnd/>
            <a:tailEnd/>
          </a:ln>
        </p:spPr>
      </p:pic>
      <p:pic>
        <p:nvPicPr>
          <p:cNvPr id="7" name="Picture 7"/>
          <p:cNvPicPr>
            <a:picLocks noChangeAspect="1" noChangeArrowheads="1"/>
          </p:cNvPicPr>
          <p:nvPr/>
        </p:nvPicPr>
        <p:blipFill>
          <a:blip r:embed="rId3"/>
          <a:srcRect/>
          <a:stretch>
            <a:fillRect/>
          </a:stretch>
        </p:blipFill>
        <p:spPr bwMode="auto">
          <a:xfrm>
            <a:off x="3330575" y="4203700"/>
            <a:ext cx="5791200" cy="2278063"/>
          </a:xfrm>
          <a:prstGeom prst="rect">
            <a:avLst/>
          </a:prstGeom>
          <a:noFill/>
          <a:ln w="9525">
            <a:noFill/>
            <a:miter lim="800000"/>
            <a:headEnd/>
            <a:tailEnd/>
          </a:ln>
        </p:spPr>
      </p:pic>
      <p:grpSp>
        <p:nvGrpSpPr>
          <p:cNvPr id="2" name="Group 10"/>
          <p:cNvGrpSpPr>
            <a:grpSpLocks/>
          </p:cNvGrpSpPr>
          <p:nvPr/>
        </p:nvGrpSpPr>
        <p:grpSpPr bwMode="auto">
          <a:xfrm>
            <a:off x="76200" y="4203700"/>
            <a:ext cx="5486400" cy="2441575"/>
            <a:chOff x="0" y="2926"/>
            <a:chExt cx="3456" cy="1538"/>
          </a:xfrm>
        </p:grpSpPr>
        <p:pic>
          <p:nvPicPr>
            <p:cNvPr id="28679" name="Picture 6"/>
            <p:cNvPicPr>
              <a:picLocks noChangeAspect="1" noChangeArrowheads="1"/>
            </p:cNvPicPr>
            <p:nvPr/>
          </p:nvPicPr>
          <p:blipFill>
            <a:blip r:embed="rId4"/>
            <a:srcRect/>
            <a:stretch>
              <a:fillRect/>
            </a:stretch>
          </p:blipFill>
          <p:spPr bwMode="auto">
            <a:xfrm>
              <a:off x="0" y="2926"/>
              <a:ext cx="2050" cy="1538"/>
            </a:xfrm>
            <a:prstGeom prst="rect">
              <a:avLst/>
            </a:prstGeom>
            <a:noFill/>
            <a:ln w="9525">
              <a:noFill/>
              <a:miter lim="800000"/>
              <a:headEnd/>
              <a:tailEnd/>
            </a:ln>
          </p:spPr>
        </p:pic>
        <p:sp>
          <p:nvSpPr>
            <p:cNvPr id="28680" name="Rectangle 8"/>
            <p:cNvSpPr>
              <a:spLocks noChangeArrowheads="1"/>
            </p:cNvSpPr>
            <p:nvPr/>
          </p:nvSpPr>
          <p:spPr bwMode="auto">
            <a:xfrm>
              <a:off x="3024" y="3696"/>
              <a:ext cx="432" cy="432"/>
            </a:xfrm>
            <a:prstGeom prst="rect">
              <a:avLst/>
            </a:prstGeom>
            <a:noFill/>
            <a:ln w="76200">
              <a:solidFill>
                <a:srgbClr val="FF0000"/>
              </a:solidFill>
              <a:miter lim="800000"/>
              <a:headEnd/>
              <a:tailEnd/>
            </a:ln>
          </p:spPr>
          <p:txBody>
            <a:bodyPr wrap="none" anchor="ctr">
              <a:prstTxWarp prst="textNoShape">
                <a:avLst/>
              </a:prstTxWarp>
            </a:bodyPr>
            <a:lstStyle/>
            <a:p>
              <a:endParaRPr lang="en-US"/>
            </a:p>
          </p:txBody>
        </p:sp>
        <p:sp>
          <p:nvSpPr>
            <p:cNvPr id="28681" name="Line 9"/>
            <p:cNvSpPr>
              <a:spLocks noChangeShapeType="1"/>
            </p:cNvSpPr>
            <p:nvPr/>
          </p:nvSpPr>
          <p:spPr bwMode="auto">
            <a:xfrm flipH="1" flipV="1">
              <a:off x="1872" y="3744"/>
              <a:ext cx="1152" cy="192"/>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en-US"/>
            </a:p>
          </p:txBody>
        </p:sp>
      </p:grpSp>
      <p:sp>
        <p:nvSpPr>
          <p:cNvPr id="12" name="Date Placeholder 11"/>
          <p:cNvSpPr>
            <a:spLocks noGrp="1"/>
          </p:cNvSpPr>
          <p:nvPr>
            <p:ph type="dt" sz="half" idx="10"/>
          </p:nvPr>
        </p:nvSpPr>
        <p:spPr/>
        <p:txBody>
          <a:bodyPr/>
          <a:lstStyle/>
          <a:p>
            <a:fld id="{C525775C-1D2C-E94C-8548-0DA2DB79B8DA}" type="datetime1">
              <a:rPr lang="en-US" smtClean="0"/>
              <a:pPr/>
              <a:t>8/27/12</a:t>
            </a:fld>
            <a:endParaRPr lang="en-US"/>
          </a:p>
        </p:txBody>
      </p:sp>
      <p:sp>
        <p:nvSpPr>
          <p:cNvPr id="13" name="Footer Placeholder 12"/>
          <p:cNvSpPr>
            <a:spLocks noGrp="1"/>
          </p:cNvSpPr>
          <p:nvPr>
            <p:ph type="ftr" sz="quarter" idx="11"/>
          </p:nvPr>
        </p:nvSpPr>
        <p:spPr/>
        <p:txBody>
          <a:bodyPr/>
          <a:lstStyle/>
          <a:p>
            <a:r>
              <a:rPr lang="en-US" dirty="0" smtClean="0"/>
              <a:t>Fall 2012 -- Lecture #2</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Equipment Inside a WSC</a:t>
            </a:r>
            <a:endParaRPr lang="en-US" dirty="0"/>
          </a:p>
        </p:txBody>
      </p:sp>
      <p:sp>
        <p:nvSpPr>
          <p:cNvPr id="3" name="Date Placeholder 2"/>
          <p:cNvSpPr>
            <a:spLocks noGrp="1"/>
          </p:cNvSpPr>
          <p:nvPr>
            <p:ph type="dt" sz="half" idx="10"/>
          </p:nvPr>
        </p:nvSpPr>
        <p:spPr/>
        <p:txBody>
          <a:bodyPr/>
          <a:lstStyle/>
          <a:p>
            <a:fld id="{0A643134-902E-884F-AF34-1C1B41A17DD1}" type="datetime1">
              <a:rPr lang="en-US" smtClean="0"/>
              <a:pPr/>
              <a:t>8/27/12</a:t>
            </a:fld>
            <a:endParaRPr lang="en-US"/>
          </a:p>
        </p:txBody>
      </p:sp>
      <p:sp>
        <p:nvSpPr>
          <p:cNvPr id="4" name="Footer Placeholder 3"/>
          <p:cNvSpPr>
            <a:spLocks noGrp="1"/>
          </p:cNvSpPr>
          <p:nvPr>
            <p:ph type="ftr" sz="quarter" idx="11"/>
          </p:nvPr>
        </p:nvSpPr>
        <p:spPr/>
        <p:txBody>
          <a:bodyPr/>
          <a:lstStyle/>
          <a:p>
            <a:r>
              <a:rPr lang="en-US" dirty="0" smtClean="0"/>
              <a:t>Fall 2012 -- Lecture #2</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12</a:t>
            </a:fld>
            <a:endParaRPr lang="en-US"/>
          </a:p>
        </p:txBody>
      </p:sp>
      <p:pic>
        <p:nvPicPr>
          <p:cNvPr id="9" name="Picture 8"/>
          <p:cNvPicPr>
            <a:picLocks noChangeAspect="1"/>
          </p:cNvPicPr>
          <p:nvPr/>
        </p:nvPicPr>
        <p:blipFill>
          <a:blip r:embed="rId2"/>
          <a:stretch>
            <a:fillRect/>
          </a:stretch>
        </p:blipFill>
        <p:spPr>
          <a:xfrm>
            <a:off x="-32797" y="1202267"/>
            <a:ext cx="9209592" cy="4453465"/>
          </a:xfrm>
          <a:prstGeom prst="rect">
            <a:avLst/>
          </a:prstGeom>
        </p:spPr>
      </p:pic>
      <p:sp>
        <p:nvSpPr>
          <p:cNvPr id="10" name="TextBox 9"/>
          <p:cNvSpPr txBox="1"/>
          <p:nvPr/>
        </p:nvSpPr>
        <p:spPr>
          <a:xfrm>
            <a:off x="0" y="3318933"/>
            <a:ext cx="3031067" cy="1938992"/>
          </a:xfrm>
          <a:prstGeom prst="rect">
            <a:avLst/>
          </a:prstGeom>
          <a:noFill/>
        </p:spPr>
        <p:txBody>
          <a:bodyPr wrap="square" rtlCol="0">
            <a:spAutoFit/>
          </a:bodyPr>
          <a:lstStyle/>
          <a:p>
            <a:r>
              <a:rPr lang="en-US" sz="2400" dirty="0" smtClean="0"/>
              <a:t>Server (in rack format):</a:t>
            </a:r>
          </a:p>
          <a:p>
            <a:r>
              <a:rPr lang="en-US" sz="2400" dirty="0" smtClean="0"/>
              <a:t>1 ¾ inches high “1U”, </a:t>
            </a:r>
            <a:br>
              <a:rPr lang="en-US" sz="2400" dirty="0" smtClean="0"/>
            </a:br>
            <a:r>
              <a:rPr lang="en-US" sz="2400" dirty="0" err="1" smtClean="0"/>
              <a:t>x</a:t>
            </a:r>
            <a:r>
              <a:rPr lang="en-US" sz="2400" dirty="0" smtClean="0"/>
              <a:t> 19 inches </a:t>
            </a:r>
            <a:r>
              <a:rPr lang="en-US" sz="2400" dirty="0" err="1" smtClean="0"/>
              <a:t>x</a:t>
            </a:r>
            <a:r>
              <a:rPr lang="en-US" sz="2400" dirty="0" smtClean="0"/>
              <a:t> 16-20 inches: dual sockets, 8 GB DRAM, 4x1 TB disk</a:t>
            </a:r>
            <a:endParaRPr lang="en-US" sz="2400" dirty="0"/>
          </a:p>
        </p:txBody>
      </p:sp>
      <p:sp>
        <p:nvSpPr>
          <p:cNvPr id="11" name="TextBox 10"/>
          <p:cNvSpPr txBox="1"/>
          <p:nvPr/>
        </p:nvSpPr>
        <p:spPr>
          <a:xfrm>
            <a:off x="474133" y="5350933"/>
            <a:ext cx="4758267" cy="1200328"/>
          </a:xfrm>
          <a:prstGeom prst="rect">
            <a:avLst/>
          </a:prstGeom>
          <a:noFill/>
        </p:spPr>
        <p:txBody>
          <a:bodyPr wrap="square" rtlCol="0">
            <a:spAutoFit/>
          </a:bodyPr>
          <a:lstStyle/>
          <a:p>
            <a:r>
              <a:rPr lang="en-US" sz="2400" dirty="0" smtClean="0"/>
              <a:t>7 foot rack:  40-80 servers + Ethernet local area network (1-10 </a:t>
            </a:r>
            <a:r>
              <a:rPr lang="en-US" sz="2400" dirty="0" err="1" smtClean="0"/>
              <a:t>Gbps</a:t>
            </a:r>
            <a:r>
              <a:rPr lang="en-US" sz="2400" dirty="0" smtClean="0"/>
              <a:t>) switch in middle (“rack switch”)</a:t>
            </a:r>
            <a:endParaRPr lang="en-US" sz="2400" dirty="0"/>
          </a:p>
        </p:txBody>
      </p:sp>
      <p:sp>
        <p:nvSpPr>
          <p:cNvPr id="12" name="TextBox 11"/>
          <p:cNvSpPr txBox="1"/>
          <p:nvPr/>
        </p:nvSpPr>
        <p:spPr>
          <a:xfrm>
            <a:off x="5367867" y="4419599"/>
            <a:ext cx="3352800" cy="2308324"/>
          </a:xfrm>
          <a:prstGeom prst="rect">
            <a:avLst/>
          </a:prstGeom>
          <a:noFill/>
        </p:spPr>
        <p:txBody>
          <a:bodyPr wrap="square" rtlCol="0">
            <a:spAutoFit/>
          </a:bodyPr>
          <a:lstStyle/>
          <a:p>
            <a:r>
              <a:rPr lang="en-US" sz="2400" dirty="0" smtClean="0"/>
              <a:t>Array (aka cluster):  </a:t>
            </a:r>
            <a:br>
              <a:rPr lang="en-US" sz="2400" dirty="0" smtClean="0"/>
            </a:br>
            <a:r>
              <a:rPr lang="en-US" sz="2400" dirty="0" smtClean="0"/>
              <a:t>16-32 server racks + larger local area network switch (“array switch”) 10X faster =&gt; cost 100X: cost f(N</a:t>
            </a:r>
            <a:r>
              <a:rPr lang="en-US" sz="2400" baseline="30000" dirty="0" smtClean="0"/>
              <a:t>2</a:t>
            </a:r>
            <a:r>
              <a:rPr lang="en-US" sz="2400" dirty="0" smtClean="0"/>
              <a:t>)</a:t>
            </a:r>
            <a:endParaRPr lang="en-US"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Server Internals</a:t>
            </a:r>
            <a:endParaRPr lang="en-US" dirty="0"/>
          </a:p>
        </p:txBody>
      </p:sp>
      <p:sp>
        <p:nvSpPr>
          <p:cNvPr id="4" name="Date Placeholder 3"/>
          <p:cNvSpPr>
            <a:spLocks noGrp="1"/>
          </p:cNvSpPr>
          <p:nvPr>
            <p:ph type="dt" sz="half" idx="10"/>
          </p:nvPr>
        </p:nvSpPr>
        <p:spPr/>
        <p:txBody>
          <a:bodyPr/>
          <a:lstStyle/>
          <a:p>
            <a:fld id="{779C0E84-9DB8-DF4E-AE86-35BBBE42AB12}" type="datetime1">
              <a:rPr lang="en-US" smtClean="0"/>
              <a:pPr/>
              <a:t>8/27/12</a:t>
            </a:fld>
            <a:endParaRPr lang="en-US"/>
          </a:p>
        </p:txBody>
      </p:sp>
      <p:sp>
        <p:nvSpPr>
          <p:cNvPr id="5" name="Footer Placeholder 4"/>
          <p:cNvSpPr>
            <a:spLocks noGrp="1"/>
          </p:cNvSpPr>
          <p:nvPr>
            <p:ph type="ftr" sz="quarter" idx="11"/>
          </p:nvPr>
        </p:nvSpPr>
        <p:spPr/>
        <p:txBody>
          <a:bodyPr/>
          <a:lstStyle/>
          <a:p>
            <a:r>
              <a:rPr lang="en-US" dirty="0" smtClean="0"/>
              <a:t>Fall 2012 --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13</a:t>
            </a:fld>
            <a:endParaRPr lang="en-US"/>
          </a:p>
        </p:txBody>
      </p:sp>
      <p:pic>
        <p:nvPicPr>
          <p:cNvPr id="110594" name="Picture 2"/>
          <p:cNvPicPr>
            <a:picLocks noChangeAspect="1" noChangeArrowheads="1"/>
          </p:cNvPicPr>
          <p:nvPr/>
        </p:nvPicPr>
        <p:blipFill>
          <a:blip r:embed="rId3"/>
          <a:srcRect/>
          <a:stretch>
            <a:fillRect/>
          </a:stretch>
        </p:blipFill>
        <p:spPr bwMode="auto">
          <a:xfrm>
            <a:off x="254000" y="1314450"/>
            <a:ext cx="8561648" cy="4743450"/>
          </a:xfrm>
          <a:prstGeom prst="rect">
            <a:avLst/>
          </a:prstGeom>
          <a:noFill/>
          <a:ln w="9525">
            <a:noFill/>
            <a:miter lim="800000"/>
            <a:headEnd/>
            <a:tailEnd/>
          </a:ln>
          <a:effectLst/>
        </p:spPr>
      </p:pic>
      <p:sp>
        <p:nvSpPr>
          <p:cNvPr id="8" name="TextBox 7"/>
          <p:cNvSpPr txBox="1"/>
          <p:nvPr/>
        </p:nvSpPr>
        <p:spPr>
          <a:xfrm>
            <a:off x="571500" y="1778000"/>
            <a:ext cx="1505540" cy="369332"/>
          </a:xfrm>
          <a:prstGeom prst="rect">
            <a:avLst/>
          </a:prstGeom>
          <a:noFill/>
        </p:spPr>
        <p:txBody>
          <a:bodyPr wrap="none" rtlCol="0">
            <a:spAutoFit/>
          </a:bodyPr>
          <a:lstStyle/>
          <a:p>
            <a:r>
              <a:rPr lang="en-US" dirty="0" smtClean="0"/>
              <a:t>Google Server</a:t>
            </a:r>
            <a:endParaRPr lang="en-US" dirty="0"/>
          </a:p>
        </p:txBody>
      </p:sp>
      <p:pic>
        <p:nvPicPr>
          <p:cNvPr id="110595" name="Picture 3"/>
          <p:cNvPicPr>
            <a:picLocks noChangeAspect="1" noChangeArrowheads="1"/>
          </p:cNvPicPr>
          <p:nvPr/>
        </p:nvPicPr>
        <p:blipFill>
          <a:blip r:embed="rId4"/>
          <a:srcRect/>
          <a:stretch>
            <a:fillRect/>
          </a:stretch>
        </p:blipFill>
        <p:spPr bwMode="auto">
          <a:xfrm>
            <a:off x="249238" y="1477963"/>
            <a:ext cx="8653462" cy="4929780"/>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5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3" name="Slide Number Placeholder 6"/>
          <p:cNvSpPr>
            <a:spLocks noGrp="1"/>
          </p:cNvSpPr>
          <p:nvPr>
            <p:ph type="sldNum" sz="quarter" idx="12"/>
          </p:nvPr>
        </p:nvSpPr>
        <p:spPr>
          <a:noFill/>
        </p:spPr>
        <p:txBody>
          <a:bodyPr/>
          <a:lstStyle/>
          <a:p>
            <a:fld id="{65065569-CC11-0546-B500-37C4ED8C1EE0}" type="slidenum">
              <a:rPr lang="en-US">
                <a:latin typeface="Arial" charset="0"/>
                <a:ea typeface="ＭＳ Ｐゴシック" charset="-128"/>
                <a:cs typeface="ＭＳ Ｐゴシック" charset="-128"/>
              </a:rPr>
              <a:pPr/>
              <a:t>14</a:t>
            </a:fld>
            <a:endParaRPr lang="en-US">
              <a:latin typeface="Arial" charset="0"/>
              <a:ea typeface="ＭＳ Ｐゴシック" charset="-128"/>
              <a:cs typeface="ＭＳ Ｐゴシック" charset="-128"/>
            </a:endParaRPr>
          </a:p>
        </p:txBody>
      </p:sp>
      <p:sp>
        <p:nvSpPr>
          <p:cNvPr id="51204" name="Rectangle 2"/>
          <p:cNvSpPr>
            <a:spLocks noGrp="1" noChangeArrowheads="1"/>
          </p:cNvSpPr>
          <p:nvPr>
            <p:ph type="title"/>
          </p:nvPr>
        </p:nvSpPr>
        <p:spPr>
          <a:xfrm>
            <a:off x="457200" y="0"/>
            <a:ext cx="8229600" cy="1143000"/>
          </a:xfrm>
        </p:spPr>
        <p:txBody>
          <a:bodyPr/>
          <a:lstStyle/>
          <a:p>
            <a:r>
              <a:rPr lang="en-US" dirty="0">
                <a:ea typeface="ＭＳ Ｐゴシック" charset="-128"/>
                <a:cs typeface="ＭＳ Ｐゴシック" charset="-128"/>
              </a:rPr>
              <a:t>Datacenter Power</a:t>
            </a:r>
          </a:p>
        </p:txBody>
      </p:sp>
      <p:grpSp>
        <p:nvGrpSpPr>
          <p:cNvPr id="2" name="Group 45"/>
          <p:cNvGrpSpPr>
            <a:grpSpLocks/>
          </p:cNvGrpSpPr>
          <p:nvPr/>
        </p:nvGrpSpPr>
        <p:grpSpPr bwMode="auto">
          <a:xfrm>
            <a:off x="1248833" y="1031875"/>
            <a:ext cx="6669088" cy="5622925"/>
            <a:chOff x="1172" y="1217"/>
            <a:chExt cx="2677" cy="2257"/>
          </a:xfrm>
        </p:grpSpPr>
        <p:pic>
          <p:nvPicPr>
            <p:cNvPr id="51206" name="Picture 46"/>
            <p:cNvPicPr>
              <a:picLocks noChangeAspect="1" noChangeArrowheads="1"/>
            </p:cNvPicPr>
            <p:nvPr/>
          </p:nvPicPr>
          <p:blipFill>
            <a:blip r:embed="rId3"/>
            <a:srcRect/>
            <a:stretch>
              <a:fillRect/>
            </a:stretch>
          </p:blipFill>
          <p:spPr bwMode="auto">
            <a:xfrm>
              <a:off x="1185" y="1217"/>
              <a:ext cx="2664" cy="2257"/>
            </a:xfrm>
            <a:prstGeom prst="rect">
              <a:avLst/>
            </a:prstGeom>
            <a:noFill/>
            <a:ln w="9525">
              <a:noFill/>
              <a:miter lim="800000"/>
              <a:headEnd/>
              <a:tailEnd/>
            </a:ln>
          </p:spPr>
        </p:pic>
        <p:sp>
          <p:nvSpPr>
            <p:cNvPr id="51207" name="Text Box 47"/>
            <p:cNvSpPr txBox="1">
              <a:spLocks noChangeArrowheads="1"/>
            </p:cNvSpPr>
            <p:nvPr/>
          </p:nvSpPr>
          <p:spPr bwMode="auto">
            <a:xfrm>
              <a:off x="1172" y="2893"/>
              <a:ext cx="372" cy="208"/>
            </a:xfrm>
            <a:prstGeom prst="rect">
              <a:avLst/>
            </a:prstGeom>
            <a:noFill/>
            <a:ln w="9525">
              <a:noFill/>
              <a:miter lim="800000"/>
              <a:headEnd/>
              <a:tailEnd/>
            </a:ln>
          </p:spPr>
          <p:txBody>
            <a:bodyPr wrap="none">
              <a:prstTxWarp prst="textNoShape">
                <a:avLst/>
              </a:prstTxWarp>
              <a:spAutoFit/>
            </a:bodyPr>
            <a:lstStyle/>
            <a:p>
              <a:r>
                <a:rPr lang="en-US" sz="1400"/>
                <a:t>Peak</a:t>
              </a:r>
              <a:br>
                <a:rPr lang="en-US" sz="1400"/>
              </a:br>
              <a:r>
                <a:rPr lang="en-US" sz="1400"/>
                <a:t>Power %</a:t>
              </a:r>
            </a:p>
          </p:txBody>
        </p:sp>
      </p:grpSp>
      <p:sp>
        <p:nvSpPr>
          <p:cNvPr id="8" name="Date Placeholder 7"/>
          <p:cNvSpPr>
            <a:spLocks noGrp="1"/>
          </p:cNvSpPr>
          <p:nvPr>
            <p:ph type="dt" sz="half" idx="10"/>
          </p:nvPr>
        </p:nvSpPr>
        <p:spPr/>
        <p:txBody>
          <a:bodyPr/>
          <a:lstStyle/>
          <a:p>
            <a:fld id="{8AD102AB-0B2F-6449-94AE-53CCD0FCA5F5}" type="datetime1">
              <a:rPr lang="en-US" smtClean="0"/>
              <a:pPr/>
              <a:t>8/27/12</a:t>
            </a:fld>
            <a:endParaRPr lang="en-US"/>
          </a:p>
        </p:txBody>
      </p:sp>
      <p:sp>
        <p:nvSpPr>
          <p:cNvPr id="9" name="Footer Placeholder 8"/>
          <p:cNvSpPr>
            <a:spLocks noGrp="1"/>
          </p:cNvSpPr>
          <p:nvPr>
            <p:ph type="ftr" sz="quarter" idx="11"/>
          </p:nvPr>
        </p:nvSpPr>
        <p:spPr/>
        <p:txBody>
          <a:bodyPr/>
          <a:lstStyle/>
          <a:p>
            <a:r>
              <a:rPr lang="en-US" dirty="0" smtClean="0"/>
              <a:t>Fall 2012 -- Lecture #2</a:t>
            </a:r>
            <a:endParaRPr 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0"/>
            <a:ext cx="8229600" cy="1143000"/>
          </a:xfrm>
        </p:spPr>
        <p:txBody>
          <a:bodyPr>
            <a:normAutofit/>
          </a:bodyPr>
          <a:lstStyle/>
          <a:p>
            <a:r>
              <a:rPr lang="en-US" dirty="0" smtClean="0"/>
              <a:t>Coping with Performance in Array</a:t>
            </a:r>
            <a:endParaRPr lang="en-US" dirty="0"/>
          </a:p>
        </p:txBody>
      </p:sp>
      <p:graphicFrame>
        <p:nvGraphicFramePr>
          <p:cNvPr id="12" name="Content Placeholder 11"/>
          <p:cNvGraphicFramePr>
            <a:graphicFrameLocks noGrp="1"/>
          </p:cNvGraphicFramePr>
          <p:nvPr>
            <p:ph idx="1"/>
          </p:nvPr>
        </p:nvGraphicFramePr>
        <p:xfrm>
          <a:off x="558799" y="1710270"/>
          <a:ext cx="8128000" cy="3505201"/>
        </p:xfrm>
        <a:graphic>
          <a:graphicData uri="http://schemas.openxmlformats.org/drawingml/2006/table">
            <a:tbl>
              <a:tblPr firstRow="1" bandRow="1">
                <a:tableStyleId>{5C22544A-7EE6-4342-B048-85BDC9FD1C3A}</a:tableStyleId>
              </a:tblPr>
              <a:tblGrid>
                <a:gridCol w="4201430"/>
                <a:gridCol w="1166437"/>
                <a:gridCol w="1353364"/>
                <a:gridCol w="1406769"/>
              </a:tblGrid>
              <a:tr h="500743">
                <a:tc>
                  <a:txBody>
                    <a:bodyPr/>
                    <a:lstStyle/>
                    <a:p>
                      <a:pPr marL="0" marR="0" algn="ct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solidFill>
                            <a:srgbClr val="000000"/>
                          </a:solidFill>
                          <a:latin typeface="Times"/>
                          <a:ea typeface="Times New Roman"/>
                          <a:cs typeface="Times"/>
                        </a:rPr>
                        <a:t> </a:t>
                      </a:r>
                    </a:p>
                  </a:txBody>
                  <a:tcPr marL="0" marR="76200" marT="50800" marB="12700" anchor="ctr"/>
                </a:tc>
                <a:tc>
                  <a:txBody>
                    <a:bodyPr/>
                    <a:lstStyle/>
                    <a:p>
                      <a:pPr marL="0" marR="0" algn="ct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a:solidFill>
                            <a:srgbClr val="000000"/>
                          </a:solidFill>
                          <a:latin typeface="Times"/>
                          <a:ea typeface="Times New Roman"/>
                          <a:cs typeface="Times"/>
                        </a:rPr>
                        <a:t>Local</a:t>
                      </a:r>
                    </a:p>
                  </a:txBody>
                  <a:tcPr marL="0" marR="76200" marT="50800" marB="12700" anchor="ctr"/>
                </a:tc>
                <a:tc>
                  <a:txBody>
                    <a:bodyPr/>
                    <a:lstStyle/>
                    <a:p>
                      <a:pPr marL="0" marR="0" algn="ct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solidFill>
                            <a:srgbClr val="000000"/>
                          </a:solidFill>
                          <a:latin typeface="Times"/>
                          <a:ea typeface="Times New Roman"/>
                          <a:cs typeface="Times"/>
                        </a:rPr>
                        <a:t>Rack</a:t>
                      </a:r>
                    </a:p>
                  </a:txBody>
                  <a:tcPr marL="0" marR="76200" marT="50800" marB="12700" anchor="ctr"/>
                </a:tc>
                <a:tc>
                  <a:txBody>
                    <a:bodyPr/>
                    <a:lstStyle/>
                    <a:p>
                      <a:pPr marL="0" marR="0" algn="ct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solidFill>
                            <a:srgbClr val="000000"/>
                          </a:solidFill>
                          <a:latin typeface="Times"/>
                          <a:ea typeface="Times New Roman"/>
                          <a:cs typeface="Times"/>
                        </a:rPr>
                        <a:t>Array</a:t>
                      </a:r>
                    </a:p>
                  </a:txBody>
                  <a:tcPr marL="0" marR="76200" marT="50800" marB="12700" anchor="ctr"/>
                </a:tc>
              </a:tr>
              <a:tr h="500743">
                <a:tc>
                  <a:txBody>
                    <a:bodyPr/>
                    <a:lstStyle/>
                    <a:p>
                      <a:pPr marL="0" marR="0" algn="ct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solidFill>
                            <a:srgbClr val="000000"/>
                          </a:solidFill>
                          <a:latin typeface="Times"/>
                          <a:ea typeface="Times New Roman"/>
                          <a:cs typeface="Times"/>
                        </a:rPr>
                        <a:t>DRAM Latency (microseconds)</a:t>
                      </a: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a:solidFill>
                            <a:srgbClr val="000000"/>
                          </a:solidFill>
                          <a:latin typeface="Times"/>
                          <a:ea typeface="Times New Roman"/>
                          <a:cs typeface="Times"/>
                        </a:rPr>
                        <a:t>0.1</a:t>
                      </a: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a:solidFill>
                            <a:srgbClr val="000000"/>
                          </a:solidFill>
                          <a:latin typeface="Times"/>
                          <a:ea typeface="Times New Roman"/>
                          <a:cs typeface="Times"/>
                        </a:rPr>
                        <a:t> 100 </a:t>
                      </a: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solidFill>
                            <a:srgbClr val="000000"/>
                          </a:solidFill>
                          <a:latin typeface="Times"/>
                          <a:ea typeface="Times New Roman"/>
                          <a:cs typeface="Times"/>
                        </a:rPr>
                        <a:t> 300 </a:t>
                      </a:r>
                    </a:p>
                  </a:txBody>
                  <a:tcPr marL="0" marR="76200" marT="50800" marB="12700" anchor="ctr"/>
                </a:tc>
              </a:tr>
              <a:tr h="500743">
                <a:tc>
                  <a:txBody>
                    <a:bodyPr/>
                    <a:lstStyle/>
                    <a:p>
                      <a:pPr marL="0" marR="0" algn="ct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a:solidFill>
                            <a:srgbClr val="000000"/>
                          </a:solidFill>
                          <a:latin typeface="Times"/>
                          <a:ea typeface="Times New Roman"/>
                          <a:cs typeface="Times"/>
                        </a:rPr>
                        <a:t>Disk Latency (microseconds)</a:t>
                      </a: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a:solidFill>
                            <a:srgbClr val="000000"/>
                          </a:solidFill>
                          <a:latin typeface="Times"/>
                          <a:ea typeface="Times New Roman"/>
                          <a:cs typeface="Times"/>
                        </a:rPr>
                        <a:t> 10,000 </a:t>
                      </a: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solidFill>
                            <a:srgbClr val="000000"/>
                          </a:solidFill>
                          <a:latin typeface="Times"/>
                          <a:ea typeface="Times New Roman"/>
                          <a:cs typeface="Times"/>
                        </a:rPr>
                        <a:t> 11,000 </a:t>
                      </a: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a:solidFill>
                            <a:srgbClr val="000000"/>
                          </a:solidFill>
                          <a:latin typeface="Times"/>
                          <a:ea typeface="Times New Roman"/>
                          <a:cs typeface="Times"/>
                        </a:rPr>
                        <a:t> 12,000 </a:t>
                      </a:r>
                    </a:p>
                  </a:txBody>
                  <a:tcPr marL="0" marR="76200" marT="50800" marB="12700" anchor="ctr"/>
                </a:tc>
              </a:tr>
              <a:tr h="500743">
                <a:tc>
                  <a:txBody>
                    <a:bodyPr/>
                    <a:lstStyle/>
                    <a:p>
                      <a:pPr marL="0" marR="0" algn="ct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a:solidFill>
                            <a:srgbClr val="000000"/>
                          </a:solidFill>
                          <a:latin typeface="Times"/>
                          <a:ea typeface="Times New Roman"/>
                          <a:cs typeface="Times"/>
                        </a:rPr>
                        <a:t>DRAM Bandwidth (MB/sec)</a:t>
                      </a: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a:solidFill>
                            <a:srgbClr val="000000"/>
                          </a:solidFill>
                          <a:latin typeface="Times"/>
                          <a:ea typeface="Times New Roman"/>
                          <a:cs typeface="Times"/>
                        </a:rPr>
                        <a:t> 20,000 </a:t>
                      </a: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a:solidFill>
                            <a:srgbClr val="000000"/>
                          </a:solidFill>
                          <a:latin typeface="Times"/>
                          <a:ea typeface="Times New Roman"/>
                          <a:cs typeface="Times"/>
                        </a:rPr>
                        <a:t> 100 </a:t>
                      </a: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a:solidFill>
                            <a:srgbClr val="000000"/>
                          </a:solidFill>
                          <a:latin typeface="Times"/>
                          <a:ea typeface="Times New Roman"/>
                          <a:cs typeface="Times"/>
                        </a:rPr>
                        <a:t> 10 </a:t>
                      </a:r>
                    </a:p>
                  </a:txBody>
                  <a:tcPr marL="0" marR="76200" marT="50800" marB="12700" anchor="ctr"/>
                </a:tc>
              </a:tr>
              <a:tr h="500743">
                <a:tc>
                  <a:txBody>
                    <a:bodyPr/>
                    <a:lstStyle/>
                    <a:p>
                      <a:pPr marL="0" marR="0" algn="ct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a:solidFill>
                            <a:srgbClr val="000000"/>
                          </a:solidFill>
                          <a:latin typeface="Times"/>
                          <a:ea typeface="Times New Roman"/>
                          <a:cs typeface="Times"/>
                        </a:rPr>
                        <a:t>Disk Bandwidth (MB/sec)</a:t>
                      </a: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a:solidFill>
                            <a:srgbClr val="000000"/>
                          </a:solidFill>
                          <a:latin typeface="Times"/>
                          <a:ea typeface="Times New Roman"/>
                          <a:cs typeface="Times"/>
                        </a:rPr>
                        <a:t> 200 </a:t>
                      </a: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a:solidFill>
                            <a:srgbClr val="000000"/>
                          </a:solidFill>
                          <a:latin typeface="Times"/>
                          <a:ea typeface="Times New Roman"/>
                          <a:cs typeface="Times"/>
                        </a:rPr>
                        <a:t> 100 </a:t>
                      </a: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a:solidFill>
                            <a:srgbClr val="000000"/>
                          </a:solidFill>
                          <a:latin typeface="Times"/>
                          <a:ea typeface="Times New Roman"/>
                          <a:cs typeface="Times"/>
                        </a:rPr>
                        <a:t> 10 </a:t>
                      </a:r>
                    </a:p>
                  </a:txBody>
                  <a:tcPr marL="0" marR="76200" marT="50800" marB="12700" anchor="ctr"/>
                </a:tc>
              </a:tr>
              <a:tr h="500743">
                <a:tc>
                  <a:txBody>
                    <a:bodyPr/>
                    <a:lstStyle/>
                    <a:p>
                      <a:pPr marL="0" marR="0" algn="ct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a:solidFill>
                            <a:srgbClr val="000000"/>
                          </a:solidFill>
                          <a:latin typeface="Times"/>
                          <a:ea typeface="Times New Roman"/>
                          <a:cs typeface="Times"/>
                        </a:rPr>
                        <a:t>DRAM Capacity (GB)</a:t>
                      </a: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a:solidFill>
                            <a:srgbClr val="000000"/>
                          </a:solidFill>
                          <a:latin typeface="Times"/>
                          <a:ea typeface="Times New Roman"/>
                          <a:cs typeface="Times"/>
                        </a:rPr>
                        <a:t> 16 </a:t>
                      </a: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a:solidFill>
                            <a:srgbClr val="000000"/>
                          </a:solidFill>
                          <a:latin typeface="Times"/>
                          <a:ea typeface="Times New Roman"/>
                          <a:cs typeface="Times"/>
                        </a:rPr>
                        <a:t> 1,040 </a:t>
                      </a: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a:solidFill>
                            <a:srgbClr val="000000"/>
                          </a:solidFill>
                          <a:latin typeface="Times"/>
                          <a:ea typeface="Times New Roman"/>
                          <a:cs typeface="Times"/>
                        </a:rPr>
                        <a:t> 31,200 </a:t>
                      </a:r>
                    </a:p>
                  </a:txBody>
                  <a:tcPr marL="0" marR="76200" marT="50800" marB="12700" anchor="ctr"/>
                </a:tc>
              </a:tr>
              <a:tr h="500743">
                <a:tc>
                  <a:txBody>
                    <a:bodyPr/>
                    <a:lstStyle/>
                    <a:p>
                      <a:pPr marL="0" marR="0" algn="ct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solidFill>
                            <a:srgbClr val="000000"/>
                          </a:solidFill>
                          <a:latin typeface="Times"/>
                          <a:ea typeface="Times New Roman"/>
                          <a:cs typeface="Times"/>
                        </a:rPr>
                        <a:t>Disk Capacity (GB)</a:t>
                      </a: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solidFill>
                            <a:srgbClr val="000000"/>
                          </a:solidFill>
                          <a:latin typeface="Times"/>
                          <a:ea typeface="Times New Roman"/>
                          <a:cs typeface="Times"/>
                        </a:rPr>
                        <a:t> 4,000 </a:t>
                      </a:r>
                      <a:endParaRPr lang="en-US" sz="2400" dirty="0">
                        <a:solidFill>
                          <a:srgbClr val="000000"/>
                        </a:solidFill>
                        <a:latin typeface="Times"/>
                        <a:ea typeface="Times New Roman"/>
                        <a:cs typeface="Times"/>
                      </a:endParaRP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solidFill>
                            <a:srgbClr val="000000"/>
                          </a:solidFill>
                          <a:latin typeface="Times"/>
                          <a:ea typeface="Times New Roman"/>
                          <a:cs typeface="Times"/>
                        </a:rPr>
                        <a:t> 320,000 </a:t>
                      </a:r>
                      <a:endParaRPr lang="en-US" sz="2400" dirty="0">
                        <a:solidFill>
                          <a:srgbClr val="000000"/>
                        </a:solidFill>
                        <a:latin typeface="Times"/>
                        <a:ea typeface="Times New Roman"/>
                        <a:cs typeface="Times"/>
                      </a:endParaRP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solidFill>
                            <a:srgbClr val="000000"/>
                          </a:solidFill>
                          <a:latin typeface="Times"/>
                          <a:ea typeface="Times New Roman"/>
                          <a:cs typeface="Times"/>
                        </a:rPr>
                        <a:t> 9,600,000 </a:t>
                      </a:r>
                      <a:endParaRPr lang="en-US" sz="2400" dirty="0">
                        <a:solidFill>
                          <a:srgbClr val="000000"/>
                        </a:solidFill>
                        <a:latin typeface="Times"/>
                        <a:ea typeface="Times New Roman"/>
                        <a:cs typeface="Times"/>
                      </a:endParaRPr>
                    </a:p>
                  </a:txBody>
                  <a:tcPr marL="0" marR="76200" marT="50800" marB="12700" anchor="ctr"/>
                </a:tc>
              </a:tr>
            </a:tbl>
          </a:graphicData>
        </a:graphic>
      </p:graphicFrame>
      <p:sp>
        <p:nvSpPr>
          <p:cNvPr id="4" name="Date Placeholder 3"/>
          <p:cNvSpPr>
            <a:spLocks noGrp="1"/>
          </p:cNvSpPr>
          <p:nvPr>
            <p:ph type="dt" sz="half" idx="10"/>
          </p:nvPr>
        </p:nvSpPr>
        <p:spPr/>
        <p:txBody>
          <a:bodyPr/>
          <a:lstStyle/>
          <a:p>
            <a:fld id="{2F2E1938-C8CF-0247-A38E-E6A30FE91DD3}" type="datetime1">
              <a:rPr lang="en-US" smtClean="0"/>
              <a:pPr/>
              <a:t>8/27/12</a:t>
            </a:fld>
            <a:endParaRPr lang="en-US"/>
          </a:p>
        </p:txBody>
      </p:sp>
      <p:sp>
        <p:nvSpPr>
          <p:cNvPr id="5" name="Footer Placeholder 4"/>
          <p:cNvSpPr>
            <a:spLocks noGrp="1"/>
          </p:cNvSpPr>
          <p:nvPr>
            <p:ph type="ftr" sz="quarter" idx="11"/>
          </p:nvPr>
        </p:nvSpPr>
        <p:spPr/>
        <p:txBody>
          <a:bodyPr/>
          <a:lstStyle/>
          <a:p>
            <a:r>
              <a:rPr lang="en-US" dirty="0" smtClean="0"/>
              <a:t>Fall 2012 --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15</a:t>
            </a:fld>
            <a:endParaRPr lang="en-US"/>
          </a:p>
        </p:txBody>
      </p:sp>
      <p:sp>
        <p:nvSpPr>
          <p:cNvPr id="13" name="Content Placeholder 6"/>
          <p:cNvSpPr txBox="1">
            <a:spLocks/>
          </p:cNvSpPr>
          <p:nvPr/>
        </p:nvSpPr>
        <p:spPr>
          <a:xfrm>
            <a:off x="372533" y="5020733"/>
            <a:ext cx="8771467" cy="1634067"/>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2 microprocessors, 8 GB DRAM, 4 1TB disks/server</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80 servers/rack</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30 racks / array =&gt; 2400 servers / array</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26" name="Group 25"/>
          <p:cNvGrpSpPr/>
          <p:nvPr/>
        </p:nvGrpSpPr>
        <p:grpSpPr>
          <a:xfrm>
            <a:off x="1845733" y="812800"/>
            <a:ext cx="7298267" cy="2353733"/>
            <a:chOff x="1845733" y="812800"/>
            <a:chExt cx="7298267" cy="2353733"/>
          </a:xfrm>
        </p:grpSpPr>
        <p:grpSp>
          <p:nvGrpSpPr>
            <p:cNvPr id="16" name="Group 15"/>
            <p:cNvGrpSpPr/>
            <p:nvPr/>
          </p:nvGrpSpPr>
          <p:grpSpPr>
            <a:xfrm>
              <a:off x="4622799" y="2184400"/>
              <a:ext cx="4080934" cy="982133"/>
              <a:chOff x="4622799" y="1981200"/>
              <a:chExt cx="4080934" cy="982133"/>
            </a:xfrm>
          </p:grpSpPr>
          <p:sp>
            <p:nvSpPr>
              <p:cNvPr id="14" name="Frame 13"/>
              <p:cNvSpPr/>
              <p:nvPr/>
            </p:nvSpPr>
            <p:spPr>
              <a:xfrm>
                <a:off x="7213600" y="1981200"/>
                <a:ext cx="1490133" cy="474133"/>
              </a:xfrm>
              <a:prstGeom prst="fram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 name="Frame 14"/>
              <p:cNvSpPr/>
              <p:nvPr/>
            </p:nvSpPr>
            <p:spPr>
              <a:xfrm>
                <a:off x="4622799" y="2489200"/>
                <a:ext cx="1337734" cy="474133"/>
              </a:xfrm>
              <a:prstGeom prst="fram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21" name="TextBox 20"/>
            <p:cNvSpPr txBox="1"/>
            <p:nvPr/>
          </p:nvSpPr>
          <p:spPr>
            <a:xfrm>
              <a:off x="1845733" y="812800"/>
              <a:ext cx="7298267" cy="461665"/>
            </a:xfrm>
            <a:prstGeom prst="rect">
              <a:avLst/>
            </a:prstGeom>
            <a:noFill/>
          </p:spPr>
          <p:txBody>
            <a:bodyPr wrap="square" rtlCol="0">
              <a:spAutoFit/>
            </a:bodyPr>
            <a:lstStyle/>
            <a:p>
              <a:r>
                <a:rPr lang="en-US" sz="2400" dirty="0" smtClean="0"/>
                <a:t>Lower latency to DRAM in another server than local disk</a:t>
              </a:r>
              <a:endParaRPr lang="en-US" sz="2400" dirty="0"/>
            </a:p>
          </p:txBody>
        </p:sp>
      </p:grpSp>
      <p:grpSp>
        <p:nvGrpSpPr>
          <p:cNvPr id="27" name="Group 26"/>
          <p:cNvGrpSpPr/>
          <p:nvPr/>
        </p:nvGrpSpPr>
        <p:grpSpPr>
          <a:xfrm>
            <a:off x="965201" y="1236133"/>
            <a:ext cx="8178800" cy="2878666"/>
            <a:chOff x="965201" y="1236133"/>
            <a:chExt cx="8178800" cy="2878666"/>
          </a:xfrm>
        </p:grpSpPr>
        <p:grpSp>
          <p:nvGrpSpPr>
            <p:cNvPr id="23" name="Group 22"/>
            <p:cNvGrpSpPr/>
            <p:nvPr/>
          </p:nvGrpSpPr>
          <p:grpSpPr>
            <a:xfrm>
              <a:off x="4673600" y="3166534"/>
              <a:ext cx="2658532" cy="948265"/>
              <a:chOff x="4673601" y="2997201"/>
              <a:chExt cx="2658532" cy="948265"/>
            </a:xfrm>
          </p:grpSpPr>
          <p:sp>
            <p:nvSpPr>
              <p:cNvPr id="18" name="Frame 17"/>
              <p:cNvSpPr/>
              <p:nvPr/>
            </p:nvSpPr>
            <p:spPr>
              <a:xfrm>
                <a:off x="4673601" y="3471333"/>
                <a:ext cx="1270000" cy="474133"/>
              </a:xfrm>
              <a:prstGeom prst="fram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 name="Frame 18"/>
              <p:cNvSpPr/>
              <p:nvPr/>
            </p:nvSpPr>
            <p:spPr>
              <a:xfrm>
                <a:off x="5875866" y="2997201"/>
                <a:ext cx="1456267" cy="474133"/>
              </a:xfrm>
              <a:prstGeom prst="fram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25" name="TextBox 24"/>
            <p:cNvSpPr txBox="1"/>
            <p:nvPr/>
          </p:nvSpPr>
          <p:spPr>
            <a:xfrm>
              <a:off x="965201" y="1236133"/>
              <a:ext cx="8178800" cy="461665"/>
            </a:xfrm>
            <a:prstGeom prst="rect">
              <a:avLst/>
            </a:prstGeom>
            <a:noFill/>
          </p:spPr>
          <p:txBody>
            <a:bodyPr wrap="square" rtlCol="0">
              <a:spAutoFit/>
            </a:bodyPr>
            <a:lstStyle/>
            <a:p>
              <a:r>
                <a:rPr lang="en-US" sz="2400" dirty="0" smtClean="0"/>
                <a:t>Higher bandwidth to local disk than to DRAM in another server</a:t>
              </a:r>
              <a:endParaRPr lang="en-US" sz="2400" dirty="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Coping with Workload Variation</a:t>
            </a:r>
            <a:endParaRPr lang="en-US" dirty="0"/>
          </a:p>
        </p:txBody>
      </p:sp>
      <p:sp>
        <p:nvSpPr>
          <p:cNvPr id="3" name="Content Placeholder 2"/>
          <p:cNvSpPr>
            <a:spLocks noGrp="1"/>
          </p:cNvSpPr>
          <p:nvPr>
            <p:ph idx="1"/>
          </p:nvPr>
        </p:nvSpPr>
        <p:spPr>
          <a:xfrm>
            <a:off x="626534" y="5845704"/>
            <a:ext cx="8229600" cy="1012296"/>
          </a:xfrm>
        </p:spPr>
        <p:txBody>
          <a:bodyPr/>
          <a:lstStyle/>
          <a:p>
            <a:r>
              <a:rPr lang="en-US" dirty="0" smtClean="0"/>
              <a:t>Online service: Peak usage 2X off-peak</a:t>
            </a:r>
            <a:endParaRPr lang="en-US" dirty="0"/>
          </a:p>
        </p:txBody>
      </p:sp>
      <p:sp>
        <p:nvSpPr>
          <p:cNvPr id="4" name="Date Placeholder 3"/>
          <p:cNvSpPr>
            <a:spLocks noGrp="1"/>
          </p:cNvSpPr>
          <p:nvPr>
            <p:ph type="dt" sz="half" idx="10"/>
          </p:nvPr>
        </p:nvSpPr>
        <p:spPr/>
        <p:txBody>
          <a:bodyPr/>
          <a:lstStyle/>
          <a:p>
            <a:fld id="{2F2E1938-C8CF-0247-A38E-E6A30FE91DD3}" type="datetime1">
              <a:rPr lang="en-US" smtClean="0"/>
              <a:pPr/>
              <a:t>8/27/12</a:t>
            </a:fld>
            <a:endParaRPr lang="en-US"/>
          </a:p>
        </p:txBody>
      </p:sp>
      <p:sp>
        <p:nvSpPr>
          <p:cNvPr id="5" name="Footer Placeholder 4"/>
          <p:cNvSpPr>
            <a:spLocks noGrp="1"/>
          </p:cNvSpPr>
          <p:nvPr>
            <p:ph type="ftr" sz="quarter" idx="11"/>
          </p:nvPr>
        </p:nvSpPr>
        <p:spPr/>
        <p:txBody>
          <a:bodyPr/>
          <a:lstStyle/>
          <a:p>
            <a:r>
              <a:rPr lang="en-US" dirty="0" smtClean="0"/>
              <a:t>Fall 2012 --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16</a:t>
            </a:fld>
            <a:endParaRPr lang="en-US"/>
          </a:p>
        </p:txBody>
      </p:sp>
      <p:pic>
        <p:nvPicPr>
          <p:cNvPr id="7" name="Picture 6"/>
          <p:cNvPicPr>
            <a:picLocks noChangeAspect="1"/>
          </p:cNvPicPr>
          <p:nvPr/>
        </p:nvPicPr>
        <p:blipFill>
          <a:blip r:embed="rId2"/>
          <a:stretch>
            <a:fillRect/>
          </a:stretch>
        </p:blipFill>
        <p:spPr>
          <a:xfrm>
            <a:off x="1236132" y="1250950"/>
            <a:ext cx="7133167" cy="4091432"/>
          </a:xfrm>
          <a:prstGeom prst="rect">
            <a:avLst/>
          </a:prstGeom>
        </p:spPr>
      </p:pic>
      <p:sp>
        <p:nvSpPr>
          <p:cNvPr id="8" name="TextBox 7"/>
          <p:cNvSpPr txBox="1"/>
          <p:nvPr/>
        </p:nvSpPr>
        <p:spPr>
          <a:xfrm>
            <a:off x="1100667" y="5283200"/>
            <a:ext cx="1319291" cy="461665"/>
          </a:xfrm>
          <a:prstGeom prst="rect">
            <a:avLst/>
          </a:prstGeom>
          <a:noFill/>
        </p:spPr>
        <p:txBody>
          <a:bodyPr wrap="none" rtlCol="0">
            <a:spAutoFit/>
          </a:bodyPr>
          <a:lstStyle/>
          <a:p>
            <a:r>
              <a:rPr lang="en-US" sz="2400" dirty="0" smtClean="0"/>
              <a:t>Midnight</a:t>
            </a:r>
            <a:endParaRPr lang="en-US" sz="2400" dirty="0"/>
          </a:p>
        </p:txBody>
      </p:sp>
      <p:sp>
        <p:nvSpPr>
          <p:cNvPr id="9" name="TextBox 8"/>
          <p:cNvSpPr txBox="1"/>
          <p:nvPr/>
        </p:nvSpPr>
        <p:spPr>
          <a:xfrm>
            <a:off x="4114801" y="5283200"/>
            <a:ext cx="869649" cy="461665"/>
          </a:xfrm>
          <a:prstGeom prst="rect">
            <a:avLst/>
          </a:prstGeom>
          <a:noFill/>
        </p:spPr>
        <p:txBody>
          <a:bodyPr wrap="none" rtlCol="0">
            <a:spAutoFit/>
          </a:bodyPr>
          <a:lstStyle/>
          <a:p>
            <a:r>
              <a:rPr lang="en-US" sz="2400" dirty="0" smtClean="0"/>
              <a:t>Noon</a:t>
            </a:r>
            <a:endParaRPr lang="en-US" sz="2400" dirty="0"/>
          </a:p>
        </p:txBody>
      </p:sp>
      <p:sp>
        <p:nvSpPr>
          <p:cNvPr id="10" name="TextBox 9"/>
          <p:cNvSpPr txBox="1"/>
          <p:nvPr/>
        </p:nvSpPr>
        <p:spPr>
          <a:xfrm>
            <a:off x="6841067" y="5283200"/>
            <a:ext cx="1319291" cy="461665"/>
          </a:xfrm>
          <a:prstGeom prst="rect">
            <a:avLst/>
          </a:prstGeom>
          <a:noFill/>
        </p:spPr>
        <p:txBody>
          <a:bodyPr wrap="none" rtlCol="0">
            <a:spAutoFit/>
          </a:bodyPr>
          <a:lstStyle/>
          <a:p>
            <a:r>
              <a:rPr lang="en-US" sz="2400" dirty="0" smtClean="0"/>
              <a:t>Midnight</a:t>
            </a:r>
            <a:endParaRPr lang="en-US" sz="2400" dirty="0"/>
          </a:p>
        </p:txBody>
      </p:sp>
      <p:sp>
        <p:nvSpPr>
          <p:cNvPr id="11" name="TextBox 10"/>
          <p:cNvSpPr txBox="1"/>
          <p:nvPr/>
        </p:nvSpPr>
        <p:spPr>
          <a:xfrm>
            <a:off x="524933" y="2105504"/>
            <a:ext cx="677108" cy="1708961"/>
          </a:xfrm>
          <a:prstGeom prst="rect">
            <a:avLst/>
          </a:prstGeom>
          <a:noFill/>
        </p:spPr>
        <p:txBody>
          <a:bodyPr vert="vert270" wrap="none" rtlCol="0">
            <a:spAutoFit/>
          </a:bodyPr>
          <a:lstStyle/>
          <a:p>
            <a:r>
              <a:rPr lang="en-US" sz="3200" dirty="0" smtClean="0"/>
              <a:t>Workload</a:t>
            </a:r>
            <a:endParaRPr lang="en-US" sz="3200" dirty="0"/>
          </a:p>
        </p:txBody>
      </p:sp>
      <p:grpSp>
        <p:nvGrpSpPr>
          <p:cNvPr id="15" name="Group 14"/>
          <p:cNvGrpSpPr/>
          <p:nvPr/>
        </p:nvGrpSpPr>
        <p:grpSpPr>
          <a:xfrm>
            <a:off x="3674533" y="2133599"/>
            <a:ext cx="643467" cy="1794933"/>
            <a:chOff x="3674533" y="2133599"/>
            <a:chExt cx="643467" cy="1794933"/>
          </a:xfrm>
        </p:grpSpPr>
        <p:cxnSp>
          <p:nvCxnSpPr>
            <p:cNvPr id="13" name="Straight Arrow Connector 12"/>
            <p:cNvCxnSpPr/>
            <p:nvPr/>
          </p:nvCxnSpPr>
          <p:spPr>
            <a:xfrm rot="16200000" flipH="1">
              <a:off x="3412067" y="3022599"/>
              <a:ext cx="1794933" cy="16933"/>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3674533" y="2709334"/>
              <a:ext cx="605655" cy="584776"/>
            </a:xfrm>
            <a:prstGeom prst="rect">
              <a:avLst/>
            </a:prstGeom>
            <a:noFill/>
          </p:spPr>
          <p:txBody>
            <a:bodyPr wrap="none" rtlCol="0">
              <a:spAutoFit/>
            </a:bodyPr>
            <a:lstStyle/>
            <a:p>
              <a:r>
                <a:rPr lang="en-US" sz="3200" dirty="0" smtClean="0"/>
                <a:t>2X</a:t>
              </a:r>
              <a:endParaRPr lang="en-US" sz="3200" dirty="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Impact of Latency, Bandwidth, Failure, Varying Workload on WSC Software?</a:t>
            </a:r>
            <a:endParaRPr lang="en-US" dirty="0"/>
          </a:p>
        </p:txBody>
      </p:sp>
      <p:sp>
        <p:nvSpPr>
          <p:cNvPr id="3" name="Content Placeholder 2"/>
          <p:cNvSpPr>
            <a:spLocks noGrp="1"/>
          </p:cNvSpPr>
          <p:nvPr>
            <p:ph idx="1"/>
          </p:nvPr>
        </p:nvSpPr>
        <p:spPr>
          <a:xfrm>
            <a:off x="457200" y="1600200"/>
            <a:ext cx="8229600" cy="4715933"/>
          </a:xfrm>
        </p:spPr>
        <p:txBody>
          <a:bodyPr>
            <a:normAutofit fontScale="92500"/>
          </a:bodyPr>
          <a:lstStyle/>
          <a:p>
            <a:r>
              <a:rPr lang="en-US" dirty="0" smtClean="0"/>
              <a:t>WSC Software must take care where it places data within an array to get good performance</a:t>
            </a:r>
          </a:p>
          <a:p>
            <a:r>
              <a:rPr lang="en-US" dirty="0" smtClean="0"/>
              <a:t>WSC Software must cope with failures gracefully</a:t>
            </a:r>
          </a:p>
          <a:p>
            <a:r>
              <a:rPr lang="en-US" dirty="0" smtClean="0"/>
              <a:t>WSC Software must scale up and down gracefully in response to varying demand</a:t>
            </a:r>
          </a:p>
          <a:p>
            <a:r>
              <a:rPr lang="en-US" dirty="0" smtClean="0"/>
              <a:t>More elaborate hierarchy of memories, failure tolerance, workload accommodation makes </a:t>
            </a:r>
            <a:br>
              <a:rPr lang="en-US" dirty="0" smtClean="0"/>
            </a:br>
            <a:r>
              <a:rPr lang="en-US" dirty="0" smtClean="0"/>
              <a:t>WSC software development more challenging than software for single computer</a:t>
            </a:r>
            <a:endParaRPr lang="en-US" dirty="0"/>
          </a:p>
        </p:txBody>
      </p:sp>
      <p:sp>
        <p:nvSpPr>
          <p:cNvPr id="4" name="Date Placeholder 3"/>
          <p:cNvSpPr>
            <a:spLocks noGrp="1"/>
          </p:cNvSpPr>
          <p:nvPr>
            <p:ph type="dt" sz="half" idx="10"/>
          </p:nvPr>
        </p:nvSpPr>
        <p:spPr/>
        <p:txBody>
          <a:bodyPr/>
          <a:lstStyle/>
          <a:p>
            <a:fld id="{2F2E1938-C8CF-0247-A38E-E6A30FE91DD3}" type="datetime1">
              <a:rPr lang="en-US" smtClean="0"/>
              <a:pPr/>
              <a:t>8/27/12</a:t>
            </a:fld>
            <a:endParaRPr lang="en-US"/>
          </a:p>
        </p:txBody>
      </p:sp>
      <p:sp>
        <p:nvSpPr>
          <p:cNvPr id="5" name="Footer Placeholder 4"/>
          <p:cNvSpPr>
            <a:spLocks noGrp="1"/>
          </p:cNvSpPr>
          <p:nvPr>
            <p:ph type="ftr" sz="quarter" idx="11"/>
          </p:nvPr>
        </p:nvSpPr>
        <p:spPr/>
        <p:txBody>
          <a:bodyPr/>
          <a:lstStyle/>
          <a:p>
            <a:r>
              <a:rPr lang="en-US" dirty="0" smtClean="0"/>
              <a:t>Fall 2012 --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17</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785283" y="1151467"/>
            <a:ext cx="7505700" cy="2692400"/>
          </a:xfrm>
          <a:prstGeom prst="rect">
            <a:avLst/>
          </a:prstGeom>
        </p:spPr>
      </p:pic>
      <p:sp>
        <p:nvSpPr>
          <p:cNvPr id="2" name="Title 1"/>
          <p:cNvSpPr>
            <a:spLocks noGrp="1"/>
          </p:cNvSpPr>
          <p:nvPr>
            <p:ph type="title"/>
          </p:nvPr>
        </p:nvSpPr>
        <p:spPr/>
        <p:txBody>
          <a:bodyPr/>
          <a:lstStyle/>
          <a:p>
            <a:r>
              <a:rPr lang="en-US" dirty="0" smtClean="0"/>
              <a:t>Power vs. Server Utilization</a:t>
            </a:r>
            <a:endParaRPr lang="en-US" dirty="0"/>
          </a:p>
        </p:txBody>
      </p:sp>
      <p:sp>
        <p:nvSpPr>
          <p:cNvPr id="3" name="Content Placeholder 2"/>
          <p:cNvSpPr>
            <a:spLocks noGrp="1"/>
          </p:cNvSpPr>
          <p:nvPr>
            <p:ph idx="1"/>
          </p:nvPr>
        </p:nvSpPr>
        <p:spPr>
          <a:xfrm>
            <a:off x="609598" y="3759201"/>
            <a:ext cx="8534401" cy="2777066"/>
          </a:xfrm>
        </p:spPr>
        <p:txBody>
          <a:bodyPr>
            <a:normAutofit fontScale="92500" lnSpcReduction="20000"/>
          </a:bodyPr>
          <a:lstStyle/>
          <a:p>
            <a:r>
              <a:rPr lang="en-US" dirty="0" smtClean="0"/>
              <a:t>Server power usage as load varies idle to 100%</a:t>
            </a:r>
          </a:p>
          <a:p>
            <a:r>
              <a:rPr lang="en-US" dirty="0" smtClean="0"/>
              <a:t>Uses ½ peak power when idle!</a:t>
            </a:r>
          </a:p>
          <a:p>
            <a:r>
              <a:rPr lang="en-US" dirty="0" smtClean="0"/>
              <a:t>Uses ⅔ peak power when 10% utilized! 90%@ 50%!</a:t>
            </a:r>
          </a:p>
          <a:p>
            <a:r>
              <a:rPr lang="en-US" dirty="0" smtClean="0"/>
              <a:t>Most servers in WSC utilized 10% to 50%</a:t>
            </a:r>
          </a:p>
          <a:p>
            <a:r>
              <a:rPr lang="en-US" dirty="0" smtClean="0"/>
              <a:t>Goal should be </a:t>
            </a:r>
            <a:r>
              <a:rPr lang="en-US" i="1" dirty="0" smtClean="0">
                <a:solidFill>
                  <a:srgbClr val="0000FF"/>
                </a:solidFill>
              </a:rPr>
              <a:t>Energy-Proportionality</a:t>
            </a:r>
            <a:r>
              <a:rPr lang="en-US" dirty="0" smtClean="0"/>
              <a:t>: </a:t>
            </a:r>
            <a:br>
              <a:rPr lang="en-US" dirty="0" smtClean="0"/>
            </a:br>
            <a:r>
              <a:rPr lang="en-US" dirty="0" smtClean="0"/>
              <a:t>% peak load = % peak energy</a:t>
            </a:r>
            <a:endParaRPr lang="en-US" dirty="0"/>
          </a:p>
        </p:txBody>
      </p:sp>
      <p:sp>
        <p:nvSpPr>
          <p:cNvPr id="4" name="Date Placeholder 3"/>
          <p:cNvSpPr>
            <a:spLocks noGrp="1"/>
          </p:cNvSpPr>
          <p:nvPr>
            <p:ph type="dt" sz="half" idx="10"/>
          </p:nvPr>
        </p:nvSpPr>
        <p:spPr/>
        <p:txBody>
          <a:bodyPr/>
          <a:lstStyle/>
          <a:p>
            <a:fld id="{2F2E1938-C8CF-0247-A38E-E6A30FE91DD3}" type="datetime1">
              <a:rPr lang="en-US" smtClean="0"/>
              <a:pPr/>
              <a:t>8/27/12</a:t>
            </a:fld>
            <a:endParaRPr lang="en-US"/>
          </a:p>
        </p:txBody>
      </p:sp>
      <p:sp>
        <p:nvSpPr>
          <p:cNvPr id="5" name="Footer Placeholder 4"/>
          <p:cNvSpPr>
            <a:spLocks noGrp="1"/>
          </p:cNvSpPr>
          <p:nvPr>
            <p:ph type="ftr" sz="quarter" idx="11"/>
          </p:nvPr>
        </p:nvSpPr>
        <p:spPr/>
        <p:txBody>
          <a:bodyPr/>
          <a:lstStyle/>
          <a:p>
            <a:r>
              <a:rPr lang="en-US" dirty="0" smtClean="0"/>
              <a:t>Fall 2012 --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18</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Usage Effectiveness</a:t>
            </a:r>
            <a:endParaRPr lang="en-US" dirty="0"/>
          </a:p>
        </p:txBody>
      </p:sp>
      <p:sp>
        <p:nvSpPr>
          <p:cNvPr id="3" name="Content Placeholder 2"/>
          <p:cNvSpPr>
            <a:spLocks noGrp="1"/>
          </p:cNvSpPr>
          <p:nvPr>
            <p:ph idx="1"/>
          </p:nvPr>
        </p:nvSpPr>
        <p:spPr/>
        <p:txBody>
          <a:bodyPr/>
          <a:lstStyle/>
          <a:p>
            <a:r>
              <a:rPr lang="en-US" dirty="0" smtClean="0"/>
              <a:t>Overall WSC Energy Efficiency: amount of computational work performed divided by the total energy used in the process</a:t>
            </a:r>
          </a:p>
          <a:p>
            <a:r>
              <a:rPr lang="en-US" dirty="0" smtClean="0"/>
              <a:t>Power Usage Effectiveness (PUE):</a:t>
            </a:r>
            <a:br>
              <a:rPr lang="en-US" dirty="0" smtClean="0"/>
            </a:br>
            <a:r>
              <a:rPr lang="en-US" dirty="0" smtClean="0"/>
              <a:t>Total building power / IT equipment power</a:t>
            </a:r>
          </a:p>
          <a:p>
            <a:pPr lvl="1"/>
            <a:r>
              <a:rPr lang="en-US" dirty="0" smtClean="0"/>
              <a:t>An power efficiency measure for WSC, </a:t>
            </a:r>
            <a:r>
              <a:rPr lang="en-US" i="1" dirty="0" smtClean="0"/>
              <a:t>not </a:t>
            </a:r>
            <a:r>
              <a:rPr lang="en-US" dirty="0" smtClean="0"/>
              <a:t>including efficiency of servers, networking gear</a:t>
            </a:r>
          </a:p>
          <a:p>
            <a:pPr lvl="1"/>
            <a:r>
              <a:rPr lang="en-US" dirty="0" smtClean="0"/>
              <a:t>1.0 = perfection</a:t>
            </a:r>
            <a:endParaRPr lang="en-US" dirty="0"/>
          </a:p>
        </p:txBody>
      </p:sp>
      <p:sp>
        <p:nvSpPr>
          <p:cNvPr id="4" name="Date Placeholder 3"/>
          <p:cNvSpPr>
            <a:spLocks noGrp="1"/>
          </p:cNvSpPr>
          <p:nvPr>
            <p:ph type="dt" sz="half" idx="10"/>
          </p:nvPr>
        </p:nvSpPr>
        <p:spPr/>
        <p:txBody>
          <a:bodyPr/>
          <a:lstStyle/>
          <a:p>
            <a:fld id="{2F2E1938-C8CF-0247-A38E-E6A30FE91DD3}" type="datetime1">
              <a:rPr lang="en-US" smtClean="0"/>
              <a:pPr/>
              <a:t>8/27/12</a:t>
            </a:fld>
            <a:endParaRPr lang="en-US"/>
          </a:p>
        </p:txBody>
      </p:sp>
      <p:sp>
        <p:nvSpPr>
          <p:cNvPr id="5" name="Footer Placeholder 4"/>
          <p:cNvSpPr>
            <a:spLocks noGrp="1"/>
          </p:cNvSpPr>
          <p:nvPr>
            <p:ph type="ftr" sz="quarter" idx="11"/>
          </p:nvPr>
        </p:nvSpPr>
        <p:spPr/>
        <p:txBody>
          <a:bodyPr/>
          <a:lstStyle/>
          <a:p>
            <a:r>
              <a:rPr lang="en-US" dirty="0" smtClean="0"/>
              <a:t>Fall 2012 --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19</a:t>
            </a:fld>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Warehouse Scale Computers</a:t>
            </a:r>
          </a:p>
          <a:p>
            <a:r>
              <a:rPr lang="en-US" dirty="0" err="1" smtClean="0"/>
              <a:t>Administrivia</a:t>
            </a:r>
            <a:endParaRPr lang="en-US" dirty="0" smtClean="0"/>
          </a:p>
          <a:p>
            <a:r>
              <a:rPr lang="en-US" dirty="0" smtClean="0"/>
              <a:t>Data Parallel Map-Reduce</a:t>
            </a:r>
          </a:p>
          <a:p>
            <a:endParaRPr lang="en-US" dirty="0"/>
          </a:p>
        </p:txBody>
      </p:sp>
      <p:sp>
        <p:nvSpPr>
          <p:cNvPr id="4" name="Date Placeholder 3"/>
          <p:cNvSpPr>
            <a:spLocks noGrp="1"/>
          </p:cNvSpPr>
          <p:nvPr>
            <p:ph type="dt" sz="half" idx="10"/>
          </p:nvPr>
        </p:nvSpPr>
        <p:spPr/>
        <p:txBody>
          <a:bodyPr/>
          <a:lstStyle/>
          <a:p>
            <a:fld id="{58446B7C-5B96-0241-9056-EE6ED20D7C83}" type="datetime1">
              <a:rPr lang="en-US" smtClean="0"/>
              <a:pPr/>
              <a:t>8/27/12</a:t>
            </a:fld>
            <a:endParaRPr lang="en-US"/>
          </a:p>
        </p:txBody>
      </p:sp>
      <p:sp>
        <p:nvSpPr>
          <p:cNvPr id="5" name="Footer Placeholder 4"/>
          <p:cNvSpPr>
            <a:spLocks noGrp="1"/>
          </p:cNvSpPr>
          <p:nvPr>
            <p:ph type="ftr" sz="quarter" idx="11"/>
          </p:nvPr>
        </p:nvSpPr>
        <p:spPr/>
        <p:txBody>
          <a:bodyPr/>
          <a:lstStyle/>
          <a:p>
            <a:r>
              <a:rPr lang="en-US" dirty="0" smtClean="0"/>
              <a:t>Fall 2012 --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PUE in the Wild (2007)</a:t>
            </a:r>
            <a:endParaRPr lang="en-US" dirty="0"/>
          </a:p>
        </p:txBody>
      </p:sp>
      <p:sp>
        <p:nvSpPr>
          <p:cNvPr id="4" name="Date Placeholder 3"/>
          <p:cNvSpPr>
            <a:spLocks noGrp="1"/>
          </p:cNvSpPr>
          <p:nvPr>
            <p:ph type="dt" sz="half" idx="10"/>
          </p:nvPr>
        </p:nvSpPr>
        <p:spPr/>
        <p:txBody>
          <a:bodyPr/>
          <a:lstStyle/>
          <a:p>
            <a:fld id="{2F2E1938-C8CF-0247-A38E-E6A30FE91DD3}" type="datetime1">
              <a:rPr lang="en-US" smtClean="0"/>
              <a:pPr/>
              <a:t>8/27/12</a:t>
            </a:fld>
            <a:endParaRPr lang="en-US"/>
          </a:p>
        </p:txBody>
      </p:sp>
      <p:sp>
        <p:nvSpPr>
          <p:cNvPr id="5" name="Footer Placeholder 4"/>
          <p:cNvSpPr>
            <a:spLocks noGrp="1"/>
          </p:cNvSpPr>
          <p:nvPr>
            <p:ph type="ftr" sz="quarter" idx="11"/>
          </p:nvPr>
        </p:nvSpPr>
        <p:spPr/>
        <p:txBody>
          <a:bodyPr/>
          <a:lstStyle/>
          <a:p>
            <a:r>
              <a:rPr lang="en-US" dirty="0" smtClean="0"/>
              <a:t>Fall 2012 --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20</a:t>
            </a:fld>
            <a:endParaRPr lang="en-US"/>
          </a:p>
        </p:txBody>
      </p:sp>
      <p:pic>
        <p:nvPicPr>
          <p:cNvPr id="7" name="Picture 6"/>
          <p:cNvPicPr>
            <a:picLocks noChangeAspect="1"/>
          </p:cNvPicPr>
          <p:nvPr/>
        </p:nvPicPr>
        <p:blipFill>
          <a:blip r:embed="rId2"/>
          <a:stretch>
            <a:fillRect/>
          </a:stretch>
        </p:blipFill>
        <p:spPr>
          <a:xfrm>
            <a:off x="372534" y="1339850"/>
            <a:ext cx="8331200" cy="4991100"/>
          </a:xfrm>
          <a:prstGeom prst="rect">
            <a:avLst/>
          </a:prstGeom>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High PUE: Where Does Power Go?</a:t>
            </a:r>
            <a:endParaRPr lang="en-US" dirty="0"/>
          </a:p>
        </p:txBody>
      </p:sp>
      <p:sp>
        <p:nvSpPr>
          <p:cNvPr id="4" name="Date Placeholder 3"/>
          <p:cNvSpPr>
            <a:spLocks noGrp="1"/>
          </p:cNvSpPr>
          <p:nvPr>
            <p:ph type="dt" sz="half" idx="10"/>
          </p:nvPr>
        </p:nvSpPr>
        <p:spPr/>
        <p:txBody>
          <a:bodyPr/>
          <a:lstStyle/>
          <a:p>
            <a:fld id="{2F2E1938-C8CF-0247-A38E-E6A30FE91DD3}" type="datetime1">
              <a:rPr lang="en-US" smtClean="0"/>
              <a:pPr/>
              <a:t>8/27/12</a:t>
            </a:fld>
            <a:endParaRPr lang="en-US"/>
          </a:p>
        </p:txBody>
      </p:sp>
      <p:sp>
        <p:nvSpPr>
          <p:cNvPr id="5" name="Footer Placeholder 4"/>
          <p:cNvSpPr>
            <a:spLocks noGrp="1"/>
          </p:cNvSpPr>
          <p:nvPr>
            <p:ph type="ftr" sz="quarter" idx="11"/>
          </p:nvPr>
        </p:nvSpPr>
        <p:spPr/>
        <p:txBody>
          <a:bodyPr/>
          <a:lstStyle/>
          <a:p>
            <a:r>
              <a:rPr lang="en-US" dirty="0" smtClean="0"/>
              <a:t>Fall 2012 --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21</a:t>
            </a:fld>
            <a:endParaRPr lang="en-US"/>
          </a:p>
        </p:txBody>
      </p:sp>
      <p:pic>
        <p:nvPicPr>
          <p:cNvPr id="7" name="Picture 6"/>
          <p:cNvPicPr>
            <a:picLocks noChangeAspect="1"/>
          </p:cNvPicPr>
          <p:nvPr/>
        </p:nvPicPr>
        <p:blipFill>
          <a:blip r:embed="rId2"/>
          <a:stretch>
            <a:fillRect/>
          </a:stretch>
        </p:blipFill>
        <p:spPr>
          <a:xfrm>
            <a:off x="2199217" y="2146299"/>
            <a:ext cx="4914900" cy="3987800"/>
          </a:xfrm>
          <a:prstGeom prst="rect">
            <a:avLst/>
          </a:prstGeom>
        </p:spPr>
      </p:pic>
      <p:sp>
        <p:nvSpPr>
          <p:cNvPr id="8" name="TextBox 7"/>
          <p:cNvSpPr txBox="1"/>
          <p:nvPr/>
        </p:nvSpPr>
        <p:spPr>
          <a:xfrm>
            <a:off x="6602998" y="4795897"/>
            <a:ext cx="2154155" cy="2062103"/>
          </a:xfrm>
          <a:prstGeom prst="rect">
            <a:avLst/>
          </a:prstGeom>
          <a:noFill/>
        </p:spPr>
        <p:txBody>
          <a:bodyPr wrap="none" rtlCol="0">
            <a:spAutoFit/>
          </a:bodyPr>
          <a:lstStyle/>
          <a:p>
            <a:r>
              <a:rPr lang="en-US" sz="3200" dirty="0" smtClean="0"/>
              <a:t>Computer </a:t>
            </a:r>
          </a:p>
          <a:p>
            <a:r>
              <a:rPr lang="en-US" sz="3200" dirty="0" smtClean="0"/>
              <a:t>Room </a:t>
            </a:r>
          </a:p>
          <a:p>
            <a:r>
              <a:rPr lang="en-US" sz="3200" dirty="0" smtClean="0"/>
              <a:t>Air </a:t>
            </a:r>
            <a:br>
              <a:rPr lang="en-US" sz="3200" dirty="0" smtClean="0"/>
            </a:br>
            <a:r>
              <a:rPr lang="en-US" sz="3200" dirty="0" smtClean="0"/>
              <a:t>Conditioner</a:t>
            </a:r>
            <a:endParaRPr lang="en-US" sz="3200" dirty="0"/>
          </a:p>
        </p:txBody>
      </p:sp>
      <p:sp>
        <p:nvSpPr>
          <p:cNvPr id="9" name="TextBox 8"/>
          <p:cNvSpPr txBox="1"/>
          <p:nvPr/>
        </p:nvSpPr>
        <p:spPr>
          <a:xfrm>
            <a:off x="5574062" y="1744132"/>
            <a:ext cx="3248205" cy="1569660"/>
          </a:xfrm>
          <a:prstGeom prst="rect">
            <a:avLst/>
          </a:prstGeom>
          <a:noFill/>
        </p:spPr>
        <p:txBody>
          <a:bodyPr wrap="none" rtlCol="0">
            <a:spAutoFit/>
          </a:bodyPr>
          <a:lstStyle/>
          <a:p>
            <a:pPr algn="r"/>
            <a:r>
              <a:rPr lang="en-US" sz="3200" dirty="0" smtClean="0"/>
              <a:t>Chiller cools warm </a:t>
            </a:r>
          </a:p>
          <a:p>
            <a:pPr algn="r"/>
            <a:r>
              <a:rPr lang="en-US" sz="3200" dirty="0" smtClean="0"/>
              <a:t>water from Air </a:t>
            </a:r>
          </a:p>
          <a:p>
            <a:pPr algn="r"/>
            <a:r>
              <a:rPr lang="en-US" sz="3200" dirty="0" smtClean="0"/>
              <a:t>Conditioner</a:t>
            </a:r>
            <a:endParaRPr lang="en-US" sz="3200" dirty="0"/>
          </a:p>
        </p:txBody>
      </p:sp>
      <p:sp>
        <p:nvSpPr>
          <p:cNvPr id="10" name="TextBox 9"/>
          <p:cNvSpPr txBox="1"/>
          <p:nvPr/>
        </p:nvSpPr>
        <p:spPr>
          <a:xfrm>
            <a:off x="1659466" y="1270000"/>
            <a:ext cx="2865288" cy="1569660"/>
          </a:xfrm>
          <a:prstGeom prst="rect">
            <a:avLst/>
          </a:prstGeom>
          <a:noFill/>
        </p:spPr>
        <p:txBody>
          <a:bodyPr wrap="none" rtlCol="0">
            <a:spAutoFit/>
          </a:bodyPr>
          <a:lstStyle/>
          <a:p>
            <a:r>
              <a:rPr lang="en-US" sz="3200" dirty="0" smtClean="0"/>
              <a:t>Uninterruptable</a:t>
            </a:r>
          </a:p>
          <a:p>
            <a:r>
              <a:rPr lang="en-US" sz="3200" dirty="0" smtClean="0"/>
              <a:t>Power Supply </a:t>
            </a:r>
          </a:p>
          <a:p>
            <a:r>
              <a:rPr lang="en-US" sz="3200" dirty="0" smtClean="0"/>
              <a:t>(battery)</a:t>
            </a:r>
            <a:endParaRPr lang="en-US" sz="3200" dirty="0"/>
          </a:p>
        </p:txBody>
      </p:sp>
      <p:sp>
        <p:nvSpPr>
          <p:cNvPr id="11" name="TextBox 10"/>
          <p:cNvSpPr txBox="1"/>
          <p:nvPr/>
        </p:nvSpPr>
        <p:spPr>
          <a:xfrm>
            <a:off x="1727198" y="5029199"/>
            <a:ext cx="2127505" cy="1077218"/>
          </a:xfrm>
          <a:prstGeom prst="rect">
            <a:avLst/>
          </a:prstGeom>
          <a:noFill/>
        </p:spPr>
        <p:txBody>
          <a:bodyPr wrap="none" rtlCol="0">
            <a:spAutoFit/>
          </a:bodyPr>
          <a:lstStyle/>
          <a:p>
            <a:r>
              <a:rPr lang="en-US" sz="3200" dirty="0" smtClean="0"/>
              <a:t>Servers + </a:t>
            </a:r>
            <a:br>
              <a:rPr lang="en-US" sz="3200" dirty="0" smtClean="0"/>
            </a:br>
            <a:r>
              <a:rPr lang="en-US" sz="3200" dirty="0" smtClean="0"/>
              <a:t>Networking</a:t>
            </a:r>
            <a:endParaRPr lang="en-US" sz="3200" dirty="0"/>
          </a:p>
        </p:txBody>
      </p:sp>
      <p:sp>
        <p:nvSpPr>
          <p:cNvPr id="12" name="TextBox 11"/>
          <p:cNvSpPr txBox="1"/>
          <p:nvPr/>
        </p:nvSpPr>
        <p:spPr>
          <a:xfrm>
            <a:off x="270934" y="3014133"/>
            <a:ext cx="2153755" cy="1569660"/>
          </a:xfrm>
          <a:prstGeom prst="rect">
            <a:avLst/>
          </a:prstGeom>
          <a:noFill/>
        </p:spPr>
        <p:txBody>
          <a:bodyPr wrap="none" rtlCol="0">
            <a:spAutoFit/>
          </a:bodyPr>
          <a:lstStyle/>
          <a:p>
            <a:pPr algn="r"/>
            <a:r>
              <a:rPr lang="en-US" sz="3200" dirty="0" smtClean="0"/>
              <a:t>Power </a:t>
            </a:r>
            <a:br>
              <a:rPr lang="en-US" sz="3200" dirty="0" smtClean="0"/>
            </a:br>
            <a:r>
              <a:rPr lang="en-US" sz="3200" dirty="0" smtClean="0"/>
              <a:t>Distribution</a:t>
            </a:r>
          </a:p>
          <a:p>
            <a:r>
              <a:rPr lang="en-US" sz="3200" dirty="0" smtClean="0"/>
              <a:t>Unit</a:t>
            </a:r>
            <a:endParaRPr lang="en-US" sz="3200"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WSC A PUE: 1.24</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Careful air flow handling</a:t>
            </a:r>
          </a:p>
          <a:p>
            <a:r>
              <a:rPr lang="en-US" dirty="0" smtClean="0"/>
              <a:t>Don’t mix server hot air exhaust with cold air (separate warm aisle from cold aisle)</a:t>
            </a:r>
          </a:p>
          <a:p>
            <a:r>
              <a:rPr lang="en-US" dirty="0" smtClean="0"/>
              <a:t>Short path to cooling so little energy spent moving cold or hot air long distances</a:t>
            </a:r>
          </a:p>
          <a:p>
            <a:r>
              <a:rPr lang="en-US" dirty="0" smtClean="0"/>
              <a:t>Keeping servers inside containers helps control air flow</a:t>
            </a:r>
          </a:p>
          <a:p>
            <a:pPr marL="514350" indent="-514350">
              <a:buNone/>
            </a:pPr>
            <a:endParaRPr lang="en-US" dirty="0"/>
          </a:p>
        </p:txBody>
      </p:sp>
      <p:sp>
        <p:nvSpPr>
          <p:cNvPr id="4" name="Date Placeholder 3"/>
          <p:cNvSpPr>
            <a:spLocks noGrp="1"/>
          </p:cNvSpPr>
          <p:nvPr>
            <p:ph type="dt" sz="half" idx="10"/>
          </p:nvPr>
        </p:nvSpPr>
        <p:spPr/>
        <p:txBody>
          <a:bodyPr/>
          <a:lstStyle/>
          <a:p>
            <a:fld id="{2F2E1938-C8CF-0247-A38E-E6A30FE91DD3}" type="datetime1">
              <a:rPr lang="en-US" smtClean="0"/>
              <a:pPr/>
              <a:t>8/27/12</a:t>
            </a:fld>
            <a:endParaRPr lang="en-US"/>
          </a:p>
        </p:txBody>
      </p:sp>
      <p:sp>
        <p:nvSpPr>
          <p:cNvPr id="5" name="Footer Placeholder 4"/>
          <p:cNvSpPr>
            <a:spLocks noGrp="1"/>
          </p:cNvSpPr>
          <p:nvPr>
            <p:ph type="ftr" sz="quarter" idx="11"/>
          </p:nvPr>
        </p:nvSpPr>
        <p:spPr/>
        <p:txBody>
          <a:bodyPr/>
          <a:lstStyle/>
          <a:p>
            <a:r>
              <a:rPr lang="en-US" dirty="0" smtClean="0"/>
              <a:t>Fall 2012 --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22</a:t>
            </a:fld>
            <a:endParaRPr 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WSC A PUE: 1.24</a:t>
            </a:r>
            <a:endParaRPr lang="en-US" dirty="0"/>
          </a:p>
        </p:txBody>
      </p:sp>
      <p:sp>
        <p:nvSpPr>
          <p:cNvPr id="3" name="Content Placeholder 2"/>
          <p:cNvSpPr>
            <a:spLocks noGrp="1"/>
          </p:cNvSpPr>
          <p:nvPr>
            <p:ph idx="1"/>
          </p:nvPr>
        </p:nvSpPr>
        <p:spPr/>
        <p:txBody>
          <a:bodyPr/>
          <a:lstStyle/>
          <a:p>
            <a:pPr marL="514350" indent="-514350">
              <a:buFont typeface="+mj-lt"/>
              <a:buAutoNum type="arabicPeriod" startAt="2"/>
            </a:pPr>
            <a:r>
              <a:rPr lang="en-US" dirty="0" smtClean="0"/>
              <a:t>Elevated cold aisle temperatures</a:t>
            </a:r>
          </a:p>
          <a:p>
            <a:r>
              <a:rPr lang="en-US" dirty="0" smtClean="0"/>
              <a:t>81°F instead of traditional 65°- 68°F</a:t>
            </a:r>
          </a:p>
          <a:p>
            <a:r>
              <a:rPr lang="en-US" dirty="0" smtClean="0"/>
              <a:t>Found reliability OK if run servers hotter</a:t>
            </a:r>
          </a:p>
          <a:p>
            <a:pPr marL="514350" indent="-514350">
              <a:buFont typeface="+mj-lt"/>
              <a:buAutoNum type="arabicPeriod" startAt="3"/>
            </a:pPr>
            <a:r>
              <a:rPr lang="en-US" dirty="0" smtClean="0"/>
              <a:t>Use of free cooling</a:t>
            </a:r>
          </a:p>
          <a:p>
            <a:pPr marL="514350" indent="-514350"/>
            <a:r>
              <a:rPr lang="en-US" dirty="0" smtClean="0"/>
              <a:t>Cool warm water outside by evaporation in cooling towers</a:t>
            </a:r>
          </a:p>
          <a:p>
            <a:pPr marL="514350" indent="-514350"/>
            <a:r>
              <a:rPr lang="en-US" dirty="0" smtClean="0"/>
              <a:t>Locate WSC in moderate climate so not too hot or too cold</a:t>
            </a:r>
          </a:p>
          <a:p>
            <a:pPr marL="514350" indent="-514350">
              <a:buNone/>
            </a:pPr>
            <a:endParaRPr lang="en-US" dirty="0"/>
          </a:p>
        </p:txBody>
      </p:sp>
      <p:sp>
        <p:nvSpPr>
          <p:cNvPr id="4" name="Date Placeholder 3"/>
          <p:cNvSpPr>
            <a:spLocks noGrp="1"/>
          </p:cNvSpPr>
          <p:nvPr>
            <p:ph type="dt" sz="half" idx="10"/>
          </p:nvPr>
        </p:nvSpPr>
        <p:spPr/>
        <p:txBody>
          <a:bodyPr/>
          <a:lstStyle/>
          <a:p>
            <a:fld id="{2F2E1938-C8CF-0247-A38E-E6A30FE91DD3}" type="datetime1">
              <a:rPr lang="en-US" smtClean="0"/>
              <a:pPr/>
              <a:t>8/27/12</a:t>
            </a:fld>
            <a:endParaRPr lang="en-US"/>
          </a:p>
        </p:txBody>
      </p:sp>
      <p:sp>
        <p:nvSpPr>
          <p:cNvPr id="5" name="Footer Placeholder 4"/>
          <p:cNvSpPr>
            <a:spLocks noGrp="1"/>
          </p:cNvSpPr>
          <p:nvPr>
            <p:ph type="ftr" sz="quarter" idx="11"/>
          </p:nvPr>
        </p:nvSpPr>
        <p:spPr/>
        <p:txBody>
          <a:bodyPr/>
          <a:lstStyle/>
          <a:p>
            <a:r>
              <a:rPr lang="en-US" dirty="0" smtClean="0"/>
              <a:t>Fall 2012 --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23</a:t>
            </a:fld>
            <a:endParaRPr lang="en-U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WSC A PUE: 1.24</a:t>
            </a:r>
            <a:endParaRPr lang="en-US" dirty="0"/>
          </a:p>
        </p:txBody>
      </p:sp>
      <p:sp>
        <p:nvSpPr>
          <p:cNvPr id="3" name="Content Placeholder 2"/>
          <p:cNvSpPr>
            <a:spLocks noGrp="1"/>
          </p:cNvSpPr>
          <p:nvPr>
            <p:ph idx="1"/>
          </p:nvPr>
        </p:nvSpPr>
        <p:spPr/>
        <p:txBody>
          <a:bodyPr/>
          <a:lstStyle/>
          <a:p>
            <a:pPr marL="514350" indent="-514350">
              <a:buFont typeface="+mj-lt"/>
              <a:buAutoNum type="arabicPeriod" startAt="4"/>
            </a:pPr>
            <a:r>
              <a:rPr lang="en-US" dirty="0" smtClean="0"/>
              <a:t>Per-server 12-V DC UPS</a:t>
            </a:r>
          </a:p>
          <a:p>
            <a:pPr marL="514350" indent="-514350"/>
            <a:r>
              <a:rPr lang="en-US" dirty="0" smtClean="0"/>
              <a:t>Rather than WSC wide UPS, place single battery per server board</a:t>
            </a:r>
          </a:p>
          <a:p>
            <a:pPr marL="514350" indent="-514350"/>
            <a:r>
              <a:rPr lang="en-US" dirty="0" smtClean="0"/>
              <a:t>Increases WSC efficiency from 90% to 99%</a:t>
            </a:r>
          </a:p>
          <a:p>
            <a:pPr marL="514350" indent="-514350">
              <a:buFont typeface="+mj-lt"/>
              <a:buAutoNum type="arabicPeriod" startAt="5"/>
            </a:pPr>
            <a:r>
              <a:rPr lang="en-US" dirty="0" smtClean="0"/>
              <a:t>Measure vs. estimate PUE, publish PUE, and improve operation</a:t>
            </a:r>
            <a:endParaRPr lang="en-US" dirty="0"/>
          </a:p>
        </p:txBody>
      </p:sp>
      <p:sp>
        <p:nvSpPr>
          <p:cNvPr id="4" name="Date Placeholder 3"/>
          <p:cNvSpPr>
            <a:spLocks noGrp="1"/>
          </p:cNvSpPr>
          <p:nvPr>
            <p:ph type="dt" sz="half" idx="10"/>
          </p:nvPr>
        </p:nvSpPr>
        <p:spPr/>
        <p:txBody>
          <a:bodyPr/>
          <a:lstStyle/>
          <a:p>
            <a:fld id="{2F2E1938-C8CF-0247-A38E-E6A30FE91DD3}" type="datetime1">
              <a:rPr lang="en-US" smtClean="0"/>
              <a:pPr/>
              <a:t>8/27/12</a:t>
            </a:fld>
            <a:endParaRPr lang="en-US"/>
          </a:p>
        </p:txBody>
      </p:sp>
      <p:sp>
        <p:nvSpPr>
          <p:cNvPr id="5" name="Footer Placeholder 4"/>
          <p:cNvSpPr>
            <a:spLocks noGrp="1"/>
          </p:cNvSpPr>
          <p:nvPr>
            <p:ph type="ftr" sz="quarter" idx="11"/>
          </p:nvPr>
        </p:nvSpPr>
        <p:spPr/>
        <p:txBody>
          <a:bodyPr/>
          <a:lstStyle/>
          <a:p>
            <a:r>
              <a:rPr lang="en-US" dirty="0" smtClean="0"/>
              <a:t>Fall 2012 --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24</a:t>
            </a:fld>
            <a:endParaRPr lang="en-US"/>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datacenterpue.png"/>
          <p:cNvPicPr>
            <a:picLocks noChangeAspect="1"/>
          </p:cNvPicPr>
          <p:nvPr/>
        </p:nvPicPr>
        <p:blipFill>
          <a:blip r:embed="rId2"/>
          <a:stretch>
            <a:fillRect/>
          </a:stretch>
        </p:blipFill>
        <p:spPr>
          <a:xfrm>
            <a:off x="1379185" y="1091494"/>
            <a:ext cx="6351764" cy="5081411"/>
          </a:xfrm>
          <a:prstGeom prst="rect">
            <a:avLst/>
          </a:prstGeom>
        </p:spPr>
      </p:pic>
      <p:sp>
        <p:nvSpPr>
          <p:cNvPr id="2" name="Title 1"/>
          <p:cNvSpPr>
            <a:spLocks noGrp="1"/>
          </p:cNvSpPr>
          <p:nvPr>
            <p:ph type="title"/>
          </p:nvPr>
        </p:nvSpPr>
        <p:spPr/>
        <p:txBody>
          <a:bodyPr/>
          <a:lstStyle/>
          <a:p>
            <a:r>
              <a:rPr lang="en-US" dirty="0" smtClean="0"/>
              <a:t>Google WSC PUE: Quarterly </a:t>
            </a:r>
            <a:r>
              <a:rPr lang="en-US" dirty="0" err="1" smtClean="0"/>
              <a:t>Avg</a:t>
            </a:r>
            <a:endParaRPr lang="en-US" dirty="0"/>
          </a:p>
        </p:txBody>
      </p:sp>
      <p:sp>
        <p:nvSpPr>
          <p:cNvPr id="3" name="Content Placeholder 2"/>
          <p:cNvSpPr>
            <a:spLocks noGrp="1"/>
          </p:cNvSpPr>
          <p:nvPr>
            <p:ph idx="1"/>
          </p:nvPr>
        </p:nvSpPr>
        <p:spPr>
          <a:xfrm>
            <a:off x="643466" y="6138333"/>
            <a:ext cx="8229600" cy="719667"/>
          </a:xfrm>
        </p:spPr>
        <p:txBody>
          <a:bodyPr>
            <a:normAutofit/>
          </a:bodyPr>
          <a:lstStyle/>
          <a:p>
            <a:r>
              <a:rPr lang="en-US" sz="2000" dirty="0" err="1" smtClean="0"/>
              <a:t>www.google.com/corporate/green/datacenters/measuring.htm</a:t>
            </a:r>
            <a:endParaRPr lang="en-US" sz="2000" dirty="0"/>
          </a:p>
        </p:txBody>
      </p:sp>
      <p:sp>
        <p:nvSpPr>
          <p:cNvPr id="4" name="Date Placeholder 3"/>
          <p:cNvSpPr>
            <a:spLocks noGrp="1"/>
          </p:cNvSpPr>
          <p:nvPr>
            <p:ph type="dt" sz="half" idx="10"/>
          </p:nvPr>
        </p:nvSpPr>
        <p:spPr/>
        <p:txBody>
          <a:bodyPr/>
          <a:lstStyle/>
          <a:p>
            <a:fld id="{2F2E1938-C8CF-0247-A38E-E6A30FE91DD3}" type="datetime1">
              <a:rPr lang="en-US" smtClean="0"/>
              <a:pPr/>
              <a:t>8/27/12</a:t>
            </a:fld>
            <a:endParaRPr lang="en-US"/>
          </a:p>
        </p:txBody>
      </p:sp>
      <p:sp>
        <p:nvSpPr>
          <p:cNvPr id="5" name="Footer Placeholder 4"/>
          <p:cNvSpPr>
            <a:spLocks noGrp="1"/>
          </p:cNvSpPr>
          <p:nvPr>
            <p:ph type="ftr" sz="quarter" idx="11"/>
          </p:nvPr>
        </p:nvSpPr>
        <p:spPr/>
        <p:txBody>
          <a:bodyPr/>
          <a:lstStyle/>
          <a:p>
            <a:r>
              <a:rPr lang="en-US" dirty="0" smtClean="0"/>
              <a:t>Fall 2012 --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25</a:t>
            </a:fld>
            <a:endParaRPr lang="en-US"/>
          </a:p>
        </p:txBody>
      </p:sp>
      <p:sp>
        <p:nvSpPr>
          <p:cNvPr id="8" name="TextBox 7"/>
          <p:cNvSpPr txBox="1"/>
          <p:nvPr/>
        </p:nvSpPr>
        <p:spPr>
          <a:xfrm>
            <a:off x="440267" y="3488267"/>
            <a:ext cx="860332" cy="584776"/>
          </a:xfrm>
          <a:prstGeom prst="rect">
            <a:avLst/>
          </a:prstGeom>
          <a:noFill/>
        </p:spPr>
        <p:txBody>
          <a:bodyPr wrap="none" rtlCol="0">
            <a:spAutoFit/>
          </a:bodyPr>
          <a:lstStyle/>
          <a:p>
            <a:r>
              <a:rPr lang="en-US" sz="3200" dirty="0" smtClean="0"/>
              <a:t>PUE</a:t>
            </a:r>
            <a:endParaRPr lang="en-US" sz="3200"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solidFill>
                  <a:schemeClr val="bg1">
                    <a:lumMod val="75000"/>
                  </a:schemeClr>
                </a:solidFill>
              </a:rPr>
              <a:t>Warehouse Scale Computers</a:t>
            </a:r>
          </a:p>
          <a:p>
            <a:r>
              <a:rPr lang="en-US" dirty="0" err="1" smtClean="0"/>
              <a:t>Administrivia</a:t>
            </a:r>
            <a:endParaRPr lang="en-US" dirty="0" smtClean="0"/>
          </a:p>
          <a:p>
            <a:r>
              <a:rPr lang="en-US" dirty="0" smtClean="0">
                <a:solidFill>
                  <a:schemeClr val="bg1">
                    <a:lumMod val="75000"/>
                  </a:schemeClr>
                </a:solidFill>
              </a:rPr>
              <a:t>Data Parallel Map Reduce</a:t>
            </a:r>
            <a:endParaRPr lang="en-US" dirty="0">
              <a:solidFill>
                <a:schemeClr val="bg1">
                  <a:lumMod val="75000"/>
                </a:schemeClr>
              </a:solidFill>
            </a:endParaRPr>
          </a:p>
        </p:txBody>
      </p:sp>
      <p:sp>
        <p:nvSpPr>
          <p:cNvPr id="4" name="Date Placeholder 3"/>
          <p:cNvSpPr>
            <a:spLocks noGrp="1"/>
          </p:cNvSpPr>
          <p:nvPr>
            <p:ph type="dt" sz="half" idx="10"/>
          </p:nvPr>
        </p:nvSpPr>
        <p:spPr/>
        <p:txBody>
          <a:bodyPr/>
          <a:lstStyle/>
          <a:p>
            <a:fld id="{6E4F0050-8A06-8C4B-BF03-9F72C88F7B0F}" type="datetime1">
              <a:rPr lang="en-US" smtClean="0"/>
              <a:pPr/>
              <a:t>8/27/12</a:t>
            </a:fld>
            <a:endParaRPr lang="en-US"/>
          </a:p>
        </p:txBody>
      </p:sp>
      <p:sp>
        <p:nvSpPr>
          <p:cNvPr id="5" name="Footer Placeholder 4"/>
          <p:cNvSpPr>
            <a:spLocks noGrp="1"/>
          </p:cNvSpPr>
          <p:nvPr>
            <p:ph type="ftr" sz="quarter" idx="11"/>
          </p:nvPr>
        </p:nvSpPr>
        <p:spPr/>
        <p:txBody>
          <a:bodyPr/>
          <a:lstStyle/>
          <a:p>
            <a:r>
              <a:rPr lang="en-US" dirty="0" smtClean="0"/>
              <a:t>Fall 2012 --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Reminders</a:t>
            </a:r>
            <a:endParaRPr lang="en-US" dirty="0"/>
          </a:p>
        </p:txBody>
      </p:sp>
      <p:sp>
        <p:nvSpPr>
          <p:cNvPr id="3" name="Content Placeholder 2"/>
          <p:cNvSpPr>
            <a:spLocks noGrp="1"/>
          </p:cNvSpPr>
          <p:nvPr>
            <p:ph idx="1"/>
          </p:nvPr>
        </p:nvSpPr>
        <p:spPr>
          <a:xfrm>
            <a:off x="457200" y="1600200"/>
            <a:ext cx="8331200" cy="4525963"/>
          </a:xfrm>
        </p:spPr>
        <p:txBody>
          <a:bodyPr>
            <a:normAutofit fontScale="85000" lnSpcReduction="10000"/>
          </a:bodyPr>
          <a:lstStyle/>
          <a:p>
            <a:r>
              <a:rPr lang="en-US" dirty="0" smtClean="0"/>
              <a:t>Labs begin THIS week (W, </a:t>
            </a:r>
            <a:r>
              <a:rPr lang="en-US" dirty="0" err="1" smtClean="0"/>
              <a:t>Th</a:t>
            </a:r>
            <a:r>
              <a:rPr lang="en-US" dirty="0" smtClean="0"/>
              <a:t>)</a:t>
            </a:r>
          </a:p>
          <a:p>
            <a:pPr lvl="1"/>
            <a:r>
              <a:rPr lang="en-US" dirty="0" smtClean="0"/>
              <a:t>Part of first lab is discussion relevant to first HW</a:t>
            </a:r>
          </a:p>
          <a:p>
            <a:pPr lvl="1"/>
            <a:r>
              <a:rPr lang="en-US" dirty="0" smtClean="0"/>
              <a:t>Switching Sections: if you find another 61C student willing to swap discussion AND lab, talk to your TAs</a:t>
            </a:r>
          </a:p>
          <a:p>
            <a:pPr lvl="1"/>
            <a:r>
              <a:rPr lang="en-US" dirty="0" smtClean="0"/>
              <a:t>Partner (only Project 3 and EC): OK if partners mix sections but have same TA</a:t>
            </a:r>
          </a:p>
          <a:p>
            <a:r>
              <a:rPr lang="en-US" dirty="0" smtClean="0"/>
              <a:t>New Labs: W 1-3, W 3-5, W 9-11 (</a:t>
            </a:r>
            <a:r>
              <a:rPr lang="en-US" dirty="0" err="1" smtClean="0"/>
              <a:t>Nite</a:t>
            </a:r>
            <a:r>
              <a:rPr lang="en-US" dirty="0" smtClean="0"/>
              <a:t> Owls) in SDH 200 (original labs are in Soda 330</a:t>
            </a:r>
            <a:r>
              <a:rPr lang="en-US" dirty="0" smtClean="0"/>
              <a:t>)</a:t>
            </a:r>
          </a:p>
          <a:p>
            <a:r>
              <a:rPr lang="en-US" dirty="0" smtClean="0"/>
              <a:t>Discussions start week AFTER Labor Day</a:t>
            </a:r>
            <a:endParaRPr lang="en-US" dirty="0" smtClean="0"/>
          </a:p>
          <a:p>
            <a:r>
              <a:rPr lang="en-US" dirty="0" smtClean="0"/>
              <a:t>First</a:t>
            </a:r>
            <a:r>
              <a:rPr lang="en-US" dirty="0" smtClean="0"/>
              <a:t> HW assignment </a:t>
            </a:r>
            <a:r>
              <a:rPr lang="en-US" dirty="0" smtClean="0"/>
              <a:t>due 2 September by 11:59:59 PM</a:t>
            </a:r>
          </a:p>
          <a:p>
            <a:pPr lvl="1"/>
            <a:r>
              <a:rPr lang="en-US" dirty="0" smtClean="0"/>
              <a:t>Reading assignment on course page</a:t>
            </a:r>
          </a:p>
        </p:txBody>
      </p:sp>
      <p:sp>
        <p:nvSpPr>
          <p:cNvPr id="4" name="Date Placeholder 3"/>
          <p:cNvSpPr>
            <a:spLocks noGrp="1"/>
          </p:cNvSpPr>
          <p:nvPr>
            <p:ph type="dt" sz="half" idx="10"/>
          </p:nvPr>
        </p:nvSpPr>
        <p:spPr/>
        <p:txBody>
          <a:bodyPr/>
          <a:lstStyle/>
          <a:p>
            <a:fld id="{2F2E1938-C8CF-0247-A38E-E6A30FE91DD3}" type="datetime1">
              <a:rPr lang="en-US" smtClean="0"/>
              <a:pPr/>
              <a:t>8/27/12</a:t>
            </a:fld>
            <a:endParaRPr lang="en-US"/>
          </a:p>
        </p:txBody>
      </p:sp>
      <p:sp>
        <p:nvSpPr>
          <p:cNvPr id="5" name="Footer Placeholder 4"/>
          <p:cNvSpPr>
            <a:spLocks noGrp="1"/>
          </p:cNvSpPr>
          <p:nvPr>
            <p:ph type="ftr" sz="quarter" idx="11"/>
          </p:nvPr>
        </p:nvSpPr>
        <p:spPr/>
        <p:txBody>
          <a:bodyPr/>
          <a:lstStyle/>
          <a:p>
            <a:r>
              <a:rPr lang="en-US" dirty="0" smtClean="0"/>
              <a:t>Fall 2012 --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 Policy</a:t>
            </a:r>
            <a:endParaRPr lang="en-US" dirty="0"/>
          </a:p>
        </p:txBody>
      </p:sp>
      <p:sp>
        <p:nvSpPr>
          <p:cNvPr id="3" name="Content Placeholder 2"/>
          <p:cNvSpPr>
            <a:spLocks noGrp="1"/>
          </p:cNvSpPr>
          <p:nvPr>
            <p:ph idx="1"/>
          </p:nvPr>
        </p:nvSpPr>
        <p:spPr>
          <a:xfrm>
            <a:off x="474133" y="1413933"/>
            <a:ext cx="8229600" cy="4936067"/>
          </a:xfrm>
        </p:spPr>
        <p:txBody>
          <a:bodyPr>
            <a:normAutofit lnSpcReduction="10000"/>
          </a:bodyPr>
          <a:lstStyle/>
          <a:p>
            <a:r>
              <a:rPr lang="en-US" dirty="0" smtClean="0"/>
              <a:t>Assignments due Sundays at 11:59:59 PM</a:t>
            </a:r>
          </a:p>
          <a:p>
            <a:r>
              <a:rPr lang="en-US" i="1" dirty="0" smtClean="0"/>
              <a:t>Late </a:t>
            </a:r>
            <a:r>
              <a:rPr lang="en-US" i="1" dirty="0" err="1" smtClean="0"/>
              <a:t>homeworks</a:t>
            </a:r>
            <a:r>
              <a:rPr lang="en-US" i="1" dirty="0" smtClean="0"/>
              <a:t> not accepted (100% penalty)</a:t>
            </a:r>
          </a:p>
          <a:p>
            <a:r>
              <a:rPr lang="en-US" dirty="0" smtClean="0"/>
              <a:t>Late projects get 20% penalty, accepted up to Tuesdays at 11:59:59 PM</a:t>
            </a:r>
          </a:p>
          <a:p>
            <a:pPr lvl="1"/>
            <a:r>
              <a:rPr lang="en-US" dirty="0" smtClean="0"/>
              <a:t>No credit if  more than 48 hours late</a:t>
            </a:r>
          </a:p>
          <a:p>
            <a:pPr lvl="1"/>
            <a:r>
              <a:rPr lang="en-US" dirty="0" smtClean="0"/>
              <a:t>No “slip days” in 61C</a:t>
            </a:r>
          </a:p>
          <a:p>
            <a:pPr lvl="2"/>
            <a:r>
              <a:rPr lang="en-US" dirty="0" smtClean="0"/>
              <a:t>Used by Dan Garcia and a few faculty to cope with 100s of students who often procrastinate without having to hear the excuses, but not widespread in EECS courses</a:t>
            </a:r>
          </a:p>
          <a:p>
            <a:pPr lvl="2"/>
            <a:r>
              <a:rPr lang="en-US" dirty="0" smtClean="0"/>
              <a:t>More late assignments if everyone has no-cost options; better to learn now how to cope with real deadlines</a:t>
            </a:r>
          </a:p>
          <a:p>
            <a:endParaRPr lang="en-US" dirty="0"/>
          </a:p>
        </p:txBody>
      </p:sp>
      <p:sp>
        <p:nvSpPr>
          <p:cNvPr id="4" name="Date Placeholder 3"/>
          <p:cNvSpPr>
            <a:spLocks noGrp="1"/>
          </p:cNvSpPr>
          <p:nvPr>
            <p:ph type="dt" sz="half" idx="10"/>
          </p:nvPr>
        </p:nvSpPr>
        <p:spPr/>
        <p:txBody>
          <a:bodyPr/>
          <a:lstStyle/>
          <a:p>
            <a:fld id="{2F2E1938-C8CF-0247-A38E-E6A30FE91DD3}" type="datetime1">
              <a:rPr lang="en-US" smtClean="0"/>
              <a:pPr/>
              <a:t>8/27/12</a:t>
            </a:fld>
            <a:endParaRPr lang="en-US"/>
          </a:p>
        </p:txBody>
      </p:sp>
      <p:sp>
        <p:nvSpPr>
          <p:cNvPr id="5" name="Footer Placeholder 4"/>
          <p:cNvSpPr>
            <a:spLocks noGrp="1"/>
          </p:cNvSpPr>
          <p:nvPr>
            <p:ph type="ftr" sz="quarter" idx="11"/>
          </p:nvPr>
        </p:nvSpPr>
        <p:spPr/>
        <p:txBody>
          <a:bodyPr/>
          <a:lstStyle/>
          <a:p>
            <a:r>
              <a:rPr lang="en-US" dirty="0" smtClean="0"/>
              <a:t>Fall 2012 --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69597" y="635388"/>
            <a:ext cx="2472343" cy="1143000"/>
          </a:xfrm>
        </p:spPr>
        <p:txBody>
          <a:bodyPr>
            <a:normAutofit fontScale="90000"/>
          </a:bodyPr>
          <a:lstStyle/>
          <a:p>
            <a:r>
              <a:rPr lang="en-US" dirty="0" smtClean="0"/>
              <a:t>CS 61c in the News:</a:t>
            </a:r>
            <a:br>
              <a:rPr lang="en-US" dirty="0" smtClean="0"/>
            </a:br>
            <a:r>
              <a:rPr lang="en-US" sz="3556" dirty="0" smtClean="0"/>
              <a:t>“Hardware is Hip!”</a:t>
            </a:r>
            <a:endParaRPr lang="en-US" sz="3556" dirty="0"/>
          </a:p>
        </p:txBody>
      </p:sp>
      <p:sp>
        <p:nvSpPr>
          <p:cNvPr id="4" name="Date Placeholder 3"/>
          <p:cNvSpPr>
            <a:spLocks noGrp="1"/>
          </p:cNvSpPr>
          <p:nvPr>
            <p:ph type="dt" sz="half" idx="10"/>
          </p:nvPr>
        </p:nvSpPr>
        <p:spPr/>
        <p:txBody>
          <a:bodyPr/>
          <a:lstStyle/>
          <a:p>
            <a:fld id="{2F2E1938-C8CF-0247-A38E-E6A30FE91DD3}" type="datetime1">
              <a:rPr lang="en-US" smtClean="0"/>
              <a:pPr/>
              <a:t>8/27/12</a:t>
            </a:fld>
            <a:endParaRPr lang="en-US"/>
          </a:p>
        </p:txBody>
      </p:sp>
      <p:sp>
        <p:nvSpPr>
          <p:cNvPr id="5" name="Footer Placeholder 4"/>
          <p:cNvSpPr>
            <a:spLocks noGrp="1"/>
          </p:cNvSpPr>
          <p:nvPr>
            <p:ph type="ftr" sz="quarter" idx="11"/>
          </p:nvPr>
        </p:nvSpPr>
        <p:spPr/>
        <p:txBody>
          <a:bodyPr/>
          <a:lstStyle/>
          <a:p>
            <a:r>
              <a:rPr lang="en-US" smtClean="0"/>
              <a:t>Falll 2012 --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29</a:t>
            </a:fld>
            <a:endParaRPr lang="en-US"/>
          </a:p>
        </p:txBody>
      </p:sp>
      <p:pic>
        <p:nvPicPr>
          <p:cNvPr id="7" name="Picture 6" descr="Screen shot 2012-08-26 at 11.36.42 AM.png"/>
          <p:cNvPicPr>
            <a:picLocks noChangeAspect="1"/>
          </p:cNvPicPr>
          <p:nvPr/>
        </p:nvPicPr>
        <p:blipFill>
          <a:blip r:embed="rId2"/>
          <a:stretch>
            <a:fillRect/>
          </a:stretch>
        </p:blipFill>
        <p:spPr>
          <a:xfrm>
            <a:off x="2950826" y="0"/>
            <a:ext cx="6250898" cy="6858000"/>
          </a:xfrm>
          <a:prstGeom prst="rect">
            <a:avLst/>
          </a:prstGeom>
        </p:spPr>
      </p:pic>
      <p:sp>
        <p:nvSpPr>
          <p:cNvPr id="8" name="TextBox 7"/>
          <p:cNvSpPr txBox="1"/>
          <p:nvPr/>
        </p:nvSpPr>
        <p:spPr>
          <a:xfrm>
            <a:off x="86589" y="5829840"/>
            <a:ext cx="2792050" cy="646331"/>
          </a:xfrm>
          <a:prstGeom prst="rect">
            <a:avLst/>
          </a:prstGeom>
          <a:noFill/>
        </p:spPr>
        <p:txBody>
          <a:bodyPr wrap="none" rtlCol="0">
            <a:spAutoFit/>
          </a:bodyPr>
          <a:lstStyle/>
          <a:p>
            <a:r>
              <a:rPr lang="en-US" sz="1200" dirty="0" smtClean="0"/>
              <a:t>http://</a:t>
            </a:r>
            <a:r>
              <a:rPr lang="en-US" sz="1200" dirty="0" err="1" smtClean="0"/>
              <a:t>www.nytimes.com</a:t>
            </a:r>
            <a:r>
              <a:rPr lang="en-US" sz="1200" dirty="0" smtClean="0"/>
              <a:t>/</a:t>
            </a:r>
            <a:br>
              <a:rPr lang="en-US" sz="1200" dirty="0" smtClean="0"/>
            </a:br>
            <a:r>
              <a:rPr lang="en-US" sz="1200" dirty="0" smtClean="0"/>
              <a:t>2012/08/26/technology/</a:t>
            </a:r>
          </a:p>
          <a:p>
            <a:r>
              <a:rPr lang="en-US" sz="1200" dirty="0" smtClean="0"/>
              <a:t>silicon-valleys-hardware-renaissance.html</a:t>
            </a:r>
            <a:endParaRPr lang="en-US" sz="1200" dirty="0"/>
          </a:p>
        </p:txBody>
      </p:sp>
      <p:pic>
        <p:nvPicPr>
          <p:cNvPr id="209923" name="Picture 3"/>
          <p:cNvPicPr>
            <a:picLocks noChangeAspect="1" noChangeArrowheads="1"/>
          </p:cNvPicPr>
          <p:nvPr/>
        </p:nvPicPr>
        <p:blipFill>
          <a:blip r:embed="rId3"/>
          <a:srcRect/>
          <a:stretch>
            <a:fillRect/>
          </a:stretch>
        </p:blipFill>
        <p:spPr bwMode="auto">
          <a:xfrm>
            <a:off x="797187" y="995690"/>
            <a:ext cx="7998432" cy="4625363"/>
          </a:xfrm>
          <a:prstGeom prst="rect">
            <a:avLst/>
          </a:prstGeom>
          <a:noFill/>
          <a:ln w="9525">
            <a:noFill/>
            <a:miter lim="800000"/>
            <a:headEnd/>
            <a:tailEnd/>
          </a:ln>
          <a:effectLst/>
        </p:spPr>
      </p:pic>
      <p:pic>
        <p:nvPicPr>
          <p:cNvPr id="209924" name="Picture 4"/>
          <p:cNvPicPr>
            <a:picLocks noChangeAspect="1" noChangeArrowheads="1"/>
          </p:cNvPicPr>
          <p:nvPr/>
        </p:nvPicPr>
        <p:blipFill>
          <a:blip r:embed="rId4"/>
          <a:srcRect/>
          <a:stretch>
            <a:fillRect/>
          </a:stretch>
        </p:blipFill>
        <p:spPr bwMode="auto">
          <a:xfrm>
            <a:off x="96799" y="868570"/>
            <a:ext cx="8987437" cy="5212713"/>
          </a:xfrm>
          <a:prstGeom prst="rect">
            <a:avLst/>
          </a:prstGeom>
          <a:noFill/>
          <a:ln w="9525">
            <a:noFill/>
            <a:miter lim="800000"/>
            <a:headEnd/>
            <a:tailEnd/>
          </a:ln>
          <a:effectLst/>
        </p:spPr>
      </p:pic>
      <p:pic>
        <p:nvPicPr>
          <p:cNvPr id="209922" name="Picture 2"/>
          <p:cNvPicPr>
            <a:picLocks noChangeAspect="1" noChangeArrowheads="1"/>
          </p:cNvPicPr>
          <p:nvPr/>
        </p:nvPicPr>
        <p:blipFill>
          <a:blip r:embed="rId5"/>
          <a:srcRect/>
          <a:stretch>
            <a:fillRect/>
          </a:stretch>
        </p:blipFill>
        <p:spPr bwMode="auto">
          <a:xfrm>
            <a:off x="751980" y="385633"/>
            <a:ext cx="7933594" cy="596436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99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99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99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Warehouse Scale Computers</a:t>
            </a:r>
          </a:p>
          <a:p>
            <a:r>
              <a:rPr lang="en-US" dirty="0" err="1" smtClean="0">
                <a:solidFill>
                  <a:srgbClr val="A6A6A6"/>
                </a:solidFill>
              </a:rPr>
              <a:t>Administrivia</a:t>
            </a:r>
            <a:endParaRPr lang="en-US" dirty="0" smtClean="0">
              <a:solidFill>
                <a:srgbClr val="A6A6A6"/>
              </a:solidFill>
            </a:endParaRPr>
          </a:p>
          <a:p>
            <a:r>
              <a:rPr lang="en-US" dirty="0" smtClean="0">
                <a:solidFill>
                  <a:srgbClr val="A6A6A6"/>
                </a:solidFill>
              </a:rPr>
              <a:t>Data Parallel Map-Reduce</a:t>
            </a:r>
          </a:p>
          <a:p>
            <a:endParaRPr lang="en-US" dirty="0"/>
          </a:p>
        </p:txBody>
      </p:sp>
      <p:sp>
        <p:nvSpPr>
          <p:cNvPr id="4" name="Date Placeholder 3"/>
          <p:cNvSpPr>
            <a:spLocks noGrp="1"/>
          </p:cNvSpPr>
          <p:nvPr>
            <p:ph type="dt" sz="half" idx="10"/>
          </p:nvPr>
        </p:nvSpPr>
        <p:spPr/>
        <p:txBody>
          <a:bodyPr/>
          <a:lstStyle/>
          <a:p>
            <a:fld id="{58446B7C-5B96-0241-9056-EE6ED20D7C83}" type="datetime1">
              <a:rPr lang="en-US" smtClean="0"/>
              <a:pPr/>
              <a:t>8/27/12</a:t>
            </a:fld>
            <a:endParaRPr lang="en-US"/>
          </a:p>
        </p:txBody>
      </p:sp>
      <p:sp>
        <p:nvSpPr>
          <p:cNvPr id="5" name="Footer Placeholder 4"/>
          <p:cNvSpPr>
            <a:spLocks noGrp="1"/>
          </p:cNvSpPr>
          <p:nvPr>
            <p:ph type="ftr" sz="quarter" idx="11"/>
          </p:nvPr>
        </p:nvSpPr>
        <p:spPr/>
        <p:txBody>
          <a:bodyPr/>
          <a:lstStyle/>
          <a:p>
            <a:r>
              <a:rPr lang="en-US" dirty="0" smtClean="0"/>
              <a:t>Fall 2012 --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CS61c in the News</a:t>
            </a:r>
            <a:endParaRPr lang="en-US" dirty="0"/>
          </a:p>
        </p:txBody>
      </p:sp>
      <p:sp>
        <p:nvSpPr>
          <p:cNvPr id="3" name="Content Placeholder 2"/>
          <p:cNvSpPr>
            <a:spLocks noGrp="1"/>
          </p:cNvSpPr>
          <p:nvPr>
            <p:ph idx="1"/>
          </p:nvPr>
        </p:nvSpPr>
        <p:spPr>
          <a:xfrm>
            <a:off x="457200" y="1600200"/>
            <a:ext cx="8331200" cy="4525963"/>
          </a:xfrm>
        </p:spPr>
        <p:txBody>
          <a:bodyPr>
            <a:noAutofit/>
          </a:bodyPr>
          <a:lstStyle/>
          <a:p>
            <a:pPr>
              <a:lnSpc>
                <a:spcPct val="95000"/>
              </a:lnSpc>
            </a:pPr>
            <a:r>
              <a:rPr lang="en-US" dirty="0" smtClean="0"/>
              <a:t>Talk </a:t>
            </a:r>
            <a:r>
              <a:rPr lang="en-US" i="1" dirty="0" smtClean="0"/>
              <a:t>today </a:t>
            </a:r>
            <a:r>
              <a:rPr lang="en-US" dirty="0" smtClean="0"/>
              <a:t>at 2 PM in Soda Hall </a:t>
            </a:r>
            <a:r>
              <a:rPr lang="en-US" dirty="0" err="1" smtClean="0"/>
              <a:t>Woz</a:t>
            </a:r>
            <a:r>
              <a:rPr lang="en-US" dirty="0" smtClean="0"/>
              <a:t> Lounge</a:t>
            </a:r>
          </a:p>
          <a:p>
            <a:pPr lvl="1">
              <a:lnSpc>
                <a:spcPct val="95000"/>
              </a:lnSpc>
            </a:pPr>
            <a:r>
              <a:rPr lang="en-US" sz="2400" dirty="0" smtClean="0"/>
              <a:t>“Efficiency Challenges in Warehouse-Scale Computers”, Prof. Thomas </a:t>
            </a:r>
            <a:r>
              <a:rPr lang="en-US" sz="2400" dirty="0" err="1" smtClean="0"/>
              <a:t>Wenisch</a:t>
            </a:r>
            <a:r>
              <a:rPr lang="en-US" sz="2400" dirty="0" smtClean="0"/>
              <a:t>, </a:t>
            </a:r>
            <a:r>
              <a:rPr lang="en-US" sz="2400" dirty="0" err="1" smtClean="0"/>
              <a:t>UMich</a:t>
            </a:r>
            <a:endParaRPr lang="en-US" sz="2400" dirty="0" smtClean="0"/>
          </a:p>
          <a:p>
            <a:pPr lvl="1">
              <a:lnSpc>
                <a:spcPct val="95000"/>
              </a:lnSpc>
              <a:buNone/>
            </a:pPr>
            <a:r>
              <a:rPr lang="en-US" sz="1800" dirty="0" smtClean="0"/>
              <a:t>ABSTRACT: Architects and circuit designers have made enormous strides in managing the energy efficiency and peak power demands of processors and other silicon systems.  Sophisticated power management features and modes are now myriad across system components, from DRAM to processors to disks. And yet, despite these advances, typical data centers today suffer embarrassing energy inefficiencies. … In this talk, I discuss what, if anything, can be done to make datacenters more energy-proportional. Specifically, through a case study of Google's Web Search application, I will discuss the applicability of existing and proposed active and idle low-power modes to reduce the power consumed by the primary server components (processor, memory, and disk), while maintaining tight response time constraints, particularly on 95th-percentile latency. </a:t>
            </a:r>
          </a:p>
          <a:p>
            <a:pPr lvl="1">
              <a:lnSpc>
                <a:spcPct val="95000"/>
              </a:lnSpc>
              <a:buNone/>
            </a:pPr>
            <a:r>
              <a:rPr lang="en-US" sz="2400" i="1" dirty="0" smtClean="0"/>
              <a:t>Undergrads are welcome!</a:t>
            </a:r>
            <a:endParaRPr lang="en-US" sz="2400" i="1" dirty="0"/>
          </a:p>
        </p:txBody>
      </p:sp>
      <p:sp>
        <p:nvSpPr>
          <p:cNvPr id="4" name="Date Placeholder 3"/>
          <p:cNvSpPr>
            <a:spLocks noGrp="1"/>
          </p:cNvSpPr>
          <p:nvPr>
            <p:ph type="dt" sz="half" idx="10"/>
          </p:nvPr>
        </p:nvSpPr>
        <p:spPr/>
        <p:txBody>
          <a:bodyPr/>
          <a:lstStyle/>
          <a:p>
            <a:fld id="{2F2E1938-C8CF-0247-A38E-E6A30FE91DD3}" type="datetime1">
              <a:rPr lang="en-US" smtClean="0"/>
              <a:pPr/>
              <a:t>8/27/12</a:t>
            </a:fld>
            <a:endParaRPr lang="en-US" dirty="0"/>
          </a:p>
        </p:txBody>
      </p:sp>
      <p:sp>
        <p:nvSpPr>
          <p:cNvPr id="5" name="Footer Placeholder 4"/>
          <p:cNvSpPr>
            <a:spLocks noGrp="1"/>
          </p:cNvSpPr>
          <p:nvPr>
            <p:ph type="ftr" sz="quarter" idx="11"/>
          </p:nvPr>
        </p:nvSpPr>
        <p:spPr/>
        <p:txBody>
          <a:bodyPr/>
          <a:lstStyle/>
          <a:p>
            <a:r>
              <a:rPr lang="en-US" dirty="0" err="1" smtClean="0"/>
              <a:t>Falll</a:t>
            </a:r>
            <a:r>
              <a:rPr lang="en-US" dirty="0" smtClean="0"/>
              <a:t> 2012 --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30</a:t>
            </a:fld>
            <a:endParaRPr lang="en-US"/>
          </a:p>
        </p:txBody>
      </p:sp>
      <p:pic>
        <p:nvPicPr>
          <p:cNvPr id="212994" name="Picture 2"/>
          <p:cNvPicPr>
            <a:picLocks noChangeAspect="1" noChangeArrowheads="1"/>
          </p:cNvPicPr>
          <p:nvPr/>
        </p:nvPicPr>
        <p:blipFill>
          <a:blip r:embed="rId2"/>
          <a:srcRect/>
          <a:stretch>
            <a:fillRect/>
          </a:stretch>
        </p:blipFill>
        <p:spPr bwMode="auto">
          <a:xfrm>
            <a:off x="7287222" y="-31914"/>
            <a:ext cx="1856778" cy="1838641"/>
          </a:xfrm>
          <a:prstGeom prst="rect">
            <a:avLst/>
          </a:prstGeom>
          <a:noFill/>
          <a:ln w="9525">
            <a:noFill/>
            <a:miter lim="800000"/>
            <a:headEnd/>
            <a:tailEnd/>
          </a:ln>
          <a:effectLst/>
        </p:spPr>
      </p:pic>
      <p:pic>
        <p:nvPicPr>
          <p:cNvPr id="212995" name="Picture 3"/>
          <p:cNvPicPr>
            <a:picLocks noChangeAspect="1" noChangeArrowheads="1"/>
          </p:cNvPicPr>
          <p:nvPr/>
        </p:nvPicPr>
        <p:blipFill>
          <a:blip r:embed="rId3"/>
          <a:srcRect/>
          <a:stretch>
            <a:fillRect/>
          </a:stretch>
        </p:blipFill>
        <p:spPr bwMode="auto">
          <a:xfrm>
            <a:off x="0" y="178880"/>
            <a:ext cx="2332831" cy="14668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solidFill>
                  <a:schemeClr val="bg1">
                    <a:lumMod val="75000"/>
                  </a:schemeClr>
                </a:solidFill>
              </a:rPr>
              <a:t>Warehouse Scale Computers</a:t>
            </a:r>
          </a:p>
          <a:p>
            <a:r>
              <a:rPr lang="en-US" dirty="0" err="1" smtClean="0">
                <a:solidFill>
                  <a:schemeClr val="bg1">
                    <a:lumMod val="75000"/>
                  </a:schemeClr>
                </a:solidFill>
              </a:rPr>
              <a:t>Administrivia</a:t>
            </a:r>
            <a:endParaRPr lang="en-US" dirty="0" smtClean="0">
              <a:solidFill>
                <a:schemeClr val="bg1">
                  <a:lumMod val="75000"/>
                </a:schemeClr>
              </a:solidFill>
            </a:endParaRPr>
          </a:p>
          <a:p>
            <a:r>
              <a:rPr lang="en-US" dirty="0" smtClean="0"/>
              <a:t>Data Parallel Map Reduce </a:t>
            </a:r>
            <a:r>
              <a:rPr lang="en-US" smtClean="0"/>
              <a:t>(Introduction)</a:t>
            </a:r>
            <a:endParaRPr lang="en-US" dirty="0"/>
          </a:p>
        </p:txBody>
      </p:sp>
      <p:sp>
        <p:nvSpPr>
          <p:cNvPr id="4" name="Date Placeholder 3"/>
          <p:cNvSpPr>
            <a:spLocks noGrp="1"/>
          </p:cNvSpPr>
          <p:nvPr>
            <p:ph type="dt" sz="half" idx="10"/>
          </p:nvPr>
        </p:nvSpPr>
        <p:spPr/>
        <p:txBody>
          <a:bodyPr/>
          <a:lstStyle/>
          <a:p>
            <a:fld id="{6E4F0050-8A06-8C4B-BF03-9F72C88F7B0F}" type="datetime1">
              <a:rPr lang="en-US" smtClean="0"/>
              <a:pPr/>
              <a:t>8/27/12</a:t>
            </a:fld>
            <a:endParaRPr lang="en-US"/>
          </a:p>
        </p:txBody>
      </p:sp>
      <p:sp>
        <p:nvSpPr>
          <p:cNvPr id="5" name="Footer Placeholder 4"/>
          <p:cNvSpPr>
            <a:spLocks noGrp="1"/>
          </p:cNvSpPr>
          <p:nvPr>
            <p:ph type="ftr" sz="quarter" idx="11"/>
          </p:nvPr>
        </p:nvSpPr>
        <p:spPr/>
        <p:txBody>
          <a:bodyPr/>
          <a:lstStyle/>
          <a:p>
            <a:r>
              <a:rPr lang="en-US" dirty="0" smtClean="0"/>
              <a:t>Fall 2012 --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Request-Level Parallelism (RLP)</a:t>
            </a:r>
            <a:endParaRPr lang="en-US" dirty="0"/>
          </a:p>
        </p:txBody>
      </p:sp>
      <p:sp>
        <p:nvSpPr>
          <p:cNvPr id="3" name="Content Placeholder 2"/>
          <p:cNvSpPr>
            <a:spLocks noGrp="1"/>
          </p:cNvSpPr>
          <p:nvPr>
            <p:ph idx="1"/>
          </p:nvPr>
        </p:nvSpPr>
        <p:spPr/>
        <p:txBody>
          <a:bodyPr>
            <a:normAutofit fontScale="92500"/>
          </a:bodyPr>
          <a:lstStyle/>
          <a:p>
            <a:r>
              <a:rPr lang="en-US" dirty="0" smtClean="0"/>
              <a:t>Hundreds or thousands of requests per second</a:t>
            </a:r>
          </a:p>
          <a:p>
            <a:pPr lvl="1"/>
            <a:r>
              <a:rPr lang="en-US" dirty="0" smtClean="0"/>
              <a:t>Not your laptop or cell-phone, but popular Internet services like Google search</a:t>
            </a:r>
          </a:p>
          <a:p>
            <a:pPr lvl="1"/>
            <a:r>
              <a:rPr lang="en-US" dirty="0" smtClean="0"/>
              <a:t>Such requests are largely independent</a:t>
            </a:r>
          </a:p>
          <a:p>
            <a:pPr lvl="2"/>
            <a:r>
              <a:rPr lang="en-US" dirty="0" smtClean="0"/>
              <a:t>Mostly involve read-only databases</a:t>
            </a:r>
          </a:p>
          <a:p>
            <a:pPr lvl="2"/>
            <a:r>
              <a:rPr lang="en-US" dirty="0" smtClean="0"/>
              <a:t>Little read-write (aka “producer-consumer”) sharing</a:t>
            </a:r>
          </a:p>
          <a:p>
            <a:pPr lvl="2"/>
            <a:r>
              <a:rPr lang="en-US" dirty="0" smtClean="0"/>
              <a:t>Rarely involve read–write data sharing or synchronization across requests</a:t>
            </a:r>
          </a:p>
          <a:p>
            <a:r>
              <a:rPr lang="en-US" dirty="0" smtClean="0"/>
              <a:t>Computation easily partitioned within a request and across different requests</a:t>
            </a:r>
            <a:endParaRPr lang="en-US" dirty="0"/>
          </a:p>
        </p:txBody>
      </p:sp>
      <p:sp>
        <p:nvSpPr>
          <p:cNvPr id="4" name="Date Placeholder 3"/>
          <p:cNvSpPr>
            <a:spLocks noGrp="1"/>
          </p:cNvSpPr>
          <p:nvPr>
            <p:ph type="dt" sz="half" idx="10"/>
          </p:nvPr>
        </p:nvSpPr>
        <p:spPr/>
        <p:txBody>
          <a:bodyPr/>
          <a:lstStyle/>
          <a:p>
            <a:fld id="{0AA29B55-C240-7548-B144-B8DD4B294280}" type="datetime1">
              <a:rPr lang="en-US" smtClean="0"/>
              <a:pPr/>
              <a:t>8/27/12</a:t>
            </a:fld>
            <a:endParaRPr lang="en-US"/>
          </a:p>
        </p:txBody>
      </p:sp>
      <p:sp>
        <p:nvSpPr>
          <p:cNvPr id="5" name="Footer Placeholder 4"/>
          <p:cNvSpPr>
            <a:spLocks noGrp="1"/>
          </p:cNvSpPr>
          <p:nvPr>
            <p:ph type="ftr" sz="quarter" idx="11"/>
          </p:nvPr>
        </p:nvSpPr>
        <p:spPr/>
        <p:txBody>
          <a:bodyPr/>
          <a:lstStyle/>
          <a:p>
            <a:r>
              <a:rPr lang="en-US" dirty="0" smtClean="0"/>
              <a:t>Fall 2012 --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Query-Serving Architecture</a:t>
            </a:r>
            <a:endParaRPr lang="en-US" dirty="0"/>
          </a:p>
        </p:txBody>
      </p:sp>
      <p:sp>
        <p:nvSpPr>
          <p:cNvPr id="4" name="Date Placeholder 3"/>
          <p:cNvSpPr>
            <a:spLocks noGrp="1"/>
          </p:cNvSpPr>
          <p:nvPr>
            <p:ph type="dt" sz="half" idx="10"/>
          </p:nvPr>
        </p:nvSpPr>
        <p:spPr/>
        <p:txBody>
          <a:bodyPr/>
          <a:lstStyle/>
          <a:p>
            <a:fld id="{027EEF54-89C0-BB49-821D-0C3A30265466}" type="datetime1">
              <a:rPr lang="en-US" smtClean="0"/>
              <a:pPr/>
              <a:t>8/27/12</a:t>
            </a:fld>
            <a:endParaRPr lang="en-US"/>
          </a:p>
        </p:txBody>
      </p:sp>
      <p:sp>
        <p:nvSpPr>
          <p:cNvPr id="5" name="Footer Placeholder 4"/>
          <p:cNvSpPr>
            <a:spLocks noGrp="1"/>
          </p:cNvSpPr>
          <p:nvPr>
            <p:ph type="ftr" sz="quarter" idx="11"/>
          </p:nvPr>
        </p:nvSpPr>
        <p:spPr/>
        <p:txBody>
          <a:bodyPr/>
          <a:lstStyle/>
          <a:p>
            <a:r>
              <a:rPr lang="en-US" dirty="0" smtClean="0"/>
              <a:t>Fall 2012 --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33</a:t>
            </a:fld>
            <a:endParaRPr lang="en-US"/>
          </a:p>
        </p:txBody>
      </p:sp>
      <p:pic>
        <p:nvPicPr>
          <p:cNvPr id="7" name="Picture 6"/>
          <p:cNvPicPr>
            <a:picLocks noChangeAspect="1"/>
          </p:cNvPicPr>
          <p:nvPr/>
        </p:nvPicPr>
        <p:blipFill>
          <a:blip r:embed="rId2"/>
          <a:stretch>
            <a:fillRect/>
          </a:stretch>
        </p:blipFill>
        <p:spPr>
          <a:xfrm>
            <a:off x="476250" y="1608369"/>
            <a:ext cx="8210550" cy="4703531"/>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a Web Search</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Google “Randy H. Katz”</a:t>
            </a:r>
          </a:p>
          <a:p>
            <a:pPr marL="971550" lvl="1" indent="-514350">
              <a:buFont typeface="+mj-lt"/>
              <a:buAutoNum type="arabicPeriod"/>
            </a:pPr>
            <a:r>
              <a:rPr lang="en-US" dirty="0" smtClean="0"/>
              <a:t>Direct request to “closest” Google Warehouse Scale Computer</a:t>
            </a:r>
          </a:p>
          <a:p>
            <a:pPr marL="971550" lvl="1" indent="-514350">
              <a:buFont typeface="+mj-lt"/>
              <a:buAutoNum type="arabicPeriod"/>
            </a:pPr>
            <a:r>
              <a:rPr lang="en-US" dirty="0" smtClean="0"/>
              <a:t>Front-end load balancer directs request to one of many clusters of servers within WSC</a:t>
            </a:r>
          </a:p>
          <a:p>
            <a:pPr marL="971550" lvl="1" indent="-514350">
              <a:buFont typeface="+mj-lt"/>
              <a:buAutoNum type="arabicPeriod"/>
            </a:pPr>
            <a:r>
              <a:rPr lang="en-US" dirty="0" smtClean="0"/>
              <a:t>Within cluster, select one of many Google Web Servers (GWS) to handle the request and compose the response pages</a:t>
            </a:r>
          </a:p>
          <a:p>
            <a:pPr marL="971550" lvl="1" indent="-514350">
              <a:buFont typeface="+mj-lt"/>
              <a:buAutoNum type="arabicPeriod"/>
            </a:pPr>
            <a:r>
              <a:rPr lang="en-US" dirty="0" smtClean="0"/>
              <a:t>GWS communicates with Index Servers to find documents that contain the search words, “Randy”, “Katz”, uses location of search as well</a:t>
            </a:r>
          </a:p>
          <a:p>
            <a:pPr marL="971550" lvl="1" indent="-514350">
              <a:buFont typeface="+mj-lt"/>
              <a:buAutoNum type="arabicPeriod"/>
            </a:pPr>
            <a:r>
              <a:rPr lang="en-US" dirty="0" smtClean="0"/>
              <a:t>Return document list with associated relevance score</a:t>
            </a:r>
          </a:p>
        </p:txBody>
      </p:sp>
      <p:sp>
        <p:nvSpPr>
          <p:cNvPr id="4" name="Date Placeholder 3"/>
          <p:cNvSpPr>
            <a:spLocks noGrp="1"/>
          </p:cNvSpPr>
          <p:nvPr>
            <p:ph type="dt" sz="half" idx="10"/>
          </p:nvPr>
        </p:nvSpPr>
        <p:spPr/>
        <p:txBody>
          <a:bodyPr/>
          <a:lstStyle/>
          <a:p>
            <a:fld id="{59348C00-581B-0847-B089-92C34AD86214}" type="datetime1">
              <a:rPr lang="en-US" smtClean="0"/>
              <a:pPr/>
              <a:t>8/27/12</a:t>
            </a:fld>
            <a:endParaRPr lang="en-US"/>
          </a:p>
        </p:txBody>
      </p:sp>
      <p:sp>
        <p:nvSpPr>
          <p:cNvPr id="5" name="Footer Placeholder 4"/>
          <p:cNvSpPr>
            <a:spLocks noGrp="1"/>
          </p:cNvSpPr>
          <p:nvPr>
            <p:ph type="ftr" sz="quarter" idx="11"/>
          </p:nvPr>
        </p:nvSpPr>
        <p:spPr/>
        <p:txBody>
          <a:bodyPr/>
          <a:lstStyle/>
          <a:p>
            <a:r>
              <a:rPr lang="en-US" dirty="0" smtClean="0"/>
              <a:t>Fall 2012 --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a Web Search</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 parallel,</a:t>
            </a:r>
          </a:p>
          <a:p>
            <a:pPr lvl="1"/>
            <a:r>
              <a:rPr lang="en-US" dirty="0" smtClean="0"/>
              <a:t>Ad system: books by Katz at </a:t>
            </a:r>
            <a:r>
              <a:rPr lang="en-US" dirty="0" err="1" smtClean="0"/>
              <a:t>Amazon.com</a:t>
            </a:r>
            <a:endParaRPr lang="en-US" dirty="0" smtClean="0"/>
          </a:p>
          <a:p>
            <a:pPr lvl="1"/>
            <a:r>
              <a:rPr lang="en-US" dirty="0" smtClean="0"/>
              <a:t>Images of Randy Katz</a:t>
            </a:r>
          </a:p>
          <a:p>
            <a:r>
              <a:rPr lang="en-US" dirty="0" smtClean="0"/>
              <a:t>Use </a:t>
            </a:r>
            <a:r>
              <a:rPr lang="en-US" dirty="0" err="1" smtClean="0"/>
              <a:t>docids</a:t>
            </a:r>
            <a:r>
              <a:rPr lang="en-US" dirty="0" smtClean="0"/>
              <a:t> (document IDs) to access indexed documents </a:t>
            </a:r>
          </a:p>
          <a:p>
            <a:r>
              <a:rPr lang="en-US" dirty="0" smtClean="0"/>
              <a:t>Compose the page</a:t>
            </a:r>
          </a:p>
          <a:p>
            <a:pPr lvl="1"/>
            <a:r>
              <a:rPr lang="en-US" dirty="0" smtClean="0"/>
              <a:t>Result document extracts (with keyword in context) ordered by relevance score</a:t>
            </a:r>
          </a:p>
          <a:p>
            <a:pPr lvl="1"/>
            <a:r>
              <a:rPr lang="en-US" dirty="0" smtClean="0"/>
              <a:t>Sponsored links (along the top) and advertisements (along the sides)</a:t>
            </a:r>
          </a:p>
          <a:p>
            <a:pPr lvl="1"/>
            <a:endParaRPr lang="en-US" dirty="0"/>
          </a:p>
        </p:txBody>
      </p:sp>
      <p:sp>
        <p:nvSpPr>
          <p:cNvPr id="4" name="Date Placeholder 3"/>
          <p:cNvSpPr>
            <a:spLocks noGrp="1"/>
          </p:cNvSpPr>
          <p:nvPr>
            <p:ph type="dt" sz="half" idx="10"/>
          </p:nvPr>
        </p:nvSpPr>
        <p:spPr/>
        <p:txBody>
          <a:bodyPr/>
          <a:lstStyle/>
          <a:p>
            <a:fld id="{A2DC2906-BC34-224D-AAAF-D3F28E1BA783}" type="datetime1">
              <a:rPr lang="en-US" smtClean="0"/>
              <a:pPr/>
              <a:t>8/27/12</a:t>
            </a:fld>
            <a:endParaRPr lang="en-US"/>
          </a:p>
        </p:txBody>
      </p:sp>
      <p:sp>
        <p:nvSpPr>
          <p:cNvPr id="5" name="Footer Placeholder 4"/>
          <p:cNvSpPr>
            <a:spLocks noGrp="1"/>
          </p:cNvSpPr>
          <p:nvPr>
            <p:ph type="ftr" sz="quarter" idx="11"/>
          </p:nvPr>
        </p:nvSpPr>
        <p:spPr/>
        <p:txBody>
          <a:bodyPr/>
          <a:lstStyle/>
          <a:p>
            <a:r>
              <a:rPr lang="en-US" dirty="0" smtClean="0"/>
              <a:t>Fall 2012 --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EE6BB23-EF67-AD45-8597-49B1459E22E5}" type="datetime1">
              <a:rPr lang="en-US" smtClean="0"/>
              <a:pPr/>
              <a:t>8/27/12</a:t>
            </a:fld>
            <a:endParaRPr lang="en-US"/>
          </a:p>
        </p:txBody>
      </p:sp>
      <p:sp>
        <p:nvSpPr>
          <p:cNvPr id="5" name="Footer Placeholder 4"/>
          <p:cNvSpPr>
            <a:spLocks noGrp="1"/>
          </p:cNvSpPr>
          <p:nvPr>
            <p:ph type="ftr" sz="quarter" idx="11"/>
          </p:nvPr>
        </p:nvSpPr>
        <p:spPr/>
        <p:txBody>
          <a:bodyPr/>
          <a:lstStyle/>
          <a:p>
            <a:r>
              <a:rPr lang="en-US" dirty="0" smtClean="0"/>
              <a:t>Fall 2012 --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36</a:t>
            </a:fld>
            <a:endParaRPr lang="en-US"/>
          </a:p>
        </p:txBody>
      </p:sp>
      <p:pic>
        <p:nvPicPr>
          <p:cNvPr id="12" name="Picture 11"/>
          <p:cNvPicPr>
            <a:picLocks noChangeAspect="1"/>
          </p:cNvPicPr>
          <p:nvPr/>
        </p:nvPicPr>
        <p:blipFill>
          <a:blip r:embed="rId2"/>
          <a:stretch>
            <a:fillRect/>
          </a:stretch>
        </p:blipFill>
        <p:spPr>
          <a:xfrm>
            <a:off x="546100" y="50800"/>
            <a:ext cx="8051800" cy="675640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a Web Search</a:t>
            </a:r>
            <a:endParaRPr lang="en-US" dirty="0"/>
          </a:p>
        </p:txBody>
      </p:sp>
      <p:sp>
        <p:nvSpPr>
          <p:cNvPr id="3" name="Content Placeholder 2"/>
          <p:cNvSpPr>
            <a:spLocks noGrp="1"/>
          </p:cNvSpPr>
          <p:nvPr>
            <p:ph idx="1"/>
          </p:nvPr>
        </p:nvSpPr>
        <p:spPr/>
        <p:txBody>
          <a:bodyPr>
            <a:normAutofit lnSpcReduction="10000"/>
          </a:bodyPr>
          <a:lstStyle/>
          <a:p>
            <a:r>
              <a:rPr lang="en-US" dirty="0" smtClean="0"/>
              <a:t>Implementation strategy</a:t>
            </a:r>
          </a:p>
          <a:p>
            <a:pPr lvl="1"/>
            <a:r>
              <a:rPr lang="en-US" dirty="0" smtClean="0"/>
              <a:t>Randomly distribute the entries</a:t>
            </a:r>
          </a:p>
          <a:p>
            <a:pPr lvl="1"/>
            <a:r>
              <a:rPr lang="en-US" dirty="0" smtClean="0"/>
              <a:t>Make many copies of data (aka “replicas”)</a:t>
            </a:r>
          </a:p>
          <a:p>
            <a:pPr lvl="1"/>
            <a:r>
              <a:rPr lang="en-US" dirty="0" smtClean="0"/>
              <a:t>Load balance requests across replicas</a:t>
            </a:r>
          </a:p>
          <a:p>
            <a:r>
              <a:rPr lang="en-US" dirty="0" smtClean="0"/>
              <a:t>Redundant copies of indices and documents</a:t>
            </a:r>
          </a:p>
          <a:p>
            <a:pPr lvl="1"/>
            <a:r>
              <a:rPr lang="en-US" dirty="0" smtClean="0"/>
              <a:t>Breaks up hot spots, e.g., “Justin </a:t>
            </a:r>
            <a:r>
              <a:rPr lang="en-US" dirty="0" err="1" smtClean="0"/>
              <a:t>Bieber</a:t>
            </a:r>
            <a:r>
              <a:rPr lang="en-US" dirty="0" smtClean="0"/>
              <a:t>”</a:t>
            </a:r>
          </a:p>
          <a:p>
            <a:pPr lvl="1"/>
            <a:r>
              <a:rPr lang="en-US" dirty="0" smtClean="0"/>
              <a:t>Increases opportunities for request-level parallelism</a:t>
            </a:r>
          </a:p>
          <a:p>
            <a:pPr lvl="1"/>
            <a:r>
              <a:rPr lang="en-US" dirty="0" smtClean="0"/>
              <a:t>Makes the system more tolerant of failures</a:t>
            </a:r>
          </a:p>
        </p:txBody>
      </p:sp>
      <p:sp>
        <p:nvSpPr>
          <p:cNvPr id="4" name="Date Placeholder 3"/>
          <p:cNvSpPr>
            <a:spLocks noGrp="1"/>
          </p:cNvSpPr>
          <p:nvPr>
            <p:ph type="dt" sz="half" idx="10"/>
          </p:nvPr>
        </p:nvSpPr>
        <p:spPr/>
        <p:txBody>
          <a:bodyPr/>
          <a:lstStyle/>
          <a:p>
            <a:fld id="{013D6121-69F8-3C4D-B305-75F64BAB3CC5}" type="datetime1">
              <a:rPr lang="en-US" smtClean="0"/>
              <a:pPr/>
              <a:t>8/27/12</a:t>
            </a:fld>
            <a:endParaRPr lang="en-US"/>
          </a:p>
        </p:txBody>
      </p:sp>
      <p:sp>
        <p:nvSpPr>
          <p:cNvPr id="5" name="Footer Placeholder 4"/>
          <p:cNvSpPr>
            <a:spLocks noGrp="1"/>
          </p:cNvSpPr>
          <p:nvPr>
            <p:ph type="ftr" sz="quarter" idx="11"/>
          </p:nvPr>
        </p:nvSpPr>
        <p:spPr/>
        <p:txBody>
          <a:bodyPr/>
          <a:lstStyle/>
          <a:p>
            <a:r>
              <a:rPr lang="en-US" dirty="0" smtClean="0"/>
              <a:t>Fall 2012 --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TextBox 3"/>
          <p:cNvSpPr txBox="1">
            <a:spLocks noChangeArrowheads="1"/>
          </p:cNvSpPr>
          <p:nvPr/>
        </p:nvSpPr>
        <p:spPr bwMode="auto">
          <a:xfrm>
            <a:off x="1371600" y="3240088"/>
            <a:ext cx="6705600" cy="954107"/>
          </a:xfrm>
          <a:prstGeom prst="rect">
            <a:avLst/>
          </a:prstGeom>
          <a:noFill/>
          <a:ln w="9525">
            <a:noFill/>
            <a:miter lim="800000"/>
            <a:headEnd/>
            <a:tailEnd/>
          </a:ln>
        </p:spPr>
        <p:txBody>
          <a:bodyPr>
            <a:prstTxWarp prst="textNoShape">
              <a:avLst/>
            </a:prstTxWarp>
            <a:spAutoFit/>
          </a:bodyPr>
          <a:lstStyle/>
          <a:p>
            <a:r>
              <a:rPr lang="en-US" sz="2800" dirty="0" smtClean="0">
                <a:solidFill>
                  <a:srgbClr val="408000"/>
                </a:solidFill>
              </a:rPr>
              <a:t>RLP also runs independent tasks within a request</a:t>
            </a:r>
          </a:p>
        </p:txBody>
      </p:sp>
      <p:sp>
        <p:nvSpPr>
          <p:cNvPr id="53251" name="TextBox 4"/>
          <p:cNvSpPr txBox="1">
            <a:spLocks noChangeArrowheads="1"/>
          </p:cNvSpPr>
          <p:nvPr/>
        </p:nvSpPr>
        <p:spPr bwMode="auto">
          <a:xfrm>
            <a:off x="1371600" y="4154488"/>
            <a:ext cx="6705600" cy="954107"/>
          </a:xfrm>
          <a:prstGeom prst="rect">
            <a:avLst/>
          </a:prstGeom>
          <a:noFill/>
          <a:ln w="9525">
            <a:noFill/>
            <a:miter lim="800000"/>
            <a:headEnd/>
            <a:tailEnd/>
          </a:ln>
        </p:spPr>
        <p:txBody>
          <a:bodyPr>
            <a:prstTxWarp prst="textNoShape">
              <a:avLst/>
            </a:prstTxWarp>
            <a:spAutoFit/>
          </a:bodyPr>
          <a:lstStyle/>
          <a:p>
            <a:r>
              <a:rPr lang="en-US" sz="2800" dirty="0" smtClean="0">
                <a:solidFill>
                  <a:srgbClr val="FF66A0"/>
                </a:solidFill>
              </a:rPr>
              <a:t>RLP typically uses equal number of reads and writes</a:t>
            </a:r>
            <a:endParaRPr lang="en-US" sz="2800" dirty="0">
              <a:solidFill>
                <a:srgbClr val="FF66A0"/>
              </a:solidFill>
              <a:latin typeface="Symbol" pitchFamily="1" charset="2"/>
            </a:endParaRPr>
          </a:p>
        </p:txBody>
      </p:sp>
      <p:sp>
        <p:nvSpPr>
          <p:cNvPr id="53252" name="TextBox 5"/>
          <p:cNvSpPr txBox="1">
            <a:spLocks noChangeArrowheads="1"/>
          </p:cNvSpPr>
          <p:nvPr/>
        </p:nvSpPr>
        <p:spPr bwMode="auto">
          <a:xfrm>
            <a:off x="1371600" y="5068888"/>
            <a:ext cx="6705600" cy="954107"/>
          </a:xfrm>
          <a:prstGeom prst="rect">
            <a:avLst/>
          </a:prstGeom>
          <a:noFill/>
          <a:ln w="9525">
            <a:noFill/>
            <a:miter lim="800000"/>
            <a:headEnd/>
            <a:tailEnd/>
          </a:ln>
        </p:spPr>
        <p:txBody>
          <a:bodyPr>
            <a:prstTxWarp prst="textNoShape">
              <a:avLst/>
            </a:prstTxWarp>
            <a:spAutoFit/>
          </a:bodyPr>
          <a:lstStyle/>
          <a:p>
            <a:r>
              <a:rPr lang="en-US" sz="2800" b="1" dirty="0" smtClean="0">
                <a:ln>
                  <a:solidFill>
                    <a:schemeClr val="tx1"/>
                  </a:solidFill>
                </a:ln>
                <a:solidFill>
                  <a:srgbClr val="FFE860"/>
                </a:solidFill>
              </a:rPr>
              <a:t>Search uses redundant copies of indices and data to deliver parallelism</a:t>
            </a:r>
          </a:p>
        </p:txBody>
      </p:sp>
      <p:grpSp>
        <p:nvGrpSpPr>
          <p:cNvPr id="2" name="Group 10"/>
          <p:cNvGrpSpPr>
            <a:grpSpLocks/>
          </p:cNvGrpSpPr>
          <p:nvPr/>
        </p:nvGrpSpPr>
        <p:grpSpPr bwMode="auto">
          <a:xfrm>
            <a:off x="960438" y="2325688"/>
            <a:ext cx="7116762" cy="954107"/>
            <a:chOff x="960651" y="1743728"/>
            <a:chExt cx="7116549" cy="715593"/>
          </a:xfrm>
        </p:grpSpPr>
        <p:sp>
          <p:nvSpPr>
            <p:cNvPr id="53259" name="TextBox 2"/>
            <p:cNvSpPr txBox="1">
              <a:spLocks noChangeArrowheads="1"/>
            </p:cNvSpPr>
            <p:nvPr/>
          </p:nvSpPr>
          <p:spPr bwMode="auto">
            <a:xfrm>
              <a:off x="1371600" y="1743728"/>
              <a:ext cx="6705600" cy="715593"/>
            </a:xfrm>
            <a:prstGeom prst="rect">
              <a:avLst/>
            </a:prstGeom>
            <a:noFill/>
            <a:ln w="9525">
              <a:noFill/>
              <a:miter lim="800000"/>
              <a:headEnd/>
              <a:tailEnd/>
            </a:ln>
          </p:spPr>
          <p:txBody>
            <a:bodyPr>
              <a:prstTxWarp prst="textNoShape">
                <a:avLst/>
              </a:prstTxWarp>
              <a:spAutoFit/>
            </a:bodyPr>
            <a:lstStyle/>
            <a:p>
              <a:r>
                <a:rPr lang="en-US" sz="2800" dirty="0" smtClean="0">
                  <a:solidFill>
                    <a:srgbClr val="FF8000"/>
                  </a:solidFill>
                </a:rPr>
                <a:t>RLP runs naturally independent requests in parallel</a:t>
              </a:r>
              <a:endParaRPr lang="en-US" sz="2800" dirty="0">
                <a:solidFill>
                  <a:srgbClr val="FF8000"/>
                </a:solidFill>
                <a:latin typeface="Symbol" pitchFamily="1" charset="2"/>
              </a:endParaRPr>
            </a:p>
          </p:txBody>
        </p:sp>
        <p:sp>
          <p:nvSpPr>
            <p:cNvPr id="53260" name="Rectangle 6"/>
            <p:cNvSpPr>
              <a:spLocks noChangeArrowheads="1"/>
            </p:cNvSpPr>
            <p:nvPr/>
          </p:nvSpPr>
          <p:spPr bwMode="auto">
            <a:xfrm>
              <a:off x="960651" y="1809750"/>
              <a:ext cx="415498" cy="276999"/>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grpSp>
      <p:sp>
        <p:nvSpPr>
          <p:cNvPr id="53254" name="Rectangle 7"/>
          <p:cNvSpPr>
            <a:spLocks noChangeArrowheads="1"/>
          </p:cNvSpPr>
          <p:nvPr/>
        </p:nvSpPr>
        <p:spPr bwMode="auto">
          <a:xfrm>
            <a:off x="960438" y="3343275"/>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5" name="Rectangle 8"/>
          <p:cNvSpPr>
            <a:spLocks noChangeArrowheads="1"/>
          </p:cNvSpPr>
          <p:nvPr/>
        </p:nvSpPr>
        <p:spPr bwMode="auto">
          <a:xfrm>
            <a:off x="960438" y="4257675"/>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6" name="Rectangle 9"/>
          <p:cNvSpPr>
            <a:spLocks noChangeArrowheads="1"/>
          </p:cNvSpPr>
          <p:nvPr/>
        </p:nvSpPr>
        <p:spPr bwMode="auto">
          <a:xfrm>
            <a:off x="947738" y="5156200"/>
            <a:ext cx="415925" cy="368300"/>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7" name="Slide Number Placeholder 11"/>
          <p:cNvSpPr>
            <a:spLocks noGrp="1"/>
          </p:cNvSpPr>
          <p:nvPr>
            <p:ph type="sldNum" sz="quarter" idx="10"/>
          </p:nvPr>
        </p:nvSpPr>
        <p:spPr>
          <a:noFill/>
        </p:spPr>
        <p:txBody>
          <a:bodyPr/>
          <a:lstStyle/>
          <a:p>
            <a:fld id="{318A5DC7-8BDF-994F-9CC6-B289B75E5426}" type="slidenum">
              <a:rPr lang="en-US" smtClean="0"/>
              <a:pPr/>
              <a:t>38</a:t>
            </a:fld>
            <a:endParaRPr lang="en-US" dirty="0" smtClean="0"/>
          </a:p>
        </p:txBody>
      </p:sp>
      <p:sp>
        <p:nvSpPr>
          <p:cNvPr id="53258" name="TextBox 12"/>
          <p:cNvSpPr txBox="1">
            <a:spLocks noChangeArrowheads="1"/>
          </p:cNvSpPr>
          <p:nvPr/>
        </p:nvSpPr>
        <p:spPr bwMode="auto">
          <a:xfrm>
            <a:off x="685800" y="482600"/>
            <a:ext cx="5791200" cy="1384995"/>
          </a:xfrm>
          <a:prstGeom prst="rect">
            <a:avLst/>
          </a:prstGeom>
          <a:noFill/>
          <a:ln w="9525">
            <a:noFill/>
            <a:miter lim="800000"/>
            <a:headEnd/>
            <a:tailEnd/>
          </a:ln>
        </p:spPr>
        <p:txBody>
          <a:bodyPr>
            <a:prstTxWarp prst="textNoShape">
              <a:avLst/>
            </a:prstTxWarp>
            <a:spAutoFit/>
          </a:bodyPr>
          <a:lstStyle/>
          <a:p>
            <a:r>
              <a:rPr lang="en-US" sz="2800" dirty="0">
                <a:solidFill>
                  <a:srgbClr val="000000"/>
                </a:solidFill>
              </a:rPr>
              <a:t>Question: Which </a:t>
            </a:r>
            <a:r>
              <a:rPr lang="en-US" sz="2800" dirty="0" smtClean="0">
                <a:solidFill>
                  <a:srgbClr val="000000"/>
                </a:solidFill>
              </a:rPr>
              <a:t>statements are NOT TRUE about about Request Level Parallelism?</a:t>
            </a:r>
            <a:endParaRPr lang="en-US" sz="2800" dirty="0">
              <a:solidFill>
                <a:srgbClr val="00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TextBox 3"/>
          <p:cNvSpPr txBox="1">
            <a:spLocks noChangeArrowheads="1"/>
          </p:cNvSpPr>
          <p:nvPr/>
        </p:nvSpPr>
        <p:spPr bwMode="auto">
          <a:xfrm>
            <a:off x="1371600" y="3240088"/>
            <a:ext cx="6705600" cy="954107"/>
          </a:xfrm>
          <a:prstGeom prst="rect">
            <a:avLst/>
          </a:prstGeom>
          <a:noFill/>
          <a:ln w="9525">
            <a:noFill/>
            <a:miter lim="800000"/>
            <a:headEnd/>
            <a:tailEnd/>
          </a:ln>
        </p:spPr>
        <p:txBody>
          <a:bodyPr>
            <a:prstTxWarp prst="textNoShape">
              <a:avLst/>
            </a:prstTxWarp>
            <a:spAutoFit/>
          </a:bodyPr>
          <a:lstStyle/>
          <a:p>
            <a:r>
              <a:rPr lang="en-US" sz="2800" dirty="0" smtClean="0">
                <a:solidFill>
                  <a:srgbClr val="408000"/>
                </a:solidFill>
              </a:rPr>
              <a:t>RLP also runs independent tasks within a request</a:t>
            </a:r>
          </a:p>
        </p:txBody>
      </p:sp>
      <p:sp>
        <p:nvSpPr>
          <p:cNvPr id="53251" name="TextBox 4"/>
          <p:cNvSpPr txBox="1">
            <a:spLocks noChangeArrowheads="1"/>
          </p:cNvSpPr>
          <p:nvPr/>
        </p:nvSpPr>
        <p:spPr bwMode="auto">
          <a:xfrm>
            <a:off x="1371600" y="4154488"/>
            <a:ext cx="6705600" cy="954107"/>
          </a:xfrm>
          <a:prstGeom prst="rect">
            <a:avLst/>
          </a:prstGeom>
          <a:noFill/>
          <a:ln w="9525">
            <a:noFill/>
            <a:miter lim="800000"/>
            <a:headEnd/>
            <a:tailEnd/>
          </a:ln>
        </p:spPr>
        <p:txBody>
          <a:bodyPr>
            <a:prstTxWarp prst="textNoShape">
              <a:avLst/>
            </a:prstTxWarp>
            <a:spAutoFit/>
          </a:bodyPr>
          <a:lstStyle/>
          <a:p>
            <a:r>
              <a:rPr lang="en-US" sz="2800" dirty="0" smtClean="0">
                <a:solidFill>
                  <a:srgbClr val="FF66A0"/>
                </a:solidFill>
              </a:rPr>
              <a:t>RLP typically uses equal number of reads and writes</a:t>
            </a:r>
            <a:endParaRPr lang="en-US" sz="2800" dirty="0">
              <a:solidFill>
                <a:srgbClr val="FF66A0"/>
              </a:solidFill>
              <a:latin typeface="Symbol" pitchFamily="1" charset="2"/>
            </a:endParaRPr>
          </a:p>
        </p:txBody>
      </p:sp>
      <p:sp>
        <p:nvSpPr>
          <p:cNvPr id="53252" name="TextBox 5"/>
          <p:cNvSpPr txBox="1">
            <a:spLocks noChangeArrowheads="1"/>
          </p:cNvSpPr>
          <p:nvPr/>
        </p:nvSpPr>
        <p:spPr bwMode="auto">
          <a:xfrm>
            <a:off x="1371600" y="5068888"/>
            <a:ext cx="6705600" cy="954107"/>
          </a:xfrm>
          <a:prstGeom prst="rect">
            <a:avLst/>
          </a:prstGeom>
          <a:noFill/>
          <a:ln w="9525">
            <a:noFill/>
            <a:miter lim="800000"/>
            <a:headEnd/>
            <a:tailEnd/>
          </a:ln>
        </p:spPr>
        <p:txBody>
          <a:bodyPr>
            <a:prstTxWarp prst="textNoShape">
              <a:avLst/>
            </a:prstTxWarp>
            <a:spAutoFit/>
          </a:bodyPr>
          <a:lstStyle/>
          <a:p>
            <a:r>
              <a:rPr lang="en-US" sz="2800" b="1" dirty="0" smtClean="0">
                <a:ln>
                  <a:solidFill>
                    <a:schemeClr val="tx1"/>
                  </a:solidFill>
                </a:ln>
                <a:solidFill>
                  <a:srgbClr val="FFE860"/>
                </a:solidFill>
              </a:rPr>
              <a:t>Search uses redundant copies of indices and data to deliver parallelism</a:t>
            </a:r>
          </a:p>
        </p:txBody>
      </p:sp>
      <p:grpSp>
        <p:nvGrpSpPr>
          <p:cNvPr id="2" name="Group 10"/>
          <p:cNvGrpSpPr>
            <a:grpSpLocks/>
          </p:cNvGrpSpPr>
          <p:nvPr/>
        </p:nvGrpSpPr>
        <p:grpSpPr bwMode="auto">
          <a:xfrm>
            <a:off x="960438" y="2325688"/>
            <a:ext cx="7116762" cy="954107"/>
            <a:chOff x="960651" y="1743728"/>
            <a:chExt cx="7116549" cy="715593"/>
          </a:xfrm>
        </p:grpSpPr>
        <p:sp>
          <p:nvSpPr>
            <p:cNvPr id="53259" name="TextBox 2"/>
            <p:cNvSpPr txBox="1">
              <a:spLocks noChangeArrowheads="1"/>
            </p:cNvSpPr>
            <p:nvPr/>
          </p:nvSpPr>
          <p:spPr bwMode="auto">
            <a:xfrm>
              <a:off x="1371600" y="1743728"/>
              <a:ext cx="6705600" cy="715593"/>
            </a:xfrm>
            <a:prstGeom prst="rect">
              <a:avLst/>
            </a:prstGeom>
            <a:noFill/>
            <a:ln w="9525">
              <a:noFill/>
              <a:miter lim="800000"/>
              <a:headEnd/>
              <a:tailEnd/>
            </a:ln>
          </p:spPr>
          <p:txBody>
            <a:bodyPr>
              <a:prstTxWarp prst="textNoShape">
                <a:avLst/>
              </a:prstTxWarp>
              <a:spAutoFit/>
            </a:bodyPr>
            <a:lstStyle/>
            <a:p>
              <a:r>
                <a:rPr lang="en-US" sz="2800" dirty="0" smtClean="0">
                  <a:solidFill>
                    <a:srgbClr val="FF8000"/>
                  </a:solidFill>
                </a:rPr>
                <a:t>RLP runs naturally independent requests in parallel</a:t>
              </a:r>
              <a:endParaRPr lang="en-US" sz="2800" dirty="0">
                <a:solidFill>
                  <a:srgbClr val="FF8000"/>
                </a:solidFill>
                <a:latin typeface="Symbol" pitchFamily="1" charset="2"/>
              </a:endParaRPr>
            </a:p>
          </p:txBody>
        </p:sp>
        <p:sp>
          <p:nvSpPr>
            <p:cNvPr id="53260" name="Rectangle 6"/>
            <p:cNvSpPr>
              <a:spLocks noChangeArrowheads="1"/>
            </p:cNvSpPr>
            <p:nvPr/>
          </p:nvSpPr>
          <p:spPr bwMode="auto">
            <a:xfrm>
              <a:off x="960651" y="1809750"/>
              <a:ext cx="415498" cy="276999"/>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grpSp>
      <p:sp>
        <p:nvSpPr>
          <p:cNvPr id="53254" name="Rectangle 7"/>
          <p:cNvSpPr>
            <a:spLocks noChangeArrowheads="1"/>
          </p:cNvSpPr>
          <p:nvPr/>
        </p:nvSpPr>
        <p:spPr bwMode="auto">
          <a:xfrm>
            <a:off x="960438" y="3343275"/>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5" name="Rectangle 8"/>
          <p:cNvSpPr>
            <a:spLocks noChangeArrowheads="1"/>
          </p:cNvSpPr>
          <p:nvPr/>
        </p:nvSpPr>
        <p:spPr bwMode="auto">
          <a:xfrm>
            <a:off x="960438" y="4257675"/>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6" name="Rectangle 9"/>
          <p:cNvSpPr>
            <a:spLocks noChangeArrowheads="1"/>
          </p:cNvSpPr>
          <p:nvPr/>
        </p:nvSpPr>
        <p:spPr bwMode="auto">
          <a:xfrm>
            <a:off x="947738" y="5156200"/>
            <a:ext cx="415925" cy="368300"/>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7" name="Slide Number Placeholder 11"/>
          <p:cNvSpPr>
            <a:spLocks noGrp="1"/>
          </p:cNvSpPr>
          <p:nvPr>
            <p:ph type="sldNum" sz="quarter" idx="10"/>
          </p:nvPr>
        </p:nvSpPr>
        <p:spPr>
          <a:noFill/>
        </p:spPr>
        <p:txBody>
          <a:bodyPr/>
          <a:lstStyle/>
          <a:p>
            <a:fld id="{318A5DC7-8BDF-994F-9CC6-B289B75E5426}" type="slidenum">
              <a:rPr lang="en-US" smtClean="0"/>
              <a:pPr/>
              <a:t>39</a:t>
            </a:fld>
            <a:endParaRPr lang="en-US" dirty="0" smtClean="0"/>
          </a:p>
        </p:txBody>
      </p:sp>
      <p:sp>
        <p:nvSpPr>
          <p:cNvPr id="53258" name="TextBox 12"/>
          <p:cNvSpPr txBox="1">
            <a:spLocks noChangeArrowheads="1"/>
          </p:cNvSpPr>
          <p:nvPr/>
        </p:nvSpPr>
        <p:spPr bwMode="auto">
          <a:xfrm>
            <a:off x="685800" y="482600"/>
            <a:ext cx="5791200" cy="1384995"/>
          </a:xfrm>
          <a:prstGeom prst="rect">
            <a:avLst/>
          </a:prstGeom>
          <a:noFill/>
          <a:ln w="9525">
            <a:noFill/>
            <a:miter lim="800000"/>
            <a:headEnd/>
            <a:tailEnd/>
          </a:ln>
        </p:spPr>
        <p:txBody>
          <a:bodyPr>
            <a:prstTxWarp prst="textNoShape">
              <a:avLst/>
            </a:prstTxWarp>
            <a:spAutoFit/>
          </a:bodyPr>
          <a:lstStyle/>
          <a:p>
            <a:r>
              <a:rPr lang="en-US" sz="2800" dirty="0">
                <a:solidFill>
                  <a:srgbClr val="000000"/>
                </a:solidFill>
              </a:rPr>
              <a:t>Question: Which </a:t>
            </a:r>
            <a:r>
              <a:rPr lang="en-US" sz="2800" dirty="0" smtClean="0">
                <a:solidFill>
                  <a:srgbClr val="000000"/>
                </a:solidFill>
              </a:rPr>
              <a:t>statements are NOT TRUE about about Request Level Parallelism?</a:t>
            </a:r>
            <a:endParaRPr lang="en-US" sz="2800" dirty="0">
              <a:solidFill>
                <a:srgbClr val="000000"/>
              </a:solidFill>
            </a:endParaRPr>
          </a:p>
        </p:txBody>
      </p:sp>
      <p:sp>
        <p:nvSpPr>
          <p:cNvPr id="13" name="Rectangle 12"/>
          <p:cNvSpPr/>
          <p:nvPr/>
        </p:nvSpPr>
        <p:spPr>
          <a:xfrm>
            <a:off x="923600" y="4271369"/>
            <a:ext cx="7172331" cy="880248"/>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7" name="Picture 5"/>
          <p:cNvPicPr>
            <a:picLocks noChangeAspect="1" noChangeArrowheads="1"/>
          </p:cNvPicPr>
          <p:nvPr/>
        </p:nvPicPr>
        <p:blipFill>
          <a:blip r:embed="rId4"/>
          <a:srcRect/>
          <a:stretch>
            <a:fillRect/>
          </a:stretch>
        </p:blipFill>
        <p:spPr bwMode="auto">
          <a:xfrm>
            <a:off x="8120266" y="2214862"/>
            <a:ext cx="1023734" cy="709634"/>
          </a:xfrm>
          <a:prstGeom prst="rect">
            <a:avLst/>
          </a:prstGeom>
          <a:noFill/>
          <a:ln w="9525">
            <a:noFill/>
            <a:miter lim="800000"/>
            <a:headEnd/>
            <a:tailEnd/>
          </a:ln>
          <a:effectLst/>
        </p:spPr>
      </p:pic>
      <p:sp>
        <p:nvSpPr>
          <p:cNvPr id="26627" name="Rectangle 5"/>
          <p:cNvSpPr>
            <a:spLocks noGrp="1" noChangeArrowheads="1"/>
          </p:cNvSpPr>
          <p:nvPr>
            <p:ph type="title"/>
          </p:nvPr>
        </p:nvSpPr>
        <p:spPr>
          <a:xfrm>
            <a:off x="457200" y="37576"/>
            <a:ext cx="8229600" cy="1143000"/>
          </a:xfrm>
        </p:spPr>
        <p:txBody>
          <a:bodyPr>
            <a:normAutofit fontScale="90000"/>
          </a:bodyPr>
          <a:lstStyle/>
          <a:p>
            <a:pPr>
              <a:lnSpc>
                <a:spcPct val="85000"/>
              </a:lnSpc>
            </a:pPr>
            <a:r>
              <a:rPr lang="en-US" dirty="0" smtClean="0"/>
              <a:t>New-School Machine Structures</a:t>
            </a:r>
            <a:br>
              <a:rPr lang="en-US" dirty="0" smtClean="0"/>
            </a:br>
            <a:r>
              <a:rPr lang="en-US" dirty="0" smtClean="0"/>
              <a:t>(It’s a bit more complicated!)</a:t>
            </a:r>
            <a:endParaRPr lang="en-US" dirty="0"/>
          </a:p>
        </p:txBody>
      </p:sp>
      <p:sp>
        <p:nvSpPr>
          <p:cNvPr id="43" name="Content Placeholder 42"/>
          <p:cNvSpPr>
            <a:spLocks noGrp="1"/>
          </p:cNvSpPr>
          <p:nvPr>
            <p:ph sz="half" idx="1"/>
          </p:nvPr>
        </p:nvSpPr>
        <p:spPr>
          <a:xfrm>
            <a:off x="0" y="1387066"/>
            <a:ext cx="3421902" cy="4525963"/>
          </a:xfrm>
        </p:spPr>
        <p:txBody>
          <a:bodyPr>
            <a:noAutofit/>
          </a:bodyPr>
          <a:lstStyle/>
          <a:p>
            <a:pPr>
              <a:lnSpc>
                <a:spcPct val="90000"/>
              </a:lnSpc>
            </a:pPr>
            <a:r>
              <a:rPr lang="en-US" sz="2400" dirty="0" smtClean="0"/>
              <a:t>Parallel Requests</a:t>
            </a:r>
          </a:p>
          <a:p>
            <a:pPr lvl="1">
              <a:lnSpc>
                <a:spcPct val="90000"/>
              </a:lnSpc>
              <a:buNone/>
            </a:pPr>
            <a:r>
              <a:rPr lang="en-US" sz="1800" dirty="0" smtClean="0"/>
              <a:t>Assigned to computer</a:t>
            </a:r>
          </a:p>
          <a:p>
            <a:pPr lvl="1">
              <a:lnSpc>
                <a:spcPct val="90000"/>
              </a:lnSpc>
              <a:buNone/>
            </a:pPr>
            <a:r>
              <a:rPr lang="en-US" sz="1800" dirty="0" smtClean="0"/>
              <a:t>e.g., Search “Katz”</a:t>
            </a:r>
          </a:p>
          <a:p>
            <a:pPr>
              <a:lnSpc>
                <a:spcPct val="90000"/>
              </a:lnSpc>
            </a:pPr>
            <a:r>
              <a:rPr lang="en-US" sz="2400" dirty="0" smtClean="0"/>
              <a:t>Parallel Threads</a:t>
            </a:r>
          </a:p>
          <a:p>
            <a:pPr lvl="1">
              <a:lnSpc>
                <a:spcPct val="90000"/>
              </a:lnSpc>
              <a:buNone/>
            </a:pPr>
            <a:r>
              <a:rPr lang="en-US" sz="1800" dirty="0" smtClean="0"/>
              <a:t>Assigned to core</a:t>
            </a:r>
          </a:p>
          <a:p>
            <a:pPr lvl="1">
              <a:lnSpc>
                <a:spcPct val="90000"/>
              </a:lnSpc>
              <a:buNone/>
            </a:pPr>
            <a:r>
              <a:rPr lang="en-US" sz="1800" dirty="0" smtClean="0"/>
              <a:t>e.g., Lookup, Ads</a:t>
            </a:r>
          </a:p>
          <a:p>
            <a:pPr>
              <a:lnSpc>
                <a:spcPct val="90000"/>
              </a:lnSpc>
            </a:pPr>
            <a:r>
              <a:rPr lang="en-US" sz="2400" dirty="0" smtClean="0"/>
              <a:t>Parallel Instructions</a:t>
            </a:r>
          </a:p>
          <a:p>
            <a:pPr lvl="1">
              <a:lnSpc>
                <a:spcPct val="90000"/>
              </a:lnSpc>
              <a:buNone/>
            </a:pPr>
            <a:r>
              <a:rPr lang="en-US" sz="1800" dirty="0" smtClean="0"/>
              <a:t>&gt;1 instruction @ one time</a:t>
            </a:r>
          </a:p>
          <a:p>
            <a:pPr lvl="1">
              <a:lnSpc>
                <a:spcPct val="90000"/>
              </a:lnSpc>
              <a:buNone/>
            </a:pPr>
            <a:r>
              <a:rPr lang="en-US" sz="1800" dirty="0" smtClean="0"/>
              <a:t>e.g., 5 pipelined instructions</a:t>
            </a:r>
          </a:p>
          <a:p>
            <a:pPr>
              <a:lnSpc>
                <a:spcPct val="90000"/>
              </a:lnSpc>
            </a:pPr>
            <a:r>
              <a:rPr lang="en-US" sz="2400" dirty="0" smtClean="0"/>
              <a:t>Parallel Data</a:t>
            </a:r>
          </a:p>
          <a:p>
            <a:pPr lvl="1">
              <a:lnSpc>
                <a:spcPct val="90000"/>
              </a:lnSpc>
              <a:buNone/>
            </a:pPr>
            <a:r>
              <a:rPr lang="en-US" sz="1800" dirty="0" smtClean="0"/>
              <a:t>&gt;1 data item @ one time</a:t>
            </a:r>
          </a:p>
          <a:p>
            <a:pPr lvl="1">
              <a:lnSpc>
                <a:spcPct val="90000"/>
              </a:lnSpc>
              <a:buNone/>
            </a:pPr>
            <a:r>
              <a:rPr lang="en-US" sz="1800" dirty="0" smtClean="0"/>
              <a:t>e.g., Add of 4 pairs of words</a:t>
            </a:r>
          </a:p>
          <a:p>
            <a:pPr>
              <a:lnSpc>
                <a:spcPct val="90000"/>
              </a:lnSpc>
            </a:pPr>
            <a:r>
              <a:rPr lang="en-US" sz="2400" dirty="0" smtClean="0"/>
              <a:t>Hardware descriptions</a:t>
            </a:r>
          </a:p>
          <a:p>
            <a:pPr lvl="1">
              <a:lnSpc>
                <a:spcPct val="90000"/>
              </a:lnSpc>
              <a:buNone/>
            </a:pPr>
            <a:r>
              <a:rPr lang="en-US" sz="1800" dirty="0" smtClean="0"/>
              <a:t>All gates functioning in parallel at same time</a:t>
            </a:r>
          </a:p>
        </p:txBody>
      </p:sp>
      <p:sp>
        <p:nvSpPr>
          <p:cNvPr id="44" name="Date Placeholder 43"/>
          <p:cNvSpPr>
            <a:spLocks noGrp="1"/>
          </p:cNvSpPr>
          <p:nvPr>
            <p:ph type="dt" sz="half" idx="10"/>
          </p:nvPr>
        </p:nvSpPr>
        <p:spPr/>
        <p:txBody>
          <a:bodyPr/>
          <a:lstStyle/>
          <a:p>
            <a:fld id="{9A40D199-C8E1-0646-929C-75980EC4E4F9}" type="datetime1">
              <a:rPr lang="en-US" smtClean="0"/>
              <a:pPr/>
              <a:t>8/27/12</a:t>
            </a:fld>
            <a:endParaRPr lang="en-US"/>
          </a:p>
        </p:txBody>
      </p:sp>
      <p:sp>
        <p:nvSpPr>
          <p:cNvPr id="46" name="Footer Placeholder 45"/>
          <p:cNvSpPr>
            <a:spLocks noGrp="1"/>
          </p:cNvSpPr>
          <p:nvPr>
            <p:ph type="ftr" sz="quarter" idx="11"/>
          </p:nvPr>
        </p:nvSpPr>
        <p:spPr/>
        <p:txBody>
          <a:bodyPr/>
          <a:lstStyle/>
          <a:p>
            <a:r>
              <a:rPr lang="en-US" dirty="0" smtClean="0"/>
              <a:t>Fall 2012 -- Lecture #2</a:t>
            </a:r>
            <a:endParaRPr lang="en-US" dirty="0"/>
          </a:p>
        </p:txBody>
      </p:sp>
      <p:sp>
        <p:nvSpPr>
          <p:cNvPr id="45" name="Slide Number Placeholder 44"/>
          <p:cNvSpPr>
            <a:spLocks noGrp="1"/>
          </p:cNvSpPr>
          <p:nvPr>
            <p:ph type="sldNum" sz="quarter" idx="12"/>
          </p:nvPr>
        </p:nvSpPr>
        <p:spPr/>
        <p:txBody>
          <a:bodyPr/>
          <a:lstStyle/>
          <a:p>
            <a:fld id="{3CC63E4C-4642-794D-A2FD-70F6B81535F5}" type="slidenum">
              <a:rPr lang="en-US" smtClean="0"/>
              <a:pPr/>
              <a:t>4</a:t>
            </a:fld>
            <a:endParaRPr lang="en-US"/>
          </a:p>
        </p:txBody>
      </p:sp>
      <p:sp>
        <p:nvSpPr>
          <p:cNvPr id="97" name="TextBox 96"/>
          <p:cNvSpPr txBox="1"/>
          <p:nvPr/>
        </p:nvSpPr>
        <p:spPr>
          <a:xfrm>
            <a:off x="8170342" y="1665638"/>
            <a:ext cx="787395" cy="544765"/>
          </a:xfrm>
          <a:prstGeom prst="rect">
            <a:avLst/>
          </a:prstGeom>
          <a:noFill/>
        </p:spPr>
        <p:txBody>
          <a:bodyPr wrap="none" rtlCol="0">
            <a:spAutoFit/>
          </a:bodyPr>
          <a:lstStyle/>
          <a:p>
            <a:pPr algn="r">
              <a:lnSpc>
                <a:spcPct val="80000"/>
              </a:lnSpc>
            </a:pPr>
            <a:r>
              <a:rPr lang="en-US" dirty="0" smtClean="0"/>
              <a:t>Smart</a:t>
            </a:r>
            <a:br>
              <a:rPr lang="en-US" dirty="0" smtClean="0"/>
            </a:br>
            <a:r>
              <a:rPr lang="en-US" dirty="0" smtClean="0"/>
              <a:t>Phone</a:t>
            </a:r>
            <a:endParaRPr lang="en-US" dirty="0"/>
          </a:p>
        </p:txBody>
      </p:sp>
      <p:sp>
        <p:nvSpPr>
          <p:cNvPr id="118" name="TextBox 117"/>
          <p:cNvSpPr txBox="1"/>
          <p:nvPr/>
        </p:nvSpPr>
        <p:spPr>
          <a:xfrm>
            <a:off x="3916478" y="1665944"/>
            <a:ext cx="1305493" cy="766364"/>
          </a:xfrm>
          <a:prstGeom prst="rect">
            <a:avLst/>
          </a:prstGeom>
          <a:noFill/>
        </p:spPr>
        <p:txBody>
          <a:bodyPr wrap="square" rtlCol="0">
            <a:spAutoFit/>
          </a:bodyPr>
          <a:lstStyle/>
          <a:p>
            <a:pPr algn="r">
              <a:lnSpc>
                <a:spcPct val="80000"/>
              </a:lnSpc>
            </a:pPr>
            <a:r>
              <a:rPr lang="en-US" dirty="0" smtClean="0"/>
              <a:t>Warehouse Scale Computer</a:t>
            </a:r>
            <a:endParaRPr lang="en-US" dirty="0"/>
          </a:p>
        </p:txBody>
      </p:sp>
      <p:cxnSp>
        <p:nvCxnSpPr>
          <p:cNvPr id="168" name="Straight Connector 167"/>
          <p:cNvCxnSpPr/>
          <p:nvPr/>
        </p:nvCxnSpPr>
        <p:spPr>
          <a:xfrm rot="5400000">
            <a:off x="736707" y="3834054"/>
            <a:ext cx="5250171" cy="1588"/>
          </a:xfrm>
          <a:prstGeom prst="line">
            <a:avLst/>
          </a:prstGeom>
          <a:ln w="152400"/>
        </p:spPr>
        <p:style>
          <a:lnRef idx="2">
            <a:schemeClr val="accent1"/>
          </a:lnRef>
          <a:fillRef idx="0">
            <a:schemeClr val="accent1"/>
          </a:fillRef>
          <a:effectRef idx="1">
            <a:schemeClr val="accent1"/>
          </a:effectRef>
          <a:fontRef idx="minor">
            <a:schemeClr val="tx1"/>
          </a:fontRef>
        </p:style>
      </p:cxnSp>
      <p:sp>
        <p:nvSpPr>
          <p:cNvPr id="169" name="TextBox 168"/>
          <p:cNvSpPr txBox="1"/>
          <p:nvPr/>
        </p:nvSpPr>
        <p:spPr>
          <a:xfrm>
            <a:off x="1869899" y="1062860"/>
            <a:ext cx="3176233" cy="461665"/>
          </a:xfrm>
          <a:prstGeom prst="rect">
            <a:avLst/>
          </a:prstGeom>
          <a:noFill/>
        </p:spPr>
        <p:txBody>
          <a:bodyPr wrap="none" rtlCol="0">
            <a:spAutoFit/>
          </a:bodyPr>
          <a:lstStyle/>
          <a:p>
            <a:r>
              <a:rPr lang="en-US" sz="2400" i="1" dirty="0" smtClean="0"/>
              <a:t>Software        Hardware</a:t>
            </a:r>
            <a:endParaRPr lang="en-US" sz="2400" i="1" dirty="0"/>
          </a:p>
        </p:txBody>
      </p:sp>
      <p:sp>
        <p:nvSpPr>
          <p:cNvPr id="171" name="TextBox 170"/>
          <p:cNvSpPr txBox="1"/>
          <p:nvPr/>
        </p:nvSpPr>
        <p:spPr>
          <a:xfrm>
            <a:off x="2559950" y="2275669"/>
            <a:ext cx="1619354" cy="1205458"/>
          </a:xfrm>
          <a:prstGeom prst="rect">
            <a:avLst/>
          </a:prstGeom>
          <a:solidFill>
            <a:schemeClr val="bg1"/>
          </a:solidFill>
        </p:spPr>
        <p:txBody>
          <a:bodyPr wrap="none" rtlCol="0">
            <a:spAutoFit/>
          </a:bodyPr>
          <a:lstStyle/>
          <a:p>
            <a:pPr algn="ctr">
              <a:lnSpc>
                <a:spcPct val="90000"/>
              </a:lnSpc>
            </a:pPr>
            <a:r>
              <a:rPr lang="en-US" sz="2000" i="1" dirty="0" smtClean="0"/>
              <a:t>Harness</a:t>
            </a:r>
            <a:br>
              <a:rPr lang="en-US" sz="2000" i="1" dirty="0" smtClean="0"/>
            </a:br>
            <a:r>
              <a:rPr lang="en-US" sz="2000" i="1" dirty="0" smtClean="0"/>
              <a:t>Parallelism &amp;</a:t>
            </a:r>
          </a:p>
          <a:p>
            <a:pPr algn="ctr">
              <a:lnSpc>
                <a:spcPct val="90000"/>
              </a:lnSpc>
            </a:pPr>
            <a:r>
              <a:rPr lang="en-US" sz="2000" i="1" dirty="0" smtClean="0"/>
              <a:t>Achieve High</a:t>
            </a:r>
            <a:br>
              <a:rPr lang="en-US" sz="2000" i="1" dirty="0" smtClean="0"/>
            </a:br>
            <a:r>
              <a:rPr lang="en-US" sz="2000" i="1" dirty="0" smtClean="0"/>
              <a:t>Performance</a:t>
            </a:r>
            <a:endParaRPr lang="en-US" sz="2000" i="1" dirty="0"/>
          </a:p>
        </p:txBody>
      </p:sp>
      <p:grpSp>
        <p:nvGrpSpPr>
          <p:cNvPr id="51" name="Group 50"/>
          <p:cNvGrpSpPr/>
          <p:nvPr/>
        </p:nvGrpSpPr>
        <p:grpSpPr>
          <a:xfrm>
            <a:off x="5831288" y="5537200"/>
            <a:ext cx="3360062" cy="1289820"/>
            <a:chOff x="5831288" y="5537200"/>
            <a:chExt cx="3360062" cy="1289820"/>
          </a:xfrm>
        </p:grpSpPr>
        <p:sp>
          <p:nvSpPr>
            <p:cNvPr id="166" name="TextBox 165"/>
            <p:cNvSpPr txBox="1"/>
            <p:nvPr/>
          </p:nvSpPr>
          <p:spPr>
            <a:xfrm>
              <a:off x="7942290" y="5985754"/>
              <a:ext cx="1249060" cy="369332"/>
            </a:xfrm>
            <a:prstGeom prst="rect">
              <a:avLst/>
            </a:prstGeom>
            <a:noFill/>
          </p:spPr>
          <p:txBody>
            <a:bodyPr wrap="none" rtlCol="0">
              <a:spAutoFit/>
            </a:bodyPr>
            <a:lstStyle/>
            <a:p>
              <a:r>
                <a:rPr lang="en-US" dirty="0" smtClean="0"/>
                <a:t>Logic Gates</a:t>
              </a:r>
              <a:endParaRPr lang="en-US" dirty="0"/>
            </a:p>
          </p:txBody>
        </p:sp>
        <p:cxnSp>
          <p:nvCxnSpPr>
            <p:cNvPr id="172" name="Straight Connector 171"/>
            <p:cNvCxnSpPr>
              <a:stCxn id="104" idx="2"/>
              <a:endCxn id="177" idx="3"/>
            </p:cNvCxnSpPr>
            <p:nvPr/>
          </p:nvCxnSpPr>
          <p:spPr>
            <a:xfrm flipH="1">
              <a:off x="7920438" y="5537200"/>
              <a:ext cx="54947" cy="581173"/>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4" name="Straight Connector 173"/>
            <p:cNvCxnSpPr>
              <a:stCxn id="104" idx="1"/>
              <a:endCxn id="177" idx="0"/>
            </p:cNvCxnSpPr>
            <p:nvPr/>
          </p:nvCxnSpPr>
          <p:spPr>
            <a:xfrm flipH="1">
              <a:off x="6543773" y="5537200"/>
              <a:ext cx="955786" cy="581173"/>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4" name="Group 177"/>
            <p:cNvGrpSpPr/>
            <p:nvPr/>
          </p:nvGrpSpPr>
          <p:grpSpPr>
            <a:xfrm>
              <a:off x="5831288" y="6109003"/>
              <a:ext cx="2089150" cy="718017"/>
              <a:chOff x="5831288" y="6139983"/>
              <a:chExt cx="2089150" cy="718017"/>
            </a:xfrm>
          </p:grpSpPr>
          <p:graphicFrame>
            <p:nvGraphicFramePr>
              <p:cNvPr id="93186" name="Object 2"/>
              <p:cNvGraphicFramePr>
                <a:graphicFrameLocks noChangeAspect="1"/>
              </p:cNvGraphicFramePr>
              <p:nvPr/>
            </p:nvGraphicFramePr>
            <p:xfrm>
              <a:off x="6560469" y="6139983"/>
              <a:ext cx="1044389" cy="718017"/>
            </p:xfrm>
            <a:graphic>
              <a:graphicData uri="http://schemas.openxmlformats.org/presentationml/2006/ole">
                <p:oleObj spid="_x0000_s112642" name="Image" r:id="rId5" imgW="3492063" imgH="2400000" progId="">
                  <p:embed/>
                </p:oleObj>
              </a:graphicData>
            </a:graphic>
          </p:graphicFrame>
          <p:sp>
            <p:nvSpPr>
              <p:cNvPr id="177" name="Freeform 176"/>
              <p:cNvSpPr/>
              <p:nvPr/>
            </p:nvSpPr>
            <p:spPr>
              <a:xfrm>
                <a:off x="5831288" y="6149353"/>
                <a:ext cx="2089150" cy="708647"/>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a:t>
                </a:r>
                <a:endParaRPr lang="en-US" dirty="0">
                  <a:solidFill>
                    <a:srgbClr val="000000"/>
                  </a:solidFill>
                </a:endParaRPr>
              </a:p>
            </p:txBody>
          </p:sp>
        </p:grpSp>
      </p:grpSp>
      <p:pic>
        <p:nvPicPr>
          <p:cNvPr id="117" name="Picture 116" descr="cern-racks.jpg"/>
          <p:cNvPicPr>
            <a:picLocks noChangeAspect="1"/>
          </p:cNvPicPr>
          <p:nvPr/>
        </p:nvPicPr>
        <p:blipFill>
          <a:blip r:embed="rId6"/>
          <a:stretch>
            <a:fillRect/>
          </a:stretch>
        </p:blipFill>
        <p:spPr>
          <a:xfrm>
            <a:off x="5173656" y="1334878"/>
            <a:ext cx="2859651" cy="1667628"/>
          </a:xfrm>
          <a:prstGeom prst="rect">
            <a:avLst/>
          </a:prstGeom>
        </p:spPr>
      </p:pic>
      <p:grpSp>
        <p:nvGrpSpPr>
          <p:cNvPr id="56" name="Group 55"/>
          <p:cNvGrpSpPr/>
          <p:nvPr/>
        </p:nvGrpSpPr>
        <p:grpSpPr>
          <a:xfrm>
            <a:off x="3442017" y="2980266"/>
            <a:ext cx="5143176" cy="1625601"/>
            <a:chOff x="3442017" y="2980266"/>
            <a:chExt cx="5143176" cy="1625601"/>
          </a:xfrm>
        </p:grpSpPr>
        <p:grpSp>
          <p:nvGrpSpPr>
            <p:cNvPr id="54" name="Group 53"/>
            <p:cNvGrpSpPr/>
            <p:nvPr/>
          </p:nvGrpSpPr>
          <p:grpSpPr>
            <a:xfrm>
              <a:off x="3442017" y="2980266"/>
              <a:ext cx="5143176" cy="1625601"/>
              <a:chOff x="3442017" y="2980266"/>
              <a:chExt cx="5143176" cy="1625601"/>
            </a:xfrm>
          </p:grpSpPr>
          <p:pic>
            <p:nvPicPr>
              <p:cNvPr id="48" name="Picture 5"/>
              <p:cNvPicPr>
                <a:picLocks noChangeAspect="1"/>
              </p:cNvPicPr>
              <p:nvPr/>
            </p:nvPicPr>
            <p:blipFill>
              <a:blip r:embed="rId7"/>
              <a:srcRect/>
              <a:stretch>
                <a:fillRect/>
              </a:stretch>
            </p:blipFill>
            <p:spPr bwMode="auto">
              <a:xfrm>
                <a:off x="3442017" y="3451864"/>
                <a:ext cx="1792390" cy="856882"/>
              </a:xfrm>
              <a:prstGeom prst="rect">
                <a:avLst/>
              </a:prstGeom>
              <a:noFill/>
              <a:ln w="9525">
                <a:noFill/>
                <a:miter lim="800000"/>
                <a:headEnd/>
                <a:tailEnd/>
              </a:ln>
            </p:spPr>
          </p:pic>
          <p:cxnSp>
            <p:nvCxnSpPr>
              <p:cNvPr id="135" name="Straight Connector 134"/>
              <p:cNvCxnSpPr>
                <a:endCxn id="98" idx="1"/>
              </p:cNvCxnSpPr>
              <p:nvPr/>
            </p:nvCxnSpPr>
            <p:spPr>
              <a:xfrm rot="10800000" flipV="1">
                <a:off x="5432954" y="2980266"/>
                <a:ext cx="1729843" cy="389478"/>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a:endCxn id="98" idx="0"/>
              </p:cNvCxnSpPr>
              <p:nvPr/>
            </p:nvCxnSpPr>
            <p:spPr>
              <a:xfrm>
                <a:off x="7501460" y="2980267"/>
                <a:ext cx="1083733" cy="389477"/>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grpSp>
            <p:nvGrpSpPr>
              <p:cNvPr id="3" name="Group 144"/>
              <p:cNvGrpSpPr/>
              <p:nvPr/>
            </p:nvGrpSpPr>
            <p:grpSpPr>
              <a:xfrm>
                <a:off x="3894659" y="3369744"/>
                <a:ext cx="4690534" cy="1236123"/>
                <a:chOff x="3539066" y="3369744"/>
                <a:chExt cx="4690534" cy="1236123"/>
              </a:xfrm>
            </p:grpSpPr>
            <p:sp>
              <p:nvSpPr>
                <p:cNvPr id="98" name="Freeform 97"/>
                <p:cNvSpPr/>
                <p:nvPr/>
              </p:nvSpPr>
              <p:spPr>
                <a:xfrm>
                  <a:off x="3539066" y="3369744"/>
                  <a:ext cx="4690534" cy="1236123"/>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Freeform 131"/>
                <p:cNvSpPr/>
                <p:nvPr/>
              </p:nvSpPr>
              <p:spPr>
                <a:xfrm>
                  <a:off x="4758265" y="3454411"/>
                  <a:ext cx="1185333" cy="314727"/>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Core</a:t>
                  </a:r>
                  <a:endParaRPr lang="en-US" dirty="0">
                    <a:solidFill>
                      <a:schemeClr val="tx1"/>
                    </a:solidFill>
                  </a:endParaRPr>
                </a:p>
              </p:txBody>
            </p:sp>
            <p:sp>
              <p:nvSpPr>
                <p:cNvPr id="133" name="Freeform 132"/>
                <p:cNvSpPr/>
                <p:nvPr/>
              </p:nvSpPr>
              <p:spPr>
                <a:xfrm>
                  <a:off x="6790242" y="3454411"/>
                  <a:ext cx="1185333" cy="314727"/>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Core</a:t>
                  </a:r>
                  <a:endParaRPr lang="en-US" dirty="0">
                    <a:solidFill>
                      <a:schemeClr val="tx1"/>
                    </a:solidFill>
                  </a:endParaRPr>
                </a:p>
              </p:txBody>
            </p:sp>
            <p:sp>
              <p:nvSpPr>
                <p:cNvPr id="138" name="Rectangle 137"/>
                <p:cNvSpPr/>
                <p:nvPr/>
              </p:nvSpPr>
              <p:spPr>
                <a:xfrm>
                  <a:off x="6242320" y="3413668"/>
                  <a:ext cx="344039" cy="369332"/>
                </a:xfrm>
                <a:prstGeom prst="rect">
                  <a:avLst/>
                </a:prstGeom>
              </p:spPr>
              <p:txBody>
                <a:bodyPr wrap="none">
                  <a:spAutoFit/>
                </a:bodyPr>
                <a:lstStyle/>
                <a:p>
                  <a:r>
                    <a:rPr lang="en-US" dirty="0" smtClean="0"/>
                    <a:t>…</a:t>
                  </a:r>
                  <a:endParaRPr lang="en-US" dirty="0"/>
                </a:p>
              </p:txBody>
            </p:sp>
            <p:sp>
              <p:nvSpPr>
                <p:cNvPr id="140" name="Freeform 139"/>
                <p:cNvSpPr/>
                <p:nvPr/>
              </p:nvSpPr>
              <p:spPr>
                <a:xfrm>
                  <a:off x="4284134" y="3810000"/>
                  <a:ext cx="3302000" cy="355600"/>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     Memory               (Cache)</a:t>
                  </a:r>
                  <a:endParaRPr lang="en-US" dirty="0">
                    <a:solidFill>
                      <a:srgbClr val="000000"/>
                    </a:solidFill>
                  </a:endParaRPr>
                </a:p>
              </p:txBody>
            </p:sp>
            <p:sp>
              <p:nvSpPr>
                <p:cNvPr id="144" name="Freeform 143"/>
                <p:cNvSpPr/>
                <p:nvPr/>
              </p:nvSpPr>
              <p:spPr>
                <a:xfrm>
                  <a:off x="3826935" y="4199466"/>
                  <a:ext cx="3302000" cy="355600"/>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Input/Output</a:t>
                  </a:r>
                  <a:endParaRPr lang="en-US" dirty="0">
                    <a:solidFill>
                      <a:srgbClr val="000000"/>
                    </a:solidFill>
                  </a:endParaRPr>
                </a:p>
              </p:txBody>
            </p:sp>
          </p:grpSp>
        </p:grpSp>
        <p:sp>
          <p:nvSpPr>
            <p:cNvPr id="55" name="TextBox 54"/>
            <p:cNvSpPr txBox="1"/>
            <p:nvPr/>
          </p:nvSpPr>
          <p:spPr>
            <a:xfrm>
              <a:off x="6760107" y="3049938"/>
              <a:ext cx="1126593" cy="323165"/>
            </a:xfrm>
            <a:prstGeom prst="rect">
              <a:avLst/>
            </a:prstGeom>
            <a:noFill/>
          </p:spPr>
          <p:txBody>
            <a:bodyPr wrap="none" rtlCol="0">
              <a:spAutoFit/>
            </a:bodyPr>
            <a:lstStyle/>
            <a:p>
              <a:pPr algn="r">
                <a:lnSpc>
                  <a:spcPct val="80000"/>
                </a:lnSpc>
              </a:pPr>
              <a:r>
                <a:rPr lang="en-US" dirty="0" smtClean="0"/>
                <a:t>Computer</a:t>
              </a:r>
            </a:p>
          </p:txBody>
        </p:sp>
      </p:grpSp>
      <p:grpSp>
        <p:nvGrpSpPr>
          <p:cNvPr id="91" name="Group 90"/>
          <p:cNvGrpSpPr/>
          <p:nvPr/>
        </p:nvGrpSpPr>
        <p:grpSpPr>
          <a:xfrm>
            <a:off x="3365862" y="3454411"/>
            <a:ext cx="5625738" cy="2622539"/>
            <a:chOff x="3365862" y="3454411"/>
            <a:chExt cx="5625738" cy="2622539"/>
          </a:xfrm>
        </p:grpSpPr>
        <p:sp>
          <p:nvSpPr>
            <p:cNvPr id="151" name="Freeform 150"/>
            <p:cNvSpPr/>
            <p:nvPr/>
          </p:nvSpPr>
          <p:spPr>
            <a:xfrm>
              <a:off x="3971023" y="5625230"/>
              <a:ext cx="3626511" cy="341684"/>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Main Memory</a:t>
              </a:r>
              <a:endParaRPr lang="en-US" dirty="0">
                <a:solidFill>
                  <a:srgbClr val="000000"/>
                </a:solidFill>
              </a:endParaRPr>
            </a:p>
          </p:txBody>
        </p:sp>
        <p:grpSp>
          <p:nvGrpSpPr>
            <p:cNvPr id="90" name="Group 89"/>
            <p:cNvGrpSpPr/>
            <p:nvPr/>
          </p:nvGrpSpPr>
          <p:grpSpPr>
            <a:xfrm>
              <a:off x="3365862" y="3454411"/>
              <a:ext cx="5625738" cy="2622539"/>
              <a:chOff x="3365862" y="3454411"/>
              <a:chExt cx="5625738" cy="2622539"/>
            </a:xfrm>
          </p:grpSpPr>
          <p:grpSp>
            <p:nvGrpSpPr>
              <p:cNvPr id="49" name="Group 48"/>
              <p:cNvGrpSpPr/>
              <p:nvPr/>
            </p:nvGrpSpPr>
            <p:grpSpPr>
              <a:xfrm>
                <a:off x="3365862" y="3454411"/>
                <a:ext cx="5625738" cy="2622539"/>
                <a:chOff x="3365862" y="3454411"/>
                <a:chExt cx="5454288" cy="2850775"/>
              </a:xfrm>
            </p:grpSpPr>
            <p:sp>
              <p:nvSpPr>
                <p:cNvPr id="147" name="Freeform 146"/>
                <p:cNvSpPr/>
                <p:nvPr/>
              </p:nvSpPr>
              <p:spPr>
                <a:xfrm>
                  <a:off x="3365862" y="4775213"/>
                  <a:ext cx="5454288" cy="1529973"/>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6" name="Straight Connector 155"/>
                <p:cNvCxnSpPr>
                  <a:stCxn id="133" idx="1"/>
                  <a:endCxn id="147" idx="1"/>
                </p:cNvCxnSpPr>
                <p:nvPr/>
              </p:nvCxnSpPr>
              <p:spPr>
                <a:xfrm flipH="1">
                  <a:off x="5154635" y="3454411"/>
                  <a:ext cx="2252893" cy="1320802"/>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p:cNvCxnSpPr>
                  <a:stCxn id="133" idx="0"/>
                  <a:endCxn id="147" idx="0"/>
                </p:cNvCxnSpPr>
                <p:nvPr/>
              </p:nvCxnSpPr>
              <p:spPr>
                <a:xfrm>
                  <a:off x="8179845" y="3454411"/>
                  <a:ext cx="640305" cy="1320802"/>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162" name="TextBox 161"/>
              <p:cNvSpPr txBox="1"/>
              <p:nvPr/>
            </p:nvSpPr>
            <p:spPr>
              <a:xfrm>
                <a:off x="7515253" y="4306692"/>
                <a:ext cx="641304" cy="369332"/>
              </a:xfrm>
              <a:prstGeom prst="rect">
                <a:avLst/>
              </a:prstGeom>
              <a:noFill/>
            </p:spPr>
            <p:txBody>
              <a:bodyPr wrap="square" rtlCol="0">
                <a:spAutoFit/>
              </a:bodyPr>
              <a:lstStyle/>
              <a:p>
                <a:r>
                  <a:rPr lang="en-US" dirty="0" smtClean="0"/>
                  <a:t>Core</a:t>
                </a:r>
                <a:endParaRPr lang="en-US" dirty="0"/>
              </a:p>
            </p:txBody>
          </p:sp>
          <p:sp>
            <p:nvSpPr>
              <p:cNvPr id="163" name="Freeform 162"/>
              <p:cNvSpPr/>
              <p:nvPr/>
            </p:nvSpPr>
            <p:spPr>
              <a:xfrm>
                <a:off x="4108450" y="4718050"/>
                <a:ext cx="2705100" cy="850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Instruction </a:t>
                </a:r>
                <a:r>
                  <a:rPr lang="en-US" dirty="0" err="1" smtClean="0">
                    <a:solidFill>
                      <a:srgbClr val="000000"/>
                    </a:solidFill>
                  </a:rPr>
                  <a:t>Unit(s</a:t>
                </a:r>
                <a:r>
                  <a:rPr lang="en-US" dirty="0" smtClean="0">
                    <a:solidFill>
                      <a:srgbClr val="000000"/>
                    </a:solidFill>
                  </a:rPr>
                  <a:t>)</a:t>
                </a:r>
              </a:p>
              <a:p>
                <a:pPr algn="ctr">
                  <a:lnSpc>
                    <a:spcPct val="90000"/>
                  </a:lnSpc>
                </a:pPr>
                <a:endParaRPr lang="en-US" dirty="0" smtClean="0">
                  <a:solidFill>
                    <a:srgbClr val="000000"/>
                  </a:solidFill>
                </a:endParaRPr>
              </a:p>
              <a:p>
                <a:pPr algn="ctr">
                  <a:lnSpc>
                    <a:spcPct val="90000"/>
                  </a:lnSpc>
                </a:pPr>
                <a:endParaRPr lang="en-US" dirty="0">
                  <a:solidFill>
                    <a:srgbClr val="000000"/>
                  </a:solidFill>
                </a:endParaRPr>
              </a:p>
            </p:txBody>
          </p:sp>
          <p:sp>
            <p:nvSpPr>
              <p:cNvPr id="165" name="Freeform 164"/>
              <p:cNvSpPr/>
              <p:nvPr/>
            </p:nvSpPr>
            <p:spPr>
              <a:xfrm>
                <a:off x="6438900" y="4686300"/>
                <a:ext cx="2362199" cy="48895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Functional</a:t>
                </a:r>
              </a:p>
              <a:p>
                <a:pPr algn="ctr">
                  <a:lnSpc>
                    <a:spcPct val="90000"/>
                  </a:lnSpc>
                </a:pPr>
                <a:r>
                  <a:rPr lang="en-US" dirty="0" err="1" smtClean="0">
                    <a:solidFill>
                      <a:srgbClr val="000000"/>
                    </a:solidFill>
                  </a:rPr>
                  <a:t>Unit(s</a:t>
                </a:r>
                <a:r>
                  <a:rPr lang="en-US" dirty="0" smtClean="0">
                    <a:solidFill>
                      <a:srgbClr val="000000"/>
                    </a:solidFill>
                  </a:rPr>
                  <a:t>)</a:t>
                </a:r>
                <a:endParaRPr lang="en-US" dirty="0">
                  <a:solidFill>
                    <a:srgbClr val="000000"/>
                  </a:solidFill>
                </a:endParaRPr>
              </a:p>
            </p:txBody>
          </p:sp>
        </p:grpSp>
        <p:pic>
          <p:nvPicPr>
            <p:cNvPr id="57" name="Picture 56" descr="600px-Pipeline_5.png"/>
            <p:cNvPicPr>
              <a:picLocks noChangeAspect="1"/>
            </p:cNvPicPr>
            <p:nvPr/>
          </p:nvPicPr>
          <p:blipFill>
            <a:blip r:embed="rId8"/>
            <a:stretch>
              <a:fillRect/>
            </a:stretch>
          </p:blipFill>
          <p:spPr>
            <a:xfrm>
              <a:off x="4875262" y="4921249"/>
              <a:ext cx="908064" cy="654673"/>
            </a:xfrm>
            <a:prstGeom prst="rect">
              <a:avLst/>
            </a:prstGeom>
          </p:spPr>
        </p:pic>
        <p:grpSp>
          <p:nvGrpSpPr>
            <p:cNvPr id="89" name="Group 88"/>
            <p:cNvGrpSpPr/>
            <p:nvPr/>
          </p:nvGrpSpPr>
          <p:grpSpPr>
            <a:xfrm>
              <a:off x="6108909" y="5194300"/>
              <a:ext cx="2127517" cy="361950"/>
              <a:chOff x="6108909" y="5194300"/>
              <a:chExt cx="2127517" cy="361950"/>
            </a:xfrm>
          </p:grpSpPr>
          <p:grpSp>
            <p:nvGrpSpPr>
              <p:cNvPr id="69" name="Group 68"/>
              <p:cNvGrpSpPr/>
              <p:nvPr/>
            </p:nvGrpSpPr>
            <p:grpSpPr>
              <a:xfrm>
                <a:off x="7499559" y="5194300"/>
                <a:ext cx="736867" cy="342900"/>
                <a:chOff x="7499559" y="5194300"/>
                <a:chExt cx="736867" cy="342900"/>
              </a:xfrm>
            </p:grpSpPr>
            <p:sp>
              <p:nvSpPr>
                <p:cNvPr id="114" name="TextBox 113"/>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3</a:t>
                  </a:r>
                  <a:r>
                    <a:rPr lang="en-US" sz="1400" dirty="0" smtClean="0"/>
                    <a:t>+B</a:t>
                  </a:r>
                  <a:r>
                    <a:rPr lang="en-US" sz="1400" baseline="-25000" dirty="0" smtClean="0"/>
                    <a:t>3</a:t>
                  </a:r>
                  <a:endParaRPr lang="en-US" sz="1400" dirty="0"/>
                </a:p>
              </p:txBody>
            </p:sp>
            <p:sp>
              <p:nvSpPr>
                <p:cNvPr id="104" name="Freeform 103"/>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80" name="Group 79"/>
              <p:cNvGrpSpPr/>
              <p:nvPr/>
            </p:nvGrpSpPr>
            <p:grpSpPr>
              <a:xfrm>
                <a:off x="7036009" y="5200650"/>
                <a:ext cx="736867" cy="342900"/>
                <a:chOff x="7499559" y="5194300"/>
                <a:chExt cx="736867" cy="342900"/>
              </a:xfrm>
            </p:grpSpPr>
            <p:sp>
              <p:nvSpPr>
                <p:cNvPr id="81" name="TextBox 80"/>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2</a:t>
                  </a:r>
                  <a:r>
                    <a:rPr lang="en-US" sz="1400" dirty="0" smtClean="0"/>
                    <a:t>+B</a:t>
                  </a:r>
                  <a:r>
                    <a:rPr lang="en-US" sz="1400" baseline="-25000" dirty="0" smtClean="0"/>
                    <a:t>2</a:t>
                  </a:r>
                  <a:endParaRPr lang="en-US" sz="1400" dirty="0"/>
                </a:p>
              </p:txBody>
            </p:sp>
            <p:sp>
              <p:nvSpPr>
                <p:cNvPr id="82" name="Freeform 81"/>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83" name="Group 82"/>
              <p:cNvGrpSpPr/>
              <p:nvPr/>
            </p:nvGrpSpPr>
            <p:grpSpPr>
              <a:xfrm>
                <a:off x="6572459" y="5207000"/>
                <a:ext cx="736867" cy="342900"/>
                <a:chOff x="7499559" y="5194300"/>
                <a:chExt cx="736867" cy="342900"/>
              </a:xfrm>
            </p:grpSpPr>
            <p:sp>
              <p:nvSpPr>
                <p:cNvPr id="84" name="TextBox 83"/>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1</a:t>
                  </a:r>
                  <a:r>
                    <a:rPr lang="en-US" sz="1400" dirty="0" smtClean="0"/>
                    <a:t>+B</a:t>
                  </a:r>
                  <a:r>
                    <a:rPr lang="en-US" sz="1400" baseline="-25000" dirty="0" smtClean="0"/>
                    <a:t>1</a:t>
                  </a:r>
                  <a:endParaRPr lang="en-US" sz="1400" dirty="0"/>
                </a:p>
              </p:txBody>
            </p:sp>
            <p:sp>
              <p:nvSpPr>
                <p:cNvPr id="85" name="Freeform 84"/>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86" name="Group 85"/>
              <p:cNvGrpSpPr/>
              <p:nvPr/>
            </p:nvGrpSpPr>
            <p:grpSpPr>
              <a:xfrm>
                <a:off x="6108909" y="5213350"/>
                <a:ext cx="736867" cy="342900"/>
                <a:chOff x="7499559" y="5194300"/>
                <a:chExt cx="736867" cy="342900"/>
              </a:xfrm>
            </p:grpSpPr>
            <p:sp>
              <p:nvSpPr>
                <p:cNvPr id="87" name="TextBox 86"/>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0</a:t>
                  </a:r>
                  <a:r>
                    <a:rPr lang="en-US" sz="1400" dirty="0" smtClean="0"/>
                    <a:t>+B</a:t>
                  </a:r>
                  <a:r>
                    <a:rPr lang="en-US" sz="1400" baseline="-25000" dirty="0" smtClean="0"/>
                    <a:t>0</a:t>
                  </a:r>
                  <a:endParaRPr lang="en-US" sz="1400" dirty="0"/>
                </a:p>
              </p:txBody>
            </p:sp>
            <p:sp>
              <p:nvSpPr>
                <p:cNvPr id="88" name="Freeform 87"/>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grpSp>
      <p:grpSp>
        <p:nvGrpSpPr>
          <p:cNvPr id="75" name="Group 74"/>
          <p:cNvGrpSpPr/>
          <p:nvPr/>
        </p:nvGrpSpPr>
        <p:grpSpPr>
          <a:xfrm>
            <a:off x="0" y="795867"/>
            <a:ext cx="8788986" cy="2235200"/>
            <a:chOff x="0" y="795867"/>
            <a:chExt cx="8788986" cy="2235200"/>
          </a:xfrm>
        </p:grpSpPr>
        <p:grpSp>
          <p:nvGrpSpPr>
            <p:cNvPr id="60" name="Group 59"/>
            <p:cNvGrpSpPr/>
            <p:nvPr/>
          </p:nvGrpSpPr>
          <p:grpSpPr>
            <a:xfrm>
              <a:off x="3894667" y="795867"/>
              <a:ext cx="4894319" cy="2235200"/>
              <a:chOff x="4284133" y="795867"/>
              <a:chExt cx="4504853" cy="2235200"/>
            </a:xfrm>
          </p:grpSpPr>
          <p:sp>
            <p:nvSpPr>
              <p:cNvPr id="58" name="Rectangle 57"/>
              <p:cNvSpPr/>
              <p:nvPr/>
            </p:nvSpPr>
            <p:spPr>
              <a:xfrm>
                <a:off x="4284133" y="1134533"/>
                <a:ext cx="3826934" cy="1896534"/>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TextBox 58"/>
              <p:cNvSpPr txBox="1"/>
              <p:nvPr/>
            </p:nvSpPr>
            <p:spPr>
              <a:xfrm>
                <a:off x="7772399" y="795867"/>
                <a:ext cx="1016587" cy="369332"/>
              </a:xfrm>
              <a:prstGeom prst="rect">
                <a:avLst/>
              </a:prstGeom>
              <a:noFill/>
            </p:spPr>
            <p:txBody>
              <a:bodyPr wrap="square" rtlCol="0">
                <a:spAutoFit/>
              </a:bodyPr>
              <a:lstStyle/>
              <a:p>
                <a:r>
                  <a:rPr lang="en-US" dirty="0" smtClean="0">
                    <a:solidFill>
                      <a:srgbClr val="FF0000"/>
                    </a:solidFill>
                  </a:rPr>
                  <a:t>Project 1</a:t>
                </a:r>
                <a:endParaRPr lang="en-US" dirty="0">
                  <a:solidFill>
                    <a:srgbClr val="FF0000"/>
                  </a:solidFill>
                </a:endParaRPr>
              </a:p>
            </p:txBody>
          </p:sp>
        </p:grpSp>
        <p:sp>
          <p:nvSpPr>
            <p:cNvPr id="73" name="Rectangle 72"/>
            <p:cNvSpPr/>
            <p:nvPr/>
          </p:nvSpPr>
          <p:spPr>
            <a:xfrm>
              <a:off x="0" y="1425080"/>
              <a:ext cx="3200400" cy="104986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3" name="Rectangle 62"/>
          <p:cNvSpPr/>
          <p:nvPr/>
        </p:nvSpPr>
        <p:spPr>
          <a:xfrm>
            <a:off x="8090" y="4420248"/>
            <a:ext cx="3200400" cy="104986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3">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3">
                                            <p:txEl>
                                              <p:pRg st="3" end="3"/>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3">
                                            <p:txEl>
                                              <p:pRg st="4" end="4"/>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3">
                                            <p:txEl>
                                              <p:pRg st="6" end="6"/>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3">
                                            <p:txEl>
                                              <p:pRg st="7" end="7"/>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3">
                                            <p:txEl>
                                              <p:pRg st="9" end="9"/>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3">
                                            <p:txEl>
                                              <p:pRg st="10" end="10"/>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3">
                                            <p:txEl>
                                              <p:pRg st="12" end="12"/>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3">
                                            <p:txEl>
                                              <p:pRg st="13" end="13"/>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7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build="p"/>
      <p:bldP spid="171" grpId="0" animBg="1"/>
      <p:bldP spid="63" grpId="0" animBg="1"/>
    </p:bld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Data-Level Parallelism (DLP)</a:t>
            </a:r>
            <a:endParaRPr lang="en-US" dirty="0"/>
          </a:p>
        </p:txBody>
      </p:sp>
      <p:sp>
        <p:nvSpPr>
          <p:cNvPr id="3" name="Content Placeholder 2"/>
          <p:cNvSpPr>
            <a:spLocks noGrp="1"/>
          </p:cNvSpPr>
          <p:nvPr>
            <p:ph idx="1"/>
          </p:nvPr>
        </p:nvSpPr>
        <p:spPr/>
        <p:txBody>
          <a:bodyPr>
            <a:normAutofit lnSpcReduction="10000"/>
          </a:bodyPr>
          <a:lstStyle/>
          <a:p>
            <a:r>
              <a:rPr lang="en-US" dirty="0" smtClean="0"/>
              <a:t>Two kinds</a:t>
            </a:r>
          </a:p>
          <a:p>
            <a:pPr lvl="1"/>
            <a:r>
              <a:rPr lang="en-US" dirty="0" smtClean="0"/>
              <a:t>Lots of data in memory that can be operated  on in parallel (e.g., adding together two arrays)</a:t>
            </a:r>
          </a:p>
          <a:p>
            <a:pPr lvl="1"/>
            <a:r>
              <a:rPr lang="en-US" dirty="0" smtClean="0"/>
              <a:t>Lots of data on many disks that can be operated on in parallel (e.g., searching for documents)</a:t>
            </a:r>
          </a:p>
          <a:p>
            <a:r>
              <a:rPr lang="en-US" dirty="0" smtClean="0"/>
              <a:t>3</a:t>
            </a:r>
            <a:r>
              <a:rPr lang="en-US" baseline="30000" dirty="0" smtClean="0"/>
              <a:t>rd</a:t>
            </a:r>
            <a:r>
              <a:rPr lang="en-US" dirty="0" smtClean="0"/>
              <a:t> project does memory-based Data Level Parallelism (DLP)</a:t>
            </a:r>
          </a:p>
          <a:p>
            <a:r>
              <a:rPr lang="en-US" dirty="0" smtClean="0"/>
              <a:t>1</a:t>
            </a:r>
            <a:r>
              <a:rPr lang="en-US" baseline="30000" dirty="0" smtClean="0"/>
              <a:t>st</a:t>
            </a:r>
            <a:r>
              <a:rPr lang="en-US" dirty="0" smtClean="0"/>
              <a:t> project does DLP across 1000s of servers and disks using MapReduce</a:t>
            </a:r>
          </a:p>
        </p:txBody>
      </p:sp>
      <p:sp>
        <p:nvSpPr>
          <p:cNvPr id="4" name="Date Placeholder 3"/>
          <p:cNvSpPr>
            <a:spLocks noGrp="1"/>
          </p:cNvSpPr>
          <p:nvPr>
            <p:ph type="dt" sz="half" idx="10"/>
          </p:nvPr>
        </p:nvSpPr>
        <p:spPr/>
        <p:txBody>
          <a:bodyPr/>
          <a:lstStyle/>
          <a:p>
            <a:fld id="{18C96A23-D1DA-1048-93AA-EBE0F7055AEF}" type="datetime1">
              <a:rPr lang="en-US" smtClean="0"/>
              <a:pPr/>
              <a:t>8/27/12</a:t>
            </a:fld>
            <a:endParaRPr lang="en-US"/>
          </a:p>
        </p:txBody>
      </p:sp>
      <p:sp>
        <p:nvSpPr>
          <p:cNvPr id="5" name="Footer Placeholder 4"/>
          <p:cNvSpPr>
            <a:spLocks noGrp="1"/>
          </p:cNvSpPr>
          <p:nvPr>
            <p:ph type="ftr" sz="quarter" idx="11"/>
          </p:nvPr>
        </p:nvSpPr>
        <p:spPr/>
        <p:txBody>
          <a:bodyPr/>
          <a:lstStyle/>
          <a:p>
            <a:r>
              <a:rPr lang="en-US" dirty="0" smtClean="0"/>
              <a:t>Fall 2012 --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Trying To Solve</a:t>
            </a:r>
            <a:endParaRPr lang="en-US" dirty="0"/>
          </a:p>
        </p:txBody>
      </p:sp>
      <p:sp>
        <p:nvSpPr>
          <p:cNvPr id="3" name="Content Placeholder 2"/>
          <p:cNvSpPr>
            <a:spLocks noGrp="1"/>
          </p:cNvSpPr>
          <p:nvPr>
            <p:ph idx="1"/>
          </p:nvPr>
        </p:nvSpPr>
        <p:spPr>
          <a:xfrm>
            <a:off x="457200" y="1600200"/>
            <a:ext cx="8229600" cy="4732867"/>
          </a:xfrm>
        </p:spPr>
        <p:txBody>
          <a:bodyPr>
            <a:normAutofit fontScale="92500" lnSpcReduction="20000"/>
          </a:bodyPr>
          <a:lstStyle/>
          <a:p>
            <a:r>
              <a:rPr lang="en-US" dirty="0" smtClean="0"/>
              <a:t>How process large amounts of raw data (crawled documents, request logs, …) every day to compute derived data (inverted </a:t>
            </a:r>
            <a:r>
              <a:rPr lang="en-US" dirty="0" err="1" smtClean="0"/>
              <a:t>indicies</a:t>
            </a:r>
            <a:r>
              <a:rPr lang="en-US" dirty="0" smtClean="0"/>
              <a:t>, page popularity, …) when computation conceptually simple but input data large and distributed across 100s to 1000s of servers so that finish in reasonable time?</a:t>
            </a:r>
          </a:p>
          <a:p>
            <a:r>
              <a:rPr lang="en-US" dirty="0" smtClean="0"/>
              <a:t>Challenge: Parallelize computation, distribute data, tolerate faults without obscuring simple computation with complex code to deal with issues</a:t>
            </a:r>
          </a:p>
          <a:p>
            <a:r>
              <a:rPr lang="en-US" sz="1800" dirty="0" smtClean="0"/>
              <a:t>Jeffrey Dean and Sanjay </a:t>
            </a:r>
            <a:r>
              <a:rPr lang="en-US" sz="1800" dirty="0" err="1" smtClean="0"/>
              <a:t>Ghemawat</a:t>
            </a:r>
            <a:r>
              <a:rPr lang="en-US" sz="1800" dirty="0" smtClean="0"/>
              <a:t>, “MapReduce: Simplified Data Processing on Large Clusters,” </a:t>
            </a:r>
            <a:r>
              <a:rPr lang="en-US" sz="1800" i="1" dirty="0" smtClean="0"/>
              <a:t>Communications of the ACM</a:t>
            </a:r>
            <a:r>
              <a:rPr lang="en-US" sz="1800" dirty="0" smtClean="0"/>
              <a:t>, Jan 2008. </a:t>
            </a:r>
            <a:endParaRPr lang="en-US" sz="1800" dirty="0"/>
          </a:p>
        </p:txBody>
      </p:sp>
      <p:sp>
        <p:nvSpPr>
          <p:cNvPr id="4" name="Date Placeholder 3"/>
          <p:cNvSpPr>
            <a:spLocks noGrp="1"/>
          </p:cNvSpPr>
          <p:nvPr>
            <p:ph type="dt" sz="half" idx="10"/>
          </p:nvPr>
        </p:nvSpPr>
        <p:spPr/>
        <p:txBody>
          <a:bodyPr/>
          <a:lstStyle/>
          <a:p>
            <a:fld id="{1C459EB4-347D-CA4E-A02F-61FCF6A74BF3}" type="datetime1">
              <a:rPr lang="en-US" smtClean="0"/>
              <a:pPr/>
              <a:t>8/27/12</a:t>
            </a:fld>
            <a:endParaRPr lang="en-US"/>
          </a:p>
        </p:txBody>
      </p:sp>
      <p:sp>
        <p:nvSpPr>
          <p:cNvPr id="5" name="Footer Placeholder 4"/>
          <p:cNvSpPr>
            <a:spLocks noGrp="1"/>
          </p:cNvSpPr>
          <p:nvPr>
            <p:ph type="ftr" sz="quarter" idx="11"/>
          </p:nvPr>
        </p:nvSpPr>
        <p:spPr/>
        <p:txBody>
          <a:bodyPr/>
          <a:lstStyle/>
          <a:p>
            <a:r>
              <a:rPr lang="en-US" dirty="0" smtClean="0"/>
              <a:t>Fall 2012 --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MapReduce Solution</a:t>
            </a:r>
            <a:endParaRPr lang="en-US" dirty="0"/>
          </a:p>
        </p:txBody>
      </p:sp>
      <p:sp>
        <p:nvSpPr>
          <p:cNvPr id="3" name="Content Placeholder 2"/>
          <p:cNvSpPr>
            <a:spLocks noGrp="1"/>
          </p:cNvSpPr>
          <p:nvPr>
            <p:ph idx="1"/>
          </p:nvPr>
        </p:nvSpPr>
        <p:spPr>
          <a:xfrm>
            <a:off x="457200" y="1600200"/>
            <a:ext cx="8229600" cy="5003800"/>
          </a:xfrm>
        </p:spPr>
        <p:txBody>
          <a:bodyPr>
            <a:normAutofit fontScale="92500"/>
          </a:bodyPr>
          <a:lstStyle/>
          <a:p>
            <a:r>
              <a:rPr lang="en-US" dirty="0" smtClean="0"/>
              <a:t>Apply </a:t>
            </a:r>
            <a:r>
              <a:rPr lang="en-US" dirty="0" smtClean="0">
                <a:solidFill>
                  <a:srgbClr val="0000FF"/>
                </a:solidFill>
              </a:rPr>
              <a:t>Map </a:t>
            </a:r>
            <a:r>
              <a:rPr lang="en-US" dirty="0" smtClean="0"/>
              <a:t>function to user supplied record of key/value pairs</a:t>
            </a:r>
          </a:p>
          <a:p>
            <a:r>
              <a:rPr lang="en-US" dirty="0" smtClean="0"/>
              <a:t>Compute set of intermediate key/value pairs</a:t>
            </a:r>
          </a:p>
          <a:p>
            <a:r>
              <a:rPr lang="en-US" dirty="0" smtClean="0"/>
              <a:t>Apply </a:t>
            </a:r>
            <a:r>
              <a:rPr lang="en-US" dirty="0" smtClean="0">
                <a:solidFill>
                  <a:srgbClr val="0000FF"/>
                </a:solidFill>
              </a:rPr>
              <a:t>Reduce </a:t>
            </a:r>
            <a:r>
              <a:rPr lang="en-US" dirty="0" smtClean="0"/>
              <a:t>operation to all values that share same key to combine derived data properly</a:t>
            </a:r>
          </a:p>
          <a:p>
            <a:pPr lvl="1"/>
            <a:r>
              <a:rPr lang="en-US" dirty="0" smtClean="0"/>
              <a:t>Often produces smaller set of values</a:t>
            </a:r>
          </a:p>
          <a:p>
            <a:pPr lvl="1"/>
            <a:r>
              <a:rPr lang="en-US" dirty="0" smtClean="0"/>
              <a:t>Typically 0 or 1 output value per Reduce invocation</a:t>
            </a:r>
          </a:p>
          <a:p>
            <a:r>
              <a:rPr lang="en-US" dirty="0" smtClean="0"/>
              <a:t>User supplies Map and Reduce operations in functional model so can parallelize, re-execute for fault tolerance</a:t>
            </a:r>
            <a:endParaRPr lang="en-US" dirty="0"/>
          </a:p>
        </p:txBody>
      </p:sp>
      <p:sp>
        <p:nvSpPr>
          <p:cNvPr id="4" name="Date Placeholder 3"/>
          <p:cNvSpPr>
            <a:spLocks noGrp="1"/>
          </p:cNvSpPr>
          <p:nvPr>
            <p:ph type="dt" sz="half" idx="10"/>
          </p:nvPr>
        </p:nvSpPr>
        <p:spPr/>
        <p:txBody>
          <a:bodyPr/>
          <a:lstStyle/>
          <a:p>
            <a:fld id="{9B06C7FB-3926-0246-B371-4B8A903C095A}" type="datetime1">
              <a:rPr lang="en-US" smtClean="0"/>
              <a:pPr/>
              <a:t>8/27/12</a:t>
            </a:fld>
            <a:endParaRPr lang="en-US"/>
          </a:p>
        </p:txBody>
      </p:sp>
      <p:sp>
        <p:nvSpPr>
          <p:cNvPr id="5" name="Footer Placeholder 4"/>
          <p:cNvSpPr>
            <a:spLocks noGrp="1"/>
          </p:cNvSpPr>
          <p:nvPr>
            <p:ph type="ftr" sz="quarter" idx="11"/>
          </p:nvPr>
        </p:nvSpPr>
        <p:spPr/>
        <p:txBody>
          <a:bodyPr/>
          <a:lstStyle/>
          <a:p>
            <a:r>
              <a:rPr lang="en-US" dirty="0" smtClean="0"/>
              <a:t>Fall 2012 --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85000"/>
              </a:lnSpc>
            </a:pPr>
            <a:r>
              <a:rPr lang="en-US" dirty="0" smtClean="0"/>
              <a:t>Data-Parallel “Divide and Conquer”</a:t>
            </a:r>
            <a:br>
              <a:rPr lang="en-US" dirty="0" smtClean="0"/>
            </a:br>
            <a:r>
              <a:rPr lang="en-US" dirty="0" smtClean="0"/>
              <a:t>(MapReduce Processing)</a:t>
            </a:r>
            <a:endParaRPr lang="en-US" dirty="0"/>
          </a:p>
        </p:txBody>
      </p:sp>
      <p:sp>
        <p:nvSpPr>
          <p:cNvPr id="3" name="Content Placeholder 2"/>
          <p:cNvSpPr>
            <a:spLocks noGrp="1"/>
          </p:cNvSpPr>
          <p:nvPr>
            <p:ph idx="1"/>
          </p:nvPr>
        </p:nvSpPr>
        <p:spPr>
          <a:xfrm>
            <a:off x="457200" y="1600200"/>
            <a:ext cx="8686800" cy="4800600"/>
          </a:xfrm>
        </p:spPr>
        <p:txBody>
          <a:bodyPr>
            <a:normAutofit fontScale="92500" lnSpcReduction="20000"/>
          </a:bodyPr>
          <a:lstStyle/>
          <a:p>
            <a:r>
              <a:rPr lang="en-US" dirty="0" smtClean="0"/>
              <a:t>Map:</a:t>
            </a:r>
          </a:p>
          <a:p>
            <a:pPr lvl="1"/>
            <a:r>
              <a:rPr lang="en-US" dirty="0" smtClean="0"/>
              <a:t>Slice data into “shards” or “splits”, distribute these to workers, compute sub-problem solutions</a:t>
            </a:r>
          </a:p>
          <a:p>
            <a:pPr lvl="1">
              <a:buNone/>
            </a:pPr>
            <a:r>
              <a:rPr lang="en-US" sz="1800" dirty="0" smtClean="0">
                <a:latin typeface="Courier"/>
              </a:rPr>
              <a:t>	</a:t>
            </a:r>
            <a:r>
              <a:rPr lang="en-US" sz="1800" dirty="0" err="1" smtClean="0">
                <a:latin typeface="Courier"/>
              </a:rPr>
              <a:t>map(in_key,in_value</a:t>
            </a:r>
            <a:r>
              <a:rPr lang="en-US" sz="1800" dirty="0" smtClean="0">
                <a:latin typeface="Courier"/>
              </a:rPr>
              <a:t>)-&gt;</a:t>
            </a:r>
            <a:r>
              <a:rPr lang="en-US" sz="1800" dirty="0" err="1" smtClean="0">
                <a:latin typeface="Courier"/>
              </a:rPr>
              <a:t>list(out_key,intermediate</a:t>
            </a:r>
            <a:r>
              <a:rPr lang="en-US" sz="1800" dirty="0" smtClean="0">
                <a:latin typeface="Courier"/>
              </a:rPr>
              <a:t> value)</a:t>
            </a:r>
          </a:p>
          <a:p>
            <a:pPr lvl="2"/>
            <a:r>
              <a:rPr lang="en-US" dirty="0" smtClean="0"/>
              <a:t>Processes input key/value pair</a:t>
            </a:r>
          </a:p>
          <a:p>
            <a:pPr lvl="2"/>
            <a:r>
              <a:rPr lang="en-US" dirty="0" smtClean="0"/>
              <a:t>Produces set of intermediate pairs</a:t>
            </a:r>
          </a:p>
          <a:p>
            <a:r>
              <a:rPr lang="en-US" dirty="0" smtClean="0"/>
              <a:t>Reduce:</a:t>
            </a:r>
          </a:p>
          <a:p>
            <a:pPr lvl="1"/>
            <a:r>
              <a:rPr lang="en-US" dirty="0" smtClean="0"/>
              <a:t>Collect and combine sub-problem solutions</a:t>
            </a:r>
          </a:p>
          <a:p>
            <a:pPr lvl="1">
              <a:buNone/>
            </a:pPr>
            <a:r>
              <a:rPr lang="en-US" sz="1800" dirty="0" smtClean="0">
                <a:latin typeface="Courier"/>
              </a:rPr>
              <a:t>	</a:t>
            </a:r>
            <a:r>
              <a:rPr lang="en-US" sz="1800" dirty="0" err="1" smtClean="0">
                <a:latin typeface="Courier"/>
              </a:rPr>
              <a:t>reduce(out_key,list(intermediate_value</a:t>
            </a:r>
            <a:r>
              <a:rPr lang="en-US" sz="1800" dirty="0" smtClean="0">
                <a:latin typeface="Courier"/>
              </a:rPr>
              <a:t>))-&gt;</a:t>
            </a:r>
            <a:r>
              <a:rPr lang="en-US" sz="1800" dirty="0" err="1" smtClean="0">
                <a:latin typeface="Courier"/>
              </a:rPr>
              <a:t>list(out_value</a:t>
            </a:r>
            <a:r>
              <a:rPr lang="en-US" sz="1800" dirty="0" smtClean="0">
                <a:latin typeface="Courier"/>
              </a:rPr>
              <a:t>)</a:t>
            </a:r>
          </a:p>
          <a:p>
            <a:pPr lvl="2"/>
            <a:r>
              <a:rPr lang="en-US" dirty="0" smtClean="0"/>
              <a:t>Combines all intermediate values for a particular key</a:t>
            </a:r>
          </a:p>
          <a:p>
            <a:pPr lvl="2"/>
            <a:r>
              <a:rPr lang="en-US" dirty="0" smtClean="0"/>
              <a:t>Produces a set of merged output values (usually just one)</a:t>
            </a:r>
          </a:p>
          <a:p>
            <a:r>
              <a:rPr lang="en-US" sz="3176" dirty="0" smtClean="0"/>
              <a:t>Fun to use: focus on problem, let MapReduce library deal with messy details</a:t>
            </a:r>
          </a:p>
          <a:p>
            <a:pPr lvl="1"/>
            <a:endParaRPr lang="en-US" dirty="0"/>
          </a:p>
        </p:txBody>
      </p:sp>
      <p:sp>
        <p:nvSpPr>
          <p:cNvPr id="4" name="Date Placeholder 3"/>
          <p:cNvSpPr>
            <a:spLocks noGrp="1"/>
          </p:cNvSpPr>
          <p:nvPr>
            <p:ph type="dt" sz="half" idx="10"/>
          </p:nvPr>
        </p:nvSpPr>
        <p:spPr/>
        <p:txBody>
          <a:bodyPr/>
          <a:lstStyle/>
          <a:p>
            <a:fld id="{BCC9CCA6-9782-264C-A569-5292B18514E3}" type="datetime1">
              <a:rPr lang="en-US" smtClean="0"/>
              <a:pPr/>
              <a:t>8/27/12</a:t>
            </a:fld>
            <a:endParaRPr lang="en-US"/>
          </a:p>
        </p:txBody>
      </p:sp>
      <p:sp>
        <p:nvSpPr>
          <p:cNvPr id="5" name="Footer Placeholder 4"/>
          <p:cNvSpPr>
            <a:spLocks noGrp="1"/>
          </p:cNvSpPr>
          <p:nvPr>
            <p:ph type="ftr" sz="quarter" idx="11"/>
          </p:nvPr>
        </p:nvSpPr>
        <p:spPr/>
        <p:txBody>
          <a:bodyPr/>
          <a:lstStyle/>
          <a:p>
            <a:r>
              <a:rPr lang="en-US" dirty="0" smtClean="0"/>
              <a:t>Fall 2012 --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MapReduce Execution</a:t>
            </a:r>
            <a:endParaRPr lang="en-US" dirty="0"/>
          </a:p>
        </p:txBody>
      </p:sp>
      <p:sp>
        <p:nvSpPr>
          <p:cNvPr id="4" name="Date Placeholder 3"/>
          <p:cNvSpPr>
            <a:spLocks noGrp="1"/>
          </p:cNvSpPr>
          <p:nvPr>
            <p:ph type="dt" sz="half" idx="10"/>
          </p:nvPr>
        </p:nvSpPr>
        <p:spPr/>
        <p:txBody>
          <a:bodyPr/>
          <a:lstStyle/>
          <a:p>
            <a:fld id="{1D0E19CA-6AA1-3740-88A8-B017456CF591}" type="datetime1">
              <a:rPr lang="en-US" smtClean="0"/>
              <a:pPr/>
              <a:t>8/27/12</a:t>
            </a:fld>
            <a:endParaRPr lang="en-US"/>
          </a:p>
        </p:txBody>
      </p:sp>
      <p:sp>
        <p:nvSpPr>
          <p:cNvPr id="5" name="Footer Placeholder 4"/>
          <p:cNvSpPr>
            <a:spLocks noGrp="1"/>
          </p:cNvSpPr>
          <p:nvPr>
            <p:ph type="ftr" sz="quarter" idx="11"/>
          </p:nvPr>
        </p:nvSpPr>
        <p:spPr/>
        <p:txBody>
          <a:bodyPr/>
          <a:lstStyle/>
          <a:p>
            <a:r>
              <a:rPr lang="en-US" dirty="0" smtClean="0"/>
              <a:t>Fall 2012 --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44</a:t>
            </a:fld>
            <a:endParaRPr lang="en-US"/>
          </a:p>
        </p:txBody>
      </p:sp>
      <p:pic>
        <p:nvPicPr>
          <p:cNvPr id="8" name="Picture 7" descr="MapReduce.gif"/>
          <p:cNvPicPr>
            <a:picLocks noChangeAspect="1"/>
          </p:cNvPicPr>
          <p:nvPr/>
        </p:nvPicPr>
        <p:blipFill>
          <a:blip r:embed="rId2"/>
          <a:stretch>
            <a:fillRect/>
          </a:stretch>
        </p:blipFill>
        <p:spPr>
          <a:xfrm>
            <a:off x="795866" y="1117891"/>
            <a:ext cx="7874000" cy="5430345"/>
          </a:xfrm>
          <a:prstGeom prst="rect">
            <a:avLst/>
          </a:prstGeom>
        </p:spPr>
      </p:pic>
      <p:sp>
        <p:nvSpPr>
          <p:cNvPr id="9" name="TextBox 8"/>
          <p:cNvSpPr txBox="1"/>
          <p:nvPr/>
        </p:nvSpPr>
        <p:spPr>
          <a:xfrm>
            <a:off x="0" y="1405466"/>
            <a:ext cx="2184400" cy="1569660"/>
          </a:xfrm>
          <a:prstGeom prst="rect">
            <a:avLst/>
          </a:prstGeom>
          <a:noFill/>
        </p:spPr>
        <p:txBody>
          <a:bodyPr wrap="square" rtlCol="0">
            <a:spAutoFit/>
          </a:bodyPr>
          <a:lstStyle/>
          <a:p>
            <a:r>
              <a:rPr lang="en-US" sz="2400" dirty="0" smtClean="0"/>
              <a:t>Fine granularity tasks: many more map tasks than machines</a:t>
            </a:r>
            <a:endParaRPr lang="en-US" sz="2400" dirty="0"/>
          </a:p>
        </p:txBody>
      </p:sp>
      <p:sp>
        <p:nvSpPr>
          <p:cNvPr id="10" name="TextBox 9"/>
          <p:cNvSpPr txBox="1"/>
          <p:nvPr/>
        </p:nvSpPr>
        <p:spPr>
          <a:xfrm>
            <a:off x="1" y="4690533"/>
            <a:ext cx="2963332" cy="1200328"/>
          </a:xfrm>
          <a:prstGeom prst="rect">
            <a:avLst/>
          </a:prstGeom>
          <a:noFill/>
        </p:spPr>
        <p:txBody>
          <a:bodyPr wrap="square" rtlCol="0">
            <a:spAutoFit/>
          </a:bodyPr>
          <a:lstStyle/>
          <a:p>
            <a:r>
              <a:rPr lang="en-US" sz="2400" dirty="0" smtClean="0"/>
              <a:t>2000 servers =&gt; </a:t>
            </a:r>
            <a:br>
              <a:rPr lang="en-US" sz="2400" dirty="0" smtClean="0"/>
            </a:br>
            <a:r>
              <a:rPr lang="en-US" sz="2400" dirty="0" smtClean="0"/>
              <a:t>≈ 200,000 Map Tasks, ≈ 5,000 Reduce tasks</a:t>
            </a:r>
            <a:endParaRPr lang="en-US" sz="2400" dirty="0"/>
          </a:p>
        </p:txBody>
      </p:sp>
      <p:sp>
        <p:nvSpPr>
          <p:cNvPr id="11" name="TextBox 10"/>
          <p:cNvSpPr txBox="1"/>
          <p:nvPr/>
        </p:nvSpPr>
        <p:spPr>
          <a:xfrm>
            <a:off x="0" y="3234267"/>
            <a:ext cx="2963332" cy="1200328"/>
          </a:xfrm>
          <a:prstGeom prst="rect">
            <a:avLst/>
          </a:prstGeom>
          <a:noFill/>
        </p:spPr>
        <p:txBody>
          <a:bodyPr wrap="square" rtlCol="0">
            <a:spAutoFit/>
          </a:bodyPr>
          <a:lstStyle/>
          <a:p>
            <a:r>
              <a:rPr lang="en-US" sz="2400" dirty="0" smtClean="0"/>
              <a:t>Bucket sort</a:t>
            </a:r>
          </a:p>
          <a:p>
            <a:r>
              <a:rPr lang="en-US" sz="2400" dirty="0" smtClean="0"/>
              <a:t>to get same keys</a:t>
            </a:r>
          </a:p>
          <a:p>
            <a:r>
              <a:rPr lang="en-US" sz="2400" dirty="0" smtClean="0"/>
              <a:t>together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Uses MapReduce For …</a:t>
            </a:r>
            <a:endParaRPr lang="en-US" dirty="0"/>
          </a:p>
        </p:txBody>
      </p:sp>
      <p:sp>
        <p:nvSpPr>
          <p:cNvPr id="3" name="Content Placeholder 2"/>
          <p:cNvSpPr>
            <a:spLocks noGrp="1"/>
          </p:cNvSpPr>
          <p:nvPr>
            <p:ph idx="1"/>
          </p:nvPr>
        </p:nvSpPr>
        <p:spPr/>
        <p:txBody>
          <a:bodyPr>
            <a:normAutofit fontScale="85000" lnSpcReduction="10000"/>
          </a:bodyPr>
          <a:lstStyle/>
          <a:p>
            <a:pPr>
              <a:buClr>
                <a:schemeClr val="tx1"/>
              </a:buClr>
            </a:pPr>
            <a:r>
              <a:rPr lang="en-US" dirty="0" smtClean="0">
                <a:solidFill>
                  <a:srgbClr val="0000FF"/>
                </a:solidFill>
              </a:rPr>
              <a:t>Web crawl</a:t>
            </a:r>
            <a:r>
              <a:rPr lang="en-US" dirty="0" smtClean="0"/>
              <a:t>: Find outgoing links from HTML documents, aggregate by target document</a:t>
            </a:r>
          </a:p>
          <a:p>
            <a:pPr>
              <a:buClr>
                <a:schemeClr val="tx1"/>
              </a:buClr>
            </a:pPr>
            <a:r>
              <a:rPr lang="en-US" dirty="0" smtClean="0">
                <a:solidFill>
                  <a:srgbClr val="0000FF"/>
                </a:solidFill>
              </a:rPr>
              <a:t>Google Search</a:t>
            </a:r>
            <a:r>
              <a:rPr lang="en-US" dirty="0" smtClean="0"/>
              <a:t>: Generating inverted index files using a compression scheme</a:t>
            </a:r>
          </a:p>
          <a:p>
            <a:pPr>
              <a:buClr>
                <a:schemeClr val="tx1"/>
              </a:buClr>
            </a:pPr>
            <a:r>
              <a:rPr lang="en-US" dirty="0" smtClean="0">
                <a:solidFill>
                  <a:srgbClr val="0000FF"/>
                </a:solidFill>
              </a:rPr>
              <a:t>Google Earth</a:t>
            </a:r>
            <a:r>
              <a:rPr lang="en-US" dirty="0" smtClean="0"/>
              <a:t>: Stitching overlapping satellite images to remove seams and to select high-quality imagery</a:t>
            </a:r>
          </a:p>
          <a:p>
            <a:pPr>
              <a:buClr>
                <a:schemeClr val="tx1"/>
              </a:buClr>
            </a:pPr>
            <a:r>
              <a:rPr lang="en-US" dirty="0" smtClean="0">
                <a:solidFill>
                  <a:srgbClr val="0000FF"/>
                </a:solidFill>
              </a:rPr>
              <a:t>Google Maps</a:t>
            </a:r>
            <a:r>
              <a:rPr lang="en-US" dirty="0" smtClean="0"/>
              <a:t>: Processing all road segments on Earth and render map tile images that display segments</a:t>
            </a:r>
          </a:p>
          <a:p>
            <a:r>
              <a:rPr lang="en-US" dirty="0" smtClean="0"/>
              <a:t>More than 10,000 MR programs at Google in 4 years, </a:t>
            </a:r>
            <a:br>
              <a:rPr lang="en-US" dirty="0" smtClean="0"/>
            </a:br>
            <a:r>
              <a:rPr lang="en-US" dirty="0" smtClean="0"/>
              <a:t>run 100,000 MR jobs per day (2008)</a:t>
            </a:r>
            <a:endParaRPr lang="en-US" dirty="0"/>
          </a:p>
        </p:txBody>
      </p:sp>
      <p:sp>
        <p:nvSpPr>
          <p:cNvPr id="4" name="Date Placeholder 3"/>
          <p:cNvSpPr>
            <a:spLocks noGrp="1"/>
          </p:cNvSpPr>
          <p:nvPr>
            <p:ph type="dt" sz="half" idx="10"/>
          </p:nvPr>
        </p:nvSpPr>
        <p:spPr/>
        <p:txBody>
          <a:bodyPr/>
          <a:lstStyle/>
          <a:p>
            <a:fld id="{E0BD2968-17ED-D644-87CD-2717870DBE04}" type="datetime1">
              <a:rPr lang="en-US" smtClean="0"/>
              <a:pPr/>
              <a:t>8/27/12</a:t>
            </a:fld>
            <a:endParaRPr lang="en-US"/>
          </a:p>
        </p:txBody>
      </p:sp>
      <p:sp>
        <p:nvSpPr>
          <p:cNvPr id="5" name="Footer Placeholder 4"/>
          <p:cNvSpPr>
            <a:spLocks noGrp="1"/>
          </p:cNvSpPr>
          <p:nvPr>
            <p:ph type="ftr" sz="quarter" idx="11"/>
          </p:nvPr>
        </p:nvSpPr>
        <p:spPr/>
        <p:txBody>
          <a:bodyPr/>
          <a:lstStyle/>
          <a:p>
            <a:r>
              <a:rPr lang="en-US" dirty="0" smtClean="0"/>
              <a:t>Fall 2012 --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91067" y="0"/>
            <a:ext cx="8229600" cy="1143000"/>
          </a:xfrm>
        </p:spPr>
        <p:txBody>
          <a:bodyPr/>
          <a:lstStyle/>
          <a:p>
            <a:r>
              <a:rPr lang="en-US" dirty="0" smtClean="0"/>
              <a:t>MapReduce Popularity at Google</a:t>
            </a:r>
            <a:endParaRPr lang="en-US" dirty="0"/>
          </a:p>
        </p:txBody>
      </p:sp>
      <p:graphicFrame>
        <p:nvGraphicFramePr>
          <p:cNvPr id="7" name="Content Placeholder 6"/>
          <p:cNvGraphicFramePr>
            <a:graphicFrameLocks noGrp="1"/>
          </p:cNvGraphicFramePr>
          <p:nvPr>
            <p:ph idx="1"/>
          </p:nvPr>
        </p:nvGraphicFramePr>
        <p:xfrm>
          <a:off x="-1" y="1327482"/>
          <a:ext cx="9025470" cy="3449846"/>
        </p:xfrm>
        <a:graphic>
          <a:graphicData uri="http://schemas.openxmlformats.org/drawingml/2006/table">
            <a:tbl>
              <a:tblPr/>
              <a:tblGrid>
                <a:gridCol w="2886756"/>
                <a:gridCol w="1153392"/>
                <a:gridCol w="1575288"/>
                <a:gridCol w="1742082"/>
                <a:gridCol w="1667952"/>
              </a:tblGrid>
              <a:tr h="159742">
                <a:tc>
                  <a:txBody>
                    <a:bodyPr/>
                    <a:lstStyle/>
                    <a:p>
                      <a:pPr algn="l" fontAlgn="b"/>
                      <a:endParaRPr lang="en-US" sz="1600" b="0" i="0" u="none" strike="noStrike" dirty="0">
                        <a:latin typeface="Verdana"/>
                      </a:endParaRP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Aug-04</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Mar-06</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Sep-07</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Sep-09</a:t>
                      </a:r>
                    </a:p>
                  </a:txBody>
                  <a:tcPr marL="12288" marR="12288" marT="12288" marB="0" anchor="b">
                    <a:lnL>
                      <a:noFill/>
                    </a:lnL>
                    <a:lnR>
                      <a:noFill/>
                    </a:lnR>
                    <a:lnT>
                      <a:noFill/>
                    </a:lnT>
                    <a:lnB>
                      <a:noFill/>
                    </a:lnB>
                  </a:tcPr>
                </a:tc>
              </a:tr>
              <a:tr h="159742">
                <a:tc>
                  <a:txBody>
                    <a:bodyPr/>
                    <a:lstStyle/>
                    <a:p>
                      <a:pPr algn="l" fontAlgn="b"/>
                      <a:r>
                        <a:rPr lang="en-US" sz="1600" b="0" i="0" u="none" strike="noStrike" dirty="0">
                          <a:latin typeface="Verdana"/>
                        </a:rPr>
                        <a:t>Number of MapReduce jobs</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29,000</a:t>
                      </a:r>
                    </a:p>
                  </a:txBody>
                  <a:tcPr marL="12288" marR="12288" marT="12288" marB="0" anchor="b">
                    <a:lnL>
                      <a:noFill/>
                    </a:lnL>
                    <a:lnR>
                      <a:noFill/>
                    </a:lnR>
                    <a:lnT>
                      <a:noFill/>
                    </a:lnT>
                    <a:lnB>
                      <a:noFill/>
                    </a:lnB>
                  </a:tcPr>
                </a:tc>
                <a:tc>
                  <a:txBody>
                    <a:bodyPr/>
                    <a:lstStyle/>
                    <a:p>
                      <a:pPr algn="r" fontAlgn="b"/>
                      <a:r>
                        <a:rPr lang="en-US" sz="2400" b="0" i="0" u="none" strike="noStrike">
                          <a:latin typeface="Verdana"/>
                        </a:rPr>
                        <a:t>171,000</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2,217,000</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3,467,000</a:t>
                      </a:r>
                    </a:p>
                  </a:txBody>
                  <a:tcPr marL="12288" marR="12288" marT="12288" marB="0" anchor="b">
                    <a:lnL>
                      <a:noFill/>
                    </a:lnL>
                    <a:lnR>
                      <a:noFill/>
                    </a:lnR>
                    <a:lnT>
                      <a:noFill/>
                    </a:lnT>
                    <a:lnB>
                      <a:noFill/>
                    </a:lnB>
                  </a:tcPr>
                </a:tc>
              </a:tr>
              <a:tr h="159742">
                <a:tc>
                  <a:txBody>
                    <a:bodyPr/>
                    <a:lstStyle/>
                    <a:p>
                      <a:pPr algn="l" fontAlgn="b"/>
                      <a:r>
                        <a:rPr lang="en-US" sz="1600" b="0" i="0" u="none" strike="noStrike">
                          <a:latin typeface="Verdana"/>
                        </a:rPr>
                        <a:t>Average completion time (secs)</a:t>
                      </a:r>
                    </a:p>
                  </a:txBody>
                  <a:tcPr marL="12288" marR="12288" marT="12288" marB="0" anchor="b">
                    <a:lnL>
                      <a:noFill/>
                    </a:lnL>
                    <a:lnR>
                      <a:noFill/>
                    </a:lnR>
                    <a:lnT>
                      <a:noFill/>
                    </a:lnT>
                    <a:lnB>
                      <a:noFill/>
                    </a:lnB>
                  </a:tcPr>
                </a:tc>
                <a:tc>
                  <a:txBody>
                    <a:bodyPr/>
                    <a:lstStyle/>
                    <a:p>
                      <a:pPr algn="r" fontAlgn="b"/>
                      <a:r>
                        <a:rPr lang="en-US" sz="2400" b="0" i="0" u="none" strike="noStrike">
                          <a:latin typeface="Verdana"/>
                        </a:rPr>
                        <a:t>634</a:t>
                      </a:r>
                    </a:p>
                  </a:txBody>
                  <a:tcPr marL="12288" marR="12288" marT="12288" marB="0" anchor="b">
                    <a:lnL>
                      <a:noFill/>
                    </a:lnL>
                    <a:lnR>
                      <a:noFill/>
                    </a:lnR>
                    <a:lnT>
                      <a:noFill/>
                    </a:lnT>
                    <a:lnB>
                      <a:noFill/>
                    </a:lnB>
                  </a:tcPr>
                </a:tc>
                <a:tc>
                  <a:txBody>
                    <a:bodyPr/>
                    <a:lstStyle/>
                    <a:p>
                      <a:pPr algn="r" fontAlgn="b"/>
                      <a:r>
                        <a:rPr lang="en-US" sz="2400" b="0" i="0" u="none" strike="noStrike">
                          <a:latin typeface="Verdana"/>
                        </a:rPr>
                        <a:t>874</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395</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475</a:t>
                      </a:r>
                    </a:p>
                  </a:txBody>
                  <a:tcPr marL="12288" marR="12288" marT="12288" marB="0" anchor="b">
                    <a:lnL>
                      <a:noFill/>
                    </a:lnL>
                    <a:lnR>
                      <a:noFill/>
                    </a:lnR>
                    <a:lnT>
                      <a:noFill/>
                    </a:lnT>
                    <a:lnB>
                      <a:noFill/>
                    </a:lnB>
                  </a:tcPr>
                </a:tc>
              </a:tr>
              <a:tr h="159742">
                <a:tc>
                  <a:txBody>
                    <a:bodyPr/>
                    <a:lstStyle/>
                    <a:p>
                      <a:pPr algn="l" fontAlgn="b"/>
                      <a:r>
                        <a:rPr lang="en-US" sz="1600" b="0" i="0" u="none" strike="noStrike" dirty="0">
                          <a:latin typeface="Verdana"/>
                        </a:rPr>
                        <a:t>Server years used</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217</a:t>
                      </a:r>
                    </a:p>
                  </a:txBody>
                  <a:tcPr marL="12288" marR="12288" marT="12288" marB="0" anchor="b">
                    <a:lnL>
                      <a:noFill/>
                    </a:lnL>
                    <a:lnR>
                      <a:noFill/>
                    </a:lnR>
                    <a:lnT>
                      <a:noFill/>
                    </a:lnT>
                    <a:lnB>
                      <a:noFill/>
                    </a:lnB>
                  </a:tcPr>
                </a:tc>
                <a:tc>
                  <a:txBody>
                    <a:bodyPr/>
                    <a:lstStyle/>
                    <a:p>
                      <a:pPr algn="r" fontAlgn="b"/>
                      <a:r>
                        <a:rPr lang="en-US" sz="2400" b="0" i="0" u="none" strike="noStrike">
                          <a:latin typeface="Verdana"/>
                        </a:rPr>
                        <a:t>2,002</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11,081</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25,562</a:t>
                      </a:r>
                    </a:p>
                  </a:txBody>
                  <a:tcPr marL="12288" marR="12288" marT="12288" marB="0" anchor="b">
                    <a:lnL>
                      <a:noFill/>
                    </a:lnL>
                    <a:lnR>
                      <a:noFill/>
                    </a:lnR>
                    <a:lnT>
                      <a:noFill/>
                    </a:lnT>
                    <a:lnB>
                      <a:noFill/>
                    </a:lnB>
                  </a:tcPr>
                </a:tc>
              </a:tr>
              <a:tr h="159742">
                <a:tc>
                  <a:txBody>
                    <a:bodyPr/>
                    <a:lstStyle/>
                    <a:p>
                      <a:pPr algn="l" fontAlgn="b"/>
                      <a:r>
                        <a:rPr lang="en-US" sz="1600" b="0" i="0" u="none" strike="noStrike">
                          <a:latin typeface="Verdana"/>
                        </a:rPr>
                        <a:t>Input data read (TB)</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3,288</a:t>
                      </a:r>
                    </a:p>
                  </a:txBody>
                  <a:tcPr marL="12288" marR="12288" marT="12288" marB="0" anchor="b">
                    <a:lnL>
                      <a:noFill/>
                    </a:lnL>
                    <a:lnR>
                      <a:noFill/>
                    </a:lnR>
                    <a:lnT>
                      <a:noFill/>
                    </a:lnT>
                    <a:lnB>
                      <a:noFill/>
                    </a:lnB>
                  </a:tcPr>
                </a:tc>
                <a:tc>
                  <a:txBody>
                    <a:bodyPr/>
                    <a:lstStyle/>
                    <a:p>
                      <a:pPr algn="r" fontAlgn="b"/>
                      <a:r>
                        <a:rPr lang="en-US" sz="2400" b="0" i="0" u="none" strike="noStrike">
                          <a:latin typeface="Verdana"/>
                        </a:rPr>
                        <a:t>52,254</a:t>
                      </a:r>
                    </a:p>
                  </a:txBody>
                  <a:tcPr marL="12288" marR="12288" marT="12288" marB="0" anchor="b">
                    <a:lnL>
                      <a:noFill/>
                    </a:lnL>
                    <a:lnR>
                      <a:noFill/>
                    </a:lnR>
                    <a:lnT>
                      <a:noFill/>
                    </a:lnT>
                    <a:lnB>
                      <a:noFill/>
                    </a:lnB>
                  </a:tcPr>
                </a:tc>
                <a:tc>
                  <a:txBody>
                    <a:bodyPr/>
                    <a:lstStyle/>
                    <a:p>
                      <a:pPr algn="r" fontAlgn="b"/>
                      <a:r>
                        <a:rPr lang="en-US" sz="2400" b="0" i="0" u="none" strike="noStrike">
                          <a:latin typeface="Verdana"/>
                        </a:rPr>
                        <a:t>403,152</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544,130</a:t>
                      </a:r>
                    </a:p>
                  </a:txBody>
                  <a:tcPr marL="12288" marR="12288" marT="12288" marB="0" anchor="b">
                    <a:lnL>
                      <a:noFill/>
                    </a:lnL>
                    <a:lnR>
                      <a:noFill/>
                    </a:lnR>
                    <a:lnT>
                      <a:noFill/>
                    </a:lnT>
                    <a:lnB>
                      <a:noFill/>
                    </a:lnB>
                  </a:tcPr>
                </a:tc>
              </a:tr>
              <a:tr h="159742">
                <a:tc>
                  <a:txBody>
                    <a:bodyPr/>
                    <a:lstStyle/>
                    <a:p>
                      <a:pPr algn="l" fontAlgn="b"/>
                      <a:r>
                        <a:rPr lang="en-US" sz="1600" b="0" i="0" u="none" strike="noStrike" dirty="0">
                          <a:latin typeface="Verdana"/>
                        </a:rPr>
                        <a:t>Intermediate data (TB)</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758</a:t>
                      </a:r>
                    </a:p>
                  </a:txBody>
                  <a:tcPr marL="12288" marR="12288" marT="12288" marB="0" anchor="b">
                    <a:lnL>
                      <a:noFill/>
                    </a:lnL>
                    <a:lnR>
                      <a:noFill/>
                    </a:lnR>
                    <a:lnT>
                      <a:noFill/>
                    </a:lnT>
                    <a:lnB>
                      <a:noFill/>
                    </a:lnB>
                  </a:tcPr>
                </a:tc>
                <a:tc>
                  <a:txBody>
                    <a:bodyPr/>
                    <a:lstStyle/>
                    <a:p>
                      <a:pPr algn="r" fontAlgn="b"/>
                      <a:r>
                        <a:rPr lang="en-US" sz="2400" b="0" i="0" u="none" strike="noStrike">
                          <a:latin typeface="Verdana"/>
                        </a:rPr>
                        <a:t>6,743</a:t>
                      </a:r>
                    </a:p>
                  </a:txBody>
                  <a:tcPr marL="12288" marR="12288" marT="12288" marB="0" anchor="b">
                    <a:lnL>
                      <a:noFill/>
                    </a:lnL>
                    <a:lnR>
                      <a:noFill/>
                    </a:lnR>
                    <a:lnT>
                      <a:noFill/>
                    </a:lnT>
                    <a:lnB>
                      <a:noFill/>
                    </a:lnB>
                  </a:tcPr>
                </a:tc>
                <a:tc>
                  <a:txBody>
                    <a:bodyPr/>
                    <a:lstStyle/>
                    <a:p>
                      <a:pPr algn="r" fontAlgn="b"/>
                      <a:r>
                        <a:rPr lang="en-US" sz="2400" b="0" i="0" u="none" strike="noStrike">
                          <a:latin typeface="Verdana"/>
                        </a:rPr>
                        <a:t>34,774</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90,120</a:t>
                      </a:r>
                    </a:p>
                  </a:txBody>
                  <a:tcPr marL="12288" marR="12288" marT="12288" marB="0" anchor="b">
                    <a:lnL>
                      <a:noFill/>
                    </a:lnL>
                    <a:lnR>
                      <a:noFill/>
                    </a:lnR>
                    <a:lnT>
                      <a:noFill/>
                    </a:lnT>
                    <a:lnB>
                      <a:noFill/>
                    </a:lnB>
                  </a:tcPr>
                </a:tc>
              </a:tr>
              <a:tr h="559670">
                <a:tc>
                  <a:txBody>
                    <a:bodyPr/>
                    <a:lstStyle/>
                    <a:p>
                      <a:pPr algn="l" fontAlgn="b"/>
                      <a:r>
                        <a:rPr lang="en-US" sz="1600" b="0" i="0" u="none" strike="noStrike" dirty="0">
                          <a:latin typeface="Verdana"/>
                        </a:rPr>
                        <a:t>Output data written (TB)</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193</a:t>
                      </a:r>
                    </a:p>
                  </a:txBody>
                  <a:tcPr marL="12288" marR="12288" marT="12288" marB="0" anchor="b">
                    <a:lnL>
                      <a:noFill/>
                    </a:lnL>
                    <a:lnR>
                      <a:noFill/>
                    </a:lnR>
                    <a:lnT>
                      <a:noFill/>
                    </a:lnT>
                    <a:lnB>
                      <a:noFill/>
                    </a:lnB>
                  </a:tcPr>
                </a:tc>
                <a:tc>
                  <a:txBody>
                    <a:bodyPr/>
                    <a:lstStyle/>
                    <a:p>
                      <a:pPr algn="r" fontAlgn="b"/>
                      <a:r>
                        <a:rPr lang="en-US" sz="2400" b="0" i="0" u="none" strike="noStrike">
                          <a:latin typeface="Verdana"/>
                        </a:rPr>
                        <a:t>2,970</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14,018</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57,520</a:t>
                      </a:r>
                    </a:p>
                  </a:txBody>
                  <a:tcPr marL="12288" marR="12288" marT="12288" marB="0" anchor="b">
                    <a:lnL>
                      <a:noFill/>
                    </a:lnL>
                    <a:lnR>
                      <a:noFill/>
                    </a:lnR>
                    <a:lnT>
                      <a:noFill/>
                    </a:lnT>
                    <a:lnB>
                      <a:noFill/>
                    </a:lnB>
                  </a:tcPr>
                </a:tc>
              </a:tr>
              <a:tr h="159742">
                <a:tc>
                  <a:txBody>
                    <a:bodyPr/>
                    <a:lstStyle/>
                    <a:p>
                      <a:pPr algn="l" fontAlgn="b"/>
                      <a:r>
                        <a:rPr lang="en-US" sz="1600" b="0" i="0" u="none" strike="noStrike" dirty="0">
                          <a:latin typeface="Verdana"/>
                        </a:rPr>
                        <a:t>Average</a:t>
                      </a:r>
                      <a:r>
                        <a:rPr lang="en-US" sz="1600" b="0" i="0" u="none" strike="noStrike" dirty="0" smtClean="0">
                          <a:latin typeface="Verdana"/>
                        </a:rPr>
                        <a:t> number</a:t>
                      </a:r>
                      <a:r>
                        <a:rPr lang="en-US" sz="1600" b="0" i="0" u="none" strike="noStrike" baseline="0" dirty="0" smtClean="0">
                          <a:latin typeface="Verdana"/>
                        </a:rPr>
                        <a:t> </a:t>
                      </a:r>
                      <a:r>
                        <a:rPr lang="en-US" sz="1600" b="0" i="0" u="none" strike="noStrike" dirty="0" smtClean="0">
                          <a:latin typeface="Verdana"/>
                        </a:rPr>
                        <a:t>servers /job</a:t>
                      </a:r>
                      <a:endParaRPr lang="en-US" sz="1600" b="0" i="0" u="none" strike="noStrike" dirty="0">
                        <a:latin typeface="Verdana"/>
                      </a:endParaRP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157</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268</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394</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488</a:t>
                      </a:r>
                    </a:p>
                  </a:txBody>
                  <a:tcPr marL="12288" marR="12288" marT="12288" marB="0" anchor="b">
                    <a:lnL>
                      <a:noFill/>
                    </a:lnL>
                    <a:lnR>
                      <a:noFill/>
                    </a:lnR>
                    <a:lnT>
                      <a:noFill/>
                    </a:lnT>
                    <a:lnB>
                      <a:noFill/>
                    </a:lnB>
                  </a:tcPr>
                </a:tc>
              </a:tr>
            </a:tbl>
          </a:graphicData>
        </a:graphic>
      </p:graphicFrame>
      <p:sp>
        <p:nvSpPr>
          <p:cNvPr id="4" name="Date Placeholder 3"/>
          <p:cNvSpPr>
            <a:spLocks noGrp="1"/>
          </p:cNvSpPr>
          <p:nvPr>
            <p:ph type="dt" sz="half" idx="10"/>
          </p:nvPr>
        </p:nvSpPr>
        <p:spPr/>
        <p:txBody>
          <a:bodyPr/>
          <a:lstStyle/>
          <a:p>
            <a:fld id="{5A8C1A77-DEED-6F49-B4CB-60CA0531585D}" type="datetime1">
              <a:rPr lang="en-US" smtClean="0"/>
              <a:pPr/>
              <a:t>8/27/12</a:t>
            </a:fld>
            <a:endParaRPr lang="en-US"/>
          </a:p>
        </p:txBody>
      </p:sp>
      <p:sp>
        <p:nvSpPr>
          <p:cNvPr id="5" name="Footer Placeholder 4"/>
          <p:cNvSpPr>
            <a:spLocks noGrp="1"/>
          </p:cNvSpPr>
          <p:nvPr>
            <p:ph type="ftr" sz="quarter" idx="11"/>
          </p:nvPr>
        </p:nvSpPr>
        <p:spPr/>
        <p:txBody>
          <a:bodyPr/>
          <a:lstStyle/>
          <a:p>
            <a:r>
              <a:rPr lang="en-US" dirty="0" smtClean="0"/>
              <a:t>Fall 2012 --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91067" y="0"/>
            <a:ext cx="8229600" cy="1143000"/>
          </a:xfrm>
        </p:spPr>
        <p:txBody>
          <a:bodyPr>
            <a:normAutofit fontScale="90000"/>
          </a:bodyPr>
          <a:lstStyle/>
          <a:p>
            <a:r>
              <a:rPr lang="en-US" dirty="0" smtClean="0"/>
              <a:t>What if Ran Google Workload on EC2?</a:t>
            </a:r>
            <a:endParaRPr lang="en-US" dirty="0"/>
          </a:p>
        </p:txBody>
      </p:sp>
      <p:graphicFrame>
        <p:nvGraphicFramePr>
          <p:cNvPr id="7" name="Content Placeholder 6"/>
          <p:cNvGraphicFramePr>
            <a:graphicFrameLocks noGrp="1"/>
          </p:cNvGraphicFramePr>
          <p:nvPr>
            <p:ph idx="1"/>
          </p:nvPr>
        </p:nvGraphicFramePr>
        <p:xfrm>
          <a:off x="-1" y="1327482"/>
          <a:ext cx="9025470" cy="4510742"/>
        </p:xfrm>
        <a:graphic>
          <a:graphicData uri="http://schemas.openxmlformats.org/drawingml/2006/table">
            <a:tbl>
              <a:tblPr/>
              <a:tblGrid>
                <a:gridCol w="2886756"/>
                <a:gridCol w="1153392"/>
                <a:gridCol w="1575288"/>
                <a:gridCol w="1742082"/>
                <a:gridCol w="1667952"/>
              </a:tblGrid>
              <a:tr h="159742">
                <a:tc>
                  <a:txBody>
                    <a:bodyPr/>
                    <a:lstStyle/>
                    <a:p>
                      <a:pPr algn="l" fontAlgn="b"/>
                      <a:endParaRPr lang="en-US" sz="1800" b="0" i="0" u="none" strike="noStrike" dirty="0">
                        <a:latin typeface="Verdana"/>
                      </a:endParaRP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Aug-04</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Mar-06</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Sep-07</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Sep-09</a:t>
                      </a:r>
                    </a:p>
                  </a:txBody>
                  <a:tcPr marL="12288" marR="12288" marT="12288" marB="0" anchor="b">
                    <a:lnL>
                      <a:noFill/>
                    </a:lnL>
                    <a:lnR>
                      <a:noFill/>
                    </a:lnR>
                    <a:lnT>
                      <a:noFill/>
                    </a:lnT>
                    <a:lnB>
                      <a:noFill/>
                    </a:lnB>
                  </a:tcPr>
                </a:tc>
              </a:tr>
              <a:tr h="159742">
                <a:tc>
                  <a:txBody>
                    <a:bodyPr/>
                    <a:lstStyle/>
                    <a:p>
                      <a:pPr algn="l" fontAlgn="b"/>
                      <a:r>
                        <a:rPr lang="en-US" sz="1800" b="0" i="0" u="none" strike="noStrike">
                          <a:latin typeface="Verdana"/>
                        </a:rPr>
                        <a:t>Number of MapReduce jobs</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29,000</a:t>
                      </a:r>
                    </a:p>
                  </a:txBody>
                  <a:tcPr marL="12288" marR="12288" marT="12288" marB="0" anchor="b">
                    <a:lnL>
                      <a:noFill/>
                    </a:lnL>
                    <a:lnR>
                      <a:noFill/>
                    </a:lnR>
                    <a:lnT>
                      <a:noFill/>
                    </a:lnT>
                    <a:lnB>
                      <a:noFill/>
                    </a:lnB>
                  </a:tcPr>
                </a:tc>
                <a:tc>
                  <a:txBody>
                    <a:bodyPr/>
                    <a:lstStyle/>
                    <a:p>
                      <a:pPr algn="r" fontAlgn="b"/>
                      <a:r>
                        <a:rPr lang="en-US" sz="2400" b="0" i="0" u="none" strike="noStrike">
                          <a:latin typeface="Verdana"/>
                        </a:rPr>
                        <a:t>171,000</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2,217,000</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3,467,000</a:t>
                      </a:r>
                    </a:p>
                  </a:txBody>
                  <a:tcPr marL="12288" marR="12288" marT="12288" marB="0" anchor="b">
                    <a:lnL>
                      <a:noFill/>
                    </a:lnL>
                    <a:lnR>
                      <a:noFill/>
                    </a:lnR>
                    <a:lnT>
                      <a:noFill/>
                    </a:lnT>
                    <a:lnB>
                      <a:noFill/>
                    </a:lnB>
                  </a:tcPr>
                </a:tc>
              </a:tr>
              <a:tr h="159742">
                <a:tc>
                  <a:txBody>
                    <a:bodyPr/>
                    <a:lstStyle/>
                    <a:p>
                      <a:pPr algn="l" fontAlgn="b"/>
                      <a:r>
                        <a:rPr lang="en-US" sz="1800" b="0" i="0" u="none" strike="noStrike">
                          <a:latin typeface="Verdana"/>
                        </a:rPr>
                        <a:t>Average completion time (secs)</a:t>
                      </a:r>
                    </a:p>
                  </a:txBody>
                  <a:tcPr marL="12288" marR="12288" marT="12288" marB="0" anchor="b">
                    <a:lnL>
                      <a:noFill/>
                    </a:lnL>
                    <a:lnR>
                      <a:noFill/>
                    </a:lnR>
                    <a:lnT>
                      <a:noFill/>
                    </a:lnT>
                    <a:lnB>
                      <a:noFill/>
                    </a:lnB>
                  </a:tcPr>
                </a:tc>
                <a:tc>
                  <a:txBody>
                    <a:bodyPr/>
                    <a:lstStyle/>
                    <a:p>
                      <a:pPr algn="r" fontAlgn="b"/>
                      <a:r>
                        <a:rPr lang="en-US" sz="2400" b="0" i="0" u="none" strike="noStrike">
                          <a:latin typeface="Verdana"/>
                        </a:rPr>
                        <a:t>634</a:t>
                      </a:r>
                    </a:p>
                  </a:txBody>
                  <a:tcPr marL="12288" marR="12288" marT="12288" marB="0" anchor="b">
                    <a:lnL>
                      <a:noFill/>
                    </a:lnL>
                    <a:lnR>
                      <a:noFill/>
                    </a:lnR>
                    <a:lnT>
                      <a:noFill/>
                    </a:lnT>
                    <a:lnB>
                      <a:noFill/>
                    </a:lnB>
                  </a:tcPr>
                </a:tc>
                <a:tc>
                  <a:txBody>
                    <a:bodyPr/>
                    <a:lstStyle/>
                    <a:p>
                      <a:pPr algn="r" fontAlgn="b"/>
                      <a:r>
                        <a:rPr lang="en-US" sz="2400" b="0" i="0" u="none" strike="noStrike">
                          <a:latin typeface="Verdana"/>
                        </a:rPr>
                        <a:t>874</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395</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475</a:t>
                      </a:r>
                    </a:p>
                  </a:txBody>
                  <a:tcPr marL="12288" marR="12288" marT="12288" marB="0" anchor="b">
                    <a:lnL>
                      <a:noFill/>
                    </a:lnL>
                    <a:lnR>
                      <a:noFill/>
                    </a:lnR>
                    <a:lnT>
                      <a:noFill/>
                    </a:lnT>
                    <a:lnB>
                      <a:noFill/>
                    </a:lnB>
                  </a:tcPr>
                </a:tc>
              </a:tr>
              <a:tr h="159742">
                <a:tc>
                  <a:txBody>
                    <a:bodyPr/>
                    <a:lstStyle/>
                    <a:p>
                      <a:pPr algn="l" fontAlgn="b"/>
                      <a:r>
                        <a:rPr lang="en-US" sz="1800" b="0" i="0" u="none" strike="noStrike" dirty="0">
                          <a:latin typeface="Verdana"/>
                        </a:rPr>
                        <a:t>Server years used</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217</a:t>
                      </a:r>
                    </a:p>
                  </a:txBody>
                  <a:tcPr marL="12288" marR="12288" marT="12288" marB="0" anchor="b">
                    <a:lnL>
                      <a:noFill/>
                    </a:lnL>
                    <a:lnR>
                      <a:noFill/>
                    </a:lnR>
                    <a:lnT>
                      <a:noFill/>
                    </a:lnT>
                    <a:lnB>
                      <a:noFill/>
                    </a:lnB>
                  </a:tcPr>
                </a:tc>
                <a:tc>
                  <a:txBody>
                    <a:bodyPr/>
                    <a:lstStyle/>
                    <a:p>
                      <a:pPr algn="r" fontAlgn="b"/>
                      <a:r>
                        <a:rPr lang="en-US" sz="2400" b="0" i="0" u="none" strike="noStrike">
                          <a:latin typeface="Verdana"/>
                        </a:rPr>
                        <a:t>2,002</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11,081</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25,562</a:t>
                      </a:r>
                    </a:p>
                  </a:txBody>
                  <a:tcPr marL="12288" marR="12288" marT="12288" marB="0" anchor="b">
                    <a:lnL>
                      <a:noFill/>
                    </a:lnL>
                    <a:lnR>
                      <a:noFill/>
                    </a:lnR>
                    <a:lnT>
                      <a:noFill/>
                    </a:lnT>
                    <a:lnB>
                      <a:noFill/>
                    </a:lnB>
                  </a:tcPr>
                </a:tc>
              </a:tr>
              <a:tr h="159742">
                <a:tc>
                  <a:txBody>
                    <a:bodyPr/>
                    <a:lstStyle/>
                    <a:p>
                      <a:pPr algn="l" fontAlgn="b"/>
                      <a:r>
                        <a:rPr lang="en-US" sz="1800" b="0" i="0" u="none" strike="noStrike">
                          <a:latin typeface="Verdana"/>
                        </a:rPr>
                        <a:t>Input data read (TB)</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3,288</a:t>
                      </a:r>
                    </a:p>
                  </a:txBody>
                  <a:tcPr marL="12288" marR="12288" marT="12288" marB="0" anchor="b">
                    <a:lnL>
                      <a:noFill/>
                    </a:lnL>
                    <a:lnR>
                      <a:noFill/>
                    </a:lnR>
                    <a:lnT>
                      <a:noFill/>
                    </a:lnT>
                    <a:lnB>
                      <a:noFill/>
                    </a:lnB>
                  </a:tcPr>
                </a:tc>
                <a:tc>
                  <a:txBody>
                    <a:bodyPr/>
                    <a:lstStyle/>
                    <a:p>
                      <a:pPr algn="r" fontAlgn="b"/>
                      <a:r>
                        <a:rPr lang="en-US" sz="2400" b="0" i="0" u="none" strike="noStrike">
                          <a:latin typeface="Verdana"/>
                        </a:rPr>
                        <a:t>52,254</a:t>
                      </a:r>
                    </a:p>
                  </a:txBody>
                  <a:tcPr marL="12288" marR="12288" marT="12288" marB="0" anchor="b">
                    <a:lnL>
                      <a:noFill/>
                    </a:lnL>
                    <a:lnR>
                      <a:noFill/>
                    </a:lnR>
                    <a:lnT>
                      <a:noFill/>
                    </a:lnT>
                    <a:lnB>
                      <a:noFill/>
                    </a:lnB>
                  </a:tcPr>
                </a:tc>
                <a:tc>
                  <a:txBody>
                    <a:bodyPr/>
                    <a:lstStyle/>
                    <a:p>
                      <a:pPr algn="r" fontAlgn="b"/>
                      <a:r>
                        <a:rPr lang="en-US" sz="2400" b="0" i="0" u="none" strike="noStrike">
                          <a:latin typeface="Verdana"/>
                        </a:rPr>
                        <a:t>403,152</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544,130</a:t>
                      </a:r>
                    </a:p>
                  </a:txBody>
                  <a:tcPr marL="12288" marR="12288" marT="12288" marB="0" anchor="b">
                    <a:lnL>
                      <a:noFill/>
                    </a:lnL>
                    <a:lnR>
                      <a:noFill/>
                    </a:lnR>
                    <a:lnT>
                      <a:noFill/>
                    </a:lnT>
                    <a:lnB>
                      <a:noFill/>
                    </a:lnB>
                  </a:tcPr>
                </a:tc>
              </a:tr>
              <a:tr h="159742">
                <a:tc>
                  <a:txBody>
                    <a:bodyPr/>
                    <a:lstStyle/>
                    <a:p>
                      <a:pPr algn="l" fontAlgn="b"/>
                      <a:r>
                        <a:rPr lang="en-US" sz="1800" b="0" i="0" u="none" strike="noStrike" dirty="0">
                          <a:latin typeface="Verdana"/>
                        </a:rPr>
                        <a:t>Intermediate data (TB)</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758</a:t>
                      </a:r>
                    </a:p>
                  </a:txBody>
                  <a:tcPr marL="12288" marR="12288" marT="12288" marB="0" anchor="b">
                    <a:lnL>
                      <a:noFill/>
                    </a:lnL>
                    <a:lnR>
                      <a:noFill/>
                    </a:lnR>
                    <a:lnT>
                      <a:noFill/>
                    </a:lnT>
                    <a:lnB>
                      <a:noFill/>
                    </a:lnB>
                  </a:tcPr>
                </a:tc>
                <a:tc>
                  <a:txBody>
                    <a:bodyPr/>
                    <a:lstStyle/>
                    <a:p>
                      <a:pPr algn="r" fontAlgn="b"/>
                      <a:r>
                        <a:rPr lang="en-US" sz="2400" b="0" i="0" u="none" strike="noStrike">
                          <a:latin typeface="Verdana"/>
                        </a:rPr>
                        <a:t>6,743</a:t>
                      </a:r>
                    </a:p>
                  </a:txBody>
                  <a:tcPr marL="12288" marR="12288" marT="12288" marB="0" anchor="b">
                    <a:lnL>
                      <a:noFill/>
                    </a:lnL>
                    <a:lnR>
                      <a:noFill/>
                    </a:lnR>
                    <a:lnT>
                      <a:noFill/>
                    </a:lnT>
                    <a:lnB>
                      <a:noFill/>
                    </a:lnB>
                  </a:tcPr>
                </a:tc>
                <a:tc>
                  <a:txBody>
                    <a:bodyPr/>
                    <a:lstStyle/>
                    <a:p>
                      <a:pPr algn="r" fontAlgn="b"/>
                      <a:r>
                        <a:rPr lang="en-US" sz="2400" b="0" i="0" u="none" strike="noStrike">
                          <a:latin typeface="Verdana"/>
                        </a:rPr>
                        <a:t>34,774</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90,120</a:t>
                      </a:r>
                    </a:p>
                  </a:txBody>
                  <a:tcPr marL="12288" marR="12288" marT="12288" marB="0" anchor="b">
                    <a:lnL>
                      <a:noFill/>
                    </a:lnL>
                    <a:lnR>
                      <a:noFill/>
                    </a:lnR>
                    <a:lnT>
                      <a:noFill/>
                    </a:lnT>
                    <a:lnB>
                      <a:noFill/>
                    </a:lnB>
                  </a:tcPr>
                </a:tc>
              </a:tr>
              <a:tr h="559670">
                <a:tc>
                  <a:txBody>
                    <a:bodyPr/>
                    <a:lstStyle/>
                    <a:p>
                      <a:pPr algn="l" fontAlgn="b"/>
                      <a:r>
                        <a:rPr lang="en-US" sz="1800" b="0" i="0" u="none" strike="noStrike" dirty="0">
                          <a:latin typeface="Verdana"/>
                        </a:rPr>
                        <a:t>Output data written (TB)</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193</a:t>
                      </a:r>
                    </a:p>
                  </a:txBody>
                  <a:tcPr marL="12288" marR="12288" marT="12288" marB="0" anchor="b">
                    <a:lnL>
                      <a:noFill/>
                    </a:lnL>
                    <a:lnR>
                      <a:noFill/>
                    </a:lnR>
                    <a:lnT>
                      <a:noFill/>
                    </a:lnT>
                    <a:lnB>
                      <a:noFill/>
                    </a:lnB>
                  </a:tcPr>
                </a:tc>
                <a:tc>
                  <a:txBody>
                    <a:bodyPr/>
                    <a:lstStyle/>
                    <a:p>
                      <a:pPr algn="r" fontAlgn="b"/>
                      <a:r>
                        <a:rPr lang="en-US" sz="2400" b="0" i="0" u="none" strike="noStrike">
                          <a:latin typeface="Verdana"/>
                        </a:rPr>
                        <a:t>2,970</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14,018</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57,520</a:t>
                      </a:r>
                    </a:p>
                  </a:txBody>
                  <a:tcPr marL="12288" marR="12288" marT="12288" marB="0" anchor="b">
                    <a:lnL>
                      <a:noFill/>
                    </a:lnL>
                    <a:lnR>
                      <a:noFill/>
                    </a:lnR>
                    <a:lnT>
                      <a:noFill/>
                    </a:lnT>
                    <a:lnB>
                      <a:noFill/>
                    </a:lnB>
                  </a:tcPr>
                </a:tc>
              </a:tr>
              <a:tr h="159742">
                <a:tc>
                  <a:txBody>
                    <a:bodyPr/>
                    <a:lstStyle/>
                    <a:p>
                      <a:pPr algn="l" fontAlgn="b"/>
                      <a:r>
                        <a:rPr lang="en-US" sz="1800" b="0" i="0" u="none" strike="noStrike" dirty="0">
                          <a:latin typeface="Verdana"/>
                        </a:rPr>
                        <a:t>Average </a:t>
                      </a:r>
                      <a:r>
                        <a:rPr lang="en-US" sz="1800" b="0" i="0" u="none" strike="noStrike" dirty="0" smtClean="0">
                          <a:latin typeface="Verdana"/>
                        </a:rPr>
                        <a:t>number </a:t>
                      </a:r>
                      <a:r>
                        <a:rPr lang="en-US" sz="1800" b="0" i="0" u="none" strike="noStrike" dirty="0">
                          <a:latin typeface="Verdana"/>
                        </a:rPr>
                        <a:t>of servers per job</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157</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268</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394</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488</a:t>
                      </a:r>
                    </a:p>
                  </a:txBody>
                  <a:tcPr marL="12288" marR="12288" marT="12288" marB="0" anchor="b">
                    <a:lnL>
                      <a:noFill/>
                    </a:lnL>
                    <a:lnR>
                      <a:noFill/>
                    </a:lnR>
                    <a:lnT>
                      <a:noFill/>
                    </a:lnT>
                    <a:lnB>
                      <a:noFill/>
                    </a:lnB>
                  </a:tcPr>
                </a:tc>
              </a:tr>
              <a:tr h="159742">
                <a:tc>
                  <a:txBody>
                    <a:bodyPr/>
                    <a:lstStyle/>
                    <a:p>
                      <a:pPr algn="l" fontAlgn="b"/>
                      <a:r>
                        <a:rPr lang="en-US" sz="1800" b="0" i="0" u="none" strike="noStrike" dirty="0" smtClean="0">
                          <a:solidFill>
                            <a:srgbClr val="3366FF"/>
                          </a:solidFill>
                          <a:latin typeface="Verdana"/>
                        </a:rPr>
                        <a:t>Average</a:t>
                      </a:r>
                      <a:r>
                        <a:rPr lang="en-US" sz="1800" b="0" i="0" u="none" strike="noStrike" baseline="0" dirty="0" smtClean="0">
                          <a:solidFill>
                            <a:srgbClr val="3366FF"/>
                          </a:solidFill>
                          <a:latin typeface="Verdana"/>
                        </a:rPr>
                        <a:t> Cost/job EC2</a:t>
                      </a:r>
                      <a:endParaRPr lang="en-US" sz="1800" b="0" i="0" u="none" strike="noStrike" dirty="0">
                        <a:solidFill>
                          <a:srgbClr val="3366FF"/>
                        </a:solidFill>
                        <a:latin typeface="Verdana"/>
                      </a:endParaRPr>
                    </a:p>
                  </a:txBody>
                  <a:tcPr marL="12288" marR="12288" marT="12288" marB="0" anchor="b">
                    <a:lnL>
                      <a:noFill/>
                    </a:lnL>
                    <a:lnR>
                      <a:noFill/>
                    </a:lnR>
                    <a:lnT>
                      <a:noFill/>
                    </a:lnT>
                    <a:lnB>
                      <a:noFill/>
                    </a:lnB>
                  </a:tcPr>
                </a:tc>
                <a:tc>
                  <a:txBody>
                    <a:bodyPr/>
                    <a:lstStyle/>
                    <a:p>
                      <a:pPr algn="r" fontAlgn="b"/>
                      <a:r>
                        <a:rPr lang="en-US" sz="2400" b="0" i="0" u="none" strike="noStrike" dirty="0" smtClean="0">
                          <a:solidFill>
                            <a:srgbClr val="3366FF"/>
                          </a:solidFill>
                          <a:latin typeface="Verdana"/>
                        </a:rPr>
                        <a:t>$17</a:t>
                      </a:r>
                      <a:endParaRPr lang="en-US" sz="2400" b="0" i="0" u="none" strike="noStrike" dirty="0">
                        <a:solidFill>
                          <a:srgbClr val="3366FF"/>
                        </a:solidFill>
                        <a:latin typeface="Verdana"/>
                      </a:endParaRPr>
                    </a:p>
                  </a:txBody>
                  <a:tcPr marL="12288" marR="12288" marT="12288" marB="0" anchor="b">
                    <a:lnL>
                      <a:noFill/>
                    </a:lnL>
                    <a:lnR>
                      <a:noFill/>
                    </a:lnR>
                    <a:lnT>
                      <a:noFill/>
                    </a:lnT>
                    <a:lnB>
                      <a:noFill/>
                    </a:lnB>
                  </a:tcPr>
                </a:tc>
                <a:tc>
                  <a:txBody>
                    <a:bodyPr/>
                    <a:lstStyle/>
                    <a:p>
                      <a:pPr algn="r" fontAlgn="b"/>
                      <a:r>
                        <a:rPr lang="en-US" sz="2400" b="0" i="0" u="none" strike="noStrike" dirty="0" smtClean="0">
                          <a:solidFill>
                            <a:srgbClr val="3366FF"/>
                          </a:solidFill>
                          <a:latin typeface="Verdana"/>
                        </a:rPr>
                        <a:t>$39</a:t>
                      </a:r>
                      <a:endParaRPr lang="en-US" sz="2400" b="0" i="0" u="none" strike="noStrike" dirty="0">
                        <a:solidFill>
                          <a:srgbClr val="3366FF"/>
                        </a:solidFill>
                        <a:latin typeface="Verdana"/>
                      </a:endParaRPr>
                    </a:p>
                  </a:txBody>
                  <a:tcPr marL="12288" marR="12288" marT="12288" marB="0" anchor="b">
                    <a:lnL>
                      <a:noFill/>
                    </a:lnL>
                    <a:lnR>
                      <a:noFill/>
                    </a:lnR>
                    <a:lnT>
                      <a:noFill/>
                    </a:lnT>
                    <a:lnB>
                      <a:noFill/>
                    </a:lnB>
                  </a:tcPr>
                </a:tc>
                <a:tc>
                  <a:txBody>
                    <a:bodyPr/>
                    <a:lstStyle/>
                    <a:p>
                      <a:pPr algn="r" fontAlgn="b"/>
                      <a:r>
                        <a:rPr lang="en-US" sz="2400" b="0" i="0" u="none" strike="noStrike" dirty="0" smtClean="0">
                          <a:solidFill>
                            <a:srgbClr val="3366FF"/>
                          </a:solidFill>
                          <a:latin typeface="Verdana"/>
                        </a:rPr>
                        <a:t>$26</a:t>
                      </a:r>
                      <a:endParaRPr lang="en-US" sz="2400" b="0" i="0" u="none" strike="noStrike" dirty="0">
                        <a:solidFill>
                          <a:srgbClr val="3366FF"/>
                        </a:solidFill>
                        <a:latin typeface="Verdana"/>
                      </a:endParaRPr>
                    </a:p>
                  </a:txBody>
                  <a:tcPr marL="12288" marR="12288" marT="12288" marB="0" anchor="b">
                    <a:lnL>
                      <a:noFill/>
                    </a:lnL>
                    <a:lnR>
                      <a:noFill/>
                    </a:lnR>
                    <a:lnT>
                      <a:noFill/>
                    </a:lnT>
                    <a:lnB>
                      <a:noFill/>
                    </a:lnB>
                  </a:tcPr>
                </a:tc>
                <a:tc>
                  <a:txBody>
                    <a:bodyPr/>
                    <a:lstStyle/>
                    <a:p>
                      <a:pPr algn="r" fontAlgn="b"/>
                      <a:r>
                        <a:rPr lang="en-US" sz="2400" b="0" i="0" u="none" strike="noStrike" dirty="0" smtClean="0">
                          <a:solidFill>
                            <a:srgbClr val="3366FF"/>
                          </a:solidFill>
                          <a:latin typeface="Verdana"/>
                        </a:rPr>
                        <a:t>$38</a:t>
                      </a:r>
                      <a:endParaRPr lang="en-US" sz="2400" b="0" i="0" u="none" strike="noStrike" dirty="0">
                        <a:solidFill>
                          <a:srgbClr val="3366FF"/>
                        </a:solidFill>
                        <a:latin typeface="Verdana"/>
                      </a:endParaRPr>
                    </a:p>
                  </a:txBody>
                  <a:tcPr marL="12288" marR="12288" marT="12288" marB="0" anchor="b">
                    <a:lnL>
                      <a:noFill/>
                    </a:lnL>
                    <a:lnR>
                      <a:noFill/>
                    </a:lnR>
                    <a:lnT>
                      <a:noFill/>
                    </a:lnT>
                    <a:lnB>
                      <a:noFill/>
                    </a:lnB>
                  </a:tcPr>
                </a:tc>
              </a:tr>
              <a:tr h="159742">
                <a:tc>
                  <a:txBody>
                    <a:bodyPr/>
                    <a:lstStyle/>
                    <a:p>
                      <a:pPr algn="l" fontAlgn="b"/>
                      <a:r>
                        <a:rPr lang="en-US" sz="1800" b="0" i="0" u="none" strike="noStrike" dirty="0" smtClean="0">
                          <a:solidFill>
                            <a:srgbClr val="3366FF"/>
                          </a:solidFill>
                          <a:latin typeface="Verdana"/>
                        </a:rPr>
                        <a:t>Annual Cost if on EC2</a:t>
                      </a:r>
                      <a:endParaRPr lang="en-US" sz="1800" b="0" i="0" u="none" strike="noStrike" dirty="0">
                        <a:solidFill>
                          <a:srgbClr val="3366FF"/>
                        </a:solidFill>
                        <a:latin typeface="Verdana"/>
                      </a:endParaRPr>
                    </a:p>
                  </a:txBody>
                  <a:tcPr marL="12288" marR="12288" marT="12288" marB="0" anchor="b">
                    <a:lnL>
                      <a:noFill/>
                    </a:lnL>
                    <a:lnR>
                      <a:noFill/>
                    </a:lnR>
                    <a:lnT>
                      <a:noFill/>
                    </a:lnT>
                    <a:lnB>
                      <a:noFill/>
                    </a:lnB>
                  </a:tcPr>
                </a:tc>
                <a:tc>
                  <a:txBody>
                    <a:bodyPr/>
                    <a:lstStyle/>
                    <a:p>
                      <a:pPr algn="r" fontAlgn="b"/>
                      <a:r>
                        <a:rPr lang="en-US" sz="2400" b="0" i="0" u="none" strike="noStrike" dirty="0" smtClean="0">
                          <a:solidFill>
                            <a:srgbClr val="3366FF"/>
                          </a:solidFill>
                          <a:latin typeface="Verdana"/>
                        </a:rPr>
                        <a:t>$0.5M</a:t>
                      </a:r>
                      <a:endParaRPr lang="en-US" sz="2400" b="0" i="0" u="none" strike="noStrike" dirty="0">
                        <a:solidFill>
                          <a:srgbClr val="3366FF"/>
                        </a:solidFill>
                        <a:latin typeface="Verdana"/>
                      </a:endParaRPr>
                    </a:p>
                  </a:txBody>
                  <a:tcPr marL="12288" marR="12288" marT="12288" marB="0" anchor="b">
                    <a:lnL>
                      <a:noFill/>
                    </a:lnL>
                    <a:lnR>
                      <a:noFill/>
                    </a:lnR>
                    <a:lnT>
                      <a:noFill/>
                    </a:lnT>
                    <a:lnB>
                      <a:noFill/>
                    </a:lnB>
                  </a:tcPr>
                </a:tc>
                <a:tc>
                  <a:txBody>
                    <a:bodyPr/>
                    <a:lstStyle/>
                    <a:p>
                      <a:pPr algn="r" fontAlgn="b"/>
                      <a:r>
                        <a:rPr lang="en-US" sz="2400" b="0" i="0" u="none" strike="noStrike" dirty="0" smtClean="0">
                          <a:solidFill>
                            <a:srgbClr val="3366FF"/>
                          </a:solidFill>
                          <a:latin typeface="Verdana"/>
                        </a:rPr>
                        <a:t>$6.7M</a:t>
                      </a:r>
                      <a:endParaRPr lang="en-US" sz="2400" b="0" i="0" u="none" strike="noStrike" dirty="0">
                        <a:solidFill>
                          <a:srgbClr val="3366FF"/>
                        </a:solidFill>
                        <a:latin typeface="Verdana"/>
                      </a:endParaRPr>
                    </a:p>
                  </a:txBody>
                  <a:tcPr marL="12288" marR="12288" marT="12288" marB="0" anchor="b">
                    <a:lnL>
                      <a:noFill/>
                    </a:lnL>
                    <a:lnR>
                      <a:noFill/>
                    </a:lnR>
                    <a:lnT>
                      <a:noFill/>
                    </a:lnT>
                    <a:lnB>
                      <a:noFill/>
                    </a:lnB>
                  </a:tcPr>
                </a:tc>
                <a:tc>
                  <a:txBody>
                    <a:bodyPr/>
                    <a:lstStyle/>
                    <a:p>
                      <a:pPr algn="r" fontAlgn="b"/>
                      <a:r>
                        <a:rPr lang="en-US" sz="2400" b="0" i="0" u="none" strike="noStrike" dirty="0" smtClean="0">
                          <a:solidFill>
                            <a:srgbClr val="3366FF"/>
                          </a:solidFill>
                          <a:latin typeface="Verdana"/>
                        </a:rPr>
                        <a:t>$57.4M</a:t>
                      </a:r>
                      <a:endParaRPr lang="en-US" sz="2400" b="0" i="0" u="none" strike="noStrike" dirty="0">
                        <a:solidFill>
                          <a:srgbClr val="3366FF"/>
                        </a:solidFill>
                        <a:latin typeface="Verdana"/>
                      </a:endParaRPr>
                    </a:p>
                  </a:txBody>
                  <a:tcPr marL="12288" marR="12288" marT="12288" marB="0" anchor="b">
                    <a:lnL>
                      <a:noFill/>
                    </a:lnL>
                    <a:lnR>
                      <a:noFill/>
                    </a:lnR>
                    <a:lnT>
                      <a:noFill/>
                    </a:lnT>
                    <a:lnB>
                      <a:noFill/>
                    </a:lnB>
                  </a:tcPr>
                </a:tc>
                <a:tc>
                  <a:txBody>
                    <a:bodyPr/>
                    <a:lstStyle/>
                    <a:p>
                      <a:pPr algn="r" fontAlgn="b"/>
                      <a:r>
                        <a:rPr lang="en-US" sz="2400" b="0" i="0" u="none" strike="noStrike" dirty="0" smtClean="0">
                          <a:solidFill>
                            <a:srgbClr val="3366FF"/>
                          </a:solidFill>
                          <a:latin typeface="Verdana"/>
                        </a:rPr>
                        <a:t>$133.1M</a:t>
                      </a:r>
                      <a:endParaRPr lang="en-US" sz="2400" b="0" i="0" u="none" strike="noStrike" dirty="0">
                        <a:solidFill>
                          <a:srgbClr val="3366FF"/>
                        </a:solidFill>
                        <a:latin typeface="Verdana"/>
                      </a:endParaRPr>
                    </a:p>
                  </a:txBody>
                  <a:tcPr marL="12288" marR="12288" marT="12288" marB="0" anchor="b">
                    <a:lnL>
                      <a:noFill/>
                    </a:lnL>
                    <a:lnR>
                      <a:noFill/>
                    </a:lnR>
                    <a:lnT>
                      <a:noFill/>
                    </a:lnT>
                    <a:lnB>
                      <a:noFill/>
                    </a:lnB>
                  </a:tcPr>
                </a:tc>
              </a:tr>
            </a:tbl>
          </a:graphicData>
        </a:graphic>
      </p:graphicFrame>
      <p:sp>
        <p:nvSpPr>
          <p:cNvPr id="4" name="Date Placeholder 3"/>
          <p:cNvSpPr>
            <a:spLocks noGrp="1"/>
          </p:cNvSpPr>
          <p:nvPr>
            <p:ph type="dt" sz="half" idx="10"/>
          </p:nvPr>
        </p:nvSpPr>
        <p:spPr/>
        <p:txBody>
          <a:bodyPr/>
          <a:lstStyle/>
          <a:p>
            <a:fld id="{55485F20-5AFE-8E40-ABD6-783A3BFC43F6}" type="datetime1">
              <a:rPr lang="en-US" smtClean="0"/>
              <a:pPr/>
              <a:t>8/27/12</a:t>
            </a:fld>
            <a:endParaRPr lang="en-US"/>
          </a:p>
        </p:txBody>
      </p:sp>
      <p:sp>
        <p:nvSpPr>
          <p:cNvPr id="5" name="Footer Placeholder 4"/>
          <p:cNvSpPr>
            <a:spLocks noGrp="1"/>
          </p:cNvSpPr>
          <p:nvPr>
            <p:ph type="ftr" sz="quarter" idx="11"/>
          </p:nvPr>
        </p:nvSpPr>
        <p:spPr/>
        <p:txBody>
          <a:bodyPr/>
          <a:lstStyle/>
          <a:p>
            <a:r>
              <a:rPr lang="en-US" dirty="0" smtClean="0"/>
              <a:t>Fall 2012 --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47</a:t>
            </a:fld>
            <a:endParaRPr lang="en-US"/>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TextBox 3"/>
          <p:cNvSpPr txBox="1">
            <a:spLocks noChangeArrowheads="1"/>
          </p:cNvSpPr>
          <p:nvPr/>
        </p:nvSpPr>
        <p:spPr bwMode="auto">
          <a:xfrm>
            <a:off x="1371600" y="3240088"/>
            <a:ext cx="6705600" cy="954107"/>
          </a:xfrm>
          <a:prstGeom prst="rect">
            <a:avLst/>
          </a:prstGeom>
          <a:noFill/>
          <a:ln w="9525">
            <a:noFill/>
            <a:miter lim="800000"/>
            <a:headEnd/>
            <a:tailEnd/>
          </a:ln>
        </p:spPr>
        <p:txBody>
          <a:bodyPr>
            <a:prstTxWarp prst="textNoShape">
              <a:avLst/>
            </a:prstTxWarp>
            <a:spAutoFit/>
          </a:bodyPr>
          <a:lstStyle/>
          <a:p>
            <a:r>
              <a:rPr lang="en-US" sz="2800" dirty="0" err="1" smtClean="0">
                <a:solidFill>
                  <a:srgbClr val="408000"/>
                </a:solidFill>
              </a:rPr>
              <a:t>MapReduce</a:t>
            </a:r>
            <a:r>
              <a:rPr lang="en-US" sz="2800" dirty="0" smtClean="0">
                <a:solidFill>
                  <a:srgbClr val="408000"/>
                </a:solidFill>
              </a:rPr>
              <a:t> is well-matched to parallel processing of small data sets</a:t>
            </a:r>
          </a:p>
        </p:txBody>
      </p:sp>
      <p:sp>
        <p:nvSpPr>
          <p:cNvPr id="53251" name="TextBox 4"/>
          <p:cNvSpPr txBox="1">
            <a:spLocks noChangeArrowheads="1"/>
          </p:cNvSpPr>
          <p:nvPr/>
        </p:nvSpPr>
        <p:spPr bwMode="auto">
          <a:xfrm>
            <a:off x="1371600" y="4154488"/>
            <a:ext cx="6705600" cy="954107"/>
          </a:xfrm>
          <a:prstGeom prst="rect">
            <a:avLst/>
          </a:prstGeom>
          <a:noFill/>
          <a:ln w="9525">
            <a:noFill/>
            <a:miter lim="800000"/>
            <a:headEnd/>
            <a:tailEnd/>
          </a:ln>
        </p:spPr>
        <p:txBody>
          <a:bodyPr>
            <a:prstTxWarp prst="textNoShape">
              <a:avLst/>
            </a:prstTxWarp>
            <a:spAutoFit/>
          </a:bodyPr>
          <a:lstStyle/>
          <a:p>
            <a:r>
              <a:rPr lang="en-US" sz="2800" dirty="0" smtClean="0">
                <a:solidFill>
                  <a:srgbClr val="FF66A0"/>
                </a:solidFill>
              </a:rPr>
              <a:t>There are typically many more Map Tasks than Reduce Tasks  (e.g., 40:1)</a:t>
            </a:r>
            <a:endParaRPr lang="en-US" sz="2800" dirty="0">
              <a:solidFill>
                <a:srgbClr val="FF66A0"/>
              </a:solidFill>
              <a:latin typeface="Symbol" pitchFamily="1" charset="2"/>
            </a:endParaRPr>
          </a:p>
        </p:txBody>
      </p:sp>
      <p:sp>
        <p:nvSpPr>
          <p:cNvPr id="53252" name="TextBox 5"/>
          <p:cNvSpPr txBox="1">
            <a:spLocks noChangeArrowheads="1"/>
          </p:cNvSpPr>
          <p:nvPr/>
        </p:nvSpPr>
        <p:spPr bwMode="auto">
          <a:xfrm>
            <a:off x="1371600" y="5068888"/>
            <a:ext cx="6705600" cy="1384995"/>
          </a:xfrm>
          <a:prstGeom prst="rect">
            <a:avLst/>
          </a:prstGeom>
          <a:noFill/>
          <a:ln w="9525">
            <a:noFill/>
            <a:miter lim="800000"/>
            <a:headEnd/>
            <a:tailEnd/>
          </a:ln>
        </p:spPr>
        <p:txBody>
          <a:bodyPr>
            <a:prstTxWarp prst="textNoShape">
              <a:avLst/>
            </a:prstTxWarp>
            <a:spAutoFit/>
          </a:bodyPr>
          <a:lstStyle/>
          <a:p>
            <a:r>
              <a:rPr lang="en-US" sz="2800" b="1" dirty="0" smtClean="0">
                <a:ln>
                  <a:solidFill>
                    <a:schemeClr val="tx1"/>
                  </a:solidFill>
                </a:ln>
                <a:solidFill>
                  <a:srgbClr val="FFE860"/>
                </a:solidFill>
              </a:rPr>
              <a:t>MapReduce hides details of parallelization, fault tolerance, locality optimization, and load balancing</a:t>
            </a:r>
          </a:p>
        </p:txBody>
      </p:sp>
      <p:grpSp>
        <p:nvGrpSpPr>
          <p:cNvPr id="2" name="Group 10"/>
          <p:cNvGrpSpPr>
            <a:grpSpLocks/>
          </p:cNvGrpSpPr>
          <p:nvPr/>
        </p:nvGrpSpPr>
        <p:grpSpPr bwMode="auto">
          <a:xfrm>
            <a:off x="960438" y="2325688"/>
            <a:ext cx="7116762" cy="954107"/>
            <a:chOff x="960651" y="1743728"/>
            <a:chExt cx="7116549" cy="715593"/>
          </a:xfrm>
        </p:grpSpPr>
        <p:sp>
          <p:nvSpPr>
            <p:cNvPr id="53259" name="TextBox 2"/>
            <p:cNvSpPr txBox="1">
              <a:spLocks noChangeArrowheads="1"/>
            </p:cNvSpPr>
            <p:nvPr/>
          </p:nvSpPr>
          <p:spPr bwMode="auto">
            <a:xfrm>
              <a:off x="1371600" y="1743728"/>
              <a:ext cx="6705600" cy="715593"/>
            </a:xfrm>
            <a:prstGeom prst="rect">
              <a:avLst/>
            </a:prstGeom>
            <a:noFill/>
            <a:ln w="9525">
              <a:noFill/>
              <a:miter lim="800000"/>
              <a:headEnd/>
              <a:tailEnd/>
            </a:ln>
          </p:spPr>
          <p:txBody>
            <a:bodyPr>
              <a:prstTxWarp prst="textNoShape">
                <a:avLst/>
              </a:prstTxWarp>
              <a:spAutoFit/>
            </a:bodyPr>
            <a:lstStyle/>
            <a:p>
              <a:r>
                <a:rPr lang="en-US" sz="2800" dirty="0" smtClean="0">
                  <a:solidFill>
                    <a:srgbClr val="FF8000"/>
                  </a:solidFill>
                </a:rPr>
                <a:t>Users express computation as two functions, Map and Reduce, and supply code for them</a:t>
              </a:r>
              <a:endParaRPr lang="en-US" sz="2800" dirty="0">
                <a:solidFill>
                  <a:srgbClr val="FF8000"/>
                </a:solidFill>
                <a:latin typeface="Symbol" pitchFamily="1" charset="2"/>
              </a:endParaRPr>
            </a:p>
          </p:txBody>
        </p:sp>
        <p:sp>
          <p:nvSpPr>
            <p:cNvPr id="53260" name="Rectangle 6"/>
            <p:cNvSpPr>
              <a:spLocks noChangeArrowheads="1"/>
            </p:cNvSpPr>
            <p:nvPr/>
          </p:nvSpPr>
          <p:spPr bwMode="auto">
            <a:xfrm>
              <a:off x="960651" y="1809750"/>
              <a:ext cx="415498" cy="276999"/>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grpSp>
      <p:sp>
        <p:nvSpPr>
          <p:cNvPr id="53254" name="Rectangle 7"/>
          <p:cNvSpPr>
            <a:spLocks noChangeArrowheads="1"/>
          </p:cNvSpPr>
          <p:nvPr/>
        </p:nvSpPr>
        <p:spPr bwMode="auto">
          <a:xfrm>
            <a:off x="960438" y="3343275"/>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5" name="Rectangle 8"/>
          <p:cNvSpPr>
            <a:spLocks noChangeArrowheads="1"/>
          </p:cNvSpPr>
          <p:nvPr/>
        </p:nvSpPr>
        <p:spPr bwMode="auto">
          <a:xfrm>
            <a:off x="960438" y="4257675"/>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6" name="Rectangle 9"/>
          <p:cNvSpPr>
            <a:spLocks noChangeArrowheads="1"/>
          </p:cNvSpPr>
          <p:nvPr/>
        </p:nvSpPr>
        <p:spPr bwMode="auto">
          <a:xfrm>
            <a:off x="947738" y="5156200"/>
            <a:ext cx="415925" cy="368300"/>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7" name="Slide Number Placeholder 11"/>
          <p:cNvSpPr>
            <a:spLocks noGrp="1"/>
          </p:cNvSpPr>
          <p:nvPr>
            <p:ph type="sldNum" sz="quarter" idx="10"/>
          </p:nvPr>
        </p:nvSpPr>
        <p:spPr>
          <a:noFill/>
        </p:spPr>
        <p:txBody>
          <a:bodyPr/>
          <a:lstStyle/>
          <a:p>
            <a:fld id="{318A5DC7-8BDF-994F-9CC6-B289B75E5426}" type="slidenum">
              <a:rPr lang="en-US" smtClean="0"/>
              <a:pPr/>
              <a:t>48</a:t>
            </a:fld>
            <a:endParaRPr lang="en-US" dirty="0" smtClean="0"/>
          </a:p>
        </p:txBody>
      </p:sp>
      <p:sp>
        <p:nvSpPr>
          <p:cNvPr id="53258" name="TextBox 12"/>
          <p:cNvSpPr txBox="1">
            <a:spLocks noChangeArrowheads="1"/>
          </p:cNvSpPr>
          <p:nvPr/>
        </p:nvSpPr>
        <p:spPr bwMode="auto">
          <a:xfrm>
            <a:off x="685800" y="482600"/>
            <a:ext cx="5791200" cy="954107"/>
          </a:xfrm>
          <a:prstGeom prst="rect">
            <a:avLst/>
          </a:prstGeom>
          <a:noFill/>
          <a:ln w="9525">
            <a:noFill/>
            <a:miter lim="800000"/>
            <a:headEnd/>
            <a:tailEnd/>
          </a:ln>
        </p:spPr>
        <p:txBody>
          <a:bodyPr>
            <a:prstTxWarp prst="textNoShape">
              <a:avLst/>
            </a:prstTxWarp>
            <a:spAutoFit/>
          </a:bodyPr>
          <a:lstStyle/>
          <a:p>
            <a:r>
              <a:rPr lang="en-US" sz="2800" dirty="0">
                <a:solidFill>
                  <a:srgbClr val="000000"/>
                </a:solidFill>
              </a:rPr>
              <a:t>Question: Which </a:t>
            </a:r>
            <a:r>
              <a:rPr lang="en-US" sz="2800" dirty="0" smtClean="0">
                <a:solidFill>
                  <a:srgbClr val="000000"/>
                </a:solidFill>
              </a:rPr>
              <a:t>statements are NOT TRUE about about MapReduce?</a:t>
            </a:r>
            <a:endParaRPr lang="en-US" sz="2800" dirty="0">
              <a:solidFill>
                <a:srgbClr val="000000"/>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TextBox 3"/>
          <p:cNvSpPr txBox="1">
            <a:spLocks noChangeArrowheads="1"/>
          </p:cNvSpPr>
          <p:nvPr/>
        </p:nvSpPr>
        <p:spPr bwMode="auto">
          <a:xfrm>
            <a:off x="1371600" y="3240088"/>
            <a:ext cx="6705600" cy="954107"/>
          </a:xfrm>
          <a:prstGeom prst="rect">
            <a:avLst/>
          </a:prstGeom>
          <a:noFill/>
          <a:ln w="9525">
            <a:noFill/>
            <a:miter lim="800000"/>
            <a:headEnd/>
            <a:tailEnd/>
          </a:ln>
        </p:spPr>
        <p:txBody>
          <a:bodyPr>
            <a:prstTxWarp prst="textNoShape">
              <a:avLst/>
            </a:prstTxWarp>
            <a:spAutoFit/>
          </a:bodyPr>
          <a:lstStyle/>
          <a:p>
            <a:r>
              <a:rPr lang="en-US" sz="2800" dirty="0" err="1" smtClean="0">
                <a:solidFill>
                  <a:srgbClr val="408000"/>
                </a:solidFill>
              </a:rPr>
              <a:t>MapReduce</a:t>
            </a:r>
            <a:r>
              <a:rPr lang="en-US" sz="2800" dirty="0" smtClean="0">
                <a:solidFill>
                  <a:srgbClr val="408000"/>
                </a:solidFill>
              </a:rPr>
              <a:t> is well-matched to parallel processing of small data sets</a:t>
            </a:r>
          </a:p>
        </p:txBody>
      </p:sp>
      <p:sp>
        <p:nvSpPr>
          <p:cNvPr id="53251" name="TextBox 4"/>
          <p:cNvSpPr txBox="1">
            <a:spLocks noChangeArrowheads="1"/>
          </p:cNvSpPr>
          <p:nvPr/>
        </p:nvSpPr>
        <p:spPr bwMode="auto">
          <a:xfrm>
            <a:off x="1371600" y="4154488"/>
            <a:ext cx="6705600" cy="954107"/>
          </a:xfrm>
          <a:prstGeom prst="rect">
            <a:avLst/>
          </a:prstGeom>
          <a:noFill/>
          <a:ln w="9525">
            <a:noFill/>
            <a:miter lim="800000"/>
            <a:headEnd/>
            <a:tailEnd/>
          </a:ln>
        </p:spPr>
        <p:txBody>
          <a:bodyPr>
            <a:prstTxWarp prst="textNoShape">
              <a:avLst/>
            </a:prstTxWarp>
            <a:spAutoFit/>
          </a:bodyPr>
          <a:lstStyle/>
          <a:p>
            <a:r>
              <a:rPr lang="en-US" sz="2800" dirty="0" smtClean="0">
                <a:solidFill>
                  <a:srgbClr val="FF66A0"/>
                </a:solidFill>
              </a:rPr>
              <a:t>There are typically many more Map Tasks than Reduce Tasks  (e.g., 40:1)</a:t>
            </a:r>
            <a:endParaRPr lang="en-US" sz="2800" dirty="0">
              <a:solidFill>
                <a:srgbClr val="FF66A0"/>
              </a:solidFill>
              <a:latin typeface="Symbol" pitchFamily="1" charset="2"/>
            </a:endParaRPr>
          </a:p>
        </p:txBody>
      </p:sp>
      <p:sp>
        <p:nvSpPr>
          <p:cNvPr id="53252" name="TextBox 5"/>
          <p:cNvSpPr txBox="1">
            <a:spLocks noChangeArrowheads="1"/>
          </p:cNvSpPr>
          <p:nvPr/>
        </p:nvSpPr>
        <p:spPr bwMode="auto">
          <a:xfrm>
            <a:off x="1371600" y="5068888"/>
            <a:ext cx="6705600" cy="1384995"/>
          </a:xfrm>
          <a:prstGeom prst="rect">
            <a:avLst/>
          </a:prstGeom>
          <a:noFill/>
          <a:ln w="9525">
            <a:noFill/>
            <a:miter lim="800000"/>
            <a:headEnd/>
            <a:tailEnd/>
          </a:ln>
        </p:spPr>
        <p:txBody>
          <a:bodyPr>
            <a:prstTxWarp prst="textNoShape">
              <a:avLst/>
            </a:prstTxWarp>
            <a:spAutoFit/>
          </a:bodyPr>
          <a:lstStyle/>
          <a:p>
            <a:r>
              <a:rPr lang="en-US" sz="2800" b="1" dirty="0" smtClean="0">
                <a:ln>
                  <a:solidFill>
                    <a:schemeClr val="tx1"/>
                  </a:solidFill>
                </a:ln>
                <a:solidFill>
                  <a:srgbClr val="FFE860"/>
                </a:solidFill>
              </a:rPr>
              <a:t>MapReduce hides details of parallelization, fault tolerance, locality optimization, and load balancing</a:t>
            </a:r>
          </a:p>
        </p:txBody>
      </p:sp>
      <p:grpSp>
        <p:nvGrpSpPr>
          <p:cNvPr id="2" name="Group 10"/>
          <p:cNvGrpSpPr>
            <a:grpSpLocks/>
          </p:cNvGrpSpPr>
          <p:nvPr/>
        </p:nvGrpSpPr>
        <p:grpSpPr bwMode="auto">
          <a:xfrm>
            <a:off x="960438" y="2325688"/>
            <a:ext cx="7116762" cy="954107"/>
            <a:chOff x="960651" y="1743728"/>
            <a:chExt cx="7116549" cy="715593"/>
          </a:xfrm>
        </p:grpSpPr>
        <p:sp>
          <p:nvSpPr>
            <p:cNvPr id="53259" name="TextBox 2"/>
            <p:cNvSpPr txBox="1">
              <a:spLocks noChangeArrowheads="1"/>
            </p:cNvSpPr>
            <p:nvPr/>
          </p:nvSpPr>
          <p:spPr bwMode="auto">
            <a:xfrm>
              <a:off x="1371600" y="1743728"/>
              <a:ext cx="6705600" cy="715593"/>
            </a:xfrm>
            <a:prstGeom prst="rect">
              <a:avLst/>
            </a:prstGeom>
            <a:noFill/>
            <a:ln w="9525">
              <a:noFill/>
              <a:miter lim="800000"/>
              <a:headEnd/>
              <a:tailEnd/>
            </a:ln>
          </p:spPr>
          <p:txBody>
            <a:bodyPr>
              <a:prstTxWarp prst="textNoShape">
                <a:avLst/>
              </a:prstTxWarp>
              <a:spAutoFit/>
            </a:bodyPr>
            <a:lstStyle/>
            <a:p>
              <a:r>
                <a:rPr lang="en-US" sz="2800" dirty="0" smtClean="0">
                  <a:solidFill>
                    <a:srgbClr val="FF8000"/>
                  </a:solidFill>
                </a:rPr>
                <a:t>Users express computation as two functions, Map and Reduce, and supply code for them</a:t>
              </a:r>
              <a:endParaRPr lang="en-US" sz="2800" dirty="0">
                <a:solidFill>
                  <a:srgbClr val="FF8000"/>
                </a:solidFill>
                <a:latin typeface="Symbol" pitchFamily="1" charset="2"/>
              </a:endParaRPr>
            </a:p>
          </p:txBody>
        </p:sp>
        <p:sp>
          <p:nvSpPr>
            <p:cNvPr id="53260" name="Rectangle 6"/>
            <p:cNvSpPr>
              <a:spLocks noChangeArrowheads="1"/>
            </p:cNvSpPr>
            <p:nvPr/>
          </p:nvSpPr>
          <p:spPr bwMode="auto">
            <a:xfrm>
              <a:off x="960651" y="1809750"/>
              <a:ext cx="415498" cy="276999"/>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grpSp>
      <p:sp>
        <p:nvSpPr>
          <p:cNvPr id="53254" name="Rectangle 7"/>
          <p:cNvSpPr>
            <a:spLocks noChangeArrowheads="1"/>
          </p:cNvSpPr>
          <p:nvPr/>
        </p:nvSpPr>
        <p:spPr bwMode="auto">
          <a:xfrm>
            <a:off x="960438" y="3343275"/>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5" name="Rectangle 8"/>
          <p:cNvSpPr>
            <a:spLocks noChangeArrowheads="1"/>
          </p:cNvSpPr>
          <p:nvPr/>
        </p:nvSpPr>
        <p:spPr bwMode="auto">
          <a:xfrm>
            <a:off x="960438" y="4257675"/>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6" name="Rectangle 9"/>
          <p:cNvSpPr>
            <a:spLocks noChangeArrowheads="1"/>
          </p:cNvSpPr>
          <p:nvPr/>
        </p:nvSpPr>
        <p:spPr bwMode="auto">
          <a:xfrm>
            <a:off x="947738" y="5156200"/>
            <a:ext cx="415925" cy="368300"/>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7" name="Slide Number Placeholder 11"/>
          <p:cNvSpPr>
            <a:spLocks noGrp="1"/>
          </p:cNvSpPr>
          <p:nvPr>
            <p:ph type="sldNum" sz="quarter" idx="10"/>
          </p:nvPr>
        </p:nvSpPr>
        <p:spPr>
          <a:noFill/>
        </p:spPr>
        <p:txBody>
          <a:bodyPr/>
          <a:lstStyle/>
          <a:p>
            <a:fld id="{318A5DC7-8BDF-994F-9CC6-B289B75E5426}" type="slidenum">
              <a:rPr lang="en-US" smtClean="0"/>
              <a:pPr/>
              <a:t>49</a:t>
            </a:fld>
            <a:endParaRPr lang="en-US" dirty="0" smtClean="0"/>
          </a:p>
        </p:txBody>
      </p:sp>
      <p:sp>
        <p:nvSpPr>
          <p:cNvPr id="53258" name="TextBox 12"/>
          <p:cNvSpPr txBox="1">
            <a:spLocks noChangeArrowheads="1"/>
          </p:cNvSpPr>
          <p:nvPr/>
        </p:nvSpPr>
        <p:spPr bwMode="auto">
          <a:xfrm>
            <a:off x="685800" y="482600"/>
            <a:ext cx="5791200" cy="954107"/>
          </a:xfrm>
          <a:prstGeom prst="rect">
            <a:avLst/>
          </a:prstGeom>
          <a:noFill/>
          <a:ln w="9525">
            <a:noFill/>
            <a:miter lim="800000"/>
            <a:headEnd/>
            <a:tailEnd/>
          </a:ln>
        </p:spPr>
        <p:txBody>
          <a:bodyPr>
            <a:prstTxWarp prst="textNoShape">
              <a:avLst/>
            </a:prstTxWarp>
            <a:spAutoFit/>
          </a:bodyPr>
          <a:lstStyle/>
          <a:p>
            <a:r>
              <a:rPr lang="en-US" sz="2800" dirty="0">
                <a:solidFill>
                  <a:srgbClr val="000000"/>
                </a:solidFill>
              </a:rPr>
              <a:t>Question: Which </a:t>
            </a:r>
            <a:r>
              <a:rPr lang="en-US" sz="2800" dirty="0" smtClean="0">
                <a:solidFill>
                  <a:srgbClr val="000000"/>
                </a:solidFill>
              </a:rPr>
              <a:t>statements are NOT TRUE about about MapReduce?</a:t>
            </a:r>
            <a:endParaRPr lang="en-US" sz="2800" dirty="0">
              <a:solidFill>
                <a:srgbClr val="000000"/>
              </a:solidFill>
            </a:endParaRPr>
          </a:p>
        </p:txBody>
      </p:sp>
      <p:sp>
        <p:nvSpPr>
          <p:cNvPr id="13" name="Rectangle 12"/>
          <p:cNvSpPr/>
          <p:nvPr/>
        </p:nvSpPr>
        <p:spPr>
          <a:xfrm>
            <a:off x="923600" y="3333419"/>
            <a:ext cx="7172331" cy="880248"/>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Title 5"/>
          <p:cNvSpPr>
            <a:spLocks noGrp="1"/>
          </p:cNvSpPr>
          <p:nvPr>
            <p:ph type="title"/>
          </p:nvPr>
        </p:nvSpPr>
        <p:spPr/>
        <p:txBody>
          <a:bodyPr>
            <a:normAutofit/>
          </a:bodyPr>
          <a:lstStyle/>
          <a:p>
            <a:r>
              <a:rPr lang="en-US" dirty="0" smtClean="0">
                <a:ea typeface="ＭＳ Ｐゴシック" charset="-128"/>
                <a:cs typeface="ＭＳ Ｐゴシック" charset="-128"/>
              </a:rPr>
              <a:t>The Big Switch: Cloud Computing</a:t>
            </a:r>
          </a:p>
        </p:txBody>
      </p:sp>
      <p:sp>
        <p:nvSpPr>
          <p:cNvPr id="19460" name="Content Placeholder 7"/>
          <p:cNvSpPr>
            <a:spLocks noGrp="1"/>
          </p:cNvSpPr>
          <p:nvPr>
            <p:ph idx="1"/>
          </p:nvPr>
        </p:nvSpPr>
        <p:spPr>
          <a:xfrm>
            <a:off x="3454405" y="1168402"/>
            <a:ext cx="5469461" cy="5181600"/>
          </a:xfrm>
        </p:spPr>
        <p:txBody>
          <a:bodyPr>
            <a:noAutofit/>
          </a:bodyPr>
          <a:lstStyle/>
          <a:p>
            <a:pPr>
              <a:lnSpc>
                <a:spcPct val="85000"/>
              </a:lnSpc>
              <a:buFontTx/>
              <a:buNone/>
            </a:pPr>
            <a:r>
              <a:rPr lang="en-US" sz="2400" dirty="0" smtClean="0">
                <a:ea typeface="ＭＳ Ｐゴシック" charset="-128"/>
                <a:cs typeface="ＭＳ Ｐゴシック" charset="-128"/>
              </a:rPr>
              <a:t>	“A hundred years ago, companies stopped generating their own power with steam engines and dynamos and plugged into the newly built electric grid. The cheap power pumped out by electric utilities didn’t just change how businesses operate. It set off a chain reaction of economic and social transformations that brought the modern world into existence. Today, a similar revolution is under way. </a:t>
            </a:r>
            <a:r>
              <a:rPr lang="en-US" sz="2400" dirty="0" smtClean="0">
                <a:solidFill>
                  <a:srgbClr val="FF0000"/>
                </a:solidFill>
                <a:ea typeface="ＭＳ Ｐゴシック" charset="-128"/>
                <a:cs typeface="ＭＳ Ｐゴシック" charset="-128"/>
              </a:rPr>
              <a:t>Hooked up to the Internet’s global computing grid, massive information-processing plants have begun pumping data and software code into our homes and businesses. </a:t>
            </a:r>
            <a:r>
              <a:rPr lang="en-US" sz="2400" dirty="0" smtClean="0">
                <a:ea typeface="ＭＳ Ｐゴシック" charset="-128"/>
                <a:cs typeface="ＭＳ Ｐゴシック" charset="-128"/>
              </a:rPr>
              <a:t>This time, it’s computing that’s turning into a utility.”</a:t>
            </a:r>
          </a:p>
        </p:txBody>
      </p:sp>
      <p:sp>
        <p:nvSpPr>
          <p:cNvPr id="6" name="Date Placeholder 5"/>
          <p:cNvSpPr>
            <a:spLocks noGrp="1"/>
          </p:cNvSpPr>
          <p:nvPr>
            <p:ph type="dt" sz="half" idx="10"/>
          </p:nvPr>
        </p:nvSpPr>
        <p:spPr/>
        <p:txBody>
          <a:bodyPr/>
          <a:lstStyle/>
          <a:p>
            <a:fld id="{B8915FAA-F83B-0C4D-BFE6-18C8B7CF15CB}" type="datetime1">
              <a:rPr lang="en-US" smtClean="0"/>
              <a:pPr/>
              <a:t>8/27/12</a:t>
            </a:fld>
            <a:endParaRPr lang="en-US"/>
          </a:p>
        </p:txBody>
      </p:sp>
      <p:sp>
        <p:nvSpPr>
          <p:cNvPr id="7" name="Footer Placeholder 6"/>
          <p:cNvSpPr>
            <a:spLocks noGrp="1"/>
          </p:cNvSpPr>
          <p:nvPr>
            <p:ph type="ftr" sz="quarter" idx="11"/>
          </p:nvPr>
        </p:nvSpPr>
        <p:spPr/>
        <p:txBody>
          <a:bodyPr/>
          <a:lstStyle/>
          <a:p>
            <a:r>
              <a:rPr lang="en-US" dirty="0" smtClean="0"/>
              <a:t>Fall 2012 -- Lecture #2</a:t>
            </a:r>
            <a:endParaRPr lang="en-US" dirty="0"/>
          </a:p>
        </p:txBody>
      </p:sp>
      <p:sp>
        <p:nvSpPr>
          <p:cNvPr id="19459" name="Slide Number Placeholder 3"/>
          <p:cNvSpPr>
            <a:spLocks noGrp="1"/>
          </p:cNvSpPr>
          <p:nvPr>
            <p:ph type="sldNum" sz="quarter" idx="12"/>
          </p:nvPr>
        </p:nvSpPr>
        <p:spPr>
          <a:noFill/>
        </p:spPr>
        <p:txBody>
          <a:bodyPr/>
          <a:lstStyle/>
          <a:p>
            <a:fld id="{B250534F-5255-3D41-AF42-E7FB719555A6}" type="slidenum">
              <a:rPr lang="en-US" smtClean="0">
                <a:latin typeface="Arial" charset="0"/>
              </a:rPr>
              <a:pPr/>
              <a:t>5</a:t>
            </a:fld>
            <a:endParaRPr lang="en-US" smtClean="0">
              <a:latin typeface="Arial" charset="0"/>
            </a:endParaRPr>
          </a:p>
        </p:txBody>
      </p:sp>
      <p:pic>
        <p:nvPicPr>
          <p:cNvPr id="19461" name="Picture 4"/>
          <p:cNvPicPr>
            <a:picLocks noChangeAspect="1"/>
          </p:cNvPicPr>
          <p:nvPr/>
        </p:nvPicPr>
        <p:blipFill>
          <a:blip r:embed="rId3"/>
          <a:srcRect/>
          <a:stretch>
            <a:fillRect/>
          </a:stretch>
        </p:blipFill>
        <p:spPr bwMode="auto">
          <a:xfrm>
            <a:off x="119063" y="1268413"/>
            <a:ext cx="3454400" cy="52451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in Conclusion,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Post PC Era: Parallel processing, smart phone to WSC</a:t>
            </a:r>
          </a:p>
          <a:p>
            <a:r>
              <a:rPr lang="en-US" dirty="0" smtClean="0"/>
              <a:t>WSC SW must cope with failures, varying load, varying HW latency bandwidth</a:t>
            </a:r>
          </a:p>
          <a:p>
            <a:r>
              <a:rPr lang="en-US" dirty="0" smtClean="0"/>
              <a:t>WSC HW sensitive to cost, energy efficiency</a:t>
            </a:r>
          </a:p>
          <a:p>
            <a:r>
              <a:rPr lang="en-US" dirty="0" smtClean="0"/>
              <a:t>Request-Level Parallelism</a:t>
            </a:r>
          </a:p>
          <a:p>
            <a:pPr lvl="1"/>
            <a:r>
              <a:rPr lang="en-US" dirty="0" smtClean="0"/>
              <a:t>High request volume, each largely independent of other </a:t>
            </a:r>
          </a:p>
          <a:p>
            <a:pPr lvl="1"/>
            <a:r>
              <a:rPr lang="en-US" dirty="0" smtClean="0"/>
              <a:t>Use replication for better request throughput, availability</a:t>
            </a:r>
          </a:p>
          <a:p>
            <a:r>
              <a:rPr lang="en-US" dirty="0" err="1" smtClean="0"/>
              <a:t>MapReduce</a:t>
            </a:r>
            <a:r>
              <a:rPr lang="en-US" dirty="0" smtClean="0"/>
              <a:t> Data Parallelism</a:t>
            </a:r>
          </a:p>
          <a:p>
            <a:pPr lvl="1">
              <a:buClr>
                <a:schemeClr val="tx1"/>
              </a:buClr>
            </a:pPr>
            <a:r>
              <a:rPr lang="en-US" dirty="0" smtClean="0">
                <a:solidFill>
                  <a:srgbClr val="0000FF"/>
                </a:solidFill>
              </a:rPr>
              <a:t>Map</a:t>
            </a:r>
            <a:r>
              <a:rPr lang="en-US" dirty="0" smtClean="0"/>
              <a:t>: Divide large data set into pieces for independent parallel processing</a:t>
            </a:r>
          </a:p>
          <a:p>
            <a:pPr lvl="1">
              <a:buClr>
                <a:schemeClr val="tx1"/>
              </a:buClr>
            </a:pPr>
            <a:r>
              <a:rPr lang="en-US" dirty="0" smtClean="0">
                <a:solidFill>
                  <a:srgbClr val="0000FF"/>
                </a:solidFill>
              </a:rPr>
              <a:t>Reduce</a:t>
            </a:r>
            <a:r>
              <a:rPr lang="en-US" dirty="0" smtClean="0"/>
              <a:t>: Combine and process intermediate results to obtain final result </a:t>
            </a:r>
          </a:p>
          <a:p>
            <a:endParaRPr lang="en-US" dirty="0"/>
          </a:p>
        </p:txBody>
      </p:sp>
      <p:sp>
        <p:nvSpPr>
          <p:cNvPr id="6" name="Date Placeholder 5"/>
          <p:cNvSpPr>
            <a:spLocks noGrp="1"/>
          </p:cNvSpPr>
          <p:nvPr>
            <p:ph type="dt" sz="half" idx="10"/>
          </p:nvPr>
        </p:nvSpPr>
        <p:spPr/>
        <p:txBody>
          <a:bodyPr/>
          <a:lstStyle/>
          <a:p>
            <a:fld id="{783D9E9C-D8D3-6448-9415-C0C506CA7261}" type="datetime1">
              <a:rPr lang="en-US" smtClean="0"/>
              <a:pPr/>
              <a:t>8/27/12</a:t>
            </a:fld>
            <a:endParaRPr lang="en-US"/>
          </a:p>
        </p:txBody>
      </p:sp>
      <p:sp>
        <p:nvSpPr>
          <p:cNvPr id="5" name="Footer Placeholder 4"/>
          <p:cNvSpPr>
            <a:spLocks noGrp="1"/>
          </p:cNvSpPr>
          <p:nvPr>
            <p:ph type="ftr" sz="quarter" idx="11"/>
          </p:nvPr>
        </p:nvSpPr>
        <p:spPr/>
        <p:txBody>
          <a:bodyPr/>
          <a:lstStyle/>
          <a:p>
            <a:r>
              <a:rPr lang="en-US" smtClean="0"/>
              <a:t>Fall 2012 -- Lecture #2</a:t>
            </a:r>
            <a:endParaRPr lang="en-US" dirty="0"/>
          </a:p>
        </p:txBody>
      </p:sp>
      <p:sp>
        <p:nvSpPr>
          <p:cNvPr id="4" name="Slide Number Placeholder 3"/>
          <p:cNvSpPr>
            <a:spLocks noGrp="1"/>
          </p:cNvSpPr>
          <p:nvPr>
            <p:ph type="sldNum" sz="quarter" idx="12"/>
          </p:nvPr>
        </p:nvSpPr>
        <p:spPr/>
        <p:txBody>
          <a:bodyPr/>
          <a:lstStyle/>
          <a:p>
            <a:fld id="{F4BA2A7E-5181-A840-825F-018EFA86BC7E}" type="slidenum">
              <a:rPr lang="en-US" smtClean="0"/>
              <a:pPr/>
              <a:t>50</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a:bodyPr>
          <a:lstStyle/>
          <a:p>
            <a:r>
              <a:rPr lang="en-US" dirty="0" smtClean="0">
                <a:ea typeface="ＭＳ Ｐゴシック" charset="-128"/>
                <a:cs typeface="ＭＳ Ｐゴシック" charset="-128"/>
              </a:rPr>
              <a:t>Why Cloud Computing Now?</a:t>
            </a:r>
          </a:p>
        </p:txBody>
      </p:sp>
      <p:sp>
        <p:nvSpPr>
          <p:cNvPr id="45059" name="Content Placeholder 2"/>
          <p:cNvSpPr>
            <a:spLocks noGrp="1"/>
          </p:cNvSpPr>
          <p:nvPr>
            <p:ph idx="1"/>
          </p:nvPr>
        </p:nvSpPr>
        <p:spPr>
          <a:xfrm>
            <a:off x="457200" y="1371600"/>
            <a:ext cx="8229600" cy="5257800"/>
          </a:xfrm>
        </p:spPr>
        <p:txBody>
          <a:bodyPr>
            <a:normAutofit/>
          </a:bodyPr>
          <a:lstStyle/>
          <a:p>
            <a:r>
              <a:rPr lang="en-US" sz="2800" dirty="0" smtClean="0">
                <a:ea typeface="ＭＳ Ｐゴシック" charset="-128"/>
                <a:cs typeface="ＭＳ Ｐゴシック" charset="-128"/>
              </a:rPr>
              <a:t>“</a:t>
            </a:r>
            <a:r>
              <a:rPr lang="en-US" sz="2800" dirty="0" smtClean="0">
                <a:solidFill>
                  <a:srgbClr val="0000FF"/>
                </a:solidFill>
                <a:ea typeface="ＭＳ Ｐゴシック" charset="-128"/>
                <a:cs typeface="ＭＳ Ｐゴシック" charset="-128"/>
              </a:rPr>
              <a:t>The Web Space Race</a:t>
            </a:r>
            <a:r>
              <a:rPr lang="en-US" sz="2800" dirty="0" smtClean="0">
                <a:ea typeface="ＭＳ Ｐゴシック" charset="-128"/>
                <a:cs typeface="ＭＳ Ｐゴシック" charset="-128"/>
              </a:rPr>
              <a:t>”: Build-out of extremely large datacenters (10,000’s of </a:t>
            </a:r>
            <a:r>
              <a:rPr lang="en-US" sz="2800" b="1" i="1" dirty="0" smtClean="0">
                <a:ea typeface="ＭＳ Ｐゴシック" charset="-128"/>
                <a:cs typeface="ＭＳ Ｐゴシック" charset="-128"/>
              </a:rPr>
              <a:t>commodity </a:t>
            </a:r>
            <a:r>
              <a:rPr lang="en-US" sz="2800" dirty="0" smtClean="0">
                <a:ea typeface="ＭＳ Ｐゴシック" charset="-128"/>
                <a:cs typeface="ＭＳ Ｐゴシック" charset="-128"/>
              </a:rPr>
              <a:t>PCs)</a:t>
            </a:r>
          </a:p>
          <a:p>
            <a:pPr lvl="1"/>
            <a:r>
              <a:rPr lang="en-US" sz="2400" dirty="0" smtClean="0"/>
              <a:t>Build-out driven by growth in demand (more users)</a:t>
            </a:r>
          </a:p>
          <a:p>
            <a:pPr lvl="1">
              <a:buFont typeface="Symbol" charset="2"/>
              <a:buChar char=""/>
            </a:pPr>
            <a:r>
              <a:rPr lang="en-US" sz="2400" dirty="0" smtClean="0"/>
              <a:t>Infrastructure software and Operational expertise</a:t>
            </a:r>
          </a:p>
          <a:p>
            <a:r>
              <a:rPr lang="en-US" sz="2800" dirty="0" smtClean="0">
                <a:solidFill>
                  <a:srgbClr val="0000FF"/>
                </a:solidFill>
                <a:ea typeface="ＭＳ Ｐゴシック" charset="-128"/>
                <a:cs typeface="ＭＳ Ｐゴシック" charset="-128"/>
              </a:rPr>
              <a:t>Discovered economy of scale: 5-7x cheaper than provisioning a medium-sized (1000 servers) facility</a:t>
            </a:r>
          </a:p>
          <a:p>
            <a:r>
              <a:rPr lang="en-US" sz="2800" dirty="0" smtClean="0">
                <a:ea typeface="ＭＳ Ｐゴシック" charset="-128"/>
                <a:cs typeface="ＭＳ Ｐゴシック" charset="-128"/>
              </a:rPr>
              <a:t>More pervasive broadband Internet so can access remote computers efficiently</a:t>
            </a:r>
          </a:p>
          <a:p>
            <a:r>
              <a:rPr lang="en-US" sz="2800" dirty="0" smtClean="0">
                <a:ea typeface="ＭＳ Ｐゴシック" charset="-128"/>
                <a:cs typeface="ＭＳ Ｐゴシック" charset="-128"/>
              </a:rPr>
              <a:t>Commoditization of HW &amp; SW</a:t>
            </a:r>
          </a:p>
          <a:p>
            <a:pPr lvl="1"/>
            <a:r>
              <a:rPr lang="en-US" sz="2400" dirty="0" smtClean="0"/>
              <a:t>Standardized software stacks</a:t>
            </a:r>
          </a:p>
        </p:txBody>
      </p:sp>
      <p:sp>
        <p:nvSpPr>
          <p:cNvPr id="22532" name="Slide Number Placeholder 3"/>
          <p:cNvSpPr>
            <a:spLocks noGrp="1"/>
          </p:cNvSpPr>
          <p:nvPr>
            <p:ph type="sldNum" sz="quarter" idx="12"/>
          </p:nvPr>
        </p:nvSpPr>
        <p:spPr>
          <a:noFill/>
        </p:spPr>
        <p:txBody>
          <a:bodyPr/>
          <a:lstStyle/>
          <a:p>
            <a:fld id="{01FBC6A4-C7A7-5943-AA03-5FCAB27E88D1}" type="slidenum">
              <a:rPr lang="en-US" smtClean="0">
                <a:latin typeface="Helvetica" charset="0"/>
                <a:ea typeface="ＭＳ Ｐゴシック" charset="-128"/>
                <a:cs typeface="ＭＳ Ｐゴシック" charset="-128"/>
              </a:rPr>
              <a:pPr/>
              <a:t>6</a:t>
            </a:fld>
            <a:endParaRPr lang="en-US" smtClean="0">
              <a:latin typeface="Helvetica" charset="0"/>
              <a:ea typeface="ＭＳ Ｐゴシック" charset="-128"/>
              <a:cs typeface="ＭＳ Ｐゴシック"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05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05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059">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50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a:xfrm>
            <a:off x="762000" y="152400"/>
            <a:ext cx="6630988" cy="474663"/>
          </a:xfrm>
        </p:spPr>
        <p:txBody>
          <a:bodyPr>
            <a:normAutofit fontScale="90000"/>
          </a:bodyPr>
          <a:lstStyle/>
          <a:p>
            <a:r>
              <a:rPr lang="en-US" dirty="0" smtClean="0"/>
              <a:t>Peer </a:t>
            </a:r>
            <a:r>
              <a:rPr lang="en-US" dirty="0"/>
              <a:t>Instruction</a:t>
            </a:r>
          </a:p>
        </p:txBody>
      </p:sp>
      <p:sp>
        <p:nvSpPr>
          <p:cNvPr id="235523" name="Rectangle 3"/>
          <p:cNvSpPr>
            <a:spLocks noGrp="1" noChangeArrowheads="1"/>
          </p:cNvSpPr>
          <p:nvPr>
            <p:ph type="body" idx="1"/>
          </p:nvPr>
        </p:nvSpPr>
        <p:spPr>
          <a:xfrm>
            <a:off x="152400" y="1371600"/>
            <a:ext cx="6705600" cy="4624388"/>
          </a:xfrm>
        </p:spPr>
        <p:txBody>
          <a:bodyPr>
            <a:normAutofit lnSpcReduction="10000"/>
          </a:bodyPr>
          <a:lstStyle/>
          <a:p>
            <a:r>
              <a:rPr lang="en-US" sz="2800" dirty="0"/>
              <a:t>Increase real-time learning in lecture, test understanding of concepts vs. details</a:t>
            </a:r>
            <a:br>
              <a:rPr lang="en-US" sz="2800" dirty="0"/>
            </a:br>
            <a:r>
              <a:rPr lang="en-US" sz="1800" dirty="0" err="1">
                <a:latin typeface="Courier New" pitchFamily="1" charset="0"/>
              </a:rPr>
              <a:t>mazur-www.harvard.edu/education/pi.phtml</a:t>
            </a:r>
            <a:endParaRPr lang="en-US" sz="2800" dirty="0"/>
          </a:p>
          <a:p>
            <a:r>
              <a:rPr lang="en-US" sz="2800" dirty="0"/>
              <a:t>As complete a “segment” </a:t>
            </a:r>
            <a:br>
              <a:rPr lang="en-US" sz="2800" dirty="0"/>
            </a:br>
            <a:r>
              <a:rPr lang="en-US" sz="2800" dirty="0"/>
              <a:t>ask multiple choice question</a:t>
            </a:r>
            <a:endParaRPr lang="en-US" sz="2800" dirty="0" smtClean="0"/>
          </a:p>
          <a:p>
            <a:pPr lvl="1"/>
            <a:r>
              <a:rPr lang="en-US" sz="2400" dirty="0" smtClean="0"/>
              <a:t>&lt;1 minute: </a:t>
            </a:r>
            <a:r>
              <a:rPr lang="en-US" sz="2400" dirty="0"/>
              <a:t>decide yourself, vote</a:t>
            </a:r>
            <a:endParaRPr lang="en-US" sz="2400" dirty="0" smtClean="0"/>
          </a:p>
          <a:p>
            <a:pPr lvl="1"/>
            <a:r>
              <a:rPr lang="en-US" sz="2400" dirty="0" smtClean="0"/>
              <a:t>&lt;2 minutes</a:t>
            </a:r>
            <a:r>
              <a:rPr lang="en-US" sz="2400" dirty="0"/>
              <a:t>: discuss in pairs, </a:t>
            </a:r>
            <a:br>
              <a:rPr lang="en-US" sz="2400" dirty="0"/>
            </a:br>
            <a:r>
              <a:rPr lang="en-US" sz="2400" dirty="0"/>
              <a:t>then team vote; flash </a:t>
            </a:r>
            <a:r>
              <a:rPr lang="en-US" sz="2400" dirty="0" smtClean="0"/>
              <a:t>card to pick answer</a:t>
            </a:r>
          </a:p>
          <a:p>
            <a:pPr lvl="2"/>
            <a:r>
              <a:rPr lang="en-US" sz="2000" dirty="0"/>
              <a:t>Try to convince partner;</a:t>
            </a:r>
            <a:r>
              <a:rPr lang="en-US" sz="2000" dirty="0" smtClean="0"/>
              <a:t> learn </a:t>
            </a:r>
            <a:r>
              <a:rPr lang="en-US" sz="2000" dirty="0"/>
              <a:t>by </a:t>
            </a:r>
            <a:r>
              <a:rPr lang="en-US" sz="2000" dirty="0" smtClean="0"/>
              <a:t>teaching</a:t>
            </a:r>
          </a:p>
          <a:p>
            <a:r>
              <a:rPr lang="en-US" dirty="0" smtClean="0"/>
              <a:t>Mark and save flash cards </a:t>
            </a:r>
            <a:br>
              <a:rPr lang="en-US" dirty="0" smtClean="0"/>
            </a:br>
            <a:r>
              <a:rPr lang="en-US" dirty="0" smtClean="0"/>
              <a:t>(handed out in lecture last week)</a:t>
            </a:r>
            <a:endParaRPr lang="en-US" dirty="0"/>
          </a:p>
        </p:txBody>
      </p:sp>
      <p:pic>
        <p:nvPicPr>
          <p:cNvPr id="235525" name="Picture 5"/>
          <p:cNvPicPr>
            <a:picLocks noChangeAspect="1" noChangeArrowheads="1"/>
          </p:cNvPicPr>
          <p:nvPr/>
        </p:nvPicPr>
        <p:blipFill>
          <a:blip r:embed="rId3"/>
          <a:srcRect/>
          <a:stretch>
            <a:fillRect/>
          </a:stretch>
        </p:blipFill>
        <p:spPr bwMode="auto">
          <a:xfrm>
            <a:off x="6781800" y="1524000"/>
            <a:ext cx="2159000" cy="1612900"/>
          </a:xfrm>
          <a:prstGeom prst="rect">
            <a:avLst/>
          </a:prstGeom>
          <a:noFill/>
          <a:ln w="9525">
            <a:noFill/>
            <a:miter lim="800000"/>
            <a:headEnd/>
            <a:tailEnd/>
          </a:ln>
          <a:effectLst/>
        </p:spPr>
      </p:pic>
      <p:pic>
        <p:nvPicPr>
          <p:cNvPr id="235526" name="Picture 6"/>
          <p:cNvPicPr>
            <a:picLocks noChangeAspect="1" noChangeArrowheads="1"/>
          </p:cNvPicPr>
          <p:nvPr/>
        </p:nvPicPr>
        <p:blipFill>
          <a:blip r:embed="rId4"/>
          <a:srcRect/>
          <a:stretch>
            <a:fillRect/>
          </a:stretch>
        </p:blipFill>
        <p:spPr bwMode="auto">
          <a:xfrm>
            <a:off x="6807200" y="3352800"/>
            <a:ext cx="2054225" cy="3124200"/>
          </a:xfrm>
          <a:prstGeom prst="rect">
            <a:avLst/>
          </a:prstGeom>
          <a:noFill/>
          <a:ln w="9525">
            <a:noFill/>
            <a:miter lim="800000"/>
            <a:headEnd/>
            <a:tailEnd/>
          </a:ln>
          <a:effectLst/>
        </p:spPr>
      </p:pic>
      <p:sp>
        <p:nvSpPr>
          <p:cNvPr id="6" name="Rectangle 5"/>
          <p:cNvSpPr/>
          <p:nvPr/>
        </p:nvSpPr>
        <p:spPr>
          <a:xfrm>
            <a:off x="1676400" y="6096000"/>
            <a:ext cx="914400" cy="533400"/>
          </a:xfrm>
          <a:prstGeom prst="rect">
            <a:avLst/>
          </a:prstGeom>
          <a:solidFill>
            <a:srgbClr val="FF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a:t>
            </a:r>
            <a:endParaRPr lang="en-US" dirty="0"/>
          </a:p>
        </p:txBody>
      </p:sp>
      <p:sp>
        <p:nvSpPr>
          <p:cNvPr id="7" name="Rectangle 6"/>
          <p:cNvSpPr/>
          <p:nvPr/>
        </p:nvSpPr>
        <p:spPr>
          <a:xfrm>
            <a:off x="2667000" y="6096000"/>
            <a:ext cx="914400" cy="533400"/>
          </a:xfrm>
          <a:prstGeom prst="rect">
            <a:avLst/>
          </a:prstGeom>
          <a:solidFill>
            <a:srgbClr val="4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a:t>
            </a:r>
            <a:endParaRPr lang="en-US" dirty="0"/>
          </a:p>
        </p:txBody>
      </p:sp>
      <p:sp>
        <p:nvSpPr>
          <p:cNvPr id="8" name="Rectangle 7"/>
          <p:cNvSpPr/>
          <p:nvPr/>
        </p:nvSpPr>
        <p:spPr>
          <a:xfrm>
            <a:off x="3657600" y="6096000"/>
            <a:ext cx="914400" cy="533400"/>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3</a:t>
            </a:r>
            <a:endParaRPr lang="en-US" dirty="0"/>
          </a:p>
        </p:txBody>
      </p:sp>
      <p:sp>
        <p:nvSpPr>
          <p:cNvPr id="9" name="Rectangle 8"/>
          <p:cNvSpPr/>
          <p:nvPr/>
        </p:nvSpPr>
        <p:spPr>
          <a:xfrm>
            <a:off x="4648200" y="6096000"/>
            <a:ext cx="914400" cy="533400"/>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4</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Coping with Failures</a:t>
            </a:r>
            <a:endParaRPr lang="en-US" dirty="0"/>
          </a:p>
        </p:txBody>
      </p:sp>
      <p:sp>
        <p:nvSpPr>
          <p:cNvPr id="3" name="Content Placeholder 2"/>
          <p:cNvSpPr>
            <a:spLocks noGrp="1"/>
          </p:cNvSpPr>
          <p:nvPr>
            <p:ph idx="1"/>
          </p:nvPr>
        </p:nvSpPr>
        <p:spPr/>
        <p:txBody>
          <a:bodyPr>
            <a:normAutofit/>
          </a:bodyPr>
          <a:lstStyle/>
          <a:p>
            <a:r>
              <a:rPr lang="en-US" dirty="0" smtClean="0"/>
              <a:t>4 disks/server, 50,000 servers</a:t>
            </a:r>
          </a:p>
          <a:p>
            <a:r>
              <a:rPr lang="en-US" dirty="0" smtClean="0"/>
              <a:t>Failure rate of disks: 2% to 10% / year</a:t>
            </a:r>
          </a:p>
          <a:p>
            <a:pPr lvl="1"/>
            <a:r>
              <a:rPr lang="en-US" dirty="0" smtClean="0"/>
              <a:t>Assume 4% annual failure rate</a:t>
            </a:r>
          </a:p>
          <a:p>
            <a:r>
              <a:rPr lang="en-US" dirty="0" smtClean="0"/>
              <a:t>On average, how often does a disk fail?</a:t>
            </a:r>
          </a:p>
          <a:p>
            <a:pPr marL="914400" lvl="1" indent="-514350">
              <a:buFont typeface="+mj-lt"/>
              <a:buAutoNum type="alphaLcParenR"/>
            </a:pPr>
            <a:r>
              <a:rPr lang="en-US" dirty="0" smtClean="0">
                <a:solidFill>
                  <a:srgbClr val="FF6600"/>
                </a:solidFill>
              </a:rPr>
              <a:t>1 / month</a:t>
            </a:r>
          </a:p>
          <a:p>
            <a:pPr marL="914400" lvl="1" indent="-514350">
              <a:buFont typeface="+mj-lt"/>
              <a:buAutoNum type="alphaLcParenR"/>
            </a:pPr>
            <a:r>
              <a:rPr lang="en-US" dirty="0" smtClean="0">
                <a:solidFill>
                  <a:srgbClr val="008000"/>
                </a:solidFill>
              </a:rPr>
              <a:t>1 / week</a:t>
            </a:r>
          </a:p>
          <a:p>
            <a:pPr marL="914400" lvl="1" indent="-514350">
              <a:buFont typeface="+mj-lt"/>
              <a:buAutoNum type="alphaLcParenR"/>
            </a:pPr>
            <a:r>
              <a:rPr lang="en-US" dirty="0" smtClean="0">
                <a:solidFill>
                  <a:srgbClr val="FF0000"/>
                </a:solidFill>
              </a:rPr>
              <a:t>1 / day</a:t>
            </a:r>
          </a:p>
          <a:p>
            <a:pPr marL="914400" lvl="1" indent="-514350">
              <a:buFont typeface="+mj-lt"/>
              <a:buAutoNum type="alphaLcParenR"/>
            </a:pPr>
            <a:r>
              <a:rPr lang="en-US" dirty="0" smtClean="0">
                <a:ln>
                  <a:solidFill>
                    <a:srgbClr val="FFFF00"/>
                  </a:solidFill>
                </a:ln>
                <a:solidFill>
                  <a:srgbClr val="FFFF00"/>
                </a:solidFill>
                <a:effectLst>
                  <a:outerShdw blurRad="50800" dist="38100" dir="2700000" algn="tl" rotWithShape="0">
                    <a:srgbClr val="000000">
                      <a:alpha val="43000"/>
                    </a:srgbClr>
                  </a:outerShdw>
                </a:effectLst>
              </a:rPr>
              <a:t>1 / hour</a:t>
            </a:r>
          </a:p>
          <a:p>
            <a:pPr marL="514350" indent="-514350">
              <a:buFont typeface="+mj-lt"/>
              <a:buAutoNum type="alphaLcParenR"/>
            </a:pPr>
            <a:endParaRPr lang="en-US" dirty="0" smtClean="0"/>
          </a:p>
        </p:txBody>
      </p:sp>
      <p:sp>
        <p:nvSpPr>
          <p:cNvPr id="4" name="Date Placeholder 3"/>
          <p:cNvSpPr>
            <a:spLocks noGrp="1"/>
          </p:cNvSpPr>
          <p:nvPr>
            <p:ph type="dt" sz="half" idx="10"/>
          </p:nvPr>
        </p:nvSpPr>
        <p:spPr/>
        <p:txBody>
          <a:bodyPr/>
          <a:lstStyle/>
          <a:p>
            <a:fld id="{2F2E1938-C8CF-0247-A38E-E6A30FE91DD3}" type="datetime1">
              <a:rPr lang="en-US" smtClean="0"/>
              <a:pPr/>
              <a:t>8/27/12</a:t>
            </a:fld>
            <a:endParaRPr lang="en-US"/>
          </a:p>
        </p:txBody>
      </p:sp>
      <p:sp>
        <p:nvSpPr>
          <p:cNvPr id="5" name="Footer Placeholder 4"/>
          <p:cNvSpPr>
            <a:spLocks noGrp="1"/>
          </p:cNvSpPr>
          <p:nvPr>
            <p:ph type="ftr" sz="quarter" idx="11"/>
          </p:nvPr>
        </p:nvSpPr>
        <p:spPr/>
        <p:txBody>
          <a:bodyPr/>
          <a:lstStyle/>
          <a:p>
            <a:r>
              <a:rPr lang="en-US" dirty="0" smtClean="0"/>
              <a:t>Fall 2012 --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8</a:t>
            </a:fld>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Coping with Failures</a:t>
            </a:r>
            <a:endParaRPr lang="en-US" dirty="0"/>
          </a:p>
        </p:txBody>
      </p:sp>
      <p:sp>
        <p:nvSpPr>
          <p:cNvPr id="3" name="Content Placeholder 2"/>
          <p:cNvSpPr>
            <a:spLocks noGrp="1"/>
          </p:cNvSpPr>
          <p:nvPr>
            <p:ph idx="1"/>
          </p:nvPr>
        </p:nvSpPr>
        <p:spPr/>
        <p:txBody>
          <a:bodyPr>
            <a:normAutofit/>
          </a:bodyPr>
          <a:lstStyle/>
          <a:p>
            <a:r>
              <a:rPr lang="en-US" dirty="0" smtClean="0"/>
              <a:t>4 disks/server, 50,000 servers</a:t>
            </a:r>
          </a:p>
          <a:p>
            <a:r>
              <a:rPr lang="en-US" dirty="0" smtClean="0"/>
              <a:t>Failure rate of disks: 2% to 10% / year</a:t>
            </a:r>
          </a:p>
          <a:p>
            <a:pPr lvl="1"/>
            <a:r>
              <a:rPr lang="en-US" dirty="0" smtClean="0"/>
              <a:t>Assume 4% annual failure rate</a:t>
            </a:r>
          </a:p>
          <a:p>
            <a:r>
              <a:rPr lang="en-US" dirty="0" smtClean="0"/>
              <a:t>On average, how often does a disk fail?</a:t>
            </a:r>
          </a:p>
          <a:p>
            <a:pPr marL="914400" lvl="1" indent="-514350">
              <a:buFont typeface="+mj-lt"/>
              <a:buAutoNum type="alphaLcParenR"/>
            </a:pPr>
            <a:r>
              <a:rPr lang="en-US" dirty="0" smtClean="0">
                <a:solidFill>
                  <a:srgbClr val="FF6600"/>
                </a:solidFill>
              </a:rPr>
              <a:t>1 / month</a:t>
            </a:r>
          </a:p>
          <a:p>
            <a:pPr marL="914400" lvl="1" indent="-514350">
              <a:buFont typeface="+mj-lt"/>
              <a:buAutoNum type="alphaLcParenR"/>
            </a:pPr>
            <a:r>
              <a:rPr lang="en-US" dirty="0" smtClean="0">
                <a:solidFill>
                  <a:srgbClr val="008000"/>
                </a:solidFill>
              </a:rPr>
              <a:t>1 / week</a:t>
            </a:r>
          </a:p>
          <a:p>
            <a:pPr marL="914400" lvl="1" indent="-514350">
              <a:buFont typeface="+mj-lt"/>
              <a:buAutoNum type="alphaLcParenR"/>
            </a:pPr>
            <a:r>
              <a:rPr lang="en-US" dirty="0" smtClean="0">
                <a:solidFill>
                  <a:srgbClr val="FF0000"/>
                </a:solidFill>
              </a:rPr>
              <a:t>1 / day</a:t>
            </a:r>
          </a:p>
          <a:p>
            <a:pPr marL="914400" lvl="1" indent="-514350">
              <a:buFont typeface="+mj-lt"/>
              <a:buAutoNum type="alphaLcParenR"/>
            </a:pPr>
            <a:r>
              <a:rPr lang="en-US" dirty="0" smtClean="0">
                <a:solidFill>
                  <a:srgbClr val="FFFF00"/>
                </a:solidFill>
                <a:effectLst>
                  <a:outerShdw blurRad="50800" dist="38100" dir="2700000" algn="tl" rotWithShape="0">
                    <a:srgbClr val="000000">
                      <a:alpha val="43000"/>
                    </a:srgbClr>
                  </a:outerShdw>
                </a:effectLst>
              </a:rPr>
              <a:t>1 / hour</a:t>
            </a:r>
          </a:p>
          <a:p>
            <a:pPr marL="514350" indent="-514350">
              <a:buFont typeface="+mj-lt"/>
              <a:buAutoNum type="alphaLcParenR"/>
            </a:pPr>
            <a:endParaRPr lang="en-US" dirty="0" smtClean="0"/>
          </a:p>
        </p:txBody>
      </p:sp>
      <p:sp>
        <p:nvSpPr>
          <p:cNvPr id="4" name="Date Placeholder 3"/>
          <p:cNvSpPr>
            <a:spLocks noGrp="1"/>
          </p:cNvSpPr>
          <p:nvPr>
            <p:ph type="dt" sz="half" idx="10"/>
          </p:nvPr>
        </p:nvSpPr>
        <p:spPr/>
        <p:txBody>
          <a:bodyPr/>
          <a:lstStyle/>
          <a:p>
            <a:fld id="{2F2E1938-C8CF-0247-A38E-E6A30FE91DD3}" type="datetime1">
              <a:rPr lang="en-US" smtClean="0"/>
              <a:pPr/>
              <a:t>8/27/12</a:t>
            </a:fld>
            <a:endParaRPr lang="en-US"/>
          </a:p>
        </p:txBody>
      </p:sp>
      <p:sp>
        <p:nvSpPr>
          <p:cNvPr id="5" name="Footer Placeholder 4"/>
          <p:cNvSpPr>
            <a:spLocks noGrp="1"/>
          </p:cNvSpPr>
          <p:nvPr>
            <p:ph type="ftr" sz="quarter" idx="11"/>
          </p:nvPr>
        </p:nvSpPr>
        <p:spPr/>
        <p:txBody>
          <a:bodyPr/>
          <a:lstStyle/>
          <a:p>
            <a:r>
              <a:rPr lang="en-US" dirty="0" smtClean="0"/>
              <a:t>Fall 2012 --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9</a:t>
            </a:fld>
            <a:endParaRPr lang="en-US"/>
          </a:p>
        </p:txBody>
      </p:sp>
      <p:sp>
        <p:nvSpPr>
          <p:cNvPr id="7" name="TextBox 6"/>
          <p:cNvSpPr txBox="1"/>
          <p:nvPr/>
        </p:nvSpPr>
        <p:spPr>
          <a:xfrm>
            <a:off x="3217358" y="4199466"/>
            <a:ext cx="5723442" cy="1569660"/>
          </a:xfrm>
          <a:prstGeom prst="rect">
            <a:avLst/>
          </a:prstGeom>
          <a:noFill/>
        </p:spPr>
        <p:txBody>
          <a:bodyPr wrap="none" rtlCol="0">
            <a:spAutoFit/>
          </a:bodyPr>
          <a:lstStyle/>
          <a:p>
            <a:pPr algn="ctr"/>
            <a:r>
              <a:rPr lang="en-US" sz="3200" dirty="0" smtClean="0"/>
              <a:t>50,000 </a:t>
            </a:r>
            <a:r>
              <a:rPr lang="en-US" sz="3200" dirty="0" err="1" smtClean="0"/>
              <a:t>x</a:t>
            </a:r>
            <a:r>
              <a:rPr lang="en-US" sz="3200" dirty="0" smtClean="0"/>
              <a:t> 4 = 200,000 disks</a:t>
            </a:r>
          </a:p>
          <a:p>
            <a:pPr algn="ctr"/>
            <a:r>
              <a:rPr lang="en-US" sz="3200" dirty="0" smtClean="0"/>
              <a:t>200,000 </a:t>
            </a:r>
            <a:r>
              <a:rPr lang="en-US" sz="3200" dirty="0" err="1" smtClean="0"/>
              <a:t>x</a:t>
            </a:r>
            <a:r>
              <a:rPr lang="en-US" sz="3200" dirty="0" smtClean="0"/>
              <a:t> 4% = 8000 disks fail</a:t>
            </a:r>
          </a:p>
          <a:p>
            <a:pPr algn="ctr"/>
            <a:r>
              <a:rPr lang="en-US" sz="3200" dirty="0" smtClean="0"/>
              <a:t>365 days </a:t>
            </a:r>
            <a:r>
              <a:rPr lang="en-US" sz="3200" dirty="0" err="1" smtClean="0"/>
              <a:t>x</a:t>
            </a:r>
            <a:r>
              <a:rPr lang="en-US" sz="3200" dirty="0" smtClean="0"/>
              <a:t> 24 hours = 8760 hours</a:t>
            </a:r>
            <a:endParaRPr lang="en-US" sz="3200" dirty="0"/>
          </a:p>
        </p:txBody>
      </p:sp>
      <p:sp>
        <p:nvSpPr>
          <p:cNvPr id="8" name="Frame 7"/>
          <p:cNvSpPr/>
          <p:nvPr/>
        </p:nvSpPr>
        <p:spPr>
          <a:xfrm>
            <a:off x="728133" y="5401733"/>
            <a:ext cx="2133600" cy="609600"/>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8275</TotalTime>
  <Words>3764</Words>
  <Application>Microsoft Macintosh PowerPoint</Application>
  <PresentationFormat>On-screen Show (4:3)</PresentationFormat>
  <Paragraphs>610</Paragraphs>
  <Slides>50</Slides>
  <Notes>19</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50</vt:i4>
      </vt:variant>
    </vt:vector>
  </HeadingPairs>
  <TitlesOfParts>
    <vt:vector size="52" baseType="lpstr">
      <vt:lpstr>Office Theme</vt:lpstr>
      <vt:lpstr>Image</vt:lpstr>
      <vt:lpstr>CS 61C: Great Ideas in Computer Architecture (Machine Structures) Warehouse Scale Computers</vt:lpstr>
      <vt:lpstr>Agenda</vt:lpstr>
      <vt:lpstr>Agenda</vt:lpstr>
      <vt:lpstr>New-School Machine Structures (It’s a bit more complicated!)</vt:lpstr>
      <vt:lpstr>The Big Switch: Cloud Computing</vt:lpstr>
      <vt:lpstr>Why Cloud Computing Now?</vt:lpstr>
      <vt:lpstr>Peer Instruction</vt:lpstr>
      <vt:lpstr>Coping with Failures</vt:lpstr>
      <vt:lpstr>Coping with Failures</vt:lpstr>
      <vt:lpstr>Warehouse Scale Computers</vt:lpstr>
      <vt:lpstr>E.g., Google’s Oregon WSC</vt:lpstr>
      <vt:lpstr>Equipment Inside a WSC</vt:lpstr>
      <vt:lpstr>Server Internals</vt:lpstr>
      <vt:lpstr>Datacenter Power</vt:lpstr>
      <vt:lpstr>Coping with Performance in Array</vt:lpstr>
      <vt:lpstr>Coping with Workload Variation</vt:lpstr>
      <vt:lpstr>Impact of Latency, Bandwidth, Failure, Varying Workload on WSC Software?</vt:lpstr>
      <vt:lpstr>Power vs. Server Utilization</vt:lpstr>
      <vt:lpstr>Power Usage Effectiveness</vt:lpstr>
      <vt:lpstr>PUE in the Wild (2007)</vt:lpstr>
      <vt:lpstr>High PUE: Where Does Power Go?</vt:lpstr>
      <vt:lpstr>Google WSC A PUE: 1.24</vt:lpstr>
      <vt:lpstr>Google WSC A PUE: 1.24</vt:lpstr>
      <vt:lpstr>Google WSC A PUE: 1.24</vt:lpstr>
      <vt:lpstr>Google WSC PUE: Quarterly Avg</vt:lpstr>
      <vt:lpstr>Agenda</vt:lpstr>
      <vt:lpstr>Reminders</vt:lpstr>
      <vt:lpstr>Late Policy</vt:lpstr>
      <vt:lpstr>CS 61c in the News: “Hardware is Hip!”</vt:lpstr>
      <vt:lpstr>CS61c in the News</vt:lpstr>
      <vt:lpstr>Agenda</vt:lpstr>
      <vt:lpstr>Request-Level Parallelism (RLP)</vt:lpstr>
      <vt:lpstr>Google Query-Serving Architecture</vt:lpstr>
      <vt:lpstr>Anatomy of a Web Search</vt:lpstr>
      <vt:lpstr>Anatomy of a Web Search</vt:lpstr>
      <vt:lpstr>Slide 36</vt:lpstr>
      <vt:lpstr>Anatomy of a Web Search</vt:lpstr>
      <vt:lpstr>Slide 38</vt:lpstr>
      <vt:lpstr>Slide 39</vt:lpstr>
      <vt:lpstr>Data-Level Parallelism (DLP)</vt:lpstr>
      <vt:lpstr>Problem Trying To Solve</vt:lpstr>
      <vt:lpstr>MapReduce Solution</vt:lpstr>
      <vt:lpstr>Data-Parallel “Divide and Conquer” (MapReduce Processing)</vt:lpstr>
      <vt:lpstr>MapReduce Execution</vt:lpstr>
      <vt:lpstr>Google Uses MapReduce For …</vt:lpstr>
      <vt:lpstr>MapReduce Popularity at Google</vt:lpstr>
      <vt:lpstr>What if Ran Google Workload on EC2?</vt:lpstr>
      <vt:lpstr>Slide 48</vt:lpstr>
      <vt:lpstr>Slide 49</vt:lpstr>
      <vt:lpstr>“And in Conclusion, …”</vt:lpstr>
    </vt:vector>
  </TitlesOfParts>
  <Company>UC Berkeley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61C: Great Ideas in Computer Architecture (Machine Structures)</dc:title>
  <dc:creator>Randy Katz</dc:creator>
  <cp:lastModifiedBy>Randy Katz</cp:lastModifiedBy>
  <cp:revision>93</cp:revision>
  <cp:lastPrinted>2011-01-12T00:22:52Z</cp:lastPrinted>
  <dcterms:created xsi:type="dcterms:W3CDTF">2012-08-27T17:04:41Z</dcterms:created>
  <dcterms:modified xsi:type="dcterms:W3CDTF">2012-08-27T17:28:26Z</dcterms:modified>
</cp:coreProperties>
</file>