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handoutMasterIdLst>
    <p:handoutMasterId r:id="rId38"/>
  </p:handoutMasterIdLst>
  <p:sldIdLst>
    <p:sldId id="378" r:id="rId2"/>
    <p:sldId id="273" r:id="rId3"/>
    <p:sldId id="377" r:id="rId4"/>
    <p:sldId id="379" r:id="rId5"/>
    <p:sldId id="333" r:id="rId6"/>
    <p:sldId id="311" r:id="rId7"/>
    <p:sldId id="404" r:id="rId8"/>
    <p:sldId id="313" r:id="rId9"/>
    <p:sldId id="380" r:id="rId10"/>
    <p:sldId id="405" r:id="rId11"/>
    <p:sldId id="366" r:id="rId12"/>
    <p:sldId id="384" r:id="rId13"/>
    <p:sldId id="360" r:id="rId14"/>
    <p:sldId id="382" r:id="rId15"/>
    <p:sldId id="336" r:id="rId16"/>
    <p:sldId id="337" r:id="rId17"/>
    <p:sldId id="338" r:id="rId18"/>
    <p:sldId id="367" r:id="rId19"/>
    <p:sldId id="368" r:id="rId20"/>
    <p:sldId id="369" r:id="rId21"/>
    <p:sldId id="370" r:id="rId22"/>
    <p:sldId id="381" r:id="rId23"/>
    <p:sldId id="376" r:id="rId24"/>
    <p:sldId id="395" r:id="rId25"/>
    <p:sldId id="362" r:id="rId26"/>
    <p:sldId id="365" r:id="rId27"/>
    <p:sldId id="383" r:id="rId28"/>
    <p:sldId id="363" r:id="rId29"/>
    <p:sldId id="364" r:id="rId30"/>
    <p:sldId id="318" r:id="rId31"/>
    <p:sldId id="332" r:id="rId32"/>
    <p:sldId id="374" r:id="rId33"/>
    <p:sldId id="331" r:id="rId34"/>
    <p:sldId id="401" r:id="rId35"/>
    <p:sldId id="32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David Patterson" initials="DP" lastIdx="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23800" autoAdjust="0"/>
    <p:restoredTop sz="80100" autoAdjust="0"/>
  </p:normalViewPr>
  <p:slideViewPr>
    <p:cSldViewPr snapToGrid="0">
      <p:cViewPr varScale="1">
        <p:scale>
          <a:sx n="134" d="100"/>
          <a:sy n="134" d="100"/>
        </p:scale>
        <p:origin x="-1288"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20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2EF197-167C-CB4C-8106-0384E86F0108}" type="datetime1">
              <a:rPr lang="en-US" smtClean="0"/>
              <a:pPr/>
              <a:t>8/30/12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55512-746E-4542-83F8-3CA6F62CCE0A}" type="datetime1">
              <a:rPr lang="en-US" smtClean="0"/>
              <a:pPr/>
              <a:t>8/30/12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 is wrong:</a:t>
            </a:r>
            <a:r>
              <a:rPr lang="en-US" baseline="0" dirty="0" smtClean="0">
                <a:latin typeface="Arial" pitchFamily="1" charset="0"/>
                <a:ea typeface="ＭＳ Ｐゴシック" pitchFamily="1" charset="-128"/>
                <a:cs typeface="ＭＳ Ｐゴシック" pitchFamily="1" charset="-128"/>
              </a:rPr>
              <a:t> short, int, long are 16, 32, 64 signed integers, but they could all be 64 bits in C</a:t>
            </a:r>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B is wrong. Java</a:t>
            </a:r>
            <a:r>
              <a:rPr lang="en-US" baseline="0" dirty="0" smtClean="0">
                <a:latin typeface="Arial" pitchFamily="1" charset="0"/>
                <a:ea typeface="ＭＳ Ｐゴシック" pitchFamily="1" charset="-128"/>
                <a:cs typeface="ＭＳ Ｐゴシック" pitchFamily="1" charset="-128"/>
              </a:rPr>
              <a:t> has </a:t>
            </a:r>
            <a:r>
              <a:rPr lang="en-US" baseline="0" dirty="0" err="1" smtClean="0">
                <a:latin typeface="Arial" pitchFamily="1" charset="0"/>
                <a:ea typeface="ＭＳ Ｐゴシック" pitchFamily="1" charset="-128"/>
                <a:cs typeface="ＭＳ Ｐゴシック" pitchFamily="1" charset="-128"/>
              </a:rPr>
              <a:t>boolean</a:t>
            </a:r>
            <a:r>
              <a:rPr lang="en-US" baseline="0" dirty="0" smtClean="0">
                <a:latin typeface="Arial" pitchFamily="1" charset="0"/>
                <a:ea typeface="ＭＳ Ｐゴシック" pitchFamily="1" charset="-128"/>
                <a:cs typeface="ＭＳ Ｐゴシック" pitchFamily="1" charset="-128"/>
              </a:rPr>
              <a:t>, byte; C has long long, </a:t>
            </a:r>
            <a:r>
              <a:rPr lang="en-US" baseline="0" dirty="0" err="1" smtClean="0">
                <a:latin typeface="Arial" pitchFamily="1" charset="0"/>
                <a:ea typeface="ＭＳ Ｐゴシック" pitchFamily="1" charset="-128"/>
                <a:cs typeface="ＭＳ Ｐゴシック" pitchFamily="1" charset="-128"/>
              </a:rPr>
              <a:t>unisigned</a:t>
            </a:r>
            <a:r>
              <a:rPr lang="en-US" baseline="0" dirty="0" smtClean="0">
                <a:latin typeface="Arial" pitchFamily="1" charset="0"/>
                <a:ea typeface="ＭＳ Ｐゴシック" pitchFamily="1" charset="-128"/>
                <a:cs typeface="ＭＳ Ｐゴシック" pitchFamily="1" charset="-128"/>
              </a:rPr>
              <a:t> int</a:t>
            </a:r>
          </a:p>
          <a:p>
            <a:r>
              <a:rPr lang="en-US" baseline="0" dirty="0" smtClean="0">
                <a:latin typeface="Arial" pitchFamily="1" charset="0"/>
                <a:ea typeface="ＭＳ Ｐゴシック" pitchFamily="1" charset="-128"/>
                <a:cs typeface="ＭＳ Ｐゴシック" pitchFamily="1" charset="-128"/>
              </a:rPr>
              <a:t>C is wrong; Java uses JIT; also, still compile to produce byte codes</a:t>
            </a:r>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22</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p:sp>
      <p:sp>
        <p:nvSpPr>
          <p:cNvPr id="3277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61443"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5529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xfrm>
            <a:off x="1165225" y="585788"/>
            <a:ext cx="4551363" cy="3414712"/>
          </a:xfrm>
          <a:solidFill>
            <a:srgbClr val="FFFFFF"/>
          </a:solidFill>
          <a:ln>
            <a:solidFill>
              <a:srgbClr val="000000"/>
            </a:solidFill>
          </a:ln>
        </p:spPr>
      </p:sp>
      <p:sp>
        <p:nvSpPr>
          <p:cNvPr id="20483" name="Rectangle 3"/>
          <p:cNvSpPr>
            <a:spLocks noGrp="1" noChangeArrowheads="1"/>
          </p:cNvSpPr>
          <p:nvPr>
            <p:ph type="body" idx="1"/>
          </p:nvPr>
        </p:nvSpPr>
        <p:spPr>
          <a:solidFill>
            <a:srgbClr val="FFFFFF"/>
          </a:solidFill>
          <a:ln>
            <a:solidFill>
              <a:srgbClr val="000000"/>
            </a:solidFill>
          </a:ln>
        </p:spPr>
        <p:txBody>
          <a:bodyPr lIns="89570" tIns="44785" rIns="89570" bIns="4478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 is wrong:</a:t>
            </a:r>
            <a:r>
              <a:rPr lang="en-US" baseline="0" dirty="0" smtClean="0">
                <a:latin typeface="Arial" pitchFamily="1" charset="0"/>
                <a:ea typeface="ＭＳ Ｐゴシック" pitchFamily="1" charset="-128"/>
                <a:cs typeface="ＭＳ Ｐゴシック" pitchFamily="1" charset="-128"/>
              </a:rPr>
              <a:t> short, int, long are 16, 32, 64 signed integers, but they could all be 64 bits in C</a:t>
            </a:r>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B is wrong. Java</a:t>
            </a:r>
            <a:r>
              <a:rPr lang="en-US" baseline="0" dirty="0" smtClean="0">
                <a:latin typeface="Arial" pitchFamily="1" charset="0"/>
                <a:ea typeface="ＭＳ Ｐゴシック" pitchFamily="1" charset="-128"/>
                <a:cs typeface="ＭＳ Ｐゴシック" pitchFamily="1" charset="-128"/>
              </a:rPr>
              <a:t> has </a:t>
            </a:r>
            <a:r>
              <a:rPr lang="en-US" baseline="0" dirty="0" err="1" smtClean="0">
                <a:latin typeface="Arial" pitchFamily="1" charset="0"/>
                <a:ea typeface="ＭＳ Ｐゴシック" pitchFamily="1" charset="-128"/>
                <a:cs typeface="ＭＳ Ｐゴシック" pitchFamily="1" charset="-128"/>
              </a:rPr>
              <a:t>boolean</a:t>
            </a:r>
            <a:r>
              <a:rPr lang="en-US" baseline="0" dirty="0" smtClean="0">
                <a:latin typeface="Arial" pitchFamily="1" charset="0"/>
                <a:ea typeface="ＭＳ Ｐゴシック" pitchFamily="1" charset="-128"/>
                <a:cs typeface="ＭＳ Ｐゴシック" pitchFamily="1" charset="-128"/>
              </a:rPr>
              <a:t>, byte; C has long long, </a:t>
            </a:r>
            <a:r>
              <a:rPr lang="en-US" baseline="0" dirty="0" err="1" smtClean="0">
                <a:latin typeface="Arial" pitchFamily="1" charset="0"/>
                <a:ea typeface="ＭＳ Ｐゴシック" pitchFamily="1" charset="-128"/>
                <a:cs typeface="ＭＳ Ｐゴシック" pitchFamily="1" charset="-128"/>
              </a:rPr>
              <a:t>unisigned</a:t>
            </a:r>
            <a:r>
              <a:rPr lang="en-US" baseline="0" dirty="0" smtClean="0">
                <a:latin typeface="Arial" pitchFamily="1" charset="0"/>
                <a:ea typeface="ＭＳ Ｐゴシック" pitchFamily="1" charset="-128"/>
                <a:cs typeface="ＭＳ Ｐゴシック" pitchFamily="1" charset="-128"/>
              </a:rPr>
              <a:t> int</a:t>
            </a:r>
          </a:p>
          <a:p>
            <a:r>
              <a:rPr lang="en-US" baseline="0" dirty="0" smtClean="0">
                <a:latin typeface="Arial" pitchFamily="1" charset="0"/>
                <a:ea typeface="ＭＳ Ｐゴシック" pitchFamily="1" charset="-128"/>
                <a:cs typeface="ＭＳ Ｐゴシック" pitchFamily="1" charset="-128"/>
              </a:rPr>
              <a:t>C is wrong; Java uses JIT; also, still compile to produce byte codes</a:t>
            </a:r>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The actual size of integer types varies by implementation. The only guarantee is that the long long is not smaller than long, which is not smaller than int, which is not smaller than short. Also, int should be the integer type that the target processor is most efficient working with. This allows great flexibility: for example, all types can be 64-bit.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D4F4C2C-4259-2B41-86D3-E193D27D6A95}"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A256E-FE98-5A40-8E31-6B4232C5B065}"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4D10D-4107-1F48-BE60-9ACC2DDAE5C0}"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p:oleObj spid="_x0000_s181250" name="Image" r:id="rId3" imgW="10057143" imgH="1269841" progId="">
              <p:embed/>
            </p:oleObj>
          </a:graphicData>
        </a:graphic>
      </p:graphicFrame>
      <p:pic>
        <p:nvPicPr>
          <p:cNvPr id="3" name="Picture 8"/>
          <p:cNvPicPr>
            <a:picLocks noChangeAspect="1"/>
          </p:cNvPicPr>
          <p:nvPr userDrawn="1"/>
        </p:nvPicPr>
        <p:blipFill>
          <a:blip r:embed="rId4"/>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5"/>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029B4-481E-C14E-A0E2-93611BE282FC}"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B06BA-33B4-5044-9489-89C32B98F10F}"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D70E6A-5E05-D747-987D-2202FA6E402D}"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3A4D6-C765-FA4D-8CAF-C0ED96001EAC}" type="datetime1">
              <a:rPr lang="en-US" smtClean="0"/>
              <a:pPr/>
              <a:t>8/30/12</a:t>
            </a:fld>
            <a:endParaRPr lang="en-US"/>
          </a:p>
        </p:txBody>
      </p:sp>
      <p:sp>
        <p:nvSpPr>
          <p:cNvPr id="8" name="Footer Placeholder 7"/>
          <p:cNvSpPr>
            <a:spLocks noGrp="1"/>
          </p:cNvSpPr>
          <p:nvPr>
            <p:ph type="ftr" sz="quarter" idx="11"/>
          </p:nvPr>
        </p:nvSpPr>
        <p:spPr/>
        <p:txBody>
          <a:bodyPr/>
          <a:lstStyle/>
          <a:p>
            <a:r>
              <a:rPr lang="en-US" smtClean="0"/>
              <a:t>Fall 2012 -- Lecture #4</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239773-1DBA-3044-8F11-7FD559E4EC24}" type="datetime1">
              <a:rPr lang="en-US" smtClean="0"/>
              <a:pPr/>
              <a:t>8/30/12</a:t>
            </a:fld>
            <a:endParaRPr lang="en-US"/>
          </a:p>
        </p:txBody>
      </p:sp>
      <p:sp>
        <p:nvSpPr>
          <p:cNvPr id="4" name="Footer Placeholder 3"/>
          <p:cNvSpPr>
            <a:spLocks noGrp="1"/>
          </p:cNvSpPr>
          <p:nvPr>
            <p:ph type="ftr" sz="quarter" idx="11"/>
          </p:nvPr>
        </p:nvSpPr>
        <p:spPr/>
        <p:txBody>
          <a:bodyPr/>
          <a:lstStyle/>
          <a:p>
            <a:r>
              <a:rPr lang="en-US" smtClean="0"/>
              <a:t>Fall 2012 -- Lecture #4</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44E77-254F-3F40-B952-16DAF4B3CA67}" type="datetime1">
              <a:rPr lang="en-US" smtClean="0"/>
              <a:pPr/>
              <a:t>8/30/12</a:t>
            </a:fld>
            <a:endParaRPr lang="en-US"/>
          </a:p>
        </p:txBody>
      </p:sp>
      <p:sp>
        <p:nvSpPr>
          <p:cNvPr id="3" name="Footer Placeholder 2"/>
          <p:cNvSpPr>
            <a:spLocks noGrp="1"/>
          </p:cNvSpPr>
          <p:nvPr>
            <p:ph type="ftr" sz="quarter" idx="11"/>
          </p:nvPr>
        </p:nvSpPr>
        <p:spPr/>
        <p:txBody>
          <a:bodyPr/>
          <a:lstStyle/>
          <a:p>
            <a:r>
              <a:rPr lang="en-US" smtClean="0"/>
              <a:t>Fall 2012 -- Lecture #4</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72A7D-D50C-414B-AB81-3C07CF461FED}"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0636-4D16-234F-BE7F-267BE4BFDA31}"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1149-C30E-CA42-B583-28A6EEE3A8C7}" type="datetime1">
              <a:rPr lang="en-US" smtClean="0"/>
              <a:pPr/>
              <a:t>8/30/12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Fall 2012 --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princeton.edu/introcs/faq/c2java.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princeton.edu/introcs/faq/c2java.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3.bin"/><Relationship Id="rId5" Type="http://schemas.openxmlformats.org/officeDocument/2006/relationships/image" Target="../media/image9.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hyperlink" Target="http://oreilly.com/catalog/javanut/excerpt/index.html" TargetMode="External"/><Relationship Id="rId4" Type="http://schemas.openxmlformats.org/officeDocument/2006/relationships/hyperlink" Target="http://inst.eecs.berkeley.edu/~cs61c/resources/HarveyNotesC1-3.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369" y="1997743"/>
            <a:ext cx="8458200" cy="1470025"/>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dirty="0" smtClean="0"/>
              <a:t>Introduction to C, Part I</a:t>
            </a:r>
            <a:endParaRPr lang="en-US" dirty="0"/>
          </a:p>
        </p:txBody>
      </p:sp>
      <p:sp>
        <p:nvSpPr>
          <p:cNvPr id="7" name="Subtitle 6"/>
          <p:cNvSpPr>
            <a:spLocks noGrp="1"/>
          </p:cNvSpPr>
          <p:nvPr>
            <p:ph type="subTitle" idx="1"/>
          </p:nvPr>
        </p:nvSpPr>
        <p:spPr>
          <a:xfrm>
            <a:off x="1455563" y="4138111"/>
            <a:ext cx="6400800" cy="1752600"/>
          </a:xfrm>
        </p:spPr>
        <p:txBody>
          <a:bodyPr>
            <a:normAutofit fontScale="85000" lnSpcReduction="10000"/>
          </a:bodyPr>
          <a:lstStyle/>
          <a:p>
            <a:r>
              <a:rPr lang="en-US" dirty="0" smtClean="0"/>
              <a:t>Instructors:</a:t>
            </a:r>
          </a:p>
          <a:p>
            <a:r>
              <a:rPr lang="en-US" dirty="0" smtClean="0"/>
              <a:t>Krste Asanovic</a:t>
            </a:r>
            <a:br>
              <a:rPr lang="en-US" dirty="0" smtClean="0"/>
            </a:br>
            <a:r>
              <a:rPr lang="en-US" dirty="0" smtClean="0"/>
              <a:t>Randy H. Katz</a:t>
            </a:r>
          </a:p>
          <a:p>
            <a:r>
              <a:rPr lang="en-US" dirty="0" smtClean="0"/>
              <a:t>http://inst.eecs.Berkeley.edu/~cs61c/F12</a:t>
            </a:r>
          </a:p>
        </p:txBody>
      </p:sp>
      <p:sp>
        <p:nvSpPr>
          <p:cNvPr id="9" name="Date Placeholder 8"/>
          <p:cNvSpPr>
            <a:spLocks noGrp="1"/>
          </p:cNvSpPr>
          <p:nvPr>
            <p:ph type="dt" sz="half" idx="10"/>
          </p:nvPr>
        </p:nvSpPr>
        <p:spPr/>
        <p:txBody>
          <a:bodyPr/>
          <a:lstStyle/>
          <a:p>
            <a:fld id="{2C03DCE3-0B11-F649-BE99-C3103EA60647}" type="datetime1">
              <a:rPr lang="en-US" smtClean="0"/>
              <a:pPr/>
              <a:t>8/30/12</a:t>
            </a:fld>
            <a:endParaRPr lang="en-US"/>
          </a:p>
        </p:txBody>
      </p:sp>
      <p:sp>
        <p:nvSpPr>
          <p:cNvPr id="8" name="Footer Placeholder 7"/>
          <p:cNvSpPr>
            <a:spLocks noGrp="1"/>
          </p:cNvSpPr>
          <p:nvPr>
            <p:ph type="ftr" sz="quarter" idx="11"/>
          </p:nvPr>
        </p:nvSpPr>
        <p:spPr/>
        <p:txBody>
          <a:bodyPr/>
          <a:lstStyle/>
          <a:p>
            <a:r>
              <a:rPr lang="en-US" smtClean="0"/>
              <a:t>Fall 2012 -- Lecture #4</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tiobe_Aug2012.tiff"/>
          <p:cNvPicPr>
            <a:picLocks noChangeAspect="1"/>
          </p:cNvPicPr>
          <p:nvPr/>
        </p:nvPicPr>
        <p:blipFill>
          <a:blip r:embed="rId2"/>
          <a:stretch>
            <a:fillRect/>
          </a:stretch>
        </p:blipFill>
        <p:spPr>
          <a:xfrm>
            <a:off x="-1" y="812507"/>
            <a:ext cx="9144001" cy="5699125"/>
          </a:xfrm>
          <a:prstGeom prst="rect">
            <a:avLst/>
          </a:prstGeom>
        </p:spPr>
      </p:pic>
      <p:sp>
        <p:nvSpPr>
          <p:cNvPr id="2" name="Title 1"/>
          <p:cNvSpPr>
            <a:spLocks noGrp="1"/>
          </p:cNvSpPr>
          <p:nvPr>
            <p:ph type="title"/>
          </p:nvPr>
        </p:nvSpPr>
        <p:spPr>
          <a:xfrm>
            <a:off x="457200" y="-40242"/>
            <a:ext cx="8229600" cy="1143000"/>
          </a:xfrm>
        </p:spPr>
        <p:txBody>
          <a:bodyPr/>
          <a:lstStyle/>
          <a:p>
            <a:r>
              <a:rPr lang="en-US" dirty="0" smtClean="0"/>
              <a:t>TIOBE Index of Language Popularity</a:t>
            </a:r>
            <a:endParaRPr lang="en-US" dirty="0"/>
          </a:p>
        </p:txBody>
      </p:sp>
      <p:sp>
        <p:nvSpPr>
          <p:cNvPr id="4" name="Date Placeholder 3"/>
          <p:cNvSpPr>
            <a:spLocks noGrp="1"/>
          </p:cNvSpPr>
          <p:nvPr>
            <p:ph type="dt" sz="half" idx="10"/>
          </p:nvPr>
        </p:nvSpPr>
        <p:spPr/>
        <p:txBody>
          <a:bodyPr/>
          <a:lstStyle/>
          <a:p>
            <a:fld id="{56F029B4-481E-C14E-A0E2-93611BE282FC}"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16"/>
          <p:cNvSpPr/>
          <p:nvPr/>
        </p:nvSpPr>
        <p:spPr>
          <a:xfrm>
            <a:off x="441715" y="4794290"/>
            <a:ext cx="8239861" cy="6815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46681" y="5403358"/>
            <a:ext cx="8239861" cy="68154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44195" y="4146210"/>
            <a:ext cx="8239861" cy="68154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44200" y="3495660"/>
            <a:ext cx="8239861" cy="6815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46680" y="2847580"/>
            <a:ext cx="8239861" cy="68154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46685" y="2258994"/>
            <a:ext cx="8239861" cy="6815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9165" y="1641894"/>
            <a:ext cx="8239861" cy="68154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Basic C Concepts</a:t>
            </a:r>
            <a:endParaRPr lang="en-US" dirty="0"/>
          </a:p>
        </p:txBody>
      </p:sp>
      <p:sp>
        <p:nvSpPr>
          <p:cNvPr id="11" name="Content Placeholder 10"/>
          <p:cNvSpPr>
            <a:spLocks noGrp="1"/>
          </p:cNvSpPr>
          <p:nvPr>
            <p:ph sz="half" idx="1"/>
          </p:nvPr>
        </p:nvSpPr>
        <p:spPr/>
        <p:txBody>
          <a:bodyPr>
            <a:normAutofit fontScale="92500" lnSpcReduction="20000"/>
          </a:bodyPr>
          <a:lstStyle/>
          <a:p>
            <a:pPr>
              <a:spcBef>
                <a:spcPts val="0"/>
              </a:spcBef>
              <a:buNone/>
            </a:pPr>
            <a:r>
              <a:rPr lang="en-US" i="1" dirty="0" smtClean="0"/>
              <a:t>Compiler</a:t>
            </a:r>
          </a:p>
          <a:p>
            <a:pPr>
              <a:spcBef>
                <a:spcPts val="0"/>
              </a:spcBef>
              <a:buNone/>
            </a:pPr>
            <a:r>
              <a:rPr lang="en-US" dirty="0" smtClean="0"/>
              <a:t>	</a:t>
            </a:r>
          </a:p>
          <a:p>
            <a:pPr>
              <a:spcBef>
                <a:spcPts val="0"/>
              </a:spcBef>
              <a:buNone/>
            </a:pPr>
            <a:r>
              <a:rPr lang="en-US" i="1" dirty="0" smtClean="0"/>
              <a:t>Typed variables</a:t>
            </a:r>
          </a:p>
          <a:p>
            <a:pPr>
              <a:spcBef>
                <a:spcPts val="0"/>
              </a:spcBef>
              <a:buNone/>
            </a:pPr>
            <a:r>
              <a:rPr lang="en-US" dirty="0" smtClean="0"/>
              <a:t>	</a:t>
            </a:r>
          </a:p>
          <a:p>
            <a:pPr>
              <a:spcBef>
                <a:spcPts val="0"/>
              </a:spcBef>
              <a:buNone/>
            </a:pPr>
            <a:r>
              <a:rPr lang="en-US" i="1" dirty="0" smtClean="0"/>
              <a:t>Typed functions</a:t>
            </a:r>
            <a:r>
              <a:rPr lang="en-US" dirty="0" smtClean="0"/>
              <a:t/>
            </a:r>
            <a:br>
              <a:rPr lang="en-US" dirty="0" smtClean="0"/>
            </a:br>
            <a:r>
              <a:rPr lang="en-US" dirty="0" smtClean="0"/>
              <a:t>	</a:t>
            </a:r>
          </a:p>
          <a:p>
            <a:pPr>
              <a:spcBef>
                <a:spcPts val="0"/>
              </a:spcBef>
              <a:buNone/>
            </a:pPr>
            <a:r>
              <a:rPr lang="en-US" i="1" dirty="0" smtClean="0"/>
              <a:t>Header files (.</a:t>
            </a:r>
            <a:r>
              <a:rPr lang="en-US" i="1" dirty="0" err="1" smtClean="0"/>
              <a:t>h</a:t>
            </a:r>
            <a:r>
              <a:rPr lang="en-US" i="1" dirty="0" smtClean="0"/>
              <a:t>)</a:t>
            </a:r>
            <a:r>
              <a:rPr lang="en-US" dirty="0" smtClean="0"/>
              <a:t/>
            </a:r>
            <a:br>
              <a:rPr lang="en-US" dirty="0" smtClean="0"/>
            </a:br>
            <a:r>
              <a:rPr lang="en-US" dirty="0" smtClean="0"/>
              <a:t>	</a:t>
            </a:r>
          </a:p>
          <a:p>
            <a:pPr>
              <a:spcBef>
                <a:spcPts val="0"/>
              </a:spcBef>
              <a:buNone/>
            </a:pPr>
            <a:r>
              <a:rPr lang="en-US" i="1" dirty="0" err="1" smtClean="0"/>
              <a:t>Structs</a:t>
            </a:r>
            <a:r>
              <a:rPr lang="en-US" dirty="0" smtClean="0"/>
              <a:t>	</a:t>
            </a:r>
            <a:br>
              <a:rPr lang="en-US" dirty="0" smtClean="0"/>
            </a:br>
            <a:endParaRPr lang="en-US" dirty="0" smtClean="0"/>
          </a:p>
          <a:p>
            <a:pPr>
              <a:spcBef>
                <a:spcPts val="0"/>
              </a:spcBef>
              <a:buNone/>
            </a:pPr>
            <a:r>
              <a:rPr lang="en-US" i="1" dirty="0" err="1" smtClean="0"/>
              <a:t>Enums</a:t>
            </a:r>
            <a:r>
              <a:rPr lang="en-US" dirty="0" smtClean="0"/>
              <a:t>	</a:t>
            </a:r>
            <a:br>
              <a:rPr lang="en-US" dirty="0" smtClean="0"/>
            </a:br>
            <a:endParaRPr lang="en-US" dirty="0" smtClean="0"/>
          </a:p>
          <a:p>
            <a:pPr>
              <a:spcBef>
                <a:spcPts val="0"/>
              </a:spcBef>
              <a:buNone/>
            </a:pPr>
            <a:r>
              <a:rPr lang="en-US" i="1" dirty="0" smtClean="0"/>
              <a:t>Pointers	</a:t>
            </a:r>
            <a:endParaRPr lang="en-US" i="1" dirty="0"/>
          </a:p>
        </p:txBody>
      </p:sp>
      <p:sp>
        <p:nvSpPr>
          <p:cNvPr id="12" name="Content Placeholder 11"/>
          <p:cNvSpPr>
            <a:spLocks noGrp="1"/>
          </p:cNvSpPr>
          <p:nvPr>
            <p:ph sz="half" idx="2"/>
          </p:nvPr>
        </p:nvSpPr>
        <p:spPr/>
        <p:txBody>
          <a:bodyPr>
            <a:normAutofit fontScale="92500" lnSpcReduction="20000"/>
          </a:bodyPr>
          <a:lstStyle/>
          <a:p>
            <a:pPr>
              <a:spcBef>
                <a:spcPts val="0"/>
              </a:spcBef>
              <a:buNone/>
            </a:pPr>
            <a:r>
              <a:rPr lang="en-US" dirty="0" smtClean="0"/>
              <a:t>	Creates useable programs from C source</a:t>
            </a:r>
          </a:p>
          <a:p>
            <a:pPr>
              <a:spcBef>
                <a:spcPts val="0"/>
              </a:spcBef>
              <a:buNone/>
            </a:pPr>
            <a:r>
              <a:rPr lang="en-US" dirty="0" smtClean="0"/>
              <a:t>	Kind of data that a variable contains</a:t>
            </a:r>
          </a:p>
          <a:p>
            <a:pPr>
              <a:spcBef>
                <a:spcPts val="0"/>
              </a:spcBef>
              <a:buNone/>
            </a:pPr>
            <a:r>
              <a:rPr lang="en-US" dirty="0" smtClean="0"/>
              <a:t>	The kind of data returned from a function</a:t>
            </a:r>
          </a:p>
          <a:p>
            <a:pPr>
              <a:spcBef>
                <a:spcPts val="0"/>
              </a:spcBef>
              <a:buNone/>
            </a:pPr>
            <a:r>
              <a:rPr lang="en-US" dirty="0" smtClean="0"/>
              <a:t>	Declare functions and variables in a separate file</a:t>
            </a:r>
          </a:p>
          <a:p>
            <a:pPr>
              <a:spcBef>
                <a:spcPts val="0"/>
              </a:spcBef>
              <a:buNone/>
            </a:pPr>
            <a:r>
              <a:rPr lang="en-US" dirty="0" smtClean="0"/>
              <a:t>	Groups of related values</a:t>
            </a:r>
            <a:br>
              <a:rPr lang="en-US" dirty="0" smtClean="0"/>
            </a:br>
            <a:endParaRPr lang="en-US" dirty="0" smtClean="0"/>
          </a:p>
          <a:p>
            <a:pPr>
              <a:spcBef>
                <a:spcPts val="0"/>
              </a:spcBef>
              <a:buNone/>
            </a:pPr>
            <a:r>
              <a:rPr lang="en-US" dirty="0" smtClean="0"/>
              <a:t>	Lists of predefined values</a:t>
            </a:r>
            <a:br>
              <a:rPr lang="en-US" dirty="0" smtClean="0"/>
            </a:br>
            <a:endParaRPr lang="en-US" dirty="0" smtClean="0"/>
          </a:p>
          <a:p>
            <a:pPr>
              <a:spcBef>
                <a:spcPts val="0"/>
              </a:spcBef>
              <a:buNone/>
            </a:pPr>
            <a:r>
              <a:rPr lang="en-US" dirty="0" smtClean="0"/>
              <a:t>	Aliases to other variables</a:t>
            </a:r>
            <a:endParaRPr lang="en-US" dirty="0"/>
          </a:p>
        </p:txBody>
      </p:sp>
      <p:sp>
        <p:nvSpPr>
          <p:cNvPr id="5" name="Date Placeholder 4"/>
          <p:cNvSpPr>
            <a:spLocks noGrp="1"/>
          </p:cNvSpPr>
          <p:nvPr>
            <p:ph type="dt" sz="half" idx="10"/>
          </p:nvPr>
        </p:nvSpPr>
        <p:spPr/>
        <p:txBody>
          <a:bodyPr/>
          <a:lstStyle/>
          <a:p>
            <a:fld id="{93887619-7E6E-C74D-9A82-9E6D10E64828}"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11</a:t>
            </a:fld>
            <a:endParaRPr lang="en-US"/>
          </a:p>
        </p:txBody>
      </p:sp>
      <p:sp>
        <p:nvSpPr>
          <p:cNvPr id="20" name="TextBox 19"/>
          <p:cNvSpPr txBox="1"/>
          <p:nvPr/>
        </p:nvSpPr>
        <p:spPr>
          <a:xfrm>
            <a:off x="387214" y="6102878"/>
            <a:ext cx="6337229" cy="369332"/>
          </a:xfrm>
          <a:prstGeom prst="rect">
            <a:avLst/>
          </a:prstGeom>
          <a:noFill/>
        </p:spPr>
        <p:txBody>
          <a:bodyPr wrap="none" rtlCol="0">
            <a:spAutoFit/>
          </a:bodyPr>
          <a:lstStyle/>
          <a:p>
            <a:r>
              <a:rPr lang="en-US" dirty="0" smtClean="0"/>
              <a:t>These concepts distinguish C from other languages you may know</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Integers: Python vs. Java vs. C</a:t>
            </a:r>
            <a:endParaRPr lang="en-US" dirty="0"/>
          </a:p>
        </p:txBody>
      </p:sp>
      <p:sp>
        <p:nvSpPr>
          <p:cNvPr id="3" name="Content Placeholder 2"/>
          <p:cNvSpPr>
            <a:spLocks noGrp="1"/>
          </p:cNvSpPr>
          <p:nvPr>
            <p:ph idx="1"/>
          </p:nvPr>
        </p:nvSpPr>
        <p:spPr>
          <a:xfrm>
            <a:off x="457200" y="3565206"/>
            <a:ext cx="8229600" cy="3292794"/>
          </a:xfrm>
        </p:spPr>
        <p:txBody>
          <a:bodyPr>
            <a:normAutofit/>
          </a:bodyPr>
          <a:lstStyle/>
          <a:p>
            <a:r>
              <a:rPr lang="en-US" dirty="0" smtClean="0"/>
              <a:t>C: </a:t>
            </a:r>
            <a:r>
              <a:rPr lang="en-US" dirty="0" smtClean="0">
                <a:latin typeface="Courier"/>
                <a:cs typeface="Courier"/>
              </a:rPr>
              <a:t>int</a:t>
            </a:r>
            <a:r>
              <a:rPr lang="en-US" dirty="0" smtClean="0"/>
              <a:t> should be integer type that target processor is most efficient working with</a:t>
            </a:r>
          </a:p>
          <a:p>
            <a:r>
              <a:rPr lang="en-US" dirty="0" smtClean="0"/>
              <a:t>Only guarantee: </a:t>
            </a:r>
            <a:r>
              <a:rPr lang="en-US" dirty="0" err="1" smtClean="0"/>
              <a:t>sizeof(</a:t>
            </a:r>
            <a:r>
              <a:rPr lang="en-US" dirty="0" err="1" smtClean="0">
                <a:latin typeface="Courier"/>
                <a:cs typeface="Courier"/>
              </a:rPr>
              <a:t>long</a:t>
            </a:r>
            <a:r>
              <a:rPr lang="en-US" dirty="0" smtClean="0">
                <a:latin typeface="Courier"/>
                <a:cs typeface="Courier"/>
              </a:rPr>
              <a:t> long</a:t>
            </a:r>
            <a:r>
              <a:rPr lang="en-US" dirty="0" smtClean="0"/>
              <a:t>) </a:t>
            </a:r>
            <a:br>
              <a:rPr lang="en-US" dirty="0" smtClean="0"/>
            </a:br>
            <a:r>
              <a:rPr lang="en-US" dirty="0" smtClean="0"/>
              <a:t>≥ </a:t>
            </a:r>
            <a:r>
              <a:rPr lang="en-US" dirty="0" err="1" smtClean="0"/>
              <a:t>sizeof(</a:t>
            </a:r>
            <a:r>
              <a:rPr lang="en-US" dirty="0" err="1" smtClean="0">
                <a:latin typeface="Courier"/>
                <a:cs typeface="Courier"/>
              </a:rPr>
              <a:t>long</a:t>
            </a:r>
            <a:r>
              <a:rPr lang="en-US" dirty="0" smtClean="0"/>
              <a:t>) ≥ </a:t>
            </a:r>
            <a:r>
              <a:rPr lang="en-US" dirty="0" err="1" smtClean="0"/>
              <a:t>sizeof(</a:t>
            </a:r>
            <a:r>
              <a:rPr lang="en-US" dirty="0" err="1" smtClean="0">
                <a:latin typeface="Courier"/>
                <a:cs typeface="Courier"/>
              </a:rPr>
              <a:t>int</a:t>
            </a:r>
            <a:r>
              <a:rPr lang="en-US" dirty="0" smtClean="0"/>
              <a:t>) ≥  </a:t>
            </a:r>
            <a:r>
              <a:rPr lang="en-US" dirty="0" err="1" smtClean="0"/>
              <a:t>sizeof(</a:t>
            </a:r>
            <a:r>
              <a:rPr lang="en-US" dirty="0" err="1" smtClean="0">
                <a:latin typeface="Courier"/>
                <a:cs typeface="Courier"/>
              </a:rPr>
              <a:t>short</a:t>
            </a:r>
            <a:r>
              <a:rPr lang="en-US" dirty="0" smtClean="0"/>
              <a:t>)</a:t>
            </a:r>
          </a:p>
          <a:p>
            <a:pPr lvl="1"/>
            <a:r>
              <a:rPr lang="en-US" dirty="0" smtClean="0"/>
              <a:t>All could be 64 bits</a:t>
            </a:r>
          </a:p>
          <a:p>
            <a:endParaRPr lang="en-US" dirty="0" smtClean="0"/>
          </a:p>
        </p:txBody>
      </p:sp>
      <p:sp>
        <p:nvSpPr>
          <p:cNvPr id="4" name="Date Placeholder 3"/>
          <p:cNvSpPr>
            <a:spLocks noGrp="1"/>
          </p:cNvSpPr>
          <p:nvPr>
            <p:ph type="dt" sz="half" idx="10"/>
          </p:nvPr>
        </p:nvSpPr>
        <p:spPr/>
        <p:txBody>
          <a:bodyPr/>
          <a:lstStyle/>
          <a:p>
            <a:fld id="{CB445057-C55D-F045-AC26-7066AE557A39}"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graphicFrame>
        <p:nvGraphicFramePr>
          <p:cNvPr id="7" name="Table 6"/>
          <p:cNvGraphicFramePr>
            <a:graphicFrameLocks noGrp="1"/>
          </p:cNvGraphicFramePr>
          <p:nvPr/>
        </p:nvGraphicFramePr>
        <p:xfrm>
          <a:off x="672121" y="1296981"/>
          <a:ext cx="7862973" cy="2072639"/>
        </p:xfrm>
        <a:graphic>
          <a:graphicData uri="http://schemas.openxmlformats.org/drawingml/2006/table">
            <a:tbl>
              <a:tblPr firstRow="1" bandRow="1">
                <a:tableStyleId>{5C22544A-7EE6-4342-B048-85BDC9FD1C3A}</a:tableStyleId>
              </a:tblPr>
              <a:tblGrid>
                <a:gridCol w="1680234"/>
                <a:gridCol w="6182739"/>
              </a:tblGrid>
              <a:tr h="370840">
                <a:tc>
                  <a:txBody>
                    <a:bodyPr/>
                    <a:lstStyle/>
                    <a:p>
                      <a:r>
                        <a:rPr lang="en-US" sz="2800" dirty="0" smtClean="0"/>
                        <a:t>Language</a:t>
                      </a:r>
                      <a:endParaRPr lang="en-US" sz="2800" dirty="0"/>
                    </a:p>
                  </a:txBody>
                  <a:tcPr/>
                </a:tc>
                <a:tc>
                  <a:txBody>
                    <a:bodyPr/>
                    <a:lstStyle/>
                    <a:p>
                      <a:r>
                        <a:rPr lang="en-US" sz="2800" dirty="0" err="1" smtClean="0"/>
                        <a:t>sizeof(int</a:t>
                      </a:r>
                      <a:r>
                        <a:rPr lang="en-US" sz="2800" dirty="0" smtClean="0"/>
                        <a:t>)</a:t>
                      </a:r>
                      <a:endParaRPr lang="en-US" sz="2800" dirty="0"/>
                    </a:p>
                  </a:txBody>
                  <a:tcPr/>
                </a:tc>
              </a:tr>
              <a:tr h="370840">
                <a:tc>
                  <a:txBody>
                    <a:bodyPr/>
                    <a:lstStyle/>
                    <a:p>
                      <a:r>
                        <a:rPr lang="en-US" sz="2800" dirty="0" smtClean="0"/>
                        <a:t>Python</a:t>
                      </a:r>
                      <a:endParaRPr lang="en-US" sz="2800" dirty="0"/>
                    </a:p>
                  </a:txBody>
                  <a:tcPr/>
                </a:tc>
                <a:tc>
                  <a:txBody>
                    <a:bodyPr/>
                    <a:lstStyle/>
                    <a:p>
                      <a:r>
                        <a:rPr lang="en-US" sz="2800" dirty="0" smtClean="0"/>
                        <a:t>&gt;=32 bits (plain </a:t>
                      </a:r>
                      <a:r>
                        <a:rPr lang="en-US" sz="2800" dirty="0" err="1" smtClean="0"/>
                        <a:t>ints</a:t>
                      </a:r>
                      <a:r>
                        <a:rPr lang="en-US" sz="2800" dirty="0" smtClean="0"/>
                        <a:t>), infinite</a:t>
                      </a:r>
                      <a:r>
                        <a:rPr lang="en-US" sz="2800" baseline="0" dirty="0" smtClean="0"/>
                        <a:t> (long </a:t>
                      </a:r>
                      <a:r>
                        <a:rPr lang="en-US" sz="2800" baseline="0" dirty="0" err="1" smtClean="0"/>
                        <a:t>ints</a:t>
                      </a:r>
                      <a:r>
                        <a:rPr lang="en-US" sz="2800" baseline="0" dirty="0" smtClean="0"/>
                        <a:t>)</a:t>
                      </a:r>
                      <a:endParaRPr lang="en-US" sz="2800" dirty="0"/>
                    </a:p>
                  </a:txBody>
                  <a:tcPr/>
                </a:tc>
              </a:tr>
              <a:tr h="370840">
                <a:tc>
                  <a:txBody>
                    <a:bodyPr/>
                    <a:lstStyle/>
                    <a:p>
                      <a:r>
                        <a:rPr lang="en-US" sz="2800" dirty="0" smtClean="0"/>
                        <a:t>Java</a:t>
                      </a:r>
                      <a:endParaRPr lang="en-US" sz="2800" dirty="0"/>
                    </a:p>
                  </a:txBody>
                  <a:tcPr/>
                </a:tc>
                <a:tc>
                  <a:txBody>
                    <a:bodyPr/>
                    <a:lstStyle/>
                    <a:p>
                      <a:r>
                        <a:rPr lang="en-US" sz="2800" dirty="0" smtClean="0"/>
                        <a:t>32 bits</a:t>
                      </a:r>
                      <a:endParaRPr lang="en-US" sz="2800" dirty="0"/>
                    </a:p>
                  </a:txBody>
                  <a:tcPr/>
                </a:tc>
              </a:tr>
              <a:tr h="370840">
                <a:tc>
                  <a:txBody>
                    <a:bodyPr/>
                    <a:lstStyle/>
                    <a:p>
                      <a:r>
                        <a:rPr lang="en-US" sz="2800" dirty="0" smtClean="0"/>
                        <a:t>C</a:t>
                      </a:r>
                      <a:endParaRPr lang="en-US" sz="2800" dirty="0"/>
                    </a:p>
                  </a:txBody>
                  <a:tcPr/>
                </a:tc>
                <a:tc>
                  <a:txBody>
                    <a:bodyPr/>
                    <a:lstStyle/>
                    <a:p>
                      <a:r>
                        <a:rPr lang="en-US" sz="2800" dirty="0" smtClean="0"/>
                        <a:t>Depends on computer; 16</a:t>
                      </a:r>
                      <a:r>
                        <a:rPr lang="en-US" sz="2800" baseline="0" dirty="0" smtClean="0"/>
                        <a:t> or </a:t>
                      </a:r>
                      <a:r>
                        <a:rPr lang="en-US" sz="2800" dirty="0" smtClean="0"/>
                        <a:t>32 or 64</a:t>
                      </a:r>
                      <a:endParaRPr lang="en-US" sz="28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39762"/>
          </a:xfrm>
        </p:spPr>
        <p:txBody>
          <a:bodyPr>
            <a:normAutofit fontScale="90000"/>
          </a:bodyPr>
          <a:lstStyle/>
          <a:p>
            <a:r>
              <a:rPr lang="en-US" dirty="0" smtClean="0"/>
              <a:t>C vs. Java</a:t>
            </a:r>
            <a:endParaRPr lang="en-US" dirty="0"/>
          </a:p>
        </p:txBody>
      </p:sp>
      <p:graphicFrame>
        <p:nvGraphicFramePr>
          <p:cNvPr id="7" name="Content Placeholder 6"/>
          <p:cNvGraphicFramePr>
            <a:graphicFrameLocks noGrp="1"/>
          </p:cNvGraphicFramePr>
          <p:nvPr>
            <p:ph idx="1"/>
          </p:nvPr>
        </p:nvGraphicFramePr>
        <p:xfrm>
          <a:off x="0" y="606215"/>
          <a:ext cx="9143999" cy="5913119"/>
        </p:xfrm>
        <a:graphic>
          <a:graphicData uri="http://schemas.openxmlformats.org/drawingml/2006/table">
            <a:tbl>
              <a:tblPr firstRow="1" bandRow="1">
                <a:tableStyleId>{5C22544A-7EE6-4342-B048-85BDC9FD1C3A}</a:tableStyleId>
              </a:tblPr>
              <a:tblGrid>
                <a:gridCol w="1526892"/>
                <a:gridCol w="3088485"/>
                <a:gridCol w="4528622"/>
              </a:tblGrid>
              <a:tr h="729401">
                <a:tc>
                  <a:txBody>
                    <a:bodyPr/>
                    <a:lstStyle/>
                    <a:p>
                      <a:endParaRPr lang="en-US" sz="4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C</a:t>
                      </a:r>
                    </a:p>
                  </a:txBody>
                  <a:tcPr anchor="ctr"/>
                </a:tc>
                <a:tc>
                  <a:txBody>
                    <a:bodyPr/>
                    <a:lstStyle/>
                    <a:p>
                      <a:pPr algn="ctr"/>
                      <a:r>
                        <a:rPr lang="en-US" sz="3200" dirty="0" smtClean="0"/>
                        <a:t>Java</a:t>
                      </a:r>
                      <a:endParaRPr lang="en-US" sz="3200" dirty="0"/>
                    </a:p>
                  </a:txBody>
                  <a:tcPr anchor="ctr"/>
                </a:tc>
              </a:tr>
              <a:tr h="705088">
                <a:tc>
                  <a:txBody>
                    <a:bodyPr/>
                    <a:lstStyle/>
                    <a:p>
                      <a:pPr marL="0" marR="0">
                        <a:spcBef>
                          <a:spcPts val="0"/>
                        </a:spcBef>
                        <a:spcAft>
                          <a:spcPts val="0"/>
                        </a:spcAft>
                      </a:pPr>
                      <a:r>
                        <a:rPr lang="en-US" sz="2000" dirty="0" smtClean="0">
                          <a:latin typeface="Times New Roman"/>
                          <a:ea typeface="Times New Roman"/>
                          <a:cs typeface="Times New Roman"/>
                        </a:rPr>
                        <a:t>Type of Language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Function Oriented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Object Oriented </a:t>
                      </a:r>
                      <a:endParaRPr lang="en-US" sz="2000" dirty="0">
                        <a:latin typeface="Times New Roman"/>
                        <a:ea typeface="Times New Roman"/>
                        <a:cs typeface="Times New Roman"/>
                      </a:endParaRP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Program-</a:t>
                      </a:r>
                      <a:r>
                        <a:rPr lang="en-US" sz="2000" dirty="0" err="1" smtClean="0">
                          <a:latin typeface="Times New Roman"/>
                          <a:ea typeface="Times New Roman"/>
                          <a:cs typeface="Times New Roman"/>
                        </a:rPr>
                        <a:t>ming</a:t>
                      </a:r>
                      <a:r>
                        <a:rPr lang="en-US" sz="2000" dirty="0" smtClean="0">
                          <a:latin typeface="Times New Roman"/>
                          <a:ea typeface="Times New Roman"/>
                          <a:cs typeface="Times New Roman"/>
                        </a:rPr>
                        <a:t> Unit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Function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Class = Abstract Data</a:t>
                      </a:r>
                      <a:r>
                        <a:rPr lang="en-US" sz="2000" baseline="0" dirty="0" smtClean="0">
                          <a:latin typeface="Times New Roman"/>
                          <a:ea typeface="Times New Roman"/>
                          <a:cs typeface="Times New Roman"/>
                        </a:rPr>
                        <a:t> Type</a:t>
                      </a:r>
                      <a:r>
                        <a:rPr lang="en-US" sz="2000" dirty="0" smtClean="0">
                          <a:latin typeface="Times New Roman"/>
                          <a:ea typeface="Times New Roman"/>
                          <a:cs typeface="Times New Roman"/>
                        </a:rPr>
                        <a:t> </a:t>
                      </a:r>
                      <a:endParaRPr lang="en-US" sz="2000" dirty="0">
                        <a:latin typeface="Times New Roman"/>
                        <a:ea typeface="Times New Roman"/>
                        <a:cs typeface="Times New Roman"/>
                      </a:endParaRP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Compilation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a:latin typeface="Times New Roman"/>
                          <a:ea typeface="Times New Roman"/>
                          <a:cs typeface="Times New Roman"/>
                        </a:rPr>
                        <a:t>gcc hello.c creates machine language code </a:t>
                      </a:r>
                    </a:p>
                  </a:txBody>
                  <a:tcPr marL="63500" marR="63500" marT="63500" marB="63500" anchor="ctr"/>
                </a:tc>
                <a:tc>
                  <a:txBody>
                    <a:bodyPr/>
                    <a:lstStyle/>
                    <a:p>
                      <a:pPr marL="0" marR="0">
                        <a:spcBef>
                          <a:spcPts val="0"/>
                        </a:spcBef>
                        <a:spcAft>
                          <a:spcPts val="0"/>
                        </a:spcAft>
                      </a:pPr>
                      <a:r>
                        <a:rPr lang="en-US" sz="2000" dirty="0" err="1">
                          <a:latin typeface="Times New Roman"/>
                          <a:ea typeface="Times New Roman"/>
                          <a:cs typeface="Times New Roman"/>
                        </a:rPr>
                        <a:t>javac</a:t>
                      </a:r>
                      <a:r>
                        <a:rPr lang="en-US" sz="2000" dirty="0">
                          <a:latin typeface="Times New Roman"/>
                          <a:ea typeface="Times New Roman"/>
                          <a:cs typeface="Times New Roman"/>
                        </a:rPr>
                        <a:t> </a:t>
                      </a:r>
                      <a:r>
                        <a:rPr lang="en-US" sz="2000" dirty="0" err="1">
                          <a:latin typeface="Times New Roman"/>
                          <a:ea typeface="Times New Roman"/>
                          <a:cs typeface="Times New Roman"/>
                        </a:rPr>
                        <a:t>Hello.java</a:t>
                      </a:r>
                      <a:r>
                        <a:rPr lang="en-US" sz="2000" dirty="0">
                          <a:latin typeface="Times New Roman"/>
                          <a:ea typeface="Times New Roman"/>
                          <a:cs typeface="Times New Roman"/>
                        </a:rPr>
                        <a:t> </a:t>
                      </a:r>
                      <a:r>
                        <a:rPr lang="en-US" sz="2000" dirty="0" smtClean="0">
                          <a:latin typeface="Times New Roman"/>
                          <a:ea typeface="Times New Roman"/>
                          <a:cs typeface="Times New Roman"/>
                        </a:rPr>
                        <a:t>creates Java virtual</a:t>
                      </a:r>
                      <a:r>
                        <a:rPr lang="en-US" sz="2000" baseline="0" dirty="0" smtClean="0">
                          <a:latin typeface="Times New Roman"/>
                          <a:ea typeface="Times New Roman"/>
                          <a:cs typeface="Times New Roman"/>
                        </a:rPr>
                        <a:t> machine</a:t>
                      </a:r>
                      <a:r>
                        <a:rPr lang="en-US" sz="2000" dirty="0" smtClean="0">
                          <a:latin typeface="Times New Roman"/>
                          <a:ea typeface="Times New Roman"/>
                          <a:cs typeface="Times New Roman"/>
                        </a:rPr>
                        <a:t> language </a:t>
                      </a:r>
                      <a:r>
                        <a:rPr lang="en-US" sz="2000" dirty="0" err="1">
                          <a:latin typeface="Times New Roman"/>
                          <a:ea typeface="Times New Roman"/>
                          <a:cs typeface="Times New Roman"/>
                        </a:rPr>
                        <a:t>bytecode</a:t>
                      </a:r>
                      <a:r>
                        <a:rPr lang="en-US" sz="2000" dirty="0">
                          <a:latin typeface="Times New Roman"/>
                          <a:ea typeface="Times New Roman"/>
                          <a:cs typeface="Times New Roman"/>
                        </a:rPr>
                        <a:t> </a:t>
                      </a: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Execution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err="1">
                          <a:latin typeface="Times New Roman"/>
                          <a:ea typeface="Times New Roman"/>
                          <a:cs typeface="Times New Roman"/>
                        </a:rPr>
                        <a:t>a.out</a:t>
                      </a:r>
                      <a:r>
                        <a:rPr lang="en-US" sz="2000" dirty="0">
                          <a:latin typeface="Times New Roman"/>
                          <a:ea typeface="Times New Roman"/>
                          <a:cs typeface="Times New Roman"/>
                        </a:rPr>
                        <a:t> loads and executes program </a:t>
                      </a:r>
                    </a:p>
                  </a:txBody>
                  <a:tcPr marL="63500" marR="63500" marT="63500" marB="63500" anchor="ctr"/>
                </a:tc>
                <a:tc>
                  <a:txBody>
                    <a:bodyPr/>
                    <a:lstStyle/>
                    <a:p>
                      <a:pPr marL="0" marR="0">
                        <a:spcBef>
                          <a:spcPts val="0"/>
                        </a:spcBef>
                        <a:spcAft>
                          <a:spcPts val="0"/>
                        </a:spcAft>
                      </a:pPr>
                      <a:r>
                        <a:rPr lang="en-US" sz="2000" dirty="0">
                          <a:latin typeface="Times New Roman"/>
                          <a:ea typeface="Times New Roman"/>
                          <a:cs typeface="Times New Roman"/>
                        </a:rPr>
                        <a:t>java Hello interprets </a:t>
                      </a:r>
                      <a:r>
                        <a:rPr lang="en-US" sz="2000" dirty="0" err="1" smtClean="0">
                          <a:latin typeface="Times New Roman"/>
                          <a:ea typeface="Times New Roman"/>
                          <a:cs typeface="Times New Roman"/>
                        </a:rPr>
                        <a:t>bytecodes</a:t>
                      </a:r>
                      <a:r>
                        <a:rPr lang="en-US" sz="2000" dirty="0" smtClean="0">
                          <a:latin typeface="Times New Roman"/>
                          <a:ea typeface="Times New Roman"/>
                          <a:cs typeface="Times New Roman"/>
                        </a:rPr>
                        <a:t> </a:t>
                      </a:r>
                      <a:endParaRPr lang="en-US" sz="2000" dirty="0">
                        <a:latin typeface="Times New Roman"/>
                        <a:ea typeface="Times New Roman"/>
                        <a:cs typeface="Times New Roman"/>
                      </a:endParaRPr>
                    </a:p>
                  </a:txBody>
                  <a:tcPr marL="63500" marR="63500" marT="63500" marB="63500" anchor="ctr"/>
                </a:tc>
              </a:tr>
              <a:tr h="1697073">
                <a:tc>
                  <a:txBody>
                    <a:bodyPr/>
                    <a:lstStyle/>
                    <a:p>
                      <a:pPr marL="0" marR="0">
                        <a:spcBef>
                          <a:spcPts val="0"/>
                        </a:spcBef>
                        <a:spcAft>
                          <a:spcPts val="0"/>
                        </a:spcAft>
                      </a:pPr>
                      <a:r>
                        <a:rPr lang="en-US" sz="2000" dirty="0">
                          <a:latin typeface="Times New Roman"/>
                          <a:ea typeface="Times New Roman"/>
                          <a:cs typeface="Times New Roman"/>
                        </a:rPr>
                        <a:t>hello, world </a:t>
                      </a:r>
                    </a:p>
                  </a:txBody>
                  <a:tcPr marL="63500" marR="63500" marT="63500" marB="63500" anchor="ctr"/>
                </a:tc>
                <a:tc>
                  <a:txBody>
                    <a:bodyPr/>
                    <a:lstStyle/>
                    <a:p>
                      <a:pPr marL="0" marR="0">
                        <a:spcBef>
                          <a:spcPts val="0"/>
                        </a:spcBef>
                        <a:spcAft>
                          <a:spcPts val="0"/>
                        </a:spcAft>
                      </a:pPr>
                      <a:r>
                        <a:rPr lang="en-US" sz="1800" dirty="0">
                          <a:latin typeface="Times New Roman"/>
                          <a:ea typeface="Times New Roman"/>
                          <a:cs typeface="Times New Roman"/>
                        </a:rPr>
                        <a:t>#</a:t>
                      </a:r>
                      <a:r>
                        <a:rPr lang="en-US" sz="1800" dirty="0">
                          <a:latin typeface="Courier"/>
                          <a:ea typeface="Times New Roman"/>
                          <a:cs typeface="Courier"/>
                        </a:rPr>
                        <a:t>include&lt;</a:t>
                      </a:r>
                      <a:r>
                        <a:rPr lang="en-US" sz="1800" dirty="0" err="1">
                          <a:latin typeface="Courier"/>
                          <a:ea typeface="Times New Roman"/>
                          <a:cs typeface="Courier"/>
                        </a:rPr>
                        <a:t>stdio.h</a:t>
                      </a:r>
                      <a:r>
                        <a:rPr lang="en-US" sz="1800" dirty="0">
                          <a:latin typeface="Courier"/>
                          <a:ea typeface="Times New Roman"/>
                          <a:cs typeface="Courier"/>
                        </a:rPr>
                        <a:t>&gt;</a:t>
                      </a:r>
                      <a:br>
                        <a:rPr lang="en-US" sz="1800" dirty="0">
                          <a:latin typeface="Courier"/>
                          <a:ea typeface="Times New Roman"/>
                          <a:cs typeface="Courier"/>
                        </a:rPr>
                      </a:br>
                      <a:r>
                        <a:rPr lang="en-US" sz="1800" dirty="0">
                          <a:latin typeface="Courier"/>
                          <a:ea typeface="Times New Roman"/>
                          <a:cs typeface="Courier"/>
                        </a:rPr>
                        <a:t>int </a:t>
                      </a:r>
                      <a:r>
                        <a:rPr lang="en-US" sz="1800" dirty="0" err="1">
                          <a:latin typeface="Courier"/>
                          <a:ea typeface="Times New Roman"/>
                          <a:cs typeface="Courier"/>
                        </a:rPr>
                        <a:t>main(void</a:t>
                      </a:r>
                      <a:r>
                        <a:rPr lang="en-US" sz="1800" dirty="0">
                          <a:latin typeface="Courier"/>
                          <a:ea typeface="Times New Roman"/>
                          <a:cs typeface="Courier"/>
                        </a:rPr>
                        <a:t>) {</a:t>
                      </a:r>
                      <a:br>
                        <a:rPr lang="en-US" sz="1800" dirty="0">
                          <a:latin typeface="Courier"/>
                          <a:ea typeface="Times New Roman"/>
                          <a:cs typeface="Courier"/>
                        </a:rPr>
                      </a:br>
                      <a:r>
                        <a:rPr lang="en-US" sz="1800" dirty="0">
                          <a:latin typeface="Courier"/>
                          <a:ea typeface="Times New Roman"/>
                          <a:cs typeface="Courier"/>
                        </a:rPr>
                        <a:t>   </a:t>
                      </a:r>
                      <a:r>
                        <a:rPr lang="en-US" sz="1800" dirty="0" err="1">
                          <a:latin typeface="Courier"/>
                          <a:ea typeface="Times New Roman"/>
                          <a:cs typeface="Courier"/>
                        </a:rPr>
                        <a:t>printf("Hello\n</a:t>
                      </a:r>
                      <a:r>
                        <a:rPr lang="en-US" sz="1800" dirty="0">
                          <a:latin typeface="Courier"/>
                          <a:ea typeface="Times New Roman"/>
                          <a:cs typeface="Courier"/>
                        </a:rPr>
                        <a:t>");</a:t>
                      </a:r>
                      <a:br>
                        <a:rPr lang="en-US" sz="1800" dirty="0">
                          <a:latin typeface="Courier"/>
                          <a:ea typeface="Times New Roman"/>
                          <a:cs typeface="Courier"/>
                        </a:rPr>
                      </a:br>
                      <a:r>
                        <a:rPr lang="en-US" sz="1800" dirty="0">
                          <a:latin typeface="Courier"/>
                          <a:ea typeface="Times New Roman"/>
                          <a:cs typeface="Courier"/>
                        </a:rPr>
                        <a:t>   return 0;</a:t>
                      </a:r>
                      <a:br>
                        <a:rPr lang="en-US" sz="1800" dirty="0">
                          <a:latin typeface="Courier"/>
                          <a:ea typeface="Times New Roman"/>
                          <a:cs typeface="Courier"/>
                        </a:rPr>
                      </a:br>
                      <a:r>
                        <a:rPr lang="en-US" sz="1800" dirty="0">
                          <a:latin typeface="Courier"/>
                          <a:ea typeface="Times New Roman"/>
                          <a:cs typeface="Courier"/>
                        </a:rPr>
                        <a:t>}</a:t>
                      </a:r>
                      <a:endParaRPr lang="en-US" sz="18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1800" dirty="0">
                          <a:latin typeface="Courier"/>
                          <a:ea typeface="Times New Roman"/>
                          <a:cs typeface="Courier"/>
                        </a:rPr>
                        <a:t>public class </a:t>
                      </a:r>
                      <a:r>
                        <a:rPr lang="en-US" sz="1800" dirty="0" err="1">
                          <a:latin typeface="Courier"/>
                          <a:ea typeface="Times New Roman"/>
                          <a:cs typeface="Courier"/>
                        </a:rPr>
                        <a:t>HelloWorld</a:t>
                      </a:r>
                      <a:r>
                        <a:rPr lang="en-US" sz="1800" dirty="0">
                          <a:latin typeface="Courier"/>
                          <a:ea typeface="Times New Roman"/>
                          <a:cs typeface="Courier"/>
                        </a:rPr>
                        <a:t> </a:t>
                      </a:r>
                      <a:r>
                        <a:rPr lang="en-US" sz="1800" dirty="0">
                          <a:latin typeface="Times New Roman"/>
                          <a:ea typeface="Times New Roman"/>
                          <a:cs typeface="Times New Roman"/>
                        </a:rPr>
                        <a:t>{</a:t>
                      </a:r>
                      <a:r>
                        <a:rPr lang="en-US" sz="1800" dirty="0">
                          <a:latin typeface="Courier"/>
                          <a:ea typeface="Times New Roman"/>
                          <a:cs typeface="Courier"/>
                        </a:rPr>
                        <a:t/>
                      </a:r>
                      <a:br>
                        <a:rPr lang="en-US" sz="1800" dirty="0">
                          <a:latin typeface="Courier"/>
                          <a:ea typeface="Times New Roman"/>
                          <a:cs typeface="Courier"/>
                        </a:rPr>
                      </a:br>
                      <a:r>
                        <a:rPr lang="en-US" sz="1800" dirty="0">
                          <a:latin typeface="Courier"/>
                          <a:ea typeface="Times New Roman"/>
                          <a:cs typeface="Courier"/>
                        </a:rPr>
                        <a:t>   public static void </a:t>
                      </a:r>
                      <a:r>
                        <a:rPr lang="en-US" sz="1800" dirty="0" err="1">
                          <a:latin typeface="Courier"/>
                          <a:ea typeface="Times New Roman"/>
                          <a:cs typeface="Courier"/>
                        </a:rPr>
                        <a:t>main(String</a:t>
                      </a:r>
                      <a:r>
                        <a:rPr lang="en-US" sz="1800" dirty="0">
                          <a:latin typeface="Courier"/>
                          <a:ea typeface="Times New Roman"/>
                          <a:cs typeface="Courier"/>
                        </a:rPr>
                        <a:t>[] </a:t>
                      </a:r>
                      <a:r>
                        <a:rPr lang="en-US" sz="1800" dirty="0" err="1">
                          <a:latin typeface="Courier"/>
                          <a:ea typeface="Times New Roman"/>
                          <a:cs typeface="Courier"/>
                        </a:rPr>
                        <a:t>args</a:t>
                      </a:r>
                      <a:r>
                        <a:rPr lang="en-US" sz="1800" dirty="0">
                          <a:latin typeface="Courier"/>
                          <a:ea typeface="Times New Roman"/>
                          <a:cs typeface="Courier"/>
                        </a:rPr>
                        <a:t>) { </a:t>
                      </a:r>
                      <a:br>
                        <a:rPr lang="en-US" sz="1800" dirty="0">
                          <a:latin typeface="Courier"/>
                          <a:ea typeface="Times New Roman"/>
                          <a:cs typeface="Courier"/>
                        </a:rPr>
                      </a:br>
                      <a:r>
                        <a:rPr lang="en-US" sz="1800" dirty="0">
                          <a:latin typeface="Courier"/>
                          <a:ea typeface="Times New Roman"/>
                          <a:cs typeface="Courier"/>
                        </a:rPr>
                        <a:t>    </a:t>
                      </a:r>
                      <a:r>
                        <a:rPr lang="en-US" sz="1800" dirty="0" smtClean="0">
                          <a:latin typeface="Courier"/>
                          <a:ea typeface="Times New Roman"/>
                          <a:cs typeface="Courier"/>
                        </a:rPr>
                        <a:t> </a:t>
                      </a:r>
                      <a:r>
                        <a:rPr lang="en-US" sz="1800" dirty="0" err="1" smtClean="0">
                          <a:latin typeface="Courier"/>
                          <a:ea typeface="Times New Roman"/>
                          <a:cs typeface="Courier"/>
                        </a:rPr>
                        <a:t>System.out.printl(</a:t>
                      </a:r>
                      <a:r>
                        <a:rPr lang="en-US" sz="1800" dirty="0" err="1">
                          <a:latin typeface="Courier"/>
                          <a:ea typeface="Times New Roman"/>
                          <a:cs typeface="Courier"/>
                        </a:rPr>
                        <a:t>"Hello</a:t>
                      </a:r>
                      <a:r>
                        <a:rPr lang="en-US" sz="1800" dirty="0">
                          <a:latin typeface="Courier"/>
                          <a:ea typeface="Times New Roman"/>
                          <a:cs typeface="Courier"/>
                        </a:rPr>
                        <a:t>");</a:t>
                      </a:r>
                      <a:br>
                        <a:rPr lang="en-US" sz="1800" dirty="0">
                          <a:latin typeface="Courier"/>
                          <a:ea typeface="Times New Roman"/>
                          <a:cs typeface="Courier"/>
                        </a:rPr>
                      </a:br>
                      <a:r>
                        <a:rPr lang="en-US" sz="1800" dirty="0">
                          <a:latin typeface="Courier"/>
                          <a:ea typeface="Times New Roman"/>
                          <a:cs typeface="Courier"/>
                        </a:rPr>
                        <a:t>   }</a:t>
                      </a:r>
                      <a:br>
                        <a:rPr lang="en-US" sz="1800" dirty="0">
                          <a:latin typeface="Courier"/>
                          <a:ea typeface="Times New Roman"/>
                          <a:cs typeface="Courier"/>
                        </a:rPr>
                      </a:br>
                      <a:r>
                        <a:rPr lang="en-US" sz="1800" dirty="0">
                          <a:latin typeface="Courier"/>
                          <a:ea typeface="Times New Roman"/>
                          <a:cs typeface="Courier"/>
                        </a:rPr>
                        <a:t>} </a:t>
                      </a:r>
                      <a:endParaRPr lang="en-US" sz="1800" dirty="0">
                        <a:latin typeface="Times New Roman"/>
                        <a:ea typeface="Times New Roman"/>
                        <a:cs typeface="Times New Roman"/>
                      </a:endParaRPr>
                    </a:p>
                  </a:txBody>
                  <a:tcPr marL="63500" marR="63500" marT="63500" marB="63500" anchor="ctr"/>
                </a:tc>
              </a:tr>
              <a:tr h="413327">
                <a:tc>
                  <a:txBody>
                    <a:bodyPr/>
                    <a:lstStyle/>
                    <a:p>
                      <a:pPr marL="0" marR="0">
                        <a:spcBef>
                          <a:spcPts val="0"/>
                        </a:spcBef>
                        <a:spcAft>
                          <a:spcPts val="0"/>
                        </a:spcAft>
                      </a:pPr>
                      <a:r>
                        <a:rPr lang="en-US" sz="2000" dirty="0" smtClean="0">
                          <a:latin typeface="Times New Roman"/>
                          <a:ea typeface="Times New Roman"/>
                          <a:cs typeface="Times New Roman"/>
                        </a:rPr>
                        <a:t>Storage</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1800" dirty="0" smtClean="0">
                          <a:latin typeface="Times New Roman"/>
                          <a:ea typeface="Times New Roman"/>
                          <a:cs typeface="Times New Roman"/>
                        </a:rPr>
                        <a:t>Manual (</a:t>
                      </a:r>
                      <a:r>
                        <a:rPr lang="en-US" sz="1800" b="1" dirty="0" err="1" smtClean="0">
                          <a:latin typeface="Courier New"/>
                          <a:ea typeface="Times New Roman"/>
                          <a:cs typeface="Courier New"/>
                        </a:rPr>
                        <a:t>malloc</a:t>
                      </a:r>
                      <a:r>
                        <a:rPr lang="en-US" sz="1800" dirty="0" smtClean="0">
                          <a:latin typeface="Times New Roman"/>
                          <a:ea typeface="Times New Roman"/>
                          <a:cs typeface="Times New Roman"/>
                        </a:rPr>
                        <a:t>, </a:t>
                      </a:r>
                      <a:r>
                        <a:rPr lang="en-US" sz="1800" b="1" dirty="0" smtClean="0">
                          <a:latin typeface="Courier New"/>
                          <a:ea typeface="Times New Roman"/>
                          <a:cs typeface="Courier New"/>
                        </a:rPr>
                        <a:t>free</a:t>
                      </a:r>
                      <a:r>
                        <a:rPr lang="en-US" sz="1800" dirty="0" smtClean="0">
                          <a:latin typeface="Times New Roman"/>
                          <a:ea typeface="Times New Roman"/>
                          <a:cs typeface="Times New Roman"/>
                        </a:rPr>
                        <a:t>)</a:t>
                      </a:r>
                      <a:endParaRPr lang="en-US" sz="18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1800" dirty="0" smtClean="0">
                          <a:latin typeface="Times New Roman"/>
                          <a:ea typeface="Times New Roman"/>
                          <a:cs typeface="Times New Roman"/>
                        </a:rPr>
                        <a:t>Automatic</a:t>
                      </a:r>
                      <a:r>
                        <a:rPr lang="en-US" sz="1800" baseline="0" dirty="0" smtClean="0">
                          <a:latin typeface="Times New Roman"/>
                          <a:ea typeface="Times New Roman"/>
                          <a:cs typeface="Times New Roman"/>
                        </a:rPr>
                        <a:t> (garbage collection)</a:t>
                      </a:r>
                      <a:endParaRPr lang="en-US" sz="1800" dirty="0">
                        <a:latin typeface="Times New Roman"/>
                        <a:ea typeface="Times New Roman"/>
                        <a:cs typeface="Times New Roman"/>
                      </a:endParaRPr>
                    </a:p>
                  </a:txBody>
                  <a:tcPr marL="63500" marR="63500" marT="63500" marB="63500" anchor="ctr"/>
                </a:tc>
              </a:tr>
            </a:tbl>
          </a:graphicData>
        </a:graphic>
      </p:graphicFrame>
      <p:sp>
        <p:nvSpPr>
          <p:cNvPr id="4" name="Date Placeholder 3"/>
          <p:cNvSpPr>
            <a:spLocks noGrp="1"/>
          </p:cNvSpPr>
          <p:nvPr>
            <p:ph type="dt" sz="half" idx="10"/>
          </p:nvPr>
        </p:nvSpPr>
        <p:spPr/>
        <p:txBody>
          <a:bodyPr/>
          <a:lstStyle/>
          <a:p>
            <a:fld id="{79D3E717-2CC9-0F41-A534-CE6FAD855FD7}"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
        <p:nvSpPr>
          <p:cNvPr id="8" name="TextBox 7"/>
          <p:cNvSpPr txBox="1"/>
          <p:nvPr/>
        </p:nvSpPr>
        <p:spPr>
          <a:xfrm>
            <a:off x="2235201" y="6550223"/>
            <a:ext cx="4503268" cy="307777"/>
          </a:xfrm>
          <a:prstGeom prst="rect">
            <a:avLst/>
          </a:prstGeom>
          <a:solidFill>
            <a:schemeClr val="bg1"/>
          </a:solidFill>
        </p:spPr>
        <p:txBody>
          <a:bodyPr wrap="none" rtlCol="0">
            <a:spAutoFit/>
          </a:bodyPr>
          <a:lstStyle/>
          <a:p>
            <a:r>
              <a:rPr lang="en-US" sz="1400" dirty="0" smtClean="0"/>
              <a:t>From </a:t>
            </a:r>
            <a:r>
              <a:rPr lang="en-US" sz="1400" dirty="0" smtClean="0">
                <a:hlinkClick r:id="rId2"/>
              </a:rPr>
              <a:t>http://www.cs.princeton.edu/introcs/faq/c2java.html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39762"/>
          </a:xfrm>
        </p:spPr>
        <p:txBody>
          <a:bodyPr>
            <a:normAutofit fontScale="90000"/>
          </a:bodyPr>
          <a:lstStyle/>
          <a:p>
            <a:r>
              <a:rPr lang="en-US" dirty="0" smtClean="0"/>
              <a:t>C vs. Java</a:t>
            </a:r>
            <a:endParaRPr lang="en-US" dirty="0"/>
          </a:p>
        </p:txBody>
      </p:sp>
      <p:graphicFrame>
        <p:nvGraphicFramePr>
          <p:cNvPr id="7" name="Content Placeholder 6"/>
          <p:cNvGraphicFramePr>
            <a:graphicFrameLocks noGrp="1"/>
          </p:cNvGraphicFramePr>
          <p:nvPr>
            <p:ph idx="1"/>
          </p:nvPr>
        </p:nvGraphicFramePr>
        <p:xfrm>
          <a:off x="1" y="635731"/>
          <a:ext cx="9143999" cy="5854743"/>
        </p:xfrm>
        <a:graphic>
          <a:graphicData uri="http://schemas.openxmlformats.org/drawingml/2006/table">
            <a:tbl>
              <a:tblPr firstRow="1" bandRow="1">
                <a:tableStyleId>{5C22544A-7EE6-4342-B048-85BDC9FD1C3A}</a:tableStyleId>
              </a:tblPr>
              <a:tblGrid>
                <a:gridCol w="1526892"/>
                <a:gridCol w="3088485"/>
                <a:gridCol w="4528622"/>
              </a:tblGrid>
              <a:tr h="729401">
                <a:tc>
                  <a:txBody>
                    <a:bodyPr/>
                    <a:lstStyle/>
                    <a:p>
                      <a:endParaRPr lang="en-US" sz="4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C</a:t>
                      </a:r>
                    </a:p>
                  </a:txBody>
                  <a:tcPr anchor="ctr"/>
                </a:tc>
                <a:tc>
                  <a:txBody>
                    <a:bodyPr/>
                    <a:lstStyle/>
                    <a:p>
                      <a:pPr algn="ctr"/>
                      <a:r>
                        <a:rPr lang="en-US" sz="3200" dirty="0" smtClean="0"/>
                        <a:t>Java</a:t>
                      </a:r>
                      <a:endParaRPr lang="en-US" sz="3200" dirty="0"/>
                    </a:p>
                  </a:txBody>
                  <a:tcPr anchor="ctr"/>
                </a:tc>
              </a:tr>
              <a:tr h="705088">
                <a:tc>
                  <a:txBody>
                    <a:bodyPr/>
                    <a:lstStyle/>
                    <a:p>
                      <a:pPr marL="0" marR="0">
                        <a:spcBef>
                          <a:spcPts val="0"/>
                        </a:spcBef>
                        <a:spcAft>
                          <a:spcPts val="0"/>
                        </a:spcAft>
                      </a:pPr>
                      <a:r>
                        <a:rPr lang="en-US" sz="2000" dirty="0" smtClean="0">
                          <a:latin typeface="Times New Roman"/>
                          <a:ea typeface="Times New Roman"/>
                          <a:cs typeface="Times New Roman"/>
                        </a:rPr>
                        <a:t>Comments</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Courier"/>
                          <a:ea typeface="Times New Roman"/>
                          <a:cs typeface="Courier"/>
                        </a:rPr>
                        <a:t>/* … */</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Courier"/>
                          <a:ea typeface="Times New Roman"/>
                          <a:cs typeface="Courier"/>
                        </a:rPr>
                        <a:t>/* … */</a:t>
                      </a:r>
                      <a:r>
                        <a:rPr lang="en-US" sz="2000" dirty="0" smtClean="0">
                          <a:latin typeface="Times New Roman"/>
                          <a:ea typeface="Times New Roman"/>
                          <a:cs typeface="Times New Roman"/>
                        </a:rPr>
                        <a:t> or  </a:t>
                      </a:r>
                      <a:r>
                        <a:rPr lang="en-US" sz="2000" dirty="0" smtClean="0">
                          <a:latin typeface="Courier"/>
                          <a:ea typeface="Times New Roman"/>
                          <a:cs typeface="Courier"/>
                        </a:rPr>
                        <a:t>// … </a:t>
                      </a:r>
                      <a:r>
                        <a:rPr lang="en-US" sz="2000" dirty="0" smtClean="0">
                          <a:latin typeface="Times New Roman"/>
                          <a:ea typeface="Times New Roman"/>
                          <a:cs typeface="Times New Roman"/>
                        </a:rPr>
                        <a:t>end of line </a:t>
                      </a:r>
                      <a:endParaRPr lang="en-US" sz="2000" dirty="0">
                        <a:latin typeface="Courier"/>
                        <a:ea typeface="Times New Roman"/>
                        <a:cs typeface="Courier"/>
                      </a:endParaRP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Constants</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const,</a:t>
                      </a:r>
                      <a:r>
                        <a:rPr lang="en-US" sz="2000" baseline="0" dirty="0" smtClean="0">
                          <a:latin typeface="Courier"/>
                          <a:cs typeface="Courier"/>
                        </a:rPr>
                        <a:t> </a:t>
                      </a:r>
                      <a:r>
                        <a:rPr lang="en-US" sz="2000" dirty="0" smtClean="0">
                          <a:latin typeface="Courier"/>
                          <a:cs typeface="Courier"/>
                        </a:rPr>
                        <a:t>#define</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final</a:t>
                      </a:r>
                      <a:endParaRPr lang="en-US" sz="2000" dirty="0">
                        <a:latin typeface="Courier"/>
                        <a:ea typeface="Times New Roman"/>
                        <a:cs typeface="Courier"/>
                      </a:endParaRPr>
                    </a:p>
                  </a:txBody>
                  <a:tcPr marL="63500" marR="63500" marT="63500" marB="63500" anchor="ctr"/>
                </a:tc>
              </a:tr>
              <a:tr h="910554">
                <a:tc>
                  <a:txBody>
                    <a:bodyPr/>
                    <a:lstStyle/>
                    <a:p>
                      <a:pPr marL="0" marR="0">
                        <a:spcBef>
                          <a:spcPts val="0"/>
                        </a:spcBef>
                        <a:spcAft>
                          <a:spcPts val="0"/>
                        </a:spcAft>
                      </a:pPr>
                      <a:r>
                        <a:rPr lang="en-US" sz="2000" dirty="0" smtClean="0">
                          <a:latin typeface="Times New Roman"/>
                          <a:ea typeface="Times New Roman"/>
                          <a:cs typeface="Times New Roman"/>
                        </a:rPr>
                        <a:t>Preprocessor</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Yes</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No</a:t>
                      </a:r>
                      <a:endParaRPr lang="en-US" sz="2000" dirty="0">
                        <a:latin typeface="Courier"/>
                        <a:ea typeface="Times New Roman"/>
                        <a:cs typeface="Courier"/>
                      </a:endParaRPr>
                    </a:p>
                  </a:txBody>
                  <a:tcPr marL="63500" marR="63500" marT="63500" marB="63500" anchor="ctr"/>
                </a:tc>
              </a:tr>
              <a:tr h="761379">
                <a:tc>
                  <a:txBody>
                    <a:bodyPr/>
                    <a:lstStyle/>
                    <a:p>
                      <a:pPr marL="0" marR="0">
                        <a:spcBef>
                          <a:spcPts val="0"/>
                        </a:spcBef>
                        <a:spcAft>
                          <a:spcPts val="0"/>
                        </a:spcAft>
                      </a:pPr>
                      <a:r>
                        <a:rPr lang="en-US" sz="2000" dirty="0" smtClean="0">
                          <a:latin typeface="Times New Roman"/>
                          <a:ea typeface="Times New Roman"/>
                          <a:cs typeface="Times New Roman"/>
                        </a:rPr>
                        <a:t>Variable declaration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cs typeface="Times New Roman"/>
                        </a:rPr>
                        <a:t>At beginning of a block</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kern="1200" dirty="0" smtClean="0">
                          <a:solidFill>
                            <a:schemeClr val="dk1"/>
                          </a:solidFill>
                          <a:latin typeface="Times New Roman"/>
                          <a:ea typeface="Times New Roman"/>
                          <a:cs typeface="Times New Roman"/>
                        </a:rPr>
                        <a:t>Before</a:t>
                      </a:r>
                      <a:r>
                        <a:rPr lang="en-US" sz="2000" dirty="0" smtClean="0">
                          <a:latin typeface="Times New Roman"/>
                          <a:cs typeface="Times New Roman"/>
                        </a:rPr>
                        <a:t> you use </a:t>
                      </a:r>
                      <a:r>
                        <a:rPr lang="en-US" sz="2000" kern="1200" dirty="0" smtClean="0">
                          <a:solidFill>
                            <a:schemeClr val="dk1"/>
                          </a:solidFill>
                          <a:latin typeface="Times New Roman"/>
                          <a:ea typeface="Times New Roman"/>
                          <a:cs typeface="Times New Roman"/>
                        </a:rPr>
                        <a:t>it </a:t>
                      </a:r>
                      <a:endParaRPr lang="en-US" sz="2000" kern="1200" dirty="0">
                        <a:solidFill>
                          <a:schemeClr val="dk1"/>
                        </a:solidFill>
                        <a:latin typeface="Times New Roman"/>
                        <a:ea typeface="Times New Roman"/>
                        <a:cs typeface="Times New Roman"/>
                      </a:endParaRPr>
                    </a:p>
                  </a:txBody>
                  <a:tcPr marL="63500" marR="63500" marT="63500" marB="63500" anchor="ctr"/>
                </a:tc>
              </a:tr>
              <a:tr h="1274034">
                <a:tc>
                  <a:txBody>
                    <a:bodyPr/>
                    <a:lstStyle/>
                    <a:p>
                      <a:pPr marL="0" marR="0">
                        <a:spcBef>
                          <a:spcPts val="0"/>
                        </a:spcBef>
                        <a:spcAft>
                          <a:spcPts val="0"/>
                        </a:spcAft>
                      </a:pPr>
                      <a:r>
                        <a:rPr lang="en-US" sz="2000" dirty="0" smtClean="0">
                          <a:latin typeface="Times New Roman"/>
                          <a:ea typeface="Times New Roman"/>
                          <a:cs typeface="Times New Roman"/>
                        </a:rPr>
                        <a:t>Variable naming conventions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err="1" smtClean="0">
                          <a:latin typeface="Courier"/>
                          <a:cs typeface="Courier"/>
                        </a:rPr>
                        <a:t>sum_of_squares</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err="1" smtClean="0">
                          <a:latin typeface="Courier"/>
                          <a:cs typeface="Courier"/>
                        </a:rPr>
                        <a:t>sumOfSquares</a:t>
                      </a:r>
                      <a:endParaRPr lang="en-US" sz="2000" dirty="0">
                        <a:latin typeface="Courier"/>
                        <a:ea typeface="Times New Roman"/>
                        <a:cs typeface="Courier"/>
                      </a:endParaRPr>
                    </a:p>
                  </a:txBody>
                  <a:tcPr marL="63500" marR="63500" marT="63500" marB="63500" anchor="ctr"/>
                </a:tc>
              </a:tr>
              <a:tr h="636106">
                <a:tc>
                  <a:txBody>
                    <a:bodyPr/>
                    <a:lstStyle/>
                    <a:p>
                      <a:pPr marL="0" marR="0">
                        <a:spcBef>
                          <a:spcPts val="0"/>
                        </a:spcBef>
                        <a:spcAft>
                          <a:spcPts val="0"/>
                        </a:spcAft>
                      </a:pPr>
                      <a:r>
                        <a:rPr lang="en-US" sz="2000" dirty="0" smtClean="0">
                          <a:latin typeface="Times New Roman"/>
                          <a:ea typeface="Times New Roman"/>
                          <a:cs typeface="Times New Roman"/>
                        </a:rPr>
                        <a:t>Accessing a library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#include &lt;</a:t>
                      </a:r>
                      <a:r>
                        <a:rPr lang="en-US" sz="2000" dirty="0" err="1" smtClean="0">
                          <a:latin typeface="Courier"/>
                          <a:cs typeface="Courier"/>
                        </a:rPr>
                        <a:t>stdio.h</a:t>
                      </a:r>
                      <a:r>
                        <a:rPr lang="en-US" sz="2000" dirty="0" smtClean="0">
                          <a:latin typeface="Courier"/>
                          <a:cs typeface="Courier"/>
                        </a:rPr>
                        <a:t>&gt;</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import </a:t>
                      </a:r>
                      <a:r>
                        <a:rPr lang="en-US" sz="2000" dirty="0" err="1" smtClean="0">
                          <a:latin typeface="Courier"/>
                          <a:cs typeface="Courier"/>
                        </a:rPr>
                        <a:t>java.io.File</a:t>
                      </a:r>
                      <a:r>
                        <a:rPr lang="en-US" sz="2000" dirty="0" smtClean="0">
                          <a:latin typeface="Courier"/>
                          <a:cs typeface="Courier"/>
                        </a:rPr>
                        <a:t>;</a:t>
                      </a:r>
                      <a:endParaRPr lang="en-US" sz="2000" dirty="0">
                        <a:latin typeface="Courier"/>
                        <a:ea typeface="Times New Roman"/>
                        <a:cs typeface="Courier"/>
                      </a:endParaRPr>
                    </a:p>
                  </a:txBody>
                  <a:tcPr marL="63500" marR="63500" marT="63500" marB="63500" anchor="ctr"/>
                </a:tc>
              </a:tr>
            </a:tbl>
          </a:graphicData>
        </a:graphic>
      </p:graphicFrame>
      <p:sp>
        <p:nvSpPr>
          <p:cNvPr id="4" name="Date Placeholder 3"/>
          <p:cNvSpPr>
            <a:spLocks noGrp="1"/>
          </p:cNvSpPr>
          <p:nvPr>
            <p:ph type="dt" sz="half" idx="10"/>
          </p:nvPr>
        </p:nvSpPr>
        <p:spPr/>
        <p:txBody>
          <a:bodyPr/>
          <a:lstStyle/>
          <a:p>
            <a:fld id="{6C22166E-EC26-6148-9C4C-099292B37D3F}"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
        <p:nvSpPr>
          <p:cNvPr id="8" name="TextBox 7"/>
          <p:cNvSpPr txBox="1"/>
          <p:nvPr/>
        </p:nvSpPr>
        <p:spPr>
          <a:xfrm>
            <a:off x="2235201" y="6550223"/>
            <a:ext cx="4503268" cy="307777"/>
          </a:xfrm>
          <a:prstGeom prst="rect">
            <a:avLst/>
          </a:prstGeom>
          <a:solidFill>
            <a:schemeClr val="bg1"/>
          </a:solidFill>
        </p:spPr>
        <p:txBody>
          <a:bodyPr wrap="none" rtlCol="0">
            <a:spAutoFit/>
          </a:bodyPr>
          <a:lstStyle/>
          <a:p>
            <a:r>
              <a:rPr lang="en-US" sz="1400" dirty="0" smtClean="0"/>
              <a:t>From </a:t>
            </a:r>
            <a:r>
              <a:rPr lang="en-US" sz="1400" dirty="0" smtClean="0">
                <a:hlinkClick r:id="rId2"/>
              </a:rPr>
              <a:t>http://www.cs.princeton.edu/introcs/faq/c2java.html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Compilation: Overview</a:t>
            </a:r>
            <a:endParaRPr lang="en-US" dirty="0"/>
          </a:p>
        </p:txBody>
      </p:sp>
      <p:sp>
        <p:nvSpPr>
          <p:cNvPr id="25603" name="Rectangle 3"/>
          <p:cNvSpPr>
            <a:spLocks noGrp="1" noChangeArrowheads="1"/>
          </p:cNvSpPr>
          <p:nvPr>
            <p:ph type="body" idx="1"/>
          </p:nvPr>
        </p:nvSpPr>
        <p:spPr/>
        <p:txBody>
          <a:bodyPr>
            <a:normAutofit fontScale="92500" lnSpcReduction="20000"/>
          </a:bodyPr>
          <a:lstStyle/>
          <a:p>
            <a:r>
              <a:rPr lang="en-US" dirty="0" smtClean="0"/>
              <a:t>C </a:t>
            </a:r>
            <a:r>
              <a:rPr lang="en-US" i="1" dirty="0" smtClean="0"/>
              <a:t>compilers </a:t>
            </a:r>
            <a:r>
              <a:rPr lang="en-US" dirty="0" smtClean="0"/>
              <a:t>map C programs into architecture-specific machine code (string of 1s and 0s)</a:t>
            </a:r>
          </a:p>
          <a:p>
            <a:pPr lvl="1"/>
            <a:r>
              <a:rPr lang="en-US" dirty="0" smtClean="0"/>
              <a:t>Unlike </a:t>
            </a:r>
            <a:r>
              <a:rPr lang="en-US" i="1" dirty="0" smtClean="0"/>
              <a:t>Java</a:t>
            </a:r>
            <a:r>
              <a:rPr lang="en-US" dirty="0" smtClean="0"/>
              <a:t>, which converts to architecture-independent </a:t>
            </a:r>
            <a:r>
              <a:rPr lang="en-US" i="1" dirty="0" err="1" smtClean="0"/>
              <a:t>bytecode</a:t>
            </a:r>
            <a:endParaRPr lang="en-US" i="1" dirty="0" smtClean="0"/>
          </a:p>
          <a:p>
            <a:pPr lvl="1"/>
            <a:r>
              <a:rPr lang="en-US" dirty="0" smtClean="0"/>
              <a:t>Unlike </a:t>
            </a:r>
            <a:r>
              <a:rPr lang="en-US" i="1" dirty="0" smtClean="0"/>
              <a:t>Python </a:t>
            </a:r>
            <a:r>
              <a:rPr lang="en-US" dirty="0" smtClean="0"/>
              <a:t>environments, which </a:t>
            </a:r>
            <a:r>
              <a:rPr lang="en-US" i="1" dirty="0" smtClean="0"/>
              <a:t>interpret </a:t>
            </a:r>
            <a:r>
              <a:rPr lang="en-US" dirty="0" smtClean="0"/>
              <a:t>the code</a:t>
            </a:r>
          </a:p>
          <a:p>
            <a:pPr lvl="1"/>
            <a:r>
              <a:rPr lang="en-US" dirty="0" smtClean="0"/>
              <a:t>These differ mainly in exactly when your program is converted to low-level machine instructions (“levels of interpretation”)</a:t>
            </a:r>
          </a:p>
          <a:p>
            <a:pPr lvl="1"/>
            <a:r>
              <a:rPr lang="en-US" dirty="0" smtClean="0"/>
              <a:t>For C, generally a two part process of compiling .</a:t>
            </a:r>
            <a:r>
              <a:rPr lang="en-US" dirty="0" err="1" smtClean="0"/>
              <a:t>c</a:t>
            </a:r>
            <a:r>
              <a:rPr lang="en-US" dirty="0" smtClean="0"/>
              <a:t> files to .</a:t>
            </a:r>
            <a:r>
              <a:rPr lang="en-US" dirty="0" err="1" smtClean="0"/>
              <a:t>o</a:t>
            </a:r>
            <a:r>
              <a:rPr lang="en-US" dirty="0" smtClean="0"/>
              <a:t> files, then linking the .</a:t>
            </a:r>
            <a:r>
              <a:rPr lang="en-US" dirty="0" err="1" smtClean="0"/>
              <a:t>o</a:t>
            </a:r>
            <a:r>
              <a:rPr lang="en-US" dirty="0" smtClean="0"/>
              <a:t> files into executables;  </a:t>
            </a:r>
          </a:p>
          <a:p>
            <a:pPr lvl="1"/>
            <a:r>
              <a:rPr lang="en-US" dirty="0" smtClean="0"/>
              <a:t>Assembling is also done (but is hidden, i.e., done automatically, by default); we’ll talk about that later</a:t>
            </a:r>
            <a:endParaRPr lang="en-US" dirty="0"/>
          </a:p>
        </p:txBody>
      </p:sp>
      <p:sp>
        <p:nvSpPr>
          <p:cNvPr id="4" name="Date Placeholder 3"/>
          <p:cNvSpPr>
            <a:spLocks noGrp="1"/>
          </p:cNvSpPr>
          <p:nvPr>
            <p:ph type="dt" sz="half" idx="10"/>
          </p:nvPr>
        </p:nvSpPr>
        <p:spPr/>
        <p:txBody>
          <a:bodyPr/>
          <a:lstStyle/>
          <a:p>
            <a:fld id="{13B30158-7D35-6A4B-A1E4-3149D9B826AF}"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Compilation: Advantages</a:t>
            </a:r>
            <a:endParaRPr lang="en-US" dirty="0"/>
          </a:p>
        </p:txBody>
      </p:sp>
      <p:sp>
        <p:nvSpPr>
          <p:cNvPr id="27651" name="Rectangle 3"/>
          <p:cNvSpPr>
            <a:spLocks noGrp="1" noChangeArrowheads="1"/>
          </p:cNvSpPr>
          <p:nvPr>
            <p:ph type="body" idx="1"/>
          </p:nvPr>
        </p:nvSpPr>
        <p:spPr/>
        <p:txBody>
          <a:bodyPr>
            <a:normAutofit fontScale="92500" lnSpcReduction="10000"/>
          </a:bodyPr>
          <a:lstStyle/>
          <a:p>
            <a:r>
              <a:rPr lang="en-US" dirty="0" smtClean="0"/>
              <a:t>Excellent run-time performance: generally much faster than Scheme or Java for comparable code (because it optimizes for a given architecture)</a:t>
            </a:r>
          </a:p>
          <a:p>
            <a:r>
              <a:rPr lang="en-US" dirty="0" smtClean="0"/>
              <a:t>Fair compilation time: enhancements in compilation procedure (</a:t>
            </a:r>
            <a:r>
              <a:rPr lang="en-US" dirty="0" err="1" smtClean="0"/>
              <a:t>Makefiles</a:t>
            </a:r>
            <a:r>
              <a:rPr lang="en-US" dirty="0" smtClean="0"/>
              <a:t>) allow only modified files to be recompiled</a:t>
            </a:r>
          </a:p>
          <a:p>
            <a:r>
              <a:rPr lang="en-US" dirty="0" smtClean="0"/>
              <a:t>Why C?: </a:t>
            </a:r>
            <a:r>
              <a:rPr lang="en-US" i="1" dirty="0" smtClean="0"/>
              <a:t>we can write programs that allow us to exploit underlying features of the architecture – memory management, special instructions, parallelism</a:t>
            </a:r>
            <a:endParaRPr lang="en-US" i="1" dirty="0"/>
          </a:p>
        </p:txBody>
      </p:sp>
      <p:sp>
        <p:nvSpPr>
          <p:cNvPr id="4" name="Date Placeholder 3"/>
          <p:cNvSpPr>
            <a:spLocks noGrp="1"/>
          </p:cNvSpPr>
          <p:nvPr>
            <p:ph type="dt" sz="half" idx="10"/>
          </p:nvPr>
        </p:nvSpPr>
        <p:spPr/>
        <p:txBody>
          <a:bodyPr/>
          <a:lstStyle/>
          <a:p>
            <a:fld id="{659B1C0D-6A70-3D42-BA2F-638E83CB37EB}"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Compilation: Disadvantages</a:t>
            </a:r>
            <a:endParaRPr lang="en-US" dirty="0"/>
          </a:p>
        </p:txBody>
      </p:sp>
      <p:sp>
        <p:nvSpPr>
          <p:cNvPr id="29699" name="Rectangle 3"/>
          <p:cNvSpPr>
            <a:spLocks noGrp="1" noChangeArrowheads="1"/>
          </p:cNvSpPr>
          <p:nvPr>
            <p:ph type="body" idx="1"/>
          </p:nvPr>
        </p:nvSpPr>
        <p:spPr/>
        <p:txBody>
          <a:bodyPr>
            <a:normAutofit lnSpcReduction="10000"/>
          </a:bodyPr>
          <a:lstStyle/>
          <a:p>
            <a:r>
              <a:rPr lang="en-US" dirty="0" smtClean="0"/>
              <a:t>Compiled files, including the executable, are architecture-specific, depending on processor type and the operating system</a:t>
            </a:r>
          </a:p>
          <a:p>
            <a:r>
              <a:rPr lang="en-US" dirty="0" smtClean="0"/>
              <a:t>Executable must be rebuilt on each new system</a:t>
            </a:r>
          </a:p>
          <a:p>
            <a:pPr lvl="1"/>
            <a:r>
              <a:rPr lang="en-US" dirty="0" smtClean="0"/>
              <a:t>I.e., “porting your code” to a new architecture</a:t>
            </a:r>
          </a:p>
          <a:p>
            <a:r>
              <a:rPr lang="en-US" dirty="0" smtClean="0"/>
              <a:t>“Change </a:t>
            </a:r>
            <a:r>
              <a:rPr lang="en-US" dirty="0" err="1" smtClean="0">
                <a:sym typeface="Symbol" charset="2"/>
              </a:rPr>
              <a:t></a:t>
            </a:r>
            <a:r>
              <a:rPr lang="en-US" dirty="0" smtClean="0">
                <a:sym typeface="Symbol" charset="2"/>
              </a:rPr>
              <a:t> </a:t>
            </a:r>
            <a:r>
              <a:rPr lang="en-US" dirty="0" smtClean="0"/>
              <a:t>Compile </a:t>
            </a:r>
            <a:r>
              <a:rPr lang="en-US" dirty="0" err="1" smtClean="0">
                <a:sym typeface="Symbol" charset="2"/>
              </a:rPr>
              <a:t></a:t>
            </a:r>
            <a:r>
              <a:rPr lang="en-US" dirty="0" smtClean="0">
                <a:sym typeface="Symbol" charset="2"/>
              </a:rPr>
              <a:t> </a:t>
            </a:r>
            <a:r>
              <a:rPr lang="en-US" dirty="0" smtClean="0"/>
              <a:t>Run [repeat]” iteration cycle can be slow, during the development cycle</a:t>
            </a:r>
            <a:endParaRPr lang="en-US" dirty="0"/>
          </a:p>
        </p:txBody>
      </p:sp>
      <p:sp>
        <p:nvSpPr>
          <p:cNvPr id="4" name="Date Placeholder 3"/>
          <p:cNvSpPr>
            <a:spLocks noGrp="1"/>
          </p:cNvSpPr>
          <p:nvPr>
            <p:ph type="dt" sz="half" idx="10"/>
          </p:nvPr>
        </p:nvSpPr>
        <p:spPr/>
        <p:txBody>
          <a:bodyPr/>
          <a:lstStyle/>
          <a:p>
            <a:fld id="{99466463-70F6-D442-9979-24277C370265}"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Typed Variables in C</a:t>
            </a:r>
            <a:endParaRPr lang="en-US" dirty="0"/>
          </a:p>
        </p:txBody>
      </p:sp>
      <p:sp>
        <p:nvSpPr>
          <p:cNvPr id="7" name="Content Placeholder 6"/>
          <p:cNvSpPr>
            <a:spLocks noGrp="1"/>
          </p:cNvSpPr>
          <p:nvPr>
            <p:ph sz="half" idx="1"/>
          </p:nvPr>
        </p:nvSpPr>
        <p:spPr/>
        <p:txBody>
          <a:bodyPr>
            <a:normAutofit/>
          </a:bodyPr>
          <a:lstStyle/>
          <a:p>
            <a:pPr>
              <a:buNone/>
            </a:pPr>
            <a:r>
              <a:rPr lang="en-US" sz="1800" b="1" dirty="0" err="1" smtClean="0">
                <a:latin typeface="Courier New"/>
                <a:cs typeface="Courier New"/>
              </a:rPr>
              <a:t>int</a:t>
            </a:r>
            <a:r>
              <a:rPr lang="en-US" sz="1800" b="1" dirty="0" smtClean="0">
                <a:latin typeface="Courier New"/>
                <a:cs typeface="Courier New"/>
              </a:rPr>
              <a:t>   variable1   = 2;</a:t>
            </a:r>
          </a:p>
          <a:p>
            <a:pPr>
              <a:buNone/>
            </a:pPr>
            <a:r>
              <a:rPr lang="en-US" sz="1800" b="1" dirty="0" smtClean="0">
                <a:latin typeface="Courier New"/>
                <a:cs typeface="Courier New"/>
              </a:rPr>
              <a:t>float variable2   = 1.618;</a:t>
            </a:r>
          </a:p>
          <a:p>
            <a:pPr>
              <a:buNone/>
            </a:pPr>
            <a:r>
              <a:rPr lang="en-US" sz="1800" b="1" dirty="0" smtClean="0">
                <a:latin typeface="Courier New"/>
                <a:cs typeface="Courier New"/>
              </a:rPr>
              <a:t>char  variable3   = 'A';</a:t>
            </a:r>
            <a:endParaRPr lang="en-US" sz="1800" b="1" dirty="0">
              <a:latin typeface="Courier New"/>
              <a:cs typeface="Courier New"/>
            </a:endParaRPr>
          </a:p>
        </p:txBody>
      </p:sp>
      <p:sp>
        <p:nvSpPr>
          <p:cNvPr id="8" name="Content Placeholder 7"/>
          <p:cNvSpPr>
            <a:spLocks noGrp="1"/>
          </p:cNvSpPr>
          <p:nvPr>
            <p:ph sz="half" idx="2"/>
          </p:nvPr>
        </p:nvSpPr>
        <p:spPr>
          <a:xfrm>
            <a:off x="4648199" y="1600200"/>
            <a:ext cx="4151503" cy="1838481"/>
          </a:xfrm>
        </p:spPr>
        <p:txBody>
          <a:bodyPr>
            <a:normAutofit/>
          </a:bodyPr>
          <a:lstStyle/>
          <a:p>
            <a:r>
              <a:rPr lang="en-US" dirty="0" smtClean="0"/>
              <a:t>Must declare the type of data a variable will hold</a:t>
            </a:r>
          </a:p>
          <a:p>
            <a:pPr lvl="1"/>
            <a:r>
              <a:rPr lang="en-US" dirty="0" smtClean="0"/>
              <a:t>Types can't change</a:t>
            </a:r>
            <a:endParaRPr lang="en-US" dirty="0"/>
          </a:p>
        </p:txBody>
      </p:sp>
      <p:sp>
        <p:nvSpPr>
          <p:cNvPr id="4" name="Date Placeholder 3"/>
          <p:cNvSpPr>
            <a:spLocks noGrp="1"/>
          </p:cNvSpPr>
          <p:nvPr>
            <p:ph type="dt" sz="half" idx="10"/>
          </p:nvPr>
        </p:nvSpPr>
        <p:spPr/>
        <p:txBody>
          <a:bodyPr/>
          <a:lstStyle/>
          <a:p>
            <a:fld id="{843EF2A0-18F9-354F-A9F1-EBB3722074C3}"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
        <p:nvSpPr>
          <p:cNvPr id="9" name="TextBox 8"/>
          <p:cNvSpPr txBox="1"/>
          <p:nvPr/>
        </p:nvSpPr>
        <p:spPr>
          <a:xfrm>
            <a:off x="683888" y="3234504"/>
            <a:ext cx="8069488" cy="2831544"/>
          </a:xfrm>
          <a:prstGeom prst="rect">
            <a:avLst/>
          </a:prstGeom>
          <a:noFill/>
        </p:spPr>
        <p:txBody>
          <a:bodyPr wrap="square" rtlCol="0">
            <a:spAutoFit/>
          </a:bodyPr>
          <a:lstStyle/>
          <a:p>
            <a:r>
              <a:rPr lang="en-US" sz="2000" b="1" dirty="0" smtClean="0"/>
              <a:t>Type				Description						Examples</a:t>
            </a:r>
          </a:p>
          <a:p>
            <a:r>
              <a:rPr lang="en-US" sz="2000" dirty="0" err="1" smtClean="0"/>
              <a:t>int</a:t>
            </a:r>
            <a:r>
              <a:rPr lang="en-US" sz="2000" dirty="0" smtClean="0"/>
              <a:t>				integer numbers, including negatives	0, 78, -1400</a:t>
            </a:r>
          </a:p>
          <a:p>
            <a:r>
              <a:rPr lang="en-US" sz="2000" dirty="0" smtClean="0"/>
              <a:t>unsigned </a:t>
            </a:r>
            <a:r>
              <a:rPr lang="en-US" sz="2000" dirty="0" err="1" smtClean="0"/>
              <a:t>int</a:t>
            </a:r>
            <a:r>
              <a:rPr lang="en-US" sz="2000" dirty="0" smtClean="0"/>
              <a:t>		integer numbers (no negatives)		0, 46, 900</a:t>
            </a:r>
          </a:p>
          <a:p>
            <a:r>
              <a:rPr lang="en-US" sz="2000" dirty="0" smtClean="0"/>
              <a:t>float			floating-point numbers				0.0, 1.618, -1.4</a:t>
            </a:r>
          </a:p>
          <a:p>
            <a:r>
              <a:rPr lang="en-US" sz="2000" dirty="0" smtClean="0"/>
              <a:t>char				single text character or symbol			'a', 'D', '?’</a:t>
            </a:r>
          </a:p>
          <a:p>
            <a:r>
              <a:rPr lang="en-US" sz="2000" dirty="0" smtClean="0"/>
              <a:t>double			greater precision/big FP number		10E100</a:t>
            </a:r>
            <a:br>
              <a:rPr lang="en-US" sz="2000" dirty="0" smtClean="0"/>
            </a:br>
            <a:r>
              <a:rPr lang="en-US" sz="2000" dirty="0" smtClean="0"/>
              <a:t>long				larger signed integer					6,000,000,000</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Typed Functions in C</a:t>
            </a:r>
            <a:endParaRPr lang="en-US" dirty="0"/>
          </a:p>
        </p:txBody>
      </p:sp>
      <p:sp>
        <p:nvSpPr>
          <p:cNvPr id="3" name="Content Placeholder 2"/>
          <p:cNvSpPr>
            <a:spLocks noGrp="1"/>
          </p:cNvSpPr>
          <p:nvPr>
            <p:ph sz="half" idx="1"/>
          </p:nvPr>
        </p:nvSpPr>
        <p:spPr/>
        <p:txBody>
          <a:bodyPr>
            <a:noAutofit/>
          </a:bodyPr>
          <a:lstStyle/>
          <a:p>
            <a:pPr>
              <a:buNone/>
            </a:pPr>
            <a:r>
              <a:rPr lang="en-US" sz="1800" b="1" dirty="0" smtClean="0">
                <a:latin typeface="Courier New"/>
                <a:cs typeface="Courier New"/>
              </a:rPr>
              <a:t>int </a:t>
            </a:r>
            <a:r>
              <a:rPr lang="en-US" sz="1800" b="1" dirty="0" err="1" smtClean="0">
                <a:latin typeface="Courier New"/>
                <a:cs typeface="Courier New"/>
              </a:rPr>
              <a:t>number_of_people</a:t>
            </a:r>
            <a:r>
              <a:rPr lang="en-US" sz="1800" b="1" dirty="0" smtClean="0">
                <a:latin typeface="Courier New"/>
                <a:cs typeface="Courier New"/>
              </a:rPr>
              <a:t> ()</a:t>
            </a:r>
          </a:p>
          <a:p>
            <a:pPr>
              <a:buNone/>
            </a:pPr>
            <a:r>
              <a:rPr lang="en-US" sz="1800" b="1" dirty="0" smtClean="0">
                <a:latin typeface="Courier New"/>
                <a:cs typeface="Courier New"/>
              </a:rPr>
              <a:t>{</a:t>
            </a:r>
          </a:p>
          <a:p>
            <a:pPr>
              <a:buNone/>
            </a:pPr>
            <a:r>
              <a:rPr lang="en-US" sz="1800" b="1" dirty="0" smtClean="0">
                <a:latin typeface="Courier New"/>
                <a:cs typeface="Courier New"/>
              </a:rPr>
              <a:t>  return 3;</a:t>
            </a:r>
          </a:p>
          <a:p>
            <a:pPr>
              <a:buNone/>
            </a:pPr>
            <a:r>
              <a:rPr lang="en-US" sz="1800" b="1" dirty="0" smtClean="0">
                <a:latin typeface="Courier New"/>
                <a:cs typeface="Courier New"/>
              </a:rPr>
              <a:t>}</a:t>
            </a:r>
          </a:p>
          <a:p>
            <a:pPr>
              <a:buNone/>
            </a:pPr>
            <a:endParaRPr lang="en-US" sz="1800" b="1" dirty="0" smtClean="0">
              <a:latin typeface="Courier New"/>
              <a:cs typeface="Courier New"/>
            </a:endParaRPr>
          </a:p>
          <a:p>
            <a:pPr>
              <a:buNone/>
            </a:pPr>
            <a:r>
              <a:rPr lang="en-US" sz="1800" b="1" dirty="0" smtClean="0">
                <a:latin typeface="Courier New"/>
                <a:cs typeface="Courier New"/>
              </a:rPr>
              <a:t>float </a:t>
            </a:r>
            <a:r>
              <a:rPr lang="en-US" sz="1800" b="1" dirty="0" err="1" smtClean="0">
                <a:latin typeface="Courier New"/>
                <a:cs typeface="Courier New"/>
              </a:rPr>
              <a:t>dollars_and_cents</a:t>
            </a:r>
            <a:r>
              <a:rPr lang="en-US" sz="1800" b="1" dirty="0" smtClean="0">
                <a:latin typeface="Courier New"/>
                <a:cs typeface="Courier New"/>
              </a:rPr>
              <a:t> ()</a:t>
            </a:r>
          </a:p>
          <a:p>
            <a:pPr>
              <a:buNone/>
            </a:pPr>
            <a:r>
              <a:rPr lang="en-US" sz="1800" b="1" dirty="0" smtClean="0">
                <a:latin typeface="Courier New"/>
                <a:cs typeface="Courier New"/>
              </a:rPr>
              <a:t>{</a:t>
            </a:r>
          </a:p>
          <a:p>
            <a:pPr>
              <a:buNone/>
            </a:pPr>
            <a:r>
              <a:rPr lang="en-US" sz="1800" b="1" dirty="0" smtClean="0">
                <a:latin typeface="Courier New"/>
                <a:cs typeface="Courier New"/>
              </a:rPr>
              <a:t>  return 10.33;</a:t>
            </a:r>
          </a:p>
          <a:p>
            <a:pPr>
              <a:buNone/>
            </a:pPr>
            <a:r>
              <a:rPr lang="en-US" sz="1800" b="1" dirty="0" smtClean="0">
                <a:latin typeface="Courier New"/>
                <a:cs typeface="Courier New"/>
              </a:rPr>
              <a:t>}</a:t>
            </a:r>
          </a:p>
          <a:p>
            <a:pPr>
              <a:buNone/>
            </a:pPr>
            <a:endParaRPr lang="en-US" sz="1800" b="1" dirty="0" smtClean="0">
              <a:latin typeface="Courier New"/>
              <a:cs typeface="Courier New"/>
            </a:endParaRPr>
          </a:p>
          <a:p>
            <a:pPr>
              <a:buNone/>
            </a:pPr>
            <a:r>
              <a:rPr lang="en-US" sz="1800" b="1" dirty="0" smtClean="0">
                <a:latin typeface="Courier New"/>
                <a:cs typeface="Courier New"/>
              </a:rPr>
              <a:t>char </a:t>
            </a:r>
            <a:r>
              <a:rPr lang="en-US" sz="1800" b="1" dirty="0" err="1" smtClean="0">
                <a:latin typeface="Courier New"/>
                <a:cs typeface="Courier New"/>
              </a:rPr>
              <a:t>first_letter</a:t>
            </a:r>
            <a:r>
              <a:rPr lang="en-US" sz="1800" b="1" dirty="0" smtClean="0">
                <a:latin typeface="Courier New"/>
                <a:cs typeface="Courier New"/>
              </a:rPr>
              <a:t> ()</a:t>
            </a:r>
          </a:p>
          <a:p>
            <a:pPr>
              <a:buNone/>
            </a:pPr>
            <a:r>
              <a:rPr lang="en-US" sz="1800" b="1" dirty="0" smtClean="0">
                <a:latin typeface="Courier New"/>
                <a:cs typeface="Courier New"/>
              </a:rPr>
              <a:t>{</a:t>
            </a:r>
          </a:p>
          <a:p>
            <a:pPr>
              <a:buNone/>
            </a:pPr>
            <a:r>
              <a:rPr lang="en-US" sz="1800" b="1" dirty="0" smtClean="0">
                <a:latin typeface="Courier New"/>
                <a:cs typeface="Courier New"/>
              </a:rPr>
              <a:t>  return 'A';</a:t>
            </a:r>
          </a:p>
          <a:p>
            <a:pPr>
              <a:buNone/>
            </a:pPr>
            <a:r>
              <a:rPr lang="en-US" sz="1800" b="1" dirty="0" smtClean="0">
                <a:latin typeface="Courier New"/>
                <a:cs typeface="Courier New"/>
              </a:rPr>
              <a:t>}</a:t>
            </a:r>
            <a:endParaRPr lang="en-US" sz="1800" b="1" dirty="0">
              <a:latin typeface="Courier New"/>
              <a:cs typeface="Courier New"/>
            </a:endParaRPr>
          </a:p>
        </p:txBody>
      </p:sp>
      <p:sp>
        <p:nvSpPr>
          <p:cNvPr id="4" name="Content Placeholder 3"/>
          <p:cNvSpPr>
            <a:spLocks noGrp="1"/>
          </p:cNvSpPr>
          <p:nvPr>
            <p:ph sz="half" idx="2"/>
          </p:nvPr>
        </p:nvSpPr>
        <p:spPr>
          <a:xfrm>
            <a:off x="4208601" y="1463745"/>
            <a:ext cx="4607421" cy="4571606"/>
          </a:xfrm>
        </p:spPr>
        <p:txBody>
          <a:bodyPr>
            <a:normAutofit fontScale="62500" lnSpcReduction="20000"/>
          </a:bodyPr>
          <a:lstStyle/>
          <a:p>
            <a:r>
              <a:rPr lang="en-US" sz="3840" dirty="0" smtClean="0"/>
              <a:t>You have to </a:t>
            </a:r>
            <a:r>
              <a:rPr lang="en-US" sz="3840" i="1" dirty="0" smtClean="0"/>
              <a:t>declare </a:t>
            </a:r>
            <a:r>
              <a:rPr lang="en-US" sz="3840" dirty="0" smtClean="0"/>
              <a:t>the type of data you plan to return from a function</a:t>
            </a:r>
          </a:p>
          <a:p>
            <a:r>
              <a:rPr lang="en-US" sz="3840" dirty="0" smtClean="0"/>
              <a:t>Return type can be any C variable type, and is placed to the left of the function name</a:t>
            </a:r>
          </a:p>
          <a:p>
            <a:r>
              <a:rPr lang="en-US" sz="3840" dirty="0" smtClean="0"/>
              <a:t>You can also specify the return type as </a:t>
            </a:r>
            <a:r>
              <a:rPr lang="en-US" sz="3840" dirty="0" smtClean="0">
                <a:latin typeface="Courier New"/>
                <a:cs typeface="Courier New"/>
              </a:rPr>
              <a:t>void</a:t>
            </a:r>
            <a:endParaRPr lang="en-US" sz="3840" dirty="0" smtClean="0"/>
          </a:p>
          <a:p>
            <a:pPr lvl="1"/>
            <a:r>
              <a:rPr lang="en-US" sz="2880" dirty="0" smtClean="0"/>
              <a:t>Just think of this as saying that no value will be returned</a:t>
            </a:r>
          </a:p>
          <a:p>
            <a:r>
              <a:rPr lang="en-US" sz="3840" dirty="0" smtClean="0"/>
              <a:t>Also necessary to declare types for values passed into a function</a:t>
            </a:r>
          </a:p>
          <a:p>
            <a:r>
              <a:rPr lang="en-US" sz="3840" dirty="0" smtClean="0"/>
              <a:t>Variables and functions MUST be declared before they are used</a:t>
            </a:r>
          </a:p>
        </p:txBody>
      </p:sp>
      <p:sp>
        <p:nvSpPr>
          <p:cNvPr id="5" name="Date Placeholder 4"/>
          <p:cNvSpPr>
            <a:spLocks noGrp="1"/>
          </p:cNvSpPr>
          <p:nvPr>
            <p:ph type="dt" sz="half" idx="10"/>
          </p:nvPr>
        </p:nvSpPr>
        <p:spPr/>
        <p:txBody>
          <a:bodyPr/>
          <a:lstStyle/>
          <a:p>
            <a:fld id="{2626624E-2B6C-2747-9DED-33C6FDB6A5DE}"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Review</a:t>
            </a:r>
          </a:p>
          <a:p>
            <a:r>
              <a:rPr lang="en-US" dirty="0" smtClean="0"/>
              <a:t>Compile vs. Interpret</a:t>
            </a:r>
          </a:p>
          <a:p>
            <a:r>
              <a:rPr lang="en-US" dirty="0" smtClean="0"/>
              <a:t>Python vs. Java vs. C</a:t>
            </a:r>
          </a:p>
          <a:p>
            <a:r>
              <a:rPr lang="en-US" dirty="0" err="1" smtClean="0"/>
              <a:t>Administrivia</a:t>
            </a:r>
            <a:endParaRPr lang="en-US" dirty="0" smtClean="0"/>
          </a:p>
          <a:p>
            <a:r>
              <a:rPr lang="en-US" dirty="0" smtClean="0"/>
              <a:t>Quick Start Introduction to C</a:t>
            </a:r>
          </a:p>
          <a:p>
            <a:r>
              <a:rPr lang="en-US" dirty="0" smtClean="0"/>
              <a:t>Technology Break</a:t>
            </a:r>
          </a:p>
          <a:p>
            <a:r>
              <a:rPr lang="en-US" dirty="0" smtClean="0"/>
              <a:t>More C</a:t>
            </a:r>
          </a:p>
          <a:p>
            <a:r>
              <a:rPr lang="en-US" dirty="0" smtClean="0"/>
              <a:t>Summary</a:t>
            </a:r>
            <a:endParaRPr lang="en-US" dirty="0"/>
          </a:p>
        </p:txBody>
      </p:sp>
      <p:sp>
        <p:nvSpPr>
          <p:cNvPr id="4" name="Date Placeholder 3"/>
          <p:cNvSpPr>
            <a:spLocks noGrp="1"/>
          </p:cNvSpPr>
          <p:nvPr>
            <p:ph type="dt" sz="half" idx="10"/>
          </p:nvPr>
        </p:nvSpPr>
        <p:spPr/>
        <p:txBody>
          <a:bodyPr/>
          <a:lstStyle/>
          <a:p>
            <a:fld id="{80F78BFD-7759-5F47-94FC-5246D064D042}"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Structs</a:t>
            </a:r>
            <a:r>
              <a:rPr lang="en-US" dirty="0" smtClean="0"/>
              <a:t> in C</a:t>
            </a:r>
            <a:endParaRPr lang="en-US" dirty="0"/>
          </a:p>
        </p:txBody>
      </p:sp>
      <p:sp>
        <p:nvSpPr>
          <p:cNvPr id="3" name="Content Placeholder 2"/>
          <p:cNvSpPr>
            <a:spLocks noGrp="1"/>
          </p:cNvSpPr>
          <p:nvPr>
            <p:ph sz="half" idx="1"/>
          </p:nvPr>
        </p:nvSpPr>
        <p:spPr>
          <a:xfrm>
            <a:off x="457199" y="1600200"/>
            <a:ext cx="4684675" cy="4525963"/>
          </a:xfrm>
        </p:spPr>
        <p:txBody>
          <a:bodyPr>
            <a:normAutofit fontScale="92500" lnSpcReduction="20000"/>
          </a:bodyPr>
          <a:lstStyle/>
          <a:p>
            <a:r>
              <a:rPr lang="en-US" sz="2400" dirty="0" err="1" smtClean="0">
                <a:latin typeface="+mj-lt"/>
              </a:rPr>
              <a:t>Structs</a:t>
            </a:r>
            <a:r>
              <a:rPr lang="en-US" sz="2400" dirty="0" smtClean="0">
                <a:latin typeface="+mj-lt"/>
              </a:rPr>
              <a:t> are structured groups of variables, e.g., </a:t>
            </a:r>
          </a:p>
          <a:p>
            <a:pPr>
              <a:buNone/>
            </a:pPr>
            <a:endParaRPr lang="en-US" sz="1800" dirty="0" smtClean="0">
              <a:latin typeface="Courier New"/>
            </a:endParaRPr>
          </a:p>
          <a:p>
            <a:pPr>
              <a:buNone/>
            </a:pPr>
            <a:r>
              <a:rPr lang="en-US" sz="1800" b="1" dirty="0" err="1" smtClean="0">
                <a:latin typeface="Courier New"/>
              </a:rPr>
              <a:t>typedef</a:t>
            </a:r>
            <a:r>
              <a:rPr lang="en-US" sz="1800" b="1" dirty="0" smtClean="0">
                <a:latin typeface="Courier New"/>
              </a:rPr>
              <a:t> </a:t>
            </a:r>
            <a:r>
              <a:rPr lang="en-US" sz="1800" b="1" dirty="0" err="1" smtClean="0">
                <a:latin typeface="Courier New"/>
              </a:rPr>
              <a:t>struct</a:t>
            </a:r>
            <a:r>
              <a:rPr lang="en-US" sz="1800" b="1" dirty="0" smtClean="0">
                <a:latin typeface="Courier New"/>
              </a:rPr>
              <a:t> {</a:t>
            </a:r>
          </a:p>
          <a:p>
            <a:pPr>
              <a:buNone/>
            </a:pPr>
            <a:r>
              <a:rPr lang="en-US" sz="1800" b="1" dirty="0" smtClean="0">
                <a:latin typeface="Courier New"/>
              </a:rPr>
              <a:t>  int </a:t>
            </a:r>
            <a:r>
              <a:rPr lang="en-US" sz="1800" b="1" dirty="0" err="1" smtClean="0">
                <a:latin typeface="Courier New"/>
              </a:rPr>
              <a:t>length_in_seconds</a:t>
            </a:r>
            <a:r>
              <a:rPr lang="en-US" sz="1800" b="1" dirty="0" smtClean="0">
                <a:latin typeface="Courier New"/>
              </a:rPr>
              <a:t>;</a:t>
            </a:r>
          </a:p>
          <a:p>
            <a:pPr>
              <a:buNone/>
            </a:pPr>
            <a:r>
              <a:rPr lang="en-US" sz="1800" b="1" dirty="0" smtClean="0">
                <a:latin typeface="Courier New"/>
              </a:rPr>
              <a:t>  </a:t>
            </a:r>
            <a:r>
              <a:rPr lang="en-US" sz="1800" b="1" dirty="0" err="1" smtClean="0">
                <a:latin typeface="Courier New"/>
              </a:rPr>
              <a:t>int</a:t>
            </a:r>
            <a:r>
              <a:rPr lang="en-US" sz="1800" b="1" dirty="0" smtClean="0">
                <a:latin typeface="Courier New"/>
              </a:rPr>
              <a:t> </a:t>
            </a:r>
            <a:r>
              <a:rPr lang="en-US" sz="1800" b="1" dirty="0" err="1" smtClean="0">
                <a:latin typeface="Courier New"/>
              </a:rPr>
              <a:t>yearRecorded</a:t>
            </a:r>
            <a:r>
              <a:rPr lang="en-US" sz="1800" b="1" dirty="0" smtClean="0">
                <a:latin typeface="Courier New"/>
              </a:rPr>
              <a:t>;</a:t>
            </a:r>
          </a:p>
          <a:p>
            <a:pPr>
              <a:buNone/>
            </a:pPr>
            <a:r>
              <a:rPr lang="en-US" sz="1800" b="1" dirty="0" smtClean="0">
                <a:latin typeface="Courier New"/>
              </a:rPr>
              <a:t>} Song;</a:t>
            </a:r>
          </a:p>
          <a:p>
            <a:pPr>
              <a:buNone/>
            </a:pPr>
            <a:endParaRPr lang="en-US" sz="1800" b="1" dirty="0" smtClean="0">
              <a:latin typeface="Courier New"/>
            </a:endParaRPr>
          </a:p>
          <a:p>
            <a:pPr>
              <a:buNone/>
            </a:pPr>
            <a:r>
              <a:rPr lang="en-US" sz="1800" b="1" dirty="0" smtClean="0">
                <a:latin typeface="Courier New"/>
              </a:rPr>
              <a:t>Song song1;</a:t>
            </a:r>
          </a:p>
          <a:p>
            <a:pPr>
              <a:buNone/>
            </a:pPr>
            <a:endParaRPr lang="en-US" sz="1800" b="1" dirty="0" smtClean="0">
              <a:latin typeface="Courier New"/>
            </a:endParaRPr>
          </a:p>
          <a:p>
            <a:pPr>
              <a:buNone/>
            </a:pPr>
            <a:r>
              <a:rPr lang="en-US" sz="1800" b="1" dirty="0" smtClean="0">
                <a:latin typeface="Courier New"/>
              </a:rPr>
              <a:t>Song1.length_in_seconds=  213;</a:t>
            </a:r>
          </a:p>
          <a:p>
            <a:pPr>
              <a:buNone/>
            </a:pPr>
            <a:r>
              <a:rPr lang="en-US" sz="1800" b="1" dirty="0" smtClean="0">
                <a:latin typeface="Courier New"/>
              </a:rPr>
              <a:t>song1.yearRecorded    = 1994;</a:t>
            </a:r>
          </a:p>
          <a:p>
            <a:pPr>
              <a:buNone/>
            </a:pPr>
            <a:endParaRPr lang="en-US" sz="1800" b="1" dirty="0" smtClean="0">
              <a:latin typeface="Courier New"/>
            </a:endParaRPr>
          </a:p>
          <a:p>
            <a:pPr>
              <a:buNone/>
            </a:pPr>
            <a:r>
              <a:rPr lang="en-US" sz="1800" b="1" dirty="0" smtClean="0">
                <a:latin typeface="Courier New"/>
              </a:rPr>
              <a:t>Song song2;</a:t>
            </a:r>
          </a:p>
          <a:p>
            <a:pPr>
              <a:buNone/>
            </a:pPr>
            <a:endParaRPr lang="en-US" sz="1800" b="1" dirty="0" smtClean="0">
              <a:latin typeface="Courier New"/>
            </a:endParaRPr>
          </a:p>
          <a:p>
            <a:pPr>
              <a:buNone/>
            </a:pPr>
            <a:r>
              <a:rPr lang="en-US" sz="1800" b="1" dirty="0" smtClean="0">
                <a:latin typeface="Courier New"/>
              </a:rPr>
              <a:t>Song2.length_in_seconds =  248;</a:t>
            </a:r>
          </a:p>
          <a:p>
            <a:pPr>
              <a:buNone/>
            </a:pPr>
            <a:r>
              <a:rPr lang="en-US" sz="1800" b="1" dirty="0" smtClean="0">
                <a:latin typeface="Courier New"/>
              </a:rPr>
              <a:t>song2.yearRecorded    = 1988;</a:t>
            </a:r>
            <a:endParaRPr lang="en-US" sz="1800" b="1" dirty="0">
              <a:latin typeface="Courier New"/>
            </a:endParaRPr>
          </a:p>
        </p:txBody>
      </p:sp>
      <p:sp>
        <p:nvSpPr>
          <p:cNvPr id="5" name="Date Placeholder 4"/>
          <p:cNvSpPr>
            <a:spLocks noGrp="1"/>
          </p:cNvSpPr>
          <p:nvPr>
            <p:ph type="dt" sz="half" idx="10"/>
          </p:nvPr>
        </p:nvSpPr>
        <p:spPr/>
        <p:txBody>
          <a:bodyPr/>
          <a:lstStyle/>
          <a:p>
            <a:fld id="{CFF12049-D3DD-604C-A347-D789F8DAE74C}"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20</a:t>
            </a:fld>
            <a:endParaRPr lang="en-US" dirty="0"/>
          </a:p>
        </p:txBody>
      </p:sp>
      <p:pic>
        <p:nvPicPr>
          <p:cNvPr id="202754" name="Picture 2"/>
          <p:cNvPicPr>
            <a:picLocks noChangeAspect="1" noChangeArrowheads="1"/>
          </p:cNvPicPr>
          <p:nvPr/>
        </p:nvPicPr>
        <p:blipFill>
          <a:blip r:embed="rId2"/>
          <a:srcRect/>
          <a:stretch>
            <a:fillRect/>
          </a:stretch>
        </p:blipFill>
        <p:spPr bwMode="auto">
          <a:xfrm>
            <a:off x="5250692" y="1709019"/>
            <a:ext cx="3251200" cy="3924300"/>
          </a:xfrm>
          <a:prstGeom prst="rect">
            <a:avLst/>
          </a:prstGeom>
          <a:noFill/>
          <a:ln w="9525">
            <a:noFill/>
            <a:miter lim="800000"/>
            <a:headEnd/>
            <a:tailEnd/>
          </a:ln>
          <a:effectLst/>
        </p:spPr>
      </p:pic>
      <p:sp>
        <p:nvSpPr>
          <p:cNvPr id="8" name="TextBox 7"/>
          <p:cNvSpPr txBox="1"/>
          <p:nvPr/>
        </p:nvSpPr>
        <p:spPr>
          <a:xfrm>
            <a:off x="5479969" y="5708859"/>
            <a:ext cx="3015294" cy="369332"/>
          </a:xfrm>
          <a:prstGeom prst="rect">
            <a:avLst/>
          </a:prstGeom>
          <a:noFill/>
        </p:spPr>
        <p:txBody>
          <a:bodyPr wrap="none" rtlCol="0">
            <a:spAutoFit/>
          </a:bodyPr>
          <a:lstStyle/>
          <a:p>
            <a:r>
              <a:rPr lang="en-US" dirty="0" smtClean="0"/>
              <a:t>Dot notation</a:t>
            </a:r>
            <a:r>
              <a:rPr lang="en-US" dirty="0" smtClean="0">
                <a:latin typeface="+mj-lt"/>
                <a:cs typeface="Courier New"/>
              </a:rPr>
              <a:t>: </a:t>
            </a:r>
            <a:r>
              <a:rPr lang="en-US" b="1" dirty="0" err="1" smtClean="0">
                <a:latin typeface="Courier New"/>
                <a:cs typeface="Courier New"/>
              </a:rPr>
              <a:t>x.y</a:t>
            </a:r>
            <a:r>
              <a:rPr lang="en-US" b="1" dirty="0" smtClean="0">
                <a:latin typeface="Courier New"/>
                <a:cs typeface="Courier New"/>
              </a:rPr>
              <a:t> = value</a:t>
            </a:r>
            <a:endParaRPr lang="en-US" b="1" dirty="0">
              <a:latin typeface="Courier New"/>
              <a:cs typeface="Courier New"/>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Consts</a:t>
            </a:r>
            <a:r>
              <a:rPr lang="en-US" dirty="0" smtClean="0"/>
              <a:t> and </a:t>
            </a:r>
            <a:r>
              <a:rPr lang="en-US" dirty="0" err="1" smtClean="0"/>
              <a:t>Enums</a:t>
            </a:r>
            <a:r>
              <a:rPr lang="en-US" dirty="0" smtClean="0"/>
              <a:t> in C</a:t>
            </a:r>
            <a:endParaRPr lang="en-US" dirty="0"/>
          </a:p>
        </p:txBody>
      </p:sp>
      <p:sp>
        <p:nvSpPr>
          <p:cNvPr id="3" name="Content Placeholder 2"/>
          <p:cNvSpPr>
            <a:spLocks noGrp="1"/>
          </p:cNvSpPr>
          <p:nvPr>
            <p:ph idx="1"/>
          </p:nvPr>
        </p:nvSpPr>
        <p:spPr/>
        <p:txBody>
          <a:bodyPr>
            <a:noAutofit/>
          </a:bodyPr>
          <a:lstStyle/>
          <a:p>
            <a:r>
              <a:rPr lang="en-US" sz="2400" dirty="0" smtClean="0"/>
              <a:t>Constant is assigned a value once in the declaration;</a:t>
            </a:r>
            <a:br>
              <a:rPr lang="en-US" sz="2400" dirty="0" smtClean="0"/>
            </a:br>
            <a:r>
              <a:rPr lang="en-US" sz="2400" dirty="0" smtClean="0"/>
              <a:t>value can't change during entire execution of program</a:t>
            </a:r>
          </a:p>
          <a:p>
            <a:pPr>
              <a:buNone/>
            </a:pPr>
            <a:r>
              <a:rPr lang="en-US" sz="1946" dirty="0" smtClean="0">
                <a:latin typeface="Courier New"/>
                <a:cs typeface="Courier New"/>
              </a:rPr>
              <a:t>	</a:t>
            </a:r>
            <a:r>
              <a:rPr lang="en-US" sz="2000" b="1" dirty="0" smtClean="0">
                <a:latin typeface="Courier New"/>
                <a:cs typeface="Courier New"/>
              </a:rPr>
              <a:t>const float </a:t>
            </a:r>
            <a:r>
              <a:rPr lang="en-US" sz="2000" b="1" dirty="0" err="1" smtClean="0">
                <a:latin typeface="Courier New"/>
                <a:cs typeface="Courier New"/>
              </a:rPr>
              <a:t>golden_ratio</a:t>
            </a:r>
            <a:r>
              <a:rPr lang="en-US" sz="2000" b="1" dirty="0" smtClean="0">
                <a:latin typeface="Courier New"/>
                <a:cs typeface="Courier New"/>
              </a:rPr>
              <a:t> = 1.618;</a:t>
            </a:r>
          </a:p>
          <a:p>
            <a:pPr>
              <a:buNone/>
            </a:pPr>
            <a:r>
              <a:rPr lang="en-US" sz="1946" b="1" dirty="0" smtClean="0">
                <a:latin typeface="Courier New"/>
                <a:cs typeface="Courier New"/>
              </a:rPr>
              <a:t>	</a:t>
            </a:r>
            <a:r>
              <a:rPr lang="en-US" sz="2000" b="1" dirty="0" smtClean="0">
                <a:latin typeface="Courier New"/>
                <a:cs typeface="Courier New"/>
              </a:rPr>
              <a:t>const int </a:t>
            </a:r>
            <a:r>
              <a:rPr lang="en-US" sz="2000" b="1" dirty="0" err="1" smtClean="0">
                <a:latin typeface="Courier New"/>
                <a:cs typeface="Courier New"/>
              </a:rPr>
              <a:t>days_in_week</a:t>
            </a:r>
            <a:r>
              <a:rPr lang="en-US" sz="2000" b="1" dirty="0" smtClean="0">
                <a:latin typeface="Courier New"/>
                <a:cs typeface="Courier New"/>
              </a:rPr>
              <a:t> = 7;</a:t>
            </a:r>
            <a:endParaRPr lang="en-US" sz="1946" dirty="0" smtClean="0">
              <a:latin typeface="Courier New"/>
              <a:cs typeface="Courier New"/>
            </a:endParaRPr>
          </a:p>
          <a:p>
            <a:r>
              <a:rPr lang="en-US" sz="2400" dirty="0" smtClean="0"/>
              <a:t>You can have a constant version of any of the standard C variable types</a:t>
            </a:r>
          </a:p>
          <a:p>
            <a:r>
              <a:rPr lang="en-US" sz="2400" dirty="0" err="1" smtClean="0"/>
              <a:t>Enums</a:t>
            </a:r>
            <a:r>
              <a:rPr lang="en-US" sz="2400" dirty="0" smtClean="0"/>
              <a:t>: a group of related integer constants used to parameterize libraries:</a:t>
            </a:r>
          </a:p>
          <a:p>
            <a:pPr>
              <a:buNone/>
            </a:pPr>
            <a:r>
              <a:rPr lang="en-US" sz="2000" b="1" dirty="0" smtClean="0">
                <a:latin typeface="Courier New"/>
                <a:cs typeface="Courier New"/>
              </a:rPr>
              <a:t>			</a:t>
            </a:r>
            <a:r>
              <a:rPr lang="en-US" sz="2000" b="1" dirty="0" err="1" smtClean="0">
                <a:latin typeface="Courier New"/>
                <a:cs typeface="Courier New"/>
              </a:rPr>
              <a:t>enum</a:t>
            </a:r>
            <a:r>
              <a:rPr lang="en-US" sz="2000" b="1" dirty="0" smtClean="0">
                <a:latin typeface="Courier New"/>
                <a:cs typeface="Courier New"/>
              </a:rPr>
              <a:t> </a:t>
            </a:r>
            <a:r>
              <a:rPr lang="en-US" sz="2000" b="1" dirty="0" err="1" smtClean="0">
                <a:latin typeface="Courier New"/>
                <a:cs typeface="Courier New"/>
              </a:rPr>
              <a:t>cardsuit</a:t>
            </a:r>
            <a:r>
              <a:rPr lang="en-US" sz="2000" b="1" dirty="0" smtClean="0">
                <a:latin typeface="Courier New"/>
                <a:cs typeface="Courier New"/>
              </a:rPr>
              <a:t> {CLUBS,DIAMONDS,HEARTS,SPADES};</a:t>
            </a:r>
            <a:endParaRPr lang="en-US" sz="2000" b="1" dirty="0">
              <a:latin typeface="Courier New"/>
              <a:cs typeface="Courier New"/>
            </a:endParaRPr>
          </a:p>
        </p:txBody>
      </p:sp>
      <p:sp>
        <p:nvSpPr>
          <p:cNvPr id="5" name="Date Placeholder 4"/>
          <p:cNvSpPr>
            <a:spLocks noGrp="1"/>
          </p:cNvSpPr>
          <p:nvPr>
            <p:ph type="dt" sz="half" idx="10"/>
          </p:nvPr>
        </p:nvSpPr>
        <p:spPr/>
        <p:txBody>
          <a:bodyPr/>
          <a:lstStyle/>
          <a:p>
            <a:fld id="{6D94ED66-7A52-0D4B-8D3B-71291583F93F}"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2830744"/>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As Java was derived from C, it has the same names of data types</a:t>
            </a:r>
          </a:p>
        </p:txBody>
      </p:sp>
      <p:sp>
        <p:nvSpPr>
          <p:cNvPr id="53251" name="TextBox 4"/>
          <p:cNvSpPr txBox="1">
            <a:spLocks noChangeArrowheads="1"/>
          </p:cNvSpPr>
          <p:nvPr/>
        </p:nvSpPr>
        <p:spPr bwMode="auto">
          <a:xfrm>
            <a:off x="1371600" y="3745144"/>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C programs use compilers to produce executable code but Java does not</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4659544"/>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C has a preprocessor that allows conditional compilation, but Java does not</a:t>
            </a:r>
          </a:p>
        </p:txBody>
      </p:sp>
      <p:grpSp>
        <p:nvGrpSpPr>
          <p:cNvPr id="2" name="Group 10"/>
          <p:cNvGrpSpPr>
            <a:grpSpLocks/>
          </p:cNvGrpSpPr>
          <p:nvPr/>
        </p:nvGrpSpPr>
        <p:grpSpPr bwMode="auto">
          <a:xfrm>
            <a:off x="960438" y="1916344"/>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Courier"/>
                  <a:cs typeface="Courier"/>
                </a:rPr>
                <a:t>short</a:t>
              </a:r>
              <a:r>
                <a:rPr lang="en-US" sz="2800" dirty="0" smtClean="0">
                  <a:solidFill>
                    <a:srgbClr val="FF8000"/>
                  </a:solidFill>
                </a:rPr>
                <a:t>, </a:t>
              </a:r>
              <a:r>
                <a:rPr lang="en-US" sz="2800" dirty="0" smtClean="0">
                  <a:solidFill>
                    <a:srgbClr val="FF8000"/>
                  </a:solidFill>
                  <a:latin typeface="Courier"/>
                  <a:cs typeface="Courier"/>
                </a:rPr>
                <a:t>int</a:t>
              </a:r>
              <a:r>
                <a:rPr lang="en-US" sz="2800" dirty="0" smtClean="0">
                  <a:solidFill>
                    <a:srgbClr val="FF8000"/>
                  </a:solidFill>
                </a:rPr>
                <a:t>, and  </a:t>
              </a:r>
              <a:r>
                <a:rPr lang="en-US" sz="2800" dirty="0" smtClean="0">
                  <a:solidFill>
                    <a:srgbClr val="FF8000"/>
                  </a:solidFill>
                  <a:latin typeface="Courier"/>
                  <a:cs typeface="Courier"/>
                </a:rPr>
                <a:t>long </a:t>
              </a:r>
              <a:r>
                <a:rPr lang="en-US" sz="2800" dirty="0" smtClean="0">
                  <a:solidFill>
                    <a:srgbClr val="FF8000"/>
                  </a:solidFill>
                </a:rPr>
                <a:t>are in both languages and they have the same meaning</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2933931"/>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3848331"/>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4746856"/>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22</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 is TRUE regarding C and Java?</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normAutofit/>
          </a:bodyPr>
          <a:lstStyle/>
          <a:p>
            <a:r>
              <a:rPr lang="en-US" dirty="0" smtClean="0"/>
              <a:t>CS61c is relentless!</a:t>
            </a:r>
          </a:p>
          <a:p>
            <a:pPr lvl="1"/>
            <a:r>
              <a:rPr lang="en-US" dirty="0" smtClean="0"/>
              <a:t>Next week: Lab #2, HW #2</a:t>
            </a:r>
          </a:p>
          <a:p>
            <a:pPr lvl="1"/>
            <a:r>
              <a:rPr lang="en-US" dirty="0" smtClean="0"/>
              <a:t>Lab #2, Amazon EC2</a:t>
            </a:r>
          </a:p>
          <a:p>
            <a:pPr lvl="1"/>
            <a:r>
              <a:rPr lang="en-US" dirty="0" smtClean="0"/>
              <a:t>HW #2 will soon be posted</a:t>
            </a:r>
          </a:p>
          <a:p>
            <a:r>
              <a:rPr lang="en-US" dirty="0" smtClean="0"/>
              <a:t>Monday is Labor Day Holiday – no lecture!</a:t>
            </a:r>
          </a:p>
          <a:p>
            <a:r>
              <a:rPr lang="en-US" dirty="0" smtClean="0"/>
              <a:t>Wonderful to see the valuable discussion and help going on in Piazza!</a:t>
            </a:r>
          </a:p>
        </p:txBody>
      </p:sp>
      <p:sp>
        <p:nvSpPr>
          <p:cNvPr id="4" name="Date Placeholder 3"/>
          <p:cNvSpPr>
            <a:spLocks noGrp="1"/>
          </p:cNvSpPr>
          <p:nvPr>
            <p:ph type="dt" sz="half" idx="10"/>
          </p:nvPr>
        </p:nvSpPr>
        <p:spPr/>
        <p:txBody>
          <a:bodyPr/>
          <a:lstStyle/>
          <a:p>
            <a:fld id="{4D7DB936-41F0-F149-97E4-EDAE49493336}"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lumMod val="50000"/>
                    <a:lumOff val="50000"/>
                  </a:schemeClr>
                </a:solidFill>
              </a:rPr>
              <a:t>Review</a:t>
            </a:r>
          </a:p>
          <a:p>
            <a:r>
              <a:rPr lang="en-US" dirty="0" smtClean="0">
                <a:solidFill>
                  <a:schemeClr val="tx1">
                    <a:lumMod val="50000"/>
                    <a:lumOff val="50000"/>
                  </a:schemeClr>
                </a:solidFill>
              </a:rPr>
              <a:t>Compile vs. Interpret</a:t>
            </a:r>
          </a:p>
          <a:p>
            <a:r>
              <a:rPr lang="en-US" dirty="0" smtClean="0">
                <a:solidFill>
                  <a:schemeClr val="tx1">
                    <a:lumMod val="50000"/>
                    <a:lumOff val="50000"/>
                  </a:schemeClr>
                </a:solidFill>
              </a:rPr>
              <a:t>Scheme vs. Java vs. C</a:t>
            </a:r>
          </a:p>
          <a:p>
            <a:r>
              <a:rPr lang="en-US" dirty="0" err="1" smtClean="0">
                <a:solidFill>
                  <a:schemeClr val="tx1">
                    <a:lumMod val="50000"/>
                    <a:lumOff val="50000"/>
                  </a:schemeClr>
                </a:solidFill>
              </a:rPr>
              <a:t>Administrivia</a:t>
            </a:r>
            <a:endParaRPr lang="en-US" dirty="0" smtClean="0">
              <a:solidFill>
                <a:schemeClr val="tx1">
                  <a:lumMod val="50000"/>
                  <a:lumOff val="50000"/>
                </a:schemeClr>
              </a:solidFill>
            </a:endParaRPr>
          </a:p>
          <a:p>
            <a:r>
              <a:rPr lang="en-US" dirty="0" smtClean="0"/>
              <a:t>Quick Start Introduction to C</a:t>
            </a:r>
          </a:p>
          <a:p>
            <a:r>
              <a:rPr lang="en-US" dirty="0" smtClean="0"/>
              <a:t>Technology Break</a:t>
            </a:r>
          </a:p>
          <a:p>
            <a:r>
              <a:rPr lang="en-US" dirty="0" smtClean="0"/>
              <a:t>More C</a:t>
            </a:r>
          </a:p>
          <a:p>
            <a:r>
              <a:rPr lang="en-US" dirty="0" smtClean="0"/>
              <a:t>Summary</a:t>
            </a:r>
            <a:endParaRPr lang="en-US" dirty="0"/>
          </a:p>
        </p:txBody>
      </p:sp>
      <p:sp>
        <p:nvSpPr>
          <p:cNvPr id="4" name="Date Placeholder 3"/>
          <p:cNvSpPr>
            <a:spLocks noGrp="1"/>
          </p:cNvSpPr>
          <p:nvPr>
            <p:ph type="dt" sz="half" idx="10"/>
          </p:nvPr>
        </p:nvSpPr>
        <p:spPr/>
        <p:txBody>
          <a:bodyPr/>
          <a:lstStyle/>
          <a:p>
            <a:fld id="{9D34EABE-2C26-F24D-A532-98737B8FC8B2}"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First C Program: Hello World</a:t>
            </a:r>
            <a:endParaRPr lang="en-US" dirty="0"/>
          </a:p>
        </p:txBody>
      </p:sp>
      <p:sp>
        <p:nvSpPr>
          <p:cNvPr id="3" name="Content Placeholder 2"/>
          <p:cNvSpPr>
            <a:spLocks noGrp="1"/>
          </p:cNvSpPr>
          <p:nvPr>
            <p:ph sz="half" idx="1"/>
          </p:nvPr>
        </p:nvSpPr>
        <p:spPr/>
        <p:txBody>
          <a:bodyPr/>
          <a:lstStyle/>
          <a:p>
            <a:pPr>
              <a:buNone/>
            </a:pPr>
            <a:r>
              <a:rPr lang="en-US" sz="1800" b="1" dirty="0" smtClean="0">
                <a:latin typeface="Courier New"/>
                <a:cs typeface="Courier New"/>
              </a:rPr>
              <a:t>Original C:</a:t>
            </a:r>
          </a:p>
          <a:p>
            <a:pPr>
              <a:buNone/>
            </a:pPr>
            <a:endParaRPr lang="en-US" sz="1800" b="1" dirty="0" smtClean="0">
              <a:latin typeface="Courier New"/>
              <a:cs typeface="Courier New"/>
            </a:endParaRPr>
          </a:p>
          <a:p>
            <a:pPr>
              <a:buNone/>
            </a:pPr>
            <a:r>
              <a:rPr lang="en-US" sz="1800" b="1" dirty="0" smtClean="0">
                <a:latin typeface="Courier New"/>
                <a:cs typeface="Courier New"/>
              </a:rPr>
              <a:t>main()</a:t>
            </a:r>
          </a:p>
          <a:p>
            <a:pPr>
              <a:buNone/>
            </a:pPr>
            <a:r>
              <a:rPr lang="en-US" sz="1800" b="1" dirty="0" smtClean="0">
                <a:latin typeface="Courier New"/>
                <a:cs typeface="Courier New"/>
              </a:rPr>
              <a:t>{</a:t>
            </a:r>
          </a:p>
          <a:p>
            <a:pPr>
              <a:buNone/>
            </a:pPr>
            <a:r>
              <a:rPr lang="en-US" sz="1800" b="1" dirty="0" smtClean="0">
                <a:latin typeface="Courier New"/>
                <a:cs typeface="Courier New"/>
              </a:rPr>
              <a:t>  </a:t>
            </a:r>
            <a:r>
              <a:rPr lang="en-US" sz="1800" b="1" dirty="0" err="1" smtClean="0">
                <a:latin typeface="Courier New"/>
                <a:cs typeface="Courier New"/>
              </a:rPr>
              <a:t>printf("\nHello</a:t>
            </a:r>
            <a:r>
              <a:rPr lang="en-US" sz="1800" b="1" dirty="0" smtClean="0">
                <a:latin typeface="Courier New"/>
                <a:cs typeface="Courier New"/>
              </a:rPr>
              <a:t> World\</a:t>
            </a:r>
            <a:r>
              <a:rPr lang="en-US" sz="1800" b="1" dirty="0" err="1" smtClean="0">
                <a:latin typeface="Courier New"/>
                <a:cs typeface="Courier New"/>
              </a:rPr>
              <a:t>n</a:t>
            </a:r>
            <a:r>
              <a:rPr lang="en-US" sz="1800" b="1" dirty="0" smtClean="0">
                <a:latin typeface="Courier New"/>
                <a:cs typeface="Courier New"/>
              </a:rPr>
              <a:t>");</a:t>
            </a:r>
          </a:p>
          <a:p>
            <a:pPr>
              <a:buNone/>
            </a:pPr>
            <a:r>
              <a:rPr lang="en-US" sz="1800" b="1" dirty="0" smtClean="0">
                <a:latin typeface="Courier New"/>
                <a:cs typeface="Courier New"/>
              </a:rPr>
              <a:t>}</a:t>
            </a:r>
          </a:p>
        </p:txBody>
      </p:sp>
      <p:sp>
        <p:nvSpPr>
          <p:cNvPr id="7" name="Content Placeholder 6"/>
          <p:cNvSpPr>
            <a:spLocks noGrp="1"/>
          </p:cNvSpPr>
          <p:nvPr>
            <p:ph sz="half" idx="2"/>
          </p:nvPr>
        </p:nvSpPr>
        <p:spPr/>
        <p:txBody>
          <a:bodyPr/>
          <a:lstStyle/>
          <a:p>
            <a:pPr>
              <a:buNone/>
            </a:pPr>
            <a:r>
              <a:rPr lang="en-US" sz="1800" b="1" dirty="0" smtClean="0">
                <a:latin typeface="Courier New"/>
                <a:cs typeface="Courier New"/>
              </a:rPr>
              <a:t>ANSI Standard C:</a:t>
            </a:r>
          </a:p>
          <a:p>
            <a:pPr>
              <a:buNone/>
            </a:pPr>
            <a:endParaRPr lang="en-US" sz="1800" b="1" dirty="0" smtClean="0">
              <a:latin typeface="Courier New"/>
              <a:cs typeface="Courier New"/>
            </a:endParaRPr>
          </a:p>
          <a:p>
            <a:pPr>
              <a:buNone/>
            </a:pPr>
            <a:r>
              <a:rPr lang="en-US" sz="1800" b="1" dirty="0" smtClean="0">
                <a:latin typeface="Courier New"/>
                <a:cs typeface="Courier New"/>
              </a:rPr>
              <a:t>#include &lt;</a:t>
            </a:r>
            <a:r>
              <a:rPr lang="en-US" sz="1800" b="1" dirty="0" err="1" smtClean="0">
                <a:latin typeface="Courier New"/>
                <a:cs typeface="Courier New"/>
              </a:rPr>
              <a:t>stdio.h</a:t>
            </a:r>
            <a:r>
              <a:rPr lang="en-US" sz="1800" b="1" dirty="0" smtClean="0">
                <a:latin typeface="Courier New"/>
                <a:cs typeface="Courier New"/>
              </a:rPr>
              <a:t>&gt;</a:t>
            </a:r>
          </a:p>
          <a:p>
            <a:pPr>
              <a:buNone/>
            </a:pPr>
            <a:endParaRPr lang="en-US" sz="1800" b="1" dirty="0" smtClean="0">
              <a:latin typeface="Courier New"/>
              <a:cs typeface="Courier New"/>
            </a:endParaRPr>
          </a:p>
          <a:p>
            <a:pPr>
              <a:buNone/>
            </a:pPr>
            <a:r>
              <a:rPr lang="en-US" sz="1800" b="1" dirty="0" err="1" smtClean="0">
                <a:latin typeface="Courier New"/>
                <a:cs typeface="Courier New"/>
              </a:rPr>
              <a:t>int</a:t>
            </a:r>
            <a:r>
              <a:rPr lang="en-US" sz="1800" b="1" dirty="0" smtClean="0">
                <a:latin typeface="Courier New"/>
                <a:cs typeface="Courier New"/>
              </a:rPr>
              <a:t> </a:t>
            </a:r>
            <a:r>
              <a:rPr lang="en-US" sz="1800" b="1" dirty="0" err="1" smtClean="0">
                <a:latin typeface="Courier New"/>
                <a:cs typeface="Courier New"/>
              </a:rPr>
              <a:t>main(void</a:t>
            </a:r>
            <a:r>
              <a:rPr lang="en-US" sz="1800" b="1" dirty="0" smtClean="0">
                <a:latin typeface="Courier New"/>
                <a:cs typeface="Courier New"/>
              </a:rPr>
              <a:t>)</a:t>
            </a:r>
          </a:p>
          <a:p>
            <a:pPr>
              <a:buNone/>
            </a:pPr>
            <a:r>
              <a:rPr lang="en-US" sz="1800" b="1" dirty="0" smtClean="0">
                <a:latin typeface="Courier New"/>
                <a:cs typeface="Courier New"/>
              </a:rPr>
              <a:t>{</a:t>
            </a:r>
          </a:p>
          <a:p>
            <a:pPr>
              <a:buNone/>
            </a:pPr>
            <a:r>
              <a:rPr lang="en-US" sz="1800" b="1" dirty="0" smtClean="0">
                <a:latin typeface="Courier New"/>
                <a:cs typeface="Courier New"/>
              </a:rPr>
              <a:t>  </a:t>
            </a:r>
            <a:r>
              <a:rPr lang="en-US" sz="1800" b="1" dirty="0" err="1" smtClean="0">
                <a:latin typeface="Courier New"/>
                <a:cs typeface="Courier New"/>
              </a:rPr>
              <a:t>printf("\nHello</a:t>
            </a:r>
            <a:r>
              <a:rPr lang="en-US" sz="1800" b="1" dirty="0" smtClean="0">
                <a:latin typeface="Courier New"/>
                <a:cs typeface="Courier New"/>
              </a:rPr>
              <a:t> World\</a:t>
            </a:r>
            <a:r>
              <a:rPr lang="en-US" sz="1800" b="1" dirty="0" err="1" smtClean="0">
                <a:latin typeface="Courier New"/>
                <a:cs typeface="Courier New"/>
              </a:rPr>
              <a:t>n</a:t>
            </a:r>
            <a:r>
              <a:rPr lang="en-US" sz="1800" b="1" dirty="0" smtClean="0">
                <a:latin typeface="Courier New"/>
                <a:cs typeface="Courier New"/>
              </a:rPr>
              <a:t>");</a:t>
            </a:r>
          </a:p>
          <a:p>
            <a:pPr>
              <a:buNone/>
            </a:pPr>
            <a:r>
              <a:rPr lang="en-US" sz="1800" b="1" dirty="0" smtClean="0">
                <a:latin typeface="Courier New"/>
                <a:cs typeface="Courier New"/>
              </a:rPr>
              <a:t>  return (0);</a:t>
            </a:r>
          </a:p>
          <a:p>
            <a:pPr>
              <a:buNone/>
            </a:pPr>
            <a:r>
              <a:rPr lang="en-US" sz="1800" b="1" dirty="0" smtClean="0">
                <a:latin typeface="Courier New"/>
                <a:cs typeface="Courier New"/>
              </a:rPr>
              <a:t>}</a:t>
            </a:r>
          </a:p>
          <a:p>
            <a:pPr>
              <a:buNone/>
            </a:pPr>
            <a:endParaRPr lang="en-US" b="1" dirty="0"/>
          </a:p>
        </p:txBody>
      </p:sp>
      <p:sp>
        <p:nvSpPr>
          <p:cNvPr id="4" name="Date Placeholder 3"/>
          <p:cNvSpPr>
            <a:spLocks noGrp="1"/>
          </p:cNvSpPr>
          <p:nvPr>
            <p:ph type="dt" sz="half" idx="10"/>
          </p:nvPr>
        </p:nvSpPr>
        <p:spPr/>
        <p:txBody>
          <a:bodyPr/>
          <a:lstStyle/>
          <a:p>
            <a:fld id="{94FE79CB-8022-6342-998C-BF51F424A6C7}"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C Syntax: </a:t>
            </a:r>
            <a:r>
              <a:rPr lang="en-US" dirty="0" smtClean="0">
                <a:latin typeface="Courier"/>
                <a:cs typeface="Courier"/>
              </a:rPr>
              <a:t>main</a:t>
            </a:r>
            <a:endParaRPr lang="en-US" dirty="0">
              <a:latin typeface="Courier"/>
              <a:cs typeface="Courier"/>
            </a:endParaRPr>
          </a:p>
        </p:txBody>
      </p:sp>
      <p:sp>
        <p:nvSpPr>
          <p:cNvPr id="31747" name="Rectangle 3"/>
          <p:cNvSpPr>
            <a:spLocks noGrp="1" noChangeArrowheads="1"/>
          </p:cNvSpPr>
          <p:nvPr>
            <p:ph type="body" idx="1"/>
          </p:nvPr>
        </p:nvSpPr>
        <p:spPr>
          <a:xfrm>
            <a:off x="446705" y="1442756"/>
            <a:ext cx="8390308" cy="4959968"/>
          </a:xfrm>
        </p:spPr>
        <p:txBody>
          <a:bodyPr>
            <a:normAutofit fontScale="85000" lnSpcReduction="20000"/>
          </a:bodyPr>
          <a:lstStyle/>
          <a:p>
            <a:r>
              <a:rPr lang="en-US" dirty="0" smtClean="0"/>
              <a:t>When C program starts, </a:t>
            </a:r>
          </a:p>
          <a:p>
            <a:pPr lvl="1"/>
            <a:r>
              <a:rPr lang="en-US" dirty="0" smtClean="0"/>
              <a:t>1</a:t>
            </a:r>
            <a:r>
              <a:rPr lang="en-US" baseline="30000" dirty="0" smtClean="0"/>
              <a:t>st</a:t>
            </a:r>
            <a:r>
              <a:rPr lang="en-US" dirty="0" smtClean="0"/>
              <a:t> runs initialization code to set up process for your program</a:t>
            </a:r>
          </a:p>
          <a:p>
            <a:pPr lvl="1"/>
            <a:r>
              <a:rPr lang="en-US" dirty="0" smtClean="0"/>
              <a:t>Then calls your procedure named </a:t>
            </a:r>
            <a:r>
              <a:rPr lang="en-US" dirty="0" smtClean="0">
                <a:latin typeface="Courier"/>
                <a:cs typeface="Courier"/>
              </a:rPr>
              <a:t>main()</a:t>
            </a:r>
          </a:p>
          <a:p>
            <a:r>
              <a:rPr lang="en-US" dirty="0" smtClean="0"/>
              <a:t>To get arguments to the main function, use:</a:t>
            </a:r>
          </a:p>
          <a:p>
            <a:pPr lvl="1"/>
            <a:r>
              <a:rPr lang="en-US" dirty="0" err="1" smtClean="0">
                <a:latin typeface="Courier"/>
                <a:cs typeface="Courier"/>
              </a:rPr>
              <a:t>int</a:t>
            </a:r>
            <a:r>
              <a:rPr lang="en-US" dirty="0" smtClean="0">
                <a:latin typeface="Courier"/>
                <a:cs typeface="Courier"/>
              </a:rPr>
              <a:t> main (</a:t>
            </a:r>
            <a:r>
              <a:rPr lang="en-US" dirty="0" err="1" smtClean="0">
                <a:latin typeface="Courier"/>
                <a:cs typeface="Courier"/>
              </a:rPr>
              <a:t>int</a:t>
            </a:r>
            <a:r>
              <a:rPr lang="en-US" dirty="0" smtClean="0">
                <a:latin typeface="Courier"/>
                <a:cs typeface="Courier"/>
              </a:rPr>
              <a:t> </a:t>
            </a:r>
            <a:r>
              <a:rPr lang="en-US" dirty="0" err="1" smtClean="0">
                <a:latin typeface="Courier"/>
                <a:cs typeface="Courier"/>
              </a:rPr>
              <a:t>argc</a:t>
            </a:r>
            <a:r>
              <a:rPr lang="en-US" dirty="0" smtClean="0">
                <a:latin typeface="Courier"/>
                <a:cs typeface="Courier"/>
              </a:rPr>
              <a:t>, char *</a:t>
            </a:r>
            <a:r>
              <a:rPr lang="en-US" dirty="0" err="1" smtClean="0">
                <a:latin typeface="Courier"/>
                <a:cs typeface="Courier"/>
              </a:rPr>
              <a:t>argv</a:t>
            </a:r>
            <a:r>
              <a:rPr lang="en-US" dirty="0" smtClean="0">
                <a:latin typeface="Courier"/>
                <a:cs typeface="Courier"/>
              </a:rPr>
              <a:t>[])</a:t>
            </a:r>
          </a:p>
          <a:p>
            <a:r>
              <a:rPr lang="en-US" dirty="0" smtClean="0"/>
              <a:t>What does this mean?</a:t>
            </a:r>
          </a:p>
          <a:p>
            <a:pPr lvl="1"/>
            <a:r>
              <a:rPr lang="en-US" dirty="0" err="1" smtClean="0">
                <a:latin typeface="Courier"/>
                <a:cs typeface="Courier"/>
              </a:rPr>
              <a:t>argc</a:t>
            </a:r>
            <a:r>
              <a:rPr lang="en-US" dirty="0" smtClean="0">
                <a:latin typeface="+mj-lt"/>
                <a:cs typeface="Courier"/>
              </a:rPr>
              <a:t> </a:t>
            </a:r>
            <a:r>
              <a:rPr lang="en-US" dirty="0" smtClean="0"/>
              <a:t>contains the number of strings on the command line (the executable counts as one, plus one for each argument). Here </a:t>
            </a:r>
            <a:r>
              <a:rPr lang="en-US" dirty="0" err="1" smtClean="0">
                <a:latin typeface="Courier"/>
                <a:cs typeface="Courier"/>
              </a:rPr>
              <a:t>argc</a:t>
            </a:r>
            <a:r>
              <a:rPr lang="en-US" dirty="0" smtClean="0"/>
              <a:t> is 2:</a:t>
            </a:r>
          </a:p>
          <a:p>
            <a:pPr lvl="2">
              <a:buNone/>
            </a:pPr>
            <a:r>
              <a:rPr lang="en-US" dirty="0" err="1" smtClean="0"/>
              <a:t>unix</a:t>
            </a:r>
            <a:r>
              <a:rPr lang="en-US" dirty="0" smtClean="0"/>
              <a:t>% sort </a:t>
            </a:r>
            <a:r>
              <a:rPr lang="en-US" dirty="0" err="1" smtClean="0"/>
              <a:t>myFile</a:t>
            </a:r>
            <a:endParaRPr lang="en-US" dirty="0" smtClean="0"/>
          </a:p>
          <a:p>
            <a:pPr lvl="1"/>
            <a:r>
              <a:rPr lang="en-US" dirty="0" err="1" smtClean="0">
                <a:latin typeface="Courier"/>
                <a:cs typeface="Courier"/>
              </a:rPr>
              <a:t>argv</a:t>
            </a:r>
            <a:r>
              <a:rPr lang="en-US" dirty="0" smtClean="0">
                <a:latin typeface="+mj-lt"/>
                <a:cs typeface="Courier"/>
              </a:rPr>
              <a:t> </a:t>
            </a:r>
            <a:r>
              <a:rPr lang="en-US" dirty="0" smtClean="0"/>
              <a:t>is a </a:t>
            </a:r>
            <a:r>
              <a:rPr lang="en-US" i="1" dirty="0" smtClean="0"/>
              <a:t>pointer </a:t>
            </a:r>
            <a:r>
              <a:rPr lang="en-US" dirty="0" smtClean="0"/>
              <a:t>to an array containing the arguments as strings (more on </a:t>
            </a:r>
            <a:r>
              <a:rPr lang="en-US" i="1" dirty="0" smtClean="0"/>
              <a:t>pointers </a:t>
            </a:r>
            <a:r>
              <a:rPr lang="en-US" dirty="0" smtClean="0"/>
              <a:t>later)</a:t>
            </a:r>
            <a:endParaRPr lang="en-US" dirty="0"/>
          </a:p>
        </p:txBody>
      </p:sp>
      <p:sp>
        <p:nvSpPr>
          <p:cNvPr id="4" name="Date Placeholder 3"/>
          <p:cNvSpPr>
            <a:spLocks noGrp="1"/>
          </p:cNvSpPr>
          <p:nvPr>
            <p:ph type="dt" sz="half" idx="10"/>
          </p:nvPr>
        </p:nvSpPr>
        <p:spPr/>
        <p:txBody>
          <a:bodyPr/>
          <a:lstStyle/>
          <a:p>
            <a:fld id="{7D9FC97D-3529-FC4C-A521-9EEC1DD9E3A0}"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Example</a:t>
            </a:r>
            <a:endParaRPr lang="en-US" dirty="0">
              <a:latin typeface="Courier"/>
              <a:cs typeface="Courier"/>
            </a:endParaRPr>
          </a:p>
        </p:txBody>
      </p:sp>
      <p:sp>
        <p:nvSpPr>
          <p:cNvPr id="3" name="Content Placeholder 2"/>
          <p:cNvSpPr>
            <a:spLocks noGrp="1"/>
          </p:cNvSpPr>
          <p:nvPr>
            <p:ph idx="1"/>
          </p:nvPr>
        </p:nvSpPr>
        <p:spPr>
          <a:xfrm>
            <a:off x="457199" y="1600200"/>
            <a:ext cx="8448675" cy="4720261"/>
          </a:xfrm>
        </p:spPr>
        <p:txBody>
          <a:bodyPr>
            <a:normAutofit/>
          </a:bodyPr>
          <a:lstStyle/>
          <a:p>
            <a:r>
              <a:rPr lang="en-US" dirty="0" err="1" smtClean="0">
                <a:latin typeface="Courier"/>
                <a:cs typeface="Courier"/>
              </a:rPr>
              <a:t>foo</a:t>
            </a:r>
            <a:r>
              <a:rPr lang="en-US" dirty="0" smtClean="0">
                <a:latin typeface="Courier"/>
                <a:cs typeface="Courier"/>
              </a:rPr>
              <a:t> hello 87</a:t>
            </a:r>
          </a:p>
          <a:p>
            <a:r>
              <a:rPr lang="en-US" dirty="0" err="1" smtClean="0">
                <a:latin typeface="Courier"/>
                <a:cs typeface="Courier"/>
              </a:rPr>
              <a:t>argc</a:t>
            </a:r>
            <a:r>
              <a:rPr lang="en-US" dirty="0" smtClean="0">
                <a:latin typeface="Courier"/>
                <a:cs typeface="Courier"/>
              </a:rPr>
              <a:t> = 3 /* number arguments */ </a:t>
            </a:r>
            <a:r>
              <a:rPr lang="en-US" dirty="0" smtClean="0"/>
              <a:t> </a:t>
            </a:r>
          </a:p>
          <a:p>
            <a:r>
              <a:rPr lang="en-US" dirty="0" smtClean="0">
                <a:latin typeface="Courier"/>
                <a:cs typeface="Courier"/>
              </a:rPr>
              <a:t>argv[0] = "</a:t>
            </a:r>
            <a:r>
              <a:rPr lang="en-US" dirty="0" err="1" smtClean="0">
                <a:latin typeface="Courier"/>
                <a:cs typeface="Courier"/>
              </a:rPr>
              <a:t>foo</a:t>
            </a:r>
            <a:r>
              <a:rPr lang="en-US" dirty="0" smtClean="0">
                <a:latin typeface="Courier"/>
                <a:cs typeface="Courier"/>
              </a:rPr>
              <a:t>", </a:t>
            </a:r>
            <a:br>
              <a:rPr lang="en-US" dirty="0" smtClean="0">
                <a:latin typeface="Courier"/>
                <a:cs typeface="Courier"/>
              </a:rPr>
            </a:br>
            <a:r>
              <a:rPr lang="en-US" dirty="0" smtClean="0">
                <a:latin typeface="Courier"/>
                <a:cs typeface="Courier"/>
              </a:rPr>
              <a:t>argv[1] = "hello", </a:t>
            </a:r>
            <a:br>
              <a:rPr lang="en-US" dirty="0" smtClean="0">
                <a:latin typeface="Courier"/>
                <a:cs typeface="Courier"/>
              </a:rPr>
            </a:br>
            <a:r>
              <a:rPr lang="en-US" dirty="0" smtClean="0">
                <a:latin typeface="Courier"/>
                <a:cs typeface="Courier"/>
              </a:rPr>
              <a:t>argv[2] = "87"</a:t>
            </a:r>
          </a:p>
          <a:p>
            <a:pPr lvl="1"/>
            <a:r>
              <a:rPr lang="en-US" sz="3176" dirty="0" smtClean="0"/>
              <a:t>Array of pointers to strings (cover later)</a:t>
            </a:r>
          </a:p>
        </p:txBody>
      </p:sp>
      <p:sp>
        <p:nvSpPr>
          <p:cNvPr id="4" name="Date Placeholder 3"/>
          <p:cNvSpPr>
            <a:spLocks noGrp="1"/>
          </p:cNvSpPr>
          <p:nvPr>
            <p:ph type="dt" sz="half" idx="10"/>
          </p:nvPr>
        </p:nvSpPr>
        <p:spPr/>
        <p:txBody>
          <a:bodyPr/>
          <a:lstStyle/>
          <a:p>
            <a:fld id="{DE508BAA-2E05-2F46-B4B6-399F0C72EE53}"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Second C Program:</a:t>
            </a:r>
            <a:br>
              <a:rPr lang="en-US" dirty="0" smtClean="0"/>
            </a:br>
            <a:r>
              <a:rPr lang="en-US" dirty="0" smtClean="0"/>
              <a:t>Compute Table of </a:t>
            </a:r>
            <a:r>
              <a:rPr lang="en-US" dirty="0" err="1" smtClean="0"/>
              <a:t>Sines</a:t>
            </a:r>
            <a:endParaRPr lang="en-US" dirty="0"/>
          </a:p>
        </p:txBody>
      </p:sp>
      <p:sp>
        <p:nvSpPr>
          <p:cNvPr id="3" name="Content Placeholder 2"/>
          <p:cNvSpPr>
            <a:spLocks noGrp="1"/>
          </p:cNvSpPr>
          <p:nvPr>
            <p:ph sz="half" idx="1"/>
          </p:nvPr>
        </p:nvSpPr>
        <p:spPr>
          <a:xfrm>
            <a:off x="61959" y="1600200"/>
            <a:ext cx="4460672" cy="4525963"/>
          </a:xfrm>
        </p:spPr>
        <p:txBody>
          <a:bodyPr>
            <a:noAutofit/>
          </a:bodyPr>
          <a:lstStyle/>
          <a:p>
            <a:pPr>
              <a:buNone/>
            </a:pPr>
            <a:r>
              <a:rPr lang="en-US" sz="1400" b="1" dirty="0" smtClean="0">
                <a:latin typeface="Courier New"/>
                <a:cs typeface="Courier New"/>
              </a:rPr>
              <a:t>#include &lt;</a:t>
            </a:r>
            <a:r>
              <a:rPr lang="en-US" sz="1400" b="1" dirty="0" err="1" smtClean="0">
                <a:latin typeface="Courier New"/>
                <a:cs typeface="Courier New"/>
              </a:rPr>
              <a:t>stdio.h</a:t>
            </a:r>
            <a:r>
              <a:rPr lang="en-US" sz="1400" b="1" dirty="0" smtClean="0">
                <a:latin typeface="Courier New"/>
                <a:cs typeface="Courier New"/>
              </a:rPr>
              <a:t>&gt;</a:t>
            </a:r>
          </a:p>
          <a:p>
            <a:pPr>
              <a:buNone/>
            </a:pPr>
            <a:r>
              <a:rPr lang="en-US" sz="1400" b="1" dirty="0" smtClean="0">
                <a:latin typeface="Courier New"/>
                <a:cs typeface="Courier New"/>
              </a:rPr>
              <a:t>#include &lt;</a:t>
            </a:r>
            <a:r>
              <a:rPr lang="en-US" sz="1400" b="1" dirty="0" err="1" smtClean="0">
                <a:latin typeface="Courier New"/>
                <a:cs typeface="Courier New"/>
              </a:rPr>
              <a:t>math.h</a:t>
            </a:r>
            <a:r>
              <a:rPr lang="en-US" sz="1400" b="1" dirty="0" smtClean="0">
                <a:latin typeface="Courier New"/>
                <a:cs typeface="Courier New"/>
              </a:rPr>
              <a:t>&gt;</a:t>
            </a:r>
          </a:p>
          <a:p>
            <a:pPr>
              <a:buNone/>
            </a:pPr>
            <a:endParaRPr lang="en-US" sz="1400" b="1" dirty="0" smtClean="0">
              <a:latin typeface="Courier New"/>
              <a:cs typeface="Courier New"/>
            </a:endParaRPr>
          </a:p>
          <a:p>
            <a:pPr>
              <a:buNone/>
            </a:pPr>
            <a:r>
              <a:rPr lang="en-US" sz="1400" b="1" dirty="0" smtClean="0">
                <a:latin typeface="Courier New"/>
                <a:cs typeface="Courier New"/>
              </a:rPr>
              <a:t>int </a:t>
            </a:r>
            <a:r>
              <a:rPr lang="en-US" sz="1400" b="1" dirty="0" err="1" smtClean="0">
                <a:latin typeface="Courier New"/>
                <a:cs typeface="Courier New"/>
              </a:rPr>
              <a:t>main(void</a:t>
            </a:r>
            <a:r>
              <a:rPr lang="en-US" sz="1400" b="1" dirty="0" smtClean="0">
                <a:latin typeface="Courier New"/>
                <a:cs typeface="Courier New"/>
              </a:rPr>
              <a:t>)</a:t>
            </a:r>
          </a:p>
          <a:p>
            <a:pPr>
              <a:buNone/>
            </a:pPr>
            <a:r>
              <a:rPr lang="en-US" sz="1400" b="1" dirty="0" smtClean="0">
                <a:latin typeface="Courier New"/>
                <a:cs typeface="Courier New"/>
              </a:rPr>
              <a:t>{</a:t>
            </a:r>
          </a:p>
          <a:p>
            <a:pPr>
              <a:buNone/>
            </a:pPr>
            <a:r>
              <a:rPr lang="en-US" sz="1400" b="1" dirty="0" smtClean="0">
                <a:latin typeface="Courier New"/>
                <a:cs typeface="Courier New"/>
              </a:rPr>
              <a:t>    </a:t>
            </a:r>
            <a:r>
              <a:rPr lang="en-US" sz="1400" b="1" dirty="0" err="1" smtClean="0">
                <a:latin typeface="Courier New"/>
                <a:cs typeface="Courier New"/>
              </a:rPr>
              <a:t>int</a:t>
            </a: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a:t>
            </a:r>
          </a:p>
          <a:p>
            <a:pPr>
              <a:buNone/>
            </a:pPr>
            <a:r>
              <a:rPr lang="en-US" sz="1400" b="1" dirty="0" smtClean="0">
                <a:latin typeface="Courier New"/>
                <a:cs typeface="Courier New"/>
              </a:rPr>
              <a:t>    double </a:t>
            </a:r>
            <a:r>
              <a:rPr lang="en-US" sz="1400" b="1" dirty="0" err="1" smtClean="0">
                <a:latin typeface="Courier New"/>
                <a:cs typeface="Courier New"/>
              </a:rPr>
              <a:t>angle_radian</a:t>
            </a:r>
            <a:r>
              <a:rPr lang="en-US" sz="1400" b="1" dirty="0" smtClean="0">
                <a:latin typeface="Courier New"/>
                <a:cs typeface="Courier New"/>
              </a:rPr>
              <a:t>, pi, value;</a:t>
            </a:r>
          </a:p>
          <a:p>
            <a:pPr>
              <a:buNone/>
            </a:pPr>
            <a:r>
              <a:rPr lang="en-US" sz="1400" b="1" dirty="0" smtClean="0">
                <a:latin typeface="Courier New"/>
                <a:cs typeface="Courier New"/>
              </a:rPr>
              <a:t>    /* Print a header */</a:t>
            </a:r>
          </a:p>
          <a:p>
            <a:pPr>
              <a:buNone/>
            </a:pPr>
            <a:r>
              <a:rPr lang="en-US" sz="1400" b="1" dirty="0" smtClean="0">
                <a:latin typeface="Courier New"/>
                <a:cs typeface="Courier New"/>
              </a:rPr>
              <a:t>    </a:t>
            </a:r>
            <a:r>
              <a:rPr lang="en-US" sz="1400" b="1" dirty="0" err="1" smtClean="0">
                <a:latin typeface="Courier New"/>
                <a:cs typeface="Courier New"/>
              </a:rPr>
              <a:t>printf("\nCompute</a:t>
            </a:r>
            <a:r>
              <a:rPr lang="en-US" sz="1400" b="1" dirty="0" smtClean="0">
                <a:latin typeface="Courier New"/>
                <a:cs typeface="Courier New"/>
              </a:rPr>
              <a:t> a table of the sine function\</a:t>
            </a:r>
            <a:r>
              <a:rPr lang="en-US" sz="1400" b="1" dirty="0" err="1" smtClean="0">
                <a:latin typeface="Courier New"/>
                <a:cs typeface="Courier New"/>
              </a:rPr>
              <a:t>n\n</a:t>
            </a:r>
            <a:r>
              <a:rPr lang="en-US" sz="1400" b="1" dirty="0" smtClean="0">
                <a:latin typeface="Courier New"/>
                <a:cs typeface="Courier New"/>
              </a:rPr>
              <a:t>");</a:t>
            </a:r>
          </a:p>
          <a:p>
            <a:pPr>
              <a:buNone/>
            </a:pPr>
            <a:r>
              <a:rPr lang="en-US" sz="1400" b="1" dirty="0" smtClean="0">
                <a:latin typeface="Courier New"/>
                <a:cs typeface="Courier New"/>
              </a:rPr>
              <a:t> </a:t>
            </a:r>
          </a:p>
          <a:p>
            <a:pPr>
              <a:buNone/>
            </a:pPr>
            <a:r>
              <a:rPr lang="en-US" sz="1400" b="1" dirty="0" smtClean="0">
                <a:latin typeface="Courier New"/>
                <a:cs typeface="Courier New"/>
              </a:rPr>
              <a:t>    /* obtain pi once for all       */</a:t>
            </a:r>
          </a:p>
          <a:p>
            <a:pPr>
              <a:buNone/>
            </a:pPr>
            <a:r>
              <a:rPr lang="en-US" sz="1400" b="1" dirty="0" smtClean="0">
                <a:latin typeface="Courier New"/>
                <a:cs typeface="Courier New"/>
              </a:rPr>
              <a:t>    /* or just use pi = M_PI, where */</a:t>
            </a:r>
          </a:p>
          <a:p>
            <a:pPr>
              <a:buNone/>
            </a:pPr>
            <a:r>
              <a:rPr lang="en-US" sz="1400" b="1" dirty="0" smtClean="0">
                <a:latin typeface="Courier New"/>
                <a:cs typeface="Courier New"/>
              </a:rPr>
              <a:t>    /* M_PI is defined in </a:t>
            </a:r>
            <a:r>
              <a:rPr lang="en-US" sz="1400" b="1" dirty="0" err="1" smtClean="0">
                <a:latin typeface="Courier New"/>
                <a:cs typeface="Courier New"/>
              </a:rPr>
              <a:t>math.h</a:t>
            </a:r>
            <a:r>
              <a:rPr lang="en-US" sz="1400" b="1" dirty="0" smtClean="0">
                <a:latin typeface="Courier New"/>
                <a:cs typeface="Courier New"/>
              </a:rPr>
              <a:t>    */</a:t>
            </a:r>
          </a:p>
          <a:p>
            <a:pPr>
              <a:buNone/>
            </a:pPr>
            <a:r>
              <a:rPr lang="en-US" sz="1400" b="1" dirty="0" smtClean="0">
                <a:latin typeface="Courier New"/>
                <a:cs typeface="Courier New"/>
              </a:rPr>
              <a:t>    pi = 4.0*atan(1.0);</a:t>
            </a:r>
          </a:p>
          <a:p>
            <a:pPr>
              <a:buNone/>
            </a:pPr>
            <a:r>
              <a:rPr lang="en-US" sz="1400" b="1" dirty="0" smtClean="0">
                <a:latin typeface="Courier New"/>
                <a:cs typeface="Courier New"/>
              </a:rPr>
              <a:t>    </a:t>
            </a:r>
            <a:r>
              <a:rPr lang="en-US" sz="1400" b="1" dirty="0" err="1" smtClean="0">
                <a:latin typeface="Courier New"/>
                <a:cs typeface="Courier New"/>
              </a:rPr>
              <a:t>printf("Value</a:t>
            </a:r>
            <a:r>
              <a:rPr lang="en-US" sz="1400" b="1" dirty="0" smtClean="0">
                <a:latin typeface="Courier New"/>
                <a:cs typeface="Courier New"/>
              </a:rPr>
              <a:t> of PI = %</a:t>
            </a:r>
            <a:r>
              <a:rPr lang="en-US" sz="1400" b="1" dirty="0" err="1" smtClean="0">
                <a:latin typeface="Courier New"/>
                <a:cs typeface="Courier New"/>
              </a:rPr>
              <a:t>f</a:t>
            </a:r>
            <a:r>
              <a:rPr lang="en-US" sz="1400" b="1" dirty="0" smtClean="0">
                <a:latin typeface="Courier New"/>
                <a:cs typeface="Courier New"/>
              </a:rPr>
              <a:t> \</a:t>
            </a:r>
            <a:r>
              <a:rPr lang="en-US" sz="1400" b="1" dirty="0" err="1" smtClean="0">
                <a:latin typeface="Courier New"/>
                <a:cs typeface="Courier New"/>
              </a:rPr>
              <a:t>n\n</a:t>
            </a:r>
            <a:r>
              <a:rPr lang="en-US" sz="1400" b="1" dirty="0" smtClean="0">
                <a:latin typeface="Courier New"/>
                <a:cs typeface="Courier New"/>
              </a:rPr>
              <a:t>", </a:t>
            </a:r>
            <a:br>
              <a:rPr lang="en-US" sz="1400" b="1" dirty="0" smtClean="0">
                <a:latin typeface="Courier New"/>
                <a:cs typeface="Courier New"/>
              </a:rPr>
            </a:br>
            <a:r>
              <a:rPr lang="en-US" sz="1400" b="1" dirty="0" smtClean="0">
                <a:latin typeface="Courier New"/>
                <a:cs typeface="Courier New"/>
              </a:rPr>
              <a:t>pi);</a:t>
            </a:r>
          </a:p>
        </p:txBody>
      </p:sp>
      <p:sp>
        <p:nvSpPr>
          <p:cNvPr id="10" name="Content Placeholder 9"/>
          <p:cNvSpPr>
            <a:spLocks noGrp="1"/>
          </p:cNvSpPr>
          <p:nvPr>
            <p:ph sz="half" idx="2"/>
          </p:nvPr>
        </p:nvSpPr>
        <p:spPr>
          <a:xfrm>
            <a:off x="4321281" y="1600200"/>
            <a:ext cx="5188634" cy="4525963"/>
          </a:xfrm>
        </p:spPr>
        <p:txBody>
          <a:bodyPr>
            <a:normAutofit/>
          </a:bodyPr>
          <a:lstStyle/>
          <a:p>
            <a:pPr>
              <a:buNone/>
            </a:pPr>
            <a:r>
              <a:rPr lang="en-US" sz="1400" b="1" dirty="0" smtClean="0">
                <a:latin typeface="Courier New"/>
                <a:cs typeface="Courier New"/>
              </a:rPr>
              <a:t> </a:t>
            </a:r>
            <a:r>
              <a:rPr lang="en-US" sz="1400" b="1" dirty="0" err="1" smtClean="0">
                <a:latin typeface="Courier New"/>
                <a:cs typeface="Courier New"/>
              </a:rPr>
              <a:t>printf("angle</a:t>
            </a:r>
            <a:r>
              <a:rPr lang="en-US" sz="1400" b="1" dirty="0" smtClean="0">
                <a:latin typeface="Courier New"/>
                <a:cs typeface="Courier New"/>
              </a:rPr>
              <a:t>     Sine \</a:t>
            </a:r>
            <a:r>
              <a:rPr lang="en-US" sz="1400" b="1" dirty="0" err="1" smtClean="0">
                <a:latin typeface="Courier New"/>
                <a:cs typeface="Courier New"/>
              </a:rPr>
              <a:t>n</a:t>
            </a:r>
            <a:r>
              <a:rPr lang="en-US" sz="1400" b="1" dirty="0" smtClean="0">
                <a:latin typeface="Courier New"/>
                <a:cs typeface="Courier New"/>
              </a:rPr>
              <a:t>");</a:t>
            </a:r>
          </a:p>
          <a:p>
            <a:pPr>
              <a:buNone/>
            </a:pPr>
            <a:endParaRPr lang="en-US" sz="1400" b="1" dirty="0" smtClean="0">
              <a:latin typeface="Courier New"/>
              <a:cs typeface="Courier New"/>
            </a:endParaRPr>
          </a:p>
          <a:p>
            <a:pPr>
              <a:buNone/>
            </a:pP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 = 0;	</a:t>
            </a:r>
          </a:p>
          <a:p>
            <a:pPr>
              <a:buNone/>
            </a:pPr>
            <a:r>
              <a:rPr lang="en-US" sz="1400" b="1" dirty="0" smtClean="0">
                <a:latin typeface="Courier New"/>
                <a:cs typeface="Courier New"/>
              </a:rPr>
              <a:t> /* initial angle value */</a:t>
            </a:r>
          </a:p>
          <a:p>
            <a:pPr>
              <a:buNone/>
            </a:pPr>
            <a:r>
              <a:rPr lang="en-US" sz="1400" b="1" dirty="0" smtClean="0">
                <a:latin typeface="Courier New"/>
                <a:cs typeface="Courier New"/>
              </a:rPr>
              <a:t> /* scan over angle     */</a:t>
            </a:r>
          </a:p>
          <a:p>
            <a:pPr>
              <a:buNone/>
            </a:pPr>
            <a:r>
              <a:rPr lang="en-US" sz="1400" b="1" dirty="0" smtClean="0">
                <a:latin typeface="Courier New"/>
                <a:cs typeface="Courier New"/>
              </a:rPr>
              <a:t> while (</a:t>
            </a:r>
            <a:r>
              <a:rPr lang="en-US" sz="1400" b="1" dirty="0" err="1" smtClean="0">
                <a:latin typeface="Courier New"/>
                <a:cs typeface="Courier New"/>
              </a:rPr>
              <a:t>angle_degree</a:t>
            </a:r>
            <a:r>
              <a:rPr lang="en-US" sz="1400" b="1" dirty="0" smtClean="0">
                <a:latin typeface="Courier New"/>
                <a:cs typeface="Courier New"/>
              </a:rPr>
              <a:t> &lt;= 360)	</a:t>
            </a:r>
          </a:p>
          <a:p>
            <a:pPr>
              <a:buNone/>
            </a:pPr>
            <a:r>
              <a:rPr lang="en-US" sz="1400" b="1" dirty="0" smtClean="0">
                <a:latin typeface="Courier New"/>
                <a:cs typeface="Courier New"/>
              </a:rPr>
              <a:t> /* loop until </a:t>
            </a:r>
            <a:r>
              <a:rPr lang="en-US" sz="1400" b="1" dirty="0" err="1" smtClean="0">
                <a:latin typeface="Courier New"/>
                <a:cs typeface="Courier New"/>
              </a:rPr>
              <a:t>angle_degree</a:t>
            </a:r>
            <a:r>
              <a:rPr lang="en-US" sz="1400" b="1" dirty="0" smtClean="0">
                <a:latin typeface="Courier New"/>
                <a:cs typeface="Courier New"/>
              </a:rPr>
              <a:t> &gt; 360 */</a:t>
            </a:r>
          </a:p>
          <a:p>
            <a:pPr>
              <a:buNone/>
            </a:pPr>
            <a:r>
              <a:rPr lang="en-US" sz="1400" b="1" dirty="0" smtClean="0">
                <a:latin typeface="Courier New"/>
                <a:cs typeface="Courier New"/>
              </a:rPr>
              <a:t>    {</a:t>
            </a:r>
          </a:p>
          <a:p>
            <a:pPr>
              <a:buNone/>
            </a:pPr>
            <a:r>
              <a:rPr lang="en-US" sz="1400" b="1" dirty="0" smtClean="0">
                <a:latin typeface="Courier New"/>
                <a:cs typeface="Courier New"/>
              </a:rPr>
              <a:t>       </a:t>
            </a:r>
            <a:r>
              <a:rPr lang="en-US" sz="1400" b="1" dirty="0" err="1" smtClean="0">
                <a:latin typeface="Courier New"/>
                <a:cs typeface="Courier New"/>
              </a:rPr>
              <a:t>angle_radian</a:t>
            </a:r>
            <a:r>
              <a:rPr lang="en-US" sz="1400" b="1" dirty="0" smtClean="0">
                <a:latin typeface="Courier New"/>
                <a:cs typeface="Courier New"/>
              </a:rPr>
              <a:t> = pi*angle_degree/180.0;</a:t>
            </a:r>
          </a:p>
          <a:p>
            <a:pPr>
              <a:buNone/>
            </a:pPr>
            <a:r>
              <a:rPr lang="en-US" sz="1400" b="1" dirty="0" smtClean="0">
                <a:latin typeface="Courier New"/>
                <a:cs typeface="Courier New"/>
              </a:rPr>
              <a:t>       value = </a:t>
            </a:r>
            <a:r>
              <a:rPr lang="en-US" sz="1400" b="1" dirty="0" err="1" smtClean="0">
                <a:latin typeface="Courier New"/>
                <a:cs typeface="Courier New"/>
              </a:rPr>
              <a:t>sin(angle_radian</a:t>
            </a:r>
            <a:r>
              <a:rPr lang="en-US" sz="1400" b="1" dirty="0" smtClean="0">
                <a:latin typeface="Courier New"/>
                <a:cs typeface="Courier New"/>
              </a:rPr>
              <a:t>);</a:t>
            </a:r>
          </a:p>
          <a:p>
            <a:pPr>
              <a:buNone/>
            </a:pPr>
            <a:r>
              <a:rPr lang="en-US" sz="1400" b="1" dirty="0" smtClean="0">
                <a:latin typeface="Courier New"/>
                <a:cs typeface="Courier New"/>
              </a:rPr>
              <a:t>       </a:t>
            </a:r>
            <a:r>
              <a:rPr lang="en-US" sz="1400" b="1" dirty="0" err="1" smtClean="0">
                <a:latin typeface="Courier New"/>
                <a:cs typeface="Courier New"/>
              </a:rPr>
              <a:t>printf</a:t>
            </a:r>
            <a:r>
              <a:rPr lang="en-US" sz="1400" b="1" dirty="0" smtClean="0">
                <a:latin typeface="Courier New"/>
                <a:cs typeface="Courier New"/>
              </a:rPr>
              <a:t> (" %3d      %</a:t>
            </a:r>
            <a:r>
              <a:rPr lang="en-US" sz="1400" b="1" dirty="0" err="1" smtClean="0">
                <a:latin typeface="Courier New"/>
                <a:cs typeface="Courier New"/>
              </a:rPr>
              <a:t>f</a:t>
            </a:r>
            <a:r>
              <a:rPr lang="en-US" sz="1400" b="1" dirty="0" smtClean="0">
                <a:latin typeface="Courier New"/>
                <a:cs typeface="Courier New"/>
              </a:rPr>
              <a:t> \</a:t>
            </a:r>
            <a:r>
              <a:rPr lang="en-US" sz="1400" b="1" dirty="0" err="1" smtClean="0">
                <a:latin typeface="Courier New"/>
                <a:cs typeface="Courier New"/>
              </a:rPr>
              <a:t>n</a:t>
            </a:r>
            <a:r>
              <a:rPr lang="en-US" sz="1400" b="1" dirty="0" smtClean="0">
                <a:latin typeface="Courier New"/>
                <a:cs typeface="Courier New"/>
              </a:rPr>
              <a:t> ",             </a:t>
            </a:r>
            <a:br>
              <a:rPr lang="en-US" sz="1400" b="1" dirty="0" smtClean="0">
                <a:latin typeface="Courier New"/>
                <a:cs typeface="Courier New"/>
              </a:rPr>
            </a:b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 value);</a:t>
            </a:r>
          </a:p>
          <a:p>
            <a:pPr>
              <a:buNone/>
            </a:pP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 = </a:t>
            </a:r>
            <a:r>
              <a:rPr lang="en-US" sz="1400" b="1" dirty="0" err="1" smtClean="0">
                <a:latin typeface="Courier New"/>
                <a:cs typeface="Courier New"/>
              </a:rPr>
              <a:t>angle_degree</a:t>
            </a:r>
            <a:r>
              <a:rPr lang="en-US" sz="1400" b="1" dirty="0" smtClean="0">
                <a:latin typeface="Courier New"/>
                <a:cs typeface="Courier New"/>
              </a:rPr>
              <a:t> + 10; </a:t>
            </a:r>
          </a:p>
          <a:p>
            <a:pPr>
              <a:buNone/>
            </a:pPr>
            <a:r>
              <a:rPr lang="en-US" sz="1400" b="1" dirty="0" smtClean="0">
                <a:latin typeface="Courier New"/>
                <a:cs typeface="Courier New"/>
              </a:rPr>
              <a:t>       /* increment the loop index	 */</a:t>
            </a:r>
          </a:p>
          <a:p>
            <a:pPr>
              <a:buNone/>
            </a:pPr>
            <a:r>
              <a:rPr lang="en-US" sz="1400" b="1" dirty="0" smtClean="0">
                <a:latin typeface="Courier New"/>
                <a:cs typeface="Courier New"/>
              </a:rPr>
              <a:t>    }</a:t>
            </a:r>
          </a:p>
          <a:p>
            <a:pPr>
              <a:buNone/>
            </a:pPr>
            <a:r>
              <a:rPr lang="en-US" sz="1400" b="1" dirty="0" smtClean="0">
                <a:latin typeface="Courier New"/>
                <a:cs typeface="Courier New"/>
              </a:rPr>
              <a:t>}</a:t>
            </a:r>
            <a:endParaRPr lang="en-US" sz="1400" b="1" dirty="0">
              <a:latin typeface="Courier New"/>
              <a:cs typeface="Courier New"/>
            </a:endParaRPr>
          </a:p>
        </p:txBody>
      </p:sp>
      <p:sp>
        <p:nvSpPr>
          <p:cNvPr id="4" name="Date Placeholder 3"/>
          <p:cNvSpPr>
            <a:spLocks noGrp="1"/>
          </p:cNvSpPr>
          <p:nvPr>
            <p:ph type="dt" sz="half" idx="10"/>
          </p:nvPr>
        </p:nvSpPr>
        <p:spPr/>
        <p:txBody>
          <a:bodyPr/>
          <a:lstStyle/>
          <a:p>
            <a:fld id="{1EC6A31D-69F8-D04B-B25C-496BECF9FEB8}"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38118" y="274638"/>
            <a:ext cx="4148681" cy="1143000"/>
          </a:xfrm>
        </p:spPr>
        <p:txBody>
          <a:bodyPr>
            <a:normAutofit fontScale="90000"/>
          </a:bodyPr>
          <a:lstStyle/>
          <a:p>
            <a:r>
              <a:rPr lang="en-US" dirty="0" smtClean="0"/>
              <a:t>Second C Program</a:t>
            </a:r>
            <a:br>
              <a:rPr lang="en-US" dirty="0" smtClean="0"/>
            </a:br>
            <a:r>
              <a:rPr lang="en-US" dirty="0" smtClean="0"/>
              <a:t>Sample Output</a:t>
            </a:r>
            <a:endParaRPr lang="en-US" dirty="0"/>
          </a:p>
        </p:txBody>
      </p:sp>
      <p:sp>
        <p:nvSpPr>
          <p:cNvPr id="13" name="Content Placeholder 12"/>
          <p:cNvSpPr>
            <a:spLocks noGrp="1"/>
          </p:cNvSpPr>
          <p:nvPr>
            <p:ph sz="half" idx="1"/>
          </p:nvPr>
        </p:nvSpPr>
        <p:spPr>
          <a:xfrm>
            <a:off x="457200" y="371750"/>
            <a:ext cx="4038600" cy="5754414"/>
          </a:xfrm>
        </p:spPr>
        <p:txBody>
          <a:bodyPr>
            <a:noAutofit/>
          </a:bodyPr>
          <a:lstStyle/>
          <a:p>
            <a:pPr>
              <a:lnSpc>
                <a:spcPct val="90000"/>
              </a:lnSpc>
              <a:spcBef>
                <a:spcPts val="0"/>
              </a:spcBef>
              <a:buNone/>
            </a:pPr>
            <a:r>
              <a:rPr lang="en-US" sz="1600" b="1" dirty="0" smtClean="0">
                <a:latin typeface="Courier New"/>
                <a:cs typeface="Courier New"/>
              </a:rPr>
              <a:t>Compute a table of the sine function</a:t>
            </a:r>
          </a:p>
          <a:p>
            <a:pPr>
              <a:lnSpc>
                <a:spcPct val="90000"/>
              </a:lnSpc>
              <a:spcBef>
                <a:spcPts val="0"/>
              </a:spcBef>
              <a:buNone/>
            </a:pPr>
            <a:endParaRPr lang="en-US" sz="1600" b="1" dirty="0" smtClean="0">
              <a:latin typeface="Courier New"/>
              <a:cs typeface="Courier New"/>
            </a:endParaRPr>
          </a:p>
          <a:p>
            <a:pPr>
              <a:lnSpc>
                <a:spcPct val="90000"/>
              </a:lnSpc>
              <a:spcBef>
                <a:spcPts val="0"/>
              </a:spcBef>
              <a:buNone/>
            </a:pPr>
            <a:r>
              <a:rPr lang="en-US" sz="1600" b="1" dirty="0" smtClean="0">
                <a:latin typeface="Courier New"/>
                <a:cs typeface="Courier New"/>
              </a:rPr>
              <a:t>Value of PI = 3.141593 </a:t>
            </a:r>
          </a:p>
          <a:p>
            <a:pPr>
              <a:lnSpc>
                <a:spcPct val="90000"/>
              </a:lnSpc>
              <a:spcBef>
                <a:spcPts val="0"/>
              </a:spcBef>
              <a:buNone/>
            </a:pPr>
            <a:endParaRPr lang="en-US" sz="1600" b="1" dirty="0" smtClean="0">
              <a:latin typeface="Courier New"/>
              <a:cs typeface="Courier New"/>
            </a:endParaRPr>
          </a:p>
          <a:p>
            <a:pPr>
              <a:lnSpc>
                <a:spcPct val="90000"/>
              </a:lnSpc>
              <a:spcBef>
                <a:spcPts val="0"/>
              </a:spcBef>
              <a:buNone/>
            </a:pPr>
            <a:r>
              <a:rPr lang="en-US" sz="1600" b="1" dirty="0" smtClean="0">
                <a:latin typeface="Courier New"/>
                <a:cs typeface="Courier New"/>
              </a:rPr>
              <a:t>angle      Sine </a:t>
            </a:r>
          </a:p>
          <a:p>
            <a:pPr>
              <a:lnSpc>
                <a:spcPct val="90000"/>
              </a:lnSpc>
              <a:spcBef>
                <a:spcPts val="0"/>
              </a:spcBef>
              <a:buNone/>
            </a:pPr>
            <a:r>
              <a:rPr lang="en-US" sz="1600" b="1" dirty="0" smtClean="0">
                <a:latin typeface="Courier New"/>
                <a:cs typeface="Courier New"/>
              </a:rPr>
              <a:t>   0     0.000000 </a:t>
            </a:r>
          </a:p>
          <a:p>
            <a:pPr>
              <a:lnSpc>
                <a:spcPct val="90000"/>
              </a:lnSpc>
              <a:spcBef>
                <a:spcPts val="0"/>
              </a:spcBef>
              <a:buNone/>
            </a:pPr>
            <a:r>
              <a:rPr lang="en-US" sz="1600" b="1" dirty="0" smtClean="0">
                <a:latin typeface="Courier New"/>
                <a:cs typeface="Courier New"/>
              </a:rPr>
              <a:t>  10     0.173648 </a:t>
            </a:r>
          </a:p>
          <a:p>
            <a:pPr>
              <a:lnSpc>
                <a:spcPct val="90000"/>
              </a:lnSpc>
              <a:spcBef>
                <a:spcPts val="0"/>
              </a:spcBef>
              <a:buNone/>
            </a:pPr>
            <a:r>
              <a:rPr lang="en-US" sz="1600" b="1" dirty="0" smtClean="0">
                <a:latin typeface="Courier New"/>
                <a:cs typeface="Courier New"/>
              </a:rPr>
              <a:t>  20     0.342020 </a:t>
            </a:r>
          </a:p>
          <a:p>
            <a:pPr>
              <a:lnSpc>
                <a:spcPct val="90000"/>
              </a:lnSpc>
              <a:spcBef>
                <a:spcPts val="0"/>
              </a:spcBef>
              <a:buNone/>
            </a:pPr>
            <a:r>
              <a:rPr lang="en-US" sz="1600" b="1" dirty="0" smtClean="0">
                <a:latin typeface="Courier New"/>
                <a:cs typeface="Courier New"/>
              </a:rPr>
              <a:t>  30     0.500000 </a:t>
            </a:r>
          </a:p>
          <a:p>
            <a:pPr>
              <a:lnSpc>
                <a:spcPct val="90000"/>
              </a:lnSpc>
              <a:spcBef>
                <a:spcPts val="0"/>
              </a:spcBef>
              <a:buNone/>
            </a:pPr>
            <a:r>
              <a:rPr lang="en-US" sz="1600" b="1" dirty="0" smtClean="0">
                <a:latin typeface="Courier New"/>
                <a:cs typeface="Courier New"/>
              </a:rPr>
              <a:t>  40     0.642788 </a:t>
            </a:r>
          </a:p>
          <a:p>
            <a:pPr>
              <a:lnSpc>
                <a:spcPct val="90000"/>
              </a:lnSpc>
              <a:spcBef>
                <a:spcPts val="0"/>
              </a:spcBef>
              <a:buNone/>
            </a:pPr>
            <a:r>
              <a:rPr lang="en-US" sz="1600" b="1" dirty="0" smtClean="0">
                <a:latin typeface="Courier New"/>
                <a:cs typeface="Courier New"/>
              </a:rPr>
              <a:t>  50     0.766044 </a:t>
            </a:r>
          </a:p>
          <a:p>
            <a:pPr>
              <a:lnSpc>
                <a:spcPct val="90000"/>
              </a:lnSpc>
              <a:spcBef>
                <a:spcPts val="0"/>
              </a:spcBef>
              <a:buNone/>
            </a:pPr>
            <a:r>
              <a:rPr lang="en-US" sz="1600" b="1" dirty="0" smtClean="0">
                <a:latin typeface="Courier New"/>
                <a:cs typeface="Courier New"/>
              </a:rPr>
              <a:t>  60     0.866025 </a:t>
            </a:r>
          </a:p>
          <a:p>
            <a:pPr>
              <a:lnSpc>
                <a:spcPct val="90000"/>
              </a:lnSpc>
              <a:spcBef>
                <a:spcPts val="0"/>
              </a:spcBef>
              <a:buNone/>
            </a:pPr>
            <a:r>
              <a:rPr lang="en-US" sz="1600" b="1" dirty="0" smtClean="0">
                <a:latin typeface="Courier New"/>
                <a:cs typeface="Courier New"/>
              </a:rPr>
              <a:t>  70     0.939693 </a:t>
            </a:r>
          </a:p>
          <a:p>
            <a:pPr>
              <a:lnSpc>
                <a:spcPct val="90000"/>
              </a:lnSpc>
              <a:spcBef>
                <a:spcPts val="0"/>
              </a:spcBef>
              <a:buNone/>
            </a:pPr>
            <a:r>
              <a:rPr lang="en-US" sz="1600" b="1" dirty="0" smtClean="0">
                <a:latin typeface="Courier New"/>
                <a:cs typeface="Courier New"/>
              </a:rPr>
              <a:t>  80     0.984808 </a:t>
            </a:r>
          </a:p>
          <a:p>
            <a:pPr>
              <a:lnSpc>
                <a:spcPct val="90000"/>
              </a:lnSpc>
              <a:spcBef>
                <a:spcPts val="0"/>
              </a:spcBef>
              <a:buNone/>
            </a:pPr>
            <a:r>
              <a:rPr lang="en-US" sz="1600" b="1" dirty="0" smtClean="0">
                <a:latin typeface="Courier New"/>
                <a:cs typeface="Courier New"/>
              </a:rPr>
              <a:t>  90     1.000000 </a:t>
            </a:r>
          </a:p>
          <a:p>
            <a:pPr>
              <a:lnSpc>
                <a:spcPct val="90000"/>
              </a:lnSpc>
              <a:spcBef>
                <a:spcPts val="0"/>
              </a:spcBef>
              <a:buNone/>
            </a:pPr>
            <a:r>
              <a:rPr lang="en-US" sz="1600" b="1" dirty="0" smtClean="0">
                <a:latin typeface="Courier New"/>
                <a:cs typeface="Courier New"/>
              </a:rPr>
              <a:t> 100     0.984808 </a:t>
            </a:r>
          </a:p>
          <a:p>
            <a:pPr>
              <a:lnSpc>
                <a:spcPct val="90000"/>
              </a:lnSpc>
              <a:spcBef>
                <a:spcPts val="0"/>
              </a:spcBef>
              <a:buNone/>
            </a:pPr>
            <a:r>
              <a:rPr lang="en-US" sz="1600" b="1" dirty="0" smtClean="0">
                <a:latin typeface="Courier New"/>
                <a:cs typeface="Courier New"/>
              </a:rPr>
              <a:t> 110     0.939693 </a:t>
            </a:r>
          </a:p>
          <a:p>
            <a:pPr>
              <a:lnSpc>
                <a:spcPct val="90000"/>
              </a:lnSpc>
              <a:spcBef>
                <a:spcPts val="0"/>
              </a:spcBef>
              <a:buNone/>
            </a:pPr>
            <a:r>
              <a:rPr lang="en-US" sz="1600" b="1" dirty="0" smtClean="0">
                <a:latin typeface="Courier New"/>
                <a:cs typeface="Courier New"/>
              </a:rPr>
              <a:t> 120     0.866025 </a:t>
            </a:r>
          </a:p>
          <a:p>
            <a:pPr>
              <a:lnSpc>
                <a:spcPct val="90000"/>
              </a:lnSpc>
              <a:spcBef>
                <a:spcPts val="0"/>
              </a:spcBef>
              <a:buNone/>
            </a:pPr>
            <a:r>
              <a:rPr lang="en-US" sz="1600" b="1" dirty="0" smtClean="0">
                <a:latin typeface="Courier New"/>
                <a:cs typeface="Courier New"/>
              </a:rPr>
              <a:t> 130     0.766044 </a:t>
            </a:r>
          </a:p>
          <a:p>
            <a:pPr>
              <a:lnSpc>
                <a:spcPct val="90000"/>
              </a:lnSpc>
              <a:spcBef>
                <a:spcPts val="0"/>
              </a:spcBef>
              <a:buNone/>
            </a:pPr>
            <a:r>
              <a:rPr lang="en-US" sz="1600" b="1" dirty="0" smtClean="0">
                <a:latin typeface="Courier New"/>
                <a:cs typeface="Courier New"/>
              </a:rPr>
              <a:t> 140     0.642788 </a:t>
            </a:r>
          </a:p>
          <a:p>
            <a:pPr>
              <a:lnSpc>
                <a:spcPct val="90000"/>
              </a:lnSpc>
              <a:spcBef>
                <a:spcPts val="0"/>
              </a:spcBef>
              <a:buNone/>
            </a:pPr>
            <a:r>
              <a:rPr lang="en-US" sz="1600" b="1" dirty="0" smtClean="0">
                <a:latin typeface="Courier New"/>
                <a:cs typeface="Courier New"/>
              </a:rPr>
              <a:t> 150     0.500000 </a:t>
            </a:r>
          </a:p>
          <a:p>
            <a:pPr>
              <a:lnSpc>
                <a:spcPct val="90000"/>
              </a:lnSpc>
              <a:spcBef>
                <a:spcPts val="0"/>
              </a:spcBef>
              <a:buNone/>
            </a:pPr>
            <a:r>
              <a:rPr lang="en-US" sz="1600" b="1" dirty="0" smtClean="0">
                <a:latin typeface="Courier New"/>
                <a:cs typeface="Courier New"/>
              </a:rPr>
              <a:t> 160     0.342020 </a:t>
            </a:r>
          </a:p>
          <a:p>
            <a:pPr>
              <a:lnSpc>
                <a:spcPct val="90000"/>
              </a:lnSpc>
              <a:spcBef>
                <a:spcPts val="0"/>
              </a:spcBef>
              <a:buNone/>
            </a:pPr>
            <a:r>
              <a:rPr lang="en-US" sz="1600" b="1" dirty="0" smtClean="0">
                <a:latin typeface="Courier New"/>
                <a:cs typeface="Courier New"/>
              </a:rPr>
              <a:t> 170     0.173648 </a:t>
            </a:r>
          </a:p>
          <a:p>
            <a:pPr>
              <a:lnSpc>
                <a:spcPct val="90000"/>
              </a:lnSpc>
              <a:spcBef>
                <a:spcPts val="0"/>
              </a:spcBef>
              <a:buNone/>
            </a:pPr>
            <a:r>
              <a:rPr lang="en-US" sz="1600" b="1" dirty="0" smtClean="0">
                <a:latin typeface="Courier New"/>
                <a:cs typeface="Courier New"/>
              </a:rPr>
              <a:t> 180     0.000000 </a:t>
            </a:r>
          </a:p>
          <a:p>
            <a:pPr>
              <a:lnSpc>
                <a:spcPct val="90000"/>
              </a:lnSpc>
              <a:spcBef>
                <a:spcPts val="0"/>
              </a:spcBef>
              <a:buNone/>
            </a:pPr>
            <a:endParaRPr lang="en-US" sz="1600" b="1" dirty="0" smtClean="0">
              <a:latin typeface="Courier New"/>
              <a:cs typeface="Courier New"/>
            </a:endParaRPr>
          </a:p>
          <a:p>
            <a:pPr>
              <a:lnSpc>
                <a:spcPct val="90000"/>
              </a:lnSpc>
              <a:spcBef>
                <a:spcPts val="0"/>
              </a:spcBef>
              <a:buNone/>
            </a:pPr>
            <a:endParaRPr lang="en-US" sz="1600" b="1" dirty="0">
              <a:latin typeface="Courier New"/>
              <a:cs typeface="Courier New"/>
            </a:endParaRPr>
          </a:p>
        </p:txBody>
      </p:sp>
      <p:sp>
        <p:nvSpPr>
          <p:cNvPr id="14" name="Content Placeholder 13"/>
          <p:cNvSpPr>
            <a:spLocks noGrp="1"/>
          </p:cNvSpPr>
          <p:nvPr>
            <p:ph sz="half" idx="2"/>
          </p:nvPr>
        </p:nvSpPr>
        <p:spPr/>
        <p:txBody>
          <a:bodyPr>
            <a:noAutofit/>
          </a:bodyPr>
          <a:lstStyle/>
          <a:p>
            <a:pPr>
              <a:lnSpc>
                <a:spcPct val="90000"/>
              </a:lnSpc>
              <a:spcBef>
                <a:spcPts val="0"/>
              </a:spcBef>
              <a:buNone/>
            </a:pPr>
            <a:r>
              <a:rPr lang="en-US" sz="1600" b="1" dirty="0" smtClean="0">
                <a:latin typeface="Courier New"/>
                <a:cs typeface="Courier New"/>
              </a:rPr>
              <a:t> </a:t>
            </a:r>
          </a:p>
          <a:p>
            <a:pPr>
              <a:lnSpc>
                <a:spcPct val="90000"/>
              </a:lnSpc>
              <a:spcBef>
                <a:spcPts val="0"/>
              </a:spcBef>
              <a:buNone/>
            </a:pPr>
            <a:r>
              <a:rPr lang="en-US" sz="1600" b="1" dirty="0" smtClean="0">
                <a:latin typeface="Courier New"/>
                <a:cs typeface="Courier New"/>
              </a:rPr>
              <a:t> 190     -0.173648 </a:t>
            </a:r>
          </a:p>
          <a:p>
            <a:pPr>
              <a:lnSpc>
                <a:spcPct val="90000"/>
              </a:lnSpc>
              <a:spcBef>
                <a:spcPts val="0"/>
              </a:spcBef>
              <a:buNone/>
            </a:pPr>
            <a:r>
              <a:rPr lang="en-US" sz="1600" b="1" dirty="0" smtClean="0">
                <a:latin typeface="Courier New"/>
                <a:cs typeface="Courier New"/>
              </a:rPr>
              <a:t> 200     -0.342020 </a:t>
            </a:r>
          </a:p>
          <a:p>
            <a:pPr>
              <a:lnSpc>
                <a:spcPct val="90000"/>
              </a:lnSpc>
              <a:spcBef>
                <a:spcPts val="0"/>
              </a:spcBef>
              <a:buNone/>
            </a:pPr>
            <a:r>
              <a:rPr lang="en-US" sz="1600" b="1" dirty="0" smtClean="0">
                <a:latin typeface="Courier New"/>
                <a:cs typeface="Courier New"/>
              </a:rPr>
              <a:t> 210     -0.500000 </a:t>
            </a:r>
          </a:p>
          <a:p>
            <a:pPr>
              <a:lnSpc>
                <a:spcPct val="90000"/>
              </a:lnSpc>
              <a:spcBef>
                <a:spcPts val="0"/>
              </a:spcBef>
              <a:buNone/>
            </a:pPr>
            <a:r>
              <a:rPr lang="en-US" sz="1600" b="1" dirty="0" smtClean="0">
                <a:latin typeface="Courier New"/>
                <a:cs typeface="Courier New"/>
              </a:rPr>
              <a:t> 220     -0.642788 </a:t>
            </a:r>
          </a:p>
          <a:p>
            <a:pPr>
              <a:lnSpc>
                <a:spcPct val="90000"/>
              </a:lnSpc>
              <a:spcBef>
                <a:spcPts val="0"/>
              </a:spcBef>
              <a:buNone/>
            </a:pPr>
            <a:r>
              <a:rPr lang="en-US" sz="1600" b="1" dirty="0" smtClean="0">
                <a:latin typeface="Courier New"/>
                <a:cs typeface="Courier New"/>
              </a:rPr>
              <a:t> 230     -0.766044 </a:t>
            </a:r>
          </a:p>
          <a:p>
            <a:pPr>
              <a:lnSpc>
                <a:spcPct val="90000"/>
              </a:lnSpc>
              <a:spcBef>
                <a:spcPts val="0"/>
              </a:spcBef>
              <a:buNone/>
            </a:pPr>
            <a:r>
              <a:rPr lang="en-US" sz="1600" b="1" dirty="0" smtClean="0">
                <a:latin typeface="Courier New"/>
                <a:cs typeface="Courier New"/>
              </a:rPr>
              <a:t> 240     -0.866025 </a:t>
            </a:r>
          </a:p>
          <a:p>
            <a:pPr>
              <a:lnSpc>
                <a:spcPct val="90000"/>
              </a:lnSpc>
              <a:spcBef>
                <a:spcPts val="0"/>
              </a:spcBef>
              <a:buNone/>
            </a:pPr>
            <a:r>
              <a:rPr lang="en-US" sz="1600" b="1" dirty="0" smtClean="0">
                <a:latin typeface="Courier New"/>
                <a:cs typeface="Courier New"/>
              </a:rPr>
              <a:t> 250     -0.939693 </a:t>
            </a:r>
          </a:p>
          <a:p>
            <a:pPr>
              <a:lnSpc>
                <a:spcPct val="90000"/>
              </a:lnSpc>
              <a:spcBef>
                <a:spcPts val="0"/>
              </a:spcBef>
              <a:buNone/>
            </a:pPr>
            <a:r>
              <a:rPr lang="en-US" sz="1600" b="1" dirty="0" smtClean="0">
                <a:latin typeface="Courier New"/>
                <a:cs typeface="Courier New"/>
              </a:rPr>
              <a:t> 260     -0.984808 </a:t>
            </a:r>
          </a:p>
          <a:p>
            <a:pPr>
              <a:lnSpc>
                <a:spcPct val="90000"/>
              </a:lnSpc>
              <a:spcBef>
                <a:spcPts val="0"/>
              </a:spcBef>
              <a:buNone/>
            </a:pPr>
            <a:r>
              <a:rPr lang="en-US" sz="1600" b="1" dirty="0" smtClean="0">
                <a:latin typeface="Courier New"/>
                <a:cs typeface="Courier New"/>
              </a:rPr>
              <a:t> 270     -1.000000 </a:t>
            </a:r>
          </a:p>
          <a:p>
            <a:pPr>
              <a:lnSpc>
                <a:spcPct val="90000"/>
              </a:lnSpc>
              <a:spcBef>
                <a:spcPts val="0"/>
              </a:spcBef>
              <a:buNone/>
            </a:pPr>
            <a:r>
              <a:rPr lang="en-US" sz="1600" b="1" dirty="0" smtClean="0">
                <a:latin typeface="Courier New"/>
                <a:cs typeface="Courier New"/>
              </a:rPr>
              <a:t> 280     -0.984808 </a:t>
            </a:r>
          </a:p>
          <a:p>
            <a:pPr>
              <a:lnSpc>
                <a:spcPct val="90000"/>
              </a:lnSpc>
              <a:spcBef>
                <a:spcPts val="0"/>
              </a:spcBef>
              <a:buNone/>
            </a:pPr>
            <a:r>
              <a:rPr lang="en-US" sz="1600" b="1" dirty="0" smtClean="0">
                <a:latin typeface="Courier New"/>
                <a:cs typeface="Courier New"/>
              </a:rPr>
              <a:t> 290     -0.939693 </a:t>
            </a:r>
          </a:p>
          <a:p>
            <a:pPr>
              <a:lnSpc>
                <a:spcPct val="90000"/>
              </a:lnSpc>
              <a:spcBef>
                <a:spcPts val="0"/>
              </a:spcBef>
              <a:buNone/>
            </a:pPr>
            <a:r>
              <a:rPr lang="en-US" sz="1600" b="1" dirty="0" smtClean="0">
                <a:latin typeface="Courier New"/>
                <a:cs typeface="Courier New"/>
              </a:rPr>
              <a:t> 300     -0.866025 </a:t>
            </a:r>
          </a:p>
          <a:p>
            <a:pPr>
              <a:lnSpc>
                <a:spcPct val="90000"/>
              </a:lnSpc>
              <a:spcBef>
                <a:spcPts val="0"/>
              </a:spcBef>
              <a:buNone/>
            </a:pPr>
            <a:r>
              <a:rPr lang="en-US" sz="1600" b="1" dirty="0" smtClean="0">
                <a:latin typeface="Courier New"/>
                <a:cs typeface="Courier New"/>
              </a:rPr>
              <a:t> 310     -0.766044 </a:t>
            </a:r>
          </a:p>
          <a:p>
            <a:pPr>
              <a:lnSpc>
                <a:spcPct val="90000"/>
              </a:lnSpc>
              <a:spcBef>
                <a:spcPts val="0"/>
              </a:spcBef>
              <a:buNone/>
            </a:pPr>
            <a:r>
              <a:rPr lang="en-US" sz="1600" b="1" dirty="0" smtClean="0">
                <a:latin typeface="Courier New"/>
                <a:cs typeface="Courier New"/>
              </a:rPr>
              <a:t> 320     -0.642788 </a:t>
            </a:r>
          </a:p>
          <a:p>
            <a:pPr>
              <a:lnSpc>
                <a:spcPct val="90000"/>
              </a:lnSpc>
              <a:spcBef>
                <a:spcPts val="0"/>
              </a:spcBef>
              <a:buNone/>
            </a:pPr>
            <a:r>
              <a:rPr lang="en-US" sz="1600" b="1" dirty="0" smtClean="0">
                <a:latin typeface="Courier New"/>
                <a:cs typeface="Courier New"/>
              </a:rPr>
              <a:t> 330     -0.500000 </a:t>
            </a:r>
          </a:p>
          <a:p>
            <a:pPr>
              <a:lnSpc>
                <a:spcPct val="90000"/>
              </a:lnSpc>
              <a:spcBef>
                <a:spcPts val="0"/>
              </a:spcBef>
              <a:buNone/>
            </a:pPr>
            <a:r>
              <a:rPr lang="en-US" sz="1600" b="1" dirty="0" smtClean="0">
                <a:latin typeface="Courier New"/>
                <a:cs typeface="Courier New"/>
              </a:rPr>
              <a:t> 340     -0.342020 </a:t>
            </a:r>
          </a:p>
          <a:p>
            <a:pPr>
              <a:lnSpc>
                <a:spcPct val="90000"/>
              </a:lnSpc>
              <a:spcBef>
                <a:spcPts val="0"/>
              </a:spcBef>
              <a:buNone/>
            </a:pPr>
            <a:r>
              <a:rPr lang="en-US" sz="1600" b="1" dirty="0" smtClean="0">
                <a:latin typeface="Courier New"/>
                <a:cs typeface="Courier New"/>
              </a:rPr>
              <a:t> 350     -0.173648 </a:t>
            </a:r>
          </a:p>
          <a:p>
            <a:pPr>
              <a:lnSpc>
                <a:spcPct val="90000"/>
              </a:lnSpc>
              <a:spcBef>
                <a:spcPts val="0"/>
              </a:spcBef>
              <a:buNone/>
            </a:pPr>
            <a:r>
              <a:rPr lang="en-US" sz="1600" b="1" dirty="0" smtClean="0">
                <a:latin typeface="Courier New"/>
                <a:cs typeface="Courier New"/>
              </a:rPr>
              <a:t> 360     -0.000000 </a:t>
            </a:r>
          </a:p>
          <a:p>
            <a:endParaRPr lang="en-US" sz="1600" b="1" dirty="0"/>
          </a:p>
        </p:txBody>
      </p:sp>
      <p:sp>
        <p:nvSpPr>
          <p:cNvPr id="5" name="Date Placeholder 4"/>
          <p:cNvSpPr>
            <a:spLocks noGrp="1"/>
          </p:cNvSpPr>
          <p:nvPr>
            <p:ph type="dt" sz="half" idx="10"/>
          </p:nvPr>
        </p:nvSpPr>
        <p:spPr/>
        <p:txBody>
          <a:bodyPr/>
          <a:lstStyle/>
          <a:p>
            <a:fld id="{C7B40E0C-D3B5-8142-82BC-A82F134EA3DF}"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7722" y="331502"/>
            <a:ext cx="8229600" cy="1143000"/>
          </a:xfrm>
        </p:spPr>
        <p:txBody>
          <a:bodyPr/>
          <a:lstStyle/>
          <a:p>
            <a:r>
              <a:rPr lang="en-US" dirty="0" smtClean="0"/>
              <a:t>Review</a:t>
            </a:r>
            <a:endParaRPr lang="en-US" dirty="0"/>
          </a:p>
        </p:txBody>
      </p:sp>
      <p:sp>
        <p:nvSpPr>
          <p:cNvPr id="3" name="Content Placeholder 2"/>
          <p:cNvSpPr>
            <a:spLocks noGrp="1"/>
          </p:cNvSpPr>
          <p:nvPr>
            <p:ph idx="1"/>
          </p:nvPr>
        </p:nvSpPr>
        <p:spPr>
          <a:xfrm>
            <a:off x="436219" y="1185086"/>
            <a:ext cx="8368937" cy="5156200"/>
          </a:xfrm>
        </p:spPr>
        <p:txBody>
          <a:bodyPr>
            <a:normAutofit/>
          </a:bodyPr>
          <a:lstStyle/>
          <a:p>
            <a:r>
              <a:rPr lang="en-US" dirty="0" smtClean="0"/>
              <a:t>Request-Level Parallelism</a:t>
            </a:r>
          </a:p>
          <a:p>
            <a:pPr lvl="1"/>
            <a:r>
              <a:rPr lang="en-US" dirty="0" smtClean="0"/>
              <a:t>High request volume, each largely independent of other </a:t>
            </a:r>
          </a:p>
          <a:p>
            <a:pPr lvl="1"/>
            <a:r>
              <a:rPr lang="en-US" dirty="0" smtClean="0"/>
              <a:t>Use replication for better request throughput, availability</a:t>
            </a:r>
          </a:p>
          <a:p>
            <a:r>
              <a:rPr lang="en-US" dirty="0" smtClean="0"/>
              <a:t>MapReduce Data Parallelism</a:t>
            </a:r>
          </a:p>
          <a:p>
            <a:pPr lvl="1"/>
            <a:r>
              <a:rPr lang="en-US" dirty="0" smtClean="0"/>
              <a:t>Map: Divide large data set into pieces for independent parallel processing</a:t>
            </a:r>
          </a:p>
          <a:p>
            <a:pPr lvl="1"/>
            <a:r>
              <a:rPr lang="en-US" dirty="0" smtClean="0"/>
              <a:t>Reduce: Combine and process intermediate results to obtain final result </a:t>
            </a:r>
          </a:p>
          <a:p>
            <a:endParaRPr lang="en-US" dirty="0"/>
          </a:p>
        </p:txBody>
      </p:sp>
      <p:sp>
        <p:nvSpPr>
          <p:cNvPr id="4" name="Date Placeholder 3"/>
          <p:cNvSpPr>
            <a:spLocks noGrp="1"/>
          </p:cNvSpPr>
          <p:nvPr>
            <p:ph type="dt" sz="half" idx="10"/>
          </p:nvPr>
        </p:nvSpPr>
        <p:spPr/>
        <p:txBody>
          <a:bodyPr/>
          <a:lstStyle/>
          <a:p>
            <a:fld id="{7F4B9D30-AE43-7C4B-95D1-B17437E3ABC6}"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 Syntax: Variable Declarations</a:t>
            </a:r>
            <a:endParaRPr lang="en-US"/>
          </a:p>
        </p:txBody>
      </p:sp>
      <p:sp>
        <p:nvSpPr>
          <p:cNvPr id="33795" name="Rectangle 3"/>
          <p:cNvSpPr>
            <a:spLocks noGrp="1" noChangeArrowheads="1"/>
          </p:cNvSpPr>
          <p:nvPr>
            <p:ph type="body" idx="1"/>
          </p:nvPr>
        </p:nvSpPr>
        <p:spPr/>
        <p:txBody>
          <a:bodyPr>
            <a:normAutofit fontScale="85000" lnSpcReduction="20000"/>
          </a:bodyPr>
          <a:lstStyle/>
          <a:p>
            <a:r>
              <a:rPr lang="en-US" dirty="0" smtClean="0"/>
              <a:t>Similar to Java, but with a few minor but important differences</a:t>
            </a:r>
          </a:p>
          <a:p>
            <a:r>
              <a:rPr lang="en-US" i="1" dirty="0" smtClean="0"/>
              <a:t>All </a:t>
            </a:r>
            <a:r>
              <a:rPr lang="en-US" dirty="0" smtClean="0"/>
              <a:t>variable declarations must appear before they are used (e.g., at the beginning of the block) </a:t>
            </a:r>
          </a:p>
          <a:p>
            <a:r>
              <a:rPr lang="en-US" dirty="0" smtClean="0"/>
              <a:t>A variable may be initialized in its declaration; </a:t>
            </a:r>
            <a:br>
              <a:rPr lang="en-US" dirty="0" smtClean="0"/>
            </a:br>
            <a:r>
              <a:rPr lang="en-US" dirty="0" smtClean="0"/>
              <a:t>if not, it holds garbage!</a:t>
            </a:r>
          </a:p>
          <a:p>
            <a:r>
              <a:rPr lang="en-US" dirty="0" smtClean="0"/>
              <a:t>Examples of declarations:</a:t>
            </a:r>
          </a:p>
          <a:p>
            <a:pPr lvl="1">
              <a:buClr>
                <a:schemeClr val="tx1"/>
              </a:buClr>
            </a:pPr>
            <a:r>
              <a:rPr lang="en-US" dirty="0" smtClean="0">
                <a:solidFill>
                  <a:srgbClr val="FF0000"/>
                </a:solidFill>
              </a:rPr>
              <a:t>Correct:</a:t>
            </a:r>
            <a:r>
              <a:rPr lang="en-US" dirty="0" smtClean="0"/>
              <a:t> </a:t>
            </a:r>
            <a:r>
              <a:rPr lang="en-US" dirty="0" smtClean="0">
                <a:latin typeface="Courier"/>
                <a:cs typeface="Courier"/>
              </a:rPr>
              <a:t>{</a:t>
            </a:r>
          </a:p>
          <a:p>
            <a:pPr lvl="1">
              <a:buNone/>
            </a:pPr>
            <a:r>
              <a:rPr lang="en-US" dirty="0" smtClean="0">
                <a:latin typeface="Courier"/>
                <a:cs typeface="Courier"/>
              </a:rPr>
              <a:t>				  </a:t>
            </a:r>
            <a:r>
              <a:rPr lang="en-US" dirty="0" err="1" smtClean="0">
                <a:latin typeface="Courier"/>
                <a:cs typeface="Courier"/>
              </a:rPr>
              <a:t>int</a:t>
            </a:r>
            <a:r>
              <a:rPr lang="en-US" dirty="0" smtClean="0">
                <a:latin typeface="Courier"/>
                <a:cs typeface="Courier"/>
              </a:rPr>
              <a:t> a = 0, </a:t>
            </a:r>
            <a:r>
              <a:rPr lang="en-US" dirty="0" err="1" smtClean="0">
                <a:latin typeface="Courier"/>
                <a:cs typeface="Courier"/>
              </a:rPr>
              <a:t>b</a:t>
            </a:r>
            <a:r>
              <a:rPr lang="en-US" dirty="0" smtClean="0">
                <a:latin typeface="Courier"/>
                <a:cs typeface="Courier"/>
              </a:rPr>
              <a:t> = 10;</a:t>
            </a:r>
          </a:p>
          <a:p>
            <a:pPr lvl="1">
              <a:buNone/>
            </a:pPr>
            <a:r>
              <a:rPr lang="en-US" dirty="0" smtClean="0">
                <a:latin typeface="Courier"/>
                <a:cs typeface="Courier"/>
              </a:rPr>
              <a:t>					...</a:t>
            </a:r>
          </a:p>
          <a:p>
            <a:pPr lvl="1">
              <a:buClr>
                <a:schemeClr val="tx1"/>
              </a:buClr>
              <a:buFont typeface="Lucida Grande"/>
              <a:buChar char="−"/>
            </a:pPr>
            <a:r>
              <a:rPr lang="en-US" dirty="0" smtClean="0">
                <a:solidFill>
                  <a:srgbClr val="FF0000"/>
                </a:solidFill>
              </a:rPr>
              <a:t>Incorrect:</a:t>
            </a:r>
            <a:r>
              <a:rPr lang="en-US" dirty="0" smtClean="0"/>
              <a:t>    </a:t>
            </a:r>
            <a:r>
              <a:rPr lang="en-US" dirty="0" smtClean="0">
                <a:latin typeface="Courier"/>
                <a:cs typeface="Courier"/>
              </a:rPr>
              <a:t>for (</a:t>
            </a:r>
            <a:r>
              <a:rPr lang="en-US" dirty="0" err="1" smtClean="0">
                <a:latin typeface="Courier"/>
                <a:cs typeface="Courier"/>
              </a:rPr>
              <a:t>int</a:t>
            </a:r>
            <a:r>
              <a:rPr lang="en-US" dirty="0" smtClean="0">
                <a:latin typeface="Courier"/>
                <a:cs typeface="Courier"/>
              </a:rPr>
              <a:t> </a:t>
            </a:r>
            <a:r>
              <a:rPr lang="en-US" dirty="0" err="1" smtClean="0">
                <a:latin typeface="Courier"/>
                <a:cs typeface="Courier"/>
              </a:rPr>
              <a:t>i</a:t>
            </a:r>
            <a:r>
              <a:rPr lang="en-US" dirty="0" smtClean="0">
                <a:latin typeface="Courier"/>
                <a:cs typeface="Courier"/>
              </a:rPr>
              <a:t> = 0; </a:t>
            </a:r>
            <a:r>
              <a:rPr lang="en-US" dirty="0" err="1" smtClean="0">
                <a:latin typeface="Courier"/>
                <a:cs typeface="Courier"/>
              </a:rPr>
              <a:t>i</a:t>
            </a:r>
            <a:r>
              <a:rPr lang="en-US" dirty="0" smtClean="0">
                <a:latin typeface="Courier"/>
                <a:cs typeface="Courier"/>
              </a:rPr>
              <a:t> &lt; 10; </a:t>
            </a:r>
            <a:r>
              <a:rPr lang="en-US" dirty="0" err="1" smtClean="0">
                <a:latin typeface="Courier"/>
                <a:cs typeface="Courier"/>
              </a:rPr>
              <a:t>i</a:t>
            </a:r>
            <a:r>
              <a:rPr lang="en-US" dirty="0" smtClean="0">
                <a:latin typeface="Courier"/>
                <a:cs typeface="Courier"/>
              </a:rPr>
              <a:t>++)</a:t>
            </a:r>
          </a:p>
          <a:p>
            <a:pPr lvl="1">
              <a:buNone/>
            </a:pPr>
            <a:r>
              <a:rPr lang="en-US" dirty="0" smtClean="0">
                <a:latin typeface="Courier"/>
                <a:cs typeface="Courier"/>
              </a:rPr>
              <a:t>        }</a:t>
            </a:r>
            <a:endParaRPr lang="en-US" dirty="0">
              <a:latin typeface="Courier"/>
              <a:cs typeface="Courier"/>
            </a:endParaRPr>
          </a:p>
        </p:txBody>
      </p:sp>
      <p:sp>
        <p:nvSpPr>
          <p:cNvPr id="5" name="Date Placeholder 4"/>
          <p:cNvSpPr>
            <a:spLocks noGrp="1"/>
          </p:cNvSpPr>
          <p:nvPr>
            <p:ph type="dt" sz="half" idx="10"/>
          </p:nvPr>
        </p:nvSpPr>
        <p:spPr/>
        <p:txBody>
          <a:bodyPr/>
          <a:lstStyle/>
          <a:p>
            <a:fld id="{FA3D1303-95A3-AE44-848B-726A2959AE9F}" type="datetime1">
              <a:rPr lang="en-US" smtClean="0"/>
              <a:pPr/>
              <a:t>8/30/12</a:t>
            </a:fld>
            <a:endParaRPr lang="en-US"/>
          </a:p>
        </p:txBody>
      </p:sp>
      <p:sp>
        <p:nvSpPr>
          <p:cNvPr id="7" name="Footer Placeholder 6"/>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C Syntax : Control Flow (1/2)</a:t>
            </a:r>
            <a:endParaRPr lang="en-US" dirty="0"/>
          </a:p>
        </p:txBody>
      </p:sp>
      <p:sp>
        <p:nvSpPr>
          <p:cNvPr id="62467" name="Rectangle 3"/>
          <p:cNvSpPr>
            <a:spLocks noGrp="1" noChangeArrowheads="1"/>
          </p:cNvSpPr>
          <p:nvPr>
            <p:ph type="body" idx="1"/>
          </p:nvPr>
        </p:nvSpPr>
        <p:spPr/>
        <p:txBody>
          <a:bodyPr>
            <a:normAutofit fontScale="85000" lnSpcReduction="10000"/>
          </a:bodyPr>
          <a:lstStyle/>
          <a:p>
            <a:r>
              <a:rPr lang="en-US" dirty="0" smtClean="0"/>
              <a:t>Within a function, remarkably close to Java constructs (shows Java’s legacy) in terms of control flow</a:t>
            </a:r>
          </a:p>
          <a:p>
            <a:pPr lvl="1"/>
            <a:r>
              <a:rPr lang="en-US" b="1" dirty="0" smtClean="0">
                <a:latin typeface="Courier New"/>
                <a:cs typeface="Courier New"/>
              </a:rPr>
              <a:t>if-else</a:t>
            </a:r>
          </a:p>
          <a:p>
            <a:pPr lvl="2"/>
            <a:r>
              <a:rPr lang="en-US" b="1" dirty="0" smtClean="0">
                <a:latin typeface="Courier New"/>
                <a:cs typeface="Courier New"/>
              </a:rPr>
              <a:t>if (expression) statement</a:t>
            </a:r>
          </a:p>
          <a:p>
            <a:pPr lvl="2"/>
            <a:r>
              <a:rPr lang="en-US" b="1" dirty="0" smtClean="0">
                <a:latin typeface="Courier New"/>
                <a:cs typeface="Courier New"/>
              </a:rPr>
              <a:t>if (expression) statement1</a:t>
            </a:r>
          </a:p>
          <a:p>
            <a:pPr lvl="2">
              <a:buNone/>
            </a:pPr>
            <a:r>
              <a:rPr lang="en-US" b="1" dirty="0" smtClean="0">
                <a:latin typeface="Courier New"/>
                <a:cs typeface="Courier New"/>
              </a:rPr>
              <a:t>	else statement2</a:t>
            </a:r>
          </a:p>
          <a:p>
            <a:pPr lvl="1"/>
            <a:r>
              <a:rPr lang="en-US" b="1" dirty="0" smtClean="0">
                <a:latin typeface="Courier New"/>
                <a:cs typeface="Courier New"/>
              </a:rPr>
              <a:t>while</a:t>
            </a:r>
          </a:p>
          <a:p>
            <a:pPr lvl="2"/>
            <a:r>
              <a:rPr lang="en-US" b="1" dirty="0" smtClean="0">
                <a:latin typeface="Courier New"/>
                <a:cs typeface="Courier New"/>
              </a:rPr>
              <a:t>while (expression)</a:t>
            </a:r>
          </a:p>
          <a:p>
            <a:pPr lvl="2">
              <a:buNone/>
            </a:pPr>
            <a:r>
              <a:rPr lang="en-US" b="1" dirty="0" smtClean="0">
                <a:latin typeface="Courier New"/>
                <a:cs typeface="Courier New"/>
              </a:rPr>
              <a:t>    statement</a:t>
            </a:r>
          </a:p>
          <a:p>
            <a:pPr lvl="2"/>
            <a:r>
              <a:rPr lang="en-US" b="1" dirty="0" smtClean="0">
                <a:latin typeface="Courier New"/>
                <a:cs typeface="Courier New"/>
              </a:rPr>
              <a:t>do</a:t>
            </a:r>
          </a:p>
          <a:p>
            <a:pPr lvl="2">
              <a:buNone/>
            </a:pPr>
            <a:r>
              <a:rPr lang="en-US" b="1" dirty="0" smtClean="0">
                <a:latin typeface="Courier New"/>
                <a:cs typeface="Courier New"/>
              </a:rPr>
              <a:t>    statement</a:t>
            </a:r>
          </a:p>
          <a:p>
            <a:pPr lvl="2">
              <a:buNone/>
            </a:pPr>
            <a:r>
              <a:rPr lang="en-US" b="1" dirty="0" smtClean="0">
                <a:latin typeface="Courier New"/>
                <a:cs typeface="Courier New"/>
              </a:rPr>
              <a:t>	while (expression);</a:t>
            </a:r>
          </a:p>
        </p:txBody>
      </p:sp>
      <p:sp>
        <p:nvSpPr>
          <p:cNvPr id="4" name="Date Placeholder 3"/>
          <p:cNvSpPr>
            <a:spLocks noGrp="1"/>
          </p:cNvSpPr>
          <p:nvPr>
            <p:ph type="dt" sz="half" idx="10"/>
          </p:nvPr>
        </p:nvSpPr>
        <p:spPr/>
        <p:txBody>
          <a:bodyPr/>
          <a:lstStyle/>
          <a:p>
            <a:fld id="{2CF53956-CED8-6146-9214-2D294CF4FD29}"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C Syntax : Control Flow (2/2)</a:t>
            </a:r>
            <a:endParaRPr lang="en-US" dirty="0"/>
          </a:p>
        </p:txBody>
      </p:sp>
      <p:sp>
        <p:nvSpPr>
          <p:cNvPr id="62467" name="Rectangle 3"/>
          <p:cNvSpPr>
            <a:spLocks noGrp="1" noChangeArrowheads="1"/>
          </p:cNvSpPr>
          <p:nvPr>
            <p:ph type="body" idx="1"/>
          </p:nvPr>
        </p:nvSpPr>
        <p:spPr/>
        <p:txBody>
          <a:bodyPr>
            <a:normAutofit/>
          </a:bodyPr>
          <a:lstStyle/>
          <a:p>
            <a:pPr lvl="1"/>
            <a:r>
              <a:rPr lang="en-US" b="1" dirty="0" smtClean="0">
                <a:latin typeface="Courier New"/>
                <a:cs typeface="Courier New"/>
              </a:rPr>
              <a:t>for</a:t>
            </a:r>
          </a:p>
          <a:p>
            <a:pPr lvl="2"/>
            <a:r>
              <a:rPr lang="en-US" b="1" dirty="0" smtClean="0">
                <a:latin typeface="Courier New"/>
                <a:cs typeface="Courier New"/>
              </a:rPr>
              <a:t>for (initialize; check; update) statement</a:t>
            </a:r>
          </a:p>
          <a:p>
            <a:pPr lvl="1"/>
            <a:r>
              <a:rPr lang="en-US" b="1" dirty="0" smtClean="0">
                <a:latin typeface="Courier New"/>
                <a:cs typeface="Courier New"/>
              </a:rPr>
              <a:t>switch</a:t>
            </a:r>
          </a:p>
          <a:p>
            <a:pPr lvl="2"/>
            <a:r>
              <a:rPr lang="en-US" b="1" dirty="0" smtClean="0">
                <a:latin typeface="Courier New"/>
                <a:cs typeface="Courier New"/>
              </a:rPr>
              <a:t>switch (expression){</a:t>
            </a:r>
          </a:p>
          <a:p>
            <a:pPr lvl="2">
              <a:buNone/>
            </a:pPr>
            <a:r>
              <a:rPr lang="en-US" b="1" dirty="0" smtClean="0">
                <a:latin typeface="Courier New"/>
                <a:cs typeface="Courier New"/>
              </a:rPr>
              <a:t>		case const1:    statements</a:t>
            </a:r>
          </a:p>
          <a:p>
            <a:pPr lvl="2">
              <a:buNone/>
            </a:pPr>
            <a:r>
              <a:rPr lang="en-US" b="1" dirty="0" smtClean="0">
                <a:latin typeface="Courier New"/>
                <a:cs typeface="Courier New"/>
              </a:rPr>
              <a:t>		case const2:    statements</a:t>
            </a:r>
          </a:p>
          <a:p>
            <a:pPr lvl="2">
              <a:buNone/>
            </a:pPr>
            <a:r>
              <a:rPr lang="en-US" b="1" dirty="0" smtClean="0">
                <a:latin typeface="Courier New"/>
                <a:cs typeface="Courier New"/>
              </a:rPr>
              <a:t>		default:        statements</a:t>
            </a:r>
          </a:p>
          <a:p>
            <a:pPr lvl="2">
              <a:buNone/>
            </a:pPr>
            <a:r>
              <a:rPr lang="en-US" b="1" dirty="0" smtClean="0">
                <a:latin typeface="Courier New"/>
                <a:cs typeface="Courier New"/>
              </a:rPr>
              <a:t>	}</a:t>
            </a:r>
          </a:p>
          <a:p>
            <a:pPr lvl="2"/>
            <a:r>
              <a:rPr lang="en-US" b="1" dirty="0" smtClean="0">
                <a:latin typeface="Courier New"/>
                <a:cs typeface="Courier New"/>
              </a:rPr>
              <a:t>break</a:t>
            </a:r>
          </a:p>
        </p:txBody>
      </p:sp>
      <p:sp>
        <p:nvSpPr>
          <p:cNvPr id="4" name="Date Placeholder 3"/>
          <p:cNvSpPr>
            <a:spLocks noGrp="1"/>
          </p:cNvSpPr>
          <p:nvPr>
            <p:ph type="dt" sz="half" idx="10"/>
          </p:nvPr>
        </p:nvSpPr>
        <p:spPr/>
        <p:txBody>
          <a:bodyPr/>
          <a:lstStyle/>
          <a:p>
            <a:fld id="{EB035A0B-02F9-8C44-9FC9-5C674865A932}"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C Syntax: True or False</a:t>
            </a:r>
            <a:endParaRPr lang="en-US" dirty="0"/>
          </a:p>
        </p:txBody>
      </p:sp>
      <p:sp>
        <p:nvSpPr>
          <p:cNvPr id="60419" name="Rectangle 3"/>
          <p:cNvSpPr>
            <a:spLocks noGrp="1" noChangeArrowheads="1"/>
          </p:cNvSpPr>
          <p:nvPr>
            <p:ph type="body" idx="1"/>
          </p:nvPr>
        </p:nvSpPr>
        <p:spPr/>
        <p:txBody>
          <a:bodyPr>
            <a:normAutofit/>
          </a:bodyPr>
          <a:lstStyle/>
          <a:p>
            <a:r>
              <a:rPr lang="en-US" dirty="0" smtClean="0"/>
              <a:t>What evaluates to FALSE in C?</a:t>
            </a:r>
          </a:p>
          <a:p>
            <a:pPr lvl="1"/>
            <a:r>
              <a:rPr lang="en-US" dirty="0" smtClean="0"/>
              <a:t>0 (integer)</a:t>
            </a:r>
          </a:p>
          <a:p>
            <a:pPr lvl="1"/>
            <a:r>
              <a:rPr lang="en-US" dirty="0" smtClean="0"/>
              <a:t>NULL (a special kind of </a:t>
            </a:r>
            <a:r>
              <a:rPr lang="en-US" i="1" dirty="0" smtClean="0"/>
              <a:t>pointer</a:t>
            </a:r>
            <a:r>
              <a:rPr lang="en-US" dirty="0" smtClean="0"/>
              <a:t>: more on this later)</a:t>
            </a:r>
          </a:p>
          <a:p>
            <a:pPr lvl="1"/>
            <a:r>
              <a:rPr lang="en-US" i="1" dirty="0" smtClean="0"/>
              <a:t>No explicit Boolean type</a:t>
            </a:r>
            <a:endParaRPr lang="en-US" i="1" dirty="0" smtClean="0">
              <a:solidFill>
                <a:schemeClr val="accent4">
                  <a:lumMod val="75000"/>
                </a:schemeClr>
              </a:solidFill>
            </a:endParaRPr>
          </a:p>
          <a:p>
            <a:r>
              <a:rPr lang="en-US" dirty="0" smtClean="0"/>
              <a:t>What evaluates to TRUE in C?</a:t>
            </a:r>
          </a:p>
          <a:p>
            <a:pPr lvl="1"/>
            <a:r>
              <a:rPr lang="en-US" dirty="0" smtClean="0"/>
              <a:t>Anything that isn’t false is true</a:t>
            </a:r>
          </a:p>
          <a:p>
            <a:pPr lvl="1"/>
            <a:r>
              <a:rPr lang="en-US" dirty="0" smtClean="0"/>
              <a:t>Same idea as in Python: only 0s or empty sequences are false,  anything else is true!</a:t>
            </a:r>
            <a:endParaRPr lang="en-US" dirty="0"/>
          </a:p>
        </p:txBody>
      </p:sp>
      <p:sp>
        <p:nvSpPr>
          <p:cNvPr id="5" name="Date Placeholder 4"/>
          <p:cNvSpPr>
            <a:spLocks noGrp="1"/>
          </p:cNvSpPr>
          <p:nvPr>
            <p:ph type="dt" sz="half" idx="10"/>
          </p:nvPr>
        </p:nvSpPr>
        <p:spPr/>
        <p:txBody>
          <a:bodyPr/>
          <a:lstStyle/>
          <a:p>
            <a:fld id="{8C9CF1C4-9B4A-684F-8133-5A2FFEB61C4B}" type="datetime1">
              <a:rPr lang="en-US" smtClean="0"/>
              <a:pPr/>
              <a:t>8/30/12</a:t>
            </a:fld>
            <a:endParaRPr lang="en-US"/>
          </a:p>
        </p:txBody>
      </p:sp>
      <p:sp>
        <p:nvSpPr>
          <p:cNvPr id="7" name="Footer Placeholder 6"/>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and Java operators nearly identical</a:t>
            </a:r>
            <a:endParaRPr lang="en-US" dirty="0"/>
          </a:p>
        </p:txBody>
      </p:sp>
      <p:sp>
        <p:nvSpPr>
          <p:cNvPr id="7" name="Content Placeholder 6"/>
          <p:cNvSpPr>
            <a:spLocks noGrp="1"/>
          </p:cNvSpPr>
          <p:nvPr>
            <p:ph sz="half" idx="1"/>
          </p:nvPr>
        </p:nvSpPr>
        <p:spPr/>
        <p:txBody>
          <a:bodyPr>
            <a:normAutofit/>
          </a:bodyPr>
          <a:lstStyle/>
          <a:p>
            <a:r>
              <a:rPr lang="en-US" dirty="0" smtClean="0"/>
              <a:t>arithmetic: +, -, *, /, %</a:t>
            </a:r>
          </a:p>
          <a:p>
            <a:r>
              <a:rPr lang="en-US" dirty="0" smtClean="0"/>
              <a:t>assignment: =</a:t>
            </a:r>
          </a:p>
          <a:p>
            <a:r>
              <a:rPr lang="en-US" dirty="0" smtClean="0"/>
              <a:t>augmented assignment: +=, -=, *=, /=, %=, &amp;=, |=, ^=, &lt;&lt;=, &gt;&gt;=</a:t>
            </a:r>
          </a:p>
          <a:p>
            <a:r>
              <a:rPr lang="en-US" dirty="0" smtClean="0"/>
              <a:t>bitwise logic: ~, &amp;, |, ^</a:t>
            </a:r>
          </a:p>
          <a:p>
            <a:r>
              <a:rPr lang="en-US" dirty="0" smtClean="0"/>
              <a:t>bitwise shifts: &lt;&lt;, &gt;&gt;</a:t>
            </a:r>
          </a:p>
          <a:p>
            <a:r>
              <a:rPr lang="en-US" dirty="0" err="1" smtClean="0"/>
              <a:t>boolean</a:t>
            </a:r>
            <a:r>
              <a:rPr lang="en-US" dirty="0" smtClean="0"/>
              <a:t> logic: !, &amp;&amp;, ||</a:t>
            </a:r>
          </a:p>
          <a:p>
            <a:r>
              <a:rPr lang="en-US" dirty="0" smtClean="0"/>
              <a:t>equality testing: ==, !=</a:t>
            </a:r>
            <a:endParaRPr lang="en-US" dirty="0"/>
          </a:p>
        </p:txBody>
      </p:sp>
      <p:sp>
        <p:nvSpPr>
          <p:cNvPr id="8" name="Content Placeholder 7"/>
          <p:cNvSpPr>
            <a:spLocks noGrp="1"/>
          </p:cNvSpPr>
          <p:nvPr>
            <p:ph sz="half" idx="2"/>
          </p:nvPr>
        </p:nvSpPr>
        <p:spPr/>
        <p:txBody>
          <a:bodyPr>
            <a:normAutofit/>
          </a:bodyPr>
          <a:lstStyle/>
          <a:p>
            <a:r>
              <a:rPr lang="en-US" dirty="0" err="1" smtClean="0"/>
              <a:t>subexpression</a:t>
            </a:r>
            <a:r>
              <a:rPr lang="en-US" dirty="0" smtClean="0"/>
              <a:t> grouping: ( )</a:t>
            </a:r>
          </a:p>
          <a:p>
            <a:r>
              <a:rPr lang="en-US" dirty="0" smtClean="0"/>
              <a:t>order relations: &lt;, &lt;=, &gt;, &gt;=</a:t>
            </a:r>
          </a:p>
          <a:p>
            <a:r>
              <a:rPr lang="en-US" dirty="0" smtClean="0"/>
              <a:t>increment and decrement: ++ and --</a:t>
            </a:r>
          </a:p>
          <a:p>
            <a:r>
              <a:rPr lang="en-US" dirty="0" smtClean="0"/>
              <a:t>member selection: ., -&gt;</a:t>
            </a:r>
          </a:p>
          <a:p>
            <a:r>
              <a:rPr lang="en-US" dirty="0" smtClean="0"/>
              <a:t>conditional evaluation: ? :</a:t>
            </a:r>
          </a:p>
          <a:p>
            <a:endParaRPr lang="en-US" dirty="0" smtClean="0"/>
          </a:p>
        </p:txBody>
      </p:sp>
      <p:sp>
        <p:nvSpPr>
          <p:cNvPr id="4" name="Date Placeholder 3"/>
          <p:cNvSpPr>
            <a:spLocks noGrp="1"/>
          </p:cNvSpPr>
          <p:nvPr>
            <p:ph type="dt" sz="half" idx="10"/>
          </p:nvPr>
        </p:nvSpPr>
        <p:spPr/>
        <p:txBody>
          <a:bodyPr/>
          <a:lstStyle/>
          <a:p>
            <a:fld id="{B9A9110D-C303-784B-B754-B22B43CCD3D9}" type="datetime1">
              <a:rPr lang="en-US" smtClean="0"/>
              <a:pPr/>
              <a:t>8/30/12</a:t>
            </a:fld>
            <a:endParaRPr lang="en-US"/>
          </a:p>
        </p:txBody>
      </p:sp>
      <p:sp>
        <p:nvSpPr>
          <p:cNvPr id="5" name="Footer Placeholder 4"/>
          <p:cNvSpPr>
            <a:spLocks noGrp="1"/>
          </p:cNvSpPr>
          <p:nvPr>
            <p:ph type="ftr" sz="quarter" idx="11"/>
          </p:nvPr>
        </p:nvSpPr>
        <p:spPr/>
        <p:txBody>
          <a:bodyPr/>
          <a:lstStyle/>
          <a:p>
            <a:r>
              <a:rPr lang="en-US"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And In Conclusion, …</a:t>
            </a:r>
            <a:endParaRPr lang="en-US" dirty="0"/>
          </a:p>
        </p:txBody>
      </p:sp>
      <p:sp>
        <p:nvSpPr>
          <p:cNvPr id="54275" name="Rectangle 3"/>
          <p:cNvSpPr>
            <a:spLocks noGrp="1" noChangeArrowheads="1"/>
          </p:cNvSpPr>
          <p:nvPr>
            <p:ph type="body" idx="1"/>
          </p:nvPr>
        </p:nvSpPr>
        <p:spPr/>
        <p:txBody>
          <a:bodyPr>
            <a:normAutofit lnSpcReduction="10000"/>
          </a:bodyPr>
          <a:lstStyle/>
          <a:p>
            <a:r>
              <a:rPr lang="en-US" dirty="0" smtClean="0"/>
              <a:t>All data C is an efficient compiled language, widely used for systems programming (operating systems) and application development</a:t>
            </a:r>
          </a:p>
          <a:p>
            <a:r>
              <a:rPr lang="en-US" dirty="0" smtClean="0"/>
              <a:t>C successors (C++, Objective-C, C#) are also popular</a:t>
            </a:r>
          </a:p>
          <a:p>
            <a:r>
              <a:rPr lang="en-US" dirty="0" smtClean="0"/>
              <a:t>Java syntax based on C, due to C’s popularity</a:t>
            </a:r>
          </a:p>
          <a:p>
            <a:r>
              <a:rPr lang="en-US" dirty="0" smtClean="0"/>
              <a:t>BUT C  can be more difficult to use than more modern programming languages</a:t>
            </a:r>
          </a:p>
        </p:txBody>
      </p:sp>
      <p:sp>
        <p:nvSpPr>
          <p:cNvPr id="4" name="Date Placeholder 3"/>
          <p:cNvSpPr>
            <a:spLocks noGrp="1"/>
          </p:cNvSpPr>
          <p:nvPr>
            <p:ph type="dt" sz="half" idx="10"/>
          </p:nvPr>
        </p:nvSpPr>
        <p:spPr/>
        <p:txBody>
          <a:bodyPr/>
          <a:lstStyle/>
          <a:p>
            <a:fld id="{08B31E7A-C65A-8249-9854-6C1F7C2058B7}"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35</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97673F2E-9DE1-5641-9560-2A596E3A2D75}" type="datetime1">
              <a:rPr lang="en-US" smtClean="0"/>
              <a:pPr/>
              <a:t>8/30/12</a:t>
            </a:fld>
            <a:endParaRPr lang="en-US"/>
          </a:p>
        </p:txBody>
      </p:sp>
      <p:sp>
        <p:nvSpPr>
          <p:cNvPr id="46" name="Footer Placeholder 45"/>
          <p:cNvSpPr>
            <a:spLocks noGrp="1"/>
          </p:cNvSpPr>
          <p:nvPr>
            <p:ph type="ftr" sz="quarter" idx="11"/>
          </p:nvPr>
        </p:nvSpPr>
        <p:spPr/>
        <p:txBody>
          <a:bodyPr/>
          <a:lstStyle/>
          <a:p>
            <a:r>
              <a:rPr lang="en-US" smtClean="0"/>
              <a:t>Fall 2012 -- Lecture #4</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4</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78178"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0" y="5968006"/>
            <a:ext cx="4403307" cy="647999"/>
            <a:chOff x="3596766" y="2488086"/>
            <a:chExt cx="7004719" cy="2103155"/>
          </a:xfrm>
        </p:grpSpPr>
        <p:sp>
          <p:nvSpPr>
            <p:cNvPr id="60" name="Rectangle 59"/>
            <p:cNvSpPr/>
            <p:nvPr/>
          </p:nvSpPr>
          <p:spPr>
            <a:xfrm>
              <a:off x="3596766" y="2948340"/>
              <a:ext cx="5213089" cy="1642901"/>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977722" y="2488086"/>
              <a:ext cx="1623763" cy="2097741"/>
            </a:xfrm>
            <a:prstGeom prst="rect">
              <a:avLst/>
            </a:prstGeom>
            <a:noFill/>
          </p:spPr>
          <p:txBody>
            <a:bodyPr wrap="square" rtlCol="0">
              <a:spAutoFit/>
            </a:bodyPr>
            <a:lstStyle/>
            <a:p>
              <a:r>
                <a:rPr lang="en-US" dirty="0" smtClean="0">
                  <a:solidFill>
                    <a:srgbClr val="FF0000"/>
                  </a:solidFill>
                </a:rPr>
                <a:t>Today’s Lecture</a:t>
              </a:r>
              <a:endParaRPr lang="en-US" dirty="0">
                <a:solidFill>
                  <a:srgbClr val="FF0000"/>
                </a:solidFill>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Rectangle 28"/>
          <p:cNvSpPr/>
          <p:nvPr/>
        </p:nvSpPr>
        <p:spPr>
          <a:xfrm>
            <a:off x="254000" y="1380067"/>
            <a:ext cx="8636000" cy="6519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Big Idea #1: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ChangeAspect="1"/>
          </p:cNvGraphicFramePr>
          <p:nvPr>
            <p:ph sz="quarter" idx="4294967295"/>
          </p:nvPr>
        </p:nvGraphicFramePr>
        <p:xfrm>
          <a:off x="4624585" y="5550380"/>
          <a:ext cx="1828800" cy="1257300"/>
        </p:xfrm>
        <a:graphic>
          <a:graphicData uri="http://schemas.openxmlformats.org/presentationml/2006/ole">
            <p:oleObj spid="_x0000_s110594" name="Image" r:id="rId4" imgW="3492063" imgH="2400000" progId="">
              <p:embed/>
            </p:oleObj>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smtClean="0">
                <a:solidFill>
                  <a:schemeClr val="bg1"/>
                </a:solidFill>
              </a:rPr>
              <a:t>High-Level Language</a:t>
            </a:r>
            <a:br>
              <a:rPr lang="en-US" sz="1800" b="1" dirty="0" smtClean="0">
                <a:solidFill>
                  <a:schemeClr val="bg1"/>
                </a:solidFill>
              </a:rPr>
            </a:br>
            <a:r>
              <a:rPr lang="en-US" sz="1800" b="1" dirty="0" smtClean="0">
                <a:solidFill>
                  <a:schemeClr val="bg1"/>
                </a:solidFill>
              </a:rPr>
              <a:t>Program </a:t>
            </a:r>
            <a:r>
              <a:rPr lang="en-US" sz="1800" b="1" dirty="0">
                <a:solidFill>
                  <a:schemeClr val="bg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a:t>
            </a:r>
            <a:r>
              <a:rPr lang="en-US" sz="1800" b="1" dirty="0" smtClean="0"/>
              <a:t> Language </a:t>
            </a:r>
            <a:r>
              <a:rPr lang="en-US" sz="1800" b="1" dirty="0"/>
              <a:t>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rgbClr val="FFFFFF"/>
                </a:solidFill>
              </a:rPr>
              <a:t>temp = </a:t>
            </a:r>
            <a:r>
              <a:rPr lang="en-US" sz="1800" b="1" dirty="0" err="1">
                <a:solidFill>
                  <a:srgbClr val="FFFFFF"/>
                </a:solidFill>
              </a:rPr>
              <a:t>v[k</a:t>
            </a:r>
            <a:r>
              <a:rPr lang="en-US" sz="1800" b="1" dirty="0">
                <a:solidFill>
                  <a:srgbClr val="FFFFFF"/>
                </a:solidFill>
              </a:rPr>
              <a:t>];</a:t>
            </a:r>
          </a:p>
          <a:p>
            <a:pPr marL="342900" indent="-342900" algn="l">
              <a:lnSpc>
                <a:spcPct val="78000"/>
              </a:lnSpc>
            </a:pPr>
            <a:r>
              <a:rPr lang="en-US" sz="1800" b="1" dirty="0" err="1">
                <a:solidFill>
                  <a:srgbClr val="FFFFFF"/>
                </a:solidFill>
              </a:rPr>
              <a:t>v[k</a:t>
            </a:r>
            <a:r>
              <a:rPr lang="en-US" sz="1800" b="1" dirty="0">
                <a:solidFill>
                  <a:srgbClr val="FFFFFF"/>
                </a:solidFill>
              </a:rPr>
              <a:t>] = v[k+1];</a:t>
            </a:r>
          </a:p>
          <a:p>
            <a:pPr marL="342900" indent="-342900" algn="l">
              <a:lnSpc>
                <a:spcPct val="78000"/>
              </a:lnSpc>
            </a:pPr>
            <a:r>
              <a:rPr lang="en-US" sz="1800" b="1" dirty="0">
                <a:solidFill>
                  <a:srgbClr val="FFFFFF"/>
                </a:solidFill>
              </a:rPr>
              <a:t>v[k+1] = temp;</a:t>
            </a:r>
            <a:endParaRPr lang="en-US" sz="1200" dirty="0">
              <a:solidFill>
                <a:srgbClr val="FFFFFF"/>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5"/>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6" name="Date Placeholder 25"/>
          <p:cNvSpPr>
            <a:spLocks noGrp="1"/>
          </p:cNvSpPr>
          <p:nvPr>
            <p:ph type="dt" sz="half" idx="10"/>
          </p:nvPr>
        </p:nvSpPr>
        <p:spPr/>
        <p:txBody>
          <a:bodyPr/>
          <a:lstStyle/>
          <a:p>
            <a:fld id="{00D68EA2-6744-3840-93AC-F0FDCB710052}" type="datetime1">
              <a:rPr lang="en-US" smtClean="0"/>
              <a:pPr/>
              <a:t>8/30/12</a:t>
            </a:fld>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5</a:t>
            </a:fld>
            <a:endParaRPr lang="en-US"/>
          </a:p>
        </p:txBody>
      </p:sp>
      <p:sp>
        <p:nvSpPr>
          <p:cNvPr id="28" name="Footer Placeholder 27"/>
          <p:cNvSpPr>
            <a:spLocks noGrp="1"/>
          </p:cNvSpPr>
          <p:nvPr>
            <p:ph type="ftr" sz="quarter" idx="11"/>
          </p:nvPr>
        </p:nvSpPr>
        <p:spPr/>
        <p:txBody>
          <a:bodyPr/>
          <a:lstStyle/>
          <a:p>
            <a:r>
              <a:rPr lang="en-US" smtClean="0"/>
              <a:t>Fall 2012 -- Lecture #4</a:t>
            </a:r>
            <a:endParaRPr lang="en-US" dirty="0"/>
          </a:p>
        </p:txBody>
      </p:sp>
      <p:sp>
        <p:nvSpPr>
          <p:cNvPr id="30" name="TextBox 29"/>
          <p:cNvSpPr txBox="1"/>
          <p:nvPr/>
        </p:nvSpPr>
        <p:spPr>
          <a:xfrm>
            <a:off x="7325894" y="1497264"/>
            <a:ext cx="1453468" cy="369332"/>
          </a:xfrm>
          <a:prstGeom prst="rect">
            <a:avLst/>
          </a:prstGeom>
          <a:noFill/>
        </p:spPr>
        <p:txBody>
          <a:bodyPr wrap="none" rtlCol="0">
            <a:spAutoFit/>
          </a:bodyPr>
          <a:lstStyle/>
          <a:p>
            <a:r>
              <a:rPr lang="en-US" i="1" dirty="0" smtClean="0">
                <a:solidFill>
                  <a:srgbClr val="FFFFFF"/>
                </a:solidFill>
              </a:rPr>
              <a:t>We are here!</a:t>
            </a:r>
            <a:endParaRPr lang="en-US" i="1" dirty="0">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smtClean="0"/>
              <a:t>Introduction to C</a:t>
            </a:r>
            <a:br>
              <a:rPr lang="en-US" dirty="0" smtClean="0"/>
            </a:br>
            <a:r>
              <a:rPr lang="en-US" dirty="0" smtClean="0"/>
              <a:t>“The Universal Assembly Language”</a:t>
            </a:r>
            <a:endParaRPr lang="en-US" dirty="0"/>
          </a:p>
        </p:txBody>
      </p:sp>
      <p:pic>
        <p:nvPicPr>
          <p:cNvPr id="19459" name="Picture 3"/>
          <p:cNvPicPr>
            <a:picLocks noGrp="1" noChangeAspect="1" noChangeArrowheads="1"/>
          </p:cNvPicPr>
          <p:nvPr>
            <p:ph sz="half" idx="1"/>
          </p:nvPr>
        </p:nvPicPr>
        <p:blipFill>
          <a:blip r:embed="rId3"/>
          <a:srcRect l="-8882" r="-8882"/>
          <a:stretch>
            <a:fillRect/>
          </a:stretch>
        </p:blipFill>
        <p:spPr>
          <a:xfrm>
            <a:off x="524933" y="2411859"/>
            <a:ext cx="3682999" cy="4127449"/>
          </a:xfrm>
        </p:spPr>
      </p:pic>
      <p:sp>
        <p:nvSpPr>
          <p:cNvPr id="19460" name="Content Placeholder 11"/>
          <p:cNvSpPr>
            <a:spLocks noGrp="1"/>
          </p:cNvSpPr>
          <p:nvPr>
            <p:ph sz="half" idx="2"/>
          </p:nvPr>
        </p:nvSpPr>
        <p:spPr>
          <a:xfrm>
            <a:off x="4648200" y="1600200"/>
            <a:ext cx="4038600" cy="4525963"/>
          </a:xfrm>
        </p:spPr>
        <p:txBody>
          <a:bodyPr>
            <a:normAutofit/>
          </a:bodyPr>
          <a:lstStyle/>
          <a:p>
            <a:r>
              <a:rPr lang="en-US" dirty="0" smtClean="0"/>
              <a:t>Class pre-</a:t>
            </a:r>
            <a:r>
              <a:rPr lang="en-US" dirty="0" err="1" smtClean="0"/>
              <a:t>req</a:t>
            </a:r>
            <a:r>
              <a:rPr lang="en-US" dirty="0" smtClean="0"/>
              <a:t> included classes teaching Java</a:t>
            </a:r>
          </a:p>
          <a:p>
            <a:r>
              <a:rPr lang="en-US" dirty="0" smtClean="0"/>
              <a:t>Java used in two labs and one project</a:t>
            </a:r>
          </a:p>
          <a:p>
            <a:r>
              <a:rPr lang="en-US" dirty="0" smtClean="0"/>
              <a:t>C used for everything else</a:t>
            </a:r>
          </a:p>
        </p:txBody>
      </p:sp>
      <p:sp>
        <p:nvSpPr>
          <p:cNvPr id="12" name="Content Placeholder 11"/>
          <p:cNvSpPr txBox="1">
            <a:spLocks/>
          </p:cNvSpPr>
          <p:nvPr/>
        </p:nvSpPr>
        <p:spPr>
          <a:xfrm>
            <a:off x="499534" y="1600200"/>
            <a:ext cx="4038600" cy="4525963"/>
          </a:xfrm>
          <a:prstGeom prst="rect">
            <a:avLst/>
          </a:prstGeom>
        </p:spPr>
        <p:txBody>
          <a:bodyPr vert="horz" lIns="91440" tIns="45720" rIns="91440" bIns="45720" rtlCol="0">
            <a:normAutofit/>
          </a:bodyPr>
          <a:lstStyle/>
          <a:p>
            <a:pPr marL="203200" indent="-203200">
              <a:lnSpc>
                <a:spcPct val="75000"/>
              </a:lnSpc>
              <a:buSzPct val="100000"/>
              <a:buFont typeface="Times" charset="0"/>
              <a:buChar char="•"/>
              <a:defRPr/>
            </a:pPr>
            <a:r>
              <a:rPr lang="en-US" sz="2600" kern="0" dirty="0" smtClean="0"/>
              <a:t>“Some” experience is required before CS61C</a:t>
            </a:r>
          </a:p>
          <a:p>
            <a:pPr marL="660400" lvl="1" indent="-203200">
              <a:lnSpc>
                <a:spcPct val="75000"/>
              </a:lnSpc>
              <a:buSzPct val="100000"/>
              <a:defRPr/>
            </a:pPr>
            <a:r>
              <a:rPr lang="en-US" sz="2400" i="1" kern="0" dirty="0" smtClean="0"/>
              <a:t>C++ or Java OK</a:t>
            </a:r>
          </a:p>
        </p:txBody>
      </p:sp>
      <p:sp>
        <p:nvSpPr>
          <p:cNvPr id="14" name="Date Placeholder 13"/>
          <p:cNvSpPr>
            <a:spLocks noGrp="1"/>
          </p:cNvSpPr>
          <p:nvPr>
            <p:ph type="dt" sz="half" idx="10"/>
          </p:nvPr>
        </p:nvSpPr>
        <p:spPr/>
        <p:txBody>
          <a:bodyPr/>
          <a:lstStyle/>
          <a:p>
            <a:fld id="{B2B54115-2696-D743-95AE-A92A9AC8F9C5}" type="datetime1">
              <a:rPr lang="en-US" smtClean="0"/>
              <a:pPr/>
              <a:t>8/30/12</a:t>
            </a:fld>
            <a:endParaRPr lang="en-US"/>
          </a:p>
        </p:txBody>
      </p:sp>
      <p:sp>
        <p:nvSpPr>
          <p:cNvPr id="15" name="Slide Number Placeholder 14"/>
          <p:cNvSpPr>
            <a:spLocks noGrp="1"/>
          </p:cNvSpPr>
          <p:nvPr>
            <p:ph type="sldNum" sz="quarter" idx="12"/>
          </p:nvPr>
        </p:nvSpPr>
        <p:spPr/>
        <p:txBody>
          <a:bodyPr/>
          <a:lstStyle/>
          <a:p>
            <a:fld id="{3CC63E4C-4642-794D-A2FD-70F6B81535F5}" type="slidenum">
              <a:rPr lang="en-US" smtClean="0"/>
              <a:pPr/>
              <a:t>6</a:t>
            </a:fld>
            <a:endParaRPr lang="en-US" dirty="0"/>
          </a:p>
        </p:txBody>
      </p:sp>
      <p:sp>
        <p:nvSpPr>
          <p:cNvPr id="16" name="Footer Placeholder 15"/>
          <p:cNvSpPr>
            <a:spLocks noGrp="1"/>
          </p:cNvSpPr>
          <p:nvPr>
            <p:ph type="ftr" sz="quarter" idx="11"/>
          </p:nvPr>
        </p:nvSpPr>
        <p:spPr/>
        <p:txBody>
          <a:bodyPr/>
          <a:lstStyle/>
          <a:p>
            <a:r>
              <a:rPr lang="en-US" smtClean="0"/>
              <a:t>Fall 2012 -- Lecture #4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81077" y="3126371"/>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I have programmed in Java</a:t>
            </a:r>
          </a:p>
        </p:txBody>
      </p:sp>
      <p:sp>
        <p:nvSpPr>
          <p:cNvPr id="53251" name="TextBox 4"/>
          <p:cNvSpPr txBox="1">
            <a:spLocks noChangeArrowheads="1"/>
          </p:cNvSpPr>
          <p:nvPr/>
        </p:nvSpPr>
        <p:spPr bwMode="auto">
          <a:xfrm>
            <a:off x="1362122" y="3709066"/>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I have programmed in FORTRAN, Cobol, Algol-68, </a:t>
            </a:r>
            <a:r>
              <a:rPr lang="en-US" sz="2800" dirty="0" err="1" smtClean="0">
                <a:solidFill>
                  <a:srgbClr val="FF66A0"/>
                </a:solidFill>
              </a:rPr>
              <a:t>Ada</a:t>
            </a:r>
            <a:r>
              <a:rPr lang="en-US" sz="2800" dirty="0" smtClean="0">
                <a:solidFill>
                  <a:srgbClr val="FF66A0"/>
                </a:solidFill>
              </a:rPr>
              <a:t>, Pascal, or Basic</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4727716"/>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None of the above</a:t>
            </a:r>
          </a:p>
        </p:txBody>
      </p:sp>
      <p:grpSp>
        <p:nvGrpSpPr>
          <p:cNvPr id="2" name="Group 10"/>
          <p:cNvGrpSpPr>
            <a:grpSpLocks/>
          </p:cNvGrpSpPr>
          <p:nvPr/>
        </p:nvGrpSpPr>
        <p:grpSpPr bwMode="auto">
          <a:xfrm>
            <a:off x="960438" y="1984516"/>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Courier"/>
                  <a:cs typeface="Courier"/>
                </a:rPr>
                <a:t>I have programmed in C,C++,C#, or Objective-C</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9915" y="3191649"/>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3916503"/>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4815028"/>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xfrm>
            <a:off x="6553200" y="6015178"/>
            <a:ext cx="2133600" cy="365125"/>
          </a:xfrm>
          <a:noFill/>
        </p:spPr>
        <p:txBody>
          <a:bodyPr/>
          <a:lstStyle/>
          <a:p>
            <a:fld id="{318A5DC7-8BDF-994F-9CC6-B289B75E5426}" type="slidenum">
              <a:rPr lang="en-US" smtClean="0"/>
              <a:pPr/>
              <a:t>7</a:t>
            </a:fld>
            <a:endParaRPr lang="en-US" dirty="0" smtClean="0"/>
          </a:p>
        </p:txBody>
      </p:sp>
      <p:sp>
        <p:nvSpPr>
          <p:cNvPr id="53258" name="TextBox 12"/>
          <p:cNvSpPr txBox="1">
            <a:spLocks noChangeArrowheads="1"/>
          </p:cNvSpPr>
          <p:nvPr/>
        </p:nvSpPr>
        <p:spPr bwMode="auto">
          <a:xfrm>
            <a:off x="685800" y="482600"/>
            <a:ext cx="57912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000000"/>
                </a:solidFill>
              </a:rPr>
              <a:t>Flash Card Language Poll!</a:t>
            </a:r>
            <a:endParaRPr lang="en-US" sz="2800" dirty="0">
              <a:solidFill>
                <a:srgbClr val="000000"/>
              </a:solidFill>
            </a:endParaRPr>
          </a:p>
        </p:txBody>
      </p:sp>
      <p:sp>
        <p:nvSpPr>
          <p:cNvPr id="13" name="TextBox 12"/>
          <p:cNvSpPr txBox="1"/>
          <p:nvPr/>
        </p:nvSpPr>
        <p:spPr>
          <a:xfrm>
            <a:off x="521296" y="1127798"/>
            <a:ext cx="7649751" cy="461665"/>
          </a:xfrm>
          <a:prstGeom prst="rect">
            <a:avLst/>
          </a:prstGeom>
          <a:noFill/>
        </p:spPr>
        <p:txBody>
          <a:bodyPr wrap="none" rtlCol="0">
            <a:spAutoFit/>
          </a:bodyPr>
          <a:lstStyle/>
          <a:p>
            <a:r>
              <a:rPr lang="en-US" sz="2400" dirty="0" smtClean="0"/>
              <a:t>Please raise card for </a:t>
            </a:r>
            <a:r>
              <a:rPr lang="en-US" sz="2400" i="1" dirty="0" smtClean="0"/>
              <a:t>first </a:t>
            </a:r>
            <a:r>
              <a:rPr lang="en-US" sz="2400" dirty="0" smtClean="0"/>
              <a:t>one of following you can say yes to</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47721" y="170388"/>
            <a:ext cx="8229600" cy="1143000"/>
          </a:xfrm>
        </p:spPr>
        <p:txBody>
          <a:bodyPr/>
          <a:lstStyle/>
          <a:p>
            <a:r>
              <a:rPr lang="en-US" dirty="0" smtClean="0"/>
              <a:t>Disclaimer</a:t>
            </a:r>
            <a:endParaRPr lang="en-US" dirty="0"/>
          </a:p>
        </p:txBody>
      </p:sp>
      <p:sp>
        <p:nvSpPr>
          <p:cNvPr id="23555" name="Rectangle 3"/>
          <p:cNvSpPr>
            <a:spLocks noGrp="1" noChangeArrowheads="1"/>
          </p:cNvSpPr>
          <p:nvPr>
            <p:ph type="body" idx="1"/>
          </p:nvPr>
        </p:nvSpPr>
        <p:spPr>
          <a:xfrm>
            <a:off x="495112" y="1259017"/>
            <a:ext cx="8229600" cy="4847079"/>
          </a:xfrm>
        </p:spPr>
        <p:txBody>
          <a:bodyPr>
            <a:normAutofit fontScale="85000" lnSpcReduction="20000"/>
          </a:bodyPr>
          <a:lstStyle/>
          <a:p>
            <a:r>
              <a:rPr lang="en-US" dirty="0" smtClean="0"/>
              <a:t>You will not learn how to fully code in C in these lectures! Can only learn a language by using it!</a:t>
            </a:r>
          </a:p>
          <a:p>
            <a:r>
              <a:rPr lang="en-US" dirty="0" smtClean="0"/>
              <a:t>You’ll need your C reference for this course</a:t>
            </a:r>
          </a:p>
          <a:p>
            <a:pPr lvl="1"/>
            <a:r>
              <a:rPr lang="en-US" dirty="0" smtClean="0"/>
              <a:t>K&amp;R is a must-have</a:t>
            </a:r>
          </a:p>
          <a:p>
            <a:pPr lvl="2"/>
            <a:r>
              <a:rPr lang="en-US" dirty="0" smtClean="0"/>
              <a:t>Check online for more sources</a:t>
            </a:r>
          </a:p>
          <a:p>
            <a:pPr lvl="1"/>
            <a:r>
              <a:rPr lang="en-US" dirty="0" smtClean="0"/>
              <a:t>“Java in a Nutshell,” O’Reilly  </a:t>
            </a:r>
          </a:p>
          <a:p>
            <a:pPr lvl="2"/>
            <a:r>
              <a:rPr lang="en-US" dirty="0" smtClean="0"/>
              <a:t>Chapter 2, “How Java Differs from C”</a:t>
            </a:r>
          </a:p>
          <a:p>
            <a:pPr lvl="2"/>
            <a:r>
              <a:rPr lang="en-US" dirty="0" smtClean="0">
                <a:hlinkClick r:id="rId3"/>
              </a:rPr>
              <a:t>http://</a:t>
            </a:r>
            <a:r>
              <a:rPr lang="en-US" dirty="0" err="1" smtClean="0">
                <a:hlinkClick r:id="rId3"/>
              </a:rPr>
              <a:t>oreilly.com/catalog/javanut/excerpt/index.html</a:t>
            </a:r>
            <a:endParaRPr lang="en-US" dirty="0" smtClean="0"/>
          </a:p>
          <a:p>
            <a:pPr lvl="1"/>
            <a:r>
              <a:rPr lang="en-US" dirty="0" smtClean="0"/>
              <a:t>Brian Harvey’s helpful transition notes</a:t>
            </a:r>
          </a:p>
          <a:p>
            <a:pPr lvl="2"/>
            <a:r>
              <a:rPr lang="en-US" dirty="0" smtClean="0"/>
              <a:t>On CS61C class website: pages 3-19</a:t>
            </a:r>
          </a:p>
          <a:p>
            <a:pPr lvl="2"/>
            <a:r>
              <a:rPr lang="en-US" dirty="0" smtClean="0">
                <a:hlinkClick r:id="rId4"/>
              </a:rPr>
              <a:t>http://inst.eecs.berkeley.edu/~cs61c/resources/HarveyNotesC1-3.pdf</a:t>
            </a:r>
            <a:r>
              <a:rPr lang="en-US" dirty="0" smtClean="0"/>
              <a:t> </a:t>
            </a:r>
          </a:p>
          <a:p>
            <a:r>
              <a:rPr lang="en-US" dirty="0" smtClean="0"/>
              <a:t>Key C concepts: Pointers, Arrays, Implications for Memory management</a:t>
            </a:r>
            <a:endParaRPr lang="en-US" dirty="0"/>
          </a:p>
        </p:txBody>
      </p:sp>
      <p:sp>
        <p:nvSpPr>
          <p:cNvPr id="4" name="Date Placeholder 3"/>
          <p:cNvSpPr>
            <a:spLocks noGrp="1"/>
          </p:cNvSpPr>
          <p:nvPr>
            <p:ph type="dt" sz="half" idx="10"/>
          </p:nvPr>
        </p:nvSpPr>
        <p:spPr/>
        <p:txBody>
          <a:bodyPr/>
          <a:lstStyle/>
          <a:p>
            <a:fld id="{C4F6F0FF-B1F1-1945-A982-950148A0382A}" type="datetime1">
              <a:rPr lang="en-US" smtClean="0"/>
              <a:pPr/>
              <a:t>8/30/12</a:t>
            </a:fld>
            <a:endParaRPr lang="en-US"/>
          </a:p>
        </p:txBody>
      </p:sp>
      <p:sp>
        <p:nvSpPr>
          <p:cNvPr id="6" name="Footer Placeholder 5"/>
          <p:cNvSpPr>
            <a:spLocks noGrp="1"/>
          </p:cNvSpPr>
          <p:nvPr>
            <p:ph type="ftr" sz="quarter" idx="11"/>
          </p:nvPr>
        </p:nvSpPr>
        <p:spPr/>
        <p:txBody>
          <a:bodyPr/>
          <a:lstStyle/>
          <a:p>
            <a:r>
              <a:rPr lang="en-US" smtClean="0"/>
              <a:t>Fall 2012 -- Lecture #4</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C</a:t>
            </a:r>
            <a:endParaRPr lang="en-US" dirty="0"/>
          </a:p>
        </p:txBody>
      </p:sp>
      <p:sp>
        <p:nvSpPr>
          <p:cNvPr id="3" name="Content Placeholder 2"/>
          <p:cNvSpPr>
            <a:spLocks noGrp="1"/>
          </p:cNvSpPr>
          <p:nvPr>
            <p:ph idx="1"/>
          </p:nvPr>
        </p:nvSpPr>
        <p:spPr>
          <a:xfrm>
            <a:off x="504590" y="1268496"/>
            <a:ext cx="8229600" cy="4776594"/>
          </a:xfrm>
        </p:spPr>
        <p:txBody>
          <a:bodyPr>
            <a:normAutofit fontScale="92500" lnSpcReduction="20000"/>
          </a:bodyPr>
          <a:lstStyle/>
          <a:p>
            <a:r>
              <a:rPr lang="en-US" i="1" dirty="0" smtClean="0"/>
              <a:t>C is not a “very high level” language, nor a “big” one, and is not specialized to any particular area of application. But its absence of restrictions and its generality make it more convenient and effective for many tasks than supposedly more powerful languages.</a:t>
            </a:r>
          </a:p>
          <a:p>
            <a:pPr lvl="1" algn="r"/>
            <a:r>
              <a:rPr lang="en-US" dirty="0" smtClean="0"/>
              <a:t>Kernighan and Ritchie</a:t>
            </a:r>
          </a:p>
          <a:p>
            <a:r>
              <a:rPr lang="en-US" dirty="0" smtClean="0"/>
              <a:t>Enabled first operating system not written in assembly language: </a:t>
            </a:r>
            <a:r>
              <a:rPr lang="en-US" i="1" dirty="0" smtClean="0"/>
              <a:t>UNIX - </a:t>
            </a:r>
            <a:r>
              <a:rPr lang="en-US" dirty="0" smtClean="0"/>
              <a:t>A portable OS!</a:t>
            </a:r>
          </a:p>
          <a:p>
            <a:r>
              <a:rPr lang="en-US" dirty="0" smtClean="0"/>
              <a:t>C and derivatives (C++/</a:t>
            </a:r>
            <a:r>
              <a:rPr lang="en-US" dirty="0" err="1" smtClean="0"/>
              <a:t>Obj</a:t>
            </a:r>
            <a:r>
              <a:rPr lang="en-US" dirty="0" smtClean="0"/>
              <a:t>-C/C#) still one of the most popular application programming languages after &gt;40 years!</a:t>
            </a:r>
          </a:p>
        </p:txBody>
      </p:sp>
      <p:sp>
        <p:nvSpPr>
          <p:cNvPr id="4" name="Date Placeholder 3"/>
          <p:cNvSpPr>
            <a:spLocks noGrp="1"/>
          </p:cNvSpPr>
          <p:nvPr>
            <p:ph type="dt" sz="half" idx="10"/>
          </p:nvPr>
        </p:nvSpPr>
        <p:spPr/>
        <p:txBody>
          <a:bodyPr/>
          <a:lstStyle/>
          <a:p>
            <a:fld id="{B35B93D2-927E-DE4A-973E-1A7A2D348202}" type="datetime1">
              <a:rPr lang="en-US" smtClean="0"/>
              <a:pPr/>
              <a:t>8/30/12</a:t>
            </a:fld>
            <a:endParaRPr lang="en-US"/>
          </a:p>
        </p:txBody>
      </p:sp>
      <p:sp>
        <p:nvSpPr>
          <p:cNvPr id="5" name="Footer Placeholder 4"/>
          <p:cNvSpPr>
            <a:spLocks noGrp="1"/>
          </p:cNvSpPr>
          <p:nvPr>
            <p:ph type="ftr" sz="quarter" idx="11"/>
          </p:nvPr>
        </p:nvSpPr>
        <p:spPr/>
        <p:txBody>
          <a:bodyPr/>
          <a:lstStyle/>
          <a:p>
            <a:r>
              <a:rPr lang="en-US" dirty="0" smtClean="0"/>
              <a:t>Fall 2012 -- Lecture #4</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3281</TotalTime>
  <Words>3537</Words>
  <Application>Microsoft Macintosh PowerPoint</Application>
  <PresentationFormat>On-screen Show (4:3)</PresentationFormat>
  <Paragraphs>569</Paragraphs>
  <Slides>35</Slides>
  <Notes>17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Image</vt:lpstr>
      <vt:lpstr>CS 61C:  Great Ideas in Computer Architecture  Introduction to C, Part I</vt:lpstr>
      <vt:lpstr>Agenda</vt:lpstr>
      <vt:lpstr>Review</vt:lpstr>
      <vt:lpstr>New-School Machine Structures (It’s a bit more complicated!)</vt:lpstr>
      <vt:lpstr>Big Idea #1: Levels of Representation/Interpretation</vt:lpstr>
      <vt:lpstr>Introduction to C “The Universal Assembly Language”</vt:lpstr>
      <vt:lpstr>Slide 7</vt:lpstr>
      <vt:lpstr>Disclaimer</vt:lpstr>
      <vt:lpstr>Intro to C</vt:lpstr>
      <vt:lpstr>TIOBE Index of Language Popularity</vt:lpstr>
      <vt:lpstr>Basic C Concepts</vt:lpstr>
      <vt:lpstr>Integers: Python vs. Java vs. C</vt:lpstr>
      <vt:lpstr>C vs. Java</vt:lpstr>
      <vt:lpstr>C vs. Java</vt:lpstr>
      <vt:lpstr>Compilation: Overview</vt:lpstr>
      <vt:lpstr>Compilation: Advantages</vt:lpstr>
      <vt:lpstr>Compilation: Disadvantages</vt:lpstr>
      <vt:lpstr>Typed Variables in C</vt:lpstr>
      <vt:lpstr>Typed Functions in C</vt:lpstr>
      <vt:lpstr>Structs in C</vt:lpstr>
      <vt:lpstr>Consts and Enums in C</vt:lpstr>
      <vt:lpstr>Slide 22</vt:lpstr>
      <vt:lpstr>Administrivia</vt:lpstr>
      <vt:lpstr>Agenda</vt:lpstr>
      <vt:lpstr>A First C Program: Hello World</vt:lpstr>
      <vt:lpstr>C Syntax: main</vt:lpstr>
      <vt:lpstr>Example</vt:lpstr>
      <vt:lpstr>A Second C Program: Compute Table of Sines</vt:lpstr>
      <vt:lpstr>Second C Program Sample Output</vt:lpstr>
      <vt:lpstr>C Syntax: Variable Declarations</vt:lpstr>
      <vt:lpstr>C Syntax : Control Flow (1/2)</vt:lpstr>
      <vt:lpstr>C Syntax : Control Flow (2/2)</vt:lpstr>
      <vt:lpstr>C Syntax: True or False</vt:lpstr>
      <vt:lpstr>C and Java operators nearly identical</vt:lpstr>
      <vt:lpstr>And In Conclusion, …</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Krste Asanovic</cp:lastModifiedBy>
  <cp:revision>115</cp:revision>
  <cp:lastPrinted>2012-08-31T02:55:07Z</cp:lastPrinted>
  <dcterms:created xsi:type="dcterms:W3CDTF">2012-08-31T03:06:40Z</dcterms:created>
  <dcterms:modified xsi:type="dcterms:W3CDTF">2012-08-31T03:06:49Z</dcterms:modified>
</cp:coreProperties>
</file>