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78" r:id="rId2"/>
    <p:sldId id="273" r:id="rId3"/>
    <p:sldId id="404" r:id="rId4"/>
    <p:sldId id="319" r:id="rId5"/>
    <p:sldId id="320" r:id="rId6"/>
    <p:sldId id="398" r:id="rId7"/>
    <p:sldId id="321" r:id="rId8"/>
    <p:sldId id="322" r:id="rId9"/>
    <p:sldId id="323" r:id="rId10"/>
    <p:sldId id="324" r:id="rId11"/>
    <p:sldId id="325" r:id="rId12"/>
    <p:sldId id="340" r:id="rId13"/>
    <p:sldId id="402" r:id="rId14"/>
    <p:sldId id="348" r:id="rId15"/>
    <p:sldId id="361" r:id="rId16"/>
    <p:sldId id="396" r:id="rId17"/>
    <p:sldId id="386" r:id="rId18"/>
    <p:sldId id="397" r:id="rId19"/>
    <p:sldId id="405" r:id="rId20"/>
    <p:sldId id="409" r:id="rId21"/>
    <p:sldId id="406" r:id="rId22"/>
    <p:sldId id="388" r:id="rId23"/>
    <p:sldId id="389" r:id="rId24"/>
    <p:sldId id="403" r:id="rId25"/>
    <p:sldId id="390" r:id="rId26"/>
    <p:sldId id="391" r:id="rId27"/>
    <p:sldId id="392" r:id="rId28"/>
    <p:sldId id="393" r:id="rId29"/>
    <p:sldId id="400" r:id="rId30"/>
    <p:sldId id="385" r:id="rId31"/>
    <p:sldId id="312" r:id="rId32"/>
    <p:sldId id="32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David Patterson" initials="D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23800" autoAdjust="0"/>
    <p:restoredTop sz="80100" autoAdjust="0"/>
  </p:normalViewPr>
  <p:slideViewPr>
    <p:cSldViewPr>
      <p:cViewPr varScale="1">
        <p:scale>
          <a:sx n="139" d="100"/>
          <a:sy n="139" d="100"/>
        </p:scale>
        <p:origin x="-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13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EF197-167C-CB4C-8106-0384E86F0108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55512-746E-4542-83F8-3CA6F62CCE0A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47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is wrong:</a:t>
            </a:r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short, int, long are 16, 32, 64 signed integers, but they could all be 64 bits in C</a:t>
            </a:r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 is wrong. Java</a:t>
            </a:r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has </a:t>
            </a:r>
            <a:r>
              <a:rPr lang="en-US" baseline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boolean</a:t>
            </a:r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, byte; C has long long, </a:t>
            </a:r>
            <a:r>
              <a:rPr lang="en-US" baseline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unisigned</a:t>
            </a:r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int</a:t>
            </a:r>
          </a:p>
          <a:p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 is wrong; Java uses JIT; also, still compile to produce byte codes</a:t>
            </a:r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398713"/>
            <a:ext cx="0" cy="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57" y="6276365"/>
            <a:ext cx="5402380" cy="24793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79" tIns="43240" rIns="86479" bIns="43240">
            <a:normAutofit fontScale="92500" lnSpcReduction="10000"/>
          </a:bodyPr>
          <a:lstStyle/>
          <a:p>
            <a:pPr marL="223959" indent="-223959"/>
            <a:r>
              <a:rPr lang="en-US" dirty="0"/>
              <a:t>See following answer slide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 is correct;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points</a:t>
            </a:r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to </a:t>
            </a:r>
            <a:r>
              <a:rPr lang="en-US" baseline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x</a:t>
            </a:r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0463" y="587375"/>
            <a:ext cx="4552950" cy="34147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0463" y="587375"/>
            <a:ext cx="4552950" cy="34147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1" tIns="44970" rIns="89941" bIns="4497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0463" y="587375"/>
            <a:ext cx="4552950" cy="34147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0463" y="587375"/>
            <a:ext cx="4552950" cy="34147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0463" y="587375"/>
            <a:ext cx="4552950" cy="34147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47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 is correct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 is wrong; </a:t>
            </a:r>
            <a:r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variable length</a:t>
            </a:r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582" tIns="44791" rIns="89582" bIns="4479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47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47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2" tIns="44971" rIns="89942" bIns="4497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47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6" tIns="45712" rIns="91426" bIns="45712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427A-1FC4-9B45-846B-868A941016FD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BACA-658B-FF49-B270-2069E2D381E7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2FF6-DC72-E744-AD07-45D321C5C963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p:oleObj spid="_x0000_s181250" name="Image" r:id="rId3" imgW="10057143" imgH="1269841" progId="">
              <p:embed/>
            </p:oleObj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1049-41D7-3D45-B334-DF575FF57F53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6EAB-11CE-5048-8EB7-F9464937B1E1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C32C-511C-E346-B950-85CA44E4BD0E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157A-131B-7341-BAEA-6E35DC2EE1F1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6BAD-58E3-0141-AAFB-E65F0D088C62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06A4-114F-E743-9E54-122EAC4BD536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A2DE-4B27-C246-8D08-203080C67A60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2AF0-53B7-C34F-9787-EBBB39CC3007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003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59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302EF-4966-DA4B-AB38-7DC37080A3EE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99" TargetMode="External"/><Relationship Id="rId4" Type="http://schemas.openxmlformats.org/officeDocument/2006/relationships/hyperlink" Target="http://home.tiscalinet.ch/t_wolf/tw/c/c9x_change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 61C: </a:t>
            </a:r>
            <a:br>
              <a:rPr lang="en-US" dirty="0" smtClean="0"/>
            </a:br>
            <a:r>
              <a:rPr lang="en-US" dirty="0" smtClean="0"/>
              <a:t>Great Ideas in Computer Architecture </a:t>
            </a:r>
            <a:br>
              <a:rPr lang="en-US" dirty="0" smtClean="0"/>
            </a:br>
            <a:r>
              <a:rPr lang="en-US" dirty="0" smtClean="0"/>
              <a:t>Introduction to C, Part II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55563" y="4138111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Instructors:</a:t>
            </a:r>
          </a:p>
          <a:p>
            <a:r>
              <a:rPr lang="en-US" dirty="0" smtClean="0"/>
              <a:t>Krste Asanovic</a:t>
            </a:r>
            <a:br>
              <a:rPr lang="en-US" dirty="0" smtClean="0"/>
            </a:br>
            <a:r>
              <a:rPr lang="en-US" dirty="0" smtClean="0"/>
              <a:t>Randy H. Katz</a:t>
            </a:r>
          </a:p>
          <a:p>
            <a:r>
              <a:rPr lang="en-US" dirty="0" smtClean="0"/>
              <a:t>http://inst.eecs.Berkeley.edu/~cs61c/F12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F842-908E-2549-8BF4-E4A265020E01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Pointers and Parameter Passing</a:t>
            </a:r>
            <a:endParaRPr lang="en-US"/>
          </a:p>
        </p:txBody>
      </p:sp>
      <p:sp>
        <p:nvSpPr>
          <p:cNvPr id="151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can we get a function to change the value held in a variable?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r>
              <a:rPr lang="en-US" b="1" dirty="0" smtClean="0">
                <a:latin typeface="Courier"/>
                <a:cs typeface="Courier"/>
              </a:rPr>
              <a:t>void </a:t>
            </a:r>
            <a:r>
              <a:rPr lang="en-US" b="1" dirty="0" err="1" smtClean="0">
                <a:latin typeface="Courier"/>
                <a:cs typeface="Courier"/>
              </a:rPr>
              <a:t>addOne</a:t>
            </a:r>
            <a:r>
              <a:rPr lang="en-US" b="1" dirty="0" smtClean="0">
                <a:latin typeface="Courier"/>
                <a:cs typeface="Courier"/>
              </a:rPr>
              <a:t> (</a:t>
            </a:r>
            <a:r>
              <a:rPr lang="en-US" b="1" dirty="0" err="1" smtClean="0">
                <a:latin typeface="Courier"/>
                <a:cs typeface="Courier"/>
              </a:rPr>
              <a:t>int</a:t>
            </a:r>
            <a:r>
              <a:rPr lang="en-US" b="1" dirty="0" smtClean="0">
                <a:latin typeface="Courier"/>
                <a:cs typeface="Courier"/>
              </a:rPr>
              <a:t> *</a:t>
            </a:r>
            <a:r>
              <a:rPr lang="en-US" b="1" dirty="0" err="1" smtClean="0">
                <a:latin typeface="Courier"/>
                <a:cs typeface="Courier"/>
              </a:rPr>
              <a:t>p</a:t>
            </a:r>
            <a:r>
              <a:rPr lang="en-US" b="1" dirty="0" smtClean="0">
                <a:latin typeface="Courier"/>
                <a:cs typeface="Courier"/>
              </a:rPr>
              <a:t>) {</a:t>
            </a:r>
            <a:br>
              <a:rPr lang="en-US" b="1" dirty="0" smtClean="0">
                <a:latin typeface="Courier"/>
                <a:cs typeface="Courier"/>
              </a:rPr>
            </a:br>
            <a:r>
              <a:rPr lang="en-US" b="1" dirty="0" smtClean="0">
                <a:latin typeface="Courier"/>
                <a:cs typeface="Courier"/>
              </a:rPr>
              <a:t>	*</a:t>
            </a:r>
            <a:r>
              <a:rPr lang="en-US" b="1" dirty="0" err="1" smtClean="0">
                <a:latin typeface="Courier"/>
                <a:cs typeface="Courier"/>
              </a:rPr>
              <a:t>p</a:t>
            </a:r>
            <a:r>
              <a:rPr lang="en-US" b="1" dirty="0" smtClean="0">
                <a:latin typeface="Courier"/>
                <a:cs typeface="Courier"/>
              </a:rPr>
              <a:t> = *</a:t>
            </a:r>
            <a:r>
              <a:rPr lang="en-US" b="1" dirty="0" err="1" smtClean="0">
                <a:latin typeface="Courier"/>
                <a:cs typeface="Courier"/>
              </a:rPr>
              <a:t>p</a:t>
            </a:r>
            <a:r>
              <a:rPr lang="en-US" b="1" dirty="0" smtClean="0">
                <a:latin typeface="Courier"/>
                <a:cs typeface="Courier"/>
              </a:rPr>
              <a:t> + 1;</a:t>
            </a:r>
            <a:br>
              <a:rPr lang="en-US" b="1" dirty="0" smtClean="0">
                <a:latin typeface="Courier"/>
                <a:cs typeface="Courier"/>
              </a:rPr>
            </a:br>
            <a:r>
              <a:rPr lang="en-US" b="1" dirty="0" smtClean="0">
                <a:latin typeface="Courier"/>
                <a:cs typeface="Courier"/>
              </a:rPr>
              <a:t>}</a:t>
            </a:r>
          </a:p>
          <a:p>
            <a:pPr lvl="1">
              <a:buNone/>
            </a:pPr>
            <a:r>
              <a:rPr lang="en-US" b="1" dirty="0" err="1" smtClean="0">
                <a:latin typeface="Courier"/>
                <a:cs typeface="Courier"/>
              </a:rPr>
              <a:t>int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y</a:t>
            </a:r>
            <a:r>
              <a:rPr lang="en-US" b="1" dirty="0" smtClean="0">
                <a:latin typeface="Courier"/>
                <a:cs typeface="Courier"/>
              </a:rPr>
              <a:t> = 3;</a:t>
            </a:r>
          </a:p>
          <a:p>
            <a:pPr lvl="1"/>
            <a:endParaRPr lang="en-US" b="1" dirty="0" smtClean="0">
              <a:latin typeface="Courier"/>
              <a:cs typeface="Courier"/>
            </a:endParaRPr>
          </a:p>
          <a:p>
            <a:pPr lvl="1">
              <a:buNone/>
            </a:pPr>
            <a:r>
              <a:rPr lang="en-US" b="1" dirty="0" err="1" smtClean="0">
                <a:latin typeface="Courier"/>
                <a:cs typeface="Courier"/>
              </a:rPr>
              <a:t>addOne(&amp;y</a:t>
            </a:r>
            <a:r>
              <a:rPr lang="en-US" b="1" dirty="0" smtClean="0">
                <a:latin typeface="Courier"/>
                <a:cs typeface="Courier"/>
              </a:rPr>
              <a:t>);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i="1" dirty="0" err="1" smtClean="0"/>
              <a:t>y</a:t>
            </a:r>
            <a:r>
              <a:rPr lang="en-US" i="1" dirty="0" smtClean="0"/>
              <a:t> is now equal to 4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C1A4-8FF0-5743-B3A0-75A9A1A5EF20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7571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Pointers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Pointers are used to point to any kind of data (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dirty="0" smtClean="0"/>
              <a:t>, </a:t>
            </a:r>
            <a:r>
              <a:rPr lang="en-US" b="1" dirty="0" smtClean="0">
                <a:latin typeface="Courier New"/>
                <a:cs typeface="Courier New"/>
              </a:rPr>
              <a:t>char</a:t>
            </a:r>
            <a:r>
              <a:rPr lang="en-US" dirty="0" smtClean="0"/>
              <a:t>, a </a:t>
            </a:r>
            <a:r>
              <a:rPr lang="en-US" b="1" dirty="0" err="1" smtClean="0">
                <a:latin typeface="Courier New"/>
                <a:cs typeface="Courier New"/>
              </a:rPr>
              <a:t>struct</a:t>
            </a:r>
            <a:r>
              <a:rPr lang="en-US" dirty="0" smtClean="0"/>
              <a:t>, etc.)</a:t>
            </a:r>
          </a:p>
          <a:p>
            <a:r>
              <a:rPr lang="en-US" dirty="0" smtClean="0"/>
              <a:t>Normally a pointer only points to one type (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dirty="0" smtClean="0"/>
              <a:t>, </a:t>
            </a:r>
            <a:r>
              <a:rPr lang="en-US" b="1" dirty="0" smtClean="0">
                <a:latin typeface="Courier New"/>
                <a:cs typeface="Courier New"/>
              </a:rPr>
              <a:t>char</a:t>
            </a:r>
            <a:r>
              <a:rPr lang="en-US" dirty="0" smtClean="0"/>
              <a:t>, a </a:t>
            </a:r>
            <a:r>
              <a:rPr lang="en-US" b="1" dirty="0" err="1" smtClean="0">
                <a:latin typeface="Courier New"/>
                <a:cs typeface="Courier New"/>
              </a:rPr>
              <a:t>struct</a:t>
            </a:r>
            <a:r>
              <a:rPr lang="en-US" dirty="0" smtClean="0"/>
              <a:t>, etc.).</a:t>
            </a:r>
          </a:p>
          <a:p>
            <a:pPr lvl="1"/>
            <a:r>
              <a:rPr lang="en-US" b="1" dirty="0" smtClean="0">
                <a:latin typeface="Courier New"/>
                <a:cs typeface="Courier New"/>
              </a:rPr>
              <a:t>void</a:t>
            </a:r>
            <a:r>
              <a:rPr lang="en-US" b="1" dirty="0" smtClean="0">
                <a:latin typeface="+mj-lt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*</a:t>
            </a:r>
            <a:r>
              <a:rPr lang="en-US" b="1" dirty="0" smtClean="0"/>
              <a:t> </a:t>
            </a:r>
            <a:r>
              <a:rPr lang="en-US" dirty="0" smtClean="0"/>
              <a:t>is a type that can point to anything (generic pointer)</a:t>
            </a:r>
          </a:p>
          <a:p>
            <a:pPr lvl="1"/>
            <a:r>
              <a:rPr lang="en-US" dirty="0" smtClean="0"/>
              <a:t>Use sparingly to help avoid program bugs, and security issues, and other bad things!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9859-283C-7040-9972-9DDBA21BCBDE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More C Pointer Dangers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Declaring a pointer just allocates space to hold the pointer – it does not allocate the thing being pointed to!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Local variables in C are not initialized, they may contain anything (aka “garbage”)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What does the following code do?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4FF9-9906-B145-B6EA-4652648BBF8D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743200" y="3810000"/>
            <a:ext cx="3386063" cy="23165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tx1"/>
                </a:solidFill>
                <a:latin typeface="Courier New"/>
                <a:cs typeface="Courier New"/>
              </a:rPr>
              <a:t>void </a:t>
            </a:r>
            <a:r>
              <a:rPr lang="en-US" sz="3200" b="1" dirty="0" err="1">
                <a:solidFill>
                  <a:schemeClr val="tx1"/>
                </a:solidFill>
                <a:latin typeface="Courier New"/>
                <a:cs typeface="Courier New"/>
              </a:rPr>
              <a:t>f</a:t>
            </a:r>
            <a:r>
              <a:rPr lang="en-US" sz="3200" b="1" dirty="0">
                <a:solidFill>
                  <a:schemeClr val="tx1"/>
                </a:solidFill>
                <a:latin typeface="Courier New"/>
                <a:cs typeface="Courier New"/>
              </a:rPr>
              <a:t>()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tx1"/>
                </a:solidFill>
                <a:latin typeface="Courier New"/>
                <a:cs typeface="Courier New"/>
              </a:rPr>
              <a:t>{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3200" b="1" dirty="0" err="1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3200" b="1" dirty="0">
                <a:solidFill>
                  <a:schemeClr val="tx1"/>
                </a:solidFill>
                <a:latin typeface="Courier New"/>
                <a:cs typeface="Courier New"/>
              </a:rPr>
              <a:t> *</a:t>
            </a:r>
            <a:r>
              <a:rPr lang="en-US" sz="3200" b="1" dirty="0" err="1">
                <a:solidFill>
                  <a:schemeClr val="tx1"/>
                </a:solidFill>
                <a:latin typeface="Courier New"/>
                <a:cs typeface="Courier New"/>
              </a:rPr>
              <a:t>ptr</a:t>
            </a:r>
            <a:r>
              <a:rPr lang="en-US" sz="3200" b="1" dirty="0">
                <a:solidFill>
                  <a:schemeClr val="tx1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tx1"/>
                </a:solidFill>
                <a:latin typeface="Courier New"/>
                <a:cs typeface="Courier New"/>
              </a:rPr>
              <a:t>    *</a:t>
            </a:r>
            <a:r>
              <a:rPr lang="en-US" sz="3200" b="1" dirty="0" err="1">
                <a:solidFill>
                  <a:schemeClr val="tx1"/>
                </a:solidFill>
                <a:latin typeface="Courier New"/>
                <a:cs typeface="Courier New"/>
              </a:rPr>
              <a:t>ptr</a:t>
            </a:r>
            <a:r>
              <a:rPr lang="en-US" sz="3200" b="1" dirty="0">
                <a:solidFill>
                  <a:schemeClr val="tx1"/>
                </a:solidFill>
                <a:latin typeface="Courier New"/>
                <a:cs typeface="Courier New"/>
              </a:rPr>
              <a:t> = 5;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Pointers and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 smtClean="0">
                <a:latin typeface="Courier New"/>
                <a:cs typeface="Courier New"/>
              </a:rPr>
              <a:t>struct</a:t>
            </a:r>
            <a:r>
              <a:rPr lang="en-US" sz="2400" b="1" dirty="0" smtClean="0">
                <a:latin typeface="Courier New"/>
                <a:cs typeface="Courier New"/>
              </a:rPr>
              <a:t> Point {</a:t>
            </a:r>
          </a:p>
          <a:p>
            <a:pPr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    </a:t>
            </a:r>
            <a:r>
              <a:rPr lang="en-US" sz="2400" b="1" dirty="0" err="1" smtClean="0">
                <a:latin typeface="Courier New"/>
                <a:cs typeface="Courier New"/>
              </a:rPr>
              <a:t>int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r>
              <a:rPr lang="en-US" sz="2400" b="1" dirty="0" err="1" smtClean="0">
                <a:latin typeface="Courier New"/>
                <a:cs typeface="Courier New"/>
              </a:rPr>
              <a:t>x</a:t>
            </a:r>
            <a:r>
              <a:rPr lang="en-US" sz="2400" b="1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    </a:t>
            </a:r>
            <a:r>
              <a:rPr lang="en-US" sz="2400" b="1" dirty="0" err="1" smtClean="0">
                <a:latin typeface="Courier New"/>
                <a:cs typeface="Courier New"/>
              </a:rPr>
              <a:t>int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r>
              <a:rPr lang="en-US" sz="2400" b="1" dirty="0" err="1" smtClean="0">
                <a:latin typeface="Courier New"/>
                <a:cs typeface="Courier New"/>
              </a:rPr>
              <a:t>y</a:t>
            </a:r>
            <a:r>
              <a:rPr lang="en-US" sz="2400" b="1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};</a:t>
            </a:r>
          </a:p>
          <a:p>
            <a:pPr>
              <a:buNone/>
            </a:pPr>
            <a:endParaRPr lang="en-US" sz="2400" b="1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Point p1;</a:t>
            </a:r>
          </a:p>
          <a:p>
            <a:pPr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Point p2;</a:t>
            </a:r>
          </a:p>
          <a:p>
            <a:pPr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Point *</a:t>
            </a:r>
            <a:r>
              <a:rPr lang="en-US" sz="2400" b="1" dirty="0" err="1" smtClean="0">
                <a:latin typeface="Courier New"/>
                <a:cs typeface="Courier New"/>
              </a:rPr>
              <a:t>paddr</a:t>
            </a:r>
            <a:r>
              <a:rPr lang="en-US" sz="2400" b="1" dirty="0" smtClean="0">
                <a:latin typeface="Courier New"/>
                <a:cs typeface="Courier New"/>
              </a:rPr>
              <a:t>;</a:t>
            </a:r>
            <a:endParaRPr lang="en-US" sz="2400" b="1" dirty="0">
              <a:latin typeface="Courier New"/>
              <a:cs typeface="Courier New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241800" y="1066800"/>
            <a:ext cx="4521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/* dot notation */</a:t>
            </a:r>
          </a:p>
          <a:p>
            <a:pPr>
              <a:buNone/>
            </a:pPr>
            <a:r>
              <a:rPr lang="en-US" sz="2400" b="1" dirty="0" err="1" smtClean="0">
                <a:latin typeface="Courier New"/>
                <a:cs typeface="Courier New"/>
              </a:rPr>
              <a:t>int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r>
              <a:rPr lang="en-US" sz="2400" b="1" dirty="0" err="1" smtClean="0">
                <a:latin typeface="Courier New"/>
                <a:cs typeface="Courier New"/>
              </a:rPr>
              <a:t>h</a:t>
            </a:r>
            <a:r>
              <a:rPr lang="en-US" sz="2400" b="1" dirty="0" smtClean="0">
                <a:latin typeface="Courier New"/>
                <a:cs typeface="Courier New"/>
              </a:rPr>
              <a:t> = p1.x;</a:t>
            </a:r>
          </a:p>
          <a:p>
            <a:pPr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p2.y = p1.y;</a:t>
            </a:r>
          </a:p>
          <a:p>
            <a:pPr>
              <a:buNone/>
            </a:pPr>
            <a:endParaRPr lang="en-US" sz="2400" b="1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/* arrow notation */</a:t>
            </a:r>
          </a:p>
          <a:p>
            <a:pPr>
              <a:buNone/>
            </a:pPr>
            <a:r>
              <a:rPr lang="en-US" sz="2400" b="1" dirty="0" err="1" smtClean="0">
                <a:latin typeface="Courier New"/>
                <a:cs typeface="Courier New"/>
              </a:rPr>
              <a:t>int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r>
              <a:rPr lang="en-US" sz="2400" b="1" dirty="0" err="1" smtClean="0">
                <a:latin typeface="Courier New"/>
                <a:cs typeface="Courier New"/>
              </a:rPr>
              <a:t>h</a:t>
            </a:r>
            <a:r>
              <a:rPr lang="en-US" sz="2400" b="1" dirty="0" smtClean="0">
                <a:latin typeface="Courier New"/>
                <a:cs typeface="Courier New"/>
              </a:rPr>
              <a:t> = </a:t>
            </a:r>
            <a:r>
              <a:rPr lang="en-US" sz="2400" b="1" dirty="0" err="1" smtClean="0">
                <a:latin typeface="Courier New"/>
                <a:cs typeface="Courier New"/>
              </a:rPr>
              <a:t>paddr</a:t>
            </a:r>
            <a:r>
              <a:rPr lang="en-US" sz="2400" b="1" dirty="0" smtClean="0">
                <a:latin typeface="Courier New"/>
                <a:cs typeface="Courier New"/>
              </a:rPr>
              <a:t>-&gt;</a:t>
            </a:r>
            <a:r>
              <a:rPr lang="en-US" sz="2400" b="1" dirty="0" err="1" smtClean="0">
                <a:latin typeface="Courier New"/>
                <a:cs typeface="Courier New"/>
              </a:rPr>
              <a:t>x</a:t>
            </a:r>
            <a:r>
              <a:rPr lang="en-US" sz="2400" b="1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2400" b="1" dirty="0" err="1" smtClean="0">
                <a:latin typeface="Courier New"/>
                <a:cs typeface="Courier New"/>
              </a:rPr>
              <a:t>int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r>
              <a:rPr lang="en-US" sz="2400" b="1" dirty="0" err="1" smtClean="0">
                <a:latin typeface="Courier New"/>
                <a:cs typeface="Courier New"/>
              </a:rPr>
              <a:t>h</a:t>
            </a:r>
            <a:r>
              <a:rPr lang="en-US" sz="2400" b="1" dirty="0" smtClean="0">
                <a:latin typeface="Courier New"/>
                <a:cs typeface="Courier New"/>
              </a:rPr>
              <a:t> = (*</a:t>
            </a:r>
            <a:r>
              <a:rPr lang="en-US" sz="2400" b="1" dirty="0" err="1" smtClean="0">
                <a:latin typeface="Courier New"/>
                <a:cs typeface="Courier New"/>
              </a:rPr>
              <a:t>paddr).x</a:t>
            </a:r>
            <a:r>
              <a:rPr lang="en-US" sz="2400" b="1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endParaRPr lang="en-US" sz="2400" b="1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/* This works too */</a:t>
            </a:r>
          </a:p>
          <a:p>
            <a:pPr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p1 = p2;</a:t>
            </a:r>
            <a:endParaRPr lang="en-US" sz="2400" b="1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51C9-96C0-9B4A-9F40-A2E1F83AFB26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Pointers in C</a:t>
            </a: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Why use pointers?</a:t>
            </a:r>
          </a:p>
          <a:p>
            <a:pPr lvl="1"/>
            <a:r>
              <a:rPr lang="en-US" dirty="0" smtClean="0"/>
              <a:t>If we want to pass a large </a:t>
            </a:r>
            <a:r>
              <a:rPr lang="en-US" dirty="0" err="1" smtClean="0"/>
              <a:t>struct</a:t>
            </a:r>
            <a:r>
              <a:rPr lang="en-US" dirty="0" smtClean="0"/>
              <a:t> or array, it’s easier / faster / etc. to pass a pointer than the whole thing</a:t>
            </a:r>
          </a:p>
          <a:p>
            <a:pPr lvl="1"/>
            <a:r>
              <a:rPr lang="en-US" dirty="0" smtClean="0"/>
              <a:t>In general, pointers allow cleaner, more compact code</a:t>
            </a:r>
          </a:p>
          <a:p>
            <a:r>
              <a:rPr lang="en-US" dirty="0" smtClean="0"/>
              <a:t>So what are the drawbacks?</a:t>
            </a:r>
          </a:p>
          <a:p>
            <a:pPr lvl="1"/>
            <a:r>
              <a:rPr lang="en-US" dirty="0" smtClean="0"/>
              <a:t>Pointers are probably the single largest source of bugs in C, so be careful anytime you deal with them</a:t>
            </a:r>
          </a:p>
          <a:p>
            <a:pPr lvl="2"/>
            <a:r>
              <a:rPr lang="en-US" dirty="0" smtClean="0"/>
              <a:t>Most problematic with dynamic memory management—which you will to know by the end of the semester, but not for the projects (there will be a lab later in the semester)</a:t>
            </a:r>
          </a:p>
          <a:p>
            <a:pPr lvl="2"/>
            <a:r>
              <a:rPr lang="en-US" i="1" dirty="0" smtClean="0"/>
              <a:t>Dangling references </a:t>
            </a:r>
            <a:r>
              <a:rPr lang="en-US" dirty="0" smtClean="0"/>
              <a:t>and </a:t>
            </a:r>
            <a:r>
              <a:rPr lang="en-US" i="1" dirty="0" smtClean="0"/>
              <a:t>memory leaks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BCC1-287D-3648-A148-C347ADB13F89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Pointers in 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At time C was invented (early 1970s), compilers often didn’t produce efficient code</a:t>
            </a:r>
          </a:p>
          <a:p>
            <a:pPr lvl="1"/>
            <a:r>
              <a:rPr lang="en-US" dirty="0" smtClean="0"/>
              <a:t>Computers 25,000 times faster today, compilers better</a:t>
            </a:r>
          </a:p>
          <a:p>
            <a:r>
              <a:rPr lang="en-US" dirty="0" smtClean="0"/>
              <a:t>C designed to let programmer say what they want code to do without compiler getting in way</a:t>
            </a:r>
          </a:p>
          <a:p>
            <a:pPr lvl="1"/>
            <a:r>
              <a:rPr lang="en-US" dirty="0" smtClean="0"/>
              <a:t>Even give compilers hints which registers to use!</a:t>
            </a:r>
          </a:p>
          <a:p>
            <a:pPr lvl="1"/>
            <a:r>
              <a:rPr lang="en-US" dirty="0" smtClean="0"/>
              <a:t>Still useful for low-level system code</a:t>
            </a:r>
          </a:p>
          <a:p>
            <a:r>
              <a:rPr lang="en-US" dirty="0" smtClean="0"/>
              <a:t>Today’s compilers produce much better code, so may not need to use pointers </a:t>
            </a:r>
          </a:p>
          <a:p>
            <a:pPr lvl="1"/>
            <a:r>
              <a:rPr lang="en-US" dirty="0" smtClean="0"/>
              <a:t>Compilers even ignore hints since they do it better!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EA70-858D-6B4D-B471-ACAF433452F0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</a:rPr>
              <a:t>2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</a:rPr>
              <a:t>3</a:t>
            </a:r>
            <a:endParaRPr lang="en-US" sz="2800" dirty="0">
              <a:solidFill>
                <a:srgbClr val="FF66A0"/>
              </a:solidFill>
              <a:latin typeface="Symbol" pitchFamily="1" charset="2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</a:rPr>
              <a:t>≥4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523220"/>
            <a:chOff x="960651" y="1743728"/>
            <a:chExt cx="7116549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Courier"/>
                  <a:cs typeface="Courier"/>
                </a:rPr>
                <a:t>1</a:t>
              </a:r>
              <a:endParaRPr lang="en-US" sz="2800" dirty="0">
                <a:solidFill>
                  <a:srgbClr val="FF8000"/>
                </a:solidFill>
                <a:latin typeface="Symbol" pitchFamily="1" charset="2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How many logic and syntax errors?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6624" y="1365249"/>
            <a:ext cx="6683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/>
                <a:cs typeface="Courier New"/>
              </a:rPr>
              <a:t>void main(); {</a:t>
            </a:r>
            <a:br>
              <a:rPr lang="en-US" sz="2400" b="1" dirty="0" smtClean="0">
                <a:latin typeface="Courier New"/>
                <a:cs typeface="Courier New"/>
              </a:rPr>
            </a:br>
            <a:r>
              <a:rPr lang="en-US" sz="2400" b="1" dirty="0" smtClean="0">
                <a:latin typeface="Courier New"/>
                <a:cs typeface="Courier New"/>
              </a:rPr>
              <a:t>  int *</a:t>
            </a:r>
            <a:r>
              <a:rPr lang="en-US" sz="2400" b="1" dirty="0" err="1" smtClean="0">
                <a:latin typeface="Courier New"/>
                <a:cs typeface="Courier New"/>
              </a:rPr>
              <a:t>p</a:t>
            </a:r>
            <a:r>
              <a:rPr lang="en-US" sz="2400" b="1" dirty="0" smtClean="0">
                <a:latin typeface="Courier New"/>
                <a:cs typeface="Courier New"/>
              </a:rPr>
              <a:t>, </a:t>
            </a:r>
            <a:r>
              <a:rPr lang="en-US" sz="2400" b="1" dirty="0" err="1" smtClean="0">
                <a:latin typeface="Courier New"/>
                <a:cs typeface="Courier New"/>
              </a:rPr>
              <a:t>x</a:t>
            </a:r>
            <a:r>
              <a:rPr lang="en-US" sz="2400" b="1" dirty="0" smtClean="0">
                <a:latin typeface="Courier New"/>
                <a:cs typeface="Courier New"/>
              </a:rPr>
              <a:t>=5, </a:t>
            </a:r>
            <a:r>
              <a:rPr lang="en-US" sz="2400" b="1" dirty="0" err="1" smtClean="0">
                <a:latin typeface="Courier New"/>
                <a:cs typeface="Courier New"/>
              </a:rPr>
              <a:t>y</a:t>
            </a:r>
            <a:r>
              <a:rPr lang="en-US" sz="2400" b="1" dirty="0" smtClean="0">
                <a:latin typeface="Courier New"/>
                <a:cs typeface="Courier New"/>
              </a:rPr>
              <a:t>; // init</a:t>
            </a:r>
            <a:br>
              <a:rPr lang="en-US" sz="2400" b="1" dirty="0" smtClean="0">
                <a:latin typeface="Courier New"/>
                <a:cs typeface="Courier New"/>
              </a:rPr>
            </a:br>
            <a:r>
              <a:rPr lang="en-US" sz="2400" b="1" dirty="0" smtClean="0">
                <a:latin typeface="Courier New"/>
                <a:cs typeface="Courier New"/>
              </a:rPr>
              <a:t>  </a:t>
            </a:r>
            <a:r>
              <a:rPr lang="en-US" sz="2400" b="1" dirty="0" err="1" smtClean="0">
                <a:latin typeface="Courier New"/>
                <a:cs typeface="Courier New"/>
              </a:rPr>
              <a:t>y</a:t>
            </a:r>
            <a:r>
              <a:rPr lang="en-US" sz="2400" b="1" dirty="0" smtClean="0">
                <a:latin typeface="Courier New"/>
                <a:cs typeface="Courier New"/>
              </a:rPr>
              <a:t> = *(</a:t>
            </a:r>
            <a:r>
              <a:rPr lang="en-US" sz="2400" b="1" dirty="0" err="1" smtClean="0">
                <a:latin typeface="Courier New"/>
                <a:cs typeface="Courier New"/>
              </a:rPr>
              <a:t>p</a:t>
            </a:r>
            <a:r>
              <a:rPr lang="en-US" sz="2400" b="1" dirty="0" smtClean="0">
                <a:latin typeface="Courier New"/>
                <a:cs typeface="Courier New"/>
              </a:rPr>
              <a:t> = &amp;</a:t>
            </a:r>
            <a:r>
              <a:rPr lang="en-US" sz="2400" b="1" dirty="0" err="1" smtClean="0">
                <a:latin typeface="Courier New"/>
                <a:cs typeface="Courier New"/>
              </a:rPr>
              <a:t>x</a:t>
            </a:r>
            <a:r>
              <a:rPr lang="en-US" sz="2400" b="1" dirty="0" smtClean="0">
                <a:latin typeface="Courier New"/>
                <a:cs typeface="Courier New"/>
              </a:rPr>
              <a:t>) + 1;</a:t>
            </a:r>
            <a:br>
              <a:rPr lang="en-US" sz="2400" b="1" dirty="0" smtClean="0">
                <a:latin typeface="Courier New"/>
                <a:cs typeface="Courier New"/>
              </a:rPr>
            </a:br>
            <a:r>
              <a:rPr lang="en-US" sz="2400" b="1" dirty="0" smtClean="0">
                <a:latin typeface="Courier New"/>
                <a:cs typeface="Courier New"/>
              </a:rPr>
              <a:t>  int </a:t>
            </a:r>
            <a:r>
              <a:rPr lang="en-US" sz="2400" b="1" dirty="0" err="1" smtClean="0">
                <a:latin typeface="Courier New"/>
                <a:cs typeface="Courier New"/>
              </a:rPr>
              <a:t>z</a:t>
            </a:r>
            <a:r>
              <a:rPr lang="en-US" sz="2400" b="1" dirty="0" smtClean="0">
                <a:latin typeface="Courier New"/>
                <a:cs typeface="Courier New"/>
              </a:rPr>
              <a:t>;</a:t>
            </a:r>
            <a:br>
              <a:rPr lang="en-US" sz="2400" b="1" dirty="0" smtClean="0">
                <a:latin typeface="Courier New"/>
                <a:cs typeface="Courier New"/>
              </a:rPr>
            </a:br>
            <a:r>
              <a:rPr lang="en-US" sz="2400" b="1" dirty="0" smtClean="0">
                <a:latin typeface="Courier New"/>
                <a:cs typeface="Courier New"/>
              </a:rPr>
              <a:t>  flip-</a:t>
            </a:r>
            <a:r>
              <a:rPr lang="en-US" sz="2400" b="1" dirty="0" err="1" smtClean="0">
                <a:latin typeface="Courier New"/>
                <a:cs typeface="Courier New"/>
              </a:rPr>
              <a:t>sign(p</a:t>
            </a:r>
            <a:r>
              <a:rPr lang="en-US" sz="2400" b="1" dirty="0" smtClean="0">
                <a:latin typeface="Courier New"/>
                <a:cs typeface="Courier New"/>
              </a:rPr>
              <a:t>);</a:t>
            </a:r>
            <a:br>
              <a:rPr lang="en-US" sz="2400" b="1" dirty="0" smtClean="0">
                <a:latin typeface="Courier New"/>
                <a:cs typeface="Courier New"/>
              </a:rPr>
            </a:br>
            <a:r>
              <a:rPr lang="en-US" sz="2400" b="1" dirty="0" smtClean="0">
                <a:latin typeface="Courier New"/>
                <a:cs typeface="Courier New"/>
              </a:rPr>
              <a:t>  </a:t>
            </a:r>
            <a:r>
              <a:rPr lang="en-US" sz="2400" b="1" dirty="0" err="1" smtClean="0">
                <a:latin typeface="Courier New"/>
                <a:cs typeface="Courier New"/>
              </a:rPr>
              <a:t>printf("x</a:t>
            </a:r>
            <a:r>
              <a:rPr lang="en-US" sz="2400" b="1" dirty="0" smtClean="0">
                <a:latin typeface="Courier New"/>
                <a:cs typeface="Courier New"/>
              </a:rPr>
              <a:t>=%</a:t>
            </a:r>
            <a:r>
              <a:rPr lang="en-US" sz="2400" b="1" dirty="0" err="1" smtClean="0">
                <a:latin typeface="Courier New"/>
                <a:cs typeface="Courier New"/>
              </a:rPr>
              <a:t>d,y</a:t>
            </a:r>
            <a:r>
              <a:rPr lang="en-US" sz="2400" b="1" dirty="0" smtClean="0">
                <a:latin typeface="Courier New"/>
                <a:cs typeface="Courier New"/>
              </a:rPr>
              <a:t>=%</a:t>
            </a:r>
            <a:r>
              <a:rPr lang="en-US" sz="2400" b="1" dirty="0" err="1" smtClean="0">
                <a:latin typeface="Courier New"/>
                <a:cs typeface="Courier New"/>
              </a:rPr>
              <a:t>d,p</a:t>
            </a:r>
            <a:r>
              <a:rPr lang="en-US" sz="2400" b="1" dirty="0" smtClean="0">
                <a:latin typeface="Courier New"/>
                <a:cs typeface="Courier New"/>
              </a:rPr>
              <a:t>=%</a:t>
            </a:r>
            <a:r>
              <a:rPr lang="en-US" sz="2400" b="1" dirty="0" err="1" smtClean="0">
                <a:latin typeface="Courier New"/>
                <a:cs typeface="Courier New"/>
              </a:rPr>
              <a:t>d\n",x,y,p</a:t>
            </a:r>
            <a:r>
              <a:rPr lang="en-US" sz="2400" b="1" dirty="0" smtClean="0">
                <a:latin typeface="Courier New"/>
                <a:cs typeface="Courier New"/>
              </a:rPr>
              <a:t>);</a:t>
            </a:r>
            <a:br>
              <a:rPr lang="en-US" sz="2400" b="1" dirty="0" smtClean="0">
                <a:latin typeface="Courier New"/>
                <a:cs typeface="Courier New"/>
              </a:rPr>
            </a:br>
            <a:r>
              <a:rPr lang="en-US" sz="2400" b="1" dirty="0" smtClean="0">
                <a:latin typeface="Courier New"/>
                <a:cs typeface="Courier New"/>
              </a:rPr>
              <a:t>}</a:t>
            </a:r>
            <a:br>
              <a:rPr lang="en-US" sz="2400" b="1" dirty="0" smtClean="0">
                <a:latin typeface="Courier New"/>
                <a:cs typeface="Courier New"/>
              </a:rPr>
            </a:br>
            <a:r>
              <a:rPr lang="en-US" sz="2400" b="1" dirty="0" smtClean="0">
                <a:latin typeface="Courier New"/>
                <a:cs typeface="Courier New"/>
              </a:rPr>
              <a:t>flip-</a:t>
            </a:r>
            <a:r>
              <a:rPr lang="en-US" sz="2400" b="1" dirty="0" err="1" smtClean="0">
                <a:latin typeface="Courier New"/>
                <a:cs typeface="Courier New"/>
              </a:rPr>
              <a:t>sign(int</a:t>
            </a:r>
            <a:r>
              <a:rPr lang="en-US" sz="2400" b="1" dirty="0" smtClean="0">
                <a:latin typeface="Courier New"/>
                <a:cs typeface="Courier New"/>
              </a:rPr>
              <a:t> *</a:t>
            </a:r>
            <a:r>
              <a:rPr lang="en-US" sz="2400" b="1" dirty="0" err="1" smtClean="0">
                <a:latin typeface="Courier New"/>
                <a:cs typeface="Courier New"/>
              </a:rPr>
              <a:t>n</a:t>
            </a:r>
            <a:r>
              <a:rPr lang="en-US" sz="2400" b="1" dirty="0" smtClean="0">
                <a:latin typeface="Courier New"/>
                <a:cs typeface="Courier New"/>
              </a:rPr>
              <a:t>){*</a:t>
            </a:r>
            <a:r>
              <a:rPr lang="en-US" sz="2400" b="1" dirty="0" err="1" smtClean="0">
                <a:latin typeface="Courier New"/>
                <a:cs typeface="Courier New"/>
              </a:rPr>
              <a:t>n</a:t>
            </a:r>
            <a:r>
              <a:rPr lang="en-US" sz="2400" b="1" dirty="0" smtClean="0">
                <a:latin typeface="Courier New"/>
                <a:cs typeface="Courier New"/>
              </a:rPr>
              <a:t> = -(*</a:t>
            </a:r>
            <a:r>
              <a:rPr lang="en-US" sz="2400" b="1" dirty="0" err="1" smtClean="0">
                <a:latin typeface="Courier New"/>
                <a:cs typeface="Courier New"/>
              </a:rPr>
              <a:t>n</a:t>
            </a:r>
            <a:r>
              <a:rPr lang="en-US" sz="2400" b="1" dirty="0" smtClean="0">
                <a:latin typeface="Courier New"/>
                <a:cs typeface="Courier New"/>
              </a:rPr>
              <a:t>)}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Answer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6582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sz="3484" b="1" dirty="0" smtClean="0">
                <a:solidFill>
                  <a:srgbClr val="FF0000"/>
                </a:solidFill>
                <a:latin typeface="Courier New"/>
                <a:cs typeface="Courier New"/>
              </a:rPr>
              <a:t>void </a:t>
            </a:r>
            <a:r>
              <a:rPr lang="en-US" sz="3484" dirty="0" smtClean="0">
                <a:latin typeface="Courier New"/>
                <a:cs typeface="Courier New"/>
              </a:rPr>
              <a:t>main()</a:t>
            </a:r>
            <a:r>
              <a:rPr lang="en-US" sz="3484" b="1" dirty="0" smtClean="0">
                <a:solidFill>
                  <a:srgbClr val="FF0000"/>
                </a:solidFill>
                <a:latin typeface="Courier New"/>
                <a:cs typeface="Courier New"/>
              </a:rPr>
              <a:t>;</a:t>
            </a:r>
            <a:r>
              <a:rPr lang="en-US" sz="3484" dirty="0" smtClean="0">
                <a:latin typeface="Courier New"/>
                <a:cs typeface="Courier New"/>
              </a:rPr>
              <a:t> {</a:t>
            </a:r>
            <a:br>
              <a:rPr lang="en-US" sz="3484" dirty="0" smtClean="0">
                <a:latin typeface="Courier New"/>
                <a:cs typeface="Courier New"/>
              </a:rPr>
            </a:br>
            <a:r>
              <a:rPr lang="en-US" sz="3484" dirty="0" smtClean="0">
                <a:latin typeface="Courier New"/>
                <a:cs typeface="Courier New"/>
              </a:rPr>
              <a:t>  </a:t>
            </a:r>
            <a:r>
              <a:rPr lang="en-US" sz="3484" dirty="0" err="1" smtClean="0">
                <a:latin typeface="Courier New"/>
                <a:cs typeface="Courier New"/>
              </a:rPr>
              <a:t>int</a:t>
            </a:r>
            <a:r>
              <a:rPr lang="en-US" sz="3484" dirty="0" smtClean="0">
                <a:latin typeface="Courier New"/>
                <a:cs typeface="Courier New"/>
              </a:rPr>
              <a:t> *</a:t>
            </a:r>
            <a:r>
              <a:rPr lang="en-US" sz="3484" dirty="0" err="1" smtClean="0">
                <a:latin typeface="Courier New"/>
                <a:cs typeface="Courier New"/>
              </a:rPr>
              <a:t>p</a:t>
            </a:r>
            <a:r>
              <a:rPr lang="en-US" sz="3484" dirty="0" smtClean="0">
                <a:latin typeface="Courier New"/>
                <a:cs typeface="Courier New"/>
              </a:rPr>
              <a:t>, </a:t>
            </a:r>
            <a:r>
              <a:rPr lang="en-US" sz="3484" dirty="0" err="1" smtClean="0">
                <a:latin typeface="Courier New"/>
                <a:cs typeface="Courier New"/>
              </a:rPr>
              <a:t>x</a:t>
            </a:r>
            <a:r>
              <a:rPr lang="en-US" sz="3484" dirty="0" smtClean="0">
                <a:latin typeface="Courier New"/>
                <a:cs typeface="Courier New"/>
              </a:rPr>
              <a:t>=5, </a:t>
            </a:r>
            <a:r>
              <a:rPr lang="en-US" sz="3484" dirty="0" err="1" smtClean="0">
                <a:latin typeface="Courier New"/>
                <a:cs typeface="Courier New"/>
              </a:rPr>
              <a:t>y</a:t>
            </a:r>
            <a:r>
              <a:rPr lang="en-US" sz="3484" dirty="0" smtClean="0">
                <a:latin typeface="Courier New"/>
                <a:cs typeface="Courier New"/>
              </a:rPr>
              <a:t>; // init</a:t>
            </a:r>
            <a:br>
              <a:rPr lang="en-US" sz="3484" dirty="0" smtClean="0">
                <a:latin typeface="Courier New"/>
                <a:cs typeface="Courier New"/>
              </a:rPr>
            </a:br>
            <a:r>
              <a:rPr lang="en-US" sz="3484" dirty="0" smtClean="0">
                <a:latin typeface="Courier New"/>
                <a:cs typeface="Courier New"/>
              </a:rPr>
              <a:t>  </a:t>
            </a:r>
            <a:r>
              <a:rPr lang="en-US" sz="3484" dirty="0" err="1" smtClean="0">
                <a:latin typeface="Courier New"/>
                <a:cs typeface="Courier New"/>
              </a:rPr>
              <a:t>y</a:t>
            </a:r>
            <a:r>
              <a:rPr lang="en-US" sz="3484" dirty="0" smtClean="0">
                <a:latin typeface="Courier New"/>
                <a:cs typeface="Courier New"/>
              </a:rPr>
              <a:t> = *(</a:t>
            </a:r>
            <a:r>
              <a:rPr lang="en-US" sz="3484" dirty="0" err="1" smtClean="0">
                <a:latin typeface="Courier New"/>
                <a:cs typeface="Courier New"/>
              </a:rPr>
              <a:t>p</a:t>
            </a:r>
            <a:r>
              <a:rPr lang="en-US" sz="3484" dirty="0" smtClean="0">
                <a:latin typeface="Courier New"/>
                <a:cs typeface="Courier New"/>
              </a:rPr>
              <a:t> = &amp;</a:t>
            </a:r>
            <a:r>
              <a:rPr lang="en-US" sz="3484" dirty="0" err="1" smtClean="0">
                <a:latin typeface="Courier New"/>
                <a:cs typeface="Courier New"/>
              </a:rPr>
              <a:t>x</a:t>
            </a:r>
            <a:r>
              <a:rPr lang="en-US" sz="3484" dirty="0" smtClean="0">
                <a:latin typeface="Courier New"/>
                <a:cs typeface="Courier New"/>
              </a:rPr>
              <a:t>) + 1;</a:t>
            </a:r>
            <a:br>
              <a:rPr lang="en-US" sz="3484" dirty="0" smtClean="0">
                <a:latin typeface="Courier New"/>
                <a:cs typeface="Courier New"/>
              </a:rPr>
            </a:br>
            <a:r>
              <a:rPr lang="en-US" sz="3484" dirty="0" smtClean="0">
                <a:latin typeface="Courier New"/>
                <a:cs typeface="Courier New"/>
              </a:rPr>
              <a:t>  </a:t>
            </a:r>
            <a:r>
              <a:rPr lang="en-US" sz="3484" dirty="0" err="1" smtClean="0">
                <a:latin typeface="Courier New"/>
                <a:cs typeface="Courier New"/>
              </a:rPr>
              <a:t>int</a:t>
            </a:r>
            <a:r>
              <a:rPr lang="en-US" sz="3484" dirty="0" smtClean="0">
                <a:latin typeface="Courier New"/>
                <a:cs typeface="Courier New"/>
              </a:rPr>
              <a:t> </a:t>
            </a:r>
            <a:r>
              <a:rPr lang="en-US" sz="3484" dirty="0" err="1" smtClean="0">
                <a:latin typeface="Courier New"/>
                <a:cs typeface="Courier New"/>
              </a:rPr>
              <a:t>z</a:t>
            </a:r>
            <a:r>
              <a:rPr lang="en-US" sz="3484" dirty="0" smtClean="0">
                <a:latin typeface="Courier New"/>
                <a:cs typeface="Courier New"/>
              </a:rPr>
              <a:t>;</a:t>
            </a:r>
            <a:br>
              <a:rPr lang="en-US" sz="3484" dirty="0" smtClean="0">
                <a:latin typeface="Courier New"/>
                <a:cs typeface="Courier New"/>
              </a:rPr>
            </a:br>
            <a:r>
              <a:rPr lang="en-US" sz="3484" dirty="0" smtClean="0">
                <a:latin typeface="Courier New"/>
                <a:cs typeface="Courier New"/>
              </a:rPr>
              <a:t>  flip</a:t>
            </a:r>
            <a:r>
              <a:rPr lang="en-US" sz="3484" b="1" dirty="0" smtClean="0">
                <a:solidFill>
                  <a:srgbClr val="FF0000"/>
                </a:solidFill>
                <a:latin typeface="Courier New"/>
                <a:cs typeface="Courier New"/>
              </a:rPr>
              <a:t>-</a:t>
            </a:r>
            <a:r>
              <a:rPr lang="en-US" sz="3484" dirty="0" err="1" smtClean="0">
                <a:latin typeface="Courier New"/>
                <a:cs typeface="Courier New"/>
              </a:rPr>
              <a:t>sign(p</a:t>
            </a:r>
            <a:r>
              <a:rPr lang="en-US" sz="3484" dirty="0" smtClean="0">
                <a:latin typeface="Courier New"/>
                <a:cs typeface="Courier New"/>
              </a:rPr>
              <a:t>);</a:t>
            </a:r>
            <a:br>
              <a:rPr lang="en-US" sz="3484" dirty="0" smtClean="0">
                <a:latin typeface="Courier New"/>
                <a:cs typeface="Courier New"/>
              </a:rPr>
            </a:br>
            <a:r>
              <a:rPr lang="en-US" sz="3484" dirty="0" smtClean="0">
                <a:latin typeface="Courier New"/>
                <a:cs typeface="Courier New"/>
              </a:rPr>
              <a:t>  </a:t>
            </a:r>
            <a:r>
              <a:rPr lang="en-US" sz="3484" dirty="0" err="1" smtClean="0">
                <a:latin typeface="Courier New"/>
                <a:cs typeface="Courier New"/>
              </a:rPr>
              <a:t>printf("x</a:t>
            </a:r>
            <a:r>
              <a:rPr lang="en-US" sz="3484" dirty="0" smtClean="0">
                <a:latin typeface="Courier New"/>
                <a:cs typeface="Courier New"/>
              </a:rPr>
              <a:t>=%</a:t>
            </a:r>
            <a:r>
              <a:rPr lang="en-US" sz="3484" dirty="0" err="1" smtClean="0">
                <a:latin typeface="Courier New"/>
                <a:cs typeface="Courier New"/>
              </a:rPr>
              <a:t>d,y</a:t>
            </a:r>
            <a:r>
              <a:rPr lang="en-US" sz="3484" dirty="0" smtClean="0">
                <a:latin typeface="Courier New"/>
                <a:cs typeface="Courier New"/>
              </a:rPr>
              <a:t>=%</a:t>
            </a:r>
            <a:r>
              <a:rPr lang="en-US" sz="3484" dirty="0" err="1" smtClean="0">
                <a:latin typeface="Courier New"/>
                <a:cs typeface="Courier New"/>
              </a:rPr>
              <a:t>d,p</a:t>
            </a:r>
            <a:r>
              <a:rPr lang="en-US" sz="3484" dirty="0" smtClean="0">
                <a:latin typeface="Courier New"/>
                <a:cs typeface="Courier New"/>
              </a:rPr>
              <a:t>=%</a:t>
            </a:r>
            <a:r>
              <a:rPr lang="en-US" sz="3484" dirty="0" err="1" smtClean="0">
                <a:latin typeface="Courier New"/>
                <a:cs typeface="Courier New"/>
              </a:rPr>
              <a:t>d\n",x,y</a:t>
            </a:r>
            <a:r>
              <a:rPr lang="en-US" sz="3484" dirty="0" smtClean="0">
                <a:latin typeface="Courier New"/>
                <a:cs typeface="Courier New"/>
              </a:rPr>
              <a:t>,</a:t>
            </a:r>
            <a:r>
              <a:rPr lang="en-US" sz="3484" b="1" dirty="0" smtClean="0">
                <a:solidFill>
                  <a:srgbClr val="FF0000"/>
                </a:solidFill>
                <a:latin typeface="Courier New"/>
                <a:cs typeface="Courier New"/>
              </a:rPr>
              <a:t>*</a:t>
            </a:r>
            <a:r>
              <a:rPr lang="en-US" sz="3484" dirty="0" err="1" smtClean="0">
                <a:latin typeface="Courier New"/>
                <a:cs typeface="Courier New"/>
              </a:rPr>
              <a:t>p</a:t>
            </a:r>
            <a:r>
              <a:rPr lang="en-US" sz="3484" dirty="0" smtClean="0">
                <a:latin typeface="Courier New"/>
                <a:cs typeface="Courier New"/>
              </a:rPr>
              <a:t>);</a:t>
            </a:r>
            <a:br>
              <a:rPr lang="en-US" sz="3484" dirty="0" smtClean="0">
                <a:latin typeface="Courier New"/>
                <a:cs typeface="Courier New"/>
              </a:rPr>
            </a:br>
            <a:r>
              <a:rPr lang="en-US" sz="3484" dirty="0" smtClean="0">
                <a:latin typeface="Courier New"/>
                <a:cs typeface="Courier New"/>
              </a:rPr>
              <a:t>}</a:t>
            </a:r>
            <a:br>
              <a:rPr lang="en-US" sz="3484" dirty="0" smtClean="0">
                <a:latin typeface="Courier New"/>
                <a:cs typeface="Courier New"/>
              </a:rPr>
            </a:br>
            <a:r>
              <a:rPr lang="en-US" sz="3484" dirty="0" smtClean="0">
                <a:latin typeface="Courier New"/>
                <a:cs typeface="Courier New"/>
              </a:rPr>
              <a:t>flip</a:t>
            </a:r>
            <a:r>
              <a:rPr lang="en-US" sz="3484" b="1" dirty="0" smtClean="0">
                <a:solidFill>
                  <a:srgbClr val="FF0000"/>
                </a:solidFill>
                <a:latin typeface="Courier New"/>
                <a:cs typeface="Courier New"/>
              </a:rPr>
              <a:t>-</a:t>
            </a:r>
            <a:r>
              <a:rPr lang="en-US" sz="3484" dirty="0" err="1" smtClean="0">
                <a:latin typeface="Courier New"/>
                <a:cs typeface="Courier New"/>
              </a:rPr>
              <a:t>sign(int</a:t>
            </a:r>
            <a:r>
              <a:rPr lang="en-US" sz="3484" dirty="0" smtClean="0">
                <a:latin typeface="Courier New"/>
                <a:cs typeface="Courier New"/>
              </a:rPr>
              <a:t> *</a:t>
            </a:r>
            <a:r>
              <a:rPr lang="en-US" sz="3484" dirty="0" err="1" smtClean="0">
                <a:latin typeface="Courier New"/>
                <a:cs typeface="Courier New"/>
              </a:rPr>
              <a:t>n</a:t>
            </a:r>
            <a:r>
              <a:rPr lang="en-US" sz="3484" dirty="0" smtClean="0">
                <a:latin typeface="Courier New"/>
                <a:cs typeface="Courier New"/>
              </a:rPr>
              <a:t>){*</a:t>
            </a:r>
            <a:r>
              <a:rPr lang="en-US" sz="3484" dirty="0" err="1" smtClean="0">
                <a:latin typeface="Courier New"/>
                <a:cs typeface="Courier New"/>
              </a:rPr>
              <a:t>n</a:t>
            </a:r>
            <a:r>
              <a:rPr lang="en-US" sz="3484" dirty="0" smtClean="0">
                <a:latin typeface="Courier New"/>
                <a:cs typeface="Courier New"/>
              </a:rPr>
              <a:t> = -(*</a:t>
            </a:r>
            <a:r>
              <a:rPr lang="en-US" sz="3484" dirty="0" err="1" smtClean="0">
                <a:latin typeface="Courier New"/>
                <a:cs typeface="Courier New"/>
              </a:rPr>
              <a:t>n</a:t>
            </a:r>
            <a:r>
              <a:rPr lang="en-US" sz="3484" dirty="0" smtClean="0">
                <a:latin typeface="Courier New"/>
                <a:cs typeface="Courier New"/>
              </a:rPr>
              <a:t>)</a:t>
            </a:r>
            <a:r>
              <a:rPr lang="en-US" sz="3484" b="1" dirty="0" smtClean="0">
                <a:solidFill>
                  <a:srgbClr val="FF0000"/>
                </a:solidFill>
                <a:latin typeface="Courier New"/>
                <a:cs typeface="Courier New"/>
              </a:rPr>
              <a:t>;</a:t>
            </a:r>
            <a:r>
              <a:rPr lang="en-US" sz="3484" dirty="0" smtClean="0">
                <a:latin typeface="Courier New"/>
                <a:cs typeface="Courier New"/>
              </a:rPr>
              <a:t>}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613" i="1" dirty="0" smtClean="0"/>
              <a:t>5 syntax + logic errors in this C code</a:t>
            </a:r>
          </a:p>
          <a:p>
            <a:pPr>
              <a:buNone/>
            </a:pPr>
            <a:r>
              <a:rPr lang="en-US" sz="3613" dirty="0" smtClean="0"/>
              <a:t>	</a:t>
            </a:r>
            <a:endParaRPr lang="en-US" sz="3613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CCF9-2C07-ED41-9DE7-D9554597D728}" type="datetime1">
              <a:rPr lang="en-US" smtClean="0"/>
              <a:pPr/>
              <a:t>9/7/12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3072" y="1573853"/>
            <a:ext cx="1049171" cy="524619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78485" y="1656687"/>
            <a:ext cx="386536" cy="40090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V="1">
            <a:off x="2098340" y="3023454"/>
            <a:ext cx="265020" cy="24850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V="1">
            <a:off x="1684740" y="4004199"/>
            <a:ext cx="265020" cy="24850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 flipV="1">
            <a:off x="7386147" y="3259226"/>
            <a:ext cx="385991" cy="399293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 flipV="1">
            <a:off x="6558401" y="3950049"/>
            <a:ext cx="385991" cy="399293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90223" y="1114778"/>
            <a:ext cx="371697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rgbClr val="FF0000"/>
                </a:solidFill>
                <a:latin typeface="Courier New"/>
                <a:cs typeface="Courier New"/>
              </a:rPr>
              <a:t>#insert &lt;</a:t>
            </a:r>
            <a:r>
              <a:rPr lang="en-US" sz="27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stdio.h</a:t>
            </a:r>
            <a:r>
              <a:rPr lang="en-US" sz="2700" b="1" dirty="0" smtClean="0">
                <a:solidFill>
                  <a:srgbClr val="FF0000"/>
                </a:solidFill>
                <a:latin typeface="Courier New"/>
                <a:cs typeface="Courier New"/>
              </a:rPr>
              <a:t>&gt;</a:t>
            </a:r>
            <a:endParaRPr lang="en-US" sz="2700" b="1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408000"/>
                </a:solidFill>
                <a:latin typeface="Courier"/>
                <a:cs typeface="Courier"/>
              </a:rPr>
              <a:t>x</a:t>
            </a:r>
            <a:r>
              <a:rPr lang="en-US" sz="2800" dirty="0" smtClean="0">
                <a:solidFill>
                  <a:srgbClr val="408000"/>
                </a:solidFill>
                <a:latin typeface="Courier"/>
                <a:cs typeface="Courier"/>
              </a:rPr>
              <a:t>=-5,y=6,p=-5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FF66A0"/>
                </a:solidFill>
                <a:latin typeface="Courier"/>
                <a:cs typeface="Courier"/>
              </a:rPr>
              <a:t>x</a:t>
            </a:r>
            <a:r>
              <a:rPr lang="en-US" sz="2800" dirty="0" smtClean="0">
                <a:solidFill>
                  <a:srgbClr val="FF66A0"/>
                </a:solidFill>
                <a:latin typeface="Courier"/>
                <a:cs typeface="Courier"/>
              </a:rPr>
              <a:t>=-5,y=4,p=-5</a:t>
            </a: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Courier"/>
                <a:cs typeface="Courier"/>
              </a:rPr>
              <a:t>x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Courier"/>
                <a:cs typeface="Courier"/>
              </a:rPr>
              <a:t>=-5,y=-6,p=-5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523220"/>
            <a:chOff x="960651" y="1743728"/>
            <a:chExt cx="7116549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err="1" smtClean="0">
                  <a:solidFill>
                    <a:srgbClr val="FF8000"/>
                  </a:solidFill>
                  <a:latin typeface="Courier"/>
                  <a:cs typeface="Courier"/>
                </a:rPr>
                <a:t>x</a:t>
              </a:r>
              <a:r>
                <a:rPr lang="en-US" sz="2800" dirty="0" smtClean="0">
                  <a:solidFill>
                    <a:srgbClr val="FF8000"/>
                  </a:solidFill>
                  <a:latin typeface="Courier"/>
                  <a:cs typeface="Courier"/>
                </a:rPr>
                <a:t>=5,y=6,p=-5</a:t>
              </a:r>
              <a:endParaRPr lang="en-US" sz="2800" dirty="0">
                <a:solidFill>
                  <a:srgbClr val="FF8000"/>
                </a:solidFill>
                <a:latin typeface="Symbol" pitchFamily="1" charset="2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What is output after correct errors?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45000" y="1682749"/>
            <a:ext cx="4699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urier New"/>
                <a:cs typeface="Courier New"/>
              </a:rPr>
              <a:t>void main(); {</a:t>
            </a:r>
            <a:br>
              <a:rPr lang="en-US" sz="2000" b="1" dirty="0" smtClean="0">
                <a:latin typeface="Courier New"/>
                <a:cs typeface="Courier New"/>
              </a:rPr>
            </a:br>
            <a:r>
              <a:rPr lang="en-US" sz="2000" b="1" dirty="0" smtClean="0">
                <a:latin typeface="Courier New"/>
                <a:cs typeface="Courier New"/>
              </a:rPr>
              <a:t>  int *</a:t>
            </a:r>
            <a:r>
              <a:rPr lang="en-US" sz="2000" b="1" dirty="0" err="1" smtClean="0">
                <a:latin typeface="Courier New"/>
                <a:cs typeface="Courier New"/>
              </a:rPr>
              <a:t>p</a:t>
            </a:r>
            <a:r>
              <a:rPr lang="en-US" sz="2000" b="1" dirty="0" smtClean="0">
                <a:latin typeface="Courier New"/>
                <a:cs typeface="Courier New"/>
              </a:rPr>
              <a:t>, </a:t>
            </a:r>
            <a:r>
              <a:rPr lang="en-US" sz="2000" b="1" dirty="0" err="1" smtClean="0">
                <a:latin typeface="Courier New"/>
                <a:cs typeface="Courier New"/>
              </a:rPr>
              <a:t>x</a:t>
            </a:r>
            <a:r>
              <a:rPr lang="en-US" sz="2000" b="1" dirty="0" smtClean="0">
                <a:latin typeface="Courier New"/>
                <a:cs typeface="Courier New"/>
              </a:rPr>
              <a:t>=5, </a:t>
            </a:r>
            <a:r>
              <a:rPr lang="en-US" sz="2000" b="1" dirty="0" err="1" smtClean="0">
                <a:latin typeface="Courier New"/>
                <a:cs typeface="Courier New"/>
              </a:rPr>
              <a:t>y</a:t>
            </a:r>
            <a:r>
              <a:rPr lang="en-US" sz="2000" b="1" dirty="0" smtClean="0">
                <a:latin typeface="Courier New"/>
                <a:cs typeface="Courier New"/>
              </a:rPr>
              <a:t>; // init</a:t>
            </a:r>
            <a:br>
              <a:rPr lang="en-US" sz="2000" b="1" dirty="0" smtClean="0">
                <a:latin typeface="Courier New"/>
                <a:cs typeface="Courier New"/>
              </a:rPr>
            </a:br>
            <a:r>
              <a:rPr lang="en-US" sz="2000" b="1" dirty="0" smtClean="0">
                <a:latin typeface="Courier New"/>
                <a:cs typeface="Courier New"/>
              </a:rPr>
              <a:t>  int </a:t>
            </a:r>
            <a:r>
              <a:rPr lang="en-US" sz="2000" b="1" dirty="0" err="1" smtClean="0">
                <a:latin typeface="Courier New"/>
                <a:cs typeface="Courier New"/>
              </a:rPr>
              <a:t>z</a:t>
            </a:r>
            <a:r>
              <a:rPr lang="en-US" sz="2000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  </a:t>
            </a:r>
            <a:r>
              <a:rPr lang="en-US" sz="2000" b="1" dirty="0" err="1" smtClean="0">
                <a:latin typeface="Courier New"/>
                <a:cs typeface="Courier New"/>
              </a:rPr>
              <a:t>y</a:t>
            </a:r>
            <a:r>
              <a:rPr lang="en-US" sz="2000" b="1" dirty="0" smtClean="0">
                <a:latin typeface="Courier New"/>
                <a:cs typeface="Courier New"/>
              </a:rPr>
              <a:t> = *(</a:t>
            </a:r>
            <a:r>
              <a:rPr lang="en-US" sz="2000" b="1" dirty="0" err="1" smtClean="0">
                <a:latin typeface="Courier New"/>
                <a:cs typeface="Courier New"/>
              </a:rPr>
              <a:t>p</a:t>
            </a:r>
            <a:r>
              <a:rPr lang="en-US" sz="2000" b="1" dirty="0" smtClean="0">
                <a:latin typeface="Courier New"/>
                <a:cs typeface="Courier New"/>
              </a:rPr>
              <a:t> = &amp;</a:t>
            </a:r>
            <a:r>
              <a:rPr lang="en-US" sz="2000" b="1" dirty="0" err="1" smtClean="0">
                <a:latin typeface="Courier New"/>
                <a:cs typeface="Courier New"/>
              </a:rPr>
              <a:t>x</a:t>
            </a:r>
            <a:r>
              <a:rPr lang="en-US" sz="2000" b="1" dirty="0" smtClean="0">
                <a:latin typeface="Courier New"/>
                <a:cs typeface="Courier New"/>
              </a:rPr>
              <a:t>) + 1;</a:t>
            </a:r>
            <a:br>
              <a:rPr lang="en-US" sz="2000" b="1" dirty="0" smtClean="0">
                <a:latin typeface="Courier New"/>
                <a:cs typeface="Courier New"/>
              </a:rPr>
            </a:br>
            <a:r>
              <a:rPr lang="en-US" sz="2000" b="1" dirty="0" smtClean="0">
                <a:latin typeface="Courier New"/>
                <a:cs typeface="Courier New"/>
              </a:rPr>
              <a:t>  flip-</a:t>
            </a:r>
            <a:r>
              <a:rPr lang="en-US" sz="2000" b="1" dirty="0" err="1" smtClean="0">
                <a:latin typeface="Courier New"/>
                <a:cs typeface="Courier New"/>
              </a:rPr>
              <a:t>sign(p</a:t>
            </a:r>
            <a:r>
              <a:rPr lang="en-US" sz="2000" b="1" dirty="0" smtClean="0">
                <a:latin typeface="Courier New"/>
                <a:cs typeface="Courier New"/>
              </a:rPr>
              <a:t>);</a:t>
            </a:r>
            <a:br>
              <a:rPr lang="en-US" sz="2000" b="1" dirty="0" smtClean="0">
                <a:latin typeface="Courier New"/>
                <a:cs typeface="Courier New"/>
              </a:rPr>
            </a:br>
            <a:r>
              <a:rPr lang="en-US" sz="2000" b="1" dirty="0" smtClean="0">
                <a:latin typeface="Courier New"/>
                <a:cs typeface="Courier New"/>
              </a:rPr>
              <a:t>  </a:t>
            </a:r>
            <a:r>
              <a:rPr lang="en-US" sz="2000" b="1" dirty="0" err="1" smtClean="0">
                <a:latin typeface="Courier New"/>
                <a:cs typeface="Courier New"/>
              </a:rPr>
              <a:t>printf("x</a:t>
            </a:r>
            <a:r>
              <a:rPr lang="en-US" sz="2000" b="1" dirty="0" smtClean="0">
                <a:latin typeface="Courier New"/>
                <a:cs typeface="Courier New"/>
              </a:rPr>
              <a:t>=%</a:t>
            </a:r>
            <a:r>
              <a:rPr lang="en-US" sz="2000" b="1" dirty="0" err="1" smtClean="0">
                <a:latin typeface="Courier New"/>
                <a:cs typeface="Courier New"/>
              </a:rPr>
              <a:t>d,y</a:t>
            </a:r>
            <a:r>
              <a:rPr lang="en-US" sz="2000" b="1" dirty="0" smtClean="0">
                <a:latin typeface="Courier New"/>
                <a:cs typeface="Courier New"/>
              </a:rPr>
              <a:t>=%</a:t>
            </a:r>
            <a:r>
              <a:rPr lang="en-US" sz="2000" b="1" dirty="0" err="1" smtClean="0">
                <a:latin typeface="Courier New"/>
                <a:cs typeface="Courier New"/>
              </a:rPr>
              <a:t>d,p</a:t>
            </a:r>
            <a:r>
              <a:rPr lang="en-US" sz="2000" b="1" dirty="0" smtClean="0">
                <a:latin typeface="Courier New"/>
                <a:cs typeface="Courier New"/>
              </a:rPr>
              <a:t>=%</a:t>
            </a:r>
            <a:r>
              <a:rPr lang="en-US" sz="2000" b="1" dirty="0" err="1" smtClean="0">
                <a:latin typeface="Courier New"/>
                <a:cs typeface="Courier New"/>
              </a:rPr>
              <a:t>d\n</a:t>
            </a:r>
            <a:r>
              <a:rPr lang="en-US" sz="2000" b="1" dirty="0" smtClean="0">
                <a:latin typeface="Courier New"/>
                <a:cs typeface="Courier New"/>
              </a:rPr>
              <a:t>",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	</a:t>
            </a:r>
            <a:r>
              <a:rPr lang="en-US" sz="2000" b="1" dirty="0" err="1" smtClean="0">
                <a:latin typeface="Courier New"/>
                <a:cs typeface="Courier New"/>
              </a:rPr>
              <a:t>x,y</a:t>
            </a:r>
            <a:r>
              <a:rPr lang="en-US" sz="2000" b="1" dirty="0" smtClean="0">
                <a:latin typeface="Courier New"/>
                <a:cs typeface="Courier New"/>
              </a:rPr>
              <a:t>,*</a:t>
            </a:r>
            <a:r>
              <a:rPr lang="en-US" sz="2000" b="1" dirty="0" err="1" smtClean="0">
                <a:latin typeface="Courier New"/>
                <a:cs typeface="Courier New"/>
              </a:rPr>
              <a:t>p</a:t>
            </a:r>
            <a:r>
              <a:rPr lang="en-US" sz="2000" b="1" dirty="0" smtClean="0">
                <a:latin typeface="Courier New"/>
                <a:cs typeface="Courier New"/>
              </a:rPr>
              <a:t>);</a:t>
            </a:r>
            <a:br>
              <a:rPr lang="en-US" sz="2000" b="1" dirty="0" smtClean="0">
                <a:latin typeface="Courier New"/>
                <a:cs typeface="Courier New"/>
              </a:rPr>
            </a:br>
            <a:r>
              <a:rPr lang="en-US" sz="2000" b="1" dirty="0" smtClean="0">
                <a:latin typeface="Courier New"/>
                <a:cs typeface="Courier New"/>
              </a:rPr>
              <a:t>}</a:t>
            </a:r>
            <a:br>
              <a:rPr lang="en-US" sz="2000" b="1" dirty="0" smtClean="0">
                <a:latin typeface="Courier New"/>
                <a:cs typeface="Courier New"/>
              </a:rPr>
            </a:br>
            <a:r>
              <a:rPr lang="en-US" sz="2000" b="1" dirty="0" smtClean="0">
                <a:latin typeface="Courier New"/>
                <a:cs typeface="Courier New"/>
              </a:rPr>
              <a:t>flip-</a:t>
            </a:r>
            <a:r>
              <a:rPr lang="en-US" sz="2000" b="1" dirty="0" err="1" smtClean="0">
                <a:latin typeface="Courier New"/>
                <a:cs typeface="Courier New"/>
              </a:rPr>
              <a:t>sign(int</a:t>
            </a:r>
            <a:r>
              <a:rPr lang="en-US" sz="2000" b="1" dirty="0" smtClean="0">
                <a:latin typeface="Courier New"/>
                <a:cs typeface="Courier New"/>
              </a:rPr>
              <a:t> *</a:t>
            </a:r>
            <a:r>
              <a:rPr lang="en-US" sz="2000" b="1" dirty="0" err="1" smtClean="0">
                <a:latin typeface="Courier New"/>
                <a:cs typeface="Courier New"/>
              </a:rPr>
              <a:t>n</a:t>
            </a:r>
            <a:r>
              <a:rPr lang="en-US" sz="2000" b="1" dirty="0" smtClean="0">
                <a:latin typeface="Courier New"/>
                <a:cs typeface="Courier New"/>
              </a:rPr>
              <a:t>)</a:t>
            </a:r>
            <a:br>
              <a:rPr lang="en-US" sz="2000" b="1" dirty="0" smtClean="0">
                <a:latin typeface="Courier New"/>
                <a:cs typeface="Courier New"/>
              </a:rPr>
            </a:br>
            <a:r>
              <a:rPr lang="en-US" sz="2000" b="1" dirty="0" smtClean="0">
                <a:latin typeface="Courier New"/>
                <a:cs typeface="Courier New"/>
              </a:rPr>
              <a:t>	{*</a:t>
            </a:r>
            <a:r>
              <a:rPr lang="en-US" sz="2000" b="1" dirty="0" err="1" smtClean="0">
                <a:latin typeface="Courier New"/>
                <a:cs typeface="Courier New"/>
              </a:rPr>
              <a:t>n</a:t>
            </a:r>
            <a:r>
              <a:rPr lang="en-US" sz="2000" b="1" dirty="0" smtClean="0">
                <a:latin typeface="Courier New"/>
                <a:cs typeface="Courier New"/>
              </a:rPr>
              <a:t> = -(*</a:t>
            </a:r>
            <a:r>
              <a:rPr lang="en-US" sz="2000" b="1" dirty="0" err="1" smtClean="0">
                <a:latin typeface="Courier New"/>
                <a:cs typeface="Courier New"/>
              </a:rPr>
              <a:t>n</a:t>
            </a:r>
            <a:r>
              <a:rPr lang="en-US" sz="2000" b="1" dirty="0" smtClean="0">
                <a:latin typeface="Courier New"/>
                <a:cs typeface="Courier New"/>
              </a:rPr>
              <a:t>); }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 #2</a:t>
            </a:r>
          </a:p>
          <a:p>
            <a:r>
              <a:rPr lang="en-US" dirty="0" smtClean="0"/>
              <a:t>Lab #2</a:t>
            </a:r>
          </a:p>
          <a:p>
            <a:r>
              <a:rPr lang="en-US" dirty="0" smtClean="0"/>
              <a:t>No Discussion sections this week, but extra office hours…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CF6B1-C410-DE41-99C1-A52DCD7C209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</a:t>
            </a:r>
          </a:p>
          <a:p>
            <a:r>
              <a:rPr lang="en-US" dirty="0" smtClean="0"/>
              <a:t>Pointers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/>
              <a:t>Arrays</a:t>
            </a:r>
          </a:p>
          <a:p>
            <a:r>
              <a:rPr lang="en-US" dirty="0" smtClean="0"/>
              <a:t>Technology Break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B044-405C-E847-B7D3-5543A707A00F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Office Hours This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415597"/>
            <a:ext cx="85344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(Alan Christopher: Tue 5-7 320 Soda)</a:t>
            </a:r>
          </a:p>
          <a:p>
            <a:pPr>
              <a:buNone/>
            </a:pPr>
            <a:r>
              <a:rPr lang="en-US" dirty="0" smtClean="0"/>
              <a:t>Loc Do: Fri 12-2pm Qualcomm Cyber Café</a:t>
            </a:r>
          </a:p>
          <a:p>
            <a:pPr>
              <a:buNone/>
            </a:pPr>
            <a:r>
              <a:rPr lang="en-US" dirty="0" smtClean="0"/>
              <a:t>(James Ferguson: Tue 10-11 AM &amp; 1-2 PM, 320 Soda)</a:t>
            </a:r>
          </a:p>
          <a:p>
            <a:pPr>
              <a:buNone/>
            </a:pPr>
            <a:r>
              <a:rPr lang="en-US" dirty="0" err="1" smtClean="0"/>
              <a:t>Anirudh</a:t>
            </a:r>
            <a:r>
              <a:rPr lang="en-US" dirty="0" smtClean="0"/>
              <a:t> </a:t>
            </a:r>
            <a:r>
              <a:rPr lang="en-US" dirty="0" err="1" smtClean="0"/>
              <a:t>Garg</a:t>
            </a:r>
            <a:r>
              <a:rPr lang="en-US" dirty="0" smtClean="0"/>
              <a:t>: Wed 4-6 Qualcomm Cyber Café</a:t>
            </a:r>
          </a:p>
          <a:p>
            <a:pPr>
              <a:buNone/>
            </a:pPr>
            <a:r>
              <a:rPr lang="en-US" dirty="0" smtClean="0"/>
              <a:t>William Ku: 6-8 Thursday 283E Soda</a:t>
            </a:r>
          </a:p>
          <a:p>
            <a:pPr>
              <a:buNone/>
            </a:pPr>
            <a:r>
              <a:rPr lang="en-US" dirty="0" smtClean="0"/>
              <a:t>Brandon </a:t>
            </a:r>
            <a:r>
              <a:rPr lang="en-US" dirty="0" err="1" smtClean="0"/>
              <a:t>Luong</a:t>
            </a:r>
            <a:r>
              <a:rPr lang="en-US" dirty="0" smtClean="0"/>
              <a:t>: Wed 6-8 283E Soda</a:t>
            </a:r>
          </a:p>
          <a:p>
            <a:pPr>
              <a:buNone/>
            </a:pPr>
            <a:r>
              <a:rPr lang="en-US" dirty="0" smtClean="0"/>
              <a:t>Ravi </a:t>
            </a:r>
            <a:r>
              <a:rPr lang="en-US" dirty="0" err="1" smtClean="0"/>
              <a:t>Punj</a:t>
            </a:r>
            <a:r>
              <a:rPr lang="en-US" dirty="0" smtClean="0"/>
              <a:t>: Wed 12-2 Free Speech Movement Cafe.</a:t>
            </a:r>
          </a:p>
          <a:p>
            <a:pPr>
              <a:buNone/>
            </a:pPr>
            <a:r>
              <a:rPr lang="en-US" dirty="0" smtClean="0"/>
              <a:t>Sung </a:t>
            </a:r>
            <a:r>
              <a:rPr lang="en-US" dirty="0" err="1" smtClean="0"/>
              <a:t>Roa</a:t>
            </a:r>
            <a:r>
              <a:rPr lang="en-US" dirty="0" smtClean="0"/>
              <a:t> Yoon: Thu 7-9 283E Soda.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CF6B1-C410-DE41-99C1-A52DCD7C209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5715000"/>
            <a:ext cx="3242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solidFill>
                  <a:srgbClr val="FF0000"/>
                </a:solidFill>
              </a:rPr>
              <a:t>Watch Piazza!</a:t>
            </a:r>
            <a:endParaRPr lang="en-US" sz="4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282" y="2586770"/>
            <a:ext cx="3398419" cy="312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Rules</a:t>
            </a:r>
            <a:br>
              <a:rPr lang="en-US" dirty="0" smtClean="0"/>
            </a:br>
            <a:r>
              <a:rPr lang="en-US" dirty="0" smtClean="0"/>
              <a:t>(and we really mean it!)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3321" y="2480924"/>
            <a:ext cx="3122479" cy="312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7"/>
          <p:cNvGrpSpPr/>
          <p:nvPr/>
        </p:nvGrpSpPr>
        <p:grpSpPr>
          <a:xfrm>
            <a:off x="740868" y="2209822"/>
            <a:ext cx="7698972" cy="3499427"/>
            <a:chOff x="740868" y="2209822"/>
            <a:chExt cx="7698972" cy="3499427"/>
          </a:xfrm>
        </p:grpSpPr>
        <p:grpSp>
          <p:nvGrpSpPr>
            <p:cNvPr id="5" name="Group 13"/>
            <p:cNvGrpSpPr/>
            <p:nvPr/>
          </p:nvGrpSpPr>
          <p:grpSpPr>
            <a:xfrm>
              <a:off x="740868" y="2209822"/>
              <a:ext cx="3499427" cy="3499427"/>
              <a:chOff x="987828" y="2198668"/>
              <a:chExt cx="3499427" cy="3499427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987828" y="2198668"/>
                <a:ext cx="3499427" cy="3499427"/>
              </a:xfrm>
              <a:prstGeom prst="ellipse">
                <a:avLst/>
              </a:prstGeom>
              <a:noFill/>
              <a:ln w="152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>
                <a:stCxn id="7" idx="1"/>
                <a:endCxn id="7" idx="5"/>
              </p:cNvCxnSpPr>
              <p:nvPr/>
            </p:nvCxnSpPr>
            <p:spPr>
              <a:xfrm rot="16200000" flipH="1">
                <a:off x="1500306" y="2711147"/>
                <a:ext cx="2474469" cy="2474469"/>
              </a:xfrm>
              <a:prstGeom prst="line">
                <a:avLst/>
              </a:prstGeom>
              <a:ln w="1524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14"/>
            <p:cNvGrpSpPr/>
            <p:nvPr/>
          </p:nvGrpSpPr>
          <p:grpSpPr>
            <a:xfrm>
              <a:off x="4940413" y="2209822"/>
              <a:ext cx="3499427" cy="3499427"/>
              <a:chOff x="987828" y="2198668"/>
              <a:chExt cx="3499427" cy="3499427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987828" y="2198668"/>
                <a:ext cx="3499427" cy="3499427"/>
              </a:xfrm>
              <a:prstGeom prst="ellipse">
                <a:avLst/>
              </a:prstGeom>
              <a:noFill/>
              <a:ln w="152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>
                <a:stCxn id="16" idx="1"/>
                <a:endCxn id="16" idx="5"/>
              </p:cNvCxnSpPr>
              <p:nvPr/>
            </p:nvCxnSpPr>
            <p:spPr>
              <a:xfrm rot="16200000" flipH="1">
                <a:off x="1500306" y="2711147"/>
                <a:ext cx="2474469" cy="2474469"/>
              </a:xfrm>
              <a:prstGeom prst="line">
                <a:avLst/>
              </a:prstGeom>
              <a:ln w="1524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ABA8-3F52-9E46-952F-A2C1FD4B26B8}" type="datetime1">
              <a:rPr lang="en-US" smtClean="0"/>
              <a:pPr/>
              <a:t>9/7/12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>
          <a:xfrm>
            <a:off x="2168122" y="1627853"/>
            <a:ext cx="5114657" cy="47453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Arrays (1/5)</a:t>
            </a:r>
            <a:endParaRPr lang="en-US"/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Declaration: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ar[2];</a:t>
            </a:r>
          </a:p>
          <a:p>
            <a:pPr>
              <a:buNone/>
            </a:pPr>
            <a:r>
              <a:rPr lang="en-US" dirty="0" smtClean="0"/>
              <a:t>	declares a 2-element integer array: just a block of memory 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ar</a:t>
            </a:r>
            <a:r>
              <a:rPr lang="en-US" b="1" dirty="0" smtClean="0">
                <a:latin typeface="Courier New"/>
                <a:cs typeface="Courier New"/>
              </a:rPr>
              <a:t>[] = {795, 635};</a:t>
            </a:r>
          </a:p>
          <a:p>
            <a:pPr>
              <a:buNone/>
            </a:pPr>
            <a:r>
              <a:rPr lang="en-US" dirty="0" smtClean="0"/>
              <a:t>	declares and initializes a 2-element integer array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Accessing elements: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err="1" smtClean="0">
                <a:latin typeface="Courier New"/>
                <a:cs typeface="Courier New"/>
              </a:rPr>
              <a:t>ar[num</a:t>
            </a:r>
            <a:r>
              <a:rPr lang="en-US" b="1" dirty="0" smtClean="0">
                <a:latin typeface="Courier New"/>
                <a:cs typeface="Courier New"/>
              </a:rPr>
              <a:t>]</a:t>
            </a:r>
          </a:p>
          <a:p>
            <a:pPr>
              <a:buNone/>
            </a:pPr>
            <a:r>
              <a:rPr lang="en-US" dirty="0" smtClean="0"/>
              <a:t>	returns the </a:t>
            </a:r>
            <a:r>
              <a:rPr lang="en-US" dirty="0" err="1" smtClean="0"/>
              <a:t>num</a:t>
            </a:r>
            <a:r>
              <a:rPr lang="en-US" baseline="30000" dirty="0" err="1" smtClean="0"/>
              <a:t>th</a:t>
            </a:r>
            <a:r>
              <a:rPr lang="en-US" dirty="0" smtClean="0"/>
              <a:t> element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F81A-B840-D441-A141-E259A891DBE7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Arrays (2/5)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 arrays are (almost) identical to pointers</a:t>
            </a:r>
          </a:p>
          <a:p>
            <a:pPr lvl="1"/>
            <a:r>
              <a:rPr lang="en-US" b="1" dirty="0" smtClean="0">
                <a:latin typeface="Courier New"/>
                <a:cs typeface="Courier New"/>
              </a:rPr>
              <a:t>char *string</a:t>
            </a:r>
            <a:r>
              <a:rPr lang="en-US" b="1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latin typeface="Courier New"/>
                <a:cs typeface="Courier New"/>
              </a:rPr>
              <a:t>char string[]</a:t>
            </a:r>
            <a:r>
              <a:rPr lang="en-US" b="1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are nearly identical declarations</a:t>
            </a:r>
          </a:p>
          <a:p>
            <a:pPr lvl="1"/>
            <a:r>
              <a:rPr lang="en-US" dirty="0" smtClean="0"/>
              <a:t>Differ in subtle ways: incrementing, declaration of filled arrays</a:t>
            </a:r>
          </a:p>
          <a:p>
            <a:pPr lvl="1"/>
            <a:r>
              <a:rPr lang="en-US" dirty="0" smtClean="0"/>
              <a:t>End of C string marked by 0 in last character</a:t>
            </a:r>
          </a:p>
          <a:p>
            <a:r>
              <a:rPr lang="en-US" i="1" dirty="0" smtClean="0"/>
              <a:t>Key Concept</a:t>
            </a:r>
            <a:r>
              <a:rPr lang="en-US" dirty="0" smtClean="0"/>
              <a:t>: Array variable is a “pointer” to the first (0</a:t>
            </a:r>
            <a:r>
              <a:rPr lang="en-US" baseline="30000" dirty="0" smtClean="0"/>
              <a:t>th</a:t>
            </a:r>
            <a:r>
              <a:rPr lang="en-US" dirty="0" smtClean="0"/>
              <a:t>) element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2CCD-F10F-6C43-A669-0D2947CBF837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 Strings</a:t>
            </a: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String in C is just an array of characters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b="1" dirty="0" smtClean="0">
                <a:latin typeface="Courier New"/>
                <a:cs typeface="Courier New"/>
              </a:rPr>
              <a:t>char string[] = "</a:t>
            </a:r>
            <a:r>
              <a:rPr lang="en-US" b="1" dirty="0" err="1" smtClean="0">
                <a:latin typeface="Courier New"/>
                <a:cs typeface="Courier New"/>
              </a:rPr>
              <a:t>abc</a:t>
            </a:r>
            <a:r>
              <a:rPr lang="en-US" b="1" dirty="0" smtClean="0">
                <a:latin typeface="Courier New"/>
                <a:cs typeface="Courier New"/>
              </a:rPr>
              <a:t>";</a:t>
            </a:r>
          </a:p>
          <a:p>
            <a:r>
              <a:rPr lang="en-US" dirty="0" smtClean="0"/>
              <a:t>How do you tell how long a string is?</a:t>
            </a:r>
          </a:p>
          <a:p>
            <a:pPr lvl="1"/>
            <a:r>
              <a:rPr lang="en-US" dirty="0" smtClean="0"/>
              <a:t>Last character is followed by a 0 byte </a:t>
            </a:r>
            <a:br>
              <a:rPr lang="en-US" dirty="0" smtClean="0"/>
            </a:br>
            <a:r>
              <a:rPr lang="en-US" dirty="0" smtClean="0"/>
              <a:t>(aka “null terminator”)					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C0B0-E683-D44D-8877-6535B26605DB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786457" y="4250264"/>
            <a:ext cx="4986762" cy="2308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charset="0"/>
              </a:rPr>
              <a:t>strlen(char</a:t>
            </a:r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charset="0"/>
              </a:rPr>
              <a:t>s</a:t>
            </a:r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[])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lang="en-US" sz="2400" b="1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charset="0"/>
              </a:rPr>
              <a:t>n</a:t>
            </a:r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 = 0;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    while (</a:t>
            </a:r>
            <a:r>
              <a:rPr lang="en-US" sz="2400" b="1" dirty="0" err="1">
                <a:solidFill>
                  <a:schemeClr val="tx1"/>
                </a:solidFill>
                <a:latin typeface="Courier New" charset="0"/>
              </a:rPr>
              <a:t>s[n</a:t>
            </a:r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] != 0) </a:t>
            </a:r>
            <a:r>
              <a:rPr lang="en-US" sz="2400" b="1" dirty="0" err="1">
                <a:solidFill>
                  <a:schemeClr val="tx1"/>
                </a:solidFill>
                <a:latin typeface="Courier New" charset="0"/>
              </a:rPr>
              <a:t>n</a:t>
            </a:r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++;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    return </a:t>
            </a:r>
            <a:r>
              <a:rPr lang="en-US" sz="2400" b="1" dirty="0" err="1">
                <a:solidFill>
                  <a:schemeClr val="tx1"/>
                </a:solidFill>
                <a:latin typeface="Courier New" charset="0"/>
              </a:rPr>
              <a:t>n</a:t>
            </a:r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Arrays (3/5)</a:t>
            </a: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699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Consequences:</a:t>
            </a:r>
          </a:p>
          <a:p>
            <a:pPr lvl="1"/>
            <a:r>
              <a:rPr lang="en-US" b="1" dirty="0" err="1" smtClean="0">
                <a:latin typeface="Courier New"/>
                <a:cs typeface="Courier New"/>
              </a:rPr>
              <a:t>ar</a:t>
            </a:r>
            <a:r>
              <a:rPr lang="en-US" dirty="0" smtClean="0"/>
              <a:t> is an array variable, but looks like a pointer</a:t>
            </a:r>
          </a:p>
          <a:p>
            <a:pPr lvl="1"/>
            <a:r>
              <a:rPr lang="en-US" b="1" dirty="0" smtClean="0">
                <a:latin typeface="Courier New"/>
                <a:cs typeface="Courier New"/>
              </a:rPr>
              <a:t>ar[0]</a:t>
            </a:r>
            <a:r>
              <a:rPr lang="en-US" dirty="0" smtClean="0"/>
              <a:t> is the same as </a:t>
            </a:r>
            <a:r>
              <a:rPr lang="en-US" b="1" dirty="0" smtClean="0">
                <a:latin typeface="Courier New"/>
                <a:cs typeface="Courier New"/>
              </a:rPr>
              <a:t>*</a:t>
            </a:r>
            <a:r>
              <a:rPr lang="en-US" b="1" dirty="0" err="1" smtClean="0">
                <a:latin typeface="Courier New"/>
                <a:cs typeface="Courier New"/>
              </a:rPr>
              <a:t>ar</a:t>
            </a:r>
            <a:endParaRPr lang="en-US" b="1" dirty="0" smtClean="0">
              <a:latin typeface="Courier New"/>
              <a:cs typeface="Courier New"/>
            </a:endParaRPr>
          </a:p>
          <a:p>
            <a:pPr lvl="1"/>
            <a:r>
              <a:rPr lang="en-US" b="1" dirty="0" smtClean="0">
                <a:latin typeface="Courier New"/>
                <a:cs typeface="Courier New"/>
              </a:rPr>
              <a:t>ar[2]</a:t>
            </a:r>
            <a:r>
              <a:rPr lang="en-US" dirty="0" smtClean="0"/>
              <a:t> is the same as </a:t>
            </a:r>
            <a:r>
              <a:rPr lang="en-US" b="1" dirty="0" smtClean="0">
                <a:latin typeface="Courier New"/>
                <a:cs typeface="Courier New"/>
              </a:rPr>
              <a:t>*(ar+2)</a:t>
            </a:r>
          </a:p>
          <a:p>
            <a:pPr lvl="1"/>
            <a:r>
              <a:rPr lang="en-US" dirty="0" smtClean="0"/>
              <a:t>We can use pointer arithmetic to conveniently access arrays</a:t>
            </a:r>
          </a:p>
          <a:p>
            <a:r>
              <a:rPr lang="en-US" dirty="0" smtClean="0"/>
              <a:t>Declared arrays are only allocated while the scope is valid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b="1" dirty="0" smtClean="0">
                <a:latin typeface="Courier New"/>
                <a:cs typeface="Courier New"/>
              </a:rPr>
              <a:t>char *</a:t>
            </a:r>
            <a:r>
              <a:rPr lang="en-US" b="1" dirty="0" err="1" smtClean="0">
                <a:latin typeface="Courier New"/>
                <a:cs typeface="Courier New"/>
              </a:rPr>
              <a:t>foo</a:t>
            </a:r>
            <a:r>
              <a:rPr lang="en-US" b="1" dirty="0" smtClean="0">
                <a:latin typeface="Courier New"/>
                <a:cs typeface="Courier New"/>
              </a:rPr>
              <a:t>() {</a:t>
            </a:r>
            <a:br>
              <a:rPr lang="en-US" b="1" dirty="0" smtClean="0">
                <a:latin typeface="Courier New"/>
                <a:cs typeface="Courier New"/>
              </a:rPr>
            </a:br>
            <a:r>
              <a:rPr lang="en-US" b="1" dirty="0" smtClean="0">
                <a:latin typeface="Courier New"/>
                <a:cs typeface="Courier New"/>
              </a:rPr>
              <a:t>   char string[32]; ...;</a:t>
            </a:r>
            <a:br>
              <a:rPr lang="en-US" b="1" dirty="0" smtClean="0">
                <a:latin typeface="Courier New"/>
                <a:cs typeface="Courier New"/>
              </a:rPr>
            </a:br>
            <a:r>
              <a:rPr lang="en-US" b="1" dirty="0" smtClean="0">
                <a:latin typeface="Courier New"/>
                <a:cs typeface="Courier New"/>
              </a:rPr>
              <a:t>   return string;</a:t>
            </a:r>
            <a:br>
              <a:rPr lang="en-US" b="1" dirty="0" smtClean="0">
                <a:latin typeface="Courier New"/>
                <a:cs typeface="Courier New"/>
              </a:rPr>
            </a:br>
            <a:r>
              <a:rPr lang="en-US" b="1" dirty="0" smtClean="0">
                <a:latin typeface="Courier New"/>
                <a:cs typeface="Courier New"/>
              </a:rPr>
              <a:t>}</a:t>
            </a:r>
            <a:r>
              <a:rPr lang="en-US" b="1" dirty="0" smtClean="0"/>
              <a:t> </a:t>
            </a:r>
          </a:p>
          <a:p>
            <a:pPr lvl="1">
              <a:buNone/>
            </a:pPr>
            <a:r>
              <a:rPr lang="en-US" sz="3226" dirty="0" smtClean="0"/>
              <a:t>is incorrect </a:t>
            </a:r>
            <a:r>
              <a:rPr lang="en-US" sz="3226" b="1" i="1" dirty="0" smtClean="0">
                <a:solidFill>
                  <a:srgbClr val="FF0000"/>
                </a:solidFill>
              </a:rPr>
              <a:t>and very very bad</a:t>
            </a:r>
            <a:endParaRPr lang="en-US" sz="3226" b="1" i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4C1E-503B-1347-A327-497B7477F6B9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(4/5)</a:t>
            </a:r>
            <a:endParaRPr lang="en-US" dirty="0"/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Array size </a:t>
            </a:r>
            <a:r>
              <a:rPr lang="en-US" i="1" dirty="0" err="1" smtClean="0"/>
              <a:t>n</a:t>
            </a:r>
            <a:r>
              <a:rPr lang="en-US" dirty="0" smtClean="0"/>
              <a:t>; want to access from </a:t>
            </a:r>
            <a:r>
              <a:rPr lang="en-US" i="1" dirty="0" smtClean="0"/>
              <a:t>0</a:t>
            </a:r>
            <a:r>
              <a:rPr lang="en-US" dirty="0" smtClean="0"/>
              <a:t> to </a:t>
            </a:r>
            <a:r>
              <a:rPr lang="en-US" i="1" dirty="0" smtClean="0"/>
              <a:t>n-1</a:t>
            </a:r>
            <a:r>
              <a:rPr lang="en-US" dirty="0" smtClean="0"/>
              <a:t>, so you should use counter AND utilize a variable for declaration &amp; </a:t>
            </a:r>
            <a:r>
              <a:rPr lang="en-US" dirty="0" err="1" smtClean="0"/>
              <a:t>incrementation</a:t>
            </a:r>
            <a:endParaRPr lang="en-US" dirty="0" smtClean="0"/>
          </a:p>
          <a:p>
            <a:pPr lvl="1"/>
            <a:r>
              <a:rPr lang="en-US" dirty="0" smtClean="0"/>
              <a:t>Bad pattern</a:t>
            </a:r>
            <a:br>
              <a:rPr lang="en-US" dirty="0" smtClean="0"/>
            </a:b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, ar[10];</a:t>
            </a:r>
            <a:br>
              <a:rPr lang="en-US" b="1" dirty="0" smtClean="0">
                <a:latin typeface="Courier New"/>
                <a:cs typeface="Courier New"/>
              </a:rPr>
            </a:br>
            <a:r>
              <a:rPr lang="en-US" b="1" dirty="0" err="1" smtClean="0">
                <a:latin typeface="Courier New"/>
                <a:cs typeface="Courier New"/>
              </a:rPr>
              <a:t>for(i</a:t>
            </a:r>
            <a:r>
              <a:rPr lang="en-US" b="1" dirty="0" smtClean="0">
                <a:latin typeface="Courier New"/>
                <a:cs typeface="Courier New"/>
              </a:rPr>
              <a:t> = 0;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 &lt; 10;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++){ ... }</a:t>
            </a:r>
          </a:p>
          <a:p>
            <a:pPr lvl="1"/>
            <a:r>
              <a:rPr lang="en-US" dirty="0" smtClean="0"/>
              <a:t>Better pattern</a:t>
            </a:r>
            <a:br>
              <a:rPr lang="en-US" dirty="0" smtClean="0"/>
            </a:b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ARRAY_SIZE = 10</a:t>
            </a:r>
            <a:br>
              <a:rPr lang="en-US" b="1" dirty="0" smtClean="0">
                <a:latin typeface="Courier New"/>
                <a:cs typeface="Courier New"/>
              </a:rPr>
            </a:b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, </a:t>
            </a:r>
            <a:r>
              <a:rPr lang="en-US" b="1" dirty="0" err="1" smtClean="0">
                <a:latin typeface="Courier New"/>
                <a:cs typeface="Courier New"/>
              </a:rPr>
              <a:t>a[ARRAY_SIZE</a:t>
            </a:r>
            <a:r>
              <a:rPr lang="en-US" b="1" dirty="0" smtClean="0">
                <a:latin typeface="Courier New"/>
                <a:cs typeface="Courier New"/>
              </a:rPr>
              <a:t>];</a:t>
            </a:r>
            <a:br>
              <a:rPr lang="en-US" b="1" dirty="0" smtClean="0">
                <a:latin typeface="Courier New"/>
                <a:cs typeface="Courier New"/>
              </a:rPr>
            </a:br>
            <a:r>
              <a:rPr lang="en-US" b="1" dirty="0" err="1" smtClean="0">
                <a:latin typeface="Courier New"/>
                <a:cs typeface="Courier New"/>
              </a:rPr>
              <a:t>for(i</a:t>
            </a:r>
            <a:r>
              <a:rPr lang="en-US" b="1" dirty="0" smtClean="0">
                <a:latin typeface="Courier New"/>
                <a:cs typeface="Courier New"/>
              </a:rPr>
              <a:t> = 0;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 &lt; ARRAY_SIZE;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++){ ... }</a:t>
            </a:r>
          </a:p>
          <a:p>
            <a:r>
              <a:rPr lang="en-US" dirty="0" smtClean="0"/>
              <a:t>SINGLE SOURCE OF TRUTH</a:t>
            </a:r>
          </a:p>
          <a:p>
            <a:pPr lvl="1"/>
            <a:r>
              <a:rPr lang="en-US" dirty="0" smtClean="0"/>
              <a:t>You’re utilizing indirection and avoiding maintaining two copies of the number 10</a:t>
            </a:r>
          </a:p>
          <a:p>
            <a:pPr lvl="1"/>
            <a:r>
              <a:rPr lang="en-US" dirty="0" smtClean="0"/>
              <a:t>DRY: “Don’t Repeat Yourself”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B9F6-9E77-A449-8952-25673E71E19A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Arrays (5/5)</a:t>
            </a:r>
            <a:endParaRPr lang="en-US"/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Pitfall: An array in C does not know its own length, and its bounds are not checked!</a:t>
            </a:r>
          </a:p>
          <a:p>
            <a:pPr lvl="1"/>
            <a:r>
              <a:rPr lang="en-US" dirty="0" smtClean="0"/>
              <a:t>Consequence: We can accidentally access off the end of an array</a:t>
            </a:r>
          </a:p>
          <a:p>
            <a:pPr lvl="1"/>
            <a:r>
              <a:rPr lang="en-US" dirty="0" smtClean="0"/>
              <a:t>Consequence: We must pass the array </a:t>
            </a:r>
            <a:r>
              <a:rPr lang="en-US" i="1" dirty="0" smtClean="0"/>
              <a:t>and its size </a:t>
            </a:r>
            <a:r>
              <a:rPr lang="en-US" dirty="0" smtClean="0"/>
              <a:t>to any procedure that is going to manipulate it</a:t>
            </a:r>
          </a:p>
          <a:p>
            <a:r>
              <a:rPr lang="en-US" dirty="0" smtClean="0"/>
              <a:t>Segmentation faults and bus errors:</a:t>
            </a:r>
          </a:p>
          <a:p>
            <a:pPr lvl="1"/>
            <a:r>
              <a:rPr lang="en-US" dirty="0" smtClean="0"/>
              <a:t>These are VERY difficult to find; </a:t>
            </a:r>
            <a:br>
              <a:rPr lang="en-US" dirty="0" smtClean="0"/>
            </a:br>
            <a:r>
              <a:rPr lang="en-US" dirty="0" smtClean="0"/>
              <a:t>be careful! (You’ll learn how to debug these in lab)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D296-46C9-B046-ADE6-95C6D991A627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Summary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600200"/>
            <a:ext cx="86233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Array indexing is syntactic sugar for pointers</a:t>
            </a:r>
          </a:p>
          <a:p>
            <a:r>
              <a:rPr lang="en-US" sz="3000" b="1" dirty="0" err="1">
                <a:latin typeface="Courier New"/>
                <a:cs typeface="Courier New"/>
              </a:rPr>
              <a:t>a[i</a:t>
            </a:r>
            <a:r>
              <a:rPr lang="en-US" sz="3000" b="1" dirty="0">
                <a:latin typeface="Courier New"/>
                <a:cs typeface="Courier New"/>
              </a:rPr>
              <a:t>]</a:t>
            </a:r>
            <a:r>
              <a:rPr lang="en-US" dirty="0"/>
              <a:t> is treated as</a:t>
            </a:r>
            <a:r>
              <a:rPr lang="en-US" dirty="0">
                <a:latin typeface="Comic Sans MS" charset="0"/>
              </a:rPr>
              <a:t> </a:t>
            </a:r>
            <a:r>
              <a:rPr lang="en-US" sz="3000" b="1" dirty="0">
                <a:latin typeface="Courier New"/>
                <a:cs typeface="Courier New"/>
              </a:rPr>
              <a:t>*(</a:t>
            </a:r>
            <a:r>
              <a:rPr lang="en-US" sz="3000" b="1" dirty="0" err="1">
                <a:latin typeface="Courier New"/>
                <a:cs typeface="Courier New"/>
              </a:rPr>
              <a:t>a+i</a:t>
            </a:r>
            <a:r>
              <a:rPr lang="en-US" sz="3000" b="1" dirty="0">
                <a:latin typeface="Courier New"/>
                <a:cs typeface="Courier New"/>
              </a:rPr>
              <a:t>)</a:t>
            </a:r>
            <a:endParaRPr lang="en-US" sz="3000" b="1" dirty="0" smtClean="0">
              <a:latin typeface="Courier New"/>
              <a:cs typeface="Courier New"/>
            </a:endParaRPr>
          </a:p>
          <a:p>
            <a:r>
              <a:rPr lang="en-US" dirty="0" smtClean="0"/>
              <a:t>E.g., three equivalent ways to </a:t>
            </a:r>
            <a:r>
              <a:rPr lang="en-US" dirty="0"/>
              <a:t>zero</a:t>
            </a:r>
            <a:r>
              <a:rPr lang="en-US" dirty="0" smtClean="0"/>
              <a:t> an </a:t>
            </a:r>
            <a:r>
              <a:rPr lang="en-US" dirty="0"/>
              <a:t>array:</a:t>
            </a:r>
          </a:p>
          <a:p>
            <a:pPr lvl="1"/>
            <a:r>
              <a:rPr lang="en-US" sz="3000" b="1" dirty="0">
                <a:latin typeface="Courier New"/>
                <a:cs typeface="Courier New"/>
              </a:rPr>
              <a:t>for (</a:t>
            </a:r>
            <a:r>
              <a:rPr lang="en-US" sz="3000" b="1" dirty="0" err="1" smtClean="0">
                <a:latin typeface="Courier New"/>
                <a:cs typeface="Courier New"/>
              </a:rPr>
              <a:t>i</a:t>
            </a:r>
            <a:r>
              <a:rPr lang="en-US" sz="3000" b="1" dirty="0" smtClean="0">
                <a:latin typeface="Courier New"/>
                <a:cs typeface="Courier New"/>
              </a:rPr>
              <a:t>=0</a:t>
            </a:r>
            <a:r>
              <a:rPr lang="en-US" sz="3000" b="1" dirty="0">
                <a:latin typeface="Courier New"/>
                <a:cs typeface="Courier New"/>
              </a:rPr>
              <a:t>; </a:t>
            </a:r>
            <a:r>
              <a:rPr lang="en-US" sz="3000" b="1" dirty="0" err="1">
                <a:latin typeface="Courier New"/>
                <a:cs typeface="Courier New"/>
              </a:rPr>
              <a:t>i</a:t>
            </a:r>
            <a:r>
              <a:rPr lang="en-US" sz="3000" b="1" dirty="0">
                <a:latin typeface="Courier New"/>
                <a:cs typeface="Courier New"/>
              </a:rPr>
              <a:t> &lt; size; </a:t>
            </a:r>
            <a:r>
              <a:rPr lang="en-US" sz="3000" b="1" dirty="0" err="1">
                <a:latin typeface="Courier New"/>
                <a:cs typeface="Courier New"/>
              </a:rPr>
              <a:t>i</a:t>
            </a:r>
            <a:r>
              <a:rPr lang="en-US" sz="3000" b="1" dirty="0">
                <a:latin typeface="Courier New"/>
                <a:cs typeface="Courier New"/>
              </a:rPr>
              <a:t>++) </a:t>
            </a:r>
            <a:r>
              <a:rPr lang="en-US" sz="3000" b="1" dirty="0" err="1">
                <a:latin typeface="Courier New"/>
                <a:cs typeface="Courier New"/>
              </a:rPr>
              <a:t>a[i</a:t>
            </a:r>
            <a:r>
              <a:rPr lang="en-US" sz="3000" b="1" dirty="0">
                <a:latin typeface="Courier New"/>
                <a:cs typeface="Courier New"/>
              </a:rPr>
              <a:t>] = 0;</a:t>
            </a:r>
          </a:p>
          <a:p>
            <a:pPr lvl="1"/>
            <a:r>
              <a:rPr lang="en-US" sz="3000" b="1" dirty="0">
                <a:latin typeface="Courier New"/>
                <a:cs typeface="Courier New"/>
              </a:rPr>
              <a:t>for (</a:t>
            </a:r>
            <a:r>
              <a:rPr lang="en-US" sz="3000" b="1" dirty="0" err="1" smtClean="0">
                <a:latin typeface="Courier New"/>
                <a:cs typeface="Courier New"/>
              </a:rPr>
              <a:t>i</a:t>
            </a:r>
            <a:r>
              <a:rPr lang="en-US" sz="3000" b="1" dirty="0" smtClean="0">
                <a:latin typeface="Courier New"/>
                <a:cs typeface="Courier New"/>
              </a:rPr>
              <a:t>=0</a:t>
            </a:r>
            <a:r>
              <a:rPr lang="en-US" sz="3000" b="1" dirty="0">
                <a:latin typeface="Courier New"/>
                <a:cs typeface="Courier New"/>
              </a:rPr>
              <a:t>; </a:t>
            </a:r>
            <a:r>
              <a:rPr lang="en-US" sz="3000" b="1" dirty="0" err="1">
                <a:latin typeface="Courier New"/>
                <a:cs typeface="Courier New"/>
              </a:rPr>
              <a:t>i</a:t>
            </a:r>
            <a:r>
              <a:rPr lang="en-US" sz="3000" b="1" dirty="0">
                <a:latin typeface="Courier New"/>
                <a:cs typeface="Courier New"/>
              </a:rPr>
              <a:t> &lt; size; </a:t>
            </a:r>
            <a:r>
              <a:rPr lang="en-US" sz="3000" b="1" dirty="0" err="1">
                <a:latin typeface="Courier New"/>
                <a:cs typeface="Courier New"/>
              </a:rPr>
              <a:t>i</a:t>
            </a:r>
            <a:r>
              <a:rPr lang="en-US" sz="3000" b="1" dirty="0">
                <a:latin typeface="Courier New"/>
                <a:cs typeface="Courier New"/>
              </a:rPr>
              <a:t>++) *(</a:t>
            </a:r>
            <a:r>
              <a:rPr lang="en-US" sz="3000" b="1" dirty="0" err="1">
                <a:latin typeface="Courier New"/>
                <a:cs typeface="Courier New"/>
              </a:rPr>
              <a:t>a+i</a:t>
            </a:r>
            <a:r>
              <a:rPr lang="en-US" sz="3000" b="1" dirty="0">
                <a:latin typeface="Courier New"/>
                <a:cs typeface="Courier New"/>
              </a:rPr>
              <a:t>) = 0;</a:t>
            </a:r>
          </a:p>
          <a:p>
            <a:pPr lvl="1"/>
            <a:r>
              <a:rPr lang="en-US" sz="3000" b="1" dirty="0">
                <a:latin typeface="Courier New"/>
                <a:cs typeface="Courier New"/>
              </a:rPr>
              <a:t>for (</a:t>
            </a:r>
            <a:r>
              <a:rPr lang="en-US" sz="3000" b="1" dirty="0" err="1" smtClean="0">
                <a:latin typeface="Courier New"/>
                <a:cs typeface="Courier New"/>
              </a:rPr>
              <a:t>p</a:t>
            </a:r>
            <a:r>
              <a:rPr lang="en-US" sz="3000" b="1" dirty="0" smtClean="0">
                <a:latin typeface="Courier New"/>
                <a:cs typeface="Courier New"/>
              </a:rPr>
              <a:t>=a</a:t>
            </a:r>
            <a:r>
              <a:rPr lang="en-US" sz="3000" b="1" dirty="0">
                <a:latin typeface="Courier New"/>
                <a:cs typeface="Courier New"/>
              </a:rPr>
              <a:t>;</a:t>
            </a:r>
            <a:r>
              <a:rPr lang="en-US" sz="3000" b="1" dirty="0" smtClean="0">
                <a:latin typeface="Courier New"/>
                <a:cs typeface="Courier New"/>
              </a:rPr>
              <a:t> </a:t>
            </a:r>
            <a:r>
              <a:rPr lang="en-US" sz="3000" b="1" dirty="0" err="1" smtClean="0">
                <a:latin typeface="Courier New"/>
                <a:cs typeface="Courier New"/>
              </a:rPr>
              <a:t>p</a:t>
            </a:r>
            <a:r>
              <a:rPr lang="en-US" sz="3000" b="1" dirty="0" smtClean="0">
                <a:latin typeface="Courier New"/>
                <a:cs typeface="Courier New"/>
              </a:rPr>
              <a:t> </a:t>
            </a:r>
            <a:r>
              <a:rPr lang="en-US" sz="3000" b="1" dirty="0">
                <a:latin typeface="Courier New"/>
                <a:cs typeface="Courier New"/>
              </a:rPr>
              <a:t>&lt; </a:t>
            </a:r>
            <a:r>
              <a:rPr lang="en-US" sz="3000" b="1" dirty="0" err="1">
                <a:latin typeface="Courier New"/>
                <a:cs typeface="Courier New"/>
              </a:rPr>
              <a:t>a+size</a:t>
            </a:r>
            <a:r>
              <a:rPr lang="en-US" sz="3000" b="1" dirty="0">
                <a:latin typeface="Courier New"/>
                <a:cs typeface="Courier New"/>
              </a:rPr>
              <a:t>; </a:t>
            </a:r>
            <a:r>
              <a:rPr lang="en-US" sz="3000" b="1" dirty="0" err="1">
                <a:latin typeface="Courier New"/>
                <a:cs typeface="Courier New"/>
              </a:rPr>
              <a:t>p</a:t>
            </a:r>
            <a:r>
              <a:rPr lang="en-US" sz="3000" b="1" dirty="0">
                <a:latin typeface="Courier New"/>
                <a:cs typeface="Courier New"/>
              </a:rPr>
              <a:t>++) *</a:t>
            </a:r>
            <a:r>
              <a:rPr lang="en-US" sz="3000" b="1" dirty="0" err="1">
                <a:latin typeface="Courier New"/>
                <a:cs typeface="Courier New"/>
              </a:rPr>
              <a:t>p</a:t>
            </a:r>
            <a:r>
              <a:rPr lang="en-US" sz="3000" b="1" dirty="0">
                <a:latin typeface="Courier New"/>
                <a:cs typeface="Courier New"/>
              </a:rPr>
              <a:t> = 0;</a:t>
            </a:r>
            <a:r>
              <a:rPr lang="en-US" dirty="0">
                <a:latin typeface="Comic Sans MS" charset="0"/>
              </a:rPr>
              <a:t/>
            </a:r>
            <a:br>
              <a:rPr lang="en-US" dirty="0">
                <a:latin typeface="Comic Sans MS" charset="0"/>
              </a:rPr>
            </a:br>
            <a:endParaRPr lang="en-US" dirty="0" smtClean="0">
              <a:latin typeface="Comic Sans MS" charset="0"/>
            </a:endParaRPr>
          </a:p>
          <a:p>
            <a:pPr>
              <a:buNone/>
            </a:pPr>
            <a:endParaRPr lang="en-US" dirty="0">
              <a:latin typeface="Comic Sans MS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2C5F-601C-0942-895B-E50917B223F6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09600" y="4800600"/>
            <a:ext cx="7924800" cy="1059597"/>
            <a:chOff x="609600" y="4800600"/>
            <a:chExt cx="7924800" cy="1059597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5105400" y="4800600"/>
              <a:ext cx="6858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09600" y="5029200"/>
              <a:ext cx="7924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Incrementing a pointer makes it point to the next variable in memory (type of pointer says how big each variable is)</a:t>
              </a:r>
              <a:endParaRPr lang="en-US" sz="2400" i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881062" y="3313093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No syntax errors; it changes characters in string </a:t>
            </a:r>
            <a:r>
              <a:rPr lang="en-US" sz="2800" dirty="0" err="1" smtClean="0">
                <a:solidFill>
                  <a:srgbClr val="408000"/>
                </a:solidFill>
                <a:latin typeface="Courier"/>
                <a:cs typeface="Courier"/>
              </a:rPr>
              <a:t>t</a:t>
            </a:r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 to next character in the string </a:t>
            </a:r>
            <a:r>
              <a:rPr lang="en-US" sz="2800" dirty="0" err="1" smtClean="0">
                <a:solidFill>
                  <a:srgbClr val="408000"/>
                </a:solidFill>
                <a:latin typeface="Courier"/>
                <a:cs typeface="Courier"/>
              </a:rPr>
              <a:t>s</a:t>
            </a:r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 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881062" y="4227493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No syntax errors; it copies a string at address </a:t>
            </a:r>
            <a:r>
              <a:rPr lang="en-US" sz="2800" dirty="0" err="1" smtClean="0">
                <a:solidFill>
                  <a:srgbClr val="FF66A0"/>
                </a:solidFill>
                <a:latin typeface="Courier"/>
                <a:cs typeface="Courier"/>
              </a:rPr>
              <a:t>t</a:t>
            </a:r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 to the string at address </a:t>
            </a:r>
            <a:r>
              <a:rPr lang="en-US" sz="2800" dirty="0" err="1" smtClean="0">
                <a:solidFill>
                  <a:srgbClr val="FF66A0"/>
                </a:solidFill>
                <a:latin typeface="Courier"/>
                <a:cs typeface="Courier"/>
              </a:rPr>
              <a:t>s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881062" y="5141893"/>
            <a:ext cx="723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No syntax errors; it appends the string at address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Courier"/>
                <a:cs typeface="Courier"/>
              </a:rPr>
              <a:t>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 to the end of the string at address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Courier"/>
                <a:cs typeface="Courier"/>
              </a:rPr>
              <a:t>s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rgbClr val="FFE860"/>
              </a:solidFill>
              <a:latin typeface="Courier"/>
              <a:cs typeface="Courier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69900" y="2398693"/>
            <a:ext cx="7116762" cy="523220"/>
            <a:chOff x="960651" y="1743728"/>
            <a:chExt cx="7116549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It has syntax errors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469900" y="341628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469900" y="433068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457200" y="5229205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What is TRUE about this function?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3959" y="1164690"/>
            <a:ext cx="49500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/>
                <a:cs typeface="Courier New"/>
              </a:rPr>
              <a:t>void </a:t>
            </a:r>
            <a:r>
              <a:rPr lang="en-US" sz="2400" b="1" dirty="0" err="1" smtClean="0">
                <a:latin typeface="Courier New"/>
                <a:cs typeface="Courier New"/>
              </a:rPr>
              <a:t>foo(char</a:t>
            </a:r>
            <a:r>
              <a:rPr lang="en-US" sz="2400" b="1" dirty="0" smtClean="0">
                <a:latin typeface="Courier New"/>
                <a:cs typeface="Courier New"/>
              </a:rPr>
              <a:t> *</a:t>
            </a:r>
            <a:r>
              <a:rPr lang="en-US" sz="2400" b="1" dirty="0" err="1" smtClean="0">
                <a:latin typeface="Courier New"/>
                <a:cs typeface="Courier New"/>
              </a:rPr>
              <a:t>s</a:t>
            </a:r>
            <a:r>
              <a:rPr lang="en-US" sz="2400" b="1" dirty="0" smtClean="0">
                <a:latin typeface="Courier New"/>
                <a:cs typeface="Courier New"/>
              </a:rPr>
              <a:t>, char *</a:t>
            </a:r>
            <a:r>
              <a:rPr lang="en-US" sz="2400" b="1" dirty="0" err="1" smtClean="0">
                <a:latin typeface="Courier New"/>
                <a:cs typeface="Courier New"/>
              </a:rPr>
              <a:t>t</a:t>
            </a:r>
            <a:r>
              <a:rPr lang="en-US" sz="2400" b="1" dirty="0" smtClean="0">
                <a:latin typeface="Courier New"/>
                <a:cs typeface="Courier New"/>
              </a:rPr>
              <a:t>) </a:t>
            </a:r>
            <a:br>
              <a:rPr lang="en-US" sz="2400" b="1" dirty="0" smtClean="0">
                <a:latin typeface="Courier New"/>
                <a:cs typeface="Courier New"/>
              </a:rPr>
            </a:br>
            <a:r>
              <a:rPr lang="en-US" sz="2400" b="1" dirty="0" smtClean="0">
                <a:latin typeface="Courier New"/>
                <a:cs typeface="Courier New"/>
              </a:rPr>
              <a:t>{ while (*</a:t>
            </a:r>
            <a:r>
              <a:rPr lang="en-US" sz="2400" b="1" dirty="0" err="1" smtClean="0">
                <a:latin typeface="Courier New"/>
                <a:cs typeface="Courier New"/>
              </a:rPr>
              <a:t>s</a:t>
            </a:r>
            <a:r>
              <a:rPr lang="en-US" sz="2400" b="1" dirty="0" smtClean="0">
                <a:latin typeface="Courier New"/>
                <a:cs typeface="Courier New"/>
              </a:rPr>
              <a:t>)</a:t>
            </a:r>
          </a:p>
          <a:p>
            <a:r>
              <a:rPr lang="en-US" sz="2400" b="1" dirty="0" smtClean="0">
                <a:latin typeface="Courier New"/>
                <a:cs typeface="Courier New"/>
              </a:rPr>
              <a:t>		</a:t>
            </a:r>
            <a:r>
              <a:rPr lang="en-US" sz="2400" b="1" dirty="0" err="1" smtClean="0">
                <a:latin typeface="Courier New"/>
                <a:cs typeface="Courier New"/>
              </a:rPr>
              <a:t>s</a:t>
            </a:r>
            <a:r>
              <a:rPr lang="en-US" sz="2400" b="1" dirty="0" smtClean="0">
                <a:latin typeface="Courier New"/>
                <a:cs typeface="Courier New"/>
              </a:rPr>
              <a:t>++;</a:t>
            </a:r>
          </a:p>
          <a:p>
            <a:r>
              <a:rPr lang="en-US" sz="2400" b="1" dirty="0" smtClean="0">
                <a:latin typeface="Courier New"/>
                <a:cs typeface="Courier New"/>
              </a:rPr>
              <a:t>  while (*</a:t>
            </a:r>
            <a:r>
              <a:rPr lang="en-US" sz="2400" b="1" dirty="0" err="1" smtClean="0">
                <a:latin typeface="Courier New"/>
                <a:cs typeface="Courier New"/>
              </a:rPr>
              <a:t>s</a:t>
            </a:r>
            <a:r>
              <a:rPr lang="en-US" sz="2400" b="1" dirty="0" smtClean="0">
                <a:latin typeface="Courier New"/>
                <a:cs typeface="Courier New"/>
              </a:rPr>
              <a:t>++ = *</a:t>
            </a:r>
            <a:r>
              <a:rPr lang="en-US" sz="2400" b="1" dirty="0" err="1" smtClean="0">
                <a:latin typeface="Courier New"/>
                <a:cs typeface="Courier New"/>
              </a:rPr>
              <a:t>t</a:t>
            </a:r>
            <a:r>
              <a:rPr lang="en-US" sz="2400" b="1" dirty="0" smtClean="0">
                <a:latin typeface="Courier New"/>
                <a:cs typeface="Courier New"/>
              </a:rPr>
              <a:t>++)</a:t>
            </a:r>
          </a:p>
          <a:p>
            <a:r>
              <a:rPr lang="en-US" sz="2400" b="1" dirty="0" smtClean="0">
                <a:latin typeface="Courier New"/>
                <a:cs typeface="Courier New"/>
              </a:rPr>
              <a:t>		;	</a:t>
            </a:r>
            <a:br>
              <a:rPr lang="en-US" sz="2400" b="1" dirty="0" smtClean="0">
                <a:latin typeface="Courier New"/>
                <a:cs typeface="Courier New"/>
              </a:rPr>
            </a:br>
            <a:r>
              <a:rPr lang="en-US" sz="2400" b="1" dirty="0" smtClean="0">
                <a:latin typeface="Courier New"/>
                <a:cs typeface="Courier New"/>
              </a:rPr>
              <a:t>}</a:t>
            </a:r>
            <a:br>
              <a:rPr lang="en-US" sz="2400" b="1" dirty="0" smtClean="0">
                <a:latin typeface="Courier New"/>
                <a:cs typeface="Courier New"/>
              </a:rPr>
            </a:b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678" y="1458041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 is a popular and efficient compiled language used for systems programming and application development</a:t>
            </a:r>
          </a:p>
          <a:p>
            <a:pPr lvl="1"/>
            <a:r>
              <a:rPr lang="en-US" dirty="0" smtClean="0"/>
              <a:t>Derivatives include C++, Objective-C, C#</a:t>
            </a:r>
          </a:p>
          <a:p>
            <a:pPr lvl="1"/>
            <a:r>
              <a:rPr lang="en-US" dirty="0" smtClean="0"/>
              <a:t>Java borrowed much of the basic syntax</a:t>
            </a:r>
          </a:p>
          <a:p>
            <a:r>
              <a:rPr lang="en-US" dirty="0" smtClean="0"/>
              <a:t>Very close to machine, so sometimes difficult to program and debug</a:t>
            </a:r>
          </a:p>
          <a:p>
            <a:r>
              <a:rPr lang="en-US" dirty="0" smtClean="0"/>
              <a:t>Key concepts last time: compilation, preprocessor, typed data and functions, main(), </a:t>
            </a:r>
            <a:r>
              <a:rPr lang="en-US" dirty="0" err="1" smtClean="0"/>
              <a:t>structs</a:t>
            </a:r>
            <a:r>
              <a:rPr lang="en-US" dirty="0" smtClean="0"/>
              <a:t>, </a:t>
            </a:r>
            <a:r>
              <a:rPr lang="en-US" dirty="0" err="1" smtClean="0"/>
              <a:t>enums</a:t>
            </a:r>
            <a:r>
              <a:rPr lang="en-US" dirty="0" smtClean="0"/>
              <a:t>, control 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1049-41D7-3D45-B334-DF575FF57F53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2667000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</a:rPr>
              <a:t>As Java was derived from C, it has the same control flow constructs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3581400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</a:rPr>
              <a:t>Like Java, in C you can check the length of an array ( </a:t>
            </a:r>
            <a:r>
              <a:rPr lang="en-US" sz="2800" dirty="0" err="1" smtClean="0">
                <a:solidFill>
                  <a:srgbClr val="FF66A0"/>
                </a:solidFill>
                <a:latin typeface="Courier"/>
                <a:cs typeface="Courier"/>
              </a:rPr>
              <a:t>a.length</a:t>
            </a:r>
            <a:r>
              <a:rPr lang="en-US" sz="2800" dirty="0" smtClean="0">
                <a:solidFill>
                  <a:srgbClr val="FF66A0"/>
                </a:solidFill>
              </a:rPr>
              <a:t> gives no. elements in </a:t>
            </a:r>
            <a:r>
              <a:rPr lang="en-US" sz="2800" dirty="0" smtClean="0">
                <a:solidFill>
                  <a:srgbClr val="FF66A0"/>
                </a:solidFill>
                <a:latin typeface="Courier"/>
                <a:cs typeface="Courier"/>
              </a:rPr>
              <a:t>a</a:t>
            </a:r>
            <a:r>
              <a:rPr lang="en-US" sz="2800" dirty="0" smtClean="0">
                <a:solidFill>
                  <a:srgbClr val="FF66A0"/>
                </a:solidFill>
              </a:rPr>
              <a:t>)</a:t>
            </a:r>
            <a:endParaRPr lang="en-US" sz="2800" dirty="0">
              <a:solidFill>
                <a:srgbClr val="FF66A0"/>
              </a:solidFill>
              <a:latin typeface="Symbol" pitchFamily="1" charset="2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4495800"/>
            <a:ext cx="6705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</a:rPr>
              <a:t>C has pointers but Java does not allow you to manipulate pointers or memory addresses of any kind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1752600"/>
            <a:ext cx="7116762" cy="954107"/>
            <a:chOff x="960651" y="1743728"/>
            <a:chExt cx="7116549" cy="715593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71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</a:rPr>
                <a:t>Arrays in C are just pointers to the 0-th element</a:t>
              </a:r>
              <a:endParaRPr lang="en-US" sz="2800" dirty="0">
                <a:solidFill>
                  <a:srgbClr val="FF8000"/>
                </a:solidFill>
                <a:latin typeface="Symbol" pitchFamily="1" charset="2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2770187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3684587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4583112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Question: Which </a:t>
            </a:r>
            <a:r>
              <a:rPr lang="en-US" sz="2800" dirty="0" smtClean="0">
                <a:solidFill>
                  <a:srgbClr val="000000"/>
                </a:solidFill>
              </a:rPr>
              <a:t>statement is FALSE regarding C and Java?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FYI—Update to ANSI C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“C99” or “C9X” standard</a:t>
            </a:r>
          </a:p>
          <a:p>
            <a:pPr lvl="1"/>
            <a:r>
              <a:rPr lang="en-US" b="1" dirty="0" err="1" smtClean="0">
                <a:latin typeface="Courier New"/>
                <a:cs typeface="Courier New"/>
              </a:rPr>
              <a:t>gcc</a:t>
            </a:r>
            <a:r>
              <a:rPr lang="en-US" b="1" dirty="0" smtClean="0">
                <a:latin typeface="Courier New"/>
                <a:cs typeface="Courier New"/>
              </a:rPr>
              <a:t> -std=c99 </a:t>
            </a:r>
            <a:r>
              <a:rPr lang="en-US" dirty="0" smtClean="0"/>
              <a:t>to compile</a:t>
            </a:r>
          </a:p>
          <a:p>
            <a:r>
              <a:rPr lang="en-US" dirty="0" smtClean="0"/>
              <a:t>References</a:t>
            </a:r>
          </a:p>
          <a:p>
            <a:pPr lvl="1"/>
            <a:r>
              <a:rPr lang="en-US" dirty="0" smtClean="0">
                <a:latin typeface="Courier"/>
                <a:cs typeface="Courier"/>
                <a:hlinkClick r:id="rId3"/>
              </a:rPr>
              <a:t>http://en.wikipedia.org/wiki/C99</a:t>
            </a:r>
            <a:r>
              <a:rPr lang="en-US" dirty="0" smtClean="0">
                <a:latin typeface="Courier"/>
                <a:cs typeface="Courier"/>
              </a:rPr>
              <a:t> </a:t>
            </a:r>
          </a:p>
          <a:p>
            <a:pPr lvl="1"/>
            <a:r>
              <a:rPr lang="en-US" dirty="0" smtClean="0">
                <a:latin typeface="Courier"/>
                <a:cs typeface="Courier"/>
                <a:hlinkClick r:id="rId4"/>
              </a:rPr>
              <a:t>http://home.tiscalinet.ch/t_wolf/tw/c/c9x_changes.html</a:t>
            </a:r>
            <a:r>
              <a:rPr lang="en-US" dirty="0" smtClean="0">
                <a:latin typeface="Courier"/>
                <a:cs typeface="Courier"/>
              </a:rPr>
              <a:t> </a:t>
            </a:r>
          </a:p>
          <a:p>
            <a:r>
              <a:rPr lang="en-US" dirty="0" smtClean="0"/>
              <a:t>Highlights</a:t>
            </a:r>
          </a:p>
          <a:p>
            <a:pPr lvl="1"/>
            <a:r>
              <a:rPr lang="en-US" dirty="0" smtClean="0"/>
              <a:t>Declarations in for loops, like Java</a:t>
            </a:r>
          </a:p>
          <a:p>
            <a:pPr lvl="1"/>
            <a:r>
              <a:rPr lang="en-US" dirty="0" smtClean="0"/>
              <a:t>Java-like // comments (to end of line)</a:t>
            </a:r>
          </a:p>
          <a:p>
            <a:pPr lvl="1"/>
            <a:r>
              <a:rPr lang="en-US" dirty="0" smtClean="0"/>
              <a:t>Variable-length non-global arrays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&lt;</a:t>
            </a:r>
            <a:r>
              <a:rPr lang="en-US" dirty="0" err="1" smtClean="0">
                <a:latin typeface="Courier"/>
                <a:cs typeface="Courier"/>
              </a:rPr>
              <a:t>inttypes.h</a:t>
            </a:r>
            <a:r>
              <a:rPr lang="en-US" dirty="0" smtClean="0">
                <a:latin typeface="Courier New"/>
                <a:cs typeface="Courier New"/>
              </a:rPr>
              <a:t>&gt;: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explicit integer types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&lt;</a:t>
            </a:r>
            <a:r>
              <a:rPr lang="en-US" dirty="0" err="1" smtClean="0">
                <a:latin typeface="Courier"/>
                <a:cs typeface="Courier"/>
              </a:rPr>
              <a:t>stdbool.h</a:t>
            </a:r>
            <a:r>
              <a:rPr lang="en-US" dirty="0" smtClean="0">
                <a:latin typeface="Courier New"/>
                <a:cs typeface="Courier New"/>
              </a:rPr>
              <a:t>&gt;: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for </a:t>
            </a:r>
            <a:r>
              <a:rPr lang="en-US" dirty="0" err="1" smtClean="0"/>
              <a:t>boolean</a:t>
            </a:r>
            <a:r>
              <a:rPr lang="en-US" dirty="0" smtClean="0"/>
              <a:t> logic types and definitions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0F14-BDC6-F34C-B9B7-92F6394D3EB4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In Conclusion, …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All data is in memory</a:t>
            </a:r>
          </a:p>
          <a:p>
            <a:pPr lvl="1"/>
            <a:r>
              <a:rPr lang="en-US" dirty="0" smtClean="0"/>
              <a:t>Each memory location has an address to use to refer to it and a value stored in it</a:t>
            </a:r>
          </a:p>
          <a:p>
            <a:r>
              <a:rPr lang="en-US" dirty="0" smtClean="0"/>
              <a:t>Pointer is a C version (abstraction) of a data address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*</a:t>
            </a:r>
            <a:r>
              <a:rPr lang="en-US" dirty="0" smtClean="0"/>
              <a:t>  “follows” a pointer to its value</a:t>
            </a:r>
          </a:p>
          <a:p>
            <a:pPr lvl="1"/>
            <a:r>
              <a:rPr lang="en-US" smtClean="0">
                <a:latin typeface="Courier New"/>
                <a:cs typeface="Courier New"/>
              </a:rPr>
              <a:t>&amp;</a:t>
            </a:r>
            <a:r>
              <a:rPr lang="en-US" smtClean="0"/>
              <a:t>  gets </a:t>
            </a:r>
            <a:r>
              <a:rPr lang="en-US" dirty="0" smtClean="0"/>
              <a:t>the address of a value</a:t>
            </a:r>
          </a:p>
          <a:p>
            <a:pPr lvl="1"/>
            <a:r>
              <a:rPr lang="en-US" dirty="0" smtClean="0"/>
              <a:t>Arrays and strings are implemented as variations on pointers</a:t>
            </a:r>
          </a:p>
          <a:p>
            <a:r>
              <a:rPr lang="en-US" dirty="0" smtClean="0"/>
              <a:t>C is an efficient language, but leaves safety to the programmer</a:t>
            </a:r>
          </a:p>
          <a:p>
            <a:pPr lvl="1"/>
            <a:r>
              <a:rPr lang="en-US" dirty="0" smtClean="0"/>
              <a:t>Array bounds not checked</a:t>
            </a:r>
          </a:p>
          <a:p>
            <a:pPr lvl="1"/>
            <a:r>
              <a:rPr lang="en-US" dirty="0" smtClean="0"/>
              <a:t>Variables not automatically initialized</a:t>
            </a:r>
          </a:p>
          <a:p>
            <a:pPr lvl="1"/>
            <a:r>
              <a:rPr lang="en-US" dirty="0" smtClean="0"/>
              <a:t>Use pointers with care: they are a common source of bugs in programs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16CC-F44F-A14B-B261-92851CA63828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Address vs. Value</a:t>
            </a: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635" y="101755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Consider memory to be a single huge array</a:t>
            </a:r>
          </a:p>
          <a:p>
            <a:pPr lvl="1"/>
            <a:r>
              <a:rPr lang="en-US" dirty="0" smtClean="0"/>
              <a:t>Each cell of the array has an address associated with it</a:t>
            </a:r>
          </a:p>
          <a:p>
            <a:pPr lvl="1"/>
            <a:r>
              <a:rPr lang="en-US" dirty="0" smtClean="0"/>
              <a:t>Each cell also stores some value</a:t>
            </a:r>
          </a:p>
          <a:p>
            <a:pPr lvl="1"/>
            <a:r>
              <a:rPr lang="en-US" dirty="0" smtClean="0"/>
              <a:t>Do you think they use signed or unsigned numbers? Negative address?!</a:t>
            </a:r>
          </a:p>
          <a:p>
            <a:r>
              <a:rPr lang="en-US" dirty="0" smtClean="0"/>
              <a:t>Don’t confuse the address referring to a memory location with the value stored there</a:t>
            </a:r>
            <a:endParaRPr lang="en-US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3246-3A60-CC4D-B107-C69FDB02791B}" type="datetime1">
              <a:rPr lang="en-US" smtClean="0"/>
              <a:pPr/>
              <a:t>9/7/12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02252" y="5171540"/>
            <a:ext cx="6875463" cy="631825"/>
            <a:chOff x="288" y="3216"/>
            <a:chExt cx="4331" cy="398"/>
          </a:xfrm>
        </p:grpSpPr>
        <p:sp>
          <p:nvSpPr>
            <p:cNvPr id="35846" name="Rectangle 5"/>
            <p:cNvSpPr>
              <a:spLocks noChangeArrowheads="1"/>
            </p:cNvSpPr>
            <p:nvPr/>
          </p:nvSpPr>
          <p:spPr bwMode="auto">
            <a:xfrm>
              <a:off x="672" y="3408"/>
              <a:ext cx="240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7" name="Rectangle 6"/>
            <p:cNvSpPr>
              <a:spLocks noChangeArrowheads="1"/>
            </p:cNvSpPr>
            <p:nvPr/>
          </p:nvSpPr>
          <p:spPr bwMode="auto">
            <a:xfrm>
              <a:off x="912" y="3408"/>
              <a:ext cx="240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8" name="Rectangle 7"/>
            <p:cNvSpPr>
              <a:spLocks noChangeArrowheads="1"/>
            </p:cNvSpPr>
            <p:nvPr/>
          </p:nvSpPr>
          <p:spPr bwMode="auto">
            <a:xfrm>
              <a:off x="1152" y="3408"/>
              <a:ext cx="240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9" name="Rectangle 8"/>
            <p:cNvSpPr>
              <a:spLocks noChangeArrowheads="1"/>
            </p:cNvSpPr>
            <p:nvPr/>
          </p:nvSpPr>
          <p:spPr bwMode="auto">
            <a:xfrm>
              <a:off x="1632" y="3408"/>
              <a:ext cx="240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0" name="Rectangle 9"/>
            <p:cNvSpPr>
              <a:spLocks noChangeArrowheads="1"/>
            </p:cNvSpPr>
            <p:nvPr/>
          </p:nvSpPr>
          <p:spPr bwMode="auto">
            <a:xfrm>
              <a:off x="1392" y="3408"/>
              <a:ext cx="240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1" name="Rectangle 10"/>
            <p:cNvSpPr>
              <a:spLocks noChangeArrowheads="1"/>
            </p:cNvSpPr>
            <p:nvPr/>
          </p:nvSpPr>
          <p:spPr bwMode="auto">
            <a:xfrm>
              <a:off x="1872" y="3408"/>
              <a:ext cx="240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2" name="Rectangle 11"/>
            <p:cNvSpPr>
              <a:spLocks noChangeArrowheads="1"/>
            </p:cNvSpPr>
            <p:nvPr/>
          </p:nvSpPr>
          <p:spPr bwMode="auto">
            <a:xfrm>
              <a:off x="2112" y="3408"/>
              <a:ext cx="240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3" name="Rectangle 12"/>
            <p:cNvSpPr>
              <a:spLocks noChangeArrowheads="1"/>
            </p:cNvSpPr>
            <p:nvPr/>
          </p:nvSpPr>
          <p:spPr bwMode="auto">
            <a:xfrm>
              <a:off x="2352" y="3408"/>
              <a:ext cx="240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4" name="Rectangle 13"/>
            <p:cNvSpPr>
              <a:spLocks noChangeArrowheads="1"/>
            </p:cNvSpPr>
            <p:nvPr/>
          </p:nvSpPr>
          <p:spPr bwMode="auto">
            <a:xfrm>
              <a:off x="2592" y="3408"/>
              <a:ext cx="240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5" name="Rectangle 14"/>
            <p:cNvSpPr>
              <a:spLocks noChangeArrowheads="1"/>
            </p:cNvSpPr>
            <p:nvPr/>
          </p:nvSpPr>
          <p:spPr bwMode="auto">
            <a:xfrm>
              <a:off x="2832" y="3408"/>
              <a:ext cx="240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6" name="Rectangle 15"/>
            <p:cNvSpPr>
              <a:spLocks noChangeArrowheads="1"/>
            </p:cNvSpPr>
            <p:nvPr/>
          </p:nvSpPr>
          <p:spPr bwMode="auto">
            <a:xfrm>
              <a:off x="3072" y="3408"/>
              <a:ext cx="240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7" name="Rectangle 16"/>
            <p:cNvSpPr>
              <a:spLocks noChangeArrowheads="1"/>
            </p:cNvSpPr>
            <p:nvPr/>
          </p:nvSpPr>
          <p:spPr bwMode="auto">
            <a:xfrm>
              <a:off x="3312" y="3408"/>
              <a:ext cx="240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8" name="Rectangle 17"/>
            <p:cNvSpPr>
              <a:spLocks noChangeArrowheads="1"/>
            </p:cNvSpPr>
            <p:nvPr/>
          </p:nvSpPr>
          <p:spPr bwMode="auto">
            <a:xfrm>
              <a:off x="3552" y="3408"/>
              <a:ext cx="240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9" name="Rectangle 18"/>
            <p:cNvSpPr>
              <a:spLocks noChangeArrowheads="1"/>
            </p:cNvSpPr>
            <p:nvPr/>
          </p:nvSpPr>
          <p:spPr bwMode="auto">
            <a:xfrm>
              <a:off x="3792" y="3408"/>
              <a:ext cx="240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0" name="Rectangle 19"/>
            <p:cNvSpPr>
              <a:spLocks noChangeArrowheads="1"/>
            </p:cNvSpPr>
            <p:nvPr/>
          </p:nvSpPr>
          <p:spPr bwMode="auto">
            <a:xfrm>
              <a:off x="4032" y="3408"/>
              <a:ext cx="240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1" name="Text Box 20"/>
            <p:cNvSpPr txBox="1">
              <a:spLocks noChangeArrowheads="1"/>
            </p:cNvSpPr>
            <p:nvPr/>
          </p:nvSpPr>
          <p:spPr bwMode="auto">
            <a:xfrm>
              <a:off x="1382" y="3383"/>
              <a:ext cx="27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23</a:t>
              </a:r>
              <a:endParaRPr lang="en-US" sz="2000"/>
            </a:p>
          </p:txBody>
        </p:sp>
        <p:sp>
          <p:nvSpPr>
            <p:cNvPr id="35862" name="Text Box 21"/>
            <p:cNvSpPr txBox="1">
              <a:spLocks noChangeArrowheads="1"/>
            </p:cNvSpPr>
            <p:nvPr/>
          </p:nvSpPr>
          <p:spPr bwMode="auto">
            <a:xfrm>
              <a:off x="2822" y="3383"/>
              <a:ext cx="27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42</a:t>
              </a:r>
              <a:endParaRPr lang="en-US" sz="2000"/>
            </a:p>
          </p:txBody>
        </p:sp>
        <p:sp>
          <p:nvSpPr>
            <p:cNvPr id="35863" name="Text Box 22"/>
            <p:cNvSpPr txBox="1">
              <a:spLocks noChangeArrowheads="1"/>
            </p:cNvSpPr>
            <p:nvPr/>
          </p:nvSpPr>
          <p:spPr bwMode="auto">
            <a:xfrm>
              <a:off x="4272" y="3273"/>
              <a:ext cx="347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 </a:t>
              </a:r>
              <a:r>
                <a:rPr lang="en-US" sz="2800">
                  <a:solidFill>
                    <a:schemeClr val="tx1"/>
                  </a:solidFill>
                </a:rPr>
                <a:t>...</a:t>
              </a:r>
              <a:endParaRPr lang="en-US" sz="2000"/>
            </a:p>
          </p:txBody>
        </p:sp>
        <p:sp>
          <p:nvSpPr>
            <p:cNvPr id="35864" name="Text Box 23"/>
            <p:cNvSpPr txBox="1">
              <a:spLocks noChangeArrowheads="1"/>
            </p:cNvSpPr>
            <p:nvPr/>
          </p:nvSpPr>
          <p:spPr bwMode="auto">
            <a:xfrm>
              <a:off x="288" y="3273"/>
              <a:ext cx="347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 </a:t>
              </a:r>
              <a:r>
                <a:rPr lang="en-US" sz="2800">
                  <a:solidFill>
                    <a:schemeClr val="tx1"/>
                  </a:solidFill>
                </a:rPr>
                <a:t>...</a:t>
              </a:r>
              <a:endParaRPr lang="en-US" sz="2000"/>
            </a:p>
          </p:txBody>
        </p:sp>
        <p:sp>
          <p:nvSpPr>
            <p:cNvPr id="35865" name="Text Box 24"/>
            <p:cNvSpPr txBox="1">
              <a:spLocks noChangeArrowheads="1"/>
            </p:cNvSpPr>
            <p:nvPr/>
          </p:nvSpPr>
          <p:spPr bwMode="auto">
            <a:xfrm>
              <a:off x="633" y="3216"/>
              <a:ext cx="1451" cy="2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700" dirty="0"/>
                <a:t>101</a:t>
              </a:r>
              <a:r>
                <a:rPr lang="en-US" sz="1700" dirty="0" smtClean="0"/>
                <a:t> 102 103 104 105 </a:t>
              </a:r>
              <a:r>
                <a:rPr lang="en-US" sz="1700" dirty="0"/>
                <a:t>...</a:t>
              </a:r>
            </a:p>
          </p:txBody>
        </p:sp>
      </p:grpSp>
      <p:sp>
        <p:nvSpPr>
          <p:cNvPr id="35845" name="Rectangle 25"/>
          <p:cNvSpPr>
            <a:spLocks noChangeArrowheads="1"/>
          </p:cNvSpPr>
          <p:nvPr/>
        </p:nvSpPr>
        <p:spPr bwMode="auto">
          <a:xfrm>
            <a:off x="685800" y="838200"/>
            <a:ext cx="7848600" cy="246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3200" b="1">
              <a:solidFill>
                <a:schemeClr val="tx1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3200" b="1">
              <a:solidFill>
                <a:schemeClr val="tx1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3200" b="1">
              <a:solidFill>
                <a:schemeClr val="tx1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32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Pointers</a:t>
            </a: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i="1" dirty="0" smtClean="0"/>
              <a:t>address </a:t>
            </a:r>
            <a:r>
              <a:rPr lang="en-US" dirty="0" smtClean="0"/>
              <a:t>refers to a particular memory location; e.g., it points to a memory location</a:t>
            </a:r>
          </a:p>
          <a:p>
            <a:r>
              <a:rPr lang="en-US" i="1" dirty="0" smtClean="0"/>
              <a:t>Pointer</a:t>
            </a:r>
            <a:r>
              <a:rPr lang="en-US" dirty="0" smtClean="0"/>
              <a:t>: A variable that contains the address of a variable</a:t>
            </a: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8460-A235-244E-ACE5-A29E02221B7A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3574120"/>
            <a:ext cx="7637463" cy="2062163"/>
            <a:chOff x="432" y="2599"/>
            <a:chExt cx="4811" cy="129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12" y="3024"/>
              <a:ext cx="4331" cy="398"/>
              <a:chOff x="288" y="3216"/>
              <a:chExt cx="4331" cy="398"/>
            </a:xfrm>
          </p:grpSpPr>
          <p:sp>
            <p:nvSpPr>
              <p:cNvPr id="37903" name="Rectangle 6"/>
              <p:cNvSpPr>
                <a:spLocks noChangeArrowheads="1"/>
              </p:cNvSpPr>
              <p:nvPr/>
            </p:nvSpPr>
            <p:spPr bwMode="auto">
              <a:xfrm>
                <a:off x="672" y="3408"/>
                <a:ext cx="240" cy="1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04" name="Rectangle 7"/>
              <p:cNvSpPr>
                <a:spLocks noChangeArrowheads="1"/>
              </p:cNvSpPr>
              <p:nvPr/>
            </p:nvSpPr>
            <p:spPr bwMode="auto">
              <a:xfrm>
                <a:off x="912" y="3408"/>
                <a:ext cx="240" cy="1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05" name="Rectangle 8"/>
              <p:cNvSpPr>
                <a:spLocks noChangeArrowheads="1"/>
              </p:cNvSpPr>
              <p:nvPr/>
            </p:nvSpPr>
            <p:spPr bwMode="auto">
              <a:xfrm>
                <a:off x="1152" y="3408"/>
                <a:ext cx="240" cy="1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06" name="Rectangle 9"/>
              <p:cNvSpPr>
                <a:spLocks noChangeArrowheads="1"/>
              </p:cNvSpPr>
              <p:nvPr/>
            </p:nvSpPr>
            <p:spPr bwMode="auto">
              <a:xfrm>
                <a:off x="1632" y="3408"/>
                <a:ext cx="240" cy="1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07" name="Rectangle 10"/>
              <p:cNvSpPr>
                <a:spLocks noChangeArrowheads="1"/>
              </p:cNvSpPr>
              <p:nvPr/>
            </p:nvSpPr>
            <p:spPr bwMode="auto">
              <a:xfrm>
                <a:off x="1392" y="3408"/>
                <a:ext cx="240" cy="1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08" name="Rectangle 11"/>
              <p:cNvSpPr>
                <a:spLocks noChangeArrowheads="1"/>
              </p:cNvSpPr>
              <p:nvPr/>
            </p:nvSpPr>
            <p:spPr bwMode="auto">
              <a:xfrm>
                <a:off x="1872" y="3408"/>
                <a:ext cx="240" cy="1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09" name="Rectangle 12"/>
              <p:cNvSpPr>
                <a:spLocks noChangeArrowheads="1"/>
              </p:cNvSpPr>
              <p:nvPr/>
            </p:nvSpPr>
            <p:spPr bwMode="auto">
              <a:xfrm>
                <a:off x="2112" y="3408"/>
                <a:ext cx="240" cy="1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10" name="Rectangle 13"/>
              <p:cNvSpPr>
                <a:spLocks noChangeArrowheads="1"/>
              </p:cNvSpPr>
              <p:nvPr/>
            </p:nvSpPr>
            <p:spPr bwMode="auto">
              <a:xfrm>
                <a:off x="2352" y="3408"/>
                <a:ext cx="240" cy="1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11" name="Rectangle 14"/>
              <p:cNvSpPr>
                <a:spLocks noChangeArrowheads="1"/>
              </p:cNvSpPr>
              <p:nvPr/>
            </p:nvSpPr>
            <p:spPr bwMode="auto">
              <a:xfrm>
                <a:off x="2592" y="3408"/>
                <a:ext cx="240" cy="1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12" name="Rectangle 15"/>
              <p:cNvSpPr>
                <a:spLocks noChangeArrowheads="1"/>
              </p:cNvSpPr>
              <p:nvPr/>
            </p:nvSpPr>
            <p:spPr bwMode="auto">
              <a:xfrm>
                <a:off x="2832" y="3408"/>
                <a:ext cx="240" cy="1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13" name="Rectangle 16"/>
              <p:cNvSpPr>
                <a:spLocks noChangeArrowheads="1"/>
              </p:cNvSpPr>
              <p:nvPr/>
            </p:nvSpPr>
            <p:spPr bwMode="auto">
              <a:xfrm>
                <a:off x="3072" y="3408"/>
                <a:ext cx="240" cy="1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14" name="Rectangle 17"/>
              <p:cNvSpPr>
                <a:spLocks noChangeArrowheads="1"/>
              </p:cNvSpPr>
              <p:nvPr/>
            </p:nvSpPr>
            <p:spPr bwMode="auto">
              <a:xfrm>
                <a:off x="3312" y="3408"/>
                <a:ext cx="240" cy="1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15" name="Rectangle 18"/>
              <p:cNvSpPr>
                <a:spLocks noChangeArrowheads="1"/>
              </p:cNvSpPr>
              <p:nvPr/>
            </p:nvSpPr>
            <p:spPr bwMode="auto">
              <a:xfrm>
                <a:off x="3552" y="3408"/>
                <a:ext cx="240" cy="1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16" name="Rectangle 19"/>
              <p:cNvSpPr>
                <a:spLocks noChangeArrowheads="1"/>
              </p:cNvSpPr>
              <p:nvPr/>
            </p:nvSpPr>
            <p:spPr bwMode="auto">
              <a:xfrm>
                <a:off x="3792" y="3408"/>
                <a:ext cx="240" cy="1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17" name="Rectangle 20"/>
              <p:cNvSpPr>
                <a:spLocks noChangeArrowheads="1"/>
              </p:cNvSpPr>
              <p:nvPr/>
            </p:nvSpPr>
            <p:spPr bwMode="auto">
              <a:xfrm>
                <a:off x="4032" y="3408"/>
                <a:ext cx="240" cy="1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18" name="Text Box 21"/>
              <p:cNvSpPr txBox="1">
                <a:spLocks noChangeArrowheads="1"/>
              </p:cNvSpPr>
              <p:nvPr/>
            </p:nvSpPr>
            <p:spPr bwMode="auto">
              <a:xfrm>
                <a:off x="1382" y="3383"/>
                <a:ext cx="276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chemeClr val="tx1"/>
                    </a:solidFill>
                  </a:rPr>
                  <a:t>23</a:t>
                </a:r>
                <a:endParaRPr lang="en-US" sz="2000"/>
              </a:p>
            </p:txBody>
          </p:sp>
          <p:sp>
            <p:nvSpPr>
              <p:cNvPr id="37919" name="Text Box 22"/>
              <p:cNvSpPr txBox="1">
                <a:spLocks noChangeArrowheads="1"/>
              </p:cNvSpPr>
              <p:nvPr/>
            </p:nvSpPr>
            <p:spPr bwMode="auto">
              <a:xfrm>
                <a:off x="2822" y="3383"/>
                <a:ext cx="276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chemeClr val="tx1"/>
                    </a:solidFill>
                  </a:rPr>
                  <a:t>42</a:t>
                </a:r>
                <a:endParaRPr lang="en-US" sz="2000"/>
              </a:p>
            </p:txBody>
          </p:sp>
          <p:sp>
            <p:nvSpPr>
              <p:cNvPr id="37920" name="Text Box 23"/>
              <p:cNvSpPr txBox="1">
                <a:spLocks noChangeArrowheads="1"/>
              </p:cNvSpPr>
              <p:nvPr/>
            </p:nvSpPr>
            <p:spPr bwMode="auto">
              <a:xfrm>
                <a:off x="4272" y="3273"/>
                <a:ext cx="347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</a:rPr>
                  <a:t> </a:t>
                </a:r>
                <a:r>
                  <a:rPr lang="en-US" sz="2800">
                    <a:solidFill>
                      <a:schemeClr val="tx1"/>
                    </a:solidFill>
                  </a:rPr>
                  <a:t>...</a:t>
                </a:r>
                <a:endParaRPr lang="en-US" sz="2000"/>
              </a:p>
            </p:txBody>
          </p:sp>
          <p:sp>
            <p:nvSpPr>
              <p:cNvPr id="37921" name="Text Box 24"/>
              <p:cNvSpPr txBox="1">
                <a:spLocks noChangeArrowheads="1"/>
              </p:cNvSpPr>
              <p:nvPr/>
            </p:nvSpPr>
            <p:spPr bwMode="auto">
              <a:xfrm>
                <a:off x="288" y="3273"/>
                <a:ext cx="347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</a:rPr>
                  <a:t> </a:t>
                </a:r>
                <a:r>
                  <a:rPr lang="en-US" sz="2800">
                    <a:solidFill>
                      <a:schemeClr val="tx1"/>
                    </a:solidFill>
                  </a:rPr>
                  <a:t>...</a:t>
                </a:r>
                <a:endParaRPr lang="en-US" sz="2000"/>
              </a:p>
            </p:txBody>
          </p:sp>
          <p:sp>
            <p:nvSpPr>
              <p:cNvPr id="37922" name="Text Box 25"/>
              <p:cNvSpPr txBox="1">
                <a:spLocks noChangeArrowheads="1"/>
              </p:cNvSpPr>
              <p:nvPr/>
            </p:nvSpPr>
            <p:spPr bwMode="auto">
              <a:xfrm>
                <a:off x="624" y="3216"/>
                <a:ext cx="1420" cy="22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700" dirty="0">
                    <a:solidFill>
                      <a:schemeClr val="tx1"/>
                    </a:solidFill>
                  </a:rPr>
                  <a:t>101 102 103 104 105 ...</a:t>
                </a:r>
                <a:endParaRPr lang="en-US" sz="1700" dirty="0"/>
              </a:p>
            </p:txBody>
          </p:sp>
        </p:grpSp>
        <p:sp>
          <p:nvSpPr>
            <p:cNvPr id="37897" name="Text Box 26"/>
            <p:cNvSpPr txBox="1">
              <a:spLocks noChangeArrowheads="1"/>
            </p:cNvSpPr>
            <p:nvPr/>
          </p:nvSpPr>
          <p:spPr bwMode="auto">
            <a:xfrm>
              <a:off x="2044" y="3360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</a:rPr>
                <a:t>x</a:t>
              </a:r>
              <a:endParaRPr lang="en-US" sz="2000"/>
            </a:p>
          </p:txBody>
        </p:sp>
        <p:sp>
          <p:nvSpPr>
            <p:cNvPr id="37898" name="Text Box 27"/>
            <p:cNvSpPr txBox="1">
              <a:spLocks noChangeArrowheads="1"/>
            </p:cNvSpPr>
            <p:nvPr/>
          </p:nvSpPr>
          <p:spPr bwMode="auto">
            <a:xfrm>
              <a:off x="3500" y="3367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y</a:t>
              </a:r>
              <a:endParaRPr lang="en-US" sz="2000"/>
            </a:p>
          </p:txBody>
        </p:sp>
        <p:cxnSp>
          <p:nvCxnSpPr>
            <p:cNvPr id="37899" name="AutoShape 28"/>
            <p:cNvCxnSpPr>
              <a:cxnSpLocks noChangeShapeType="1"/>
              <a:endCxn id="37922" idx="1"/>
            </p:cNvCxnSpPr>
            <p:nvPr/>
          </p:nvCxnSpPr>
          <p:spPr bwMode="auto">
            <a:xfrm>
              <a:off x="888" y="2880"/>
              <a:ext cx="360" cy="255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7900" name="AutoShape 29"/>
            <p:cNvCxnSpPr>
              <a:cxnSpLocks noChangeShapeType="1"/>
            </p:cNvCxnSpPr>
            <p:nvPr/>
          </p:nvCxnSpPr>
          <p:spPr bwMode="auto">
            <a:xfrm flipV="1">
              <a:off x="960" y="3552"/>
              <a:ext cx="912" cy="240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7901" name="Text Box 30"/>
            <p:cNvSpPr txBox="1">
              <a:spLocks noChangeArrowheads="1"/>
            </p:cNvSpPr>
            <p:nvPr/>
          </p:nvSpPr>
          <p:spPr bwMode="auto">
            <a:xfrm>
              <a:off x="614" y="2599"/>
              <a:ext cx="1441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Location (address)</a:t>
              </a:r>
              <a:endParaRPr lang="en-US" sz="2000"/>
            </a:p>
          </p:txBody>
        </p:sp>
        <p:sp>
          <p:nvSpPr>
            <p:cNvPr id="37902" name="Text Box 31"/>
            <p:cNvSpPr txBox="1">
              <a:spLocks noChangeArrowheads="1"/>
            </p:cNvSpPr>
            <p:nvPr/>
          </p:nvSpPr>
          <p:spPr bwMode="auto">
            <a:xfrm>
              <a:off x="432" y="3648"/>
              <a:ext cx="5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name</a:t>
              </a:r>
              <a:endParaRPr lang="en-US" sz="2000"/>
            </a:p>
          </p:txBody>
        </p:sp>
      </p:grpSp>
      <p:sp>
        <p:nvSpPr>
          <p:cNvPr id="1512480" name="Text Box 32"/>
          <p:cNvSpPr txBox="1">
            <a:spLocks noChangeArrowheads="1"/>
          </p:cNvSpPr>
          <p:nvPr/>
        </p:nvSpPr>
        <p:spPr bwMode="auto">
          <a:xfrm>
            <a:off x="7051816" y="4814411"/>
            <a:ext cx="325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err="1"/>
              <a:t>p</a:t>
            </a:r>
            <a:endParaRPr lang="en-US" sz="2000" dirty="0"/>
          </a:p>
        </p:txBody>
      </p:sp>
      <p:sp>
        <p:nvSpPr>
          <p:cNvPr id="1512481" name="Text Box 33"/>
          <p:cNvSpPr txBox="1">
            <a:spLocks noChangeArrowheads="1"/>
          </p:cNvSpPr>
          <p:nvPr/>
        </p:nvSpPr>
        <p:spPr bwMode="auto">
          <a:xfrm>
            <a:off x="6911928" y="4506579"/>
            <a:ext cx="565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104</a:t>
            </a:r>
            <a:endParaRPr lang="en-US" sz="2000" dirty="0"/>
          </a:p>
        </p:txBody>
      </p:sp>
      <p:cxnSp>
        <p:nvCxnSpPr>
          <p:cNvPr id="1512482" name="AutoShape 34"/>
          <p:cNvCxnSpPr>
            <a:cxnSpLocks noChangeShapeType="1"/>
          </p:cNvCxnSpPr>
          <p:nvPr/>
        </p:nvCxnSpPr>
        <p:spPr bwMode="auto">
          <a:xfrm rot="5400000" flipH="1">
            <a:off x="5165631" y="2435015"/>
            <a:ext cx="265113" cy="3700463"/>
          </a:xfrm>
          <a:prstGeom prst="curvedConnector3">
            <a:avLst>
              <a:gd name="adj1" fmla="val 342514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51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1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1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2480" grpId="0" autoUpdateAnimBg="0"/>
      <p:bldP spid="151248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 Syntax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urier"/>
                <a:cs typeface="Courier"/>
              </a:rPr>
              <a:t>int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*</a:t>
            </a:r>
            <a:r>
              <a:rPr lang="en-US" dirty="0" err="1" smtClean="0">
                <a:solidFill>
                  <a:srgbClr val="0000FF"/>
                </a:solidFill>
                <a:latin typeface="Courier"/>
                <a:cs typeface="Courier"/>
              </a:rPr>
              <a:t>x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pPr lvl="1"/>
            <a:r>
              <a:rPr lang="en-US" dirty="0" smtClean="0"/>
              <a:t>Tells compiler that </a:t>
            </a:r>
            <a:r>
              <a:rPr lang="en-US" dirty="0" smtClean="0">
                <a:solidFill>
                  <a:srgbClr val="0000FF"/>
                </a:solidFill>
              </a:rPr>
              <a:t>variable </a:t>
            </a:r>
            <a:r>
              <a:rPr lang="en-US" dirty="0" err="1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 is address of </a:t>
            </a:r>
            <a:r>
              <a:rPr lang="en-US" dirty="0" smtClean="0"/>
              <a:t>an </a:t>
            </a:r>
            <a:r>
              <a:rPr lang="en-US" dirty="0" smtClean="0">
                <a:latin typeface="Courier"/>
                <a:cs typeface="Courier"/>
              </a:rPr>
              <a:t>int</a:t>
            </a:r>
          </a:p>
          <a:p>
            <a:r>
              <a:rPr lang="en-US" dirty="0" err="1" smtClean="0">
                <a:latin typeface="Courier"/>
                <a:cs typeface="Courier"/>
              </a:rPr>
              <a:t>x</a:t>
            </a:r>
            <a:r>
              <a:rPr lang="en-US" dirty="0" smtClean="0">
                <a:latin typeface="Courier"/>
                <a:cs typeface="Courier"/>
              </a:rPr>
              <a:t> =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&amp;</a:t>
            </a:r>
            <a:r>
              <a:rPr lang="en-US" dirty="0" err="1" smtClean="0">
                <a:solidFill>
                  <a:srgbClr val="0000FF"/>
                </a:solidFill>
                <a:latin typeface="Courier"/>
                <a:cs typeface="Courier"/>
              </a:rPr>
              <a:t>y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pPr lvl="1"/>
            <a:r>
              <a:rPr lang="en-US" dirty="0" smtClean="0"/>
              <a:t>Tells compiler to assign </a:t>
            </a:r>
            <a:r>
              <a:rPr lang="en-US" dirty="0" smtClean="0">
                <a:solidFill>
                  <a:srgbClr val="0000FF"/>
                </a:solidFill>
              </a:rPr>
              <a:t>address of </a:t>
            </a:r>
            <a:r>
              <a:rPr lang="en-US" dirty="0" err="1" smtClean="0">
                <a:solidFill>
                  <a:srgbClr val="0000FF"/>
                </a:solidFill>
                <a:latin typeface="Courier"/>
                <a:cs typeface="Courier"/>
              </a:rPr>
              <a:t>y</a:t>
            </a:r>
            <a:r>
              <a:rPr lang="en-US" dirty="0" smtClean="0"/>
              <a:t> to </a:t>
            </a:r>
            <a:r>
              <a:rPr lang="en-US" dirty="0" err="1" smtClean="0">
                <a:latin typeface="Courier"/>
                <a:cs typeface="Courier"/>
              </a:rPr>
              <a:t>x</a:t>
            </a:r>
            <a:endParaRPr lang="en-US" dirty="0" smtClean="0">
              <a:latin typeface="Courier"/>
              <a:cs typeface="Courier"/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&amp;</a:t>
            </a:r>
            <a:r>
              <a:rPr lang="en-US" dirty="0" smtClean="0"/>
              <a:t> called the “address operator” in this context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z</a:t>
            </a:r>
            <a:r>
              <a:rPr lang="en-US" dirty="0" smtClean="0">
                <a:latin typeface="Courier"/>
                <a:cs typeface="Courier"/>
              </a:rPr>
              <a:t> =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*</a:t>
            </a:r>
            <a:r>
              <a:rPr lang="en-US" dirty="0" err="1" smtClean="0">
                <a:solidFill>
                  <a:srgbClr val="0000FF"/>
                </a:solidFill>
                <a:latin typeface="Courier"/>
                <a:cs typeface="Courier"/>
              </a:rPr>
              <a:t>x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pPr lvl="1"/>
            <a:r>
              <a:rPr lang="en-US" dirty="0" smtClean="0"/>
              <a:t>Tells compiler to assign </a:t>
            </a:r>
            <a:r>
              <a:rPr lang="en-US" dirty="0" smtClean="0">
                <a:solidFill>
                  <a:srgbClr val="0000FF"/>
                </a:solidFill>
              </a:rPr>
              <a:t>value at address in </a:t>
            </a:r>
            <a:r>
              <a:rPr lang="en-US" dirty="0" err="1" smtClean="0">
                <a:solidFill>
                  <a:srgbClr val="0000FF"/>
                </a:solidFill>
                <a:latin typeface="Courier"/>
                <a:cs typeface="Courier"/>
              </a:rPr>
              <a:t>x</a:t>
            </a:r>
            <a:r>
              <a:rPr lang="en-US" dirty="0" smtClean="0"/>
              <a:t> to </a:t>
            </a:r>
            <a:r>
              <a:rPr lang="en-US" dirty="0" err="1" smtClean="0">
                <a:latin typeface="Courier"/>
                <a:cs typeface="Courier"/>
              </a:rPr>
              <a:t>z</a:t>
            </a:r>
            <a:endParaRPr lang="en-US" dirty="0" smtClean="0">
              <a:latin typeface="Courier"/>
              <a:cs typeface="Courier"/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*</a:t>
            </a:r>
            <a:r>
              <a:rPr lang="en-US" dirty="0" smtClean="0"/>
              <a:t> called the “dereference operator” in this context</a:t>
            </a:r>
            <a:endParaRPr lang="en-US" dirty="0" smtClean="0">
              <a:latin typeface="Courier"/>
              <a:cs typeface="Courier"/>
            </a:endParaRP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C8A6-B61A-2346-B15A-3F4C63642E78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Creating and Using Pointers</a:t>
            </a:r>
            <a:endParaRPr lang="en-US" dirty="0"/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BAC1-5E2C-5346-AB7F-3648199B9A29}" type="datetime1">
              <a:rPr lang="en-US" smtClean="0"/>
              <a:pPr/>
              <a:t>9/7/12</a:t>
            </a:fld>
            <a:endParaRPr lang="en-US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14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4728" y="762000"/>
            <a:ext cx="8686800" cy="16335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to create a pointer:</a:t>
            </a:r>
          </a:p>
          <a:p>
            <a:pPr marL="508000" lvl="1">
              <a:buFontTx/>
              <a:buNone/>
            </a:pPr>
            <a:r>
              <a:rPr lang="en-US" b="1" dirty="0" smtClean="0">
                <a:latin typeface="Courier New" charset="0"/>
              </a:rPr>
              <a:t>&amp;</a:t>
            </a:r>
            <a:r>
              <a:rPr lang="en-US" dirty="0" smtClean="0"/>
              <a:t> operator: get address of a variable</a:t>
            </a:r>
          </a:p>
          <a:p>
            <a:pPr>
              <a:buFont typeface="Times" charset="0"/>
              <a:buNone/>
            </a:pPr>
            <a:r>
              <a:rPr lang="en-US" b="1" dirty="0" err="1" smtClean="0">
                <a:latin typeface="Courier New" charset="0"/>
              </a:rPr>
              <a:t>int</a:t>
            </a:r>
            <a:r>
              <a:rPr lang="en-US" b="1" dirty="0" smtClean="0">
                <a:latin typeface="Courier New" charset="0"/>
              </a:rPr>
              <a:t> *</a:t>
            </a:r>
            <a:r>
              <a:rPr lang="en-US" b="1" dirty="0" err="1" smtClean="0">
                <a:latin typeface="Courier New" charset="0"/>
              </a:rPr>
              <a:t>p</a:t>
            </a:r>
            <a:r>
              <a:rPr lang="en-US" b="1" dirty="0" smtClean="0">
                <a:latin typeface="Courier New" charset="0"/>
              </a:rPr>
              <a:t>, </a:t>
            </a:r>
            <a:r>
              <a:rPr lang="en-US" b="1" dirty="0" err="1" smtClean="0">
                <a:latin typeface="Courier New" charset="0"/>
              </a:rPr>
              <a:t>x</a:t>
            </a:r>
            <a:r>
              <a:rPr lang="en-US" b="1" dirty="0" smtClean="0">
                <a:latin typeface="Courier New" charset="0"/>
              </a:rPr>
              <a:t>; </a:t>
            </a:r>
            <a:endParaRPr lang="en-US" b="1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24200" y="1794395"/>
            <a:ext cx="3124200" cy="747713"/>
            <a:chOff x="2016" y="1104"/>
            <a:chExt cx="1968" cy="47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016" y="1104"/>
              <a:ext cx="912" cy="471"/>
              <a:chOff x="96" y="1632"/>
              <a:chExt cx="912" cy="471"/>
            </a:xfrm>
          </p:grpSpPr>
          <p:sp>
            <p:nvSpPr>
              <p:cNvPr id="39971" name="Rectangle 6"/>
              <p:cNvSpPr>
                <a:spLocks noChangeArrowheads="1"/>
              </p:cNvSpPr>
              <p:nvPr/>
            </p:nvSpPr>
            <p:spPr bwMode="auto">
              <a:xfrm>
                <a:off x="384" y="1632"/>
                <a:ext cx="624" cy="4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72" name="Text Box 7"/>
              <p:cNvSpPr txBox="1">
                <a:spLocks noChangeArrowheads="1"/>
              </p:cNvSpPr>
              <p:nvPr/>
            </p:nvSpPr>
            <p:spPr bwMode="auto">
              <a:xfrm>
                <a:off x="96" y="1776"/>
                <a:ext cx="25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err="1">
                    <a:solidFill>
                      <a:schemeClr val="tx1"/>
                    </a:solidFill>
                    <a:latin typeface="Courier New" charset="0"/>
                  </a:rPr>
                  <a:t>p</a:t>
                </a:r>
                <a:endParaRPr lang="en-US" sz="2000" b="1" dirty="0"/>
              </a:p>
            </p:txBody>
          </p:sp>
          <p:sp>
            <p:nvSpPr>
              <p:cNvPr id="39973" name="Text Box 8"/>
              <p:cNvSpPr txBox="1">
                <a:spLocks noChangeArrowheads="1"/>
              </p:cNvSpPr>
              <p:nvPr/>
            </p:nvSpPr>
            <p:spPr bwMode="auto">
              <a:xfrm>
                <a:off x="576" y="1776"/>
                <a:ext cx="25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charset="0"/>
                  </a:rPr>
                  <a:t>?</a:t>
                </a:r>
                <a:endParaRPr lang="en-US" sz="2000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072" y="1104"/>
              <a:ext cx="912" cy="471"/>
              <a:chOff x="96" y="1632"/>
              <a:chExt cx="912" cy="471"/>
            </a:xfrm>
          </p:grpSpPr>
          <p:sp>
            <p:nvSpPr>
              <p:cNvPr id="39968" name="Rectangle 10"/>
              <p:cNvSpPr>
                <a:spLocks noChangeArrowheads="1"/>
              </p:cNvSpPr>
              <p:nvPr/>
            </p:nvSpPr>
            <p:spPr bwMode="auto">
              <a:xfrm>
                <a:off x="384" y="1632"/>
                <a:ext cx="624" cy="4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69" name="Text Box 11"/>
              <p:cNvSpPr txBox="1">
                <a:spLocks noChangeArrowheads="1"/>
              </p:cNvSpPr>
              <p:nvPr/>
            </p:nvSpPr>
            <p:spPr bwMode="auto">
              <a:xfrm>
                <a:off x="96" y="1776"/>
                <a:ext cx="25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err="1">
                    <a:solidFill>
                      <a:schemeClr val="tx1"/>
                    </a:solidFill>
                    <a:latin typeface="Courier New" charset="0"/>
                  </a:rPr>
                  <a:t>x</a:t>
                </a:r>
                <a:endParaRPr lang="en-US" sz="2000" b="1" dirty="0"/>
              </a:p>
            </p:txBody>
          </p:sp>
          <p:sp>
            <p:nvSpPr>
              <p:cNvPr id="39970" name="Text Box 12"/>
              <p:cNvSpPr txBox="1">
                <a:spLocks noChangeArrowheads="1"/>
              </p:cNvSpPr>
              <p:nvPr/>
            </p:nvSpPr>
            <p:spPr bwMode="auto">
              <a:xfrm>
                <a:off x="576" y="1776"/>
                <a:ext cx="25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 New" charset="0"/>
                  </a:rPr>
                  <a:t>?</a:t>
                </a:r>
                <a:endParaRPr lang="en-US" sz="2000"/>
              </a:p>
            </p:txBody>
          </p:sp>
        </p:grp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762000" y="2708795"/>
            <a:ext cx="5486400" cy="747713"/>
            <a:chOff x="528" y="1680"/>
            <a:chExt cx="3456" cy="471"/>
          </a:xfrm>
        </p:grpSpPr>
        <p:sp>
          <p:nvSpPr>
            <p:cNvPr id="39956" name="Rectangle 14"/>
            <p:cNvSpPr>
              <a:spLocks noChangeArrowheads="1"/>
            </p:cNvSpPr>
            <p:nvPr/>
          </p:nvSpPr>
          <p:spPr bwMode="auto">
            <a:xfrm>
              <a:off x="528" y="1728"/>
              <a:ext cx="1200" cy="2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203200" indent="-203200">
                <a:lnSpc>
                  <a:spcPct val="75000"/>
                </a:lnSpc>
                <a:spcBef>
                  <a:spcPct val="65000"/>
                </a:spcBef>
                <a:buSzPct val="100000"/>
                <a:buFont typeface="Times" charset="0"/>
                <a:buNone/>
              </a:pPr>
              <a:r>
                <a:rPr lang="en-US" sz="3200" b="1" dirty="0" err="1">
                  <a:solidFill>
                    <a:schemeClr val="tx1"/>
                  </a:solidFill>
                  <a:latin typeface="Courier New" charset="0"/>
                </a:rPr>
                <a:t>x</a:t>
              </a:r>
              <a:r>
                <a:rPr lang="en-US" sz="3200" b="1" dirty="0">
                  <a:solidFill>
                    <a:schemeClr val="tx1"/>
                  </a:solidFill>
                  <a:latin typeface="Courier New" charset="0"/>
                </a:rPr>
                <a:t> = 3; 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016" y="1680"/>
              <a:ext cx="1968" cy="471"/>
              <a:chOff x="2016" y="1584"/>
              <a:chExt cx="1968" cy="471"/>
            </a:xfrm>
          </p:grpSpPr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2016" y="1584"/>
                <a:ext cx="912" cy="471"/>
                <a:chOff x="96" y="1632"/>
                <a:chExt cx="912" cy="471"/>
              </a:xfrm>
            </p:grpSpPr>
            <p:sp>
              <p:nvSpPr>
                <p:cNvPr id="39963" name="Rectangle 17"/>
                <p:cNvSpPr>
                  <a:spLocks noChangeArrowheads="1"/>
                </p:cNvSpPr>
                <p:nvPr/>
              </p:nvSpPr>
              <p:spPr bwMode="auto">
                <a:xfrm>
                  <a:off x="384" y="1632"/>
                  <a:ext cx="624" cy="43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96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96" y="177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err="1">
                      <a:solidFill>
                        <a:schemeClr val="tx1"/>
                      </a:solidFill>
                      <a:latin typeface="Courier New" charset="0"/>
                    </a:rPr>
                    <a:t>p</a:t>
                  </a:r>
                  <a:endParaRPr lang="en-US" sz="2000" b="1" dirty="0"/>
                </a:p>
              </p:txBody>
            </p:sp>
            <p:sp>
              <p:nvSpPr>
                <p:cNvPr id="3996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576" y="177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>
                      <a:solidFill>
                        <a:schemeClr val="tx1"/>
                      </a:solidFill>
                      <a:latin typeface="Courier New" charset="0"/>
                    </a:rPr>
                    <a:t>?</a:t>
                  </a:r>
                  <a:endParaRPr lang="en-US" sz="2000"/>
                </a:p>
              </p:txBody>
            </p:sp>
          </p:grp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3072" y="1584"/>
                <a:ext cx="912" cy="471"/>
                <a:chOff x="96" y="1632"/>
                <a:chExt cx="912" cy="471"/>
              </a:xfrm>
            </p:grpSpPr>
            <p:sp>
              <p:nvSpPr>
                <p:cNvPr id="39960" name="Rectangle 21"/>
                <p:cNvSpPr>
                  <a:spLocks noChangeArrowheads="1"/>
                </p:cNvSpPr>
                <p:nvPr/>
              </p:nvSpPr>
              <p:spPr bwMode="auto">
                <a:xfrm>
                  <a:off x="384" y="1632"/>
                  <a:ext cx="624" cy="43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961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96" y="177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err="1">
                      <a:solidFill>
                        <a:schemeClr val="tx1"/>
                      </a:solidFill>
                      <a:latin typeface="Courier New" charset="0"/>
                    </a:rPr>
                    <a:t>x</a:t>
                  </a:r>
                  <a:endParaRPr lang="en-US" sz="2000" b="1" dirty="0"/>
                </a:p>
              </p:txBody>
            </p:sp>
            <p:sp>
              <p:nvSpPr>
                <p:cNvPr id="3996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76" y="177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>
                      <a:solidFill>
                        <a:schemeClr val="tx1"/>
                      </a:solidFill>
                      <a:latin typeface="Courier New" charset="0"/>
                    </a:rPr>
                    <a:t>3</a:t>
                  </a:r>
                  <a:endParaRPr lang="en-US" sz="2000"/>
                </a:p>
              </p:txBody>
            </p:sp>
          </p:grpSp>
        </p:grp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762000" y="3546995"/>
            <a:ext cx="5486400" cy="823913"/>
            <a:chOff x="480" y="2208"/>
            <a:chExt cx="3456" cy="519"/>
          </a:xfrm>
        </p:grpSpPr>
        <p:sp>
          <p:nvSpPr>
            <p:cNvPr id="39945" name="Rectangle 25"/>
            <p:cNvSpPr>
              <a:spLocks noChangeArrowheads="1"/>
            </p:cNvSpPr>
            <p:nvPr/>
          </p:nvSpPr>
          <p:spPr bwMode="auto">
            <a:xfrm>
              <a:off x="480" y="2304"/>
              <a:ext cx="1200" cy="2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203200" indent="-203200">
                <a:lnSpc>
                  <a:spcPct val="75000"/>
                </a:lnSpc>
                <a:spcBef>
                  <a:spcPct val="65000"/>
                </a:spcBef>
                <a:buSzPct val="100000"/>
                <a:buFont typeface="Times" charset="0"/>
                <a:buNone/>
              </a:pPr>
              <a:r>
                <a:rPr lang="en-US" sz="3200" b="1" dirty="0" err="1">
                  <a:solidFill>
                    <a:schemeClr val="tx1"/>
                  </a:solidFill>
                  <a:latin typeface="Courier New" charset="0"/>
                </a:rPr>
                <a:t>p</a:t>
              </a:r>
              <a:r>
                <a:rPr lang="en-US" sz="3200" b="1" dirty="0">
                  <a:solidFill>
                    <a:schemeClr val="tx1"/>
                  </a:solidFill>
                  <a:latin typeface="Courier New" charset="0"/>
                </a:rPr>
                <a:t> </a:t>
              </a:r>
              <a:r>
                <a:rPr lang="en-US" sz="3200" b="1" dirty="0" smtClean="0">
                  <a:solidFill>
                    <a:schemeClr val="tx1"/>
                  </a:solidFill>
                  <a:latin typeface="Courier New" charset="0"/>
                </a:rPr>
                <a:t>= &amp;</a:t>
              </a:r>
              <a:r>
                <a:rPr lang="en-US" sz="3200" b="1" dirty="0" err="1">
                  <a:solidFill>
                    <a:schemeClr val="tx1"/>
                  </a:solidFill>
                  <a:latin typeface="Courier New" charset="0"/>
                </a:rPr>
                <a:t>x</a:t>
              </a:r>
              <a:r>
                <a:rPr lang="en-US" sz="3200" b="1" dirty="0">
                  <a:solidFill>
                    <a:schemeClr val="tx1"/>
                  </a:solidFill>
                  <a:latin typeface="Courier New" charset="0"/>
                </a:rPr>
                <a:t>; 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1968" y="2256"/>
              <a:ext cx="1968" cy="471"/>
              <a:chOff x="2016" y="1584"/>
              <a:chExt cx="1968" cy="471"/>
            </a:xfrm>
          </p:grpSpPr>
          <p:grpSp>
            <p:nvGrpSpPr>
              <p:cNvPr id="11" name="Group 27"/>
              <p:cNvGrpSpPr>
                <a:grpSpLocks/>
              </p:cNvGrpSpPr>
              <p:nvPr/>
            </p:nvGrpSpPr>
            <p:grpSpPr bwMode="auto">
              <a:xfrm>
                <a:off x="2016" y="1584"/>
                <a:ext cx="912" cy="471"/>
                <a:chOff x="96" y="1632"/>
                <a:chExt cx="912" cy="471"/>
              </a:xfrm>
            </p:grpSpPr>
            <p:sp>
              <p:nvSpPr>
                <p:cNvPr id="39953" name="Rectangle 28"/>
                <p:cNvSpPr>
                  <a:spLocks noChangeArrowheads="1"/>
                </p:cNvSpPr>
                <p:nvPr/>
              </p:nvSpPr>
              <p:spPr bwMode="auto">
                <a:xfrm>
                  <a:off x="384" y="1632"/>
                  <a:ext cx="624" cy="43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954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96" y="177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err="1">
                      <a:solidFill>
                        <a:schemeClr val="tx1"/>
                      </a:solidFill>
                      <a:latin typeface="Courier New" charset="0"/>
                    </a:rPr>
                    <a:t>p</a:t>
                  </a:r>
                  <a:endParaRPr lang="en-US" sz="2000" b="1" dirty="0"/>
                </a:p>
              </p:txBody>
            </p:sp>
            <p:sp>
              <p:nvSpPr>
                <p:cNvPr id="39955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576" y="1818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endParaRPr lang="en-US" sz="2000"/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3072" y="1584"/>
                <a:ext cx="912" cy="471"/>
                <a:chOff x="96" y="1632"/>
                <a:chExt cx="912" cy="471"/>
              </a:xfrm>
            </p:grpSpPr>
            <p:sp>
              <p:nvSpPr>
                <p:cNvPr id="39950" name="Rectangle 32"/>
                <p:cNvSpPr>
                  <a:spLocks noChangeArrowheads="1"/>
                </p:cNvSpPr>
                <p:nvPr/>
              </p:nvSpPr>
              <p:spPr bwMode="auto">
                <a:xfrm>
                  <a:off x="384" y="1632"/>
                  <a:ext cx="624" cy="43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95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96" y="177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err="1">
                      <a:solidFill>
                        <a:schemeClr val="tx1"/>
                      </a:solidFill>
                      <a:latin typeface="Courier New" charset="0"/>
                    </a:rPr>
                    <a:t>x</a:t>
                  </a:r>
                  <a:endParaRPr lang="en-US" sz="2000" b="1" dirty="0"/>
                </a:p>
              </p:txBody>
            </p:sp>
            <p:sp>
              <p:nvSpPr>
                <p:cNvPr id="3995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576" y="177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>
                      <a:solidFill>
                        <a:schemeClr val="tx1"/>
                      </a:solidFill>
                      <a:latin typeface="Courier New" charset="0"/>
                    </a:rPr>
                    <a:t>3</a:t>
                  </a:r>
                  <a:endParaRPr lang="en-US" sz="2000"/>
                </a:p>
              </p:txBody>
            </p:sp>
          </p:grpSp>
        </p:grpSp>
        <p:sp>
          <p:nvSpPr>
            <p:cNvPr id="39947" name="Freeform 35"/>
            <p:cNvSpPr>
              <a:spLocks/>
            </p:cNvSpPr>
            <p:nvPr/>
          </p:nvSpPr>
          <p:spPr bwMode="auto">
            <a:xfrm>
              <a:off x="2544" y="2208"/>
              <a:ext cx="720" cy="288"/>
            </a:xfrm>
            <a:custGeom>
              <a:avLst/>
              <a:gdLst>
                <a:gd name="T0" fmla="*/ 0 w 720"/>
                <a:gd name="T1" fmla="*/ 344 h 392"/>
                <a:gd name="T2" fmla="*/ 384 w 720"/>
                <a:gd name="T3" fmla="*/ 8 h 392"/>
                <a:gd name="T4" fmla="*/ 720 w 720"/>
                <a:gd name="T5" fmla="*/ 392 h 392"/>
                <a:gd name="T6" fmla="*/ 0 60000 65536"/>
                <a:gd name="T7" fmla="*/ 0 60000 65536"/>
                <a:gd name="T8" fmla="*/ 0 60000 65536"/>
                <a:gd name="T9" fmla="*/ 0 w 720"/>
                <a:gd name="T10" fmla="*/ 0 h 392"/>
                <a:gd name="T11" fmla="*/ 720 w 720"/>
                <a:gd name="T12" fmla="*/ 392 h 3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392">
                  <a:moveTo>
                    <a:pt x="0" y="344"/>
                  </a:moveTo>
                  <a:cubicBezTo>
                    <a:pt x="132" y="172"/>
                    <a:pt x="264" y="0"/>
                    <a:pt x="384" y="8"/>
                  </a:cubicBezTo>
                  <a:cubicBezTo>
                    <a:pt x="504" y="16"/>
                    <a:pt x="612" y="204"/>
                    <a:pt x="720" y="392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14532" name="Rectangle 36"/>
          <p:cNvSpPr>
            <a:spLocks noChangeArrowheads="1"/>
          </p:cNvSpPr>
          <p:nvPr/>
        </p:nvSpPr>
        <p:spPr bwMode="auto">
          <a:xfrm>
            <a:off x="152400" y="4376730"/>
            <a:ext cx="8915400" cy="14147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How get a value pointed to?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508000" lvl="1" indent="-190500">
              <a:lnSpc>
                <a:spcPct val="85000"/>
              </a:lnSpc>
              <a:spcBef>
                <a:spcPct val="40000"/>
              </a:spcBef>
              <a:buSzPct val="100000"/>
            </a:pPr>
            <a:r>
              <a:rPr lang="en-US" sz="2400" dirty="0" smtClean="0">
                <a:solidFill>
                  <a:srgbClr val="0000FF"/>
                </a:solidFill>
                <a:ea typeface="ＭＳ Ｐゴシック" charset="-128"/>
                <a:cs typeface="Courier"/>
              </a:rPr>
              <a:t>“</a:t>
            </a:r>
            <a:r>
              <a:rPr lang="en-US" sz="2400" b="1" dirty="0" smtClean="0">
                <a:solidFill>
                  <a:srgbClr val="0000FF"/>
                </a:solidFill>
                <a:ea typeface="ＭＳ Ｐゴシック" charset="-128"/>
                <a:cs typeface="Courier"/>
              </a:rPr>
              <a:t>*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-128"/>
                <a:cs typeface="Courier"/>
              </a:rPr>
              <a:t>”</a:t>
            </a:r>
            <a:r>
              <a:rPr lang="en-US" sz="2400" dirty="0" smtClean="0">
                <a:solidFill>
                  <a:srgbClr val="FF0000"/>
                </a:solidFill>
                <a:ea typeface="ＭＳ Ｐゴシック" charset="-128"/>
                <a:cs typeface="Courier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-128"/>
                <a:cs typeface="Courier"/>
              </a:rPr>
              <a:t>(dereference operator): </a:t>
            </a:r>
            <a:r>
              <a:rPr lang="en-US" sz="2400" dirty="0">
                <a:solidFill>
                  <a:srgbClr val="0000FF"/>
                </a:solidFill>
                <a:ea typeface="ＭＳ Ｐゴシック" charset="-128"/>
                <a:cs typeface="Courier"/>
              </a:rPr>
              <a:t>get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-128"/>
                <a:cs typeface="Courier"/>
              </a:rPr>
              <a:t> the value that the pointer points to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b="1" dirty="0" err="1">
                <a:solidFill>
                  <a:schemeClr val="tx1"/>
                </a:solidFill>
                <a:latin typeface="Courier"/>
                <a:cs typeface="Courier"/>
              </a:rPr>
              <a:t>printf(“p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 points to %</a:t>
            </a:r>
            <a:r>
              <a:rPr lang="en-US" sz="2400" b="1" dirty="0" err="1">
                <a:solidFill>
                  <a:schemeClr val="tx1"/>
                </a:solidFill>
                <a:latin typeface="Courier"/>
                <a:cs typeface="Courier"/>
              </a:rPr>
              <a:t>d\n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”,*</a:t>
            </a:r>
            <a:r>
              <a:rPr lang="en-US" sz="2400" b="1" dirty="0" err="1">
                <a:solidFill>
                  <a:schemeClr val="tx1"/>
                </a:solidFill>
                <a:latin typeface="Courier"/>
                <a:cs typeface="Courier"/>
              </a:rPr>
              <a:t>p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); </a:t>
            </a:r>
          </a:p>
        </p:txBody>
      </p:sp>
      <p:sp>
        <p:nvSpPr>
          <p:cNvPr id="1514533" name="Text Box 37"/>
          <p:cNvSpPr txBox="1">
            <a:spLocks noChangeArrowheads="1"/>
          </p:cNvSpPr>
          <p:nvPr/>
        </p:nvSpPr>
        <p:spPr bwMode="auto">
          <a:xfrm>
            <a:off x="6400800" y="1795456"/>
            <a:ext cx="2667000" cy="2530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Note the “</a:t>
            </a:r>
            <a:r>
              <a:rPr lang="en-US" sz="2000" b="1" dirty="0">
                <a:latin typeface="Courier"/>
                <a:cs typeface="Courier"/>
              </a:rPr>
              <a:t>*</a:t>
            </a:r>
            <a:r>
              <a:rPr lang="en-US" sz="2000" dirty="0"/>
              <a:t>” gets used 2 different ways in this example.  In the  declaration to indicate that </a:t>
            </a:r>
            <a:r>
              <a:rPr lang="en-US" sz="2000" b="1" dirty="0" err="1">
                <a:latin typeface="Courier New" charset="0"/>
              </a:rPr>
              <a:t>p</a:t>
            </a:r>
            <a:r>
              <a:rPr lang="en-US" sz="2000" dirty="0"/>
              <a:t> is going to be a pointer,  and in the </a:t>
            </a:r>
            <a:r>
              <a:rPr lang="en-US" sz="2000" b="1" dirty="0" err="1">
                <a:latin typeface="Courier New" charset="0"/>
              </a:rPr>
              <a:t>printf</a:t>
            </a:r>
            <a:r>
              <a:rPr lang="en-US" sz="2000" dirty="0"/>
              <a:t> to get the value pointed to by </a:t>
            </a:r>
            <a:r>
              <a:rPr lang="en-US" sz="2000" b="1" dirty="0" err="1">
                <a:latin typeface="Courier New" charset="0"/>
              </a:rPr>
              <a:t>p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4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4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4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1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4499" grpId="0" build="p" autoUpdateAnimBg="0"/>
      <p:bldP spid="1514532" grpId="0" build="p" autoUpdateAnimBg="0"/>
      <p:bldP spid="151453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Pointer for Writes</a:t>
            </a:r>
            <a:endParaRPr lang="en-US" dirty="0"/>
          </a:p>
        </p:txBody>
      </p:sp>
      <p:sp>
        <p:nvSpPr>
          <p:cNvPr id="151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change a variable pointed to?</a:t>
            </a:r>
          </a:p>
          <a:p>
            <a:pPr lvl="1"/>
            <a:r>
              <a:rPr lang="en-US" dirty="0" smtClean="0"/>
              <a:t>Use the dereference operator </a:t>
            </a:r>
            <a:r>
              <a:rPr lang="en-US" b="1" dirty="0" smtClean="0">
                <a:latin typeface="Courier New"/>
                <a:cs typeface="Courier New"/>
              </a:rPr>
              <a:t>*</a:t>
            </a:r>
            <a:r>
              <a:rPr lang="en-US" dirty="0" smtClean="0"/>
              <a:t> on left of assignment operator </a:t>
            </a:r>
            <a:r>
              <a:rPr lang="en-US" b="1" dirty="0" smtClean="0">
                <a:latin typeface="Courier New"/>
                <a:cs typeface="Courier New"/>
              </a:rPr>
              <a:t>=</a:t>
            </a:r>
          </a:p>
          <a:p>
            <a:pPr lvl="1"/>
            <a:endParaRPr lang="en-US" dirty="0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C4CB-A433-3E41-98F1-A55B71D8FF02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00400" y="4529642"/>
            <a:ext cx="3124200" cy="823913"/>
            <a:chOff x="2016" y="2064"/>
            <a:chExt cx="1968" cy="51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016" y="2112"/>
              <a:ext cx="1968" cy="471"/>
              <a:chOff x="2016" y="1104"/>
              <a:chExt cx="1968" cy="471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2016" y="1104"/>
                <a:ext cx="912" cy="471"/>
                <a:chOff x="96" y="1632"/>
                <a:chExt cx="912" cy="471"/>
              </a:xfrm>
            </p:grpSpPr>
            <p:sp>
              <p:nvSpPr>
                <p:cNvPr id="42008" name="Rectangle 7"/>
                <p:cNvSpPr>
                  <a:spLocks noChangeArrowheads="1"/>
                </p:cNvSpPr>
                <p:nvPr/>
              </p:nvSpPr>
              <p:spPr bwMode="auto">
                <a:xfrm>
                  <a:off x="384" y="1632"/>
                  <a:ext cx="624" cy="43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00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96" y="177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err="1">
                      <a:solidFill>
                        <a:schemeClr val="tx1"/>
                      </a:solidFill>
                      <a:latin typeface="Courier New" charset="0"/>
                    </a:rPr>
                    <a:t>p</a:t>
                  </a:r>
                  <a:endParaRPr lang="en-US" sz="2000" b="1" dirty="0"/>
                </a:p>
              </p:txBody>
            </p:sp>
            <p:sp>
              <p:nvSpPr>
                <p:cNvPr id="4201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76" y="1818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endParaRPr lang="en-US" sz="2000"/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3072" y="1104"/>
                <a:ext cx="912" cy="471"/>
                <a:chOff x="96" y="1632"/>
                <a:chExt cx="912" cy="471"/>
              </a:xfrm>
            </p:grpSpPr>
            <p:sp>
              <p:nvSpPr>
                <p:cNvPr id="42005" name="Rectangle 11"/>
                <p:cNvSpPr>
                  <a:spLocks noChangeArrowheads="1"/>
                </p:cNvSpPr>
                <p:nvPr/>
              </p:nvSpPr>
              <p:spPr bwMode="auto">
                <a:xfrm>
                  <a:off x="384" y="1632"/>
                  <a:ext cx="624" cy="43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00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96" y="177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err="1">
                      <a:solidFill>
                        <a:schemeClr val="tx1"/>
                      </a:solidFill>
                      <a:latin typeface="Courier New" charset="0"/>
                    </a:rPr>
                    <a:t>x</a:t>
                  </a:r>
                  <a:endParaRPr lang="en-US" sz="2000" b="1" dirty="0"/>
                </a:p>
              </p:txBody>
            </p:sp>
            <p:sp>
              <p:nvSpPr>
                <p:cNvPr id="4200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76" y="177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>
                      <a:solidFill>
                        <a:schemeClr val="tx1"/>
                      </a:solidFill>
                      <a:latin typeface="Courier New" charset="0"/>
                    </a:rPr>
                    <a:t>5</a:t>
                  </a:r>
                  <a:endParaRPr lang="en-US" sz="2000"/>
                </a:p>
              </p:txBody>
            </p:sp>
          </p:grpSp>
        </p:grpSp>
        <p:sp>
          <p:nvSpPr>
            <p:cNvPr id="42002" name="Freeform 14"/>
            <p:cNvSpPr>
              <a:spLocks/>
            </p:cNvSpPr>
            <p:nvPr/>
          </p:nvSpPr>
          <p:spPr bwMode="auto">
            <a:xfrm>
              <a:off x="2640" y="2064"/>
              <a:ext cx="720" cy="288"/>
            </a:xfrm>
            <a:custGeom>
              <a:avLst/>
              <a:gdLst>
                <a:gd name="T0" fmla="*/ 0 w 720"/>
                <a:gd name="T1" fmla="*/ 344 h 392"/>
                <a:gd name="T2" fmla="*/ 384 w 720"/>
                <a:gd name="T3" fmla="*/ 8 h 392"/>
                <a:gd name="T4" fmla="*/ 720 w 720"/>
                <a:gd name="T5" fmla="*/ 392 h 392"/>
                <a:gd name="T6" fmla="*/ 0 60000 65536"/>
                <a:gd name="T7" fmla="*/ 0 60000 65536"/>
                <a:gd name="T8" fmla="*/ 0 60000 65536"/>
                <a:gd name="T9" fmla="*/ 0 w 720"/>
                <a:gd name="T10" fmla="*/ 0 h 392"/>
                <a:gd name="T11" fmla="*/ 720 w 720"/>
                <a:gd name="T12" fmla="*/ 392 h 3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392">
                  <a:moveTo>
                    <a:pt x="0" y="344"/>
                  </a:moveTo>
                  <a:cubicBezTo>
                    <a:pt x="132" y="172"/>
                    <a:pt x="264" y="0"/>
                    <a:pt x="384" y="8"/>
                  </a:cubicBezTo>
                  <a:cubicBezTo>
                    <a:pt x="504" y="16"/>
                    <a:pt x="612" y="204"/>
                    <a:pt x="720" y="392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15535" name="Rectangle 15"/>
          <p:cNvSpPr>
            <a:spLocks noChangeArrowheads="1"/>
          </p:cNvSpPr>
          <p:nvPr/>
        </p:nvSpPr>
        <p:spPr bwMode="auto">
          <a:xfrm>
            <a:off x="990600" y="4758242"/>
            <a:ext cx="1830388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ourier New" charset="0"/>
              </a:rPr>
              <a:t>*</a:t>
            </a:r>
            <a:r>
              <a:rPr lang="en-US" sz="3200" b="1" dirty="0" err="1">
                <a:solidFill>
                  <a:schemeClr val="tx1"/>
                </a:solidFill>
                <a:latin typeface="Courier New" charset="0"/>
              </a:rPr>
              <a:t>p</a:t>
            </a:r>
            <a:r>
              <a:rPr lang="en-US" sz="3200" b="1" dirty="0">
                <a:solidFill>
                  <a:schemeClr val="tx1"/>
                </a:solidFill>
                <a:latin typeface="Courier New" charset="0"/>
              </a:rPr>
              <a:t> = 5</a:t>
            </a:r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;</a:t>
            </a: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200400" y="3158042"/>
            <a:ext cx="3124200" cy="823913"/>
            <a:chOff x="2016" y="1200"/>
            <a:chExt cx="1968" cy="519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2016" y="1248"/>
              <a:ext cx="1968" cy="471"/>
              <a:chOff x="2016" y="1104"/>
              <a:chExt cx="1968" cy="471"/>
            </a:xfrm>
          </p:grpSpPr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2016" y="1104"/>
                <a:ext cx="912" cy="471"/>
                <a:chOff x="96" y="1632"/>
                <a:chExt cx="912" cy="471"/>
              </a:xfrm>
            </p:grpSpPr>
            <p:sp>
              <p:nvSpPr>
                <p:cNvPr id="41998" name="Rectangle 19"/>
                <p:cNvSpPr>
                  <a:spLocks noChangeArrowheads="1"/>
                </p:cNvSpPr>
                <p:nvPr/>
              </p:nvSpPr>
              <p:spPr bwMode="auto">
                <a:xfrm>
                  <a:off x="384" y="1632"/>
                  <a:ext cx="624" cy="43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99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6" y="177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err="1">
                      <a:solidFill>
                        <a:schemeClr val="tx1"/>
                      </a:solidFill>
                      <a:latin typeface="Courier New" charset="0"/>
                    </a:rPr>
                    <a:t>p</a:t>
                  </a:r>
                  <a:endParaRPr lang="en-US" sz="2000" b="1" dirty="0"/>
                </a:p>
              </p:txBody>
            </p:sp>
            <p:sp>
              <p:nvSpPr>
                <p:cNvPr id="4200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576" y="1818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endParaRPr lang="en-US" sz="2000"/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3072" y="1104"/>
                <a:ext cx="912" cy="471"/>
                <a:chOff x="96" y="1632"/>
                <a:chExt cx="912" cy="471"/>
              </a:xfrm>
            </p:grpSpPr>
            <p:sp>
              <p:nvSpPr>
                <p:cNvPr id="41995" name="Rectangle 23"/>
                <p:cNvSpPr>
                  <a:spLocks noChangeArrowheads="1"/>
                </p:cNvSpPr>
                <p:nvPr/>
              </p:nvSpPr>
              <p:spPr bwMode="auto">
                <a:xfrm>
                  <a:off x="384" y="1632"/>
                  <a:ext cx="624" cy="43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99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96" y="177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err="1">
                      <a:solidFill>
                        <a:schemeClr val="tx1"/>
                      </a:solidFill>
                      <a:latin typeface="Courier New" charset="0"/>
                    </a:rPr>
                    <a:t>x</a:t>
                  </a:r>
                  <a:endParaRPr lang="en-US" sz="2000" b="1" dirty="0"/>
                </a:p>
              </p:txBody>
            </p:sp>
            <p:sp>
              <p:nvSpPr>
                <p:cNvPr id="4199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76" y="177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>
                      <a:solidFill>
                        <a:schemeClr val="tx1"/>
                      </a:solidFill>
                      <a:latin typeface="Courier New" charset="0"/>
                    </a:rPr>
                    <a:t>3</a:t>
                  </a:r>
                  <a:endParaRPr lang="en-US" sz="2000"/>
                </a:p>
              </p:txBody>
            </p:sp>
          </p:grpSp>
        </p:grpSp>
        <p:sp>
          <p:nvSpPr>
            <p:cNvPr id="41992" name="Freeform 26"/>
            <p:cNvSpPr>
              <a:spLocks/>
            </p:cNvSpPr>
            <p:nvPr/>
          </p:nvSpPr>
          <p:spPr bwMode="auto">
            <a:xfrm>
              <a:off x="2640" y="1200"/>
              <a:ext cx="720" cy="288"/>
            </a:xfrm>
            <a:custGeom>
              <a:avLst/>
              <a:gdLst>
                <a:gd name="T0" fmla="*/ 0 w 720"/>
                <a:gd name="T1" fmla="*/ 344 h 392"/>
                <a:gd name="T2" fmla="*/ 384 w 720"/>
                <a:gd name="T3" fmla="*/ 8 h 392"/>
                <a:gd name="T4" fmla="*/ 720 w 720"/>
                <a:gd name="T5" fmla="*/ 392 h 392"/>
                <a:gd name="T6" fmla="*/ 0 60000 65536"/>
                <a:gd name="T7" fmla="*/ 0 60000 65536"/>
                <a:gd name="T8" fmla="*/ 0 60000 65536"/>
                <a:gd name="T9" fmla="*/ 0 w 720"/>
                <a:gd name="T10" fmla="*/ 0 h 392"/>
                <a:gd name="T11" fmla="*/ 720 w 720"/>
                <a:gd name="T12" fmla="*/ 392 h 3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392">
                  <a:moveTo>
                    <a:pt x="0" y="344"/>
                  </a:moveTo>
                  <a:cubicBezTo>
                    <a:pt x="132" y="172"/>
                    <a:pt x="264" y="0"/>
                    <a:pt x="384" y="8"/>
                  </a:cubicBezTo>
                  <a:cubicBezTo>
                    <a:pt x="504" y="16"/>
                    <a:pt x="612" y="204"/>
                    <a:pt x="720" y="392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1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23" grpId="0" build="p" autoUpdateAnimBg="0"/>
      <p:bldP spid="151553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Pointers and Parameter Passing</a:t>
            </a:r>
            <a:endParaRPr lang="en-US"/>
          </a:p>
        </p:txBody>
      </p:sp>
      <p:sp>
        <p:nvSpPr>
          <p:cNvPr id="151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Java and C pass parameters “by value”</a:t>
            </a:r>
          </a:p>
          <a:p>
            <a:pPr lvl="1"/>
            <a:r>
              <a:rPr lang="en-US" dirty="0" smtClean="0"/>
              <a:t>Procedure/function/method gets a copy of the parameter, </a:t>
            </a:r>
            <a:r>
              <a:rPr lang="en-US" i="1" dirty="0" smtClean="0"/>
              <a:t>so changing the copy cannot change the original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b="1" dirty="0" smtClean="0">
                <a:latin typeface="Courier"/>
                <a:cs typeface="Courier"/>
              </a:rPr>
              <a:t>void </a:t>
            </a:r>
            <a:r>
              <a:rPr lang="en-US" b="1" dirty="0" err="1" smtClean="0">
                <a:latin typeface="Courier"/>
                <a:cs typeface="Courier"/>
              </a:rPr>
              <a:t>addOne</a:t>
            </a:r>
            <a:r>
              <a:rPr lang="en-US" b="1" dirty="0" smtClean="0">
                <a:latin typeface="Courier"/>
                <a:cs typeface="Courier"/>
              </a:rPr>
              <a:t> (</a:t>
            </a:r>
            <a:r>
              <a:rPr lang="en-US" b="1" dirty="0" err="1" smtClean="0">
                <a:latin typeface="Courier"/>
                <a:cs typeface="Courier"/>
              </a:rPr>
              <a:t>int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x</a:t>
            </a:r>
            <a:r>
              <a:rPr lang="en-US" b="1" dirty="0" smtClean="0">
                <a:latin typeface="Courier"/>
                <a:cs typeface="Courier"/>
              </a:rPr>
              <a:t>) {</a:t>
            </a:r>
            <a:br>
              <a:rPr lang="en-US" b="1" dirty="0" smtClean="0">
                <a:latin typeface="Courier"/>
                <a:cs typeface="Courier"/>
              </a:rPr>
            </a:br>
            <a:r>
              <a:rPr lang="en-US" b="1" dirty="0" smtClean="0">
                <a:latin typeface="Courier"/>
                <a:cs typeface="Courier"/>
              </a:rPr>
              <a:t>	 </a:t>
            </a:r>
            <a:r>
              <a:rPr lang="en-US" b="1" dirty="0" err="1" smtClean="0">
                <a:latin typeface="Courier"/>
                <a:cs typeface="Courier"/>
              </a:rPr>
              <a:t>x</a:t>
            </a:r>
            <a:r>
              <a:rPr lang="en-US" b="1" dirty="0" smtClean="0">
                <a:latin typeface="Courier"/>
                <a:cs typeface="Courier"/>
              </a:rPr>
              <a:t> = </a:t>
            </a:r>
            <a:r>
              <a:rPr lang="en-US" b="1" dirty="0" err="1" smtClean="0">
                <a:latin typeface="Courier"/>
                <a:cs typeface="Courier"/>
              </a:rPr>
              <a:t>x</a:t>
            </a:r>
            <a:r>
              <a:rPr lang="en-US" b="1" dirty="0" smtClean="0">
                <a:latin typeface="Courier"/>
                <a:cs typeface="Courier"/>
              </a:rPr>
              <a:t> + 1;</a:t>
            </a:r>
            <a:br>
              <a:rPr lang="en-US" b="1" dirty="0" smtClean="0">
                <a:latin typeface="Courier"/>
                <a:cs typeface="Courier"/>
              </a:rPr>
            </a:br>
            <a:r>
              <a:rPr lang="en-US" b="1" dirty="0" smtClean="0">
                <a:latin typeface="Courier"/>
                <a:cs typeface="Courier"/>
              </a:rPr>
              <a:t>}</a:t>
            </a:r>
          </a:p>
          <a:p>
            <a:pPr lvl="1">
              <a:buNone/>
            </a:pPr>
            <a:r>
              <a:rPr lang="en-US" b="1" dirty="0" err="1" smtClean="0">
                <a:latin typeface="Courier"/>
                <a:cs typeface="Courier"/>
              </a:rPr>
              <a:t>int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y</a:t>
            </a:r>
            <a:r>
              <a:rPr lang="en-US" b="1" dirty="0" smtClean="0">
                <a:latin typeface="Courier"/>
                <a:cs typeface="Courier"/>
              </a:rPr>
              <a:t> = 3;</a:t>
            </a:r>
          </a:p>
          <a:p>
            <a:pPr lvl="1">
              <a:buNone/>
            </a:pPr>
            <a:r>
              <a:rPr lang="en-US" b="1" dirty="0" err="1" smtClean="0">
                <a:latin typeface="Courier"/>
                <a:cs typeface="Courier"/>
              </a:rPr>
              <a:t>addOne(y</a:t>
            </a:r>
            <a:r>
              <a:rPr lang="en-US" b="1" dirty="0" smtClean="0">
                <a:latin typeface="Courier"/>
                <a:cs typeface="Courier"/>
              </a:rPr>
              <a:t>);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i="1" dirty="0" err="1" smtClean="0"/>
              <a:t>y</a:t>
            </a:r>
            <a:r>
              <a:rPr lang="en-US" i="1" dirty="0" smtClean="0"/>
              <a:t> remains equal to 3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B019-4C5D-4B46-AED8-B4F1649DBB65}" type="datetime1">
              <a:rPr lang="en-US" smtClean="0"/>
              <a:pPr/>
              <a:t>9/7/12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6547" grpId="0" build="p" bldLvl="2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3529</TotalTime>
  <Words>2900</Words>
  <Application>Microsoft Macintosh PowerPoint</Application>
  <PresentationFormat>On-screen Show (4:3)</PresentationFormat>
  <Paragraphs>399</Paragraphs>
  <Slides>32</Slides>
  <Notes>23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Image</vt:lpstr>
      <vt:lpstr>CS 61C:  Great Ideas in Computer Architecture  Introduction to C, Part II</vt:lpstr>
      <vt:lpstr>Agenda</vt:lpstr>
      <vt:lpstr>Review</vt:lpstr>
      <vt:lpstr>Address vs. Value</vt:lpstr>
      <vt:lpstr>Pointers</vt:lpstr>
      <vt:lpstr>Pointer Syntax</vt:lpstr>
      <vt:lpstr>Creating and Using Pointers</vt:lpstr>
      <vt:lpstr>Using Pointer for Writes</vt:lpstr>
      <vt:lpstr>Pointers and Parameter Passing</vt:lpstr>
      <vt:lpstr>Pointers and Parameter Passing</vt:lpstr>
      <vt:lpstr>Types of Pointers</vt:lpstr>
      <vt:lpstr>More C Pointer Dangers</vt:lpstr>
      <vt:lpstr>Pointers and Structures</vt:lpstr>
      <vt:lpstr>Pointers in C</vt:lpstr>
      <vt:lpstr>Why Pointers in C?</vt:lpstr>
      <vt:lpstr>Slide 16</vt:lpstr>
      <vt:lpstr>Peer Instruction Answer</vt:lpstr>
      <vt:lpstr>Slide 18</vt:lpstr>
      <vt:lpstr>Administrivia</vt:lpstr>
      <vt:lpstr>Extra Office Hours This Week</vt:lpstr>
      <vt:lpstr>The Rules (and we really mean it!)</vt:lpstr>
      <vt:lpstr>Arrays (1/5)</vt:lpstr>
      <vt:lpstr>Arrays (2/5)</vt:lpstr>
      <vt:lpstr>C Strings</vt:lpstr>
      <vt:lpstr>Arrays (3/5)</vt:lpstr>
      <vt:lpstr>Arrays (4/5)</vt:lpstr>
      <vt:lpstr>Arrays (5/5)</vt:lpstr>
      <vt:lpstr>Array Summary</vt:lpstr>
      <vt:lpstr>Slide 29</vt:lpstr>
      <vt:lpstr>Slide 30</vt:lpstr>
      <vt:lpstr>FYI—Update to ANSI C</vt:lpstr>
      <vt:lpstr>And In Conclusion, …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Krste Asanovic</cp:lastModifiedBy>
  <cp:revision>125</cp:revision>
  <cp:lastPrinted>2012-09-04T21:26:11Z</cp:lastPrinted>
  <dcterms:created xsi:type="dcterms:W3CDTF">2012-09-07T17:24:18Z</dcterms:created>
  <dcterms:modified xsi:type="dcterms:W3CDTF">2012-09-07T17:25:24Z</dcterms:modified>
</cp:coreProperties>
</file>