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36" r:id="rId3"/>
    <p:sldId id="314" r:id="rId4"/>
    <p:sldId id="278" r:id="rId5"/>
    <p:sldId id="316" r:id="rId6"/>
    <p:sldId id="318" r:id="rId7"/>
    <p:sldId id="279" r:id="rId8"/>
    <p:sldId id="319" r:id="rId9"/>
    <p:sldId id="317" r:id="rId10"/>
    <p:sldId id="320" r:id="rId11"/>
    <p:sldId id="322" r:id="rId12"/>
    <p:sldId id="323" r:id="rId13"/>
    <p:sldId id="280" r:id="rId14"/>
    <p:sldId id="281" r:id="rId15"/>
    <p:sldId id="325" r:id="rId16"/>
    <p:sldId id="337" r:id="rId17"/>
    <p:sldId id="282" r:id="rId18"/>
    <p:sldId id="338" r:id="rId19"/>
    <p:sldId id="326" r:id="rId20"/>
    <p:sldId id="345" r:id="rId21"/>
    <p:sldId id="350" r:id="rId22"/>
    <p:sldId id="283" r:id="rId23"/>
    <p:sldId id="284" r:id="rId24"/>
    <p:sldId id="285" r:id="rId25"/>
    <p:sldId id="328" r:id="rId26"/>
    <p:sldId id="346" r:id="rId27"/>
    <p:sldId id="342" r:id="rId28"/>
    <p:sldId id="287" r:id="rId29"/>
    <p:sldId id="288" r:id="rId30"/>
    <p:sldId id="289" r:id="rId31"/>
    <p:sldId id="330" r:id="rId32"/>
    <p:sldId id="347" r:id="rId33"/>
    <p:sldId id="290" r:id="rId34"/>
    <p:sldId id="324" r:id="rId35"/>
    <p:sldId id="351" r:id="rId36"/>
    <p:sldId id="291" r:id="rId37"/>
    <p:sldId id="292" r:id="rId38"/>
    <p:sldId id="293" r:id="rId39"/>
    <p:sldId id="294" r:id="rId40"/>
    <p:sldId id="295" r:id="rId41"/>
    <p:sldId id="333" r:id="rId42"/>
    <p:sldId id="296" r:id="rId43"/>
    <p:sldId id="344" r:id="rId44"/>
    <p:sldId id="303" r:id="rId45"/>
    <p:sldId id="339" r:id="rId46"/>
    <p:sldId id="348" r:id="rId47"/>
    <p:sldId id="340" r:id="rId48"/>
    <p:sldId id="304" r:id="rId49"/>
    <p:sldId id="341" r:id="rId50"/>
    <p:sldId id="349" r:id="rId51"/>
    <p:sldId id="343" r:id="rId52"/>
    <p:sldId id="27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467" autoAdjust="0"/>
    <p:restoredTop sz="94660"/>
  </p:normalViewPr>
  <p:slideViewPr>
    <p:cSldViewPr>
      <p:cViewPr varScale="1">
        <p:scale>
          <a:sx n="159" d="100"/>
          <a:sy n="159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Re]lace</a:t>
            </a:r>
            <a:r>
              <a:rPr lang="en-US" dirty="0" smtClean="0"/>
              <a:t> 8</a:t>
            </a:r>
            <a:r>
              <a:rPr lang="en-US" baseline="0" dirty="0" smtClean="0"/>
              <a:t> with 32 on </a:t>
            </a:r>
            <a:r>
              <a:rPr lang="en-US" baseline="0" dirty="0" err="1" smtClean="0"/>
              <a:t>lw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48FE-1BE7-9942-8D1C-28AAEFD26E37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1A658941-F4BE-E140-8883-69D3F1753AE3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AE753FF-E75B-5345-834D-FCEDE5E79361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210946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4F93-CC8F-5F47-9510-AE8796C5D80C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DF9F-CA5A-8046-978F-E8560F43E867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65ABFF8-7038-C54A-8085-2CFD5E367A12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85282365-5857-CB49-B5ED-02476012788F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37BD182-6F90-0646-A3DE-7700DF4987C4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A8AA8E57-88F5-2448-9119-F899FBCCAA8D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AA86D78-B01D-054F-873F-F7D1B9A7B82A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1FC1433-B2A0-364C-8FB3-0EE772ED04FC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6FC8C-1486-D540-97BB-0E2DD3F1F498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485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Krste Asanovic</a:t>
            </a:r>
            <a:br>
              <a:rPr lang="en-US" dirty="0" smtClean="0"/>
            </a:br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6BF7-153F-E143-A380-A9D15BC07FAA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8034867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 smtClean="0"/>
              <a:t>Introduction to </a:t>
            </a:r>
            <a:r>
              <a:rPr lang="en-US" smtClean="0"/>
              <a:t>Machine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98EB-73E7-A347-8C51-BC35BF81D209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Screen shot 2011-01-30 at 11.49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73" y="0"/>
            <a:ext cx="59501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A3-AECC-1A42-90A7-33CFD2E6C596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1-01-30 at 11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36" y="0"/>
            <a:ext cx="6217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8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Inspired by the IBM 360 </a:t>
            </a:r>
            <a:br>
              <a:rPr lang="en-US" dirty="0" smtClean="0"/>
            </a:br>
            <a:r>
              <a:rPr lang="en-US" dirty="0" smtClean="0"/>
              <a:t>“Green Card”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DD42-A96E-404E-81EA-54302E98875F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427" y="13235"/>
            <a:ext cx="2912534" cy="68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computer does arithmetic</a:t>
            </a:r>
          </a:p>
          <a:p>
            <a:r>
              <a:rPr lang="en-US" i="1" dirty="0" smtClean="0"/>
              <a:t>Instruct </a:t>
            </a:r>
            <a:r>
              <a:rPr lang="en-US" dirty="0" smtClean="0"/>
              <a:t>a computer to do addition: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latin typeface="Courier New"/>
                <a:cs typeface="Courier New"/>
              </a:rPr>
              <a:t>add a,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Add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to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sum into </a:t>
            </a:r>
            <a:r>
              <a:rPr lang="en-US" sz="3200" dirty="0">
                <a:latin typeface="Courier New"/>
                <a:cs typeface="Courier New"/>
              </a:rPr>
              <a:t>a</a:t>
            </a:r>
            <a:endParaRPr lang="en-US" sz="3200" dirty="0" smtClean="0">
              <a:latin typeface="Courier New"/>
              <a:cs typeface="Courier New"/>
            </a:endParaRPr>
          </a:p>
          <a:p>
            <a:r>
              <a:rPr lang="en-US" dirty="0" smtClean="0"/>
              <a:t>3 operands: 2 sources + 1 destination for sum</a:t>
            </a:r>
          </a:p>
          <a:p>
            <a:r>
              <a:rPr lang="en-US" dirty="0" smtClean="0"/>
              <a:t>One operation per MIPS instruction</a:t>
            </a:r>
          </a:p>
          <a:p>
            <a:r>
              <a:rPr lang="en-US" dirty="0" smtClean="0"/>
              <a:t>How do you write the same operation in 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CC33-9415-2344-9558-887DE3EA0A3E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B21B-CF03-614A-A9F3-4BB50F4C809F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sub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div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3D33-AE5B-404D-A2E2-61CA650E5CFF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sub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div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5367-870E-5D46-BCA4-C9E0E329603D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14917" y="2222500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817" y="3920066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717" y="5437716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&gt;&gt;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134E-A0A9-AB49-8AC9-DC313806188C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&gt;&gt;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C1F5-BBAB-234C-AE9E-A2FDADE47C45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&gt;&gt;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D1BD-AA39-964B-B104-42FD58F689E2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46667" y="224366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900" y="3454406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234" y="4671484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135" y="575521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5CE-2F43-D44D-B1B7-4B0751299981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33122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to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7D68-328F-5F4A-97BE-9ED5BD091233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to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7D68-328F-5F4A-97BE-9ED5BD091233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to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51C5-2E6B-DB4A-AD5A-B51EC3015736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99584" y="4381500"/>
            <a:ext cx="4032250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comments to MIPS instruction by putting # that continues to end of line of text</a:t>
            </a:r>
            <a:endParaRPr lang="en-US" sz="36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is placed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is now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is in a</a:t>
            </a:r>
          </a:p>
          <a:p>
            <a:r>
              <a:rPr lang="en-US" dirty="0" smtClean="0"/>
              <a:t>Are </a:t>
            </a:r>
            <a:r>
              <a:rPr lang="en-US" i="1" dirty="0" smtClean="0"/>
              <a:t>extremely </a:t>
            </a:r>
            <a:r>
              <a:rPr lang="en-US" dirty="0" smtClean="0"/>
              <a:t>useful in assembly code!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9DF-0270-2746-AD9E-AD0FF5316DDB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almost identical</a:t>
            </a: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 </a:t>
            </a: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);</a:t>
            </a: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4C53-C89B-8D4D-BE7A-95BC3E129D64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1358-3575-4042-8E06-4CE434C099D1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A2FC-2C03-B74A-837D-EFFE2CD6072A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57084" y="2222499"/>
            <a:ext cx="2730499" cy="1068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584" y="4381500"/>
            <a:ext cx="4032250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C, Scheme, MIPS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MIPS, Scheme,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MIPS, C, Scheme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Scheme, MIPS, C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For a given function, which programming language likely takes the most lines of code? (most to least)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 Operands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Programming languages: </a:t>
            </a:r>
            <a:br>
              <a:rPr lang="en-US" dirty="0" smtClean="0"/>
            </a:br>
            <a:r>
              <a:rPr lang="en-US" dirty="0" smtClean="0"/>
              <a:t>could have millions of variables</a:t>
            </a:r>
          </a:p>
          <a:p>
            <a:r>
              <a:rPr lang="en-US" dirty="0" smtClean="0"/>
              <a:t>Instruction sets have fixed, small number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registers</a:t>
            </a:r>
          </a:p>
          <a:p>
            <a:pPr lvl="1"/>
            <a:r>
              <a:rPr lang="en-US" dirty="0" smtClean="0"/>
              <a:t>“Bricks” of computer hardware</a:t>
            </a:r>
          </a:p>
          <a:p>
            <a:pPr lvl="1"/>
            <a:r>
              <a:rPr lang="en-US" dirty="0" smtClean="0"/>
              <a:t>Fastest way to store data in computer hardware</a:t>
            </a:r>
          </a:p>
          <a:p>
            <a:pPr lvl="1"/>
            <a:r>
              <a:rPr lang="en-US" dirty="0" smtClean="0"/>
              <a:t>Visible to (the “assembly language”) programmer</a:t>
            </a:r>
          </a:p>
          <a:p>
            <a:r>
              <a:rPr lang="en-US" dirty="0" smtClean="0"/>
              <a:t>MIPS Instruction Set has 32 integer registers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91D4-6394-D74E-A6B7-FA4CF4473F19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Just 32 Registers?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RISC Design Principle: </a:t>
            </a:r>
            <a:r>
              <a:rPr lang="en-US" i="1" dirty="0" smtClean="0">
                <a:solidFill>
                  <a:srgbClr val="000000"/>
                </a:solidFill>
              </a:rPr>
              <a:t>Smaller is faster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But you can be too small …</a:t>
            </a:r>
          </a:p>
          <a:p>
            <a:r>
              <a:rPr lang="en-US" dirty="0" smtClean="0"/>
              <a:t>Hardware would likely be slower with 64, 128, or 256  registers</a:t>
            </a:r>
          </a:p>
          <a:p>
            <a:r>
              <a:rPr lang="en-US" dirty="0" smtClean="0"/>
              <a:t>32 is enough for compiler to translate typical C programs, and not run out of registers very often</a:t>
            </a:r>
          </a:p>
          <a:p>
            <a:pPr lvl="1"/>
            <a:r>
              <a:rPr lang="en-US" dirty="0" smtClean="0"/>
              <a:t>ARM instruction set has only 16 registers</a:t>
            </a:r>
          </a:p>
          <a:p>
            <a:pPr lvl="1"/>
            <a:r>
              <a:rPr lang="en-US" dirty="0" smtClean="0"/>
              <a:t>May be faster, but compiler may run out of registers too often (aka “spilling registers to memory”)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4BD7-C698-7E4E-B030-E6A9CEBDB52D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65538" name="Image" r:id="rId5" imgW="3492063" imgH="2400000" progId="">
              <p:embed/>
            </p:oleObj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0F01-A829-7747-8279-89D2E616FF46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registers that hold programmer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registers that hold temporary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1F51-DDB8-074E-8C57-19AB7C7EE178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3B24-80E2-7A47-A821-CE4EA32DFE52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168-FE30-3743-8977-745F10A1F6A9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18167" y="3778250"/>
            <a:ext cx="4275665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00"/>
                </a:solidFill>
              </a:rPr>
              <a:t>Bit </a:t>
            </a:r>
            <a:r>
              <a:rPr lang="en-US" dirty="0" smtClean="0"/>
              <a:t>is the atom of Computer Hardware: </a:t>
            </a:r>
            <a:br>
              <a:rPr lang="en-US" dirty="0" smtClean="0"/>
            </a:br>
            <a:r>
              <a:rPr lang="en-US" dirty="0" smtClean="0"/>
              <a:t>contains either 0 or 1</a:t>
            </a:r>
          </a:p>
          <a:p>
            <a:pPr lvl="1"/>
            <a:r>
              <a:rPr lang="en-US" dirty="0" smtClean="0"/>
              <a:t>True “alphabet” of computer hardware is 0, 1</a:t>
            </a:r>
          </a:p>
          <a:p>
            <a:pPr lvl="1"/>
            <a:r>
              <a:rPr lang="en-US" dirty="0" smtClean="0"/>
              <a:t>Will eventually express MIPS instructions as combinations of 0s and 1s (in Machine Language)</a:t>
            </a:r>
          </a:p>
          <a:p>
            <a:r>
              <a:rPr lang="en-US" dirty="0" smtClean="0"/>
              <a:t>MIPS registers are 32 bits wide</a:t>
            </a:r>
          </a:p>
          <a:p>
            <a:r>
              <a:rPr lang="en-US" dirty="0" smtClean="0"/>
              <a:t>MIPS calls this quantity a </a:t>
            </a:r>
            <a:r>
              <a:rPr lang="en-US" i="1" dirty="0" smtClean="0">
                <a:solidFill>
                  <a:srgbClr val="000000"/>
                </a:solidFill>
              </a:rPr>
              <a:t>word</a:t>
            </a:r>
          </a:p>
          <a:p>
            <a:pPr lvl="1"/>
            <a:r>
              <a:rPr lang="en-US" dirty="0" smtClean="0"/>
              <a:t>Some computers use 16-bit or 64-bit wide words</a:t>
            </a:r>
          </a:p>
          <a:p>
            <a:pPr lvl="1"/>
            <a:r>
              <a:rPr lang="en-US" dirty="0" smtClean="0"/>
              <a:t>E.g., Intel 8086 (16-bit), MIPS64 (64-bit)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D300-BC19-F64F-AD12-912A42F059B6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on wait list, have to add class by Monday or will be dropped from wait list</a:t>
            </a:r>
          </a:p>
          <a:p>
            <a:pPr lvl="1"/>
            <a:r>
              <a:rPr lang="en-US" dirty="0" smtClean="0"/>
              <a:t>4 lab sections have open space (including W 9-11pm)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5C4E-B0DD-6249-98AE-689D5A06241D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5C4E-B0DD-6249-98AE-689D5A06241D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16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Structures vs. Simple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16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addition to registers, a computer also has </a:t>
            </a:r>
            <a:r>
              <a:rPr lang="en-US" i="1" dirty="0" smtClean="0">
                <a:solidFill>
                  <a:srgbClr val="000000"/>
                </a:solidFill>
              </a:rPr>
              <a:t>memory </a:t>
            </a:r>
            <a:r>
              <a:rPr lang="en-US" dirty="0" smtClean="0"/>
              <a:t>that holds millions / billions of words</a:t>
            </a:r>
          </a:p>
          <a:p>
            <a:r>
              <a:rPr lang="en-US" dirty="0" smtClean="0"/>
              <a:t>Memory is a single dimension array, starting at 0</a:t>
            </a:r>
          </a:p>
          <a:p>
            <a:r>
              <a:rPr lang="en-US" dirty="0" smtClean="0"/>
              <a:t>To access memory, need an </a:t>
            </a:r>
            <a:r>
              <a:rPr lang="en-US" i="1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/>
              <a:t>(like an array index)</a:t>
            </a:r>
          </a:p>
          <a:p>
            <a:r>
              <a:rPr lang="en-US" dirty="0" smtClean="0"/>
              <a:t>But MIPS arithmetic instructions only operate </a:t>
            </a:r>
            <a:br>
              <a:rPr lang="en-US" dirty="0" smtClean="0"/>
            </a:br>
            <a:r>
              <a:rPr lang="en-US" dirty="0" smtClean="0"/>
              <a:t>on registers!</a:t>
            </a:r>
          </a:p>
          <a:p>
            <a:r>
              <a:rPr lang="en-US" dirty="0" smtClean="0"/>
              <a:t>Solution: instructions specialized</a:t>
            </a:r>
            <a:br>
              <a:rPr lang="en-US" dirty="0" smtClean="0"/>
            </a:br>
            <a:r>
              <a:rPr lang="en-US" dirty="0" smtClean="0"/>
              <a:t>to transfer words (data) between </a:t>
            </a:r>
            <a:br>
              <a:rPr lang="en-US" dirty="0" smtClean="0"/>
            </a:br>
            <a:r>
              <a:rPr lang="en-US" dirty="0" smtClean="0"/>
              <a:t>memory and registers</a:t>
            </a:r>
          </a:p>
          <a:p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00"/>
                </a:solidFill>
              </a:rPr>
              <a:t>data transfer instructions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grpSp>
        <p:nvGrpSpPr>
          <p:cNvPr id="5" name="Group 68"/>
          <p:cNvGrpSpPr/>
          <p:nvPr/>
        </p:nvGrpSpPr>
        <p:grpSpPr>
          <a:xfrm>
            <a:off x="6330950" y="3803650"/>
            <a:ext cx="2381250" cy="2095500"/>
            <a:chOff x="6597650" y="3848100"/>
            <a:chExt cx="596900" cy="2095500"/>
          </a:xfrm>
        </p:grpSpPr>
        <p:sp>
          <p:nvSpPr>
            <p:cNvPr id="59" name="Rectangle 58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8258-7DC7-2C45-9A76-1DB21AC1739F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81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r>
              <a:rPr lang="en-US" dirty="0" smtClean="0">
                <a:latin typeface="Courier New"/>
                <a:cs typeface="Courier New"/>
              </a:rPr>
              <a:t>int  A[100];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$t0,3($s3) 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673-3570-1D4E-BA5D-C829EB44447E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356350" y="3613150"/>
            <a:ext cx="2381250" cy="2095500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462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Lots of data is smaller than 32 bits, but rarely smaller than 8 bits – works fine if everything is a multiple of 8 bits</a:t>
            </a:r>
          </a:p>
          <a:p>
            <a:r>
              <a:rPr lang="en-US" dirty="0" smtClean="0"/>
              <a:t>8 bit item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/>
            <a:r>
              <a:rPr lang="en-US" dirty="0" smtClean="0"/>
              <a:t>Word address is same as leftmost byte</a:t>
            </a:r>
          </a:p>
        </p:txBody>
      </p:sp>
      <p:grpSp>
        <p:nvGrpSpPr>
          <p:cNvPr id="5" name="Group 87"/>
          <p:cNvGrpSpPr/>
          <p:nvPr/>
        </p:nvGrpSpPr>
        <p:grpSpPr>
          <a:xfrm>
            <a:off x="6356350" y="3594100"/>
            <a:ext cx="2374900" cy="2095500"/>
            <a:chOff x="6597650" y="3848100"/>
            <a:chExt cx="2374900" cy="2095500"/>
          </a:xfrm>
        </p:grpSpPr>
        <p:grpSp>
          <p:nvGrpSpPr>
            <p:cNvPr id="6" name="Group 68"/>
            <p:cNvGrpSpPr/>
            <p:nvPr/>
          </p:nvGrpSpPr>
          <p:grpSpPr>
            <a:xfrm>
              <a:off x="6597650" y="3848100"/>
              <a:ext cx="596900" cy="2095500"/>
              <a:chOff x="6597650" y="3848100"/>
              <a:chExt cx="596900" cy="20955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0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4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8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6600"/>
                    </a:solidFill>
                  </a:rPr>
                  <a:t>12</a:t>
                </a:r>
                <a:endParaRPr lang="en-US" sz="28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…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7" name="Group 69"/>
            <p:cNvGrpSpPr/>
            <p:nvPr/>
          </p:nvGrpSpPr>
          <p:grpSpPr>
            <a:xfrm>
              <a:off x="7194550" y="3848100"/>
              <a:ext cx="596900" cy="2095500"/>
              <a:chOff x="6597650" y="3848100"/>
              <a:chExt cx="596900" cy="20955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9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804150" y="3848100"/>
              <a:ext cx="596900" cy="2095500"/>
              <a:chOff x="6597650" y="3848100"/>
              <a:chExt cx="596900" cy="20955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8375650" y="3848100"/>
              <a:ext cx="596900" cy="2095500"/>
              <a:chOff x="6597650" y="3848100"/>
              <a:chExt cx="596900" cy="20955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7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AFA6-5BE7-F040-8D53-AF8D4F89A660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6133" y="2556933"/>
            <a:ext cx="230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 of lowest byte in</a:t>
            </a:r>
            <a:br>
              <a:rPr lang="en-US" dirty="0" smtClean="0"/>
            </a:br>
            <a:r>
              <a:rPr lang="en-US" dirty="0" smtClean="0"/>
              <a:t>word is </a:t>
            </a:r>
            <a:r>
              <a:rPr lang="en-US" dirty="0" err="1" smtClean="0"/>
              <a:t>addr</a:t>
            </a:r>
            <a:r>
              <a:rPr lang="en-US" dirty="0" smtClean="0"/>
              <a:t> of word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24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781"/>
            <a:ext cx="8229600" cy="1143000"/>
          </a:xfrm>
        </p:spPr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Memory </a:t>
            </a:r>
            <a:r>
              <a:rPr lang="en-US" dirty="0" smtClean="0"/>
              <a:t>to </a:t>
            </a:r>
            <a:r>
              <a:rPr lang="en-US" i="1" dirty="0" smtClean="0"/>
              <a:t>Register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81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 3($s3) 	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0373" y="5227593"/>
            <a:ext cx="67309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Courier New"/>
                <a:cs typeface="Courier New"/>
              </a:rPr>
              <a:t>12</a:t>
            </a:r>
            <a:endParaRPr lang="en-US" sz="3200" u="sng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488F-ADA1-5A48-BD78-FF845346DB8E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Word a computer understands: </a:t>
            </a:r>
            <a:r>
              <a:rPr lang="en-US" i="1" dirty="0" smtClean="0"/>
              <a:t>instruction</a:t>
            </a:r>
          </a:p>
          <a:p>
            <a:r>
              <a:rPr lang="en-US" dirty="0" smtClean="0"/>
              <a:t>Vocabulary of all words a computer understands: </a:t>
            </a:r>
            <a:r>
              <a:rPr lang="en-US" i="1" dirty="0" smtClean="0">
                <a:solidFill>
                  <a:srgbClr val="000000"/>
                </a:solidFill>
              </a:rPr>
              <a:t>instruction set </a:t>
            </a:r>
            <a:r>
              <a:rPr lang="en-US" dirty="0" smtClean="0">
                <a:solidFill>
                  <a:srgbClr val="000000"/>
                </a:solidFill>
              </a:rPr>
              <a:t>(aka</a:t>
            </a:r>
            <a:r>
              <a:rPr lang="en-US" i="1" dirty="0" smtClean="0">
                <a:solidFill>
                  <a:srgbClr val="000000"/>
                </a:solidFill>
              </a:rPr>
              <a:t> instruction set architecture </a:t>
            </a:r>
            <a:r>
              <a:rPr lang="en-US" dirty="0" smtClean="0">
                <a:solidFill>
                  <a:srgbClr val="000000"/>
                </a:solidFill>
              </a:rPr>
              <a:t>or</a:t>
            </a:r>
            <a:r>
              <a:rPr lang="en-US" i="1" dirty="0" smtClean="0">
                <a:solidFill>
                  <a:srgbClr val="000000"/>
                </a:solidFill>
              </a:rPr>
              <a:t> ISA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/>
              <a:t>Different computers may have </a:t>
            </a:r>
            <a:r>
              <a:rPr lang="en-US" i="1" dirty="0" smtClean="0"/>
              <a:t>different </a:t>
            </a:r>
            <a:r>
              <a:rPr lang="en-US" dirty="0" smtClean="0"/>
              <a:t>vocabularies (i.e., different </a:t>
            </a:r>
            <a:r>
              <a:rPr lang="en-US" dirty="0" err="1" smtClean="0"/>
              <a:t>ISAs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(</a:t>
            </a:r>
            <a:r>
              <a:rPr lang="en-US" i="1" dirty="0" smtClean="0"/>
              <a:t>ARM</a:t>
            </a:r>
            <a:r>
              <a:rPr lang="en-US" dirty="0" smtClean="0"/>
              <a:t>) not same as </a:t>
            </a:r>
            <a:r>
              <a:rPr lang="en-US" dirty="0" err="1" smtClean="0"/>
              <a:t>Macbook</a:t>
            </a:r>
            <a:r>
              <a:rPr lang="en-US" dirty="0" smtClean="0"/>
              <a:t> (</a:t>
            </a:r>
            <a:r>
              <a:rPr lang="en-US" i="1" dirty="0" smtClean="0"/>
              <a:t>x86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 the </a:t>
            </a:r>
            <a:r>
              <a:rPr lang="en-US" i="1" dirty="0" smtClean="0"/>
              <a:t>same </a:t>
            </a:r>
            <a:r>
              <a:rPr lang="en-US" dirty="0" smtClean="0"/>
              <a:t>vocabulary (i.e., same ISA)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and </a:t>
            </a:r>
            <a:r>
              <a:rPr lang="en-US" dirty="0" err="1" smtClean="0"/>
              <a:t>iPad</a:t>
            </a:r>
            <a:r>
              <a:rPr lang="en-US" dirty="0" smtClean="0"/>
              <a:t> computers have same instruction set (</a:t>
            </a:r>
            <a:r>
              <a:rPr lang="en-US" i="1" dirty="0" smtClean="0"/>
              <a:t>ARM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3082-0553-6A4E-9F77-9E35A9C8554C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               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A4EA-5291-874E-868B-F5C1F9C4676B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000" dirty="0" smtClean="0">
                <a:solidFill>
                  <a:srgbClr val="FF0000"/>
                </a:solidFill>
                <a:latin typeface="Courier New"/>
                <a:cs typeface="Courier New"/>
              </a:rPr>
              <a:t>  $t0,40($s3)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43DF-B43F-D943-8539-3F72B79A4F95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Memory: Billions of bytes (2 GB to 8 GB on laptop)</a:t>
            </a:r>
          </a:p>
          <a:p>
            <a:r>
              <a:rPr lang="en-US" dirty="0" smtClean="0"/>
              <a:t>and the RISC principle is…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memory??</a:t>
            </a:r>
          </a:p>
          <a:p>
            <a:r>
              <a:rPr lang="en-US" dirty="0" smtClean="0"/>
              <a:t>About 100-500 times faster!</a:t>
            </a:r>
          </a:p>
          <a:p>
            <a:pPr lvl="1"/>
            <a:r>
              <a:rPr lang="en-US" dirty="0" smtClean="0"/>
              <a:t>in terms of </a:t>
            </a:r>
            <a:r>
              <a:rPr lang="en-US" i="1" dirty="0" smtClean="0"/>
              <a:t>latency </a:t>
            </a:r>
            <a:r>
              <a:rPr lang="en-US" dirty="0" smtClean="0"/>
              <a:t>of one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C025-5A27-C441-B65D-13BC6D4609E8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901432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byte address 8GB with a MIPS word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815832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$s0+imm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must be a multiple of 4 for</a:t>
            </a:r>
          </a:p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lw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$t0,imm($s0)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be valid 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If MIPS halved the number of registers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available, it would be twice as fast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987032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 New"/>
                  <a:cs typeface="Courier New"/>
                </a:rPr>
                <a:t>add $t0,$t1,4($t2)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is valid MIPS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0046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9190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75217" y="102235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if-statement</a:t>
            </a:r>
          </a:p>
          <a:p>
            <a:pPr lvl="1"/>
            <a:r>
              <a:rPr lang="en-US" dirty="0" smtClean="0"/>
              <a:t>Sometimes combined with </a:t>
            </a:r>
            <a:r>
              <a:rPr lang="en-US" dirty="0" err="1" smtClean="0"/>
              <a:t>gotos</a:t>
            </a:r>
            <a:r>
              <a:rPr lang="en-US" dirty="0" smtClean="0"/>
              <a:t> and labels</a:t>
            </a:r>
          </a:p>
          <a:p>
            <a:r>
              <a:rPr lang="en-US" dirty="0" smtClean="0"/>
              <a:t>MIPS: if-statement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 go to statement labeled L1 </a:t>
            </a:r>
            <a:br>
              <a:rPr lang="en-US" dirty="0" smtClean="0"/>
            </a:br>
            <a:r>
              <a:rPr lang="en-US" dirty="0" smtClean="0"/>
              <a:t>if (value in register1) = (value in register2)</a:t>
            </a:r>
          </a:p>
          <a:p>
            <a:pPr>
              <a:buNone/>
            </a:pPr>
            <a:r>
              <a:rPr lang="en-US" dirty="0" smtClean="0"/>
              <a:t>	….otherwise, go to next statement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A10B-1EC8-9944-B959-6E9448688D3E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E765-ACF9-8340-87F5-D3E16B05F07B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E26D-E046-E446-995E-4FEDC1148839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2584" y="3757072"/>
            <a:ext cx="5609166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MIPS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4ECA-F5F4-214A-A5B9-AF84F27AD344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C or Java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417638"/>
            <a:ext cx="8466667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if (</a:t>
            </a:r>
            <a:r>
              <a:rPr lang="en-US" sz="28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 == </a:t>
            </a:r>
            <a:r>
              <a:rPr lang="en-US" sz="2800" dirty="0" err="1" smtClean="0">
                <a:latin typeface="Courier New"/>
                <a:cs typeface="Courier New"/>
              </a:rPr>
              <a:t>j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else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–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If false, skip over “then” part to “else” part </a:t>
            </a:r>
            <a:br>
              <a:rPr lang="en-US" dirty="0" smtClean="0"/>
            </a:br>
            <a:r>
              <a:rPr lang="en-US" dirty="0" smtClean="0"/>
              <a:t>=&gt; use conditional branch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Otherwise, (its true) do “then” part and skip over “else” part                                                       =&gt; use unconditional branch 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7422-42FD-5246-921F-F68F4A44CD38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995-3B34-3849-A608-2F1183EADFCB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810-7FC1-5B4D-AA70-C0AE3CCF40E7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9241-BEC1-6742-A0C7-209C38551D57}" type="datetime1">
              <a:rPr lang="en-US" smtClean="0"/>
              <a:pPr/>
              <a:t>9/9/12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7251" y="3492489"/>
            <a:ext cx="5609166" cy="27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848517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make a “for” loop with only </a:t>
            </a:r>
            <a:r>
              <a:rPr lang="en-US" sz="2800" dirty="0" err="1" smtClean="0">
                <a:solidFill>
                  <a:srgbClr val="408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408000"/>
              </a:solidFill>
              <a:latin typeface="Courier New"/>
              <a:cs typeface="Courier New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762917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Can make a “for” loop with only </a:t>
            </a:r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beq</a:t>
            </a:r>
            <a:endParaRPr lang="en-US" sz="2800" dirty="0" smtClean="0">
              <a:solidFill>
                <a:srgbClr val="FF66A0"/>
              </a:solidFill>
              <a:latin typeface="Courier New"/>
              <a:cs typeface="Courier New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4677317"/>
            <a:ext cx="6915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Code for “else” part can come before code for “then” in translation of “if”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 New"/>
              <a:cs typeface="Courier New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701290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Can make an unconditional branch from a</a:t>
              </a:r>
            </a:p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conditional branch instruction</a:t>
              </a:r>
              <a:endParaRPr lang="en-US" sz="2800" dirty="0" smtClean="0">
                <a:solidFill>
                  <a:srgbClr val="FF8000"/>
                </a:solidFill>
                <a:latin typeface="+mj-lt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2951704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866104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4764629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937669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FALSE?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Computer words and vocabulary are called instructions and instruction set respectively</a:t>
            </a:r>
          </a:p>
          <a:p>
            <a:r>
              <a:rPr lang="en-US" smtClean="0"/>
              <a:t>MIPS is example RISC instruction set in this class</a:t>
            </a:r>
          </a:p>
          <a:p>
            <a:r>
              <a:rPr lang="en-US" smtClean="0"/>
              <a:t>Rigid format: 1 operation, 2 source operands, 1 destination</a:t>
            </a:r>
          </a:p>
          <a:p>
            <a:pPr lvl="1"/>
            <a:r>
              <a:rPr lang="en-US" smtClean="0"/>
              <a:t>add, sub, mul, div, and, or, sll, srl</a:t>
            </a:r>
          </a:p>
          <a:p>
            <a:pPr lvl="1"/>
            <a:r>
              <a:rPr lang="en-US" smtClean="0"/>
              <a:t>lw, sw to move data to/from registers from/to memory</a:t>
            </a:r>
          </a:p>
          <a:p>
            <a:r>
              <a:rPr lang="en-US" smtClean="0"/>
              <a:t>Simple mappings from arithmetic expressions, array access, if-then-else in C to MIPS instructions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D40A-DDB8-0943-987D-10CC78239AE0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r>
              <a:rPr lang="en-US" dirty="0" smtClean="0"/>
              <a:t>Single ISA (</a:t>
            </a:r>
            <a:r>
              <a:rPr lang="en-US" i="1" dirty="0" smtClean="0"/>
              <a:t>to rule them all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Leverage common compilers, operating systems, etc.</a:t>
            </a:r>
          </a:p>
          <a:p>
            <a:pPr lvl="2"/>
            <a:r>
              <a:rPr lang="en-US" dirty="0" smtClean="0"/>
              <a:t>BUT fairly easy to retarget these for different </a:t>
            </a:r>
            <a:r>
              <a:rPr lang="en-US" dirty="0" err="1" smtClean="0"/>
              <a:t>ISAs</a:t>
            </a:r>
            <a:r>
              <a:rPr lang="en-US" dirty="0" smtClean="0"/>
              <a:t> (e.g., Linux,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ISAs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Specialized instructions for specialized applications</a:t>
            </a:r>
          </a:p>
          <a:p>
            <a:pPr lvl="2"/>
            <a:r>
              <a:rPr lang="en-US" dirty="0" smtClean="0"/>
              <a:t>Different tradeoffs in resources used (e.g., functionality, memory demands, complexity, power consumption, etc.)</a:t>
            </a:r>
          </a:p>
          <a:p>
            <a:pPr lvl="2"/>
            <a:r>
              <a:rPr lang="en-US" dirty="0" smtClean="0"/>
              <a:t>Competition and innovation is good, especially in emerging environments (e.g., mobile devices)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D11D-FE88-9B4E-A1E4-7B596419D747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MIPS:</a:t>
            </a:r>
            <a:br>
              <a:rPr lang="en-US" dirty="0" smtClean="0"/>
            </a:br>
            <a:r>
              <a:rPr lang="en-US" sz="4000" dirty="0" smtClean="0"/>
              <a:t>Instruction Set for CS 61C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9971"/>
            <a:ext cx="8449733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MIPS is a real-world ISA (see </a:t>
            </a:r>
            <a:r>
              <a:rPr lang="en-US" b="1" dirty="0" err="1" smtClean="0">
                <a:latin typeface="Courier New"/>
                <a:cs typeface="Courier New"/>
              </a:rPr>
              <a:t>www.mips.com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 instruction set for networking equipment</a:t>
            </a:r>
          </a:p>
          <a:p>
            <a:pPr lvl="1"/>
            <a:r>
              <a:rPr lang="en-US" dirty="0" smtClean="0"/>
              <a:t>Was also used in original Nintendo-64!</a:t>
            </a:r>
          </a:p>
          <a:p>
            <a:r>
              <a:rPr lang="en-US" dirty="0" smtClean="0"/>
              <a:t>Elegant example of a </a:t>
            </a:r>
            <a:r>
              <a:rPr lang="en-US" i="1" dirty="0" smtClean="0"/>
              <a:t>Reduced Instruction Set Computer</a:t>
            </a:r>
            <a:r>
              <a:rPr lang="en-US" dirty="0" smtClean="0"/>
              <a:t> (RISC) instruction set</a:t>
            </a:r>
          </a:p>
          <a:p>
            <a:r>
              <a:rPr lang="en-US" dirty="0" smtClean="0"/>
              <a:t>Invented by John Hennessy @ Stanford</a:t>
            </a:r>
          </a:p>
          <a:p>
            <a:pPr lvl="1"/>
            <a:r>
              <a:rPr lang="en-US" i="1" dirty="0" smtClean="0"/>
              <a:t>Why not Berkeley/Sun RISC invented by Dave Patterson? Ask him!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5856-3BCA-F241-BED7-516E29CB6332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67"/>
            <a:ext cx="8229600" cy="49360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Basic RISC principle: “A simpler CPU (the hardware that interprets machine language) is a faster CPU” (CPU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Core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Focus of the RISC design is reduction of the number and complexity of instructions in the ISA</a:t>
            </a:r>
          </a:p>
          <a:p>
            <a:r>
              <a:rPr lang="en-US" dirty="0" smtClean="0"/>
              <a:t>A number of the more common strategies include:</a:t>
            </a:r>
          </a:p>
          <a:p>
            <a:pPr lvl="1"/>
            <a:r>
              <a:rPr lang="en-US" dirty="0" smtClean="0"/>
              <a:t>Fixed instruction length, generally a single word; </a:t>
            </a:r>
            <a:br>
              <a:rPr lang="en-US" dirty="0" smtClean="0"/>
            </a:br>
            <a:r>
              <a:rPr lang="en-US" dirty="0" smtClean="0"/>
              <a:t>Simplifies process of fetching instructions from memory</a:t>
            </a:r>
          </a:p>
          <a:p>
            <a:pPr lvl="1"/>
            <a:r>
              <a:rPr lang="en-US" dirty="0" smtClean="0"/>
              <a:t>Simplified addressing modes;</a:t>
            </a:r>
            <a:br>
              <a:rPr lang="en-US" dirty="0" smtClean="0"/>
            </a:br>
            <a:r>
              <a:rPr lang="en-US" dirty="0" smtClean="0"/>
              <a:t>Simplifies process of fetching operands from memory</a:t>
            </a:r>
          </a:p>
          <a:p>
            <a:pPr lvl="1"/>
            <a:r>
              <a:rPr lang="en-US" dirty="0" smtClean="0"/>
              <a:t>Fewer and simpler instructions in the instruction set;</a:t>
            </a:r>
            <a:br>
              <a:rPr lang="en-US" dirty="0" smtClean="0"/>
            </a:br>
            <a:r>
              <a:rPr lang="en-US" dirty="0" smtClean="0"/>
              <a:t>Simplifies process of executing instructions</a:t>
            </a:r>
          </a:p>
          <a:p>
            <a:pPr lvl="1"/>
            <a:r>
              <a:rPr lang="en-US" dirty="0" smtClean="0"/>
              <a:t>Only load and store instructions access memory; </a:t>
            </a:r>
            <a:br>
              <a:rPr lang="en-US" dirty="0" smtClean="0"/>
            </a:br>
            <a:r>
              <a:rPr lang="en-US" dirty="0" smtClean="0"/>
              <a:t>E.g., no add memory to register, add memory to memory, etc.</a:t>
            </a:r>
          </a:p>
          <a:p>
            <a:pPr lvl="1"/>
            <a:r>
              <a:rPr lang="en-US" i="1" dirty="0" smtClean="0"/>
              <a:t>Let the compiler do it. </a:t>
            </a:r>
            <a:r>
              <a:rPr lang="en-US" dirty="0" smtClean="0"/>
              <a:t>Use a good compiler to break complex high-level language statements into a number of simple assembly language statements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6A29-0CFA-6747-8B40-F7B64EB60EB4}" type="datetime1">
              <a:rPr lang="en-US" smtClean="0"/>
              <a:pPr/>
              <a:t>9/9/12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 </a:t>
            </a:r>
            <a:r>
              <a:rPr lang="en-US" dirty="0" err="1" smtClean="0"/>
              <a:t>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36" y="1162048"/>
            <a:ext cx="863478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ARM (Advanced RISC Machine) is most popular RISC</a:t>
            </a:r>
          </a:p>
          <a:p>
            <a:pPr lvl="1"/>
            <a:r>
              <a:rPr lang="en-US" dirty="0" smtClean="0"/>
              <a:t>In every smart phone-like device (e.g.,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iPod, …)</a:t>
            </a:r>
          </a:p>
          <a:p>
            <a:r>
              <a:rPr lang="en-US" dirty="0" smtClean="0"/>
              <a:t>Intel 80x86 is another popular ISA and is used in </a:t>
            </a:r>
            <a:r>
              <a:rPr lang="en-US" dirty="0" err="1" smtClean="0"/>
              <a:t>Macbook</a:t>
            </a:r>
            <a:r>
              <a:rPr lang="en-US" dirty="0" smtClean="0"/>
              <a:t> and PCs (Core i3, Core i5, Core i7, …)</a:t>
            </a:r>
          </a:p>
          <a:p>
            <a:pPr lvl="1"/>
            <a:r>
              <a:rPr lang="en-US" dirty="0" smtClean="0"/>
              <a:t>x86 is a </a:t>
            </a:r>
            <a:r>
              <a:rPr lang="en-US" i="1" dirty="0" smtClean="0"/>
              <a:t>Complex Instruction Set Computer </a:t>
            </a:r>
            <a:r>
              <a:rPr lang="en-US" dirty="0" smtClean="0"/>
              <a:t>(CISC)</a:t>
            </a:r>
          </a:p>
          <a:p>
            <a:pPr lvl="1"/>
            <a:r>
              <a:rPr lang="en-US" dirty="0" smtClean="0"/>
              <a:t>20x ARM sold vs. 80x86 (i.e., 5 billion vs. 0.3 billion)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192-5BBC-EF46-9ED2-654D7C08CACA}" type="datetime1">
              <a:rPr lang="en-US" smtClean="0"/>
              <a:pPr/>
              <a:t>9/9/12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4860</Words>
  <Application>Microsoft Macintosh PowerPoint</Application>
  <PresentationFormat>On-screen Show (4:3)</PresentationFormat>
  <Paragraphs>663</Paragraphs>
  <Slides>52</Slides>
  <Notes>14</Notes>
  <HiddenSlides>13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Image</vt:lpstr>
      <vt:lpstr>CS 61C:  Great Ideas in Computer Architecture  Introduction to Machine Language</vt:lpstr>
      <vt:lpstr>New-School Machine Structures (It’s a bit more complicated!)</vt:lpstr>
      <vt:lpstr>Levels of Representation/Interpretation</vt:lpstr>
      <vt:lpstr>The Language a Computer Understands</vt:lpstr>
      <vt:lpstr>The Language a Computer Understands</vt:lpstr>
      <vt:lpstr>The Language a Computer Understands</vt:lpstr>
      <vt:lpstr>MIPS: Instruction Set for CS 61C</vt:lpstr>
      <vt:lpstr>RISC Design Principles</vt:lpstr>
      <vt:lpstr>Mainstream ISAs</vt:lpstr>
      <vt:lpstr>MIPS Green Card</vt:lpstr>
      <vt:lpstr>MIPS Green Card</vt:lpstr>
      <vt:lpstr>Inspired by the IBM 360  “Green Card”</vt:lpstr>
      <vt:lpstr>MIPS Instructions</vt:lpstr>
      <vt:lpstr>Guess More MIPS instructions</vt:lpstr>
      <vt:lpstr>Guess More MIPS instructions</vt:lpstr>
      <vt:lpstr>Guess More MIPS instructions</vt:lpstr>
      <vt:lpstr>Guess More MIPS instructions</vt:lpstr>
      <vt:lpstr>Guess More MIPS instructions</vt:lpstr>
      <vt:lpstr>Guess More MIPS instructions</vt:lpstr>
      <vt:lpstr>Example Instructions</vt:lpstr>
      <vt:lpstr>Example Instructions</vt:lpstr>
      <vt:lpstr>Example Instructions</vt:lpstr>
      <vt:lpstr>Comments in MIPS</vt:lpstr>
      <vt:lpstr>C to MIPS</vt:lpstr>
      <vt:lpstr>C to MIPS</vt:lpstr>
      <vt:lpstr>C to MIPS</vt:lpstr>
      <vt:lpstr>Slide 27</vt:lpstr>
      <vt:lpstr>Computer Hardware Operands</vt:lpstr>
      <vt:lpstr>Why Just 32 Registers?</vt:lpstr>
      <vt:lpstr>Names of MIPS Registers</vt:lpstr>
      <vt:lpstr>Names of MIPS Registers</vt:lpstr>
      <vt:lpstr>Names of MIPS Registers</vt:lpstr>
      <vt:lpstr>Size of Registers</vt:lpstr>
      <vt:lpstr>Administrivia</vt:lpstr>
      <vt:lpstr>Technology Break</vt:lpstr>
      <vt:lpstr>Data Structures vs. Simple Variables</vt:lpstr>
      <vt:lpstr>Transfer from Memory to Register</vt:lpstr>
      <vt:lpstr>Memory Addresses are in Bytes</vt:lpstr>
      <vt:lpstr>Transfer from Memory to Register</vt:lpstr>
      <vt:lpstr>Transfer from Register to Memory</vt:lpstr>
      <vt:lpstr>Transfer from Register to Memory</vt:lpstr>
      <vt:lpstr>Speed of Registers vs. Memory</vt:lpstr>
      <vt:lpstr>Slide 43</vt:lpstr>
      <vt:lpstr>Computer Decision Making</vt:lpstr>
      <vt:lpstr>Example If Statement</vt:lpstr>
      <vt:lpstr>Example If Statement</vt:lpstr>
      <vt:lpstr>Types of Branches</vt:lpstr>
      <vt:lpstr>Making Decisions in C or Java</vt:lpstr>
      <vt:lpstr>Making Decisions in MIPS</vt:lpstr>
      <vt:lpstr>Making Decisions in MIPS</vt:lpstr>
      <vt:lpstr>Slide 51</vt:lpstr>
      <vt:lpstr>And In Conclusion 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Krste Asanovic</cp:lastModifiedBy>
  <cp:revision>151</cp:revision>
  <cp:lastPrinted>2012-09-10T01:54:31Z</cp:lastPrinted>
  <dcterms:created xsi:type="dcterms:W3CDTF">2012-09-10T01:53:58Z</dcterms:created>
  <dcterms:modified xsi:type="dcterms:W3CDTF">2012-09-10T01:57:39Z</dcterms:modified>
</cp:coreProperties>
</file>