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3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557" r:id="rId2"/>
    <p:sldId id="558" r:id="rId3"/>
    <p:sldId id="603" r:id="rId4"/>
    <p:sldId id="604" r:id="rId5"/>
    <p:sldId id="602" r:id="rId6"/>
    <p:sldId id="612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598" r:id="rId34"/>
    <p:sldId id="614" r:id="rId35"/>
    <p:sldId id="600" r:id="rId36"/>
    <p:sldId id="601" r:id="rId37"/>
    <p:sldId id="532" r:id="rId38"/>
    <p:sldId id="606" r:id="rId39"/>
    <p:sldId id="613" r:id="rId40"/>
    <p:sldId id="607" r:id="rId41"/>
    <p:sldId id="611" r:id="rId42"/>
    <p:sldId id="608" r:id="rId43"/>
    <p:sldId id="609" r:id="rId44"/>
    <p:sldId id="507" r:id="rId45"/>
    <p:sldId id="540" r:id="rId46"/>
    <p:sldId id="508" r:id="rId47"/>
    <p:sldId id="509" r:id="rId48"/>
    <p:sldId id="510" r:id="rId49"/>
    <p:sldId id="511" r:id="rId50"/>
    <p:sldId id="512" r:id="rId51"/>
    <p:sldId id="513" r:id="rId52"/>
    <p:sldId id="563" r:id="rId53"/>
    <p:sldId id="565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7" r:id="rId66"/>
    <p:sldId id="528" r:id="rId67"/>
    <p:sldId id="529" r:id="rId68"/>
    <p:sldId id="564" r:id="rId69"/>
    <p:sldId id="531" r:id="rId70"/>
    <p:sldId id="610" r:id="rId71"/>
    <p:sldId id="503" r:id="rId72"/>
    <p:sldId id="549" r:id="rId73"/>
    <p:sldId id="550" r:id="rId74"/>
    <p:sldId id="551" r:id="rId75"/>
    <p:sldId id="552" r:id="rId76"/>
    <p:sldId id="504" r:id="rId77"/>
    <p:sldId id="553" r:id="rId78"/>
    <p:sldId id="453" r:id="rId79"/>
    <p:sldId id="454" r:id="rId80"/>
    <p:sldId id="542" r:id="rId81"/>
    <p:sldId id="543" r:id="rId82"/>
    <p:sldId id="455" r:id="rId83"/>
    <p:sldId id="456" r:id="rId84"/>
    <p:sldId id="457" r:id="rId85"/>
    <p:sldId id="458" r:id="rId86"/>
    <p:sldId id="459" r:id="rId87"/>
    <p:sldId id="561" r:id="rId88"/>
    <p:sldId id="460" r:id="rId89"/>
    <p:sldId id="506" r:id="rId90"/>
    <p:sldId id="461" r:id="rId91"/>
    <p:sldId id="462" r:id="rId92"/>
    <p:sldId id="544" r:id="rId93"/>
    <p:sldId id="463" r:id="rId94"/>
    <p:sldId id="495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BFB"/>
    <a:srgbClr val="FF6FC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>
      <p:cViewPr varScale="1">
        <p:scale>
          <a:sx n="85" d="100"/>
          <a:sy n="85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57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43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addi</a:t>
            </a:r>
            <a:r>
              <a:rPr lang="en-US" dirty="0" smtClean="0"/>
              <a:t> $sp,$sp,-8 # adjust stack for 2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$t0, 4($sp) 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$s0, 0($sp) 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add $s0,$a0,$a1 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dirty="0" smtClean="0"/>
          </a:p>
          <a:p>
            <a:pPr marL="338138" indent="-338138">
              <a:buNone/>
            </a:pPr>
            <a:r>
              <a:rPr lang="en-US" sz="1400" dirty="0" smtClean="0"/>
              <a:t>	add $t0,$a2,$a3 # t0 = </a:t>
            </a:r>
            <a:r>
              <a:rPr lang="en-US" sz="1400" dirty="0" err="1" smtClean="0"/>
              <a:t>i</a:t>
            </a:r>
            <a:r>
              <a:rPr lang="en-US" sz="1400" dirty="0" smtClean="0"/>
              <a:t> + </a:t>
            </a:r>
            <a:r>
              <a:rPr lang="en-US" sz="1400" dirty="0" err="1" smtClean="0"/>
              <a:t>j</a:t>
            </a:r>
            <a:endParaRPr lang="en-US" sz="1400" dirty="0" smtClean="0"/>
          </a:p>
          <a:p>
            <a:pPr marL="338138" indent="-338138">
              <a:buNone/>
            </a:pPr>
            <a:r>
              <a:rPr lang="en-US" sz="1400" dirty="0" smtClean="0"/>
              <a:t>	sub $v0,$s0,$t0 # return value (</a:t>
            </a:r>
            <a:r>
              <a:rPr lang="en-US" sz="1400" dirty="0" err="1" smtClean="0"/>
              <a:t>g</a:t>
            </a:r>
            <a:r>
              <a:rPr lang="en-US" sz="1400" dirty="0" smtClean="0"/>
              <a:t> + </a:t>
            </a:r>
            <a:r>
              <a:rPr lang="en-US" sz="1400" dirty="0" err="1" smtClean="0"/>
              <a:t>h</a:t>
            </a:r>
            <a:r>
              <a:rPr lang="en-US" sz="1400" dirty="0" smtClean="0"/>
              <a:t>) – (</a:t>
            </a:r>
            <a:r>
              <a:rPr lang="en-US" sz="1400" dirty="0" err="1" smtClean="0"/>
              <a:t>i</a:t>
            </a:r>
            <a:r>
              <a:rPr lang="en-US" sz="1400" dirty="0" smtClean="0"/>
              <a:t> + </a:t>
            </a:r>
            <a:r>
              <a:rPr lang="en-US" sz="1400" dirty="0" err="1" smtClean="0"/>
              <a:t>j</a:t>
            </a:r>
            <a:r>
              <a:rPr lang="en-US" sz="1400" dirty="0" smtClean="0"/>
              <a:t>)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$s0, 0($sp) # restore register $s0 for caller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$t0, 4($sp) # restore register $t0 for caller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addi</a:t>
            </a:r>
            <a:r>
              <a:rPr lang="en-US" sz="1400" dirty="0" smtClean="0"/>
              <a:t> $sp,$sp,8 # adjust stack to delete 2 items</a:t>
            </a:r>
          </a:p>
          <a:p>
            <a:pPr marL="338138" indent="-338138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jr</a:t>
            </a:r>
            <a:r>
              <a:rPr lang="en-US" sz="1400" dirty="0" smtClean="0"/>
              <a:t> $</a:t>
            </a:r>
            <a:r>
              <a:rPr lang="en-US" sz="1400" dirty="0" err="1" smtClean="0"/>
              <a:t>ra</a:t>
            </a:r>
            <a:r>
              <a:rPr lang="en-US" sz="1400" dirty="0" smtClean="0"/>
              <a:t> # jump back to calling routine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6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4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6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1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9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$</a:t>
            </a:r>
            <a:r>
              <a:rPr lang="en-US" dirty="0" err="1" smtClean="0"/>
              <a:t>ra</a:t>
            </a:r>
            <a:r>
              <a:rPr lang="en-US" dirty="0" smtClean="0"/>
              <a:t> on the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Slti</a:t>
            </a:r>
            <a:r>
              <a:rPr lang="en-US" dirty="0" smtClean="0"/>
              <a:t>: set </a:t>
            </a:r>
            <a:r>
              <a:rPr lang="en-US" dirty="0" err="1" smtClean="0"/>
              <a:t>dst</a:t>
            </a:r>
            <a:r>
              <a:rPr lang="en-US" baseline="0" dirty="0" smtClean="0"/>
              <a:t> to 1 if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is less than </a:t>
            </a:r>
            <a:r>
              <a:rPr lang="en-US" baseline="0" dirty="0" err="1" smtClean="0"/>
              <a:t>imm</a:t>
            </a:r>
            <a:r>
              <a:rPr lang="en-US" baseline="0" dirty="0" smtClean="0"/>
              <a:t> (signed immediate)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2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It saves PC+4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8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8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5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69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68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7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-2, 147,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comparison, single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comparison, double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not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or equal (le), greater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or greater than or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branch, true (bc1t) and branch, false (bc1f)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1E73-9C73-CD4D-8419-6D7509908EE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72D-0506-2847-890E-AFFF0793CED2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9DC-E448-964D-A289-869E699607B0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C86C-430F-964C-9454-9B1A30FF0AAD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5E8B-EE81-3241-8D53-46E2FB7E0AEF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8C9B-B36F-1747-AE56-BE2465B5099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207-FA1D-8F47-A4FB-9124BAA4D17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C60A-7416-A74C-882A-E56163D369E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62-2ACA-464C-B64C-9E0B36A9B995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99E4-A3AA-454F-A7AF-412BBE1FA264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A89F-F552-4F48-8ABF-08B55B5851F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-inst.eecs.berkeley.edu/~cs61c/fa12/picke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-inst.eecs.berkeley.edu/~cs61c/fa12/picke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-inst.eecs.berkeley.edu/~cs61c/fa12/picke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-inst.eecs.berkeley.edu/~cs61c/fa12/picker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-inst.eecs.berkeley.edu/~cs61c/fa12/picke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-inst.eecs.berkeley.edu/~cs61c/fa12/picke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-inst.eecs.berkeley.edu/~cs61c/fa12/pick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-inst.eecs.berkeley.edu/~cs61c/fa12/picker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-inst.eecs.berkeley.edu/~cs61c/fa12/picker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-inst.eecs.berkeley.edu/~cs61c/fa12/picker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inst.eecs.berkeley.edu/~cs61c/sp12/picker/?g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-inst.eecs.berkeley.edu/~cs61c/fa12/picker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-inst.eecs.berkeley.edu/~cs61c/fa12/picker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-inst.eecs.berkeley.edu/~cs61c/fa12/picker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-inst.eecs.berkeley.edu/~cs61c/fa12/picker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ww-inst.eecs.berkeley.edu/~cs61c/fa12/picker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inst.eecs.berkeley.edu/~cs61c/fa12/picker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inst.eecs.berkeley.edu/~cs61c/sp12/picker/?g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inst.eecs.berkeley.edu/~cs61c/sp12/picker/?go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Functions </a:t>
            </a:r>
            <a:r>
              <a:rPr lang="en-US" dirty="0" smtClean="0"/>
              <a:t>and </a:t>
            </a:r>
            <a:r>
              <a:rPr lang="en-US" i="1" dirty="0" smtClean="0"/>
              <a:t>Numbers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, Randy H. Katz</a:t>
            </a:r>
          </a:p>
          <a:p>
            <a:r>
              <a:rPr lang="en-US" dirty="0" smtClean="0"/>
              <a:t>http://inst.eecs.Berkeley.edu/~cs61c/sp12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365D-EA72-1A4F-B255-B21FDE1873FD}" type="datetime1">
              <a:rPr lang="en-US" smtClean="0"/>
              <a:pPr/>
              <a:t>9/11/12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Old Register Values Saved</a:t>
            </a:r>
            <a:br>
              <a:rPr lang="en-US" dirty="0" smtClean="0"/>
            </a:br>
            <a:r>
              <a:rPr lang="en-US" dirty="0" smtClean="0"/>
              <a:t>to Restore Them After 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5" y="1532466"/>
            <a:ext cx="8398933" cy="5054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a place to save old values before call function, restore them when return, and delete </a:t>
            </a:r>
          </a:p>
          <a:p>
            <a:r>
              <a:rPr lang="en-US" dirty="0" smtClean="0"/>
              <a:t>Ideal is </a:t>
            </a:r>
            <a:r>
              <a:rPr lang="en-US" i="1" dirty="0" smtClean="0">
                <a:solidFill>
                  <a:srgbClr val="0000FF"/>
                </a:solidFill>
              </a:rPr>
              <a:t>stack</a:t>
            </a:r>
            <a:r>
              <a:rPr lang="en-US" dirty="0" smtClean="0"/>
              <a:t>: last-in-first-out queue </a:t>
            </a:r>
            <a:br>
              <a:rPr lang="en-US" dirty="0" smtClean="0"/>
            </a:br>
            <a:r>
              <a:rPr lang="en-US" dirty="0" smtClean="0"/>
              <a:t>(e.g., stack of plates)</a:t>
            </a:r>
          </a:p>
          <a:p>
            <a:pPr lvl="1"/>
            <a:r>
              <a:rPr lang="en-US" dirty="0" smtClean="0"/>
              <a:t>Push: placing data onto stack</a:t>
            </a:r>
          </a:p>
          <a:p>
            <a:pPr lvl="1"/>
            <a:r>
              <a:rPr lang="en-US" dirty="0" smtClean="0"/>
              <a:t>Pop: removing data from stack</a:t>
            </a:r>
          </a:p>
          <a:p>
            <a:r>
              <a:rPr lang="en-US" dirty="0" smtClean="0"/>
              <a:t>Stack in memory, so need register to point to it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$sp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0000FF"/>
                </a:solidFill>
              </a:rPr>
              <a:t>stack pointer </a:t>
            </a:r>
            <a:r>
              <a:rPr lang="en-US" dirty="0" smtClean="0"/>
              <a:t>in MIPS</a:t>
            </a:r>
          </a:p>
          <a:p>
            <a:r>
              <a:rPr lang="en-US" dirty="0" smtClean="0"/>
              <a:t>Convention is grow from high to low addresses</a:t>
            </a:r>
          </a:p>
          <a:p>
            <a:pPr lvl="1"/>
            <a:r>
              <a:rPr lang="en-US" dirty="0" smtClean="0"/>
              <a:t>Push decrements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  <a:r>
              <a:rPr lang="en-US" dirty="0" smtClean="0"/>
              <a:t>, Pop increments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</a:p>
          <a:p>
            <a:r>
              <a:rPr lang="en-US" dirty="0" smtClean="0">
                <a:cs typeface="Courier New"/>
              </a:rPr>
              <a:t>(28 out of 32, 4 left!)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5F1F-E21F-4F42-82B6-760D287A216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36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int </a:t>
            </a:r>
            <a:r>
              <a:rPr lang="en-US" dirty="0" err="1" smtClean="0">
                <a:latin typeface="Courier New"/>
                <a:cs typeface="Courier New"/>
              </a:rPr>
              <a:t>leaf_example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(int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, int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, int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, int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  <a:tabLst>
                <a:tab pos="1033463" algn="l"/>
              </a:tabLst>
            </a:pPr>
            <a:r>
              <a:rPr lang="en-US" dirty="0" smtClean="0">
                <a:latin typeface="Courier New"/>
                <a:cs typeface="Courier New"/>
              </a:rPr>
              <a:t>	int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return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smtClean="0"/>
              <a:t>Parameter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/>
              <a:t> in argument registers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$a1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$a2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 in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</a:p>
          <a:p>
            <a:r>
              <a:rPr lang="en-US" sz="3176" dirty="0" smtClean="0"/>
              <a:t>Assume need one temporary register </a:t>
            </a:r>
            <a:r>
              <a:rPr lang="en-US" sz="3176" dirty="0" smtClean="0">
                <a:latin typeface="Courier New"/>
                <a:cs typeface="Courier New"/>
              </a:rPr>
              <a:t>$t0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11B1-311B-B44C-8DA3-2505D4FF7135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Before, During, After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E4F8-7FCE-754E-AB26-7994A81FAC1F}" type="datetime1">
              <a:rPr lang="en-US" smtClean="0"/>
              <a:pPr/>
              <a:t>9/12/12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700"/>
            <a:ext cx="8740681" cy="32977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936067"/>
          </a:xfrm>
        </p:spPr>
        <p:txBody>
          <a:bodyPr>
            <a:normAutofit/>
          </a:bodyPr>
          <a:lstStyle/>
          <a:p>
            <a:r>
              <a:rPr lang="en-US" dirty="0" smtClean="0"/>
              <a:t>Need to save old values of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sz="3176" dirty="0" smtClean="0">
                <a:latin typeface="Courier New"/>
                <a:cs typeface="Courier New"/>
              </a:rPr>
              <a:t>$t0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77733" y="4182533"/>
            <a:ext cx="2175934" cy="508000"/>
          </a:xfrm>
          <a:prstGeom prst="rect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Contents of $s0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691467"/>
            <a:ext cx="2175933" cy="474133"/>
          </a:xfrm>
          <a:prstGeom prst="rect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Contents of $t0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3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278466"/>
            <a:ext cx="8720667" cy="5156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urier New"/>
                <a:cs typeface="Courier New"/>
              </a:rPr>
              <a:t>leaf_example</a:t>
            </a:r>
            <a:r>
              <a:rPr lang="en-US" dirty="0" smtClean="0">
                <a:latin typeface="Courier New"/>
                <a:cs typeface="Courier New"/>
              </a:rPr>
              <a:t>:</a:t>
            </a:r>
          </a:p>
          <a:p>
            <a:pPr>
              <a:buNone/>
              <a:tabLst>
                <a:tab pos="3606800" algn="l"/>
              </a:tabLst>
            </a:pPr>
            <a:r>
              <a:rPr lang="en-US" dirty="0" smtClean="0"/>
              <a:t>		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  <a:tabLst>
                <a:tab pos="3606800" algn="l"/>
              </a:tabLst>
            </a:pPr>
            <a:r>
              <a:rPr lang="en-US" dirty="0" smtClean="0"/>
              <a:t>		# save $t0 for use afterwards</a:t>
            </a:r>
          </a:p>
          <a:p>
            <a:pPr>
              <a:buNone/>
              <a:tabLst>
                <a:tab pos="3606800" algn="l"/>
              </a:tabLst>
            </a:pPr>
            <a:r>
              <a:rPr lang="en-US" dirty="0" smtClean="0"/>
              <a:t>		# save $s0 for use afterwards</a:t>
            </a:r>
          </a:p>
          <a:p>
            <a:pPr marL="406400" indent="-406400">
              <a:buNone/>
              <a:tabLst>
                <a:tab pos="3606800" algn="l"/>
              </a:tabLst>
            </a:pPr>
            <a:r>
              <a:rPr lang="en-US" dirty="0" smtClean="0"/>
              <a:t>		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dirty="0" smtClean="0"/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t0 = </a:t>
            </a:r>
            <a:r>
              <a:rPr lang="en-US" sz="3243" dirty="0" err="1" smtClean="0"/>
              <a:t>i</a:t>
            </a:r>
            <a:r>
              <a:rPr lang="en-US" sz="3243" dirty="0" smtClean="0"/>
              <a:t> + </a:t>
            </a:r>
            <a:r>
              <a:rPr lang="en-US" sz="3243" dirty="0" err="1" smtClean="0"/>
              <a:t>j</a:t>
            </a:r>
            <a:endParaRPr lang="en-US" sz="3243" dirty="0" smtClean="0"/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return value (</a:t>
            </a:r>
            <a:r>
              <a:rPr lang="en-US" sz="3243" dirty="0" err="1" smtClean="0"/>
              <a:t>g</a:t>
            </a:r>
            <a:r>
              <a:rPr lang="en-US" sz="3243" dirty="0" smtClean="0"/>
              <a:t> + </a:t>
            </a:r>
            <a:r>
              <a:rPr lang="en-US" sz="3243" dirty="0" err="1" smtClean="0"/>
              <a:t>h</a:t>
            </a:r>
            <a:r>
              <a:rPr lang="en-US" sz="3243" dirty="0" smtClean="0"/>
              <a:t>) – (</a:t>
            </a:r>
            <a:r>
              <a:rPr lang="en-US" sz="3243" dirty="0" err="1" smtClean="0"/>
              <a:t>i</a:t>
            </a:r>
            <a:r>
              <a:rPr lang="en-US" sz="3243" dirty="0" smtClean="0"/>
              <a:t> + </a:t>
            </a:r>
            <a:r>
              <a:rPr lang="en-US" sz="3243" dirty="0" err="1" smtClean="0"/>
              <a:t>j</a:t>
            </a:r>
            <a:r>
              <a:rPr lang="en-US" sz="3243" dirty="0" smtClean="0"/>
              <a:t>)</a:t>
            </a:r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restore $s0 for caller</a:t>
            </a:r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restore $t0 for caller</a:t>
            </a:r>
          </a:p>
          <a:p>
            <a:pPr marL="338138" indent="-338138">
              <a:buNone/>
              <a:tabLst>
                <a:tab pos="3606800" algn="l"/>
              </a:tabLst>
            </a:pPr>
            <a:r>
              <a:rPr lang="en-US" sz="3243" dirty="0" smtClean="0"/>
              <a:t>		# delete 2 items from stack</a:t>
            </a:r>
          </a:p>
          <a:p>
            <a:pPr marL="338138" indent="-338138">
              <a:buNone/>
            </a:pPr>
            <a:r>
              <a:rPr lang="en-US" sz="3243" dirty="0" smtClean="0"/>
              <a:t>									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3586-C949-5E41-8EDC-B0DAF16B957C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5472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4EDB-B930-EF43-AEAC-C39488506FF5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8854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>
                <a:solidFill>
                  <a:srgbClr val="FF0000"/>
                </a:solidFill>
              </a:rPr>
              <a:t># adjust stack for 2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items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4B47-1D7B-6444-A091-1E91BFCA57FF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0170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2B9-1FC5-8E4D-B466-F7EF2CE10873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2319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add $s0,$a0,$a1 </a:t>
            </a:r>
            <a:r>
              <a:rPr lang="en-US" dirty="0" smtClean="0"/>
              <a:t>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								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								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7D08-BCC4-824E-A3E6-3BAB45119A16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9234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</a:t>
            </a: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/>
              <a:t>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								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8D6-CFB7-014A-8221-A13C69F32AC7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648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172-A1AE-CB41-8D76-8CCB0867AD6B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2555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582E-4F63-0940-9EEB-A69E3F69F4AD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110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</a:t>
            </a: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/>
              <a:t>    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latin typeface="Courier New"/>
                <a:cs typeface="Courier New"/>
              </a:rPr>
              <a:t>lw</a:t>
            </a:r>
            <a:r>
              <a:rPr lang="en-US" sz="3176" dirty="0" smtClean="0"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5D-A529-7847-BA00-C1DD09495FB5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489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dirty="0" smtClean="0"/>
              <a:t># adjust stack for 2 </a:t>
            </a:r>
            <a:r>
              <a:rPr lang="en-US" dirty="0" err="1" smtClean="0"/>
              <a:t>int</a:t>
            </a:r>
            <a:r>
              <a:rPr lang="en-US" dirty="0" smtClean="0"/>
              <a:t> items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dirty="0" smtClean="0"/>
              <a:t># save $t0 for use afterwards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dirty="0" smtClean="0"/>
              <a:t># </a:t>
            </a:r>
            <a:r>
              <a:rPr lang="en-US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dirty="0" smtClean="0"/>
              <a:t> + </a:t>
            </a:r>
            <a:r>
              <a:rPr lang="en-US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latin typeface="Courier New"/>
                <a:cs typeface="Courier New"/>
              </a:rPr>
              <a:t>lw</a:t>
            </a:r>
            <a:r>
              <a:rPr lang="en-US" sz="3176" dirty="0" smtClean="0"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								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sz="3176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1830-DD5A-174F-8F8B-42D4C6173ACF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3067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sz="3176" dirty="0" smtClean="0"/>
              <a:t># adjust stack for 2 </a:t>
            </a:r>
            <a:r>
              <a:rPr lang="en-US" sz="3176" dirty="0" err="1" smtClean="0"/>
              <a:t>int</a:t>
            </a:r>
            <a:r>
              <a:rPr lang="en-US" sz="3176" dirty="0" smtClean="0"/>
              <a:t> items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save $t0 for use afterwards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sz="3176" dirty="0" smtClean="0"/>
              <a:t>    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latin typeface="Courier New"/>
                <a:cs typeface="Courier New"/>
              </a:rPr>
              <a:t>addi</a:t>
            </a:r>
            <a:r>
              <a:rPr lang="en-US" sz="3176" dirty="0" smtClean="0">
                <a:latin typeface="Courier New"/>
                <a:cs typeface="Courier New"/>
              </a:rPr>
              <a:t> $sp,$sp,8  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								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098F-2836-E74F-A6CB-6109B3E62A98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4539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Code for </a:t>
            </a:r>
            <a:r>
              <a:rPr lang="en-US" dirty="0" err="1" smtClean="0"/>
              <a:t>leaf_example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78466"/>
            <a:ext cx="8229600" cy="51562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leaf_example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$sp,$sp,-8 </a:t>
            </a:r>
            <a:r>
              <a:rPr lang="en-US" sz="3176" dirty="0" smtClean="0"/>
              <a:t># adjust stack for 2 </a:t>
            </a:r>
            <a:r>
              <a:rPr lang="en-US" sz="3176" dirty="0" err="1" smtClean="0"/>
              <a:t>int</a:t>
            </a:r>
            <a:r>
              <a:rPr lang="en-US" sz="3176" dirty="0" smtClean="0"/>
              <a:t> items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save $t0 for use afterwards</a:t>
            </a:r>
          </a:p>
          <a:p>
            <a:pPr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save $s0 for use afterwards</a:t>
            </a:r>
          </a:p>
          <a:p>
            <a:pPr marL="406400" indent="-406400">
              <a:buNone/>
            </a:pPr>
            <a:r>
              <a:rPr lang="en-US" sz="3176" dirty="0" smtClean="0"/>
              <a:t>    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$s0,$a0,$a1 </a:t>
            </a:r>
            <a:r>
              <a:rPr lang="en-US" sz="3176" dirty="0" smtClean="0"/>
              <a:t># </a:t>
            </a:r>
            <a:r>
              <a:rPr lang="en-US" sz="3176" dirty="0" err="1" smtClean="0"/>
              <a:t>f</a:t>
            </a:r>
            <a:r>
              <a:rPr lang="en-US" sz="3176" dirty="0" smtClean="0"/>
              <a:t> = 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add $t0,$a2,$a3 </a:t>
            </a:r>
            <a:r>
              <a:rPr lang="en-US" sz="3176" dirty="0" smtClean="0"/>
              <a:t># $t0 = 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endParaRPr lang="en-US" sz="3176" dirty="0" smtClean="0"/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sub $v0,$s0,$t0 </a:t>
            </a:r>
            <a:r>
              <a:rPr lang="en-US" sz="3176" dirty="0" smtClean="0"/>
              <a:t># return value (</a:t>
            </a:r>
            <a:r>
              <a:rPr lang="en-US" sz="3176" dirty="0" err="1" smtClean="0"/>
              <a:t>g</a:t>
            </a:r>
            <a:r>
              <a:rPr lang="en-US" sz="3176" dirty="0" smtClean="0"/>
              <a:t> + </a:t>
            </a:r>
            <a:r>
              <a:rPr lang="en-US" sz="3176" dirty="0" err="1" smtClean="0"/>
              <a:t>h</a:t>
            </a:r>
            <a:r>
              <a:rPr lang="en-US" sz="3176" dirty="0" smtClean="0"/>
              <a:t>) – (</a:t>
            </a:r>
            <a:r>
              <a:rPr lang="en-US" sz="3176" dirty="0" err="1" smtClean="0"/>
              <a:t>i</a:t>
            </a:r>
            <a:r>
              <a:rPr lang="en-US" sz="3176" dirty="0" smtClean="0"/>
              <a:t> + </a:t>
            </a:r>
            <a:r>
              <a:rPr lang="en-US" sz="3176" dirty="0" err="1" smtClean="0"/>
              <a:t>j</a:t>
            </a:r>
            <a:r>
              <a:rPr lang="en-US" sz="3176" dirty="0" smtClean="0"/>
              <a:t>)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$s0, 0($sp)  </a:t>
            </a:r>
            <a:r>
              <a:rPr lang="en-US" sz="3176" dirty="0" smtClean="0"/>
              <a:t># restore register $s0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$t0, 4($sp)  </a:t>
            </a:r>
            <a:r>
              <a:rPr lang="en-US" sz="3176" dirty="0" smtClean="0"/>
              <a:t># restore register $t0 for caller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addi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$sp,$sp,8  </a:t>
            </a:r>
            <a:r>
              <a:rPr lang="en-US" sz="3176" dirty="0" smtClean="0"/>
              <a:t># adjust stack to delete 2 items</a:t>
            </a:r>
          </a:p>
          <a:p>
            <a:pPr marL="338138" indent="-338138">
              <a:buNone/>
            </a:pPr>
            <a:r>
              <a:rPr lang="en-US" sz="3176" dirty="0" smtClean="0"/>
              <a:t>	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jr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$</a:t>
            </a:r>
            <a:r>
              <a:rPr lang="en-US" sz="3176" dirty="0" err="1" smtClean="0">
                <a:solidFill>
                  <a:srgbClr val="FF0000"/>
                </a:solidFill>
                <a:latin typeface="Courier New"/>
                <a:cs typeface="Courier New"/>
              </a:rPr>
              <a:t>ra</a:t>
            </a:r>
            <a:r>
              <a:rPr lang="en-US" sz="3176" dirty="0" smtClean="0">
                <a:solidFill>
                  <a:srgbClr val="FF0000"/>
                </a:solidFill>
                <a:latin typeface="Courier New"/>
                <a:cs typeface="Courier New"/>
              </a:rPr>
              <a:t>          </a:t>
            </a:r>
            <a:r>
              <a:rPr lang="en-US" sz="3176" dirty="0" smtClean="0"/>
              <a:t># jump back to calling routine</a:t>
            </a:r>
          </a:p>
          <a:p>
            <a:pPr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C401-F02B-3745-A8BE-50A866F60D7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8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Print 4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a.out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will crash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None of the above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Print -4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What will the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output?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4350547" y="1600200"/>
            <a:ext cx="4038600" cy="505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static int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leaf (int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33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–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return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main(void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{ 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leaf(1,2,3,4);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leaf(3,4,1,2);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printf(”%d\n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”,*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262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Print 4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a.out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will crash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None of the above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Print -4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What will the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output?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4350547" y="1600200"/>
            <a:ext cx="4038600" cy="505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static int *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leaf (int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, 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033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&amp;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–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return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main(void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 { int 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leaf(1,2,3,4);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leaf(3,4,1,2);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printf(”%d\n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”,*</a:t>
            </a:r>
            <a:r>
              <a:rPr kumimoji="0" lang="en-US" sz="2054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822" y="3147180"/>
            <a:ext cx="3644714" cy="8466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0348" y="5535240"/>
            <a:ext cx="3874955" cy="845259"/>
            <a:chOff x="830348" y="5535240"/>
            <a:chExt cx="3874955" cy="845259"/>
          </a:xfrm>
        </p:grpSpPr>
        <p:sp>
          <p:nvSpPr>
            <p:cNvPr id="4" name="TextBox 3"/>
            <p:cNvSpPr txBox="1"/>
            <p:nvPr/>
          </p:nvSpPr>
          <p:spPr>
            <a:xfrm>
              <a:off x="830348" y="5795723"/>
              <a:ext cx="151870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Really?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230542" y="5535240"/>
              <a:ext cx="2474761" cy="5535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807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 Function Calls a Function? Recursive Function Calls?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clobber values in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D273-26A1-7A44-9938-94907325E11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0436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Space on Stack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 has two storage classes: automatic and static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Automatic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variables are local to function and discarded when function exits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Static </a:t>
            </a:r>
            <a:r>
              <a:rPr lang="en-US" dirty="0" smtClean="0"/>
              <a:t>variables exist across exits from and entries to procedures</a:t>
            </a:r>
          </a:p>
          <a:p>
            <a:r>
              <a:rPr lang="en-US" dirty="0" smtClean="0"/>
              <a:t>Use stack for automatic (local) variables that don’t fit in registers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Procedure frame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activation record</a:t>
            </a:r>
            <a:r>
              <a:rPr lang="en-US" b="1" dirty="0" smtClean="0"/>
              <a:t>: </a:t>
            </a:r>
            <a:r>
              <a:rPr lang="en-US" dirty="0" smtClean="0"/>
              <a:t>segment of stack with saved registers and local variables</a:t>
            </a:r>
          </a:p>
          <a:p>
            <a:r>
              <a:rPr lang="en-US" dirty="0" smtClean="0"/>
              <a:t>Some MIPS compilers use a </a:t>
            </a:r>
            <a:r>
              <a:rPr lang="en-US" dirty="0" smtClean="0">
                <a:solidFill>
                  <a:srgbClr val="000000"/>
                </a:solidFill>
              </a:rPr>
              <a:t>frame pointer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fp</a:t>
            </a:r>
            <a:r>
              <a:rPr lang="en-US" dirty="0" smtClean="0"/>
              <a:t>) to point to first word of frame</a:t>
            </a:r>
          </a:p>
          <a:p>
            <a:r>
              <a:rPr lang="en-US" dirty="0" smtClean="0"/>
              <a:t>(29 of 32, 3 left!)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2A6-B482-8D41-9B9C-44EDC9A3ED8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6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Before, During, After 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918A-A0F5-DD46-BF4E-51A3A1573DB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" y="1354667"/>
            <a:ext cx="9101192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3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Function 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61533"/>
            <a:ext cx="8314267" cy="5020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int fact (int </a:t>
            </a:r>
            <a:r>
              <a:rPr lang="en-US" sz="2595" dirty="0" err="1" smtClean="0">
                <a:latin typeface="Courier New"/>
                <a:cs typeface="Courier New"/>
              </a:rPr>
              <a:t>n</a:t>
            </a:r>
            <a:r>
              <a:rPr lang="en-US" sz="2595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	if (</a:t>
            </a:r>
            <a:r>
              <a:rPr lang="en-US" sz="2595" dirty="0" err="1" smtClean="0">
                <a:latin typeface="Courier New"/>
                <a:cs typeface="Courier New"/>
              </a:rPr>
              <a:t>n</a:t>
            </a:r>
            <a:r>
              <a:rPr lang="en-US" sz="2595" dirty="0" smtClean="0">
                <a:latin typeface="Courier New"/>
                <a:cs typeface="Courier New"/>
              </a:rPr>
              <a:t> &lt; 1) return (1);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2595" dirty="0" smtClean="0">
                <a:latin typeface="Courier New"/>
                <a:cs typeface="Courier New"/>
              </a:rPr>
              <a:t>			else return (</a:t>
            </a:r>
            <a:r>
              <a:rPr lang="en-US" sz="2595" dirty="0" err="1" smtClean="0">
                <a:latin typeface="Courier New"/>
                <a:cs typeface="Courier New"/>
              </a:rPr>
              <a:t>n</a:t>
            </a:r>
            <a:r>
              <a:rPr lang="en-US" sz="2595" dirty="0" smtClean="0">
                <a:latin typeface="Courier New"/>
                <a:cs typeface="Courier New"/>
              </a:rPr>
              <a:t> * fact(n-1));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2595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4152-FC7E-7049-B317-6B7AB87F4790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7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/>
              <a:t>Everything is a Number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Function Factorial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354668"/>
            <a:ext cx="4775200" cy="5096932"/>
          </a:xfrm>
        </p:spPr>
        <p:txBody>
          <a:bodyPr>
            <a:normAutofit fontScale="70000" lnSpcReduction="20000"/>
          </a:bodyPr>
          <a:lstStyle/>
          <a:p>
            <a:pPr>
              <a:buNone/>
              <a:tabLst>
                <a:tab pos="795338" algn="l"/>
              </a:tabLst>
            </a:pPr>
            <a:r>
              <a:rPr lang="en-US" dirty="0" smtClean="0">
                <a:latin typeface="Courier New"/>
                <a:cs typeface="Courier New"/>
              </a:rPr>
              <a:t>Fact: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adjust stack for 2 items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$sp,$sp,-8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save return address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Courier New"/>
                <a:cs typeface="Courier New"/>
              </a:rPr>
              <a:t>, 4($sp)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save argument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sw</a:t>
            </a:r>
            <a:r>
              <a:rPr lang="en-US" dirty="0" smtClean="0">
                <a:latin typeface="Courier New"/>
                <a:cs typeface="Courier New"/>
              </a:rPr>
              <a:t> $a0, 0($sp)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test for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&lt; 1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latin typeface="Courier New"/>
                <a:cs typeface="Courier New"/>
              </a:rPr>
              <a:t> $t0,$a0,1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if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&gt;= 1, go to L1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>
                <a:latin typeface="Courier New"/>
                <a:cs typeface="Courier New"/>
              </a:rPr>
              <a:t> $t0,$zero,L1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Then part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==1) return 1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$v0,$zero,1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pop 2 items off stack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$sp,$sp,8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return to caller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02661" y="1354668"/>
            <a:ext cx="4961467" cy="48090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L1: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Else part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&gt;= 1)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arg. gets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– 1)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$a0,$a0,-1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call fact with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– 1)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Courier New"/>
                <a:cs typeface="Courier New"/>
              </a:rPr>
              <a:t> fact 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# return from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Courier New"/>
                <a:cs typeface="Courier New"/>
              </a:rPr>
              <a:t>: restore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$a0, 0($sp)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restore return address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Courier New"/>
                <a:cs typeface="Courier New"/>
              </a:rPr>
              <a:t>, 4($sp)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adjust sp to pop 2 items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>
                <a:latin typeface="Courier New"/>
                <a:cs typeface="Courier New"/>
              </a:rPr>
              <a:t> $sp, $sp,8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return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* fact (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>
                <a:latin typeface="Courier New"/>
                <a:cs typeface="Courier New"/>
              </a:rPr>
              <a:t> – 1)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mul</a:t>
            </a:r>
            <a:r>
              <a:rPr lang="en-US" b="1" dirty="0" smtClean="0">
                <a:latin typeface="Courier New"/>
                <a:cs typeface="Courier New"/>
              </a:rPr>
              <a:t> $v0,$a0,$v0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# return to the caller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F1C9-13C1-9D48-A8A6-158B4F7386C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1688" y="6115165"/>
            <a:ext cx="273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mul</a:t>
            </a:r>
            <a:r>
              <a:rPr lang="en-US" i="1" dirty="0" smtClean="0"/>
              <a:t> is a pseudo instruction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5587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Function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4927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To reduce expensive loads and stores from spilling and restoring registers, MIPS divides registers into two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Preserved across function call</a:t>
            </a:r>
          </a:p>
          <a:p>
            <a:pPr marL="914400" lvl="1" indent="-514350"/>
            <a:r>
              <a:rPr lang="en-US" dirty="0" smtClean="0"/>
              <a:t>Caller can rely on values being unchanged</a:t>
            </a:r>
          </a:p>
          <a:p>
            <a:pPr marL="914400" lvl="1" indent="-514350"/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$sp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gp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fp</a:t>
            </a:r>
            <a:r>
              <a:rPr lang="en-US" dirty="0" smtClean="0"/>
              <a:t>, “saved registers”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- </a:t>
            </a:r>
            <a:r>
              <a:rPr lang="en-US" dirty="0" smtClean="0">
                <a:latin typeface="Courier New"/>
                <a:cs typeface="Courier New"/>
              </a:rPr>
              <a:t>$s7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preserved across function call</a:t>
            </a:r>
          </a:p>
          <a:p>
            <a:pPr marL="914400" lvl="1" indent="-514350"/>
            <a:r>
              <a:rPr lang="en-US" dirty="0" smtClean="0"/>
              <a:t>Caller </a:t>
            </a:r>
            <a:r>
              <a:rPr lang="en-US" i="1" dirty="0" smtClean="0">
                <a:solidFill>
                  <a:srgbClr val="000000"/>
                </a:solidFill>
              </a:rPr>
              <a:t>cannot </a:t>
            </a:r>
            <a:r>
              <a:rPr lang="en-US" dirty="0" smtClean="0"/>
              <a:t>rely on values being unchanged</a:t>
            </a:r>
          </a:p>
          <a:p>
            <a:pPr marL="914400" lvl="1" indent="-514350"/>
            <a:r>
              <a:rPr lang="en-US" dirty="0" smtClean="0"/>
              <a:t>Return value registers </a:t>
            </a:r>
            <a:r>
              <a:rPr lang="en-US" dirty="0" smtClean="0">
                <a:latin typeface="Courier New"/>
                <a:cs typeface="Courier New"/>
              </a:rPr>
              <a:t>$v0</a:t>
            </a:r>
            <a:r>
              <a:rPr lang="en-US" dirty="0" smtClean="0"/>
              <a:t>,</a:t>
            </a:r>
            <a:r>
              <a:rPr lang="en-US" dirty="0" smtClean="0">
                <a:latin typeface="Courier New"/>
                <a:cs typeface="Courier New"/>
              </a:rPr>
              <a:t>$v1</a:t>
            </a:r>
            <a:r>
              <a:rPr lang="en-US" dirty="0" smtClean="0"/>
              <a:t>, Argument registers </a:t>
            </a:r>
            <a:r>
              <a:rPr lang="en-US" dirty="0" smtClean="0">
                <a:latin typeface="Courier New"/>
                <a:cs typeface="Courier New"/>
              </a:rPr>
              <a:t>$a0</a:t>
            </a:r>
            <a:r>
              <a:rPr lang="en-US" dirty="0" smtClean="0"/>
              <a:t>-</a:t>
            </a:r>
            <a:r>
              <a:rPr lang="en-US" dirty="0" smtClean="0">
                <a:latin typeface="Courier New"/>
                <a:cs typeface="Courier New"/>
              </a:rPr>
              <a:t>$a3</a:t>
            </a:r>
            <a:r>
              <a:rPr lang="en-US" dirty="0" smtClean="0"/>
              <a:t>, “temporary registers” 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/>
              <a:t>-</a:t>
            </a:r>
            <a:r>
              <a:rPr lang="en-US" dirty="0" smtClean="0">
                <a:latin typeface="Courier New"/>
                <a:cs typeface="Courier New"/>
              </a:rPr>
              <a:t>$t9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797E-C658-A449-9DC0-E6E3A1B54EBF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3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Stack in Memory?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MIPS convention</a:t>
            </a:r>
          </a:p>
          <a:p>
            <a:r>
              <a:rPr lang="en-US" dirty="0" smtClean="0"/>
              <a:t>Stack starts in high memory and grows down</a:t>
            </a:r>
          </a:p>
          <a:p>
            <a:pPr lvl="1"/>
            <a:r>
              <a:rPr lang="en-US" dirty="0" smtClean="0"/>
              <a:t>Hexadecimal (base 16) : 7fff </a:t>
            </a:r>
            <a:r>
              <a:rPr lang="en-US" dirty="0" err="1" smtClean="0"/>
              <a:t>fffc</a:t>
            </a:r>
            <a:r>
              <a:rPr lang="en-US" baseline="-25000" dirty="0" err="1" smtClean="0"/>
              <a:t>hex</a:t>
            </a:r>
            <a:endParaRPr lang="en-US" dirty="0" smtClean="0"/>
          </a:p>
          <a:p>
            <a:r>
              <a:rPr lang="en-US" dirty="0" smtClean="0"/>
              <a:t>MIPS programs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text segment</a:t>
            </a:r>
            <a:r>
              <a:rPr lang="en-US" dirty="0" smtClean="0"/>
              <a:t>) in low end</a:t>
            </a:r>
          </a:p>
          <a:p>
            <a:pPr lvl="1"/>
            <a:r>
              <a:rPr lang="en-US" dirty="0" smtClean="0"/>
              <a:t>0040 0000</a:t>
            </a:r>
            <a:r>
              <a:rPr lang="en-US" baseline="-25000" dirty="0" smtClean="0"/>
              <a:t>hex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static data segment </a:t>
            </a:r>
            <a:r>
              <a:rPr lang="en-US" i="1" dirty="0" smtClean="0"/>
              <a:t>(</a:t>
            </a:r>
            <a:r>
              <a:rPr lang="en-US" dirty="0" smtClean="0"/>
              <a:t>constants and other static variables) above text for static variables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MIPS convention </a:t>
            </a:r>
            <a:r>
              <a:rPr lang="en-US" i="1" dirty="0" smtClean="0">
                <a:solidFill>
                  <a:srgbClr val="0000FF"/>
                </a:solidFill>
              </a:rPr>
              <a:t>global pointer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gp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points to static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(30 of 32, 2 left! – will see when talk about OS)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Heap </a:t>
            </a:r>
            <a:r>
              <a:rPr lang="en-US" dirty="0" smtClean="0"/>
              <a:t>above static for data structures that grow and shrink ; grows up to high addresses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0BA8-FCB6-3B4B-88F5-58D36AB9D2B0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2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4134" y="0"/>
            <a:ext cx="8229600" cy="1143000"/>
          </a:xfrm>
        </p:spPr>
        <p:txBody>
          <a:bodyPr/>
          <a:lstStyle/>
          <a:p>
            <a:r>
              <a:rPr lang="en-US" dirty="0" smtClean="0"/>
              <a:t>MIPS Memory Allocation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5E71-48EC-5C4C-871A-321A58C5FA0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1" y="1134533"/>
            <a:ext cx="7289322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3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 and Numbering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3918-F3F7-E240-8920-0AF04898E485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" y="1845734"/>
            <a:ext cx="9142858" cy="38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3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jal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saves PC+1 in </a:t>
            </a:r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%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ra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 </a:t>
            </a:r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callee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can use temporary registers (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%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i="1" dirty="0" err="1" smtClean="0">
                <a:solidFill>
                  <a:srgbClr val="FF66A0"/>
                </a:solidFill>
                <a:latin typeface="+mj-lt"/>
                <a:cs typeface="Courier"/>
              </a:rPr>
              <a:t>i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) without saving and restoring them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The caller can rely on save registers (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%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) without fear of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callee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changing them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MIPS uses </a:t>
              </a: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jal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invoke a function and</a:t>
              </a:r>
              <a:b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</a:b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jr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return from a function 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statement is FALSE?</a:t>
            </a:r>
          </a:p>
        </p:txBody>
      </p:sp>
    </p:spTree>
    <p:extLst>
      <p:ext uri="{BB962C8B-B14F-4D97-AF65-F5344CB8AC3E}">
        <p14:creationId xmlns:p14="http://schemas.microsoft.com/office/powerpoint/2010/main" val="372135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jal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saves PC+1 in </a:t>
            </a:r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%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ra</a:t>
            </a:r>
            <a:endParaRPr lang="en-US" sz="2800" dirty="0" smtClean="0">
              <a:solidFill>
                <a:srgbClr val="408000"/>
              </a:solidFill>
              <a:latin typeface="Courier"/>
              <a:cs typeface="Courier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 </a:t>
            </a:r>
            <a:r>
              <a:rPr lang="en-US" sz="2800" dirty="0" err="1" smtClean="0">
                <a:solidFill>
                  <a:srgbClr val="FF66A0"/>
                </a:solidFill>
                <a:latin typeface="+mj-lt"/>
                <a:cs typeface="Courier"/>
              </a:rPr>
              <a:t>callee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can use temporary registers (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%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i="1" dirty="0" err="1" smtClean="0">
                <a:solidFill>
                  <a:srgbClr val="FF66A0"/>
                </a:solidFill>
                <a:latin typeface="+mj-lt"/>
                <a:cs typeface="Courier"/>
              </a:rPr>
              <a:t>i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) without saving and restoring them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The caller can rely on save registers (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%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) without fear of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callee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changing them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MIPS uses </a:t>
              </a: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jal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invoke a function and</a:t>
              </a:r>
              <a:b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</a:br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jr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to return from a function 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statement is FALSE?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306" y="3257608"/>
            <a:ext cx="7307837" cy="975441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Everything is a Number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Project #1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5608" y="3980717"/>
            <a:ext cx="8229600" cy="2706488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Occurrences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Randy</a:t>
            </a:r>
            <a:r>
              <a:rPr lang="en-US" sz="2000" dirty="0" smtClean="0"/>
              <a:t>: 4</a:t>
            </a:r>
            <a:r>
              <a:rPr lang="en-US" sz="2000" dirty="0"/>
              <a:t>,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Krste</a:t>
            </a:r>
            <a:r>
              <a:rPr lang="en-US" sz="2000" dirty="0" smtClean="0"/>
              <a:t>: 2</a:t>
            </a:r>
            <a:r>
              <a:rPr lang="en-US" sz="2000" dirty="0"/>
              <a:t>,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Dave</a:t>
            </a:r>
            <a:r>
              <a:rPr lang="en-US" sz="2000" dirty="0" smtClean="0"/>
              <a:t>: 3</a:t>
            </a:r>
          </a:p>
          <a:p>
            <a:pPr lvl="1"/>
            <a:r>
              <a:rPr lang="en-US" sz="2000" dirty="0" smtClean="0"/>
              <a:t>Target word = Dave</a:t>
            </a:r>
          </a:p>
          <a:p>
            <a:pPr lvl="2"/>
            <a:r>
              <a:rPr lang="en-US" sz="1600" dirty="0" err="1" smtClean="0"/>
              <a:t>C</a:t>
            </a:r>
            <a:r>
              <a:rPr lang="en-US" sz="1600" baseline="-25000" dirty="0" err="1" smtClean="0"/>
              <a:t>Randy</a:t>
            </a:r>
            <a:r>
              <a:rPr lang="en-US" sz="1600" dirty="0" smtClean="0"/>
              <a:t>: 4, </a:t>
            </a:r>
            <a:r>
              <a:rPr lang="en-US" sz="1600" dirty="0" err="1" smtClean="0"/>
              <a:t>C</a:t>
            </a:r>
            <a:r>
              <a:rPr lang="en-US" sz="1600" baseline="-25000" dirty="0" err="1"/>
              <a:t>K</a:t>
            </a:r>
            <a:r>
              <a:rPr lang="en-US" sz="1600" baseline="-25000" dirty="0" err="1" smtClean="0"/>
              <a:t>rste</a:t>
            </a:r>
            <a:r>
              <a:rPr lang="en-US" sz="1600" dirty="0" smtClean="0"/>
              <a:t>: 2</a:t>
            </a:r>
            <a:endParaRPr lang="en-US" sz="2000" dirty="0" smtClean="0"/>
          </a:p>
          <a:p>
            <a:pPr lvl="2"/>
            <a:r>
              <a:rPr lang="en-US" sz="1600" dirty="0" smtClean="0"/>
              <a:t>Co-occurrence with </a:t>
            </a:r>
            <a:r>
              <a:rPr lang="en-US" sz="1600" dirty="0" err="1" smtClean="0"/>
              <a:t>Krste</a:t>
            </a:r>
            <a:r>
              <a:rPr lang="en-US" sz="1600" dirty="0" smtClean="0"/>
              <a:t>:   </a:t>
            </a:r>
            <a:r>
              <a:rPr lang="pl-PL" sz="1600" dirty="0" err="1" smtClean="0"/>
              <a:t>C</a:t>
            </a:r>
            <a:r>
              <a:rPr lang="pl-PL" sz="1600" baseline="-25000" dirty="0" err="1" smtClean="0"/>
              <a:t>Krste</a:t>
            </a:r>
            <a:r>
              <a:rPr lang="pl-PL" sz="1600" dirty="0" smtClean="0"/>
              <a:t> </a:t>
            </a:r>
            <a:r>
              <a:rPr lang="pl-PL" sz="1600" dirty="0"/>
              <a:t>* (log(</a:t>
            </a:r>
            <a:r>
              <a:rPr lang="pl-PL" sz="1600" dirty="0" err="1" smtClean="0"/>
              <a:t>C</a:t>
            </a:r>
            <a:r>
              <a:rPr lang="pl-PL" sz="1600" baseline="-25000" dirty="0" err="1" smtClean="0"/>
              <a:t>Krste</a:t>
            </a:r>
            <a:r>
              <a:rPr lang="pl-PL" sz="1600" dirty="0" smtClean="0"/>
              <a:t>)</a:t>
            </a:r>
            <a:r>
              <a:rPr lang="pl-PL" sz="1600" dirty="0"/>
              <a:t>)</a:t>
            </a:r>
            <a:r>
              <a:rPr lang="pl-PL" sz="1600" baseline="30000" dirty="0"/>
              <a:t>3</a:t>
            </a:r>
            <a:r>
              <a:rPr lang="pl-PL" sz="1600" dirty="0"/>
              <a:t>  / </a:t>
            </a:r>
            <a:r>
              <a:rPr lang="pl-PL" sz="1600" dirty="0" err="1" smtClean="0"/>
              <a:t>A</a:t>
            </a:r>
            <a:r>
              <a:rPr lang="pl-PL" sz="1600" baseline="-25000" dirty="0" err="1" smtClean="0"/>
              <a:t>Krste</a:t>
            </a:r>
            <a:r>
              <a:rPr lang="pl-PL" sz="1600" dirty="0" smtClean="0"/>
              <a:t>     = 2 * (log(2))</a:t>
            </a:r>
            <a:r>
              <a:rPr lang="pl-PL" sz="1600" baseline="30000" dirty="0" smtClean="0"/>
              <a:t>3</a:t>
            </a:r>
            <a:r>
              <a:rPr lang="pl-PL" sz="1600" dirty="0" smtClean="0"/>
              <a:t> / 2 = 0.03</a:t>
            </a:r>
            <a:endParaRPr lang="en-US" sz="1600" dirty="0" smtClean="0"/>
          </a:p>
          <a:p>
            <a:pPr lvl="2"/>
            <a:r>
              <a:rPr lang="en-US" sz="1600" dirty="0" smtClean="0"/>
              <a:t>Co-occurrence with Randy: </a:t>
            </a:r>
            <a:r>
              <a:rPr lang="pl-PL" sz="1600" dirty="0" err="1" smtClean="0"/>
              <a:t>C</a:t>
            </a:r>
            <a:r>
              <a:rPr lang="pl-PL" sz="1600" baseline="-25000" dirty="0" err="1" smtClean="0"/>
              <a:t>Randy</a:t>
            </a:r>
            <a:r>
              <a:rPr lang="pl-PL" sz="1600" dirty="0" smtClean="0"/>
              <a:t> </a:t>
            </a:r>
            <a:r>
              <a:rPr lang="pl-PL" sz="1600" dirty="0"/>
              <a:t>* (log(</a:t>
            </a:r>
            <a:r>
              <a:rPr lang="pl-PL" sz="1600" dirty="0" err="1" smtClean="0"/>
              <a:t>C</a:t>
            </a:r>
            <a:r>
              <a:rPr lang="pl-PL" sz="1600" baseline="-25000" dirty="0" err="1" smtClean="0"/>
              <a:t>Randy</a:t>
            </a:r>
            <a:r>
              <a:rPr lang="pl-PL" sz="1600" dirty="0" smtClean="0"/>
              <a:t>)</a:t>
            </a:r>
            <a:r>
              <a:rPr lang="pl-PL" sz="1600" dirty="0"/>
              <a:t>)</a:t>
            </a:r>
            <a:r>
              <a:rPr lang="pl-PL" sz="1600" baseline="30000" dirty="0"/>
              <a:t>3</a:t>
            </a:r>
            <a:r>
              <a:rPr lang="pl-PL" sz="1600" dirty="0"/>
              <a:t>  / </a:t>
            </a:r>
            <a:r>
              <a:rPr lang="pl-PL" sz="1600" dirty="0" err="1" smtClean="0"/>
              <a:t>A</a:t>
            </a:r>
            <a:r>
              <a:rPr lang="pl-PL" sz="1600" baseline="-25000" dirty="0" err="1" smtClean="0"/>
              <a:t>Randy</a:t>
            </a:r>
            <a:r>
              <a:rPr lang="pl-PL" sz="1600" dirty="0" smtClean="0"/>
              <a:t> </a:t>
            </a:r>
            <a:r>
              <a:rPr lang="pl-PL" sz="1600" dirty="0"/>
              <a:t>= </a:t>
            </a:r>
            <a:r>
              <a:rPr lang="pl-PL" sz="1600" dirty="0" smtClean="0"/>
              <a:t>4 </a:t>
            </a:r>
            <a:r>
              <a:rPr lang="pl-PL" sz="1600" dirty="0"/>
              <a:t>* (log</a:t>
            </a:r>
            <a:r>
              <a:rPr lang="pl-PL" sz="1600" dirty="0" smtClean="0"/>
              <a:t>(4)</a:t>
            </a:r>
            <a:r>
              <a:rPr lang="pl-PL" sz="1600" dirty="0"/>
              <a:t>)</a:t>
            </a:r>
            <a:r>
              <a:rPr lang="pl-PL" sz="1600" baseline="30000" dirty="0"/>
              <a:t>3</a:t>
            </a:r>
            <a:r>
              <a:rPr lang="pl-PL" sz="1600" dirty="0"/>
              <a:t> / 4</a:t>
            </a:r>
            <a:r>
              <a:rPr lang="pl-PL" sz="1600" dirty="0" smtClean="0"/>
              <a:t> </a:t>
            </a:r>
            <a:r>
              <a:rPr lang="pl-PL" sz="1600" dirty="0"/>
              <a:t>= </a:t>
            </a:r>
            <a:r>
              <a:rPr lang="pl-PL" sz="1600" dirty="0" smtClean="0"/>
              <a:t>0.22</a:t>
            </a:r>
          </a:p>
          <a:p>
            <a:pPr lvl="1"/>
            <a:r>
              <a:rPr lang="pl-PL" sz="2000" dirty="0" err="1" smtClean="0"/>
              <a:t>Your</a:t>
            </a:r>
            <a:r>
              <a:rPr lang="pl-PL" sz="2000" dirty="0" smtClean="0"/>
              <a:t> </a:t>
            </a:r>
            <a:r>
              <a:rPr lang="pl-PL" sz="2000" dirty="0" err="1" smtClean="0"/>
              <a:t>task</a:t>
            </a:r>
            <a:r>
              <a:rPr lang="pl-PL" sz="2000" dirty="0" smtClean="0"/>
              <a:t>: </a:t>
            </a:r>
            <a:r>
              <a:rPr lang="pl-PL" sz="2000" dirty="0" err="1" smtClean="0"/>
              <a:t>compute</a:t>
            </a:r>
            <a:r>
              <a:rPr lang="pl-PL" sz="2000" dirty="0" smtClean="0"/>
              <a:t> and sort co-</a:t>
            </a:r>
            <a:r>
              <a:rPr lang="pl-PL" sz="2000" dirty="0" err="1" smtClean="0"/>
              <a:t>occurrence</a:t>
            </a:r>
            <a:r>
              <a:rPr lang="pl-PL" sz="2000" dirty="0" smtClean="0"/>
              <a:t> for n-gram (for small n) </a:t>
            </a:r>
            <a:r>
              <a:rPr lang="pl-PL" sz="2000" dirty="0" err="1" smtClean="0"/>
              <a:t>word</a:t>
            </a:r>
            <a:r>
              <a:rPr lang="pl-PL" sz="2000" dirty="0" smtClean="0"/>
              <a:t> </a:t>
            </a:r>
            <a:r>
              <a:rPr lang="pl-PL" sz="2000" dirty="0" err="1" smtClean="0"/>
              <a:t>sequences</a:t>
            </a:r>
            <a:r>
              <a:rPr lang="pl-PL" sz="2000" dirty="0" smtClean="0"/>
              <a:t>, </a:t>
            </a:r>
            <a:r>
              <a:rPr lang="pl-PL" sz="2000" dirty="0" err="1" smtClean="0"/>
              <a:t>using</a:t>
            </a:r>
            <a:r>
              <a:rPr lang="pl-PL" sz="2000" dirty="0" smtClean="0"/>
              <a:t> </a:t>
            </a:r>
            <a:r>
              <a:rPr lang="pl-PL" sz="2000" dirty="0" err="1" smtClean="0"/>
              <a:t>several</a:t>
            </a:r>
            <a:r>
              <a:rPr lang="pl-PL" sz="2000" dirty="0" smtClean="0"/>
              <a:t> </a:t>
            </a:r>
            <a:r>
              <a:rPr lang="pl-PL" sz="2000" dirty="0" err="1" smtClean="0"/>
              <a:t>distance</a:t>
            </a:r>
            <a:r>
              <a:rPr lang="pl-PL" sz="2000" dirty="0" smtClean="0"/>
              <a:t> </a:t>
            </a:r>
            <a:r>
              <a:rPr lang="pl-PL" sz="2000" dirty="0" err="1" smtClean="0"/>
              <a:t>weighting</a:t>
            </a:r>
            <a:r>
              <a:rPr lang="pl-PL" sz="2000" dirty="0" smtClean="0"/>
              <a:t> </a:t>
            </a:r>
            <a:r>
              <a:rPr lang="en-US" sz="2000" dirty="0" smtClean="0"/>
              <a:t>functions 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262E-9140-2345-A4ED-483053BA2571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7898" y="1610365"/>
            <a:ext cx="1767135" cy="200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Randy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Krste</a:t>
            </a:r>
            <a:endParaRPr lang="en-US" dirty="0" smtClean="0"/>
          </a:p>
          <a:p>
            <a:pPr algn="ctr"/>
            <a:r>
              <a:rPr lang="en-US" dirty="0" smtClean="0"/>
              <a:t>Dave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2655" y="1615528"/>
            <a:ext cx="1767135" cy="200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Randy</a:t>
            </a:r>
          </a:p>
          <a:p>
            <a:pPr algn="ctr"/>
            <a:r>
              <a:rPr lang="en-US" dirty="0" smtClean="0"/>
              <a:t>Randy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68368" y="1602287"/>
            <a:ext cx="1767135" cy="200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Dave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Krste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Randy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2995" y="2272950"/>
            <a:ext cx="805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. . .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237380" y="1286127"/>
            <a:ext cx="71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3289" y="1275726"/>
            <a:ext cx="71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01145" y="1232765"/>
            <a:ext cx="71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6719" y="3631821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Mapper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72628" y="3631821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Mapper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0484" y="3631821"/>
            <a:ext cx="11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Mapper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5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Document: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“It </a:t>
            </a:r>
            <a:r>
              <a:rPr lang="en-US" dirty="0"/>
              <a:t>was the best of times, it was the worst of </a:t>
            </a:r>
            <a:r>
              <a:rPr lang="en-US" dirty="0" smtClean="0"/>
              <a:t>times”</a:t>
            </a:r>
          </a:p>
          <a:p>
            <a:r>
              <a:rPr lang="en-US" dirty="0" smtClean="0"/>
              <a:t>1-grams: it was the best of times worst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t-was: distance 1, it-the: distance 2, it-best: distance 3, …</a:t>
            </a:r>
          </a:p>
          <a:p>
            <a:r>
              <a:rPr lang="en-US" dirty="0" smtClean="0"/>
              <a:t>2-grams: it was, was the, the best, best of, of times, times it, was the, the worst, worst of, of times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was—was the: distance 1, it was—the best: distance 2, it was—best of: distance 3, …</a:t>
            </a:r>
          </a:p>
          <a:p>
            <a:r>
              <a:rPr lang="en-US" dirty="0" smtClean="0"/>
              <a:t>3</a:t>
            </a:r>
            <a:r>
              <a:rPr lang="en-US" dirty="0"/>
              <a:t>-grams: it was the, was the best, the best of, best of times, of times it, times it was, was the worst, the worst of, worst of times</a:t>
            </a:r>
          </a:p>
          <a:p>
            <a:r>
              <a:rPr lang="en-US" dirty="0"/>
              <a:t>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Everything is a Number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Professor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5" y="1711625"/>
            <a:ext cx="4269859" cy="3202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5797" y="50428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 Jaguar xk8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506" y="1723740"/>
            <a:ext cx="4381040" cy="31902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80156" y="5048013"/>
            <a:ext cx="297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 Land Rover Defender 90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90510" y="5594986"/>
            <a:ext cx="45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 Car Enthusiast: Glutton for Punishment!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7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701"/>
            <a:ext cx="8229600" cy="1143000"/>
          </a:xfrm>
        </p:spPr>
        <p:txBody>
          <a:bodyPr/>
          <a:lstStyle/>
          <a:p>
            <a:r>
              <a:rPr lang="en-US" dirty="0" smtClean="0"/>
              <a:t>Don’t Go Driving with Randy!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26B4-FE69-6147-9E4A-F0C91DE2D21E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knox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09329"/>
            <a:ext cx="9144001" cy="6068292"/>
          </a:xfrm>
          <a:prstGeom prst="rect">
            <a:avLst/>
          </a:prstGeom>
        </p:spPr>
      </p:pic>
      <p:pic>
        <p:nvPicPr>
          <p:cNvPr id="8" name="Picture 7" descr="Disast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7176"/>
            <a:ext cx="4523836" cy="3392877"/>
          </a:xfrm>
          <a:prstGeom prst="rect">
            <a:avLst/>
          </a:prstGeom>
        </p:spPr>
      </p:pic>
      <p:pic>
        <p:nvPicPr>
          <p:cNvPr id="9" name="Picture 8" descr="Disast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979" y="3381734"/>
            <a:ext cx="4635021" cy="34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Professor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04" y="1693220"/>
            <a:ext cx="4119312" cy="3901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4339" y="574738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1943 Humber Mk VI 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344" y="5714824"/>
            <a:ext cx="29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1942 Daimler </a:t>
            </a:r>
            <a:r>
              <a:rPr lang="en-US" dirty="0" smtClean="0"/>
              <a:t>Dingo Mk </a:t>
            </a:r>
            <a:r>
              <a:rPr lang="en-US" dirty="0" smtClean="0"/>
              <a:t>III SC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8" y="1711625"/>
            <a:ext cx="4457315" cy="39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Everything is a Number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3196238"/>
            <a:ext cx="8636000" cy="87040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of 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High Level </a:t>
            </a:r>
            <a:r>
              <a:rPr lang="en-US" sz="1800" b="1" dirty="0" smtClean="0"/>
              <a:t>Language</a:t>
            </a:r>
            <a:br>
              <a:rPr lang="en-US" sz="1800" b="1" dirty="0" smtClean="0"/>
            </a:br>
            <a:r>
              <a:rPr lang="en-US" sz="1800" b="1" dirty="0" smtClean="0"/>
              <a:t>Program </a:t>
            </a:r>
            <a:r>
              <a:rPr lang="en-US" sz="1800" b="1" dirty="0"/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rgbClr val="FFFFFF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2298-76AA-DE41-A233-507458A39C57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25894" y="1497264"/>
            <a:ext cx="145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We are here!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3887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Inside computers, everything is a number</a:t>
            </a:r>
          </a:p>
          <a:p>
            <a:r>
              <a:rPr lang="en-US" dirty="0" smtClean="0"/>
              <a:t>But everything is of a fixed size</a:t>
            </a:r>
          </a:p>
          <a:p>
            <a:pPr lvl="1"/>
            <a:r>
              <a:rPr lang="en-US" dirty="0" smtClean="0"/>
              <a:t>8-bit bytes, 16-bit half words, 32-bit words, 64-bit double words, …</a:t>
            </a:r>
          </a:p>
          <a:p>
            <a:r>
              <a:rPr lang="en-US" dirty="0" smtClean="0"/>
              <a:t>Integer and floating point operations can lead to results too big to store within their representations: </a:t>
            </a:r>
            <a:r>
              <a:rPr lang="en-US" i="1" dirty="0" smtClean="0"/>
              <a:t>overflow</a:t>
            </a:r>
            <a:r>
              <a:rPr lang="en-US" dirty="0" smtClean="0"/>
              <a:t>/</a:t>
            </a:r>
            <a:r>
              <a:rPr lang="en-US" i="1" dirty="0" smtClean="0"/>
              <a:t>underflow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523B-1BEF-B646-B9BE-59524642E7D7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Value of </a:t>
            </a:r>
            <a:r>
              <a:rPr lang="en-US" dirty="0" err="1" smtClean="0"/>
              <a:t>i-th</a:t>
            </a:r>
            <a:r>
              <a:rPr lang="en-US" dirty="0" smtClean="0"/>
              <a:t> digit is </a:t>
            </a:r>
            <a:r>
              <a:rPr lang="en-US" i="1" dirty="0" err="1" smtClean="0"/>
              <a:t>d</a:t>
            </a:r>
            <a:r>
              <a:rPr lang="en-US" i="1" dirty="0" smtClean="0"/>
              <a:t> × </a:t>
            </a:r>
            <a:r>
              <a:rPr lang="en-US" i="1" dirty="0" err="1" smtClean="0"/>
              <a:t>Base</a:t>
            </a:r>
            <a:r>
              <a:rPr lang="en-US" i="1" baseline="30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i</a:t>
            </a:r>
            <a:r>
              <a:rPr lang="en-US" dirty="0" smtClean="0"/>
              <a:t> starts at 0 and increases from right to left:</a:t>
            </a:r>
          </a:p>
          <a:p>
            <a:pPr>
              <a:tabLst>
                <a:tab pos="1320800" algn="l"/>
              </a:tabLst>
            </a:pPr>
            <a:r>
              <a:rPr lang="en-US" dirty="0" smtClean="0"/>
              <a:t>123</a:t>
            </a:r>
            <a:r>
              <a:rPr lang="en-US" baseline="-25000" dirty="0" smtClean="0"/>
              <a:t>10 </a:t>
            </a:r>
            <a:r>
              <a:rPr lang="en-US" dirty="0" smtClean="0"/>
              <a:t>= 1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 + 2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1</a:t>
            </a:r>
            <a:r>
              <a:rPr lang="en-US" dirty="0" smtClean="0"/>
              <a:t> + 3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0</a:t>
            </a:r>
          </a:p>
          <a:p>
            <a:pPr>
              <a:buNone/>
              <a:tabLst>
                <a:tab pos="1320800" algn="l"/>
              </a:tabLst>
            </a:pPr>
            <a:r>
              <a:rPr lang="en-US" baseline="30000" dirty="0" smtClean="0"/>
              <a:t>			</a:t>
            </a:r>
            <a:r>
              <a:rPr lang="en-US" dirty="0" smtClean="0"/>
              <a:t>= 1x100</a:t>
            </a:r>
            <a:r>
              <a:rPr lang="en-US" baseline="-25000" dirty="0" smtClean="0"/>
              <a:t>10</a:t>
            </a:r>
            <a:r>
              <a:rPr lang="en-US" dirty="0" smtClean="0"/>
              <a:t> + 2x10</a:t>
            </a:r>
            <a:r>
              <a:rPr lang="en-US" baseline="-25000" dirty="0" smtClean="0"/>
              <a:t>10</a:t>
            </a:r>
            <a:r>
              <a:rPr lang="en-US" dirty="0" smtClean="0"/>
              <a:t> + 3x1</a:t>
            </a:r>
            <a:r>
              <a:rPr lang="en-US" baseline="-25000" dirty="0" smtClean="0"/>
              <a:t>10</a:t>
            </a:r>
            <a:br>
              <a:rPr lang="en-US" baseline="-25000" dirty="0" smtClean="0"/>
            </a:br>
            <a:r>
              <a:rPr lang="en-US" baseline="-25000" dirty="0" smtClean="0"/>
              <a:t>	</a:t>
            </a:r>
            <a:r>
              <a:rPr lang="en-US" dirty="0" smtClean="0"/>
              <a:t>= 100</a:t>
            </a:r>
            <a:r>
              <a:rPr lang="en-US" baseline="-25000" dirty="0" smtClean="0"/>
              <a:t>10</a:t>
            </a:r>
            <a:r>
              <a:rPr lang="en-US" dirty="0" smtClean="0"/>
              <a:t> + 20</a:t>
            </a:r>
            <a:r>
              <a:rPr lang="en-US" baseline="-25000" dirty="0" smtClean="0"/>
              <a:t>10</a:t>
            </a:r>
            <a:r>
              <a:rPr lang="en-US" dirty="0" smtClean="0"/>
              <a:t> + 3</a:t>
            </a:r>
            <a:r>
              <a:rPr lang="en-US" baseline="-25000" dirty="0" smtClean="0"/>
              <a:t>10</a:t>
            </a:r>
          </a:p>
          <a:p>
            <a:pPr>
              <a:buNone/>
              <a:tabLst>
                <a:tab pos="1320800" algn="l"/>
              </a:tabLst>
            </a:pPr>
            <a:r>
              <a:rPr lang="en-US" baseline="-25000" dirty="0" smtClean="0"/>
              <a:t>			</a:t>
            </a:r>
            <a:r>
              <a:rPr lang="en-US" dirty="0" smtClean="0"/>
              <a:t>= 123</a:t>
            </a:r>
            <a:r>
              <a:rPr lang="en-US" baseline="-25000" dirty="0" smtClean="0"/>
              <a:t>10	</a:t>
            </a:r>
            <a:endParaRPr lang="en-US" dirty="0" smtClean="0"/>
          </a:p>
          <a:p>
            <a:r>
              <a:rPr lang="en-US" dirty="0" smtClean="0"/>
              <a:t>Binary (Base 2), Hexadecimal (Base 16), Decimal (Base 10) different ways to represent an integer</a:t>
            </a:r>
          </a:p>
          <a:p>
            <a:pPr lvl="1"/>
            <a:r>
              <a:rPr lang="en-US" dirty="0" smtClean="0"/>
              <a:t>We use 1</a:t>
            </a:r>
            <a:r>
              <a:rPr lang="en-US" baseline="-25000" dirty="0" smtClean="0"/>
              <a:t>two</a:t>
            </a:r>
            <a:r>
              <a:rPr lang="en-US" dirty="0" smtClean="0"/>
              <a:t>, 5</a:t>
            </a:r>
            <a:r>
              <a:rPr lang="en-US" baseline="-25000" dirty="0" smtClean="0"/>
              <a:t>ten</a:t>
            </a:r>
            <a:r>
              <a:rPr lang="en-US" dirty="0" smtClean="0"/>
              <a:t>, 10</a:t>
            </a:r>
            <a:r>
              <a:rPr lang="en-US" baseline="-25000" dirty="0" smtClean="0"/>
              <a:t>hex</a:t>
            </a:r>
            <a:r>
              <a:rPr lang="en-US" dirty="0" smtClean="0"/>
              <a:t> to be clearer </a:t>
            </a:r>
            <a:br>
              <a:rPr lang="en-US" dirty="0" smtClean="0"/>
            </a:br>
            <a:r>
              <a:rPr lang="en-US" dirty="0" smtClean="0"/>
              <a:t>		(vs. 1</a:t>
            </a:r>
            <a:r>
              <a:rPr lang="en-US" baseline="-25000" dirty="0" smtClean="0"/>
              <a:t>2</a:t>
            </a:r>
            <a:r>
              <a:rPr lang="en-US" dirty="0" smtClean="0"/>
              <a:t>,    4</a:t>
            </a:r>
            <a:r>
              <a:rPr lang="en-US" baseline="-25000" dirty="0" smtClean="0"/>
              <a:t>8</a:t>
            </a:r>
            <a:r>
              <a:rPr lang="en-US" dirty="0" smtClean="0"/>
              <a:t>,   5</a:t>
            </a:r>
            <a:r>
              <a:rPr lang="en-US" baseline="-25000" dirty="0" smtClean="0"/>
              <a:t>10</a:t>
            </a:r>
            <a:r>
              <a:rPr lang="en-US" dirty="0" smtClean="0"/>
              <a:t>,  10</a:t>
            </a:r>
            <a:r>
              <a:rPr lang="en-US" baseline="-25000" dirty="0" smtClean="0"/>
              <a:t>16 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6110-B83D-1A44-A83E-AF2D38CAD3CF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9060329" cy="4787900"/>
          </a:xfrm>
        </p:spPr>
        <p:txBody>
          <a:bodyPr>
            <a:normAutofit/>
          </a:bodyPr>
          <a:lstStyle/>
          <a:p>
            <a:pPr>
              <a:tabLst>
                <a:tab pos="1143000" algn="l"/>
              </a:tabLst>
            </a:pPr>
            <a:r>
              <a:rPr lang="en-US" dirty="0" smtClean="0"/>
              <a:t>Hexadecimal digits: 0,1,2,3,4,5,6,7,8,9,A,B,C,D,E,F</a:t>
            </a:r>
          </a:p>
          <a:p>
            <a:pPr>
              <a:tabLst>
                <a:tab pos="1143000" algn="l"/>
              </a:tabLst>
            </a:pPr>
            <a:r>
              <a:rPr lang="en-US" dirty="0" err="1" smtClean="0"/>
              <a:t>FFF</a:t>
            </a:r>
            <a:r>
              <a:rPr lang="en-US" baseline="-25000" dirty="0" err="1" smtClean="0"/>
              <a:t>hex</a:t>
            </a:r>
            <a:r>
              <a:rPr lang="en-US" baseline="-25000" dirty="0" smtClean="0"/>
              <a:t>	</a:t>
            </a:r>
            <a:r>
              <a:rPr lang="en-US" dirty="0" smtClean="0"/>
              <a:t>=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2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1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0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= 3840</a:t>
            </a:r>
            <a:r>
              <a:rPr lang="en-US" baseline="-25000" dirty="0" smtClean="0"/>
              <a:t>ten</a:t>
            </a:r>
            <a:r>
              <a:rPr lang="en-US" dirty="0" smtClean="0"/>
              <a:t> + 240</a:t>
            </a:r>
            <a:r>
              <a:rPr lang="en-US" baseline="-25000" dirty="0" smtClean="0"/>
              <a:t>ten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= 4095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r>
              <a:rPr lang="en-US" dirty="0" smtClean="0"/>
              <a:t>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</a:t>
            </a:r>
            <a:r>
              <a:rPr lang="en-US" dirty="0" err="1" smtClean="0"/>
              <a:t>FFF</a:t>
            </a:r>
            <a:r>
              <a:rPr lang="en-US" baseline="-25000" dirty="0" err="1" smtClean="0"/>
              <a:t>hex</a:t>
            </a:r>
            <a:r>
              <a:rPr lang="en-US" dirty="0" smtClean="0"/>
              <a:t> = 4095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May put blanks every group of binary, octal, or hexadecimal digits to make it easier to parse, like commas in decimal</a:t>
            </a:r>
            <a:endParaRPr lang="en-US" baseline="-25000" dirty="0" smtClean="0"/>
          </a:p>
          <a:p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DD72-7ADF-1046-A18B-7450AB95FF64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and Unsigned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04200" cy="4826000"/>
          </a:xfrm>
        </p:spPr>
        <p:txBody>
          <a:bodyPr>
            <a:normAutofit/>
          </a:bodyPr>
          <a:lstStyle/>
          <a:p>
            <a:r>
              <a:rPr lang="en-US" dirty="0" smtClean="0"/>
              <a:t>C, C++, and Java have </a:t>
            </a:r>
            <a:r>
              <a:rPr lang="en-US" i="1" dirty="0" smtClean="0"/>
              <a:t>signed integers</a:t>
            </a:r>
            <a:r>
              <a:rPr lang="en-US" dirty="0" smtClean="0"/>
              <a:t>, e.g., 7, -255: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int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z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C, C++ also have </a:t>
            </a:r>
            <a:r>
              <a:rPr lang="en-US" i="1" dirty="0" smtClean="0">
                <a:solidFill>
                  <a:srgbClr val="000000"/>
                </a:solidFill>
              </a:rPr>
              <a:t>unsigned integers</a:t>
            </a:r>
            <a:r>
              <a:rPr lang="en-US" dirty="0" smtClean="0"/>
              <a:t>, which are used for addresses</a:t>
            </a:r>
          </a:p>
          <a:p>
            <a:r>
              <a:rPr lang="en-US" dirty="0" smtClean="0"/>
              <a:t>32-bit word can represent 2</a:t>
            </a:r>
            <a:r>
              <a:rPr lang="en-US" baseline="30000" dirty="0" smtClean="0"/>
              <a:t>32</a:t>
            </a:r>
            <a:r>
              <a:rPr lang="en-US" dirty="0" smtClean="0"/>
              <a:t> binary numbers</a:t>
            </a:r>
          </a:p>
          <a:p>
            <a:r>
              <a:rPr lang="en-US" dirty="0" smtClean="0"/>
              <a:t>Unsigned integers in 32 bit word represent </a:t>
            </a:r>
            <a:br>
              <a:rPr lang="en-US" dirty="0" smtClean="0"/>
            </a:br>
            <a:r>
              <a:rPr lang="en-US" dirty="0" smtClean="0"/>
              <a:t>0 to 2</a:t>
            </a:r>
            <a:r>
              <a:rPr lang="en-US" baseline="30000" dirty="0" smtClean="0"/>
              <a:t>32</a:t>
            </a:r>
            <a:r>
              <a:rPr lang="en-US" dirty="0" smtClean="0"/>
              <a:t>-1 (4,294,967,295)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F474-A989-E149-A874-2F092756F2E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>
              <a:buNone/>
            </a:pPr>
            <a:r>
              <a:rPr lang="en-US" dirty="0" smtClean="0"/>
              <a:t>0000 0000 0000 0000 0000 0000 0000 0001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060575" algn="l"/>
                <a:tab pos="5024438" algn="l"/>
              </a:tabLst>
            </a:pPr>
            <a:r>
              <a:rPr lang="en-US" dirty="0" smtClean="0"/>
              <a:t>		... 		...</a:t>
            </a:r>
          </a:p>
          <a:p>
            <a:pPr>
              <a:buNone/>
            </a:pPr>
            <a:r>
              <a:rPr lang="en-US" dirty="0" smtClean="0"/>
              <a:t>0111 1111 1111 1111 1111 1111 1111 1101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2,147,483,648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2,147,483,649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2,147,483,650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0605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1111 1111 1111 1111 1111 1111 1111 1101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4,294,967,293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4,294,967,294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4,294,967,295</a:t>
            </a:r>
            <a:r>
              <a:rPr lang="en-US" baseline="-25000" dirty="0" smtClean="0"/>
              <a:t>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258A-1082-E54D-AAEB-BBF5A808A1F4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Fundamental Steps in </a:t>
            </a:r>
            <a:br>
              <a:rPr lang="en-US" dirty="0" smtClean="0"/>
            </a:br>
            <a:r>
              <a:rPr lang="en-US" dirty="0" smtClean="0"/>
              <a:t>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parameters in a place where function can access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control to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Acquire (local) storage resources needed for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desired task of the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result value in a place where calling program can access it and restore any registers you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control to point of origin, since a function can be called from several points in a program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FEBC-A519-CF44-BE18-B77AFADCDB84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0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Signed Integers and </a:t>
            </a:r>
            <a:br>
              <a:rPr lang="en-US" dirty="0" smtClean="0"/>
            </a:br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528"/>
            <a:ext cx="8204200" cy="482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Signed integers in C; want ½ numbers &lt;0, want ½ numbers &gt;0, and want one 0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Two’s complement </a:t>
            </a:r>
            <a:r>
              <a:rPr lang="en-US" dirty="0" smtClean="0"/>
              <a:t>treats 0 as positive, so 32-bit word represents 2</a:t>
            </a:r>
            <a:r>
              <a:rPr lang="en-US" baseline="30000" dirty="0" smtClean="0"/>
              <a:t>32 </a:t>
            </a:r>
            <a:r>
              <a:rPr lang="en-US" dirty="0" smtClean="0"/>
              <a:t>integers from</a:t>
            </a:r>
            <a:br>
              <a:rPr lang="en-US" dirty="0" smtClean="0"/>
            </a:br>
            <a:r>
              <a:rPr lang="en-US" dirty="0" smtClean="0"/>
              <a:t>-2</a:t>
            </a:r>
            <a:r>
              <a:rPr lang="en-US" baseline="30000" dirty="0" smtClean="0"/>
              <a:t>31 </a:t>
            </a:r>
            <a:r>
              <a:rPr lang="en-US" dirty="0" smtClean="0"/>
              <a:t>(–2,147,483,648) to 2</a:t>
            </a:r>
            <a:r>
              <a:rPr lang="en-US" baseline="30000" dirty="0" smtClean="0"/>
              <a:t>31</a:t>
            </a:r>
            <a:r>
              <a:rPr lang="en-US" dirty="0" smtClean="0"/>
              <a:t>-1 (2,147,483,647)</a:t>
            </a:r>
          </a:p>
          <a:p>
            <a:pPr lvl="1"/>
            <a:r>
              <a:rPr lang="en-US" dirty="0" smtClean="0"/>
              <a:t>Note: one negative number with no positive version</a:t>
            </a:r>
          </a:p>
          <a:p>
            <a:pPr lvl="1"/>
            <a:r>
              <a:rPr lang="en-US" dirty="0" smtClean="0"/>
              <a:t>Book lists some other options, all of which are worse</a:t>
            </a:r>
          </a:p>
          <a:p>
            <a:pPr lvl="1"/>
            <a:r>
              <a:rPr lang="en-US" dirty="0" smtClean="0"/>
              <a:t>Every computers uses two’s complement today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Most significant bit </a:t>
            </a:r>
            <a:r>
              <a:rPr lang="en-US" dirty="0" smtClean="0">
                <a:solidFill>
                  <a:srgbClr val="000000"/>
                </a:solidFill>
              </a:rPr>
              <a:t>(leftmost) is the </a:t>
            </a:r>
            <a:r>
              <a:rPr lang="en-US" i="1" dirty="0" smtClean="0">
                <a:solidFill>
                  <a:srgbClr val="000000"/>
                </a:solidFill>
              </a:rPr>
              <a:t>sign bit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/>
              <a:t>since 0 means positive (including 0), 1 means negative</a:t>
            </a:r>
          </a:p>
          <a:p>
            <a:pPr lvl="1"/>
            <a:r>
              <a:rPr lang="en-US" dirty="0" smtClean="0"/>
              <a:t>Bit 31 is most significant, bit 0 is least significant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05AE-4CA2-7848-AD26-3BC9789AC43D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>
              <a:buNone/>
            </a:pPr>
            <a:r>
              <a:rPr lang="en-US" dirty="0" smtClean="0"/>
              <a:t>0000 0000 0000 0000 0000 0000 0000 0001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5177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0111 1111 1111 1111 1111 1111 1111 1101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–2,147,483,648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5177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1111 1111 1111 1111 1111 1111 1111 1101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–3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–2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–1</a:t>
            </a:r>
            <a:r>
              <a:rPr lang="en-US" baseline="-25000" dirty="0" smtClean="0"/>
              <a:t>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D0BC-260E-434D-9088-B05C87BE1229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0" y="1024871"/>
            <a:ext cx="8166375" cy="4979534"/>
            <a:chOff x="0" y="1024871"/>
            <a:chExt cx="8166375" cy="4979534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1024871"/>
              <a:ext cx="1268897" cy="4979534"/>
              <a:chOff x="0" y="1024871"/>
              <a:chExt cx="1268897" cy="497953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01345" y="1492746"/>
                <a:ext cx="200539" cy="451165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1024871"/>
                <a:ext cx="1268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Sign Bit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0" y="3743006"/>
              <a:ext cx="8166375" cy="111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0 to +31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-16 to +15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-15 to +16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-32 to +31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Suppose we had a 5 bit word. What integers can be represented in two’s complement?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0 to +31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-16 to +15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-15 to +16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-32 to +31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Suppose we had a 5 bit word. What integers can be represented in two’s complement?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6496" y="4127273"/>
            <a:ext cx="4672172" cy="7407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6550" y="3535186"/>
          <a:ext cx="7637879" cy="2941420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68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MIPS instructions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NOT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nor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left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right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81373"/>
            <a:ext cx="8467962" cy="274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1166954"/>
            <a:ext cx="8706324" cy="21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A93-EA15-834A-B046-CC23255C6161}" type="datetime1">
              <a:rPr lang="en-US" smtClean="0"/>
              <a:pPr/>
              <a:t>9/11/12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1" y="0"/>
            <a:ext cx="8229600" cy="73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Bit-by-bit Definition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5188" y="664448"/>
          <a:ext cx="8229600" cy="600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Input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74D-FA8D-834A-A7F5-28B03B8866C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and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&amp;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F85-2C0B-BD4C-A7A9-10964035BC43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and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&amp;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  <a:p>
            <a:pPr>
              <a:buNone/>
            </a:pPr>
            <a:r>
              <a:rPr lang="en-US" dirty="0" smtClean="0"/>
              <a:t>	0000 0000 0000 0000 0000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00 0000 0000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02B4-3C9E-B748-BDF0-5AC5E36E8134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or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7153-6BF4-2B49-A3D7-2C0131D8AC56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or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  <a:p>
            <a:pPr>
              <a:buNone/>
            </a:pPr>
            <a:r>
              <a:rPr lang="en-US" dirty="0" smtClean="0"/>
              <a:t>	0000 0000 0000 0000 00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00 0000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0D61-BACB-E74D-A36D-8C53D30598F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 and Numbering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3918-F3F7-E240-8920-0AF04898E485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" y="1845734"/>
            <a:ext cx="9142858" cy="38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nor $t0,$t1,$zero # </a:t>
            </a:r>
            <a:r>
              <a:rPr lang="en-US" dirty="0" err="1" smtClean="0"/>
              <a:t>reg</a:t>
            </a:r>
            <a:r>
              <a:rPr lang="en-US" dirty="0" smtClean="0"/>
              <a:t> $t0 = ~ (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D595-15B3-1A44-92DC-95DD3B5EAD51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nor $t0,$t1,</a:t>
            </a:r>
            <a:r>
              <a:rPr lang="en-US" dirty="0" smtClean="0">
                <a:solidFill>
                  <a:srgbClr val="FF0000"/>
                </a:solidFill>
              </a:rPr>
              <a:t>$zero </a:t>
            </a:r>
            <a:r>
              <a:rPr lang="en-US" dirty="0" smtClean="0"/>
              <a:t># </a:t>
            </a:r>
            <a:r>
              <a:rPr lang="en-US" dirty="0" err="1" smtClean="0"/>
              <a:t>reg</a:t>
            </a:r>
            <a:r>
              <a:rPr lang="en-US" dirty="0" smtClean="0"/>
              <a:t> $t0 = ~ (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1111 1111 1111 1111 1100 0011 1111 1111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ACC5-7CAD-7E46-89B2-28F41316231A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Shift left logical moves </a:t>
            </a:r>
            <a:r>
              <a:rPr lang="en-US" dirty="0" err="1" smtClean="0"/>
              <a:t>n</a:t>
            </a:r>
            <a:r>
              <a:rPr lang="en-US" dirty="0" smtClean="0"/>
              <a:t> bits to the left </a:t>
            </a:r>
            <a:br>
              <a:rPr lang="en-US" dirty="0" smtClean="0"/>
            </a:br>
            <a:r>
              <a:rPr lang="en-US" dirty="0" smtClean="0"/>
              <a:t>(insert 0s into empty bits)</a:t>
            </a:r>
          </a:p>
          <a:p>
            <a:pPr lvl="1"/>
            <a:r>
              <a:rPr lang="en-US" dirty="0" smtClean="0"/>
              <a:t>Same as multiplying by 2</a:t>
            </a:r>
            <a:r>
              <a:rPr lang="en-US" baseline="30000" dirty="0" smtClean="0"/>
              <a:t>n </a:t>
            </a:r>
            <a:r>
              <a:rPr lang="en-US" dirty="0" smtClean="0"/>
              <a:t>for two’s complement number</a:t>
            </a:r>
            <a:endParaRPr lang="en-US" baseline="30000" dirty="0" smtClean="0"/>
          </a:p>
          <a:p>
            <a:r>
              <a:rPr lang="en-US" dirty="0" smtClean="0"/>
              <a:t>For example, if register $s0 contained</a:t>
            </a:r>
          </a:p>
          <a:p>
            <a:pPr>
              <a:buNone/>
            </a:pPr>
            <a:r>
              <a:rPr lang="en-US" sz="2800" dirty="0" smtClean="0"/>
              <a:t>	0000 0000 0000 0000 0000 0000 0000 1001</a:t>
            </a:r>
            <a:r>
              <a:rPr lang="en-US" sz="2800" baseline="-25000" dirty="0" smtClean="0"/>
              <a:t>two</a:t>
            </a:r>
            <a:r>
              <a:rPr lang="en-US" sz="2800" dirty="0" smtClean="0"/>
              <a:t>= 9</a:t>
            </a:r>
            <a:r>
              <a:rPr lang="en-US" sz="2800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sll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0000 0000 0000 0000 0000 0000 1001 0000</a:t>
            </a:r>
            <a:r>
              <a:rPr lang="en-US" sz="2800" baseline="-25000" dirty="0" smtClean="0"/>
              <a:t>two</a:t>
            </a:r>
            <a:r>
              <a:rPr lang="en-US" sz="2800" dirty="0" smtClean="0"/>
              <a:t>= 144</a:t>
            </a:r>
            <a:r>
              <a:rPr lang="en-US" sz="2800" baseline="-25000" dirty="0" smtClean="0"/>
              <a:t>ten</a:t>
            </a:r>
          </a:p>
          <a:p>
            <a:r>
              <a:rPr lang="en-US" dirty="0" smtClean="0"/>
              <a:t>And 9</a:t>
            </a:r>
            <a:r>
              <a:rPr lang="en-US" baseline="-25000" dirty="0" smtClean="0"/>
              <a:t>ten</a:t>
            </a:r>
            <a:r>
              <a:rPr lang="en-US" dirty="0" smtClean="0"/>
              <a:t> × 2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4</a:t>
            </a:r>
            <a:r>
              <a:rPr lang="en-US" dirty="0" smtClean="0"/>
              <a:t> = 9</a:t>
            </a:r>
            <a:r>
              <a:rPr lang="en-US" baseline="-25000" dirty="0" smtClean="0"/>
              <a:t>ten</a:t>
            </a:r>
            <a:r>
              <a:rPr lang="en-US" dirty="0" smtClean="0"/>
              <a:t> × 16</a:t>
            </a:r>
            <a:r>
              <a:rPr lang="en-US" baseline="-25000" dirty="0" smtClean="0"/>
              <a:t>ten</a:t>
            </a:r>
            <a:r>
              <a:rPr lang="en-US" dirty="0" smtClean="0"/>
              <a:t> = 144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Shift right logical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0s into empty bits)</a:t>
            </a:r>
          </a:p>
          <a:p>
            <a:pPr lvl="1"/>
            <a:r>
              <a:rPr lang="en-US" dirty="0" smtClean="0"/>
              <a:t>NOT same as dividing by 2n (negative numbers fail)</a:t>
            </a:r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E567-A70C-4C44-9B90-71AD5818E9AE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0000 0000 0000 0000 0000 0000 0001 1001</a:t>
            </a:r>
            <a:r>
              <a:rPr lang="en-US" baseline="-25000" dirty="0" smtClean="0"/>
              <a:t>two</a:t>
            </a:r>
            <a:r>
              <a:rPr lang="en-US" dirty="0" smtClean="0"/>
              <a:t>= 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87EF-BD98-6F42-9F5E-3E4FA9C7614A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0000 0000 0000 0000 0000 0000 0001 1001</a:t>
            </a:r>
            <a:r>
              <a:rPr lang="en-US" baseline="-25000" dirty="0" smtClean="0"/>
              <a:t>two</a:t>
            </a:r>
            <a:r>
              <a:rPr lang="en-US" dirty="0" smtClean="0"/>
              <a:t>= 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0000 0000 0000 0000 0000 0000 0000 0001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6662-DA3F-9245-88AD-34BDBE5D43A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448-7905-EE44-BB54-9DC352D109EF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FE52-7490-BA4C-A212-435C4212D7F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Signed and Unsigned Integers on Instruction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(if any) instructions affected?</a:t>
            </a:r>
          </a:p>
          <a:p>
            <a:pPr lvl="1"/>
            <a:r>
              <a:rPr lang="en-US" dirty="0" smtClean="0"/>
              <a:t>Load word, store word?</a:t>
            </a:r>
          </a:p>
          <a:p>
            <a:pPr lvl="1"/>
            <a:r>
              <a:rPr lang="en-US" dirty="0" smtClean="0"/>
              <a:t>branch equal, branch not equal?</a:t>
            </a:r>
          </a:p>
          <a:p>
            <a:pPr lvl="1"/>
            <a:r>
              <a:rPr lang="en-US" dirty="0" smtClean="0"/>
              <a:t>and, or, </a:t>
            </a:r>
            <a:r>
              <a:rPr lang="en-US" dirty="0" err="1" smtClean="0"/>
              <a:t>sll</a:t>
            </a:r>
            <a:r>
              <a:rPr lang="en-US" dirty="0" smtClean="0"/>
              <a:t>, </a:t>
            </a:r>
            <a:r>
              <a:rPr lang="en-US" dirty="0" err="1" smtClean="0"/>
              <a:t>srl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add, sub, </a:t>
            </a:r>
            <a:r>
              <a:rPr lang="en-US" dirty="0" err="1" smtClean="0"/>
              <a:t>mult</a:t>
            </a:r>
            <a:r>
              <a:rPr lang="en-US" dirty="0" smtClean="0"/>
              <a:t>, div?</a:t>
            </a:r>
          </a:p>
          <a:p>
            <a:pPr lvl="1"/>
            <a:r>
              <a:rPr lang="en-US" dirty="0" err="1" smtClean="0"/>
              <a:t>slti</a:t>
            </a:r>
            <a:r>
              <a:rPr lang="en-US" dirty="0" smtClean="0"/>
              <a:t> (set less than immediate)?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D2C3-9CB8-D842-BB78-44E00526628A}" type="datetime1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4439" y="6430647"/>
            <a:ext cx="1503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The previous statement has it backwards: &amp;&amp; and || logical ops, &amp; and | are branches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They are redundant and mean the same thing: &amp;&amp; and || are simply inherited from the programming language B, the predecessor of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9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Logical operations AND and OR do &amp; and | while conditional branches do &amp;&amp; and ||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 provides two sets of operators for AND (&amp; and &amp;&amp;) and two sets of operators for OR (| and ||) while MIPS doesn’t. Why?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3200" y="1600200"/>
            <a:ext cx="8940800" cy="505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 provides two sets of operators for AND (&amp; and &amp;&amp;) and two sets of operators for OR (| and ||) while MIPS doesn’t. Why?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Red: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Logical operations AND and OR implement &amp; and | while conditional branches implement &amp;&amp; and ||</a:t>
            </a:r>
          </a:p>
          <a:p>
            <a:pPr marL="514350" indent="-514350">
              <a:buNone/>
            </a:pPr>
            <a:r>
              <a:rPr lang="en-US" dirty="0" smtClean="0"/>
              <a:t>Reason:</a:t>
            </a:r>
          </a:p>
          <a:p>
            <a:pPr marL="514350" indent="-514350">
              <a:buNone/>
            </a:pPr>
            <a:r>
              <a:rPr lang="en-US" dirty="0" smtClean="0"/>
              <a:t>	e.g., &amp;&amp; is logical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: true &amp;&amp; true is true and everything else is false</a:t>
            </a:r>
          </a:p>
          <a:p>
            <a:pPr marL="514350" indent="-514350">
              <a:buNone/>
            </a:pPr>
            <a:r>
              <a:rPr lang="en-US" dirty="0" smtClean="0"/>
              <a:t>	&amp; is bitwise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:  e.g., (1010</a:t>
            </a:r>
            <a:r>
              <a:rPr lang="en-US" baseline="-25000" dirty="0" smtClean="0"/>
              <a:t>two</a:t>
            </a:r>
            <a:r>
              <a:rPr lang="en-US" dirty="0" smtClean="0"/>
              <a:t> &amp; 1000</a:t>
            </a:r>
            <a:r>
              <a:rPr lang="en-US" baseline="-25000" dirty="0" smtClean="0"/>
              <a:t>two</a:t>
            </a:r>
            <a:r>
              <a:rPr lang="en-US" dirty="0" smtClean="0"/>
              <a:t>) = 1000</a:t>
            </a:r>
            <a:r>
              <a:rPr lang="en-US" baseline="-25000" dirty="0" smtClean="0"/>
              <a:t>two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376E-45EE-034C-8F6C-9F11083C86FC}" type="datetime1">
              <a:rPr lang="en-US" smtClean="0"/>
              <a:pPr/>
              <a:t>9/11/12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Function Call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Invoke function</a:t>
            </a:r>
            <a:r>
              <a:rPr lang="en-US" i="1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and link </a:t>
            </a:r>
            <a:r>
              <a:rPr lang="en-US" dirty="0" smtClean="0"/>
              <a:t>instruction (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/>
              <a:t>)</a:t>
            </a:r>
          </a:p>
          <a:p>
            <a:pPr lvl="1"/>
            <a:r>
              <a:rPr lang="en-US" sz="2811" dirty="0" smtClean="0"/>
              <a:t>“link” means form an </a:t>
            </a:r>
            <a:r>
              <a:rPr lang="en-US" sz="2811" i="1" dirty="0" smtClean="0"/>
              <a:t>address </a:t>
            </a:r>
            <a:r>
              <a:rPr lang="en-US" sz="2811" dirty="0" smtClean="0"/>
              <a:t>or </a:t>
            </a:r>
            <a:r>
              <a:rPr lang="en-US" sz="2811" i="1" dirty="0" smtClean="0"/>
              <a:t>link </a:t>
            </a:r>
            <a:r>
              <a:rPr lang="en-US" sz="2811" dirty="0" smtClean="0"/>
              <a:t>that points to </a:t>
            </a:r>
            <a:br>
              <a:rPr lang="en-US" sz="2811" dirty="0" smtClean="0"/>
            </a:br>
            <a:r>
              <a:rPr lang="en-US" sz="2811" dirty="0" smtClean="0"/>
              <a:t>calling site to allow function to return to proper address</a:t>
            </a:r>
          </a:p>
          <a:p>
            <a:pPr lvl="1"/>
            <a:r>
              <a:rPr lang="en-US" dirty="0" smtClean="0"/>
              <a:t>Jumps to address and simultaneously saves the address of following instruction in register </a:t>
            </a:r>
            <a:r>
              <a:rPr lang="en-US" sz="2400" dirty="0" smtClean="0">
                <a:latin typeface="Courier New"/>
                <a:cs typeface="Courier New"/>
              </a:rPr>
              <a:t>$</a:t>
            </a:r>
            <a:r>
              <a:rPr lang="en-US" sz="2400" dirty="0" err="1" smtClean="0">
                <a:latin typeface="Courier New"/>
                <a:cs typeface="Courier New"/>
              </a:rPr>
              <a:t>ra</a:t>
            </a:r>
            <a:endParaRPr lang="en-US" sz="24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		</a:t>
            </a:r>
            <a:r>
              <a:rPr lang="en-US" sz="3200" dirty="0" err="1" smtClean="0">
                <a:latin typeface="Courier New"/>
                <a:cs typeface="Courier New"/>
              </a:rPr>
              <a:t>jal</a:t>
            </a:r>
            <a:r>
              <a:rPr lang="en-US" sz="3200" dirty="0" smtClean="0">
                <a:latin typeface="Courier New"/>
                <a:cs typeface="Courier New"/>
              </a:rPr>
              <a:t> </a:t>
            </a:r>
            <a:r>
              <a:rPr lang="en-US" sz="3200" dirty="0" err="1" smtClean="0">
                <a:latin typeface="Courier New"/>
                <a:cs typeface="Courier New"/>
              </a:rPr>
              <a:t>ProcedureAddress</a:t>
            </a:r>
            <a:endParaRPr lang="en-US" sz="3200" dirty="0" smtClean="0">
              <a:latin typeface="Courier New"/>
              <a:cs typeface="Courier New"/>
            </a:endParaRPr>
          </a:p>
          <a:p>
            <a:r>
              <a:rPr lang="en-US" dirty="0" smtClean="0"/>
              <a:t>Return from function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jump register </a:t>
            </a:r>
            <a:r>
              <a:rPr lang="en-US" dirty="0" smtClean="0"/>
              <a:t>instruction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Unconditional jump to address specified in register</a:t>
            </a:r>
          </a:p>
          <a:p>
            <a:pPr lvl="1">
              <a:buNone/>
            </a:pPr>
            <a:r>
              <a:rPr lang="en-US" sz="3243" dirty="0" smtClean="0">
                <a:latin typeface="Courier New"/>
                <a:cs typeface="Courier New"/>
              </a:rPr>
              <a:t>		</a:t>
            </a:r>
            <a:r>
              <a:rPr lang="en-US" sz="3243" dirty="0" err="1" smtClean="0">
                <a:latin typeface="Courier New"/>
                <a:cs typeface="Courier New"/>
              </a:rPr>
              <a:t>jr</a:t>
            </a:r>
            <a:r>
              <a:rPr lang="en-US" sz="3243" dirty="0" smtClean="0">
                <a:latin typeface="Courier New"/>
                <a:cs typeface="Courier New"/>
              </a:rPr>
              <a:t> $</a:t>
            </a:r>
            <a:r>
              <a:rPr lang="en-US" sz="3243" dirty="0" err="1" smtClean="0">
                <a:latin typeface="Courier New"/>
                <a:cs typeface="Courier New"/>
              </a:rPr>
              <a:t>ra</a:t>
            </a:r>
            <a:endParaRPr lang="en-US" sz="3243" dirty="0" smtClean="0">
              <a:latin typeface="Courier New"/>
              <a:cs typeface="Courier New"/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41AE-D757-6447-AECD-B807ACBB2471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6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“And in Conclusion,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420101" cy="5041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 is function oriented; code reuse via functions</a:t>
            </a:r>
          </a:p>
          <a:p>
            <a:pPr lvl="1"/>
            <a:r>
              <a:rPr lang="en-US" dirty="0"/>
              <a:t>Jump and link (</a:t>
            </a:r>
            <a:r>
              <a:rPr lang="en-US" dirty="0" err="1">
                <a:solidFill>
                  <a:srgbClr val="000000"/>
                </a:solidFill>
                <a:latin typeface="Courier New"/>
                <a:cs typeface="Courier New"/>
              </a:rPr>
              <a:t>jal</a:t>
            </a:r>
            <a:r>
              <a:rPr lang="en-US" dirty="0"/>
              <a:t>) invokes, </a:t>
            </a:r>
            <a:r>
              <a:rPr lang="en-US" dirty="0" smtClean="0"/>
              <a:t>jump </a:t>
            </a:r>
            <a:r>
              <a:rPr lang="en-US" dirty="0"/>
              <a:t>register (</a:t>
            </a:r>
            <a:r>
              <a:rPr lang="en-US" dirty="0" err="1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$</a:t>
            </a:r>
            <a:r>
              <a:rPr lang="en-US" dirty="0" err="1">
                <a:solidFill>
                  <a:srgbClr val="000000"/>
                </a:solidFill>
                <a:latin typeface="Courier New"/>
                <a:cs typeface="Courier New"/>
              </a:rPr>
              <a:t>ra</a:t>
            </a:r>
            <a:r>
              <a:rPr lang="en-US" dirty="0"/>
              <a:t>) returns</a:t>
            </a:r>
          </a:p>
          <a:p>
            <a:pPr lvl="1"/>
            <a:r>
              <a:rPr lang="en-US" dirty="0"/>
              <a:t>Registers 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$a0-$a3</a:t>
            </a:r>
            <a:r>
              <a:rPr lang="en-US" dirty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/>
              <a:t>for arguments, 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$v0-$v1</a:t>
            </a:r>
            <a:r>
              <a:rPr lang="en-US" dirty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/>
              <a:t>for return values</a:t>
            </a:r>
          </a:p>
          <a:p>
            <a:pPr lvl="1"/>
            <a:r>
              <a:rPr lang="en-US" dirty="0"/>
              <a:t>Stack for spilling registers, nested function calls, C local (automatic) variables</a:t>
            </a:r>
          </a:p>
          <a:p>
            <a:r>
              <a:rPr lang="en-US" dirty="0" smtClean="0"/>
              <a:t>Program can interpret binary number as unsigned integer, two’s complement signed integer, floating point number, ASCII characters, Unicode characters, …</a:t>
            </a:r>
          </a:p>
          <a:p>
            <a:r>
              <a:rPr lang="en-US" dirty="0" smtClean="0"/>
              <a:t>Integers have largest positive and largest negative numbers, but represent all in between</a:t>
            </a:r>
          </a:p>
          <a:p>
            <a:pPr lvl="1"/>
            <a:r>
              <a:rPr lang="en-US" dirty="0" smtClean="0"/>
              <a:t>Two’s comp. weirdness is one extra negative number</a:t>
            </a:r>
          </a:p>
          <a:p>
            <a:pPr lvl="1"/>
            <a:r>
              <a:rPr lang="en-US" dirty="0" smtClean="0"/>
              <a:t>Integer (and floating point operations) can lead to results too big to store within their representations: overflow/underflow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814-86AE-F641-822E-D6FA25169A6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 arithmetic for </a:t>
            </a:r>
            <a:r>
              <a:rPr lang="en-US" dirty="0" err="1" smtClean="0"/>
              <a:t>reals</a:t>
            </a:r>
            <a:r>
              <a:rPr lang="en-US" dirty="0" smtClean="0"/>
              <a:t> for all computers</a:t>
            </a:r>
          </a:p>
          <a:p>
            <a:pPr lvl="1"/>
            <a:r>
              <a:rPr lang="en-US" dirty="0" smtClean="0"/>
              <a:t>Like two’s complement</a:t>
            </a:r>
          </a:p>
          <a:p>
            <a:r>
              <a:rPr lang="en-US" dirty="0" smtClean="0"/>
              <a:t>Keep as much precision as possible in formats</a:t>
            </a:r>
          </a:p>
          <a:p>
            <a:r>
              <a:rPr lang="en-US" dirty="0" smtClean="0"/>
              <a:t>Help programmer with errors in real arithmetic</a:t>
            </a:r>
          </a:p>
          <a:p>
            <a:pPr lvl="1"/>
            <a:r>
              <a:rPr lang="en-US" dirty="0" smtClean="0"/>
              <a:t>+∞, -∞, Not-A-Number (</a:t>
            </a:r>
            <a:r>
              <a:rPr lang="en-US" dirty="0" err="1" smtClean="0"/>
              <a:t>NaN</a:t>
            </a:r>
            <a:r>
              <a:rPr lang="en-US" dirty="0" smtClean="0"/>
              <a:t>), exponent overflow, exponent underflow</a:t>
            </a:r>
          </a:p>
          <a:p>
            <a:r>
              <a:rPr lang="en-US" dirty="0" smtClean="0"/>
              <a:t>Keep encoding that is somewhat compatible with two’s complement</a:t>
            </a:r>
          </a:p>
          <a:p>
            <a:pPr lvl="1"/>
            <a:r>
              <a:rPr lang="en-US" dirty="0" smtClean="0"/>
              <a:t>E.g., 0 in Fl. Pt. is 0 in two’s complement</a:t>
            </a:r>
          </a:p>
          <a:p>
            <a:pPr lvl="1"/>
            <a:r>
              <a:rPr lang="en-US" dirty="0" smtClean="0"/>
              <a:t>Make it possible to sort without needing to do floating point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90E1-EDA0-2E40-9319-E6A18035EC55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(e.g., Base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</a:t>
            </a:r>
            <a:r>
              <a:rPr lang="en-US" i="1" dirty="0" smtClean="0"/>
              <a:t>scientific notation </a:t>
            </a:r>
            <a:r>
              <a:rPr lang="en-US" dirty="0" smtClean="0"/>
              <a:t>(aka </a:t>
            </a:r>
            <a:r>
              <a:rPr lang="en-US" i="1" dirty="0" smtClean="0"/>
              <a:t>standard form </a:t>
            </a:r>
            <a:r>
              <a:rPr lang="en-US" dirty="0" smtClean="0"/>
              <a:t>or </a:t>
            </a:r>
            <a:r>
              <a:rPr lang="en-US" i="1" dirty="0" smtClean="0"/>
              <a:t>exponential notation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is exponent (usually 10),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/>
              <a:t>r</a:t>
            </a:r>
            <a:r>
              <a:rPr lang="en-US" dirty="0" smtClean="0"/>
              <a:t> is a real number ≥ 1.0, &lt; 10</a:t>
            </a:r>
          </a:p>
          <a:p>
            <a:pPr lvl="1"/>
            <a:r>
              <a:rPr lang="en-US" dirty="0" smtClean="0"/>
              <a:t>Normalized =&gt; No leading 0s</a:t>
            </a:r>
          </a:p>
          <a:p>
            <a:pPr lvl="1"/>
            <a:r>
              <a:rPr lang="en-US" dirty="0" smtClean="0"/>
              <a:t>61 is 6.10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, 0.000061 is 6.10 x10</a:t>
            </a:r>
            <a:r>
              <a:rPr lang="en-US" baseline="30000" dirty="0" smtClean="0"/>
              <a:t>-5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where is exponent,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/>
              <a:t> is a real number ≥ 1.0, &lt;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E8D1-0CB0-584F-9275-EC2E785E4EE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(e.g., Base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(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n-US" dirty="0" smtClean="0"/>
              <a:t>) = 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i+j</a:t>
            </a:r>
            <a:endParaRPr lang="en-US" baseline="30000" dirty="0" smtClean="0"/>
          </a:p>
          <a:p>
            <a:pPr>
              <a:buNone/>
            </a:pPr>
            <a:r>
              <a:rPr lang="en-US" baseline="30000" dirty="0" smtClean="0"/>
              <a:t>	</a:t>
            </a:r>
            <a:r>
              <a:rPr lang="en-US" dirty="0" smtClean="0"/>
              <a:t>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(1.999 </a:t>
            </a:r>
            <a:r>
              <a:rPr lang="en-US" dirty="0" err="1" smtClean="0"/>
              <a:t>x</a:t>
            </a:r>
            <a:r>
              <a:rPr lang="en-US" dirty="0" smtClean="0"/>
              <a:t> 5.5)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</a:p>
          <a:p>
            <a:pPr>
              <a:buNone/>
            </a:pPr>
            <a:r>
              <a:rPr lang="en-US" dirty="0" smtClean="0"/>
              <a:t>											=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.9945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</a:p>
          <a:p>
            <a:pPr>
              <a:buNone/>
            </a:pPr>
            <a:r>
              <a:rPr lang="en-US" dirty="0" smtClean="0"/>
              <a:t>											= 1.09945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) / (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n-US" dirty="0" smtClean="0"/>
              <a:t>) = (</a:t>
            </a:r>
            <a:r>
              <a:rPr lang="en-US" dirty="0" err="1" smtClean="0"/>
              <a:t>r</a:t>
            </a:r>
            <a:r>
              <a:rPr lang="en-US" dirty="0" smtClean="0"/>
              <a:t> / 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i-j</a:t>
            </a:r>
            <a:endParaRPr lang="en-US" dirty="0" smtClean="0"/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/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.3634545…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									  = 3.634545…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For addition/subtraction, you first must align: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+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				= (.1999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+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5.6999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3587-5726-A44E-9146-B440A0240E4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 vs. 0?</a:t>
            </a:r>
          </a:p>
          <a:p>
            <a:endParaRPr lang="en-US" dirty="0" smtClean="0"/>
          </a:p>
          <a:p>
            <a:r>
              <a:rPr lang="en-US" dirty="0" smtClean="0"/>
              <a:t>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622-7386-CC4E-9053-52D6DD043527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0?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E5C-D65C-8645-9FEE-FA3626E1B7C3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Floating Point: </a:t>
            </a:r>
            <a:br>
              <a:rPr lang="en-US" dirty="0" smtClean="0"/>
            </a:br>
            <a:r>
              <a:rPr lang="en-US" dirty="0" smtClean="0"/>
              <a:t>Representing Very Small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2"/>
            <a:ext cx="8511330" cy="5156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Zero: Bit pattern of all 0s is encoding for 0.000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But 0 in exponent should mean most negative   </a:t>
            </a:r>
            <a:br>
              <a:rPr lang="en-US" dirty="0" smtClean="0"/>
            </a:br>
            <a:r>
              <a:rPr lang="en-US" dirty="0" smtClean="0"/>
              <a:t>  exponent (want 0 to be next to smallest real)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Can’t use two’s complement (1000 0000</a:t>
            </a:r>
            <a:r>
              <a:rPr lang="en-US" baseline="-25000" dirty="0" smtClean="0"/>
              <a:t>two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Bias notation</a:t>
            </a:r>
            <a:r>
              <a:rPr lang="en-US" dirty="0" smtClean="0"/>
              <a:t>: subtract bias from exponent</a:t>
            </a:r>
          </a:p>
          <a:p>
            <a:pPr lvl="1"/>
            <a:r>
              <a:rPr lang="en-US" dirty="0" smtClean="0"/>
              <a:t>Single precision uses bias of 127; DP uses 1023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0 uses 	0000 0000</a:t>
            </a:r>
            <a:r>
              <a:rPr lang="en-US" baseline="-25000" dirty="0" smtClean="0"/>
              <a:t>two</a:t>
            </a:r>
            <a:r>
              <a:rPr lang="en-US" dirty="0" smtClean="0"/>
              <a:t> =&gt; 0-127 = 	-127;</a:t>
            </a:r>
            <a:br>
              <a:rPr lang="en-US" dirty="0" smtClean="0"/>
            </a:br>
            <a:r>
              <a:rPr lang="en-US" dirty="0" smtClean="0"/>
              <a:t>∞, </a:t>
            </a:r>
            <a:r>
              <a:rPr lang="en-US" dirty="0" err="1" smtClean="0"/>
              <a:t>NaN</a:t>
            </a:r>
            <a:r>
              <a:rPr lang="en-US" dirty="0" smtClean="0"/>
              <a:t> uses 1111 1111</a:t>
            </a:r>
            <a:r>
              <a:rPr lang="en-US" baseline="-25000" dirty="0" smtClean="0"/>
              <a:t>two</a:t>
            </a:r>
            <a:r>
              <a:rPr lang="en-US" dirty="0" smtClean="0"/>
              <a:t> =&gt; 255-127 = +128</a:t>
            </a:r>
          </a:p>
          <a:p>
            <a:pPr lvl="1"/>
            <a:r>
              <a:rPr lang="en-US" dirty="0" smtClean="0"/>
              <a:t>Smallest SP real can represent: 1.00…00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  Largest SP real can represent: 1.11…11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+127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734A-8A0C-614E-9C4F-DC1F6C6E489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Notation (+127)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C73-B6FD-8645-91B0-31EC20160488}" type="datetime1">
              <a:rPr lang="en-US" smtClean="0"/>
              <a:pPr/>
              <a:t>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63" y="1947311"/>
            <a:ext cx="7908155" cy="43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048" y="2573697"/>
            <a:ext cx="1138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∞, </a:t>
            </a:r>
            <a:r>
              <a:rPr lang="en-US" sz="2400" b="1" dirty="0" err="1" smtClean="0"/>
              <a:t>NaN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897" y="5865261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Zero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191440" y="4459041"/>
            <a:ext cx="26397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361" y="3796266"/>
            <a:ext cx="128036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Getting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closer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5577" y="1432774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How it is encoded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347" y="1432774"/>
            <a:ext cx="275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it is interpreted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265" y="1997649"/>
            <a:ext cx="3353633" cy="430921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4778" y="1993091"/>
            <a:ext cx="4439222" cy="4309214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Operation Result Doesn’t Fit</a:t>
            </a:r>
            <a:br>
              <a:rPr lang="en-US" dirty="0" smtClean="0"/>
            </a:br>
            <a:r>
              <a:rPr lang="en-US" dirty="0" smtClean="0"/>
              <a:t>in 32 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Overflow</a:t>
            </a:r>
            <a:r>
              <a:rPr lang="en-US" dirty="0" smtClean="0"/>
              <a:t>: calculate too big a number to represent within a word</a:t>
            </a:r>
          </a:p>
          <a:p>
            <a:r>
              <a:rPr lang="en-US" dirty="0" smtClean="0"/>
              <a:t>Unsigned numbers: 1 + 4,294,967,295 (2</a:t>
            </a:r>
            <a:r>
              <a:rPr lang="en-US" baseline="30000" dirty="0" smtClean="0"/>
              <a:t>32</a:t>
            </a:r>
            <a:r>
              <a:rPr lang="en-US" dirty="0" smtClean="0"/>
              <a:t>-1) </a:t>
            </a:r>
          </a:p>
          <a:p>
            <a:r>
              <a:rPr lang="en-US" dirty="0" smtClean="0"/>
              <a:t>Signed numbers: 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2884-56AE-2742-825E-CA3679B168A8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unsigned number arithmetic ignores overflow (arithmetic modulo 2</a:t>
            </a:r>
            <a:r>
              <a:rPr lang="en-US" baseline="30000" dirty="0" smtClean="0"/>
              <a:t>32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lvl="1">
              <a:buNone/>
            </a:pPr>
            <a:r>
              <a:rPr lang="en-US" dirty="0" smtClean="0"/>
              <a:t>1 + 4,294,967,295 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9CFF-8B61-EE4B-A0F2-B9825434066D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Calling program (</a:t>
            </a:r>
            <a:r>
              <a:rPr lang="en-US" i="1" dirty="0" smtClean="0">
                <a:solidFill>
                  <a:srgbClr val="0000FF"/>
                </a:solidFill>
              </a:rPr>
              <a:t>caller</a:t>
            </a:r>
            <a:r>
              <a:rPr lang="en-US" dirty="0" smtClean="0"/>
              <a:t>) puts parameters into registers </a:t>
            </a:r>
            <a:r>
              <a:rPr lang="en-US" dirty="0" smtClean="0">
                <a:latin typeface="Courier New"/>
                <a:cs typeface="Courier New"/>
              </a:rPr>
              <a:t>$a0-$a3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uses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to invoke X (</a:t>
            </a:r>
            <a:r>
              <a:rPr lang="en-US" i="1" dirty="0" err="1" smtClean="0">
                <a:solidFill>
                  <a:srgbClr val="0000FF"/>
                </a:solidFill>
              </a:rPr>
              <a:t>callee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Must have register in computer with address of currently executing instruction</a:t>
            </a:r>
          </a:p>
          <a:p>
            <a:pPr lvl="1"/>
            <a:r>
              <a:rPr lang="en-US" dirty="0" smtClean="0"/>
              <a:t>Instead of Instruction Address Register (better name), historically called </a:t>
            </a:r>
            <a:r>
              <a:rPr lang="en-US" i="1" dirty="0" smtClean="0">
                <a:solidFill>
                  <a:srgbClr val="0000FF"/>
                </a:solidFill>
              </a:rPr>
              <a:t>Program Counte</a:t>
            </a:r>
            <a:r>
              <a:rPr lang="en-US" i="1" dirty="0" smtClean="0">
                <a:solidFill>
                  <a:srgbClr val="3366FF"/>
                </a:solidFill>
              </a:rPr>
              <a:t>r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</a:rPr>
              <a:t>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It’s a program’s counter; it doesn’t count programs!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puts address inside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into PC</a:t>
            </a:r>
          </a:p>
          <a:p>
            <a:r>
              <a:rPr lang="en-US" dirty="0" smtClean="0"/>
              <a:t>What value does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place into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????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43B5-0573-0544-B084-05D38B7E32A0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3813" y="6550223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4046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signed number arithmetic also ignores overflow </a:t>
            </a:r>
          </a:p>
          <a:p>
            <a:pPr lvl="1">
              <a:buNone/>
            </a:pPr>
            <a:r>
              <a:rPr lang="en-US" dirty="0" smtClean="0"/>
              <a:t>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=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A2A-0F75-AC4B-8120-4A485AF78E8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languages want overflow signal on signed numbers (e.g., Fortran)</a:t>
            </a:r>
          </a:p>
          <a:p>
            <a:r>
              <a:rPr lang="en-US" dirty="0" smtClean="0"/>
              <a:t>What’s a computer architect to do?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668-C95F-A442-9264-6DB21B3E2842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Solution: Offer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Instructions that can trigger overflow: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sub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div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multi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Instructions that don’t overflow are called “unsigned” (really means “no overflow”):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subu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Given semantics of C, always use unsigned versions</a:t>
            </a:r>
          </a:p>
          <a:p>
            <a:r>
              <a:rPr lang="en-US" dirty="0" smtClean="0"/>
              <a:t>Note: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do signed comparisons, while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sltiu</a:t>
            </a:r>
            <a:r>
              <a:rPr lang="en-US" dirty="0" smtClean="0"/>
              <a:t> do unsigned comparisons</a:t>
            </a:r>
          </a:p>
          <a:p>
            <a:pPr lvl="1"/>
            <a:r>
              <a:rPr lang="en-US" dirty="0" smtClean="0"/>
              <a:t>Nothing to do with overflow</a:t>
            </a:r>
          </a:p>
          <a:p>
            <a:pPr lvl="1"/>
            <a:r>
              <a:rPr lang="en-US" dirty="0" smtClean="0"/>
              <a:t>When would get different answer for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vs.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7C6-544E-E649-BD8E-FE946ECE5363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Real </a:t>
            </a:r>
            <a:r>
              <a:rPr lang="en-US" dirty="0" smtClean="0"/>
              <a:t>Numbers in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where is exponent (2),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/>
              <a:t> is a real number ≥ 1.0, &lt; 2</a:t>
            </a:r>
            <a:endParaRPr lang="en-US" baseline="30000" dirty="0" smtClean="0"/>
          </a:p>
          <a:p>
            <a:r>
              <a:rPr lang="en-US" dirty="0" smtClean="0"/>
              <a:t>Computers version of normalized scientific notation called </a:t>
            </a:r>
            <a:r>
              <a:rPr lang="en-US" i="1" dirty="0" smtClean="0">
                <a:solidFill>
                  <a:srgbClr val="000000"/>
                </a:solidFill>
              </a:rPr>
              <a:t>Floating Point </a:t>
            </a:r>
            <a:r>
              <a:rPr lang="en-US" dirty="0" smtClean="0"/>
              <a:t>notation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952-1199-344A-810B-CA138BA4431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32-bit word has 2</a:t>
            </a:r>
            <a:r>
              <a:rPr lang="en-US" baseline="30000" dirty="0" smtClean="0"/>
              <a:t>32</a:t>
            </a:r>
            <a:r>
              <a:rPr lang="en-US" dirty="0" smtClean="0"/>
              <a:t> patterns, so must be approximation of real numbers ≥ 1.0, &lt; 2</a:t>
            </a:r>
          </a:p>
          <a:p>
            <a:r>
              <a:rPr lang="en-US" dirty="0" smtClean="0"/>
              <a:t>IEEE 754 Floating Point Standard:</a:t>
            </a:r>
          </a:p>
          <a:p>
            <a:pPr lvl="1"/>
            <a:r>
              <a:rPr lang="en-US" dirty="0" smtClean="0"/>
              <a:t>1 bit 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8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23 bits 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0372-6C9C-2C46-85E6-98F5016247A3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02"/>
            <a:ext cx="8229600" cy="49277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about bigger or smaller numbers?</a:t>
            </a:r>
          </a:p>
          <a:p>
            <a:r>
              <a:rPr lang="en-US" dirty="0" smtClean="0"/>
              <a:t>IEEE 754 Floating Point Standard: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Double Precision </a:t>
            </a:r>
            <a:r>
              <a:rPr lang="en-US" dirty="0" smtClean="0"/>
              <a:t>(64 bits)</a:t>
            </a:r>
          </a:p>
          <a:p>
            <a:pPr lvl="1"/>
            <a:r>
              <a:rPr lang="en-US" dirty="0" smtClean="0"/>
              <a:t>1 bit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11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52 bits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-308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308</a:t>
            </a:r>
          </a:p>
          <a:p>
            <a:r>
              <a:rPr lang="en-US" dirty="0" smtClean="0"/>
              <a:t>32 bit format called </a:t>
            </a:r>
            <a:r>
              <a:rPr lang="en-US" i="1" dirty="0" smtClean="0">
                <a:solidFill>
                  <a:srgbClr val="000000"/>
                </a:solidFill>
              </a:rPr>
              <a:t>Single Precision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7B2D-8D11-BE45-B045-39BDC09A99E7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3"/>
            <a:ext cx="8511330" cy="49166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about 0?</a:t>
            </a:r>
          </a:p>
          <a:p>
            <a:pPr lvl="1"/>
            <a:r>
              <a:rPr lang="en-US" dirty="0" smtClean="0"/>
              <a:t>Bit pattern all 0s means 0, so no implicit leading 1</a:t>
            </a:r>
          </a:p>
          <a:p>
            <a:r>
              <a:rPr lang="en-US" dirty="0" smtClean="0"/>
              <a:t>What if divide 1 by 0?</a:t>
            </a:r>
          </a:p>
          <a:p>
            <a:pPr lvl="1"/>
            <a:r>
              <a:rPr lang="en-US" dirty="0" smtClean="0"/>
              <a:t>Can get infinity symbols +∞, -∞</a:t>
            </a:r>
          </a:p>
          <a:p>
            <a:pPr lvl="1"/>
            <a:r>
              <a:rPr lang="en-US" dirty="0" smtClean="0"/>
              <a:t>Sign bit 0 or 1, largest exponent, 0 in fraction</a:t>
            </a:r>
          </a:p>
          <a:p>
            <a:r>
              <a:rPr lang="en-US" dirty="0" smtClean="0"/>
              <a:t>What if do something stupid? (∞ – ∞, 0 ÷ 0)</a:t>
            </a:r>
          </a:p>
          <a:p>
            <a:pPr lvl="1"/>
            <a:r>
              <a:rPr lang="en-US" dirty="0" smtClean="0"/>
              <a:t>Can get special symbols </a:t>
            </a:r>
            <a:r>
              <a:rPr lang="en-US" dirty="0" err="1" smtClean="0"/>
              <a:t>NaN</a:t>
            </a:r>
            <a:r>
              <a:rPr lang="en-US" dirty="0" smtClean="0"/>
              <a:t> for Not-a-Number</a:t>
            </a:r>
          </a:p>
          <a:p>
            <a:pPr lvl="1"/>
            <a:r>
              <a:rPr lang="en-US" dirty="0" smtClean="0"/>
              <a:t>Sign bit 0 or 1, largest exponent, not zero in fraction</a:t>
            </a:r>
          </a:p>
          <a:p>
            <a:r>
              <a:rPr lang="en-US" dirty="0" smtClean="0"/>
              <a:t>What if result is too big? (2x10</a:t>
            </a:r>
            <a:r>
              <a:rPr lang="en-US" baseline="30000" dirty="0" smtClean="0"/>
              <a:t>308 </a:t>
            </a:r>
            <a:r>
              <a:rPr lang="en-US" dirty="0" err="1" smtClean="0"/>
              <a:t>x</a:t>
            </a:r>
            <a:r>
              <a:rPr lang="en-US" dirty="0" smtClean="0"/>
              <a:t>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overflow </a:t>
            </a:r>
            <a:r>
              <a:rPr lang="en-US" dirty="0" smtClean="0"/>
              <a:t>in exponent, alert programmer!</a:t>
            </a:r>
          </a:p>
          <a:p>
            <a:r>
              <a:rPr lang="en-US" dirty="0" smtClean="0"/>
              <a:t>What if result is too small? (2x10</a:t>
            </a:r>
            <a:r>
              <a:rPr lang="en-US" baseline="30000" dirty="0" smtClean="0"/>
              <a:t>-308 </a:t>
            </a:r>
            <a:r>
              <a:rPr lang="en-US" dirty="0" smtClean="0"/>
              <a:t>÷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underflow </a:t>
            </a:r>
            <a:r>
              <a:rPr lang="en-US" dirty="0" smtClean="0"/>
              <a:t>in exponent, alert programmer!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C72E-C697-B34E-B72C-2C045F1F1E1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Add Associativity?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(1000000.0 + 0.000001) - 1000000.0</a:t>
            </a:r>
          </a:p>
          <a:p>
            <a:r>
              <a:rPr lang="en-US" dirty="0" smtClean="0"/>
              <a:t>B = (1000000.0 - 1000000.0) + 0.000001</a:t>
            </a:r>
          </a:p>
          <a:p>
            <a:r>
              <a:rPr lang="en-US" dirty="0" smtClean="0"/>
              <a:t>In single precision floating point arithmetic, </a:t>
            </a:r>
            <a:br>
              <a:rPr lang="en-US" dirty="0" smtClean="0"/>
            </a:br>
            <a:r>
              <a:rPr lang="en-US" dirty="0" smtClean="0"/>
              <a:t>A does not equal B</a:t>
            </a:r>
          </a:p>
          <a:p>
            <a:pPr lvl="2">
              <a:buNone/>
            </a:pPr>
            <a:r>
              <a:rPr lang="en-US" dirty="0" smtClean="0"/>
              <a:t>A = 0.000000, B = 0.00000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Floating Point Addition is not Associative!</a:t>
            </a:r>
          </a:p>
          <a:p>
            <a:pPr lvl="1"/>
            <a:r>
              <a:rPr lang="en-US" dirty="0" smtClean="0"/>
              <a:t>Integer addition is associative</a:t>
            </a:r>
          </a:p>
          <a:p>
            <a:r>
              <a:rPr lang="en-US" dirty="0" smtClean="0"/>
              <a:t>When does this matter?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B717-E44D-4940-8977-B0222BD6ED0F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</a:t>
            </a:r>
            <a:br>
              <a:rPr lang="en-US" dirty="0" smtClean="0"/>
            </a:br>
            <a:r>
              <a:rPr lang="en-US" dirty="0" smtClean="0"/>
              <a:t>Fl. Pt. Addition double precision:</a:t>
            </a:r>
          </a:p>
          <a:p>
            <a:pPr lvl="1"/>
            <a:r>
              <a:rPr lang="en-US" dirty="0" smtClean="0"/>
              <a:t>Fl. Pt. Subtraction single precision:</a:t>
            </a:r>
            <a:br>
              <a:rPr lang="en-US" dirty="0" smtClean="0"/>
            </a:br>
            <a:r>
              <a:rPr lang="en-US" dirty="0" smtClean="0"/>
              <a:t>Fl. Pt. Subtraction double precision:</a:t>
            </a:r>
          </a:p>
          <a:p>
            <a:pPr lvl="1"/>
            <a:r>
              <a:rPr lang="en-US" dirty="0" smtClean="0"/>
              <a:t>Fl. Pt. Multiplication single precision:</a:t>
            </a:r>
            <a:br>
              <a:rPr lang="en-US" dirty="0" smtClean="0"/>
            </a:br>
            <a:r>
              <a:rPr lang="en-US" dirty="0" smtClean="0"/>
              <a:t>Fl. Pt. Multiplication double precision:</a:t>
            </a:r>
          </a:p>
          <a:p>
            <a:pPr lvl="1"/>
            <a:r>
              <a:rPr lang="en-US" dirty="0" smtClean="0"/>
              <a:t>Fl. Pt. Divide single precision:</a:t>
            </a:r>
            <a:br>
              <a:rPr lang="en-US" dirty="0" smtClean="0"/>
            </a:br>
            <a:r>
              <a:rPr lang="en-US" dirty="0" smtClean="0"/>
              <a:t>Fl. Pt. Divide double precision: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1393-7D8A-864A-846A-86826EFFD35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.</a:t>
            </a:r>
            <a:r>
              <a:rPr lang="en-US" dirty="0" err="1" smtClean="0"/>
              <a:t>s</a:t>
            </a:r>
            <a:r>
              <a:rPr lang="en-US" dirty="0" smtClean="0"/>
              <a:t> for single, .</a:t>
            </a:r>
            <a:r>
              <a:rPr lang="en-US" dirty="0" err="1" smtClean="0"/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add.s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Addition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add.d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Subtraction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sub.s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Subtraction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sub.d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Multiplication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mul.s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Multiplication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mul.d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Divide single precision: </a:t>
            </a:r>
            <a:r>
              <a:rPr lang="en-US" dirty="0" err="1" smtClean="0">
                <a:solidFill>
                  <a:srgbClr val="FF0000"/>
                </a:solidFill>
              </a:rPr>
              <a:t>div.s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Divide double precision: </a:t>
            </a:r>
            <a:r>
              <a:rPr lang="en-US" dirty="0" err="1" smtClean="0">
                <a:solidFill>
                  <a:srgbClr val="FF0000"/>
                </a:solidFill>
              </a:rPr>
              <a:t>div.d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8178-01D1-1C42-BE3E-B0555373790B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Calling program (</a:t>
            </a:r>
            <a:r>
              <a:rPr lang="en-US" i="1" dirty="0" smtClean="0">
                <a:solidFill>
                  <a:srgbClr val="000000"/>
                </a:solidFill>
              </a:rPr>
              <a:t>caller</a:t>
            </a:r>
            <a:r>
              <a:rPr lang="en-US" dirty="0" smtClean="0"/>
              <a:t>) puts parameters into registers </a:t>
            </a:r>
            <a:r>
              <a:rPr lang="en-US" dirty="0" smtClean="0">
                <a:latin typeface="Courier New"/>
                <a:cs typeface="Courier New"/>
              </a:rPr>
              <a:t>$a0-$a3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uses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to invoke X (</a:t>
            </a:r>
            <a:r>
              <a:rPr lang="en-US" i="1" dirty="0" err="1" smtClean="0">
                <a:solidFill>
                  <a:srgbClr val="000000"/>
                </a:solidFill>
              </a:rPr>
              <a:t>callee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Must have register in computer with address of currently executing instruction</a:t>
            </a:r>
          </a:p>
          <a:p>
            <a:pPr lvl="1"/>
            <a:r>
              <a:rPr lang="en-US" dirty="0" smtClean="0"/>
              <a:t>Instead of Instruction Address Register (better name), historically called </a:t>
            </a:r>
            <a:r>
              <a:rPr lang="en-US" i="1" dirty="0" smtClean="0">
                <a:solidFill>
                  <a:srgbClr val="000000"/>
                </a:solidFill>
              </a:rPr>
              <a:t>Program Counter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00"/>
                </a:solidFill>
              </a:rPr>
              <a:t>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It’s a program’s counter, it doesn’t count programs!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jr</a:t>
            </a:r>
            <a:r>
              <a:rPr lang="en-US" dirty="0" smtClean="0">
                <a:latin typeface="Courier New"/>
                <a:cs typeface="Courier New"/>
              </a:rPr>
              <a:t> 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puts address inside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into PC</a:t>
            </a:r>
          </a:p>
          <a:p>
            <a:r>
              <a:rPr lang="en-US" dirty="0" smtClean="0"/>
              <a:t>What value does </a:t>
            </a: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 place into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ra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Next 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16C3-9F69-4749-880E-73D7538BA084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7405" y="5911325"/>
            <a:ext cx="108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PC + 4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3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048"/>
            <a:ext cx="8476306" cy="5035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C, Java have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Comparison single precision:</a:t>
            </a:r>
            <a:br>
              <a:rPr lang="en-US" dirty="0" smtClean="0"/>
            </a:br>
            <a:r>
              <a:rPr lang="en-US" dirty="0" smtClean="0"/>
              <a:t>Fl. Pt. Comparison double precision:</a:t>
            </a:r>
          </a:p>
          <a:p>
            <a:pPr lvl="1"/>
            <a:r>
              <a:rPr lang="en-US" dirty="0" smtClean="0"/>
              <a:t>Fl. Pt. branch:</a:t>
            </a:r>
          </a:p>
          <a:p>
            <a:r>
              <a:rPr lang="en-US" dirty="0" smtClean="0"/>
              <a:t>Since rarely mix integers and Floating Point, MIPS has separate registers for floating-point operations: </a:t>
            </a:r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pPr lvl="1"/>
            <a:r>
              <a:rPr lang="en-US" dirty="0" smtClean="0"/>
              <a:t>Double precision uses adjacent even-odd pairs of registers: 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$f2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$f4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$f5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r>
              <a:rPr lang="en-US" dirty="0" smtClean="0"/>
              <a:t>Need data transfer instructions for these new registers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/>
              <a:t> (load word),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(store word)</a:t>
            </a:r>
          </a:p>
          <a:p>
            <a:pPr lvl="1"/>
            <a:r>
              <a:rPr lang="en-US" dirty="0" smtClean="0"/>
              <a:t>Double precision uses two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instructions, two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instructions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F6AC-42AC-1848-9742-5B45141B530D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Yellow.	I. is true and II. is false (if we don’t consider overflow)—but there are cases where one side overflows while the other </a:t>
            </a:r>
            <a:r>
              <a:rPr lang="en-US" b="1" smtClean="0">
                <a:solidFill>
                  <a:srgbClr val="FF0000"/>
                </a:solidFill>
              </a:rPr>
              <a:t>does not!</a:t>
            </a:r>
          </a:p>
          <a:p>
            <a:pPr marL="514350" indent="-514350">
              <a:buNone/>
            </a:pPr>
            <a:r>
              <a:rPr lang="en-US" dirty="0" smtClean="0"/>
              <a:t>I.  Works ok if no overflow, but because exponents add, if Big * </a:t>
            </a:r>
            <a:r>
              <a:rPr lang="en-US" dirty="0" err="1" smtClean="0"/>
              <a:t>BigNeg</a:t>
            </a:r>
            <a:r>
              <a:rPr lang="en-US" dirty="0" smtClean="0"/>
              <a:t> overflows, then result is overflow, not -1</a:t>
            </a:r>
          </a:p>
          <a:p>
            <a:pPr marL="514350" indent="-514350">
              <a:buNone/>
            </a:pPr>
            <a:r>
              <a:rPr lang="en-US" dirty="0" smtClean="0"/>
              <a:t>II. Left hand side is 0, right hand side is tiny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F07-83B3-0E4A-9E11-8C58CDADB546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addition is NOT associative</a:t>
            </a:r>
          </a:p>
          <a:p>
            <a:r>
              <a:rPr lang="en-US" dirty="0" smtClean="0"/>
              <a:t>Some optimizations can change order of floating point computations, which can change results</a:t>
            </a:r>
          </a:p>
          <a:p>
            <a:r>
              <a:rPr lang="en-US" dirty="0" smtClean="0"/>
              <a:t>Need to ensure that floating point algorithm is correct even with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AB01-0145-BD4C-897E-EE870D6D2F71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“And in Conclusion,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420101" cy="5041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 can interpret binary number as unsigned integer, two’s complement signed integer, floating point number, ASCII characters, Unicode characters, …</a:t>
            </a:r>
          </a:p>
          <a:p>
            <a:r>
              <a:rPr lang="en-US" dirty="0" smtClean="0"/>
              <a:t>Integers have largest positive and largest negative numbers, but represent all in between</a:t>
            </a:r>
          </a:p>
          <a:p>
            <a:pPr lvl="1"/>
            <a:r>
              <a:rPr lang="en-US" dirty="0" smtClean="0"/>
              <a:t>Two’s comp. weirdness is one extra negative </a:t>
            </a:r>
            <a:r>
              <a:rPr lang="en-US" dirty="0" err="1" smtClean="0"/>
              <a:t>numInteger</a:t>
            </a:r>
            <a:r>
              <a:rPr lang="en-US" dirty="0" smtClean="0"/>
              <a:t> and floating point operations can lead to results too big to store within their representations: overflow/underflow</a:t>
            </a:r>
          </a:p>
          <a:p>
            <a:r>
              <a:rPr lang="en-US" dirty="0" smtClean="0"/>
              <a:t>Floating point is an approximation of </a:t>
            </a:r>
            <a:r>
              <a:rPr lang="en-US" smtClean="0"/>
              <a:t>reals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814-86AE-F641-822E-D6FA25169A6C}" type="datetime1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10115</TotalTime>
  <Words>5419</Words>
  <Application>Microsoft Macintosh PowerPoint</Application>
  <PresentationFormat>On-screen Show (4:3)</PresentationFormat>
  <Paragraphs>1352</Paragraphs>
  <Slides>94</Slides>
  <Notes>52</Notes>
  <HiddenSlides>43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Image</vt:lpstr>
      <vt:lpstr>CS 61C:  Great Ideas in Computer Architecture  Functions and Numbers</vt:lpstr>
      <vt:lpstr>New-School Machine Structures (It’s a bit more complicated!)</vt:lpstr>
      <vt:lpstr>Agenda</vt:lpstr>
      <vt:lpstr>Agenda</vt:lpstr>
      <vt:lpstr>Six Fundamental Steps in  Calling a Function</vt:lpstr>
      <vt:lpstr>Register Allocation and Numbering</vt:lpstr>
      <vt:lpstr>MIPS Function Call Instructions</vt:lpstr>
      <vt:lpstr>Notes on Functions</vt:lpstr>
      <vt:lpstr>Notes on Functions</vt:lpstr>
      <vt:lpstr>Where Are Old Register Values Saved to Restore Them After Function Call</vt:lpstr>
      <vt:lpstr>Example</vt:lpstr>
      <vt:lpstr>Stack Before, During, After Function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MIPS Code for leaf_example</vt:lpstr>
      <vt:lpstr>PowerPoint Presentation</vt:lpstr>
      <vt:lpstr>PowerPoint Presentation</vt:lpstr>
      <vt:lpstr>What If a Function Calls a Function? Recursive Function Calls?</vt:lpstr>
      <vt:lpstr>Allocating Space on Stack</vt:lpstr>
      <vt:lpstr>Stack Before, During, After Call</vt:lpstr>
      <vt:lpstr>Recursive Function Factorial</vt:lpstr>
      <vt:lpstr>Recursive Function Factorial</vt:lpstr>
      <vt:lpstr>Optimized Function Convention</vt:lpstr>
      <vt:lpstr>Where is the Stack in Memory?</vt:lpstr>
      <vt:lpstr>MIPS Memory Allocation</vt:lpstr>
      <vt:lpstr>Register Allocation and Numbering</vt:lpstr>
      <vt:lpstr>PowerPoint Presentation</vt:lpstr>
      <vt:lpstr>PowerPoint Presentation</vt:lpstr>
      <vt:lpstr>Agenda</vt:lpstr>
      <vt:lpstr>Project #1</vt:lpstr>
      <vt:lpstr>Project #1</vt:lpstr>
      <vt:lpstr>Get To Know Your Professor</vt:lpstr>
      <vt:lpstr>Don’t Go Driving with Randy!</vt:lpstr>
      <vt:lpstr>Get To Know Your Professor</vt:lpstr>
      <vt:lpstr>Agenda</vt:lpstr>
      <vt:lpstr>Big Idea #1: Levels of Representation/Interpretation</vt:lpstr>
      <vt:lpstr>Key Concepts</vt:lpstr>
      <vt:lpstr>Number Representation</vt:lpstr>
      <vt:lpstr>Number Representation</vt:lpstr>
      <vt:lpstr>Signed and Unsigned Integers</vt:lpstr>
      <vt:lpstr>Unsigned Integers</vt:lpstr>
      <vt:lpstr>Signed Integers and  Two’s Complement Representation</vt:lpstr>
      <vt:lpstr>Two’s Complement Integers</vt:lpstr>
      <vt:lpstr>PowerPoint Presentation</vt:lpstr>
      <vt:lpstr>PowerPoint Presentation</vt:lpstr>
      <vt:lpstr>MIPS Logical Instructions</vt:lpstr>
      <vt:lpstr>Bit-by-bit Definition</vt:lpstr>
      <vt:lpstr>Examples</vt:lpstr>
      <vt:lpstr>Examples</vt:lpstr>
      <vt:lpstr>Examples</vt:lpstr>
      <vt:lpstr>Examples</vt:lpstr>
      <vt:lpstr>Examples</vt:lpstr>
      <vt:lpstr>Examples</vt:lpstr>
      <vt:lpstr>Shifting</vt:lpstr>
      <vt:lpstr>Shifting</vt:lpstr>
      <vt:lpstr>Shifting</vt:lpstr>
      <vt:lpstr>Shifting</vt:lpstr>
      <vt:lpstr>Shifting</vt:lpstr>
      <vt:lpstr>Impact of Signed and Unsigned Integers on Instruction Sets</vt:lpstr>
      <vt:lpstr>PowerPoint Presentation</vt:lpstr>
      <vt:lpstr>Peer Instruction Answer</vt:lpstr>
      <vt:lpstr>“And in Conclusion, …”</vt:lpstr>
      <vt:lpstr>Goals for Floating Point</vt:lpstr>
      <vt:lpstr>Scientific Notation (e.g., Base 10)</vt:lpstr>
      <vt:lpstr>Scientific Notation (e.g., Base 10)</vt:lpstr>
      <vt:lpstr>Which is Less? (i.e., closer to -∞)</vt:lpstr>
      <vt:lpstr>Which is Less? (i.e., closer to -∞)</vt:lpstr>
      <vt:lpstr>Floating Point:  Representing Very Small Numbers</vt:lpstr>
      <vt:lpstr>Bias Notation (+127)</vt:lpstr>
      <vt:lpstr>What If Operation Result Doesn’t Fit in 32 Bits?</vt:lpstr>
      <vt:lpstr>Depends on the Programming Language</vt:lpstr>
      <vt:lpstr>Depends on the Programming Language</vt:lpstr>
      <vt:lpstr>Depends on the Programming Language</vt:lpstr>
      <vt:lpstr>MIPS Solution: Offer Both</vt:lpstr>
      <vt:lpstr>What About Real Numbers in Base 2?</vt:lpstr>
      <vt:lpstr>Floating Point Numbers</vt:lpstr>
      <vt:lpstr>Floating Point Numbers</vt:lpstr>
      <vt:lpstr>More Floating Point</vt:lpstr>
      <vt:lpstr>Floating Point Add Associativity?</vt:lpstr>
      <vt:lpstr>MIPS Floating Point Instructions</vt:lpstr>
      <vt:lpstr>MIPS Floating Point Instructions</vt:lpstr>
      <vt:lpstr>MIPS Floating Point Instructions</vt:lpstr>
      <vt:lpstr>Peer Instruction Question</vt:lpstr>
      <vt:lpstr>Peer Instruction Answer</vt:lpstr>
      <vt:lpstr>Pitfalls</vt:lpstr>
      <vt:lpstr>“And in Conclusion, …”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195</cp:revision>
  <cp:lastPrinted>2012-01-30T15:08:05Z</cp:lastPrinted>
  <dcterms:created xsi:type="dcterms:W3CDTF">2012-09-04T02:04:03Z</dcterms:created>
  <dcterms:modified xsi:type="dcterms:W3CDTF">2012-09-12T19:43:37Z</dcterms:modified>
</cp:coreProperties>
</file>