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4"/>
  </p:notesMasterIdLst>
  <p:handoutMasterIdLst>
    <p:handoutMasterId r:id="rId55"/>
  </p:handoutMasterIdLst>
  <p:sldIdLst>
    <p:sldId id="557" r:id="rId2"/>
    <p:sldId id="507" r:id="rId3"/>
    <p:sldId id="595" r:id="rId4"/>
    <p:sldId id="592" r:id="rId5"/>
    <p:sldId id="593" r:id="rId6"/>
    <p:sldId id="594" r:id="rId7"/>
    <p:sldId id="664" r:id="rId8"/>
    <p:sldId id="665" r:id="rId9"/>
    <p:sldId id="596" r:id="rId10"/>
    <p:sldId id="631" r:id="rId11"/>
    <p:sldId id="632" r:id="rId12"/>
    <p:sldId id="628" r:id="rId13"/>
    <p:sldId id="633" r:id="rId14"/>
    <p:sldId id="629" r:id="rId15"/>
    <p:sldId id="630" r:id="rId16"/>
    <p:sldId id="634" r:id="rId17"/>
    <p:sldId id="635" r:id="rId18"/>
    <p:sldId id="636" r:id="rId19"/>
    <p:sldId id="637" r:id="rId20"/>
    <p:sldId id="666" r:id="rId21"/>
    <p:sldId id="667" r:id="rId22"/>
    <p:sldId id="621" r:id="rId23"/>
    <p:sldId id="626" r:id="rId24"/>
    <p:sldId id="627" r:id="rId25"/>
    <p:sldId id="622" r:id="rId26"/>
    <p:sldId id="638" r:id="rId27"/>
    <p:sldId id="639" r:id="rId28"/>
    <p:sldId id="640" r:id="rId29"/>
    <p:sldId id="641" r:id="rId30"/>
    <p:sldId id="642" r:id="rId31"/>
    <p:sldId id="643" r:id="rId32"/>
    <p:sldId id="644" r:id="rId33"/>
    <p:sldId id="645" r:id="rId34"/>
    <p:sldId id="646" r:id="rId35"/>
    <p:sldId id="647" r:id="rId36"/>
    <p:sldId id="648" r:id="rId37"/>
    <p:sldId id="649" r:id="rId38"/>
    <p:sldId id="650" r:id="rId39"/>
    <p:sldId id="651" r:id="rId40"/>
    <p:sldId id="652" r:id="rId41"/>
    <p:sldId id="653" r:id="rId42"/>
    <p:sldId id="654" r:id="rId43"/>
    <p:sldId id="655" r:id="rId44"/>
    <p:sldId id="656" r:id="rId45"/>
    <p:sldId id="657" r:id="rId46"/>
    <p:sldId id="658" r:id="rId47"/>
    <p:sldId id="659" r:id="rId48"/>
    <p:sldId id="660" r:id="rId49"/>
    <p:sldId id="661" r:id="rId50"/>
    <p:sldId id="662" r:id="rId51"/>
    <p:sldId id="663" r:id="rId52"/>
    <p:sldId id="620" r:id="rId5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BFBFB"/>
    <a:srgbClr val="FF6FC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67" autoAdjust="0"/>
  </p:normalViewPr>
  <p:slideViewPr>
    <p:cSldViewPr snapToGrid="0">
      <p:cViewPr varScale="1">
        <p:scale>
          <a:sx n="85" d="100"/>
          <a:sy n="85" d="100"/>
        </p:scale>
        <p:origin x="-1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1" d="100"/>
        <a:sy n="141" d="100"/>
      </p:scale>
      <p:origin x="0" y="79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notesMaster" Target="notesMasters/notesMaster1.xml"/><Relationship Id="rId55" Type="http://schemas.openxmlformats.org/officeDocument/2006/relationships/handoutMaster" Target="handoutMasters/handout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33265-5E23-BF49-B6BF-1934B9BC786E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4D7F38-D411-9B47-AFF4-70C571B83B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131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A1BC7-CCFC-484A-97F3-979F740C57F6}" type="datetimeFigureOut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97FDFF-7B9F-7D4D-BFC0-AAD1F3D3D3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909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16434" y="4342191"/>
            <a:ext cx="5909964" cy="4115405"/>
          </a:xfrm>
          <a:noFill/>
          <a:ln w="9525"/>
        </p:spPr>
        <p:txBody>
          <a:bodyPr lIns="90475" tIns="44444" rIns="90475" bIns="44444"/>
          <a:lstStyle/>
          <a:p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58875" y="587375"/>
            <a:ext cx="4552950" cy="3416300"/>
          </a:xfr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Unsigned integer: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integer: 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Floating </a:t>
            </a:r>
            <a:r>
              <a:rPr lang="en-US" dirty="0" err="1" smtClean="0"/>
              <a:t>pointP</a:t>
            </a:r>
            <a:r>
              <a:rPr lang="en-US" dirty="0" smtClean="0"/>
              <a:t> 0.0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ASCII characters: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r>
              <a:rPr lang="en-US" dirty="0" smtClean="0"/>
              <a:t>, </a:t>
            </a:r>
            <a:r>
              <a:rPr lang="en-US" dirty="0" err="1" smtClean="0"/>
              <a:t>Nul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Unicode characters: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Nul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Nul</a:t>
            </a:r>
            <a:endParaRPr lang="en-US" dirty="0" smtClean="0"/>
          </a:p>
          <a:p>
            <a:r>
              <a:rPr lang="en-US" dirty="0" smtClean="0"/>
              <a:t>6.	</a:t>
            </a:r>
            <a:r>
              <a:rPr lang="en-US" dirty="0" err="1" smtClean="0"/>
              <a:t>Sll</a:t>
            </a:r>
            <a:r>
              <a:rPr lang="en-US" dirty="0" smtClean="0"/>
              <a:t> $0,$0,0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ask</a:t>
            </a:r>
            <a:r>
              <a:rPr lang="en-US" baseline="0" dirty="0" smtClean="0"/>
              <a:t> types of each </a:t>
            </a:r>
            <a:r>
              <a:rPr lang="en-US" baseline="0" dirty="0" err="1" smtClean="0"/>
              <a:t>instruciton</a:t>
            </a:r>
            <a:r>
              <a:rPr lang="en-US" baseline="0" dirty="0" smtClean="0"/>
              <a:t> format for each instruction</a:t>
            </a:r>
          </a:p>
          <a:p>
            <a:r>
              <a:rPr lang="en-US" baseline="0" dirty="0" smtClean="0"/>
              <a:t>Then break into fields for each one </a:t>
            </a:r>
            <a:r>
              <a:rPr lang="en-US" baseline="0" dirty="0" err="1" smtClean="0"/>
              <a:t>instrution</a:t>
            </a:r>
            <a:r>
              <a:rPr lang="en-US" baseline="0" dirty="0" smtClean="0"/>
              <a:t> type</a:t>
            </a:r>
          </a:p>
          <a:p>
            <a:r>
              <a:rPr lang="en-US" baseline="0" dirty="0" smtClean="0"/>
              <a:t>Then fill in fields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First ask</a:t>
            </a:r>
            <a:r>
              <a:rPr lang="en-US" baseline="0" dirty="0" smtClean="0"/>
              <a:t> types of each </a:t>
            </a:r>
            <a:r>
              <a:rPr lang="en-US" baseline="0" dirty="0" err="1" smtClean="0"/>
              <a:t>instruciton</a:t>
            </a:r>
            <a:r>
              <a:rPr lang="en-US" baseline="0" dirty="0" smtClean="0"/>
              <a:t> format for each instruction</a:t>
            </a:r>
          </a:p>
          <a:p>
            <a:r>
              <a:rPr lang="en-US" baseline="0" dirty="0" smtClean="0"/>
              <a:t>Then break into fields for each one </a:t>
            </a:r>
            <a:r>
              <a:rPr lang="en-US" baseline="0" dirty="0" err="1" smtClean="0"/>
              <a:t>instrution</a:t>
            </a:r>
            <a:r>
              <a:rPr lang="en-US" baseline="0" dirty="0" smtClean="0"/>
              <a:t> type</a:t>
            </a:r>
          </a:p>
          <a:p>
            <a:r>
              <a:rPr lang="en-US" baseline="0" dirty="0" smtClean="0"/>
              <a:t>Then fill in fields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Write opcodes</a:t>
            </a:r>
            <a:r>
              <a:rPr lang="en-US" baseline="0" dirty="0" smtClean="0"/>
              <a:t> and formats on blackboard</a:t>
            </a:r>
          </a:p>
          <a:p>
            <a:r>
              <a:rPr lang="en-US" baseline="0" dirty="0" err="1" smtClean="0"/>
              <a:t>Sll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0</a:t>
            </a:r>
          </a:p>
          <a:p>
            <a:r>
              <a:rPr lang="en-US" baseline="0" dirty="0" err="1" smtClean="0"/>
              <a:t>Addu</a:t>
            </a:r>
            <a:r>
              <a:rPr lang="en-US" baseline="0" dirty="0" smtClean="0"/>
              <a:t> opcode 0 , </a:t>
            </a:r>
            <a:r>
              <a:rPr lang="en-US" baseline="0" dirty="0" err="1" smtClean="0"/>
              <a:t>funct</a:t>
            </a:r>
            <a:r>
              <a:rPr lang="en-US" baseline="0" dirty="0" smtClean="0"/>
              <a:t> code 33</a:t>
            </a:r>
          </a:p>
          <a:p>
            <a:r>
              <a:rPr lang="en-US" baseline="0" dirty="0" err="1" smtClean="0"/>
              <a:t>Lw</a:t>
            </a:r>
            <a:r>
              <a:rPr lang="en-US" baseline="0" dirty="0" smtClean="0"/>
              <a:t> opcode 35</a:t>
            </a:r>
          </a:p>
          <a:p>
            <a:r>
              <a:rPr lang="en-US" baseline="0" dirty="0" err="1" smtClean="0"/>
              <a:t>Bne</a:t>
            </a:r>
            <a:r>
              <a:rPr lang="en-US" baseline="0" dirty="0" smtClean="0"/>
              <a:t> opcode 5</a:t>
            </a:r>
          </a:p>
          <a:p>
            <a:r>
              <a:rPr lang="en-US" baseline="0" dirty="0" err="1" smtClean="0"/>
              <a:t>Addiu</a:t>
            </a:r>
            <a:r>
              <a:rPr lang="en-US" baseline="0" dirty="0" smtClean="0"/>
              <a:t> opcode 8</a:t>
            </a:r>
          </a:p>
          <a:p>
            <a:r>
              <a:rPr lang="en-US" baseline="0" dirty="0" smtClean="0"/>
              <a:t>J opcode 2</a:t>
            </a:r>
          </a:p>
          <a:p>
            <a:r>
              <a:rPr lang="en-US" baseline="0" dirty="0" smtClean="0"/>
              <a:t>Registers</a:t>
            </a:r>
          </a:p>
          <a:p>
            <a:r>
              <a:rPr lang="en-US" baseline="0" dirty="0" smtClean="0"/>
              <a:t>$t1 9</a:t>
            </a:r>
          </a:p>
          <a:p>
            <a:r>
              <a:rPr lang="en-US" baseline="0" dirty="0" smtClean="0"/>
              <a:t>$s3 19</a:t>
            </a:r>
          </a:p>
          <a:p>
            <a:r>
              <a:rPr lang="en-US" baseline="0" dirty="0" smtClean="0"/>
              <a:t>$s5 21</a:t>
            </a:r>
          </a:p>
          <a:p>
            <a:r>
              <a:rPr lang="en-US" baseline="0" dirty="0" smtClean="0"/>
              <a:t>$s6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=0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-2, 147,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-2, 147,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comparison, single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and comparison, double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c.x.d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where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may be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not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less than or equal (le), greater than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or greater than or equal 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Floating-point branch, true (bc1t) and branch, false (bc1f)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97FDFF-7B9F-7D4D-BFC0-AAD1F3D3D3CB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A1E73-9C73-CD4D-8419-6D7509908EEB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F72D-0506-2847-890E-AFFF0793CED2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859DC-E448-964D-A289-869E699607B0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143000"/>
            <a:ext cx="3848100" cy="9921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2287588"/>
            <a:ext cx="3848100" cy="9937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4ADC-56F4-AD4C-A3A1-8D7FEBC1C338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27C86C-430F-964C-9454-9B1A30FF0AAD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5E8B-EE81-3241-8D53-46E2FB7E0AEF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68C9B-B36F-1747-AE56-BE2465B5099B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35207-FA1D-8F47-A4FB-9124BAA4D178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9C60A-7416-A74C-882A-E56163D369E8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ABB62-2ACA-464C-B64C-9E0B36A9B995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599E4-A3AA-454F-A7AF-412BBE1FA264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A89F-F552-4F48-8ABF-08B55B5851FB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63E4C-4642-794D-A2FD-70F6B81535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-inst.eecs.berkeley.edu/~cs61c/fa12/picker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inst.eecs.berkeley.edu/~cs61c/fa12/picker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6" Type="http://schemas.openxmlformats.org/officeDocument/2006/relationships/image" Target="../media/image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-inst.eecs.berkeley.edu/~cs61c/fa12/picker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inst.eecs.berkeley.edu/~cs61c/fa12/picke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-inst.eecs.berkeley.edu/~cs61c/fa12/picker/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www-inst.eecs.berkeley.edu/~cs61c/fa12/picker/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inst.eecs.berkeley.edu/~cs61c/fa12/picker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-inst.eecs.berkeley.edu/~cs61c/fa12/picker/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6400" y="1574801"/>
            <a:ext cx="8051800" cy="2025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61C: </a:t>
            </a:r>
            <a:br>
              <a:rPr lang="en-US" dirty="0" smtClean="0"/>
            </a:br>
            <a:r>
              <a:rPr lang="en-US" dirty="0" smtClean="0"/>
              <a:t>Great Ideas in Computer Architecture </a:t>
            </a:r>
            <a:br>
              <a:rPr lang="en-US" dirty="0" smtClean="0"/>
            </a:br>
            <a:r>
              <a:rPr lang="en-US" i="1" dirty="0"/>
              <a:t>Instructions as Numbers</a:t>
            </a:r>
            <a:br>
              <a:rPr lang="en-US" i="1" dirty="0"/>
            </a:br>
            <a:r>
              <a:rPr lang="en-US" dirty="0" smtClean="0"/>
              <a:t>and </a:t>
            </a:r>
            <a:r>
              <a:rPr lang="en-US" i="1" dirty="0" smtClean="0"/>
              <a:t>Floating </a:t>
            </a:r>
            <a:r>
              <a:rPr lang="en-US" i="1" dirty="0" smtClean="0"/>
              <a:t>Point Numbers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3886200"/>
            <a:ext cx="69596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Instructors:</a:t>
            </a:r>
          </a:p>
          <a:p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, Randy H. Katz</a:t>
            </a:r>
          </a:p>
          <a:p>
            <a:r>
              <a:rPr lang="en-US" dirty="0" smtClean="0"/>
              <a:t>http://inst.eecs.Berkeley.edu/~cs61c</a:t>
            </a:r>
            <a:r>
              <a:rPr lang="en-US" dirty="0" smtClean="0"/>
              <a:t>/</a:t>
            </a:r>
            <a:r>
              <a:rPr lang="en-US" dirty="0" smtClean="0"/>
              <a:t>fa</a:t>
            </a:r>
            <a:r>
              <a:rPr lang="en-US" dirty="0" smtClean="0"/>
              <a:t>12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BA2A7E-5181-A840-825F-018EFA86BC7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5365D-EA72-1A4F-B255-B21FDE1873FD}" type="datetime1">
              <a:rPr lang="en-US" smtClean="0"/>
              <a:pPr/>
              <a:t>9/13/12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Everything in a Computer</a:t>
            </a:r>
            <a:br>
              <a:rPr lang="en-US" dirty="0" smtClean="0"/>
            </a:br>
            <a:r>
              <a:rPr lang="en-US" dirty="0" smtClean="0"/>
              <a:t>is Just a Binary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75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 to program to decide what data means</a:t>
            </a:r>
          </a:p>
          <a:p>
            <a:r>
              <a:rPr lang="en-US" dirty="0" smtClean="0"/>
              <a:t>Example 32-bit data shown as binary number:</a:t>
            </a:r>
          </a:p>
          <a:p>
            <a:pPr>
              <a:buNone/>
            </a:pPr>
            <a:r>
              <a:rPr lang="en-US" dirty="0" smtClean="0"/>
              <a:t>0000 0000 0000 0000 0000 0000 0000 0000</a:t>
            </a:r>
            <a:r>
              <a:rPr lang="en-US" baseline="-25000" dirty="0" smtClean="0"/>
              <a:t>two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What does it mean if its treated as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Signed integer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Unsigned integer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(Floating point)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ASCII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Unicode characters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>
                <a:solidFill>
                  <a:srgbClr val="000000"/>
                </a:solidFill>
              </a:rPr>
              <a:t>MIPS instruction</a:t>
            </a:r>
            <a:endParaRPr lang="en-US" i="1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D5F5-57CD-CA4D-A250-4431BC607021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03008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Implications of Everything is a Number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0000"/>
                </a:solidFill>
              </a:rPr>
              <a:t>Stored program concept</a:t>
            </a:r>
          </a:p>
          <a:p>
            <a:pPr lvl="1"/>
            <a:r>
              <a:rPr lang="en-US" dirty="0" smtClean="0"/>
              <a:t>Invented about 1947 (many claim invention)</a:t>
            </a:r>
          </a:p>
          <a:p>
            <a:r>
              <a:rPr lang="en-US" dirty="0" smtClean="0"/>
              <a:t>As easy to change programs as to change data!</a:t>
            </a:r>
          </a:p>
          <a:p>
            <a:r>
              <a:rPr lang="en-US" dirty="0" smtClean="0"/>
              <a:t>Implications?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A6AC6-9341-A741-9920-154ED4DE4F01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1755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are also kept as binary numbers in memory</a:t>
            </a:r>
          </a:p>
          <a:p>
            <a:pPr lvl="1"/>
            <a:r>
              <a:rPr lang="en-US" dirty="0" smtClean="0"/>
              <a:t>Stored program concept</a:t>
            </a:r>
          </a:p>
          <a:p>
            <a:pPr lvl="1"/>
            <a:r>
              <a:rPr lang="en-US" dirty="0" smtClean="0"/>
              <a:t>As easy to change programs as it is to change data</a:t>
            </a:r>
          </a:p>
          <a:p>
            <a:r>
              <a:rPr lang="en-US" dirty="0" smtClean="0"/>
              <a:t>Register names mapped to numbers</a:t>
            </a:r>
          </a:p>
          <a:p>
            <a:r>
              <a:rPr lang="en-US" dirty="0" smtClean="0"/>
              <a:t>Need to map instruction operation to a part of number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25439-7075-6940-8C96-0BC5F61BCDB7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652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MIPS 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432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op</a:t>
            </a:r>
            <a:r>
              <a:rPr lang="en-US" dirty="0" smtClean="0">
                <a:solidFill>
                  <a:srgbClr val="000000"/>
                </a:solidFill>
              </a:rPr>
              <a:t>: Basic operation of instruction, or </a:t>
            </a:r>
            <a:r>
              <a:rPr lang="en-US" i="1" dirty="0" smtClean="0">
                <a:solidFill>
                  <a:srgbClr val="000000"/>
                </a:solidFill>
              </a:rPr>
              <a:t>opcode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rs</a:t>
            </a:r>
            <a:r>
              <a:rPr lang="en-US" dirty="0" smtClean="0">
                <a:solidFill>
                  <a:srgbClr val="000000"/>
                </a:solidFill>
              </a:rPr>
              <a:t>: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 register source operand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rt</a:t>
            </a:r>
            <a:r>
              <a:rPr lang="en-US" dirty="0" smtClean="0">
                <a:solidFill>
                  <a:srgbClr val="000000"/>
                </a:solidFill>
              </a:rPr>
              <a:t>: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register source operand.</a:t>
            </a:r>
          </a:p>
          <a:p>
            <a:r>
              <a:rPr lang="en-US" sz="3243" i="1" dirty="0" smtClean="0">
                <a:solidFill>
                  <a:srgbClr val="000000"/>
                </a:solidFill>
              </a:rPr>
              <a:t>rd</a:t>
            </a:r>
            <a:r>
              <a:rPr lang="en-US" dirty="0" smtClean="0">
                <a:solidFill>
                  <a:srgbClr val="000000"/>
                </a:solidFill>
              </a:rPr>
              <a:t>: register destination operand (result of operation)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shamt</a:t>
            </a:r>
            <a:r>
              <a:rPr lang="en-US" dirty="0" smtClean="0">
                <a:solidFill>
                  <a:srgbClr val="000000"/>
                </a:solidFill>
              </a:rPr>
              <a:t>: Shift amount. 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funct</a:t>
            </a:r>
            <a:r>
              <a:rPr lang="en-US" dirty="0" smtClean="0">
                <a:solidFill>
                  <a:srgbClr val="000000"/>
                </a:solidFill>
              </a:rPr>
              <a:t>: Function. This field, often called </a:t>
            </a:r>
            <a:r>
              <a:rPr lang="en-US" i="1" dirty="0" smtClean="0">
                <a:solidFill>
                  <a:srgbClr val="000000"/>
                </a:solidFill>
              </a:rPr>
              <a:t>function code</a:t>
            </a:r>
            <a:r>
              <a:rPr lang="en-US" dirty="0" smtClean="0">
                <a:solidFill>
                  <a:srgbClr val="000000"/>
                </a:solidFill>
              </a:rPr>
              <a:t>, selects the specific variant of the </a:t>
            </a:r>
            <a:r>
              <a:rPr lang="en-US" dirty="0" smtClean="0"/>
              <a:t>operation in the op field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6D3DD-D0EC-494D-9FE2-6B276BDD5B07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812838" y="1519629"/>
            <a:ext cx="6974285" cy="850655"/>
            <a:chOff x="812838" y="1519629"/>
            <a:chExt cx="6974285" cy="850655"/>
          </a:xfrm>
        </p:grpSpPr>
        <p:grpSp>
          <p:nvGrpSpPr>
            <p:cNvPr id="7" name="Group 22"/>
            <p:cNvGrpSpPr/>
            <p:nvPr/>
          </p:nvGrpSpPr>
          <p:grpSpPr>
            <a:xfrm>
              <a:off x="812838" y="1519629"/>
              <a:ext cx="6974285" cy="367616"/>
              <a:chOff x="813295" y="4505007"/>
              <a:chExt cx="6974285" cy="367616"/>
            </a:xfrm>
          </p:grpSpPr>
          <p:sp>
            <p:nvSpPr>
              <p:cNvPr id="8" name="Rectangle 7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4" name="Group 30"/>
            <p:cNvGrpSpPr/>
            <p:nvPr/>
          </p:nvGrpSpPr>
          <p:grpSpPr>
            <a:xfrm>
              <a:off x="812838" y="2002668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15" name="Rectangle 14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79503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398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addu</a:t>
            </a:r>
            <a:r>
              <a:rPr lang="en-US" dirty="0" smtClean="0">
                <a:latin typeface="Courier New"/>
                <a:cs typeface="Courier New"/>
              </a:rPr>
              <a:t> $t0,$s1,$s2</a:t>
            </a:r>
          </a:p>
          <a:p>
            <a:pPr lvl="1"/>
            <a:r>
              <a:rPr lang="en-US" dirty="0" smtClean="0"/>
              <a:t>Destination register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8</a:t>
            </a:r>
          </a:p>
          <a:p>
            <a:pPr lvl="1"/>
            <a:r>
              <a:rPr lang="en-US" dirty="0" smtClean="0"/>
              <a:t>Source register </a:t>
            </a:r>
            <a:r>
              <a:rPr lang="en-US" dirty="0" smtClean="0">
                <a:latin typeface="Courier New"/>
                <a:cs typeface="Courier New"/>
              </a:rPr>
              <a:t>$s1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17</a:t>
            </a:r>
          </a:p>
          <a:p>
            <a:pPr lvl="1"/>
            <a:r>
              <a:rPr lang="en-US" dirty="0" smtClean="0"/>
              <a:t>Source register </a:t>
            </a:r>
            <a:r>
              <a:rPr lang="en-US" dirty="0" smtClean="0">
                <a:latin typeface="Courier New"/>
                <a:cs typeface="Courier New"/>
              </a:rPr>
              <a:t>$s2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18</a:t>
            </a:r>
          </a:p>
          <a:p>
            <a:pPr lvl="1"/>
            <a:r>
              <a:rPr lang="en-US" dirty="0" smtClean="0"/>
              <a:t>Add unsigned instruction encoded as number 33</a:t>
            </a:r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		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Groups of bits call </a:t>
            </a:r>
            <a:r>
              <a:rPr lang="en-US" sz="2800" i="1" dirty="0" smtClean="0">
                <a:solidFill>
                  <a:srgbClr val="000000"/>
                </a:solidFill>
              </a:rPr>
              <a:t>fields </a:t>
            </a:r>
            <a:r>
              <a:rPr lang="en-US" sz="2800" dirty="0" smtClean="0"/>
              <a:t>(unused field default is 0)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Layout </a:t>
            </a:r>
            <a:r>
              <a:rPr lang="en-US" sz="2800" dirty="0" smtClean="0">
                <a:solidFill>
                  <a:srgbClr val="000000"/>
                </a:solidFill>
              </a:rPr>
              <a:t>called </a:t>
            </a:r>
            <a:r>
              <a:rPr lang="en-US" sz="2800" i="1" dirty="0" smtClean="0">
                <a:solidFill>
                  <a:srgbClr val="000000"/>
                </a:solidFill>
              </a:rPr>
              <a:t>instruction format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>
                <a:solidFill>
                  <a:srgbClr val="000000"/>
                </a:solidFill>
              </a:rPr>
              <a:t>Binary version called </a:t>
            </a:r>
            <a:r>
              <a:rPr lang="en-US" sz="2800" i="1" dirty="0" smtClean="0">
                <a:solidFill>
                  <a:srgbClr val="000000"/>
                </a:solidFill>
              </a:rPr>
              <a:t>machine instruction</a:t>
            </a: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D3DF5A-6947-9C44-A36A-6658654D41EB}" type="datetime1">
              <a:rPr lang="en-US" smtClean="0"/>
              <a:pPr/>
              <a:t>9/14/12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14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87438" y="4148529"/>
            <a:ext cx="6974285" cy="367616"/>
            <a:chOff x="813295" y="4505007"/>
            <a:chExt cx="6974285" cy="367616"/>
          </a:xfrm>
        </p:grpSpPr>
        <p:sp>
          <p:nvSpPr>
            <p:cNvPr id="7" name="Rectangle 6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10001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10010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01000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100001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87438" y="3654815"/>
            <a:ext cx="6974285" cy="367616"/>
            <a:chOff x="813295" y="4505007"/>
            <a:chExt cx="6974285" cy="367616"/>
          </a:xfrm>
        </p:grpSpPr>
        <p:sp>
          <p:nvSpPr>
            <p:cNvPr id="25" name="Rectangle 2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17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8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33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787438" y="4631568"/>
            <a:ext cx="1192090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6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1987094" y="4631568"/>
            <a:ext cx="1192090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 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186749" y="4631568"/>
            <a:ext cx="1098971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286137" y="4631568"/>
            <a:ext cx="1135969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433247" y="4631568"/>
            <a:ext cx="1058398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5 bits</a:t>
            </a:r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484911" y="4631568"/>
            <a:ext cx="1276812" cy="367616"/>
          </a:xfrm>
          <a:prstGeom prst="rect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6 bits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583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 as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7004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sll</a:t>
            </a:r>
            <a:r>
              <a:rPr lang="en-US" dirty="0" smtClean="0">
                <a:latin typeface="Courier New"/>
                <a:cs typeface="Courier New"/>
              </a:rPr>
              <a:t> $zero,$zero,0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$zero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is register 0</a:t>
            </a:r>
          </a:p>
          <a:p>
            <a:pPr lvl="1"/>
            <a:r>
              <a:rPr lang="en-US" dirty="0" smtClean="0"/>
              <a:t>Shift amount 0 is 0</a:t>
            </a:r>
          </a:p>
          <a:p>
            <a:pPr lvl="1"/>
            <a:r>
              <a:rPr lang="en-US" dirty="0" smtClean="0"/>
              <a:t>Shift left logical instruction encoded as number 0</a:t>
            </a:r>
          </a:p>
          <a:p>
            <a:pPr lvl="1"/>
            <a:endParaRPr lang="en-US" dirty="0" smtClean="0"/>
          </a:p>
          <a:p>
            <a:pPr>
              <a:buNone/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r>
              <a:rPr lang="en-US" sz="2800" dirty="0" smtClean="0"/>
              <a:t>Can also represent machine code as base 16 or </a:t>
            </a:r>
            <a:br>
              <a:rPr lang="en-US" sz="2800" dirty="0" smtClean="0"/>
            </a:br>
            <a:r>
              <a:rPr lang="en-US" sz="2800" dirty="0" smtClean="0"/>
              <a:t>base 8 number:  0000 0000</a:t>
            </a:r>
            <a:r>
              <a:rPr lang="en-US" sz="2800" baseline="-25000" dirty="0" smtClean="0"/>
              <a:t>hex</a:t>
            </a:r>
            <a:r>
              <a:rPr lang="en-US" sz="2800" dirty="0" smtClean="0"/>
              <a:t>, 0000000000</a:t>
            </a:r>
            <a:r>
              <a:rPr lang="en-US" sz="2800" baseline="-25000" dirty="0" smtClean="0"/>
              <a:t>oct</a:t>
            </a:r>
            <a:endParaRPr lang="en-US" sz="2400" baseline="-25000" dirty="0" smtClean="0">
              <a:solidFill>
                <a:srgbClr val="000000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dirty="0" smtClean="0"/>
          </a:p>
          <a:p>
            <a:pPr>
              <a:tabLst>
                <a:tab pos="912813" algn="ctr"/>
                <a:tab pos="2060575" algn="ctr"/>
                <a:tab pos="3197225" algn="ctr"/>
                <a:tab pos="4344988" algn="ctr"/>
                <a:tab pos="5481638" algn="ctr"/>
                <a:tab pos="6627813" algn="ctr"/>
              </a:tabLst>
            </a:pPr>
            <a:endParaRPr lang="en-US" sz="2800" i="1" dirty="0" smtClean="0">
              <a:solidFill>
                <a:srgbClr val="3366FF"/>
              </a:solidFill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3EC6-A3D7-DE48-A497-786640E371BD}" type="datetime1">
              <a:rPr lang="en-US" smtClean="0"/>
              <a:pPr/>
              <a:t>9/14/12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13" name="Group 22"/>
          <p:cNvGrpSpPr/>
          <p:nvPr/>
        </p:nvGrpSpPr>
        <p:grpSpPr>
          <a:xfrm>
            <a:off x="787438" y="4148529"/>
            <a:ext cx="6974285" cy="367616"/>
            <a:chOff x="813295" y="4505007"/>
            <a:chExt cx="6974285" cy="367616"/>
          </a:xfrm>
        </p:grpSpPr>
        <p:sp>
          <p:nvSpPr>
            <p:cNvPr id="7" name="Rectangle 6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000000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4" name="Group 23"/>
          <p:cNvGrpSpPr/>
          <p:nvPr/>
        </p:nvGrpSpPr>
        <p:grpSpPr>
          <a:xfrm>
            <a:off x="787438" y="3654815"/>
            <a:ext cx="6974285" cy="367616"/>
            <a:chOff x="813295" y="4505007"/>
            <a:chExt cx="6974285" cy="367616"/>
          </a:xfrm>
        </p:grpSpPr>
        <p:sp>
          <p:nvSpPr>
            <p:cNvPr id="25" name="Rectangle 2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0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15" name="Group 30"/>
          <p:cNvGrpSpPr/>
          <p:nvPr/>
        </p:nvGrpSpPr>
        <p:grpSpPr>
          <a:xfrm>
            <a:off x="787438" y="4631568"/>
            <a:ext cx="6974285" cy="367616"/>
            <a:chOff x="813295" y="4505007"/>
            <a:chExt cx="6974285" cy="367616"/>
          </a:xfrm>
          <a:noFill/>
        </p:grpSpPr>
        <p:sp>
          <p:nvSpPr>
            <p:cNvPr id="32" name="Rectangle 31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311994" y="4505007"/>
              <a:ext cx="1135969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6510768" y="4505007"/>
              <a:ext cx="1276812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2705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Load, Store, Immediate, Branches, Jumps?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89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Fields for constants only 5 bits (-16 to +15)</a:t>
            </a:r>
          </a:p>
          <a:p>
            <a:pPr lvl="1"/>
            <a:r>
              <a:rPr lang="en-US" dirty="0" smtClean="0"/>
              <a:t>Too small for many  common cases</a:t>
            </a:r>
          </a:p>
          <a:p>
            <a:r>
              <a:rPr lang="en-US" dirty="0" smtClean="0"/>
              <a:t>#1 Simplicity favors regularity  (all instructions use one format) vs. #3 Make common case fast (multiple instruction formats)?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4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 Design Principle: </a:t>
            </a:r>
            <a:r>
              <a:rPr lang="en-US" i="1" dirty="0" smtClean="0">
                <a:solidFill>
                  <a:srgbClr val="000000"/>
                </a:solidFill>
              </a:rPr>
              <a:t>Good design demands good compromises</a:t>
            </a:r>
          </a:p>
          <a:p>
            <a:r>
              <a:rPr lang="en-US" dirty="0" smtClean="0"/>
              <a:t>Better to have multiple instruction formats and keep all MIPS instructions same </a:t>
            </a:r>
            <a:r>
              <a:rPr lang="en-US" i="1" dirty="0" smtClean="0">
                <a:solidFill>
                  <a:srgbClr val="000000"/>
                </a:solidFill>
              </a:rPr>
              <a:t>size</a:t>
            </a:r>
          </a:p>
          <a:p>
            <a:pPr lvl="1"/>
            <a:r>
              <a:rPr lang="en-US" dirty="0" smtClean="0"/>
              <a:t>All MIPS instructions are 32 bits or 4 bytes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FF410-3BBA-394F-81BF-A75C9F38EBED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99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 of MIPS Fields in I-type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432800" cy="4106863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000000"/>
                </a:solidFill>
              </a:rPr>
              <a:t>op</a:t>
            </a:r>
            <a:r>
              <a:rPr lang="en-US" dirty="0" smtClean="0">
                <a:solidFill>
                  <a:srgbClr val="000000"/>
                </a:solidFill>
              </a:rPr>
              <a:t>: Basic operation of instruction, or </a:t>
            </a:r>
            <a:r>
              <a:rPr lang="en-US" i="1" dirty="0" smtClean="0">
                <a:solidFill>
                  <a:srgbClr val="000000"/>
                </a:solidFill>
              </a:rPr>
              <a:t>opcode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rs</a:t>
            </a:r>
            <a:r>
              <a:rPr lang="en-US" dirty="0" smtClean="0">
                <a:solidFill>
                  <a:srgbClr val="000000"/>
                </a:solidFill>
              </a:rPr>
              <a:t>: 1</a:t>
            </a:r>
            <a:r>
              <a:rPr lang="en-US" baseline="30000" dirty="0" smtClean="0">
                <a:solidFill>
                  <a:srgbClr val="000000"/>
                </a:solidFill>
              </a:rPr>
              <a:t>st</a:t>
            </a:r>
            <a:r>
              <a:rPr lang="en-US" dirty="0" smtClean="0">
                <a:solidFill>
                  <a:srgbClr val="000000"/>
                </a:solidFill>
              </a:rPr>
              <a:t> register source operand</a:t>
            </a:r>
          </a:p>
          <a:p>
            <a:r>
              <a:rPr lang="en-US" sz="3243" i="1" dirty="0" err="1" smtClean="0">
                <a:solidFill>
                  <a:srgbClr val="000000"/>
                </a:solidFill>
              </a:rPr>
              <a:t>rt</a:t>
            </a:r>
            <a:r>
              <a:rPr lang="en-US" dirty="0" smtClean="0">
                <a:solidFill>
                  <a:srgbClr val="000000"/>
                </a:solidFill>
              </a:rPr>
              <a:t>: 2</a:t>
            </a:r>
            <a:r>
              <a:rPr lang="en-US" baseline="30000" dirty="0" smtClean="0">
                <a:solidFill>
                  <a:srgbClr val="000000"/>
                </a:solidFill>
              </a:rPr>
              <a:t>nd</a:t>
            </a:r>
            <a:r>
              <a:rPr lang="en-US" dirty="0" smtClean="0">
                <a:solidFill>
                  <a:srgbClr val="000000"/>
                </a:solidFill>
              </a:rPr>
              <a:t> register source operand for branches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but register destination operand 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dirty="0" err="1" smtClean="0">
                <a:solidFill>
                  <a:srgbClr val="000000"/>
                </a:solidFill>
              </a:rPr>
              <a:t>lw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sw</a:t>
            </a:r>
            <a:r>
              <a:rPr lang="en-US" dirty="0" smtClean="0">
                <a:solidFill>
                  <a:srgbClr val="000000"/>
                </a:solidFill>
              </a:rPr>
              <a:t>, and immediate operations</a:t>
            </a:r>
          </a:p>
          <a:p>
            <a:r>
              <a:rPr lang="en-US" sz="3243" i="1" dirty="0" smtClean="0">
                <a:solidFill>
                  <a:srgbClr val="000000"/>
                </a:solidFill>
              </a:rPr>
              <a:t>Address/constant</a:t>
            </a:r>
            <a:r>
              <a:rPr lang="en-US" dirty="0" smtClean="0">
                <a:solidFill>
                  <a:srgbClr val="000000"/>
                </a:solidFill>
              </a:rPr>
              <a:t>: 16</a:t>
            </a:r>
            <a:r>
              <a:rPr lang="en-US" dirty="0" smtClean="0"/>
              <a:t>-bit two’s complement number </a:t>
            </a:r>
          </a:p>
          <a:p>
            <a:pPr lvl="1"/>
            <a:r>
              <a:rPr lang="en-US" dirty="0" smtClean="0"/>
              <a:t>Note: equal in size of rd, </a:t>
            </a:r>
            <a:r>
              <a:rPr lang="en-US" dirty="0" err="1" smtClean="0"/>
              <a:t>shamt</a:t>
            </a:r>
            <a:r>
              <a:rPr lang="en-US" dirty="0" smtClean="0"/>
              <a:t>, </a:t>
            </a:r>
            <a:r>
              <a:rPr lang="en-US" dirty="0" err="1" smtClean="0"/>
              <a:t>funct</a:t>
            </a:r>
            <a:r>
              <a:rPr lang="en-US" dirty="0" smtClean="0"/>
              <a:t> fields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2EFD1-E877-384F-9AE1-BA926C3594CF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17</a:t>
            </a:fld>
            <a:endParaRPr lang="en-US"/>
          </a:p>
        </p:txBody>
      </p:sp>
      <p:grpSp>
        <p:nvGrpSpPr>
          <p:cNvPr id="14" name="Group 22"/>
          <p:cNvGrpSpPr/>
          <p:nvPr/>
        </p:nvGrpSpPr>
        <p:grpSpPr>
          <a:xfrm>
            <a:off x="812838" y="1519629"/>
            <a:ext cx="6972262" cy="367616"/>
            <a:chOff x="813295" y="4505007"/>
            <a:chExt cx="6972262" cy="367616"/>
          </a:xfrm>
        </p:grpSpPr>
        <p:sp>
          <p:nvSpPr>
            <p:cNvPr id="11" name="Rectangle 10"/>
            <p:cNvSpPr/>
            <p:nvPr/>
          </p:nvSpPr>
          <p:spPr>
            <a:xfrm>
              <a:off x="4311994" y="4505007"/>
              <a:ext cx="3473563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  <a:alpha val="27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  <a:alpha val="27000"/>
                  </a:schemeClr>
                </a:gs>
              </a:gsLst>
              <a:lin ang="16200000" scaled="0"/>
              <a:tileRect/>
            </a:gra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21" name="Group 30"/>
          <p:cNvGrpSpPr/>
          <p:nvPr/>
        </p:nvGrpSpPr>
        <p:grpSpPr>
          <a:xfrm>
            <a:off x="812838" y="2002668"/>
            <a:ext cx="5704207" cy="367616"/>
            <a:chOff x="813295" y="4505007"/>
            <a:chExt cx="5704207" cy="367616"/>
          </a:xfrm>
          <a:noFill/>
        </p:grpSpPr>
        <p:sp>
          <p:nvSpPr>
            <p:cNvPr id="15" name="Rectangle 14"/>
            <p:cNvSpPr/>
            <p:nvPr/>
          </p:nvSpPr>
          <p:spPr>
            <a:xfrm>
              <a:off x="813295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012951" y="4505007"/>
              <a:ext cx="1192090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 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212606" y="4505007"/>
              <a:ext cx="1098971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5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59104" y="4505007"/>
              <a:ext cx="1058398" cy="367616"/>
            </a:xfrm>
            <a:prstGeom prst="rect">
              <a:avLst/>
            </a:prstGeom>
            <a:grpFill/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16 bits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190487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Register (R), Immediate (I), Jump (J) Instruction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14700"/>
            <a:ext cx="8509000" cy="2743199"/>
          </a:xfrm>
        </p:spPr>
        <p:txBody>
          <a:bodyPr>
            <a:normAutofit/>
          </a:bodyPr>
          <a:lstStyle/>
          <a:p>
            <a:r>
              <a:rPr lang="en-US" dirty="0" smtClean="0"/>
              <a:t>Now loads, stores, branches, and </a:t>
            </a:r>
            <a:r>
              <a:rPr lang="en-US" dirty="0" err="1" smtClean="0"/>
              <a:t>immediates</a:t>
            </a:r>
            <a:r>
              <a:rPr lang="en-US" dirty="0" smtClean="0"/>
              <a:t> can have 16-bit two’s complement address or constant: -32,768 (-2</a:t>
            </a:r>
            <a:r>
              <a:rPr lang="en-US" baseline="30000" dirty="0" smtClean="0"/>
              <a:t>15</a:t>
            </a:r>
            <a:r>
              <a:rPr lang="en-US" dirty="0" smtClean="0"/>
              <a:t>) to +32,767 (2</a:t>
            </a:r>
            <a:r>
              <a:rPr lang="en-US" baseline="30000" dirty="0" smtClean="0"/>
              <a:t>15</a:t>
            </a:r>
            <a:r>
              <a:rPr lang="en-US" dirty="0" smtClean="0"/>
              <a:t>-1)</a:t>
            </a:r>
          </a:p>
          <a:p>
            <a:r>
              <a:rPr lang="en-US" dirty="0" smtClean="0"/>
              <a:t>What about jump, jump and link?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D023E-418C-6F43-A754-3EC6D137E45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52" name="Group 51"/>
          <p:cNvGrpSpPr/>
          <p:nvPr/>
        </p:nvGrpSpPr>
        <p:grpSpPr>
          <a:xfrm>
            <a:off x="393700" y="1485900"/>
            <a:ext cx="8396723" cy="884384"/>
            <a:chOff x="215900" y="1485900"/>
            <a:chExt cx="8396723" cy="884384"/>
          </a:xfrm>
        </p:grpSpPr>
        <p:grpSp>
          <p:nvGrpSpPr>
            <p:cNvPr id="20" name="Group 19"/>
            <p:cNvGrpSpPr/>
            <p:nvPr/>
          </p:nvGrpSpPr>
          <p:grpSpPr>
            <a:xfrm>
              <a:off x="1638338" y="1519629"/>
              <a:ext cx="6974285" cy="850655"/>
              <a:chOff x="812838" y="1519629"/>
              <a:chExt cx="6974285" cy="850655"/>
            </a:xfrm>
          </p:grpSpPr>
          <p:grpSp>
            <p:nvGrpSpPr>
              <p:cNvPr id="21" name="Group 22"/>
              <p:cNvGrpSpPr/>
              <p:nvPr/>
            </p:nvGrpSpPr>
            <p:grpSpPr>
              <a:xfrm>
                <a:off x="812838" y="1519629"/>
                <a:ext cx="6974285" cy="367616"/>
                <a:chOff x="813295" y="4505007"/>
                <a:chExt cx="6974285" cy="367616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813295" y="4505007"/>
                  <a:ext cx="1192090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op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0" name="Rectangle 29"/>
                <p:cNvSpPr/>
                <p:nvPr/>
              </p:nvSpPr>
              <p:spPr>
                <a:xfrm>
                  <a:off x="2012951" y="4505007"/>
                  <a:ext cx="1192090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rs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1" name="Rectangle 30"/>
                <p:cNvSpPr/>
                <p:nvPr/>
              </p:nvSpPr>
              <p:spPr>
                <a:xfrm>
                  <a:off x="3212606" y="4505007"/>
                  <a:ext cx="1098971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rt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2" name="Rectangle 31"/>
                <p:cNvSpPr/>
                <p:nvPr/>
              </p:nvSpPr>
              <p:spPr>
                <a:xfrm>
                  <a:off x="4311994" y="4505007"/>
                  <a:ext cx="1135969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rd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3" name="Rectangle 32"/>
                <p:cNvSpPr/>
                <p:nvPr/>
              </p:nvSpPr>
              <p:spPr>
                <a:xfrm>
                  <a:off x="5459104" y="4505007"/>
                  <a:ext cx="1058398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shamt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4" name="Rectangle 33"/>
                <p:cNvSpPr/>
                <p:nvPr/>
              </p:nvSpPr>
              <p:spPr>
                <a:xfrm>
                  <a:off x="6510768" y="4505007"/>
                  <a:ext cx="1276812" cy="367616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accent1">
                        <a:tint val="100000"/>
                        <a:shade val="100000"/>
                        <a:satMod val="130000"/>
                        <a:alpha val="27000"/>
                      </a:schemeClr>
                    </a:gs>
                    <a:gs pos="100000">
                      <a:schemeClr val="accent1">
                        <a:tint val="50000"/>
                        <a:shade val="100000"/>
                        <a:satMod val="350000"/>
                        <a:alpha val="27000"/>
                      </a:schemeClr>
                    </a:gs>
                  </a:gsLst>
                  <a:lin ang="16200000" scaled="0"/>
                  <a:tileRect/>
                </a:gradFill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err="1" smtClean="0">
                      <a:solidFill>
                        <a:srgbClr val="000000"/>
                      </a:solidFill>
                    </a:rPr>
                    <a:t>funct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" name="Group 30"/>
              <p:cNvGrpSpPr/>
              <p:nvPr/>
            </p:nvGrpSpPr>
            <p:grpSpPr>
              <a:xfrm>
                <a:off x="812838" y="2002668"/>
                <a:ext cx="6974285" cy="367616"/>
                <a:chOff x="813295" y="4505007"/>
                <a:chExt cx="6974285" cy="367616"/>
              </a:xfrm>
              <a:noFill/>
            </p:grpSpPr>
            <p:sp>
              <p:nvSpPr>
                <p:cNvPr id="23" name="Rectangle 22"/>
                <p:cNvSpPr/>
                <p:nvPr/>
              </p:nvSpPr>
              <p:spPr>
                <a:xfrm>
                  <a:off x="813295" y="4505007"/>
                  <a:ext cx="1192090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6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2012951" y="4505007"/>
                  <a:ext cx="1192090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3212606" y="4505007"/>
                  <a:ext cx="1098971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4311994" y="4505007"/>
                  <a:ext cx="1135969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7" name="Rectangle 26"/>
                <p:cNvSpPr/>
                <p:nvPr/>
              </p:nvSpPr>
              <p:spPr>
                <a:xfrm>
                  <a:off x="5459104" y="4505007"/>
                  <a:ext cx="1058398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5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8" name="Rectangle 27"/>
                <p:cNvSpPr/>
                <p:nvPr/>
              </p:nvSpPr>
              <p:spPr>
                <a:xfrm>
                  <a:off x="6510768" y="4505007"/>
                  <a:ext cx="1276812" cy="367616"/>
                </a:xfrm>
                <a:prstGeom prst="rect">
                  <a:avLst/>
                </a:prstGeom>
                <a:grpFill/>
                <a:ln w="1905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6 bits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</p:grpSp>
        <p:sp>
          <p:nvSpPr>
            <p:cNvPr id="35" name="TextBox 34"/>
            <p:cNvSpPr txBox="1"/>
            <p:nvPr/>
          </p:nvSpPr>
          <p:spPr>
            <a:xfrm>
              <a:off x="215900" y="1485900"/>
              <a:ext cx="10664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R-type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393700" y="2451100"/>
            <a:ext cx="8445500" cy="897084"/>
            <a:chOff x="215900" y="2451100"/>
            <a:chExt cx="8445500" cy="897084"/>
          </a:xfrm>
        </p:grpSpPr>
        <p:grpSp>
          <p:nvGrpSpPr>
            <p:cNvPr id="15" name="Group 14"/>
            <p:cNvGrpSpPr/>
            <p:nvPr/>
          </p:nvGrpSpPr>
          <p:grpSpPr>
            <a:xfrm>
              <a:off x="1638338" y="2497529"/>
              <a:ext cx="7023062" cy="850655"/>
              <a:chOff x="647738" y="5443929"/>
              <a:chExt cx="7023062" cy="850655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647738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7" name="Rectangle 16"/>
              <p:cNvSpPr/>
              <p:nvPr/>
            </p:nvSpPr>
            <p:spPr>
              <a:xfrm>
                <a:off x="1847394" y="54439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3047049" y="5443929"/>
                <a:ext cx="1098971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7738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1847394" y="59269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 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>
              <a:xfrm>
                <a:off x="3047049" y="5926968"/>
                <a:ext cx="1098971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5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4127500" y="5926968"/>
                <a:ext cx="35433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16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4146437" y="5443929"/>
                <a:ext cx="3486263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 or constant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36" name="TextBox 35"/>
            <p:cNvSpPr txBox="1"/>
            <p:nvPr/>
          </p:nvSpPr>
          <p:spPr>
            <a:xfrm>
              <a:off x="215900" y="2451100"/>
              <a:ext cx="9768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I-type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393700" y="5486400"/>
            <a:ext cx="8445500" cy="897084"/>
            <a:chOff x="0" y="5486400"/>
            <a:chExt cx="8445500" cy="897084"/>
          </a:xfrm>
        </p:grpSpPr>
        <p:grpSp>
          <p:nvGrpSpPr>
            <p:cNvPr id="50" name="Group 49"/>
            <p:cNvGrpSpPr/>
            <p:nvPr/>
          </p:nvGrpSpPr>
          <p:grpSpPr>
            <a:xfrm>
              <a:off x="1422438" y="5532829"/>
              <a:ext cx="7023062" cy="850655"/>
              <a:chOff x="1422438" y="5532829"/>
              <a:chExt cx="7023062" cy="850655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2603501" y="5532829"/>
                <a:ext cx="580390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1422438" y="5532829"/>
                <a:ext cx="1192090" cy="367616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1">
                      <a:tint val="100000"/>
                      <a:shade val="100000"/>
                      <a:satMod val="130000"/>
                      <a:alpha val="27000"/>
                    </a:schemeClr>
                  </a:gs>
                  <a:gs pos="100000">
                    <a:schemeClr val="accent1">
                      <a:tint val="50000"/>
                      <a:shade val="100000"/>
                      <a:satMod val="350000"/>
                      <a:alpha val="27000"/>
                    </a:schemeClr>
                  </a:gs>
                </a:gsLst>
                <a:lin ang="16200000" scaled="0"/>
                <a:tileRect/>
              </a:gra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015868"/>
                <a:ext cx="119209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8" name="Rectangle 47"/>
              <p:cNvSpPr/>
              <p:nvPr/>
            </p:nvSpPr>
            <p:spPr>
              <a:xfrm>
                <a:off x="2590800" y="6015868"/>
                <a:ext cx="5854700" cy="367616"/>
              </a:xfrm>
              <a:prstGeom prst="rect">
                <a:avLst/>
              </a:prstGeom>
              <a:noFill/>
              <a:ln w="1905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26 bits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1" name="TextBox 40"/>
            <p:cNvSpPr txBox="1"/>
            <p:nvPr/>
          </p:nvSpPr>
          <p:spPr>
            <a:xfrm>
              <a:off x="0" y="5486400"/>
              <a:ext cx="99745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000000"/>
                  </a:solidFill>
                </a:rPr>
                <a:t>J-type</a:t>
              </a:r>
              <a:endParaRPr lang="en-US" sz="2400" i="1" dirty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4507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Encoding of MIPS Instructions: </a:t>
            </a:r>
            <a:br>
              <a:rPr lang="en-US" dirty="0" smtClean="0"/>
            </a:br>
            <a:r>
              <a:rPr lang="en-US" dirty="0" smtClean="0"/>
              <a:t>Must Be Unique!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-2" y="1244600"/>
          <a:ext cx="9004303" cy="5011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subu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sltu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sll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endParaRPr lang="en-US" sz="1800" b="0" i="1" u="none" strike="noStrike" dirty="0">
                        <a:solidFill>
                          <a:srgbClr val="7F7F7F"/>
                        </a:solidFill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constant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0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addi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unsigned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9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constant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beq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I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bne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I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(jump)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J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2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jal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J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kern="1200" dirty="0" err="1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n.a</a:t>
                      </a:r>
                      <a:r>
                        <a:rPr lang="en-US" sz="1800" b="0" i="1" u="none" strike="noStrike" kern="1200" dirty="0" smtClean="0">
                          <a:solidFill>
                            <a:srgbClr val="7F7F7F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1800" b="0" i="1" u="none" strike="noStrike" kern="1200" dirty="0">
                        <a:solidFill>
                          <a:srgbClr val="7F7F7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jr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(jump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reg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8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0" u="none" strike="noStrike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07FE8-1231-7F43-BB41-0207CEF7E4C9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04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254000" y="3196238"/>
            <a:ext cx="8636000" cy="870404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i="1" dirty="0"/>
          </a:p>
        </p:txBody>
      </p:sp>
      <p:sp>
        <p:nvSpPr>
          <p:cNvPr id="28675" name="Rectangle 5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>
            <a:normAutofit fontScale="9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Big Idea #1: Levels of Representation/Interpretation</a:t>
            </a:r>
            <a:endParaRPr lang="en-US" dirty="0"/>
          </a:p>
        </p:txBody>
      </p:sp>
      <p:sp>
        <p:nvSpPr>
          <p:cNvPr id="28676" name="Rectangle 18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24585" y="2202532"/>
            <a:ext cx="3848100" cy="896938"/>
          </a:xfrm>
          <a:noFill/>
        </p:spPr>
        <p:txBody>
          <a:bodyPr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$t0, 0($2)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lw</a:t>
            </a:r>
            <a:r>
              <a:rPr lang="en-US" sz="1600" dirty="0">
                <a:solidFill>
                  <a:srgbClr val="FF0000"/>
                </a:solidFill>
              </a:rPr>
              <a:t>	  $t1, 4($2)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$t1, 0($2)</a:t>
            </a:r>
          </a:p>
          <a:p>
            <a:pPr marL="342900" indent="-342900">
              <a:spcBef>
                <a:spcPct val="0"/>
              </a:spcBef>
              <a:buFont typeface="Times" charset="0"/>
              <a:buNone/>
              <a:tabLst>
                <a:tab pos="1066800" algn="l"/>
              </a:tabLst>
            </a:pPr>
            <a:r>
              <a:rPr lang="en-US" sz="1600" dirty="0" err="1">
                <a:solidFill>
                  <a:srgbClr val="FF0000"/>
                </a:solidFill>
              </a:rPr>
              <a:t>sw</a:t>
            </a:r>
            <a:r>
              <a:rPr lang="en-US" sz="1600" dirty="0">
                <a:solidFill>
                  <a:srgbClr val="FF0000"/>
                </a:solidFill>
              </a:rPr>
              <a:t>	  $t0, 4($2)</a:t>
            </a:r>
          </a:p>
        </p:txBody>
      </p:sp>
      <p:graphicFrame>
        <p:nvGraphicFramePr>
          <p:cNvPr id="28674" name="Object 2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4624585" y="5550380"/>
          <a:ext cx="1828800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1" name="Image" r:id="rId4" imgW="3492063" imgH="2400000" progId="">
                  <p:embed/>
                </p:oleObj>
              </mc:Choice>
              <mc:Fallback>
                <p:oleObj name="Image" r:id="rId4" imgW="3492063" imgH="2400000" progId="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585" y="5550380"/>
                        <a:ext cx="1828800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8" name="Rectangle 7"/>
          <p:cNvSpPr>
            <a:spLocks noChangeArrowheads="1"/>
          </p:cNvSpPr>
          <p:nvPr/>
        </p:nvSpPr>
        <p:spPr bwMode="auto">
          <a:xfrm>
            <a:off x="857250" y="1435290"/>
            <a:ext cx="259080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/>
              <a:t>High Level </a:t>
            </a:r>
            <a:r>
              <a:rPr lang="en-US" sz="1800" b="1" dirty="0" smtClean="0"/>
              <a:t>Language</a:t>
            </a:r>
            <a:br>
              <a:rPr lang="en-US" sz="1800" b="1" dirty="0" smtClean="0"/>
            </a:br>
            <a:r>
              <a:rPr lang="en-US" sz="1800" b="1" dirty="0" smtClean="0"/>
              <a:t>Program </a:t>
            </a:r>
            <a:r>
              <a:rPr lang="en-US" sz="1800" b="1" dirty="0"/>
              <a:t>(e.g., C)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857250" y="2381440"/>
            <a:ext cx="2800350" cy="529119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rgbClr val="FF0000"/>
                </a:solidFill>
              </a:rPr>
              <a:t>Assembly  </a:t>
            </a:r>
            <a:r>
              <a:rPr lang="en-US" sz="1800" b="1" dirty="0" smtClean="0">
                <a:solidFill>
                  <a:srgbClr val="FF0000"/>
                </a:solidFill>
              </a:rPr>
              <a:t>Language Program </a:t>
            </a:r>
            <a:r>
              <a:rPr lang="en-US" sz="1800" b="1" dirty="0">
                <a:solidFill>
                  <a:srgbClr val="FF0000"/>
                </a:solidFill>
              </a:rPr>
              <a:t>(</a:t>
            </a:r>
            <a:r>
              <a:rPr lang="en-US" sz="1800" b="1" dirty="0" smtClean="0">
                <a:solidFill>
                  <a:srgbClr val="FF0000"/>
                </a:solidFill>
              </a:rPr>
              <a:t>e.g., MIPS</a:t>
            </a:r>
            <a:r>
              <a:rPr lang="en-US" sz="1800" b="1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28680" name="Rectangle 9"/>
          <p:cNvSpPr>
            <a:spLocks noChangeArrowheads="1"/>
          </p:cNvSpPr>
          <p:nvPr/>
        </p:nvSpPr>
        <p:spPr bwMode="auto">
          <a:xfrm>
            <a:off x="908050" y="3295840"/>
            <a:ext cx="2590800" cy="5461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5000"/>
              </a:lnSpc>
              <a:spcBef>
                <a:spcPct val="41000"/>
              </a:spcBef>
            </a:pPr>
            <a:r>
              <a:rPr lang="en-US" sz="1800" b="1" dirty="0">
                <a:solidFill>
                  <a:schemeClr val="bg1"/>
                </a:solidFill>
              </a:rPr>
              <a:t>Machine  Language Program (MIPS)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304800" y="4667440"/>
            <a:ext cx="40386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3366FF"/>
                </a:solidFill>
              </a:rPr>
              <a:t>Hardware Architecture </a:t>
            </a:r>
            <a:r>
              <a:rPr lang="en-US" sz="1800" b="1" dirty="0" smtClean="0">
                <a:solidFill>
                  <a:srgbClr val="3366FF"/>
                </a:solidFill>
              </a:rPr>
              <a:t>Description</a:t>
            </a:r>
            <a:br>
              <a:rPr lang="en-US" sz="1800" b="1" dirty="0" smtClean="0">
                <a:solidFill>
                  <a:srgbClr val="3366FF"/>
                </a:solidFill>
              </a:rPr>
            </a:br>
            <a:r>
              <a:rPr lang="en-US" sz="1800" b="1" dirty="0" smtClean="0">
                <a:solidFill>
                  <a:srgbClr val="3366FF"/>
                </a:solidFill>
              </a:rPr>
              <a:t>(</a:t>
            </a:r>
            <a:r>
              <a:rPr lang="en-US" sz="1800" b="1" dirty="0">
                <a:solidFill>
                  <a:srgbClr val="3366FF"/>
                </a:solidFill>
              </a:rPr>
              <a:t>e.g., block diagrams)</a:t>
            </a:r>
            <a:r>
              <a:rPr lang="en-US" sz="1800" dirty="0">
                <a:solidFill>
                  <a:srgbClr val="3366FF"/>
                </a:solidFill>
              </a:rPr>
              <a:t> </a:t>
            </a:r>
          </a:p>
        </p:txBody>
      </p:sp>
      <p:sp>
        <p:nvSpPr>
          <p:cNvPr id="28682" name="Line 11"/>
          <p:cNvSpPr>
            <a:spLocks noChangeShapeType="1"/>
          </p:cNvSpPr>
          <p:nvPr/>
        </p:nvSpPr>
        <p:spPr bwMode="auto">
          <a:xfrm>
            <a:off x="2057400" y="1981390"/>
            <a:ext cx="0" cy="4000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3" name="Rectangle 13"/>
          <p:cNvSpPr>
            <a:spLocks noChangeArrowheads="1"/>
          </p:cNvSpPr>
          <p:nvPr/>
        </p:nvSpPr>
        <p:spPr bwMode="auto">
          <a:xfrm>
            <a:off x="2197100" y="2076640"/>
            <a:ext cx="1308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 dirty="0">
                <a:solidFill>
                  <a:schemeClr val="tx1"/>
                </a:solidFill>
              </a:rPr>
              <a:t>Compiler</a:t>
            </a:r>
          </a:p>
        </p:txBody>
      </p:sp>
      <p:sp>
        <p:nvSpPr>
          <p:cNvPr id="28684" name="Rectangle 14"/>
          <p:cNvSpPr>
            <a:spLocks noChangeArrowheads="1"/>
          </p:cNvSpPr>
          <p:nvPr/>
        </p:nvSpPr>
        <p:spPr bwMode="auto">
          <a:xfrm>
            <a:off x="2222500" y="2991040"/>
            <a:ext cx="1435100" cy="284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Assembler</a:t>
            </a:r>
          </a:p>
        </p:txBody>
      </p:sp>
      <p:sp>
        <p:nvSpPr>
          <p:cNvPr id="28685" name="Line 15"/>
          <p:cNvSpPr>
            <a:spLocks noChangeShapeType="1"/>
          </p:cNvSpPr>
          <p:nvPr/>
        </p:nvSpPr>
        <p:spPr bwMode="auto">
          <a:xfrm>
            <a:off x="2108200" y="3816540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6" name="Rectangle 16"/>
          <p:cNvSpPr>
            <a:spLocks noChangeArrowheads="1"/>
          </p:cNvSpPr>
          <p:nvPr/>
        </p:nvSpPr>
        <p:spPr bwMode="auto">
          <a:xfrm>
            <a:off x="381000" y="4057840"/>
            <a:ext cx="16764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Machine Interpretation</a:t>
            </a:r>
          </a:p>
        </p:txBody>
      </p:sp>
      <p:sp>
        <p:nvSpPr>
          <p:cNvPr id="28687" name="Rectangle 17"/>
          <p:cNvSpPr>
            <a:spLocks noChangeArrowheads="1"/>
          </p:cNvSpPr>
          <p:nvPr/>
        </p:nvSpPr>
        <p:spPr bwMode="auto">
          <a:xfrm>
            <a:off x="4624585" y="1337007"/>
            <a:ext cx="3086100" cy="7096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temp = </a:t>
            </a: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 err="1">
                <a:solidFill>
                  <a:srgbClr val="000000"/>
                </a:solidFill>
              </a:rPr>
              <a:t>v[k</a:t>
            </a:r>
            <a:r>
              <a:rPr lang="en-US" sz="1800" b="1" dirty="0">
                <a:solidFill>
                  <a:srgbClr val="000000"/>
                </a:solidFill>
              </a:rPr>
              <a:t>] = v[k+1];</a:t>
            </a:r>
          </a:p>
          <a:p>
            <a:pPr marL="342900" indent="-342900" algn="l">
              <a:lnSpc>
                <a:spcPct val="78000"/>
              </a:lnSpc>
            </a:pPr>
            <a:r>
              <a:rPr lang="en-US" sz="1800" b="1" dirty="0">
                <a:solidFill>
                  <a:srgbClr val="000000"/>
                </a:solidFill>
              </a:rPr>
              <a:t>v[k+1] = temp;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8688" name="Rectangle 19"/>
          <p:cNvSpPr>
            <a:spLocks noChangeArrowheads="1"/>
          </p:cNvSpPr>
          <p:nvPr/>
        </p:nvSpPr>
        <p:spPr bwMode="auto">
          <a:xfrm>
            <a:off x="4624585" y="4299140"/>
            <a:ext cx="2984500" cy="266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89" name="Rectangle 20"/>
          <p:cNvSpPr>
            <a:spLocks noChangeArrowheads="1"/>
          </p:cNvSpPr>
          <p:nvPr/>
        </p:nvSpPr>
        <p:spPr bwMode="auto">
          <a:xfrm>
            <a:off x="4624585" y="3125450"/>
            <a:ext cx="438457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0000 1001 1100 0110 1010 1111 0101 1000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1010 1111 0101 1000 0000 1001 1100 0110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1100 0110 1010 1111 0101 1000 0000 1001 </a:t>
            </a:r>
          </a:p>
          <a:p>
            <a:pPr algn="l"/>
            <a:r>
              <a:rPr lang="en-US" sz="1400" dirty="0">
                <a:solidFill>
                  <a:srgbClr val="FFFFFF"/>
                </a:solidFill>
                <a:latin typeface="Courier New" charset="0"/>
              </a:rPr>
              <a:t>0101 1000 0000 1001 1100 0110 1010 1111</a:t>
            </a:r>
            <a:r>
              <a:rPr lang="en-US" sz="1400" dirty="0">
                <a:solidFill>
                  <a:srgbClr val="FFFFFF"/>
                </a:solidFill>
                <a:latin typeface="Courier" charset="0"/>
              </a:rPr>
              <a:t> </a:t>
            </a:r>
          </a:p>
        </p:txBody>
      </p:sp>
      <p:sp>
        <p:nvSpPr>
          <p:cNvPr id="28690" name="Rectangle 22"/>
          <p:cNvSpPr>
            <a:spLocks noChangeArrowheads="1"/>
          </p:cNvSpPr>
          <p:nvPr/>
        </p:nvSpPr>
        <p:spPr bwMode="auto">
          <a:xfrm>
            <a:off x="844550" y="3816540"/>
            <a:ext cx="2730500" cy="139700"/>
          </a:xfrm>
          <a:prstGeom prst="rect">
            <a:avLst/>
          </a:prstGeom>
          <a:solidFill>
            <a:srgbClr val="FF8DA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1" name="Line 23"/>
          <p:cNvSpPr>
            <a:spLocks noChangeShapeType="1"/>
          </p:cNvSpPr>
          <p:nvPr/>
        </p:nvSpPr>
        <p:spPr bwMode="auto">
          <a:xfrm flipH="1">
            <a:off x="2082800" y="2922778"/>
            <a:ext cx="3175" cy="36652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2" name="Rectangle 24"/>
          <p:cNvSpPr>
            <a:spLocks noChangeArrowheads="1"/>
          </p:cNvSpPr>
          <p:nvPr/>
        </p:nvSpPr>
        <p:spPr bwMode="auto">
          <a:xfrm>
            <a:off x="609600" y="6070790"/>
            <a:ext cx="3708400" cy="561975"/>
          </a:xfrm>
          <a:prstGeom prst="rect">
            <a:avLst/>
          </a:prstGeom>
          <a:noFill/>
          <a:ln w="28575">
            <a:pattFill prst="pct70">
              <a:fgClr>
                <a:schemeClr val="tx1"/>
              </a:fgClr>
              <a:bgClr>
                <a:schemeClr val="bg1"/>
              </a:bgClr>
            </a:pattFill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ctr">
              <a:lnSpc>
                <a:spcPct val="88000"/>
              </a:lnSpc>
              <a:spcBef>
                <a:spcPct val="43000"/>
              </a:spcBef>
            </a:pPr>
            <a:r>
              <a:rPr lang="en-US" sz="1800" b="1" dirty="0">
                <a:solidFill>
                  <a:srgbClr val="005400"/>
                </a:solidFill>
              </a:rPr>
              <a:t>Logic Circuit Description</a:t>
            </a:r>
            <a:br>
              <a:rPr lang="en-US" sz="1800" b="1" dirty="0">
                <a:solidFill>
                  <a:srgbClr val="005400"/>
                </a:solidFill>
              </a:rPr>
            </a:br>
            <a:r>
              <a:rPr lang="en-US" sz="1800" b="1" dirty="0">
                <a:solidFill>
                  <a:srgbClr val="005400"/>
                </a:solidFill>
              </a:rPr>
              <a:t>(Circuit Schematic Diagrams)</a:t>
            </a:r>
          </a:p>
        </p:txBody>
      </p:sp>
      <p:sp>
        <p:nvSpPr>
          <p:cNvPr id="28693" name="Line 26"/>
          <p:cNvSpPr>
            <a:spLocks noChangeShapeType="1"/>
          </p:cNvSpPr>
          <p:nvPr/>
        </p:nvSpPr>
        <p:spPr bwMode="auto">
          <a:xfrm>
            <a:off x="2286000" y="5224653"/>
            <a:ext cx="0" cy="850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694" name="Rectangle 27"/>
          <p:cNvSpPr>
            <a:spLocks noChangeArrowheads="1"/>
          </p:cNvSpPr>
          <p:nvPr/>
        </p:nvSpPr>
        <p:spPr bwMode="auto">
          <a:xfrm>
            <a:off x="381000" y="5369115"/>
            <a:ext cx="1981200" cy="5175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algn="l">
              <a:lnSpc>
                <a:spcPct val="85000"/>
              </a:lnSpc>
            </a:pPr>
            <a:r>
              <a:rPr lang="en-US" sz="1800" b="1" i="1">
                <a:solidFill>
                  <a:schemeClr val="tx1"/>
                </a:solidFill>
              </a:rPr>
              <a:t>Architecture Implementation</a:t>
            </a:r>
          </a:p>
        </p:txBody>
      </p:sp>
      <p:pic>
        <p:nvPicPr>
          <p:cNvPr id="28695" name="Picture 35" descr="Picture 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24585" y="4178010"/>
            <a:ext cx="16383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6" name="Rectangle 36"/>
          <p:cNvSpPr>
            <a:spLocks noChangeArrowheads="1"/>
          </p:cNvSpPr>
          <p:nvPr/>
        </p:nvSpPr>
        <p:spPr bwMode="auto">
          <a:xfrm>
            <a:off x="6009193" y="5291665"/>
            <a:ext cx="304800" cy="3365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366936" y="2184438"/>
            <a:ext cx="258376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dirty="0" smtClean="0"/>
              <a:t>Anything can be represented</a:t>
            </a:r>
            <a:br>
              <a:rPr lang="en-US" sz="1600" dirty="0" smtClean="0"/>
            </a:br>
            <a:r>
              <a:rPr lang="en-US" sz="1600" dirty="0" smtClean="0"/>
              <a:t>as a </a:t>
            </a:r>
            <a:r>
              <a:rPr lang="en-US" sz="1600" i="1" dirty="0" smtClean="0"/>
              <a:t>number</a:t>
            </a:r>
            <a:r>
              <a:rPr lang="en-US" sz="1600" dirty="0" smtClean="0"/>
              <a:t>, </a:t>
            </a:r>
            <a:br>
              <a:rPr lang="en-US" sz="1600" dirty="0" smtClean="0"/>
            </a:br>
            <a:r>
              <a:rPr lang="en-US" sz="1600" dirty="0" smtClean="0"/>
              <a:t>i.e., data or instructions</a:t>
            </a:r>
            <a:endParaRPr lang="en-US" sz="1600" dirty="0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A2298-76AA-DE41-A233-507458A39C57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7325894" y="1497264"/>
            <a:ext cx="145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rgbClr val="FFFFFF"/>
                </a:solidFill>
              </a:rPr>
              <a:t>We are here!</a:t>
            </a:r>
            <a:endParaRPr lang="en-US" i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C to MIPS Machine code</a:t>
            </a:r>
            <a:br>
              <a:rPr lang="en-US" dirty="0" smtClean="0"/>
            </a:br>
            <a:r>
              <a:rPr lang="en-US" sz="3556" dirty="0" smtClean="0">
                <a:solidFill>
                  <a:srgbClr val="000000"/>
                </a:solidFill>
              </a:rPr>
              <a:t>$</a:t>
            </a:r>
            <a:r>
              <a:rPr lang="en-US" sz="3556" dirty="0" smtClean="0">
                <a:solidFill>
                  <a:srgbClr val="000000"/>
                </a:solidFill>
              </a:rPr>
              <a:t>t0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8), </a:t>
            </a:r>
            <a:r>
              <a:rPr lang="en-US" sz="3556" dirty="0" smtClean="0">
                <a:solidFill>
                  <a:srgbClr val="000000"/>
                </a:solidFill>
              </a:rPr>
              <a:t>&amp;A in $</a:t>
            </a:r>
            <a:r>
              <a:rPr lang="en-US" sz="3556" dirty="0" smtClean="0">
                <a:solidFill>
                  <a:srgbClr val="000000"/>
                </a:solidFill>
              </a:rPr>
              <a:t>t1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9), h=$s2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18)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524001"/>
            <a:ext cx="3695700" cy="2260600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endParaRPr lang="en-US" dirty="0" smtClean="0"/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$t0,1200($t1)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</a:t>
            </a:r>
            <a:r>
              <a:rPr lang="en-US" dirty="0" smtClean="0"/>
              <a:t>t0,</a:t>
            </a:r>
            <a:r>
              <a:rPr lang="en-US" dirty="0" smtClean="0"/>
              <a:t>$s2,$t0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$t0,1200($t1)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DEC3A616-2322-B84B-8518-66C90940BE1C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041400" y="5499100"/>
            <a:ext cx="8051801" cy="1185565"/>
            <a:chOff x="1041400" y="5499100"/>
            <a:chExt cx="8051801" cy="1185565"/>
          </a:xfrm>
        </p:grpSpPr>
        <p:grpSp>
          <p:nvGrpSpPr>
            <p:cNvPr id="7" name="Group 22"/>
            <p:cNvGrpSpPr/>
            <p:nvPr/>
          </p:nvGrpSpPr>
          <p:grpSpPr>
            <a:xfrm>
              <a:off x="2108238" y="5545529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041400" y="5499100"/>
              <a:ext cx="1003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R-type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08238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07894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07549" y="5926529"/>
              <a:ext cx="1098971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06937" y="5926529"/>
              <a:ext cx="3486263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41400" y="5842000"/>
              <a:ext cx="913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47"/>
            <p:cNvGrpSpPr/>
            <p:nvPr/>
          </p:nvGrpSpPr>
          <p:grpSpPr>
            <a:xfrm>
              <a:off x="2108238" y="6294829"/>
              <a:ext cx="6984963" cy="367616"/>
              <a:chOff x="1422438" y="6167829"/>
              <a:chExt cx="6984963" cy="367616"/>
            </a:xfrm>
            <a:noFill/>
          </p:grpSpPr>
          <p:sp>
            <p:nvSpPr>
              <p:cNvPr id="44" name="Rectangle 43"/>
              <p:cNvSpPr/>
              <p:nvPr/>
            </p:nvSpPr>
            <p:spPr>
              <a:xfrm>
                <a:off x="2603501" y="6167829"/>
                <a:ext cx="580390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167829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41400" y="6223000"/>
              <a:ext cx="934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J-type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2692400" y="1549400"/>
            <a:ext cx="6375400" cy="2146300"/>
            <a:chOff x="2692400" y="1549400"/>
            <a:chExt cx="6375400" cy="2146300"/>
          </a:xfrm>
        </p:grpSpPr>
        <p:sp>
          <p:nvSpPr>
            <p:cNvPr id="113" name="TextBox 112"/>
            <p:cNvSpPr txBox="1"/>
            <p:nvPr/>
          </p:nvSpPr>
          <p:spPr>
            <a:xfrm>
              <a:off x="2692400" y="1549400"/>
              <a:ext cx="1401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Format?</a:t>
              </a:r>
              <a:endParaRPr lang="en-US" sz="2800" dirty="0"/>
            </a:p>
          </p:txBody>
        </p:sp>
        <p:grpSp>
          <p:nvGrpSpPr>
            <p:cNvPr id="10" name="Group 167"/>
            <p:cNvGrpSpPr/>
            <p:nvPr/>
          </p:nvGrpSpPr>
          <p:grpSpPr>
            <a:xfrm>
              <a:off x="3530600" y="2095500"/>
              <a:ext cx="5537200" cy="533400"/>
              <a:chOff x="3530600" y="2324100"/>
              <a:chExt cx="5537200" cy="533400"/>
            </a:xfrm>
          </p:grpSpPr>
          <p:grpSp>
            <p:nvGrpSpPr>
              <p:cNvPr id="12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0" name="TextBox 16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3" name="Group 172"/>
            <p:cNvGrpSpPr/>
            <p:nvPr/>
          </p:nvGrpSpPr>
          <p:grpSpPr>
            <a:xfrm>
              <a:off x="3530600" y="2628900"/>
              <a:ext cx="5537200" cy="533400"/>
              <a:chOff x="3530600" y="2324100"/>
              <a:chExt cx="5537200" cy="533400"/>
            </a:xfrm>
          </p:grpSpPr>
          <p:grpSp>
            <p:nvGrpSpPr>
              <p:cNvPr id="14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" name="TextBox 174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6" name="Group 177"/>
            <p:cNvGrpSpPr/>
            <p:nvPr/>
          </p:nvGrpSpPr>
          <p:grpSpPr>
            <a:xfrm>
              <a:off x="3530600" y="3162300"/>
              <a:ext cx="5537200" cy="533400"/>
              <a:chOff x="3530600" y="2324100"/>
              <a:chExt cx="5537200" cy="533400"/>
            </a:xfrm>
          </p:grpSpPr>
          <p:grpSp>
            <p:nvGrpSpPr>
              <p:cNvPr id="17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</p:grpSp>
      <p:graphicFrame>
        <p:nvGraphicFramePr>
          <p:cNvPr id="62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3810000"/>
          <a:ext cx="900430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42900" y="1104900"/>
            <a:ext cx="3099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A[300] = </a:t>
            </a:r>
            <a:r>
              <a:rPr lang="en-US" sz="2800" dirty="0" err="1" smtClean="0"/>
              <a:t>h</a:t>
            </a:r>
            <a:r>
              <a:rPr lang="en-US" sz="2800" dirty="0" smtClean="0"/>
              <a:t> + A[300];</a:t>
            </a:r>
            <a:endParaRPr lang="en-US" sz="2800" dirty="0"/>
          </a:p>
        </p:txBody>
      </p:sp>
      <p:sp>
        <p:nvSpPr>
          <p:cNvPr id="64" name="Notched Right Arrow 63"/>
          <p:cNvSpPr/>
          <p:nvPr/>
        </p:nvSpPr>
        <p:spPr>
          <a:xfrm rot="5400000">
            <a:off x="1422400" y="1587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otched Right Arrow 64"/>
          <p:cNvSpPr/>
          <p:nvPr/>
        </p:nvSpPr>
        <p:spPr>
          <a:xfrm>
            <a:off x="2971800" y="2603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6854439" y="6565116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61799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  <p:bldP spid="64" grpId="0" animBg="1"/>
      <p:bldP spid="6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Converting C to MIPS Machine code</a:t>
            </a:r>
            <a:br>
              <a:rPr lang="en-US" dirty="0" smtClean="0"/>
            </a:br>
            <a:r>
              <a:rPr lang="en-US" sz="3556" dirty="0" smtClean="0">
                <a:solidFill>
                  <a:srgbClr val="000000"/>
                </a:solidFill>
              </a:rPr>
              <a:t>$t0 </a:t>
            </a:r>
            <a:r>
              <a:rPr lang="en-US" sz="3556" dirty="0" smtClean="0">
                <a:solidFill>
                  <a:srgbClr val="000000"/>
                </a:solidFill>
              </a:rPr>
              <a:t>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8), </a:t>
            </a:r>
            <a:r>
              <a:rPr lang="en-US" sz="3556" dirty="0" smtClean="0">
                <a:solidFill>
                  <a:srgbClr val="000000"/>
                </a:solidFill>
              </a:rPr>
              <a:t>&amp;A in $</a:t>
            </a:r>
            <a:r>
              <a:rPr lang="en-US" sz="3556" dirty="0" smtClean="0">
                <a:solidFill>
                  <a:srgbClr val="000000"/>
                </a:solidFill>
              </a:rPr>
              <a:t>t1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9), h=$s2 (</a:t>
            </a:r>
            <a:r>
              <a:rPr lang="en-US" sz="3556" dirty="0" err="1" smtClean="0">
                <a:solidFill>
                  <a:srgbClr val="000000"/>
                </a:solidFill>
              </a:rPr>
              <a:t>reg</a:t>
            </a:r>
            <a:r>
              <a:rPr lang="en-US" sz="3556" dirty="0" smtClean="0">
                <a:solidFill>
                  <a:srgbClr val="000000"/>
                </a:solidFill>
              </a:rPr>
              <a:t> 18)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0" y="1524001"/>
            <a:ext cx="3695700" cy="2260600"/>
          </a:xfrm>
        </p:spPr>
        <p:txBody>
          <a:bodyPr>
            <a:normAutofit/>
          </a:bodyPr>
          <a:lstStyle/>
          <a:p>
            <a:pPr>
              <a:buNone/>
              <a:tabLst>
                <a:tab pos="863600" algn="l"/>
              </a:tabLst>
            </a:pPr>
            <a:endParaRPr lang="en-US" dirty="0" smtClean="0"/>
          </a:p>
          <a:p>
            <a:pPr>
              <a:buNone/>
              <a:tabLst>
                <a:tab pos="863600" algn="l"/>
              </a:tabLst>
            </a:pPr>
            <a:r>
              <a:rPr lang="en-US" dirty="0" smtClean="0"/>
              <a:t>	</a:t>
            </a:r>
            <a:r>
              <a:rPr lang="en-US" dirty="0" err="1" smtClean="0"/>
              <a:t>lw</a:t>
            </a:r>
            <a:r>
              <a:rPr lang="en-US" dirty="0" smtClean="0"/>
              <a:t> $t0,1200($t1)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addu</a:t>
            </a:r>
            <a:r>
              <a:rPr lang="en-US" dirty="0" smtClean="0"/>
              <a:t> $</a:t>
            </a:r>
            <a:r>
              <a:rPr lang="en-US" dirty="0" smtClean="0"/>
              <a:t>t0,</a:t>
            </a:r>
            <a:r>
              <a:rPr lang="en-US" dirty="0" smtClean="0"/>
              <a:t>$s2,$t0</a:t>
            </a:r>
          </a:p>
          <a:p>
            <a:pPr>
              <a:buNone/>
              <a:tabLst>
                <a:tab pos="863600" algn="l"/>
              </a:tabLst>
            </a:pPr>
            <a:r>
              <a:rPr lang="en-US" sz="3000" dirty="0" smtClean="0"/>
              <a:t>	</a:t>
            </a:r>
            <a:r>
              <a:rPr lang="en-US" dirty="0" err="1" smtClean="0"/>
              <a:t>sw</a:t>
            </a:r>
            <a:r>
              <a:rPr lang="en-US" dirty="0" smtClean="0"/>
              <a:t> $t0,1200($t1)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46850"/>
            <a:ext cx="2133600" cy="365125"/>
          </a:xfrm>
        </p:spPr>
        <p:txBody>
          <a:bodyPr/>
          <a:lstStyle/>
          <a:p>
            <a:fld id="{B8718791-C767-AA4F-82FE-05C90DEC6FC8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46850"/>
            <a:ext cx="2895600" cy="365125"/>
          </a:xfrm>
        </p:spPr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46850"/>
            <a:ext cx="2133600" cy="365125"/>
          </a:xfrm>
        </p:spPr>
        <p:txBody>
          <a:bodyPr/>
          <a:lstStyle/>
          <a:p>
            <a:fld id="{3CC63E4C-4642-794D-A2FD-70F6B81535F5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3" name="Group 66"/>
          <p:cNvGrpSpPr/>
          <p:nvPr/>
        </p:nvGrpSpPr>
        <p:grpSpPr>
          <a:xfrm>
            <a:off x="1041400" y="5499100"/>
            <a:ext cx="8051801" cy="1185565"/>
            <a:chOff x="1041400" y="5499100"/>
            <a:chExt cx="8051801" cy="1185565"/>
          </a:xfrm>
        </p:grpSpPr>
        <p:grpSp>
          <p:nvGrpSpPr>
            <p:cNvPr id="7" name="Group 22"/>
            <p:cNvGrpSpPr/>
            <p:nvPr/>
          </p:nvGrpSpPr>
          <p:grpSpPr>
            <a:xfrm>
              <a:off x="2108238" y="5545529"/>
              <a:ext cx="6974285" cy="367616"/>
              <a:chOff x="813295" y="4505007"/>
              <a:chExt cx="6974285" cy="367616"/>
            </a:xfrm>
            <a:noFill/>
          </p:grpSpPr>
          <p:sp>
            <p:nvSpPr>
              <p:cNvPr id="24" name="Rectangle 23"/>
              <p:cNvSpPr/>
              <p:nvPr/>
            </p:nvSpPr>
            <p:spPr>
              <a:xfrm>
                <a:off x="813295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2012951" y="4505007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3212606" y="4505007"/>
                <a:ext cx="1098971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rt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4311994" y="4505007"/>
                <a:ext cx="1135969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rd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5459104" y="4505007"/>
                <a:ext cx="1058398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shamt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6510768" y="4505007"/>
                <a:ext cx="1276812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err="1" smtClean="0">
                    <a:solidFill>
                      <a:srgbClr val="000000"/>
                    </a:solidFill>
                  </a:rPr>
                  <a:t>funct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1041400" y="5499100"/>
              <a:ext cx="10032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R-type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2108238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op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307894" y="5926529"/>
              <a:ext cx="1192090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rs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4507549" y="5926529"/>
              <a:ext cx="1098971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>
                  <a:solidFill>
                    <a:srgbClr val="000000"/>
                  </a:solidFill>
                </a:rPr>
                <a:t>rt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606937" y="5926529"/>
              <a:ext cx="3486263" cy="367616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address or constant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041400" y="5842000"/>
              <a:ext cx="91368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I-type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  <p:grpSp>
          <p:nvGrpSpPr>
            <p:cNvPr id="8" name="Group 47"/>
            <p:cNvGrpSpPr/>
            <p:nvPr/>
          </p:nvGrpSpPr>
          <p:grpSpPr>
            <a:xfrm>
              <a:off x="2108238" y="6294829"/>
              <a:ext cx="6984963" cy="367616"/>
              <a:chOff x="1422438" y="6167829"/>
              <a:chExt cx="6984963" cy="367616"/>
            </a:xfrm>
            <a:noFill/>
          </p:grpSpPr>
          <p:sp>
            <p:nvSpPr>
              <p:cNvPr id="44" name="Rectangle 43"/>
              <p:cNvSpPr/>
              <p:nvPr/>
            </p:nvSpPr>
            <p:spPr>
              <a:xfrm>
                <a:off x="2603501" y="6167829"/>
                <a:ext cx="580390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address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  <p:sp>
            <p:nvSpPr>
              <p:cNvPr id="45" name="Rectangle 44"/>
              <p:cNvSpPr/>
              <p:nvPr/>
            </p:nvSpPr>
            <p:spPr>
              <a:xfrm>
                <a:off x="1422438" y="6167829"/>
                <a:ext cx="1192090" cy="367616"/>
              </a:xfrm>
              <a:prstGeom prst="rect">
                <a:avLst/>
              </a:prstGeom>
              <a:grp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>
                    <a:solidFill>
                      <a:srgbClr val="000000"/>
                    </a:solidFill>
                  </a:rPr>
                  <a:t>op</a:t>
                </a:r>
                <a:endParaRPr lang="en-US" sz="2400" dirty="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43" name="TextBox 42"/>
            <p:cNvSpPr txBox="1"/>
            <p:nvPr/>
          </p:nvSpPr>
          <p:spPr>
            <a:xfrm>
              <a:off x="1041400" y="6223000"/>
              <a:ext cx="9342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</a:rPr>
                <a:t>J-type</a:t>
              </a:r>
              <a:endParaRPr lang="en-US" sz="24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9" name="Group 65"/>
          <p:cNvGrpSpPr/>
          <p:nvPr/>
        </p:nvGrpSpPr>
        <p:grpSpPr>
          <a:xfrm>
            <a:off x="2692400" y="1549400"/>
            <a:ext cx="6375400" cy="2146300"/>
            <a:chOff x="2692400" y="1549400"/>
            <a:chExt cx="6375400" cy="2146300"/>
          </a:xfrm>
        </p:grpSpPr>
        <p:sp>
          <p:nvSpPr>
            <p:cNvPr id="113" name="TextBox 112"/>
            <p:cNvSpPr txBox="1"/>
            <p:nvPr/>
          </p:nvSpPr>
          <p:spPr>
            <a:xfrm>
              <a:off x="2692400" y="1549400"/>
              <a:ext cx="140144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 smtClean="0"/>
                <a:t>Format?</a:t>
              </a:r>
              <a:endParaRPr lang="en-US" sz="2800" dirty="0"/>
            </a:p>
          </p:txBody>
        </p:sp>
        <p:grpSp>
          <p:nvGrpSpPr>
            <p:cNvPr id="10" name="Group 167"/>
            <p:cNvGrpSpPr/>
            <p:nvPr/>
          </p:nvGrpSpPr>
          <p:grpSpPr>
            <a:xfrm>
              <a:off x="3530600" y="2095500"/>
              <a:ext cx="5537200" cy="533400"/>
              <a:chOff x="3530600" y="2324100"/>
              <a:chExt cx="5537200" cy="533400"/>
            </a:xfrm>
          </p:grpSpPr>
          <p:grpSp>
            <p:nvGrpSpPr>
              <p:cNvPr id="12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1" name="Rectangle 17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2" name="Rectangle 17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0" name="TextBox 16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3" name="Group 172"/>
            <p:cNvGrpSpPr/>
            <p:nvPr/>
          </p:nvGrpSpPr>
          <p:grpSpPr>
            <a:xfrm>
              <a:off x="3530600" y="2628900"/>
              <a:ext cx="5537200" cy="533400"/>
              <a:chOff x="3530600" y="2324100"/>
              <a:chExt cx="5537200" cy="533400"/>
            </a:xfrm>
          </p:grpSpPr>
          <p:grpSp>
            <p:nvGrpSpPr>
              <p:cNvPr id="14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76" name="Rectangle 175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77" name="Rectangle 176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75" name="TextBox 174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  <p:grpSp>
          <p:nvGrpSpPr>
            <p:cNvPr id="16" name="Group 177"/>
            <p:cNvGrpSpPr/>
            <p:nvPr/>
          </p:nvGrpSpPr>
          <p:grpSpPr>
            <a:xfrm>
              <a:off x="3530600" y="3162300"/>
              <a:ext cx="5537200" cy="533400"/>
              <a:chOff x="3530600" y="2324100"/>
              <a:chExt cx="5537200" cy="533400"/>
            </a:xfrm>
          </p:grpSpPr>
          <p:grpSp>
            <p:nvGrpSpPr>
              <p:cNvPr id="17" name="Group 159"/>
              <p:cNvGrpSpPr/>
              <p:nvPr/>
            </p:nvGrpSpPr>
            <p:grpSpPr>
              <a:xfrm>
                <a:off x="3898900" y="2324100"/>
                <a:ext cx="5168900" cy="533400"/>
                <a:chOff x="3898900" y="1778000"/>
                <a:chExt cx="5168900" cy="533400"/>
              </a:xfrm>
            </p:grpSpPr>
            <p:sp>
              <p:nvSpPr>
                <p:cNvPr id="181" name="Rectangle 180"/>
                <p:cNvSpPr/>
                <p:nvPr/>
              </p:nvSpPr>
              <p:spPr>
                <a:xfrm>
                  <a:off x="3898900" y="1778000"/>
                  <a:ext cx="883502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82" name="Rectangle 181"/>
                <p:cNvSpPr/>
                <p:nvPr/>
              </p:nvSpPr>
              <p:spPr>
                <a:xfrm>
                  <a:off x="4787900" y="1778000"/>
                  <a:ext cx="4279900" cy="533400"/>
                </a:xfrm>
                <a:prstGeom prst="rect">
                  <a:avLst/>
                </a:prstGeom>
                <a:noFill/>
                <a:ln w="19050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400" dirty="0" smtClean="0">
                      <a:solidFill>
                        <a:srgbClr val="000000"/>
                      </a:solidFill>
                    </a:rPr>
                    <a:t> </a:t>
                  </a:r>
                  <a:endParaRPr lang="en-US" sz="2400" dirty="0">
                    <a:solidFill>
                      <a:srgbClr val="000000"/>
                    </a:solidFill>
                  </a:endParaRPr>
                </a:p>
              </p:txBody>
            </p:sp>
          </p:grpSp>
          <p:sp>
            <p:nvSpPr>
              <p:cNvPr id="180" name="TextBox 179"/>
              <p:cNvSpPr txBox="1"/>
              <p:nvPr/>
            </p:nvSpPr>
            <p:spPr>
              <a:xfrm>
                <a:off x="3530600" y="2374900"/>
                <a:ext cx="33855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_</a:t>
                </a:r>
                <a:endParaRPr lang="en-US" sz="2400" dirty="0"/>
              </a:p>
            </p:txBody>
          </p:sp>
        </p:grpSp>
      </p:grpSp>
      <p:graphicFrame>
        <p:nvGraphicFramePr>
          <p:cNvPr id="62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3810000"/>
          <a:ext cx="9004303" cy="167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5260"/>
                <a:gridCol w="390242"/>
                <a:gridCol w="905933"/>
                <a:gridCol w="1000478"/>
                <a:gridCol w="1000478"/>
                <a:gridCol w="1000478"/>
                <a:gridCol w="1000478"/>
                <a:gridCol w="1000478"/>
                <a:gridCol w="100047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Instruction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Format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op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rs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rt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rd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shamt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err="1">
                          <a:latin typeface="+mj-lt"/>
                        </a:rPr>
                        <a:t>funct</a:t>
                      </a:r>
                      <a:endParaRPr lang="en-US" sz="18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addu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R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33</a:t>
                      </a:r>
                      <a:r>
                        <a:rPr lang="en-US" sz="2000" b="0" i="0" u="none" strike="noStrike" baseline="-25000" dirty="0" smtClean="0">
                          <a:latin typeface="+mj-lt"/>
                        </a:rPr>
                        <a:t>ten</a:t>
                      </a:r>
                      <a:endParaRPr lang="en-US" sz="2000" b="0" i="0" u="none" strike="noStrike" baseline="-25000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lw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(load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35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sw</a:t>
                      </a:r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(store word</a:t>
                      </a: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I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latin typeface="+mj-lt"/>
                        </a:rPr>
                        <a:t>43</a:t>
                      </a:r>
                      <a:r>
                        <a:rPr lang="en-US" sz="2000" b="0" i="0" u="none" strike="noStrike" kern="1200" baseline="-25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ten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err="1">
                          <a:latin typeface="+mj-lt"/>
                        </a:rPr>
                        <a:t>reg</a:t>
                      </a:r>
                      <a:endParaRPr lang="en-US" sz="2000" b="0" i="0" u="none" strike="noStrike" dirty="0">
                        <a:latin typeface="+mj-lt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1" u="none" strike="noStrike" dirty="0" err="1">
                          <a:solidFill>
                            <a:srgbClr val="7F7F7F"/>
                          </a:solidFill>
                          <a:latin typeface="+mj-lt"/>
                        </a:rPr>
                        <a:t>n.a</a:t>
                      </a:r>
                      <a:r>
                        <a:rPr lang="en-US" sz="1800" b="0" i="1" u="none" strike="noStrike" dirty="0">
                          <a:solidFill>
                            <a:srgbClr val="7F7F7F"/>
                          </a:solidFill>
                          <a:latin typeface="+mj-lt"/>
                        </a:rPr>
                        <a:t>.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latin typeface="+mj-lt"/>
                        </a:rPr>
                        <a:t>address</a:t>
                      </a: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  <p:sp>
        <p:nvSpPr>
          <p:cNvPr id="63" name="TextBox 62"/>
          <p:cNvSpPr txBox="1"/>
          <p:nvPr/>
        </p:nvSpPr>
        <p:spPr>
          <a:xfrm>
            <a:off x="342900" y="1104900"/>
            <a:ext cx="30996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A[300] = </a:t>
            </a:r>
            <a:r>
              <a:rPr lang="en-US" sz="2800" dirty="0" err="1" smtClean="0"/>
              <a:t>h</a:t>
            </a:r>
            <a:r>
              <a:rPr lang="en-US" sz="2800" dirty="0" smtClean="0"/>
              <a:t> + A[300];</a:t>
            </a:r>
            <a:endParaRPr lang="en-US" sz="2800" dirty="0"/>
          </a:p>
        </p:txBody>
      </p:sp>
      <p:sp>
        <p:nvSpPr>
          <p:cNvPr id="64" name="Notched Right Arrow 63"/>
          <p:cNvSpPr/>
          <p:nvPr/>
        </p:nvSpPr>
        <p:spPr>
          <a:xfrm rot="5400000">
            <a:off x="1422400" y="1587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Notched Right Arrow 64"/>
          <p:cNvSpPr/>
          <p:nvPr/>
        </p:nvSpPr>
        <p:spPr>
          <a:xfrm>
            <a:off x="2971800" y="2603500"/>
            <a:ext cx="495300" cy="520700"/>
          </a:xfrm>
          <a:prstGeom prst="notchedRightArrow">
            <a:avLst>
              <a:gd name="adj1" fmla="val 50000"/>
              <a:gd name="adj2" fmla="val 17568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Connector 53"/>
          <p:cNvCxnSpPr/>
          <p:nvPr/>
        </p:nvCxnSpPr>
        <p:spPr>
          <a:xfrm rot="5400000">
            <a:off x="4747243" y="2887190"/>
            <a:ext cx="1580202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5400000">
            <a:off x="5460761" y="2891908"/>
            <a:ext cx="1580202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6200000" flipH="1">
            <a:off x="6705448" y="2895600"/>
            <a:ext cx="533400" cy="1588"/>
          </a:xfrm>
          <a:prstGeom prst="line">
            <a:avLst/>
          </a:prstGeom>
          <a:ln w="317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2" name="Group 71"/>
          <p:cNvGrpSpPr/>
          <p:nvPr/>
        </p:nvGrpSpPr>
        <p:grpSpPr>
          <a:xfrm>
            <a:off x="4078302" y="2088426"/>
            <a:ext cx="4092060" cy="523220"/>
            <a:chOff x="4078302" y="2088426"/>
            <a:chExt cx="4092060" cy="523220"/>
          </a:xfrm>
        </p:grpSpPr>
        <p:sp>
          <p:nvSpPr>
            <p:cNvPr id="47" name="TextBox 46"/>
            <p:cNvSpPr txBox="1"/>
            <p:nvPr/>
          </p:nvSpPr>
          <p:spPr>
            <a:xfrm>
              <a:off x="4078302" y="2088426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35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257732" y="2088426"/>
              <a:ext cx="912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1200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973742" y="20884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9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716782" y="2088426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4171636" y="2605312"/>
            <a:ext cx="4559675" cy="523220"/>
            <a:chOff x="4171636" y="2605312"/>
            <a:chExt cx="4559675" cy="523220"/>
          </a:xfrm>
        </p:grpSpPr>
        <p:sp>
          <p:nvSpPr>
            <p:cNvPr id="48" name="TextBox 47"/>
            <p:cNvSpPr txBox="1"/>
            <p:nvPr/>
          </p:nvSpPr>
          <p:spPr>
            <a:xfrm>
              <a:off x="4171636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420982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875118" y="2605312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5721520" y="2605312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7270079" y="2605312"/>
              <a:ext cx="146123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0         33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087780" y="3141680"/>
            <a:ext cx="4116853" cy="523220"/>
            <a:chOff x="4087780" y="3141680"/>
            <a:chExt cx="4116853" cy="523220"/>
          </a:xfrm>
        </p:grpSpPr>
        <p:sp>
          <p:nvSpPr>
            <p:cNvPr id="49" name="TextBox 48"/>
            <p:cNvSpPr txBox="1"/>
            <p:nvPr/>
          </p:nvSpPr>
          <p:spPr>
            <a:xfrm>
              <a:off x="4087780" y="3141680"/>
              <a:ext cx="54864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43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4983220" y="314168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9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5726260" y="3141680"/>
              <a:ext cx="36665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8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292003" y="3141680"/>
              <a:ext cx="91263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>
                  <a:solidFill>
                    <a:srgbClr val="FF0000"/>
                  </a:solidFill>
                </a:rPr>
                <a:t>1200</a:t>
              </a:r>
              <a:endParaRPr lang="en-US" sz="2800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1167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Floating Point Numbers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And in Conclusion, …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513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CS61c in the News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4ADC-56F4-AD4C-A3A1-8D7FEBC1C338}" type="datetime1">
              <a:rPr lang="en-US" smtClean="0"/>
              <a:pPr/>
              <a:t>9/14/12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9" name="Picture 8" descr="specs_size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38" y="1429123"/>
            <a:ext cx="4933563" cy="4472642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12332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iPhone 5, 9/12/12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/>
              <a:t>ARM Cortex A-15 core</a:t>
            </a:r>
          </a:p>
          <a:p>
            <a:pPr lvl="1"/>
            <a:r>
              <a:rPr lang="en-US" dirty="0"/>
              <a:t>Claimed 2x Performance of iPhone 4’s </a:t>
            </a:r>
            <a:r>
              <a:rPr lang="en-US" dirty="0" smtClean="0"/>
              <a:t>A5 </a:t>
            </a:r>
            <a:r>
              <a:rPr lang="en-US" dirty="0"/>
              <a:t>Chip (fabricated by Samsung!)</a:t>
            </a:r>
          </a:p>
          <a:p>
            <a:pPr lvl="1"/>
            <a:r>
              <a:rPr lang="en-US" dirty="0"/>
              <a:t>Still dual core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8154" y="2032002"/>
            <a:ext cx="2884733" cy="2817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164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 61c in the News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438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1-1.5 </a:t>
            </a:r>
            <a:r>
              <a:rPr lang="en-US" dirty="0" err="1" smtClean="0"/>
              <a:t>Ghz</a:t>
            </a:r>
            <a:r>
              <a:rPr lang="en-US" dirty="0" smtClean="0"/>
              <a:t>, dual core</a:t>
            </a:r>
          </a:p>
          <a:p>
            <a:r>
              <a:rPr lang="en-US" dirty="0" smtClean="0"/>
              <a:t>Level </a:t>
            </a:r>
            <a:r>
              <a:rPr lang="en-US" dirty="0"/>
              <a:t>1 caches: </a:t>
            </a:r>
            <a:r>
              <a:rPr lang="en-US" dirty="0" smtClean="0"/>
              <a:t>32KB instruction </a:t>
            </a:r>
            <a:r>
              <a:rPr lang="en-US" dirty="0"/>
              <a:t>and 32KB </a:t>
            </a:r>
            <a:r>
              <a:rPr lang="en-US" dirty="0" smtClean="0"/>
              <a:t>data, with cache coherence</a:t>
            </a:r>
          </a:p>
          <a:p>
            <a:r>
              <a:rPr lang="en-US" dirty="0"/>
              <a:t>“out-of-order superscalar pipeline with a tightly-coupled low-latency level-2 cache </a:t>
            </a:r>
            <a:r>
              <a:rPr lang="en-US" dirty="0" smtClean="0"/>
              <a:t>up </a:t>
            </a:r>
            <a:r>
              <a:rPr lang="en-US" dirty="0"/>
              <a:t>to 4MB in </a:t>
            </a:r>
            <a:r>
              <a:rPr lang="en-US" dirty="0" smtClean="0"/>
              <a:t>size”</a:t>
            </a:r>
          </a:p>
          <a:p>
            <a:pPr lvl="1"/>
            <a:r>
              <a:rPr lang="en-US" dirty="0"/>
              <a:t>15 stage integer / 17-25 stage floating point pipeline, with out-of-order speculative issue 3-way superscalar execution </a:t>
            </a:r>
            <a:r>
              <a:rPr lang="en-US" dirty="0" smtClean="0"/>
              <a:t>pipeline</a:t>
            </a:r>
          </a:p>
          <a:p>
            <a:r>
              <a:rPr lang="en-US" dirty="0" smtClean="0"/>
              <a:t>“full </a:t>
            </a:r>
            <a:r>
              <a:rPr lang="en-US" dirty="0"/>
              <a:t>hardware virtualization, Large Physical Address Extensions (LPAE) addressing </a:t>
            </a:r>
            <a:r>
              <a:rPr lang="en-US" dirty="0" smtClean="0"/>
              <a:t>(40 bit) to 1TB, error </a:t>
            </a:r>
            <a:r>
              <a:rPr lang="en-US" dirty="0"/>
              <a:t>correction capability for fault-tolerance and soft-fault </a:t>
            </a:r>
            <a:r>
              <a:rPr lang="en-US" dirty="0" smtClean="0"/>
              <a:t>recovery”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hw</a:t>
            </a:r>
            <a:r>
              <a:rPr lang="en-US" dirty="0" smtClean="0"/>
              <a:t> support </a:t>
            </a:r>
            <a:r>
              <a:rPr lang="en-US" dirty="0"/>
              <a:t>for data management and arbitration, enabling multiple software environments and </a:t>
            </a:r>
            <a:r>
              <a:rPr lang="en-US" dirty="0" smtClean="0"/>
              <a:t>apps </a:t>
            </a:r>
            <a:r>
              <a:rPr lang="en-US" dirty="0"/>
              <a:t>to simultaneously access the system </a:t>
            </a:r>
            <a:r>
              <a:rPr lang="en-US" dirty="0" smtClean="0"/>
              <a:t>capabilities”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D5E8B-EE81-3241-8D53-46E2FB7E0AEF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98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>
                <a:solidFill>
                  <a:srgbClr val="BFBFBF"/>
                </a:solidFill>
              </a:rPr>
              <a:t>Instructions as Numbers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/>
              <a:t>Floating Point Numbers</a:t>
            </a:r>
            <a:endParaRPr lang="en-US" dirty="0" smtClean="0"/>
          </a:p>
          <a:p>
            <a:r>
              <a:rPr lang="en-US" dirty="0" smtClean="0">
                <a:solidFill>
                  <a:srgbClr val="BFBFBF"/>
                </a:solidFill>
              </a:rPr>
              <a:t>And in Conclusion, …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79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Standard arithmetic for </a:t>
            </a:r>
            <a:r>
              <a:rPr lang="en-US" dirty="0" err="1" smtClean="0"/>
              <a:t>reals</a:t>
            </a:r>
            <a:r>
              <a:rPr lang="en-US" dirty="0" smtClean="0"/>
              <a:t> for all computers</a:t>
            </a:r>
          </a:p>
          <a:p>
            <a:pPr lvl="1"/>
            <a:r>
              <a:rPr lang="en-US" dirty="0" smtClean="0"/>
              <a:t>Like two’s complement</a:t>
            </a:r>
          </a:p>
          <a:p>
            <a:r>
              <a:rPr lang="en-US" dirty="0" smtClean="0"/>
              <a:t>Keep as much precision as possible in formats</a:t>
            </a:r>
          </a:p>
          <a:p>
            <a:r>
              <a:rPr lang="en-US" dirty="0" smtClean="0"/>
              <a:t>Help programmer with errors in real arithmetic</a:t>
            </a:r>
          </a:p>
          <a:p>
            <a:pPr lvl="1"/>
            <a:r>
              <a:rPr lang="en-US" dirty="0" smtClean="0"/>
              <a:t>+∞, -∞, Not-A-Number (</a:t>
            </a:r>
            <a:r>
              <a:rPr lang="en-US" dirty="0" err="1" smtClean="0"/>
              <a:t>NaN</a:t>
            </a:r>
            <a:r>
              <a:rPr lang="en-US" dirty="0" smtClean="0"/>
              <a:t>), exponent overflow, exponent underflow</a:t>
            </a:r>
          </a:p>
          <a:p>
            <a:r>
              <a:rPr lang="en-US" dirty="0" smtClean="0"/>
              <a:t>Keep encoding that is somewhat compatible with two’s complement</a:t>
            </a:r>
          </a:p>
          <a:p>
            <a:pPr lvl="1"/>
            <a:r>
              <a:rPr lang="en-US" dirty="0" smtClean="0"/>
              <a:t>E.g., 0 in Fl. Pt. is 0 in two’s complement</a:t>
            </a:r>
          </a:p>
          <a:p>
            <a:pPr lvl="1"/>
            <a:r>
              <a:rPr lang="en-US" dirty="0" smtClean="0"/>
              <a:t>Make it possible to sort without needing to do floating point comparison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490E1-EDA0-2E40-9319-E6A18035EC55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55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(e.g., Base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Normalized </a:t>
            </a:r>
            <a:r>
              <a:rPr lang="en-US" i="1" dirty="0" smtClean="0"/>
              <a:t>scientific notation </a:t>
            </a:r>
            <a:r>
              <a:rPr lang="en-US" dirty="0" smtClean="0"/>
              <a:t>(aka </a:t>
            </a:r>
            <a:r>
              <a:rPr lang="en-US" i="1" dirty="0" smtClean="0"/>
              <a:t>standard form </a:t>
            </a:r>
            <a:r>
              <a:rPr lang="en-US" dirty="0" smtClean="0"/>
              <a:t>or </a:t>
            </a:r>
            <a:r>
              <a:rPr lang="en-US" i="1" dirty="0" smtClean="0"/>
              <a:t>exponential notation</a:t>
            </a:r>
            <a:r>
              <a:rPr lang="en-US" dirty="0" smtClean="0"/>
              <a:t>):</a:t>
            </a:r>
          </a:p>
          <a:p>
            <a:pPr lvl="1"/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is exponent (usually 10),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err="1" smtClean="0"/>
              <a:t>r</a:t>
            </a:r>
            <a:r>
              <a:rPr lang="en-US" dirty="0" smtClean="0"/>
              <a:t> is a real number ≥ 1.0, &lt; 10</a:t>
            </a:r>
          </a:p>
          <a:p>
            <a:pPr lvl="1"/>
            <a:r>
              <a:rPr lang="en-US" dirty="0" smtClean="0"/>
              <a:t>Normalized =&gt; No leading 0s</a:t>
            </a:r>
          </a:p>
          <a:p>
            <a:pPr lvl="1"/>
            <a:r>
              <a:rPr lang="en-US" dirty="0" smtClean="0"/>
              <a:t>61 is 6.10 x 10</a:t>
            </a:r>
            <a:r>
              <a:rPr lang="en-US" baseline="30000" dirty="0" smtClean="0"/>
              <a:t>2</a:t>
            </a:r>
            <a:r>
              <a:rPr lang="en-US" dirty="0" smtClean="0"/>
              <a:t>, 0.000061 is 6.10 x10</a:t>
            </a:r>
            <a:r>
              <a:rPr lang="en-US" baseline="30000" dirty="0" smtClean="0"/>
              <a:t>-5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E8D1-0CB0-584F-9275-EC2E785E4EEB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477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Notation (e.g., Base 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j</a:t>
            </a:r>
            <a:r>
              <a:rPr lang="en-US" dirty="0" smtClean="0"/>
              <a:t>) = 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i+j</a:t>
            </a:r>
            <a:endParaRPr lang="en-US" baseline="30000" dirty="0" smtClean="0"/>
          </a:p>
          <a:p>
            <a:pPr>
              <a:buNone/>
            </a:pPr>
            <a:r>
              <a:rPr lang="en-US" baseline="30000" dirty="0" smtClean="0"/>
              <a:t>	</a:t>
            </a:r>
            <a:r>
              <a:rPr lang="en-US" dirty="0" smtClean="0"/>
              <a:t>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(1.999 </a:t>
            </a:r>
            <a:r>
              <a:rPr lang="en-US" dirty="0" err="1" smtClean="0"/>
              <a:t>x</a:t>
            </a:r>
            <a:r>
              <a:rPr lang="en-US" dirty="0" smtClean="0"/>
              <a:t> 5.5)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</a:p>
          <a:p>
            <a:pPr>
              <a:buNone/>
            </a:pPr>
            <a:r>
              <a:rPr lang="en-US" dirty="0" smtClean="0"/>
              <a:t>											= </a:t>
            </a: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 smtClean="0"/>
              <a:t>.9945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5</a:t>
            </a:r>
          </a:p>
          <a:p>
            <a:pPr>
              <a:buNone/>
            </a:pPr>
            <a:r>
              <a:rPr lang="en-US" dirty="0" smtClean="0"/>
              <a:t>											= 1.09945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6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</a:pPr>
            <a:r>
              <a:rPr lang="en-US" dirty="0" smtClean="0"/>
              <a:t>(</a:t>
            </a:r>
            <a:r>
              <a:rPr lang="en-US" dirty="0" err="1" smtClean="0"/>
              <a:t>r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) / (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j</a:t>
            </a:r>
            <a:r>
              <a:rPr lang="en-US" dirty="0" smtClean="0"/>
              <a:t>) = (</a:t>
            </a:r>
            <a:r>
              <a:rPr lang="en-US" dirty="0" err="1" smtClean="0"/>
              <a:t>r</a:t>
            </a:r>
            <a:r>
              <a:rPr lang="en-US" dirty="0" smtClean="0"/>
              <a:t> / </a:t>
            </a:r>
            <a:r>
              <a:rPr lang="en-US" dirty="0" err="1" smtClean="0"/>
              <a:t>s</a:t>
            </a:r>
            <a:r>
              <a:rPr lang="en-US" dirty="0" smtClean="0"/>
              <a:t>) </a:t>
            </a:r>
            <a:r>
              <a:rPr lang="en-US" dirty="0" err="1" smtClean="0"/>
              <a:t>x</a:t>
            </a:r>
            <a:r>
              <a:rPr lang="en-US" dirty="0" smtClean="0"/>
              <a:t>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i-j</a:t>
            </a:r>
            <a:endParaRPr lang="en-US" dirty="0" smtClean="0"/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/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.3634545…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									  = 3.634545…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-2</a:t>
            </a:r>
          </a:p>
          <a:p>
            <a:pPr>
              <a:buClr>
                <a:schemeClr val="tx1"/>
              </a:buClr>
            </a:pPr>
            <a:r>
              <a:rPr lang="en-US" dirty="0" smtClean="0"/>
              <a:t>For addition/subtraction, you first must align:</a:t>
            </a:r>
          </a:p>
          <a:p>
            <a:pPr>
              <a:buClr>
                <a:schemeClr val="tx1"/>
              </a:buClr>
              <a:buNone/>
            </a:pPr>
            <a:r>
              <a:rPr lang="en-US" dirty="0" smtClean="0"/>
              <a:t>	(1.999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2</a:t>
            </a:r>
            <a:r>
              <a:rPr lang="en-US" dirty="0" smtClean="0"/>
              <a:t>) +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</a:t>
            </a:r>
            <a:br>
              <a:rPr lang="en-US" dirty="0" smtClean="0"/>
            </a:br>
            <a:r>
              <a:rPr lang="en-US" dirty="0" smtClean="0"/>
              <a:t>				= (.1999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+ (5.5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  <a:r>
              <a:rPr lang="en-US" dirty="0" smtClean="0"/>
              <a:t>) = 5.6999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93587-5726-A44E-9146-B440A0240E4B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2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Less?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 vs. 0?</a:t>
            </a:r>
          </a:p>
          <a:p>
            <a:endParaRPr lang="en-US" dirty="0" smtClean="0"/>
          </a:p>
          <a:p>
            <a:r>
              <a:rPr lang="en-US" dirty="0" smtClean="0"/>
              <a:t>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23622-7386-CC4E-9053-52D6DD043527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67314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</a:t>
            </a:r>
          </a:p>
          <a:p>
            <a:r>
              <a:rPr lang="en-US" dirty="0"/>
              <a:t>Instructions as Numbers</a:t>
            </a:r>
          </a:p>
          <a:p>
            <a:r>
              <a:rPr lang="en-US" dirty="0" err="1" smtClean="0"/>
              <a:t>Administrivia</a:t>
            </a:r>
            <a:endParaRPr lang="en-US" dirty="0" smtClean="0"/>
          </a:p>
          <a:p>
            <a:r>
              <a:rPr lang="en-US" dirty="0" smtClean="0"/>
              <a:t>Floating Point Numbers</a:t>
            </a:r>
          </a:p>
          <a:p>
            <a:r>
              <a:rPr lang="en-US" dirty="0" smtClean="0"/>
              <a:t>And </a:t>
            </a:r>
            <a:r>
              <a:rPr lang="en-US" dirty="0" smtClean="0"/>
              <a:t>in Conclusion, 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78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is Less?</a:t>
            </a:r>
            <a:br>
              <a:rPr lang="en-US" dirty="0" smtClean="0"/>
            </a:br>
            <a:r>
              <a:rPr lang="en-US" dirty="0" smtClean="0"/>
              <a:t>(i.e., closer to -∞)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 vs. 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r>
              <a:rPr lang="en-US" dirty="0" smtClean="0"/>
              <a:t>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-126</a:t>
            </a:r>
            <a:r>
              <a:rPr lang="en-US" dirty="0" smtClean="0"/>
              <a:t> vs. </a:t>
            </a:r>
            <a:r>
              <a:rPr lang="en-US" dirty="0" smtClean="0">
                <a:solidFill>
                  <a:srgbClr val="FF0000"/>
                </a:solidFill>
              </a:rPr>
              <a:t>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-127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0?</a:t>
            </a:r>
          </a:p>
          <a:p>
            <a:endParaRPr lang="en-US" dirty="0" smtClean="0"/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-1 </a:t>
            </a:r>
            <a:r>
              <a:rPr lang="en-US" dirty="0" err="1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 10</a:t>
            </a:r>
            <a:r>
              <a:rPr lang="en-US" baseline="30000" dirty="0" smtClean="0">
                <a:solidFill>
                  <a:srgbClr val="FF0000"/>
                </a:solidFill>
              </a:rPr>
              <a:t>-126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vs. -1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-127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93E5C-D65C-8645-9FEE-FA3626E1B7C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55212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85000"/>
              </a:lnSpc>
            </a:pPr>
            <a:r>
              <a:rPr lang="en-US" dirty="0" smtClean="0"/>
              <a:t>Floating Point: </a:t>
            </a:r>
            <a:br>
              <a:rPr lang="en-US" dirty="0" smtClean="0"/>
            </a:br>
            <a:r>
              <a:rPr lang="en-US" dirty="0" smtClean="0"/>
              <a:t>Representing Very Small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2"/>
            <a:ext cx="8511330" cy="515685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Zero: Bit pattern of all 0s is encoding for 0.000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But 0 in exponent should mean most negative   </a:t>
            </a:r>
            <a:br>
              <a:rPr lang="en-US" dirty="0" smtClean="0"/>
            </a:br>
            <a:r>
              <a:rPr lang="en-US" dirty="0" smtClean="0"/>
              <a:t>  exponent (want 0 to be next to smallest real)</a:t>
            </a:r>
          </a:p>
          <a:p>
            <a:pPr lvl="1">
              <a:buFont typeface="Symbol" charset="2"/>
              <a:buChar char=""/>
            </a:pPr>
            <a:r>
              <a:rPr lang="en-US" dirty="0" smtClean="0"/>
              <a:t> Can’t use two’s complement (1000 0000</a:t>
            </a:r>
            <a:r>
              <a:rPr lang="en-US" baseline="-25000" dirty="0" smtClean="0"/>
              <a:t>two</a:t>
            </a:r>
            <a:r>
              <a:rPr lang="en-US" dirty="0" smtClean="0"/>
              <a:t>)</a:t>
            </a:r>
          </a:p>
          <a:p>
            <a:r>
              <a:rPr lang="en-US" i="1" dirty="0" smtClean="0"/>
              <a:t>Bias notation</a:t>
            </a:r>
            <a:r>
              <a:rPr lang="en-US" dirty="0" smtClean="0"/>
              <a:t>: subtract bias from exponent</a:t>
            </a:r>
          </a:p>
          <a:p>
            <a:pPr lvl="1"/>
            <a:r>
              <a:rPr lang="en-US" dirty="0" smtClean="0"/>
              <a:t>Single precision uses bias of 127; DP uses 1023</a:t>
            </a:r>
          </a:p>
          <a:p>
            <a:pPr>
              <a:tabLst>
                <a:tab pos="2514600" algn="l"/>
                <a:tab pos="7035800" algn="l"/>
              </a:tabLst>
            </a:pPr>
            <a:r>
              <a:rPr lang="en-US" dirty="0" smtClean="0"/>
              <a:t>0 uses 	0000 0000</a:t>
            </a:r>
            <a:r>
              <a:rPr lang="en-US" baseline="-25000" dirty="0" smtClean="0"/>
              <a:t>two</a:t>
            </a:r>
            <a:r>
              <a:rPr lang="en-US" dirty="0" smtClean="0"/>
              <a:t> =&gt; 0-127 = 	-127;</a:t>
            </a:r>
            <a:br>
              <a:rPr lang="en-US" dirty="0" smtClean="0"/>
            </a:br>
            <a:r>
              <a:rPr lang="en-US" dirty="0" smtClean="0"/>
              <a:t>∞, </a:t>
            </a:r>
            <a:r>
              <a:rPr lang="en-US" dirty="0" err="1" smtClean="0"/>
              <a:t>NaN</a:t>
            </a:r>
            <a:r>
              <a:rPr lang="en-US" dirty="0" smtClean="0"/>
              <a:t> uses 1111 1111</a:t>
            </a:r>
            <a:r>
              <a:rPr lang="en-US" baseline="-25000" dirty="0" smtClean="0"/>
              <a:t>two</a:t>
            </a:r>
            <a:r>
              <a:rPr lang="en-US" dirty="0" smtClean="0"/>
              <a:t> =&gt; 255-127 = +128</a:t>
            </a:r>
          </a:p>
          <a:p>
            <a:pPr lvl="1"/>
            <a:r>
              <a:rPr lang="en-US" dirty="0" smtClean="0"/>
              <a:t>Smallest SP real can represent: 1.00…00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-126</a:t>
            </a:r>
          </a:p>
          <a:p>
            <a:pPr lvl="1"/>
            <a:r>
              <a:rPr lang="en-US" dirty="0" smtClean="0"/>
              <a:t>  Largest SP real can represent: 1.11…11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+127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22734A-8A0C-614E-9C4F-DC1F6C6E4898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98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Bias Notation (+127)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FEC73-B6FD-8645-91B0-31EC20160488}" type="datetime1">
              <a:rPr lang="en-US" smtClean="0"/>
              <a:pPr/>
              <a:t>9/14/12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130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2063" y="1947311"/>
            <a:ext cx="7908155" cy="438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12048" y="2573697"/>
            <a:ext cx="11383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∞, </a:t>
            </a:r>
            <a:r>
              <a:rPr lang="en-US" sz="2400" b="1" dirty="0" err="1" smtClean="0"/>
              <a:t>NaN</a:t>
            </a:r>
            <a:r>
              <a:rPr lang="en-US" sz="2400" b="1" dirty="0" smtClean="0"/>
              <a:t> </a:t>
            </a:r>
            <a:endParaRPr lang="en-US" sz="2400" b="1" dirty="0"/>
          </a:p>
        </p:txBody>
      </p:sp>
      <p:sp>
        <p:nvSpPr>
          <p:cNvPr id="9" name="Rectangle 8"/>
          <p:cNvSpPr/>
          <p:nvPr/>
        </p:nvSpPr>
        <p:spPr>
          <a:xfrm>
            <a:off x="99897" y="5865261"/>
            <a:ext cx="7531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0000"/>
                </a:solidFill>
              </a:rPr>
              <a:t>Zero</a:t>
            </a:r>
            <a:endParaRPr lang="en-US" sz="2400" b="1" dirty="0">
              <a:solidFill>
                <a:srgbClr val="00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-1191440" y="4459041"/>
            <a:ext cx="26397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7361" y="3796266"/>
            <a:ext cx="1280369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Getting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closer to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sz="2400" dirty="0" smtClean="0">
                <a:solidFill>
                  <a:srgbClr val="FF0000"/>
                </a:solidFill>
              </a:rPr>
              <a:t>zero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25577" y="1432774"/>
            <a:ext cx="24122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FF"/>
                </a:solidFill>
              </a:rPr>
              <a:t>How it is encoded</a:t>
            </a:r>
            <a:endParaRPr lang="en-US" sz="2400" dirty="0">
              <a:solidFill>
                <a:srgbClr val="0000FF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39347" y="1432774"/>
            <a:ext cx="27517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it is interpreted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384265" y="1997649"/>
            <a:ext cx="3353633" cy="4309214"/>
          </a:xfrm>
          <a:prstGeom prst="rect">
            <a:avLst/>
          </a:prstGeom>
          <a:solidFill>
            <a:srgbClr val="FF0000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04778" y="1993091"/>
            <a:ext cx="4439222" cy="4309214"/>
          </a:xfrm>
          <a:prstGeom prst="rect">
            <a:avLst/>
          </a:prstGeom>
          <a:solidFill>
            <a:srgbClr val="3366FF">
              <a:alpha val="2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03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If Operation Result Doesn’t Fit</a:t>
            </a:r>
            <a:br>
              <a:rPr lang="en-US" dirty="0" smtClean="0"/>
            </a:br>
            <a:r>
              <a:rPr lang="en-US" dirty="0" smtClean="0"/>
              <a:t>in 32 Bits?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Overflow</a:t>
            </a:r>
            <a:r>
              <a:rPr lang="en-US" dirty="0" smtClean="0"/>
              <a:t>: calculate too big a number to represent within a word</a:t>
            </a:r>
          </a:p>
          <a:p>
            <a:r>
              <a:rPr lang="en-US" dirty="0" smtClean="0"/>
              <a:t>Unsigned numbers: 1 + 4,294,967,295 (2</a:t>
            </a:r>
            <a:r>
              <a:rPr lang="en-US" baseline="30000" dirty="0" smtClean="0"/>
              <a:t>32</a:t>
            </a:r>
            <a:r>
              <a:rPr lang="en-US" dirty="0" smtClean="0"/>
              <a:t>-1) </a:t>
            </a:r>
          </a:p>
          <a:p>
            <a:r>
              <a:rPr lang="en-US" dirty="0" smtClean="0"/>
              <a:t>Signed numbers: 1 + 2,147,483,647 (2</a:t>
            </a:r>
            <a:r>
              <a:rPr lang="en-US" baseline="30000" dirty="0" smtClean="0"/>
              <a:t>31</a:t>
            </a:r>
            <a:r>
              <a:rPr lang="en-US" dirty="0" smtClean="0"/>
              <a:t>-1)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F2884-56AE-2742-825E-CA3679B168A8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19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unsigned number arithmetic ignores overflow (arithmetic modulo 2</a:t>
            </a:r>
            <a:r>
              <a:rPr lang="en-US" baseline="30000" dirty="0" smtClean="0"/>
              <a:t>32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 lvl="1">
              <a:buNone/>
            </a:pPr>
            <a:r>
              <a:rPr lang="en-US" dirty="0" smtClean="0"/>
              <a:t>1 + 4,294,967,295 =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9CFF-8B61-EE4B-A0F2-B9825434066D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21325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unsigned number arithmetic ignores overflow (arithmetic modulo 2</a:t>
            </a:r>
            <a:r>
              <a:rPr lang="en-US" baseline="30000" dirty="0" smtClean="0"/>
              <a:t>32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 lvl="1">
              <a:buNone/>
            </a:pPr>
            <a:r>
              <a:rPr lang="en-US" dirty="0" smtClean="0"/>
              <a:t>1 + 4,294,967,295 = </a:t>
            </a:r>
            <a:r>
              <a:rPr lang="en-US" dirty="0" err="1" smtClean="0"/>
              <a:t>FFFF</a:t>
            </a:r>
            <a:r>
              <a:rPr lang="en-US" baseline="-25000" dirty="0" err="1" smtClean="0"/>
              <a:t>hex</a:t>
            </a:r>
            <a:r>
              <a:rPr lang="en-US" dirty="0" smtClean="0"/>
              <a:t> + 1 =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69CFF-8B61-EE4B-A0F2-B9825434066D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113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signed number arithmetic also ignores overflow </a:t>
            </a:r>
          </a:p>
          <a:p>
            <a:pPr lvl="1">
              <a:buNone/>
            </a:pPr>
            <a:r>
              <a:rPr lang="en-US" dirty="0" smtClean="0"/>
              <a:t>1 + 2,147,483,647 (2</a:t>
            </a:r>
            <a:r>
              <a:rPr lang="en-US" baseline="30000" dirty="0" smtClean="0"/>
              <a:t>31</a:t>
            </a:r>
            <a:r>
              <a:rPr lang="en-US" dirty="0" smtClean="0"/>
              <a:t>-1) =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AA2A-0F75-AC4B-8120-4A485AF78E86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3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56170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 signed number arithmetic also ignores overflow </a:t>
            </a:r>
          </a:p>
          <a:p>
            <a:pPr lvl="1">
              <a:buNone/>
            </a:pPr>
            <a:r>
              <a:rPr lang="en-US" dirty="0" smtClean="0"/>
              <a:t>1 + 2,147,483,647 (2</a:t>
            </a:r>
            <a:r>
              <a:rPr lang="en-US" baseline="30000" dirty="0" smtClean="0"/>
              <a:t>31</a:t>
            </a:r>
            <a:r>
              <a:rPr lang="en-US" dirty="0" smtClean="0"/>
              <a:t>-1) = 1 + </a:t>
            </a:r>
            <a:r>
              <a:rPr lang="en-US" dirty="0" err="1" smtClean="0"/>
              <a:t>EFFF</a:t>
            </a:r>
            <a:r>
              <a:rPr lang="en-US" baseline="-25000" dirty="0" err="1" smtClean="0"/>
              <a:t>hex</a:t>
            </a:r>
            <a:r>
              <a:rPr lang="en-US" dirty="0" smtClean="0"/>
              <a:t> = </a:t>
            </a:r>
            <a:r>
              <a:rPr lang="en-US" dirty="0" err="1" smtClean="0"/>
              <a:t>FFFF</a:t>
            </a:r>
            <a:r>
              <a:rPr lang="en-US" baseline="-25000" dirty="0" err="1" smtClean="0"/>
              <a:t>hex</a:t>
            </a:r>
            <a:r>
              <a:rPr lang="en-US" dirty="0" smtClean="0"/>
              <a:t> = -1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5AA2A-0F75-AC4B-8120-4A485AF78E86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770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Depends on the Programming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languages want overflow signal on signed numbers (e.g., Fortran)</a:t>
            </a:r>
          </a:p>
          <a:p>
            <a:r>
              <a:rPr lang="en-US" dirty="0" smtClean="0"/>
              <a:t>What’s a computer architect to do?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D9668-C95F-A442-9264-6DB21B3E2842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Solution: Offer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1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Instructions that can trigger overflow: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div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multi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Instructions that don’t overflow are called “unsigned” (really means “no overflow”):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addu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subu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diviu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Given semantics of C, always use unsigned versions</a:t>
            </a:r>
          </a:p>
          <a:p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do signed comparisons, while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sltiu</a:t>
            </a:r>
            <a:r>
              <a:rPr lang="en-US" dirty="0" smtClean="0"/>
              <a:t> do unsigned comparisons</a:t>
            </a:r>
          </a:p>
          <a:p>
            <a:pPr lvl="1"/>
            <a:r>
              <a:rPr lang="en-US" dirty="0" smtClean="0"/>
              <a:t>Nothing to do with overflow</a:t>
            </a:r>
          </a:p>
          <a:p>
            <a:pPr lvl="1"/>
            <a:r>
              <a:rPr lang="en-US" dirty="0" smtClean="0"/>
              <a:t>When would get different answer for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vs.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/>
              <a:t>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7C6-544E-E649-BD8E-FE946ECE536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3024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Optimized Function Convention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45500" cy="4927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To reduce expensive loads and stores from spilling and restoring registers, MIPS divides registers into two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Preserved across function call</a:t>
            </a:r>
          </a:p>
          <a:p>
            <a:pPr marL="914400" lvl="1" indent="-514350"/>
            <a:r>
              <a:rPr lang="en-US" dirty="0" smtClean="0"/>
              <a:t>Caller can rely on values being unchanged</a:t>
            </a:r>
          </a:p>
          <a:p>
            <a:pPr marL="914400" lvl="1" indent="-514350"/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ra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$sp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gp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</a:t>
            </a:r>
            <a:r>
              <a:rPr lang="en-US" dirty="0" err="1" smtClean="0">
                <a:latin typeface="Courier New"/>
                <a:cs typeface="Courier New"/>
              </a:rPr>
              <a:t>fp</a:t>
            </a:r>
            <a:r>
              <a:rPr lang="en-US" dirty="0" smtClean="0"/>
              <a:t>, “saved registers” </a:t>
            </a:r>
            <a:r>
              <a:rPr lang="en-US" dirty="0" smtClean="0">
                <a:latin typeface="Courier New"/>
                <a:cs typeface="Courier New"/>
              </a:rPr>
              <a:t>$s0</a:t>
            </a:r>
            <a:r>
              <a:rPr lang="en-US" dirty="0" smtClean="0"/>
              <a:t>- </a:t>
            </a:r>
            <a:r>
              <a:rPr lang="en-US" dirty="0" smtClean="0">
                <a:latin typeface="Courier New"/>
                <a:cs typeface="Courier New"/>
              </a:rPr>
              <a:t>$s7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Not preserved across function call</a:t>
            </a:r>
          </a:p>
          <a:p>
            <a:pPr marL="914400" lvl="1" indent="-514350"/>
            <a:r>
              <a:rPr lang="en-US" dirty="0" smtClean="0"/>
              <a:t>Caller </a:t>
            </a:r>
            <a:r>
              <a:rPr lang="en-US" i="1" dirty="0" smtClean="0">
                <a:solidFill>
                  <a:srgbClr val="000000"/>
                </a:solidFill>
              </a:rPr>
              <a:t>cannot </a:t>
            </a:r>
            <a:r>
              <a:rPr lang="en-US" dirty="0" smtClean="0"/>
              <a:t>rely on values being unchanged</a:t>
            </a:r>
          </a:p>
          <a:p>
            <a:pPr marL="914400" lvl="1" indent="-514350"/>
            <a:r>
              <a:rPr lang="en-US" dirty="0" smtClean="0"/>
              <a:t>Return value registers </a:t>
            </a:r>
            <a:r>
              <a:rPr lang="en-US" dirty="0" smtClean="0">
                <a:latin typeface="Courier New"/>
                <a:cs typeface="Courier New"/>
              </a:rPr>
              <a:t>$v0</a:t>
            </a:r>
            <a:r>
              <a:rPr lang="en-US" dirty="0" smtClean="0"/>
              <a:t>,</a:t>
            </a:r>
            <a:r>
              <a:rPr lang="en-US" dirty="0" smtClean="0">
                <a:latin typeface="Courier New"/>
                <a:cs typeface="Courier New"/>
              </a:rPr>
              <a:t>$v1</a:t>
            </a:r>
            <a:r>
              <a:rPr lang="en-US" dirty="0" smtClean="0"/>
              <a:t>, Argument registers </a:t>
            </a:r>
            <a:r>
              <a:rPr lang="en-US" dirty="0" smtClean="0">
                <a:latin typeface="Courier New"/>
                <a:cs typeface="Courier New"/>
              </a:rPr>
              <a:t>$a0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$a3</a:t>
            </a:r>
            <a:r>
              <a:rPr lang="en-US" dirty="0" smtClean="0"/>
              <a:t>, “temporary registers” </a:t>
            </a:r>
            <a:r>
              <a:rPr lang="en-US" dirty="0" smtClean="0">
                <a:latin typeface="Courier New"/>
                <a:cs typeface="Courier New"/>
              </a:rPr>
              <a:t>$t0</a:t>
            </a:r>
            <a:r>
              <a:rPr lang="en-US" dirty="0" smtClean="0"/>
              <a:t>-</a:t>
            </a:r>
            <a:r>
              <a:rPr lang="en-US" dirty="0" smtClean="0">
                <a:latin typeface="Courier New"/>
                <a:cs typeface="Courier New"/>
              </a:rPr>
              <a:t>$t9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4797E-C658-A449-9DC0-E6E3A1B54EBF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35006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Solution: Offer Both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1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Instructions that can trigger overflow: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add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sub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div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multi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Instructions that don’t overflow are called “unsigned” (really means “no overflow”):</a:t>
            </a:r>
          </a:p>
          <a:p>
            <a:pPr lvl="1"/>
            <a:r>
              <a:rPr lang="en-US" dirty="0" err="1" smtClean="0">
                <a:latin typeface="Courier New"/>
                <a:cs typeface="Courier New"/>
              </a:rPr>
              <a:t>addu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subu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addiu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multiu</a:t>
            </a:r>
            <a:r>
              <a:rPr lang="en-US" dirty="0" smtClean="0"/>
              <a:t>, </a:t>
            </a:r>
            <a:r>
              <a:rPr lang="en-US" dirty="0" err="1" smtClean="0">
                <a:latin typeface="Courier New"/>
                <a:cs typeface="Courier New"/>
              </a:rPr>
              <a:t>diviu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smtClean="0"/>
              <a:t>Given semantics of C, always use unsigned versions</a:t>
            </a:r>
          </a:p>
          <a:p>
            <a:r>
              <a:rPr lang="en-US" dirty="0" smtClean="0"/>
              <a:t>Note: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</a:t>
            </a:r>
            <a:r>
              <a:rPr lang="en-US" dirty="0" smtClean="0">
                <a:cs typeface="Courier New"/>
              </a:rPr>
              <a:t> </a:t>
            </a:r>
            <a:r>
              <a:rPr lang="en-US" dirty="0" smtClean="0"/>
              <a:t>do signed comparisons, while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sltiu</a:t>
            </a:r>
            <a:r>
              <a:rPr lang="en-US" dirty="0" smtClean="0"/>
              <a:t> do unsigned comparisons</a:t>
            </a:r>
          </a:p>
          <a:p>
            <a:pPr lvl="1"/>
            <a:r>
              <a:rPr lang="en-US" dirty="0" smtClean="0"/>
              <a:t>Nothing to do with overflow</a:t>
            </a:r>
          </a:p>
          <a:p>
            <a:pPr lvl="1"/>
            <a:r>
              <a:rPr lang="en-US" dirty="0" smtClean="0"/>
              <a:t>When would get different answer for </a:t>
            </a:r>
            <a:r>
              <a:rPr lang="en-US" dirty="0" err="1" smtClean="0">
                <a:latin typeface="Courier New"/>
                <a:cs typeface="Courier New"/>
              </a:rPr>
              <a:t>slt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vs. </a:t>
            </a:r>
            <a:r>
              <a:rPr lang="en-US" dirty="0" err="1" smtClean="0">
                <a:latin typeface="Courier New"/>
                <a:cs typeface="Courier New"/>
              </a:rPr>
              <a:t>sltu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-1 &lt; 0 signed, but </a:t>
            </a:r>
            <a:r>
              <a:rPr lang="en-US" dirty="0" err="1" smtClean="0">
                <a:solidFill>
                  <a:srgbClr val="FF0000"/>
                </a:solidFill>
              </a:rPr>
              <a:t>FFFF</a:t>
            </a:r>
            <a:r>
              <a:rPr lang="en-US" baseline="-25000" dirty="0" err="1" smtClean="0">
                <a:solidFill>
                  <a:srgbClr val="FF0000"/>
                </a:solidFill>
              </a:rPr>
              <a:t>hex</a:t>
            </a:r>
            <a:r>
              <a:rPr lang="en-US" dirty="0" smtClean="0">
                <a:solidFill>
                  <a:srgbClr val="FF0000"/>
                </a:solidFill>
              </a:rPr>
              <a:t> &gt; 0 unsigned!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137C6-544E-E649-BD8E-FE946ECE536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64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About </a:t>
            </a:r>
            <a:r>
              <a:rPr lang="en-US" i="1" dirty="0" smtClean="0"/>
              <a:t>Real </a:t>
            </a:r>
            <a:r>
              <a:rPr lang="en-US" dirty="0" smtClean="0"/>
              <a:t>Numbers in Base 2?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 x </a:t>
            </a:r>
            <a:r>
              <a:rPr lang="en-US" dirty="0" err="1" smtClean="0"/>
              <a:t>E</a:t>
            </a:r>
            <a:r>
              <a:rPr lang="en-US" baseline="30000" dirty="0" err="1" smtClean="0"/>
              <a:t>i</a:t>
            </a:r>
            <a:r>
              <a:rPr lang="en-US" dirty="0" smtClean="0"/>
              <a:t>, </a:t>
            </a:r>
            <a:r>
              <a:rPr lang="en-US" i="1" dirty="0" smtClean="0">
                <a:solidFill>
                  <a:srgbClr val="000000"/>
                </a:solidFill>
              </a:rPr>
              <a:t>E</a:t>
            </a:r>
            <a:r>
              <a:rPr lang="en-US" dirty="0" smtClean="0"/>
              <a:t> where </a:t>
            </a:r>
            <a:r>
              <a:rPr lang="en-US" dirty="0"/>
              <a:t>exponent is (</a:t>
            </a:r>
            <a:r>
              <a:rPr lang="en-US" dirty="0" smtClean="0"/>
              <a:t>2), </a:t>
            </a:r>
            <a:r>
              <a:rPr lang="en-US" i="1" dirty="0" err="1" smtClean="0">
                <a:solidFill>
                  <a:srgbClr val="000000"/>
                </a:solidFill>
              </a:rPr>
              <a:t>i</a:t>
            </a:r>
            <a:r>
              <a:rPr lang="en-US" dirty="0" smtClean="0"/>
              <a:t> is a positive or negative integer, </a:t>
            </a:r>
            <a:r>
              <a:rPr lang="en-US" i="1" dirty="0" smtClean="0">
                <a:solidFill>
                  <a:srgbClr val="000000"/>
                </a:solidFill>
              </a:rPr>
              <a:t>r</a:t>
            </a:r>
            <a:r>
              <a:rPr lang="en-US" dirty="0" smtClean="0"/>
              <a:t> is a real number ≥ 1.0, &lt; 2</a:t>
            </a:r>
            <a:endParaRPr lang="en-US" baseline="30000" dirty="0" smtClean="0"/>
          </a:p>
          <a:p>
            <a:r>
              <a:rPr lang="en-US" dirty="0" smtClean="0"/>
              <a:t>Computers version of normalized scientific notation called </a:t>
            </a:r>
            <a:r>
              <a:rPr lang="en-US" i="1" dirty="0" smtClean="0">
                <a:solidFill>
                  <a:srgbClr val="000000"/>
                </a:solidFill>
              </a:rPr>
              <a:t>Floating Point </a:t>
            </a:r>
            <a:r>
              <a:rPr lang="en-US" dirty="0" smtClean="0"/>
              <a:t>notation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baseline="30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7A952-1199-344A-810B-CA138BA44316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32-bit word has 2</a:t>
            </a:r>
            <a:r>
              <a:rPr lang="en-US" baseline="30000" dirty="0" smtClean="0"/>
              <a:t>32</a:t>
            </a:r>
            <a:r>
              <a:rPr lang="en-US" dirty="0" smtClean="0"/>
              <a:t> patterns, so must be approximation of real numbers ≥ 1.0, &lt; 2</a:t>
            </a:r>
          </a:p>
          <a:p>
            <a:r>
              <a:rPr lang="en-US" dirty="0" smtClean="0"/>
              <a:t>IEEE 754 Floating Point Standard:</a:t>
            </a:r>
          </a:p>
          <a:p>
            <a:pPr lvl="1"/>
            <a:r>
              <a:rPr lang="en-US" dirty="0" smtClean="0"/>
              <a:t>1 bit for </a:t>
            </a:r>
            <a:r>
              <a:rPr lang="en-US" i="1" dirty="0" smtClean="0">
                <a:solidFill>
                  <a:srgbClr val="000000"/>
                </a:solidFill>
              </a:rPr>
              <a:t>sign (</a:t>
            </a:r>
            <a:r>
              <a:rPr lang="en-US" i="1" dirty="0" err="1" smtClean="0">
                <a:solidFill>
                  <a:srgbClr val="000000"/>
                </a:solidFill>
              </a:rPr>
              <a:t>s</a:t>
            </a:r>
            <a:r>
              <a:rPr lang="en-US" i="1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of floating point number</a:t>
            </a:r>
          </a:p>
          <a:p>
            <a:pPr lvl="1"/>
            <a:r>
              <a:rPr lang="en-US" dirty="0" smtClean="0"/>
              <a:t>8 bits for </a:t>
            </a:r>
            <a:r>
              <a:rPr lang="en-US" i="1" dirty="0" smtClean="0">
                <a:solidFill>
                  <a:srgbClr val="000000"/>
                </a:solidFill>
              </a:rPr>
              <a:t>exponent (E)</a:t>
            </a:r>
          </a:p>
          <a:p>
            <a:pPr lvl="1"/>
            <a:r>
              <a:rPr lang="en-US" dirty="0" smtClean="0"/>
              <a:t>23 bits for </a:t>
            </a:r>
            <a:r>
              <a:rPr lang="en-US" i="1" dirty="0" smtClean="0">
                <a:solidFill>
                  <a:srgbClr val="000000"/>
                </a:solidFill>
              </a:rPr>
              <a:t>fraction (F) </a:t>
            </a:r>
            <a:r>
              <a:rPr lang="en-US" i="1" dirty="0" smtClean="0">
                <a:solidFill>
                  <a:srgbClr val="3366FF"/>
                </a:solidFill>
              </a:rPr>
              <a:t/>
            </a:r>
            <a:br>
              <a:rPr lang="en-US" i="1" dirty="0" smtClean="0">
                <a:solidFill>
                  <a:srgbClr val="3366FF"/>
                </a:solidFill>
              </a:rPr>
            </a:br>
            <a:r>
              <a:rPr lang="en-US" dirty="0" smtClean="0"/>
              <a:t>(get 1 extra bit of precision if leading 1 is implicit)</a:t>
            </a:r>
          </a:p>
          <a:p>
            <a:pPr>
              <a:buNone/>
            </a:pPr>
            <a:r>
              <a:rPr lang="en-US" dirty="0" smtClean="0"/>
              <a:t>(-1)</a:t>
            </a:r>
            <a:r>
              <a:rPr lang="en-US" baseline="30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(1 + F)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Can represent from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-38 </a:t>
            </a:r>
            <a:r>
              <a:rPr lang="en-US" dirty="0" smtClean="0"/>
              <a:t>to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38</a:t>
            </a:r>
          </a:p>
          <a:p>
            <a:pPr>
              <a:buNone/>
            </a:pP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80372-6C9C-2C46-85E6-98F5016247A3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6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7402"/>
            <a:ext cx="8229600" cy="492778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about bigger or smaller numbers?</a:t>
            </a:r>
          </a:p>
          <a:p>
            <a:r>
              <a:rPr lang="en-US" dirty="0" smtClean="0"/>
              <a:t>IEEE 754 Floating Point Standard: </a:t>
            </a:r>
            <a:br>
              <a:rPr lang="en-US" dirty="0" smtClean="0"/>
            </a:br>
            <a:r>
              <a:rPr lang="en-US" i="1" dirty="0" smtClean="0">
                <a:solidFill>
                  <a:srgbClr val="000000"/>
                </a:solidFill>
              </a:rPr>
              <a:t>Double Precision </a:t>
            </a:r>
            <a:r>
              <a:rPr lang="en-US" dirty="0" smtClean="0"/>
              <a:t>(64 bits)</a:t>
            </a:r>
          </a:p>
          <a:p>
            <a:pPr lvl="1"/>
            <a:r>
              <a:rPr lang="en-US" dirty="0" smtClean="0"/>
              <a:t>1 bit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i="1" dirty="0" smtClean="0">
                <a:solidFill>
                  <a:srgbClr val="000000"/>
                </a:solidFill>
              </a:rPr>
              <a:t>sign (</a:t>
            </a:r>
            <a:r>
              <a:rPr lang="en-US" i="1" dirty="0" err="1" smtClean="0">
                <a:solidFill>
                  <a:srgbClr val="000000"/>
                </a:solidFill>
              </a:rPr>
              <a:t>s</a:t>
            </a:r>
            <a:r>
              <a:rPr lang="en-US" i="1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of floating point number</a:t>
            </a:r>
          </a:p>
          <a:p>
            <a:pPr lvl="1"/>
            <a:r>
              <a:rPr lang="en-US" dirty="0" smtClean="0"/>
              <a:t>11 bits for </a:t>
            </a:r>
            <a:r>
              <a:rPr lang="en-US" i="1" dirty="0" smtClean="0">
                <a:solidFill>
                  <a:srgbClr val="000000"/>
                </a:solidFill>
              </a:rPr>
              <a:t>exponent (E)</a:t>
            </a:r>
          </a:p>
          <a:p>
            <a:pPr lvl="1"/>
            <a:r>
              <a:rPr lang="en-US" dirty="0" smtClean="0"/>
              <a:t>52 bits </a:t>
            </a:r>
            <a:r>
              <a:rPr lang="en-US" dirty="0" smtClean="0">
                <a:solidFill>
                  <a:srgbClr val="000000"/>
                </a:solidFill>
              </a:rPr>
              <a:t>for </a:t>
            </a:r>
            <a:r>
              <a:rPr lang="en-US" i="1" dirty="0" smtClean="0">
                <a:solidFill>
                  <a:srgbClr val="000000"/>
                </a:solidFill>
              </a:rPr>
              <a:t>fraction (F) </a:t>
            </a:r>
            <a:r>
              <a:rPr lang="en-US" i="1" dirty="0" smtClean="0">
                <a:solidFill>
                  <a:srgbClr val="3366FF"/>
                </a:solidFill>
              </a:rPr>
              <a:t/>
            </a:r>
            <a:br>
              <a:rPr lang="en-US" i="1" dirty="0" smtClean="0">
                <a:solidFill>
                  <a:srgbClr val="3366FF"/>
                </a:solidFill>
              </a:rPr>
            </a:br>
            <a:r>
              <a:rPr lang="en-US" dirty="0" smtClean="0"/>
              <a:t>(get 1 extra bit of precision if leading 1 is implicit)</a:t>
            </a:r>
          </a:p>
          <a:p>
            <a:pPr>
              <a:buNone/>
            </a:pPr>
            <a:r>
              <a:rPr lang="en-US" dirty="0" smtClean="0"/>
              <a:t>(-1)</a:t>
            </a:r>
            <a:r>
              <a:rPr lang="en-US" baseline="30000" dirty="0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(1 + F) </a:t>
            </a:r>
            <a:r>
              <a:rPr lang="en-US" dirty="0" err="1" smtClean="0"/>
              <a:t>x</a:t>
            </a:r>
            <a:r>
              <a:rPr lang="en-US" dirty="0" smtClean="0"/>
              <a:t> 2</a:t>
            </a:r>
            <a:r>
              <a:rPr lang="en-US" baseline="30000" dirty="0" smtClean="0"/>
              <a:t>E</a:t>
            </a:r>
          </a:p>
          <a:p>
            <a:r>
              <a:rPr lang="en-US" dirty="0" smtClean="0"/>
              <a:t>Can represent from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-308 </a:t>
            </a:r>
            <a:r>
              <a:rPr lang="en-US" dirty="0" smtClean="0"/>
              <a:t>to 2.0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308</a:t>
            </a:r>
          </a:p>
          <a:p>
            <a:r>
              <a:rPr lang="en-US" dirty="0" smtClean="0"/>
              <a:t>32 bit format called </a:t>
            </a:r>
            <a:r>
              <a:rPr lang="en-US" i="1" dirty="0" smtClean="0">
                <a:solidFill>
                  <a:srgbClr val="000000"/>
                </a:solidFill>
              </a:rPr>
              <a:t>Single Precision</a:t>
            </a:r>
          </a:p>
          <a:p>
            <a:pPr>
              <a:buNone/>
            </a:pPr>
            <a:endParaRPr lang="en-US" baseline="30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7B2D-8D11-BE45-B045-39BDC09A99E7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6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Floating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2843"/>
            <a:ext cx="8511330" cy="4916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What about 0?</a:t>
            </a:r>
          </a:p>
          <a:p>
            <a:pPr lvl="1"/>
            <a:r>
              <a:rPr lang="en-US" dirty="0" smtClean="0"/>
              <a:t>Bit pattern all 0s means 0, so no implicit leading 1</a:t>
            </a:r>
          </a:p>
          <a:p>
            <a:r>
              <a:rPr lang="en-US" dirty="0" smtClean="0"/>
              <a:t>What if divide 1 by 0?</a:t>
            </a:r>
          </a:p>
          <a:p>
            <a:pPr lvl="1"/>
            <a:r>
              <a:rPr lang="en-US" dirty="0" smtClean="0"/>
              <a:t>Can get infinity symbols +∞, -∞</a:t>
            </a:r>
          </a:p>
          <a:p>
            <a:pPr lvl="1"/>
            <a:r>
              <a:rPr lang="en-US" dirty="0" smtClean="0"/>
              <a:t>Sign bit 0 or 1, largest exponent, 0 in fraction</a:t>
            </a:r>
          </a:p>
          <a:p>
            <a:r>
              <a:rPr lang="en-US" dirty="0" smtClean="0"/>
              <a:t>What if do something stupid? (∞ – ∞, 0 ÷ 0)</a:t>
            </a:r>
          </a:p>
          <a:p>
            <a:pPr lvl="1"/>
            <a:r>
              <a:rPr lang="en-US" dirty="0" smtClean="0"/>
              <a:t>Can get special symbols </a:t>
            </a:r>
            <a:r>
              <a:rPr lang="en-US" dirty="0" err="1" smtClean="0"/>
              <a:t>NaN</a:t>
            </a:r>
            <a:r>
              <a:rPr lang="en-US" dirty="0" smtClean="0"/>
              <a:t> for Not-a-Number</a:t>
            </a:r>
          </a:p>
          <a:p>
            <a:pPr lvl="1"/>
            <a:r>
              <a:rPr lang="en-US" dirty="0" smtClean="0"/>
              <a:t>Sign bit 0 or 1, largest exponent, not zero in fraction</a:t>
            </a:r>
          </a:p>
          <a:p>
            <a:r>
              <a:rPr lang="en-US" dirty="0" smtClean="0"/>
              <a:t>What if result is too big? (2x10</a:t>
            </a:r>
            <a:r>
              <a:rPr lang="en-US" baseline="30000" dirty="0" smtClean="0"/>
              <a:t>308 </a:t>
            </a:r>
            <a:r>
              <a:rPr lang="en-US" dirty="0" err="1" smtClean="0"/>
              <a:t>x</a:t>
            </a:r>
            <a:r>
              <a:rPr lang="en-US" dirty="0" smtClean="0"/>
              <a:t>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overflow </a:t>
            </a:r>
            <a:r>
              <a:rPr lang="en-US" dirty="0" smtClean="0"/>
              <a:t>in exponent, alert programmer!</a:t>
            </a:r>
          </a:p>
          <a:p>
            <a:r>
              <a:rPr lang="en-US" dirty="0" smtClean="0"/>
              <a:t>What if result is too small? (2x10</a:t>
            </a:r>
            <a:r>
              <a:rPr lang="en-US" baseline="30000" dirty="0" smtClean="0"/>
              <a:t>-308 </a:t>
            </a:r>
            <a:r>
              <a:rPr lang="en-US" dirty="0" smtClean="0"/>
              <a:t>÷ 2x10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Get </a:t>
            </a:r>
            <a:r>
              <a:rPr lang="en-US" i="1" dirty="0" smtClean="0">
                <a:solidFill>
                  <a:srgbClr val="000000"/>
                </a:solidFill>
              </a:rPr>
              <a:t>underflow </a:t>
            </a:r>
            <a:r>
              <a:rPr lang="en-US" dirty="0" smtClean="0"/>
              <a:t>in exponent, alert programmer!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7C72E-C697-B34E-B72C-2C045F1F1E1C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7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Floating Point Add Associativity?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(1000000.0 + 0.000001) - 1000000.0</a:t>
            </a:r>
          </a:p>
          <a:p>
            <a:r>
              <a:rPr lang="en-US" dirty="0" smtClean="0"/>
              <a:t>B = (1000000.0 - 1000000.0) + 0.000001</a:t>
            </a:r>
          </a:p>
          <a:p>
            <a:r>
              <a:rPr lang="en-US" dirty="0" smtClean="0"/>
              <a:t>In single precision floating point arithmetic, </a:t>
            </a:r>
            <a:br>
              <a:rPr lang="en-US" dirty="0" smtClean="0"/>
            </a:br>
            <a:r>
              <a:rPr lang="en-US" dirty="0" smtClean="0"/>
              <a:t>A does not equal B</a:t>
            </a:r>
          </a:p>
          <a:p>
            <a:pPr lvl="2">
              <a:buNone/>
            </a:pPr>
            <a:r>
              <a:rPr lang="en-US" dirty="0" smtClean="0"/>
              <a:t>A = 0.000000, B = 0.00000</a:t>
            </a:r>
            <a:r>
              <a:rPr lang="en-US" u="sng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dirty="0" smtClean="0"/>
              <a:t>Floating Point Addition is not Associative!</a:t>
            </a:r>
          </a:p>
          <a:p>
            <a:pPr lvl="1"/>
            <a:r>
              <a:rPr lang="en-US" dirty="0" smtClean="0"/>
              <a:t>Integer addition is associative</a:t>
            </a:r>
          </a:p>
          <a:p>
            <a:r>
              <a:rPr lang="en-US" dirty="0" smtClean="0"/>
              <a:t>When does this matter?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8B717-E44D-4940-8977-B0222BD6ED0F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</a:t>
            </a:r>
            <a:r>
              <a:rPr lang="en-US" dirty="0" smtClean="0"/>
              <a:t>2012 </a:t>
            </a:r>
            <a:r>
              <a:rPr lang="en-US" dirty="0" smtClean="0"/>
              <a:t>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582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</a:t>
            </a:r>
            <a:br>
              <a:rPr lang="en-US" dirty="0" smtClean="0"/>
            </a:br>
            <a:r>
              <a:rPr lang="en-US" dirty="0" smtClean="0"/>
              <a:t>Fl. Pt. Addition double precision:</a:t>
            </a:r>
          </a:p>
          <a:p>
            <a:pPr lvl="1"/>
            <a:r>
              <a:rPr lang="en-US" dirty="0" smtClean="0"/>
              <a:t>Fl. Pt. Subtraction single precision:</a:t>
            </a:r>
            <a:br>
              <a:rPr lang="en-US" dirty="0" smtClean="0"/>
            </a:br>
            <a:r>
              <a:rPr lang="en-US" dirty="0" smtClean="0"/>
              <a:t>Fl. Pt. Subtraction double precision:</a:t>
            </a:r>
          </a:p>
          <a:p>
            <a:pPr lvl="1"/>
            <a:r>
              <a:rPr lang="en-US" dirty="0" smtClean="0"/>
              <a:t>Fl. Pt. Multiplication single precision:</a:t>
            </a:r>
            <a:br>
              <a:rPr lang="en-US" dirty="0" smtClean="0"/>
            </a:br>
            <a:r>
              <a:rPr lang="en-US" dirty="0" smtClean="0"/>
              <a:t>Fl. Pt. Multiplication double precision:</a:t>
            </a:r>
          </a:p>
          <a:p>
            <a:pPr lvl="1"/>
            <a:r>
              <a:rPr lang="en-US" dirty="0" smtClean="0"/>
              <a:t>Fl. Pt. Divide single precision:</a:t>
            </a:r>
            <a:br>
              <a:rPr lang="en-US" dirty="0" smtClean="0"/>
            </a:br>
            <a:r>
              <a:rPr lang="en-US" dirty="0" smtClean="0"/>
              <a:t>Fl. Pt. Divide double precision: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C1393-7D8A-864A-846A-86826EFFD35C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854439" y="6430647"/>
            <a:ext cx="1503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Student Roulette?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636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C, Java has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.</a:t>
            </a:r>
            <a:r>
              <a:rPr lang="en-US" dirty="0" err="1" smtClean="0"/>
              <a:t>s</a:t>
            </a:r>
            <a:r>
              <a:rPr lang="en-US" dirty="0" smtClean="0"/>
              <a:t> for single, .</a:t>
            </a:r>
            <a:r>
              <a:rPr lang="en-US" dirty="0" err="1" smtClean="0"/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Addition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add.s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Addition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add.d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Subtraction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sub.s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Subtraction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sub.d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Multiplication single precision: </a:t>
            </a:r>
            <a:r>
              <a:rPr lang="en-US" dirty="0" err="1" smtClean="0">
                <a:solidFill>
                  <a:srgbClr val="FF0000"/>
                </a:solidFill>
              </a:rPr>
              <a:t>mul.s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Multiplication double precision: </a:t>
            </a:r>
            <a:r>
              <a:rPr lang="en-US" dirty="0" err="1" smtClean="0">
                <a:solidFill>
                  <a:srgbClr val="FF0000"/>
                </a:solidFill>
              </a:rPr>
              <a:t>mul.d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Fl. Pt. Divide single precision: </a:t>
            </a:r>
            <a:r>
              <a:rPr lang="en-US" dirty="0" err="1" smtClean="0">
                <a:solidFill>
                  <a:srgbClr val="FF0000"/>
                </a:solidFill>
              </a:rPr>
              <a:t>div.s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Fl. Pt. Divide double precision: </a:t>
            </a:r>
            <a:r>
              <a:rPr lang="en-US" dirty="0" err="1" smtClean="0">
                <a:solidFill>
                  <a:srgbClr val="FF0000"/>
                </a:solidFill>
              </a:rPr>
              <a:t>div.d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58178-01D1-1C42-BE3E-B0555373790B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1565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MIPS Floating Point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7048"/>
            <a:ext cx="8476306" cy="503523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C, Java have single precision (</a:t>
            </a:r>
            <a:r>
              <a:rPr lang="en-US" dirty="0" smtClean="0">
                <a:latin typeface="Courier New"/>
                <a:cs typeface="Courier New"/>
              </a:rPr>
              <a:t>float</a:t>
            </a:r>
            <a:r>
              <a:rPr lang="en-US" dirty="0" smtClean="0"/>
              <a:t>) and double precision (</a:t>
            </a:r>
            <a:r>
              <a:rPr lang="en-US" sz="3176" dirty="0" smtClean="0">
                <a:latin typeface="Courier New"/>
                <a:cs typeface="Courier New"/>
              </a:rPr>
              <a:t>double</a:t>
            </a:r>
            <a:r>
              <a:rPr lang="en-US" dirty="0" smtClean="0"/>
              <a:t>) types</a:t>
            </a:r>
          </a:p>
          <a:p>
            <a:r>
              <a:rPr lang="en-US" dirty="0" smtClean="0"/>
              <a:t>MIPS instructions: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s</a:t>
            </a:r>
            <a:r>
              <a:rPr lang="en-US" dirty="0" smtClean="0"/>
              <a:t> for single, </a:t>
            </a:r>
            <a:r>
              <a:rPr lang="en-US" dirty="0" smtClean="0">
                <a:latin typeface="Courier New"/>
                <a:cs typeface="Courier New"/>
              </a:rPr>
              <a:t>.</a:t>
            </a:r>
            <a:r>
              <a:rPr lang="en-US" dirty="0" err="1" smtClean="0">
                <a:latin typeface="Courier New"/>
                <a:cs typeface="Courier New"/>
              </a:rPr>
              <a:t>d</a:t>
            </a:r>
            <a:r>
              <a:rPr lang="en-US" dirty="0" smtClean="0"/>
              <a:t> for double</a:t>
            </a:r>
          </a:p>
          <a:p>
            <a:pPr lvl="1"/>
            <a:r>
              <a:rPr lang="en-US" dirty="0" smtClean="0"/>
              <a:t>Fl. Pt. Comparison single precision:</a:t>
            </a:r>
            <a:br>
              <a:rPr lang="en-US" dirty="0" smtClean="0"/>
            </a:br>
            <a:r>
              <a:rPr lang="en-US" dirty="0" smtClean="0"/>
              <a:t>Fl. Pt. Comparison double precision:</a:t>
            </a:r>
          </a:p>
          <a:p>
            <a:pPr lvl="1"/>
            <a:r>
              <a:rPr lang="en-US" dirty="0" smtClean="0"/>
              <a:t>Fl. Pt. branch:</a:t>
            </a:r>
          </a:p>
          <a:p>
            <a:r>
              <a:rPr lang="en-US" dirty="0" smtClean="0"/>
              <a:t>Since rarely mix integers and Floating Point, MIPS has separate registers for floating-point operations: </a:t>
            </a:r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pPr lvl="1"/>
            <a:r>
              <a:rPr lang="en-US" dirty="0" smtClean="0"/>
              <a:t>Double precision uses adjacent even-odd pairs of registers: 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$f0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$f1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$f2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</a:t>
            </a:r>
            <a:r>
              <a:rPr lang="en-US" dirty="0" smtClean="0"/>
              <a:t>, </a:t>
            </a:r>
            <a:r>
              <a:rPr lang="en-US" dirty="0" smtClean="0">
                <a:latin typeface="Courier New"/>
                <a:cs typeface="Courier New"/>
              </a:rPr>
              <a:t>$f4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$f5</a:t>
            </a:r>
            <a:r>
              <a:rPr lang="en-US" dirty="0" smtClean="0"/>
              <a:t>, …, </a:t>
            </a:r>
            <a:r>
              <a:rPr lang="en-US" dirty="0" smtClean="0">
                <a:latin typeface="Courier New"/>
                <a:cs typeface="Courier New"/>
              </a:rPr>
              <a:t>$f30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urier New"/>
                <a:cs typeface="Courier New"/>
              </a:rPr>
              <a:t>$f31</a:t>
            </a:r>
          </a:p>
          <a:p>
            <a:r>
              <a:rPr lang="en-US" dirty="0" smtClean="0"/>
              <a:t>Need data transfer instructions for these new registers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/>
              <a:t> (load word),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(store word)</a:t>
            </a:r>
          </a:p>
          <a:p>
            <a:pPr lvl="1"/>
            <a:r>
              <a:rPr lang="en-US" dirty="0" smtClean="0"/>
              <a:t>Double precision uses two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>
                <a:latin typeface="Courier New"/>
                <a:cs typeface="Courier New"/>
              </a:rPr>
              <a:t>lwc1</a:t>
            </a:r>
            <a:r>
              <a:rPr lang="en-US" dirty="0" smtClean="0">
                <a:latin typeface="+mj-lt"/>
                <a:cs typeface="Courier New"/>
              </a:rPr>
              <a:t> </a:t>
            </a:r>
            <a:r>
              <a:rPr lang="en-US" dirty="0" smtClean="0"/>
              <a:t>instructions, two </a:t>
            </a:r>
            <a:r>
              <a:rPr lang="en-US" dirty="0" smtClean="0">
                <a:latin typeface="Courier New"/>
                <a:cs typeface="Courier New"/>
              </a:rPr>
              <a:t>swc1</a:t>
            </a:r>
            <a:r>
              <a:rPr lang="en-US" dirty="0" smtClean="0"/>
              <a:t> instructions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DF6AC-42AC-1848-9742-5B45141B530D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00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41522" y="1694279"/>
            <a:ext cx="8451106" cy="484646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</a:p>
          <a:p>
            <a:pPr marL="514350" indent="-514350">
              <a:buNone/>
            </a:pPr>
            <a:r>
              <a:rPr lang="en-US" sz="3294" dirty="0" smtClean="0">
                <a:solidFill>
                  <a:srgbClr val="FF8000"/>
                </a:solidFill>
                <a:latin typeface="+mj-lt"/>
                <a:cs typeface="Courier"/>
              </a:rPr>
              <a:t>Orange.	I. is false and II. is false</a:t>
            </a:r>
          </a:p>
          <a:p>
            <a:pPr marL="0" indent="-514350">
              <a:buNone/>
            </a:pPr>
            <a:r>
              <a:rPr lang="en-US" sz="3294" dirty="0" smtClean="0">
                <a:solidFill>
                  <a:srgbClr val="408000"/>
                </a:solidFill>
                <a:latin typeface="+mj-lt"/>
                <a:cs typeface="Courier"/>
              </a:rPr>
              <a:t>Green.	I. is false and II. is true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6FCF"/>
                </a:solidFill>
              </a:rPr>
              <a:t>Pink.		I. is true  and II. is false </a:t>
            </a:r>
          </a:p>
          <a:p>
            <a:pPr marL="0" indent="-514350">
              <a:buNone/>
            </a:pPr>
            <a:r>
              <a:rPr lang="en-US" sz="3294" b="1" dirty="0" smtClean="0">
                <a:ln>
                  <a:solidFill>
                    <a:schemeClr val="tx1"/>
                  </a:solidFill>
                </a:ln>
                <a:solidFill>
                  <a:srgbClr val="FFE860"/>
                </a:solidFill>
                <a:latin typeface="+mj-lt"/>
                <a:cs typeface="Courier"/>
              </a:rPr>
              <a:t>Yellow.	I. is true  and II. is true</a:t>
            </a:r>
          </a:p>
          <a:p>
            <a:pPr marL="514350" indent="-514350">
              <a:buFont typeface="+mj-lt"/>
              <a:buAutoNum type="alphaUcPeriod"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9B476-969C-484C-9722-8629EA1AD097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8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Stack in Memory?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MIPS convention</a:t>
            </a:r>
          </a:p>
          <a:p>
            <a:r>
              <a:rPr lang="en-US" dirty="0" smtClean="0"/>
              <a:t>Stack starts in high memory and grows down</a:t>
            </a:r>
          </a:p>
          <a:p>
            <a:pPr lvl="1"/>
            <a:r>
              <a:rPr lang="en-US" dirty="0" smtClean="0"/>
              <a:t>Hexadecimal (base 16) : 7fff </a:t>
            </a:r>
            <a:r>
              <a:rPr lang="en-US" dirty="0" err="1" smtClean="0"/>
              <a:t>fffc</a:t>
            </a:r>
            <a:r>
              <a:rPr lang="en-US" baseline="-25000" dirty="0" err="1" smtClean="0"/>
              <a:t>hex</a:t>
            </a:r>
            <a:endParaRPr lang="en-US" dirty="0" smtClean="0"/>
          </a:p>
          <a:p>
            <a:r>
              <a:rPr lang="en-US" dirty="0" smtClean="0"/>
              <a:t>MIPS programs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i="1" dirty="0" smtClean="0">
                <a:solidFill>
                  <a:srgbClr val="0000FF"/>
                </a:solidFill>
              </a:rPr>
              <a:t>text segment</a:t>
            </a:r>
            <a:r>
              <a:rPr lang="en-US" dirty="0" smtClean="0"/>
              <a:t>) in low end</a:t>
            </a:r>
          </a:p>
          <a:p>
            <a:pPr lvl="1"/>
            <a:r>
              <a:rPr lang="en-US" dirty="0" smtClean="0"/>
              <a:t>0040 0000</a:t>
            </a:r>
            <a:r>
              <a:rPr lang="en-US" baseline="-25000" dirty="0" smtClean="0"/>
              <a:t>hex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static data segment </a:t>
            </a:r>
            <a:r>
              <a:rPr lang="en-US" i="1" dirty="0" smtClean="0"/>
              <a:t>(</a:t>
            </a:r>
            <a:r>
              <a:rPr lang="en-US" dirty="0" smtClean="0"/>
              <a:t>constants and other static variables) above text for static variables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MIPS convention </a:t>
            </a:r>
            <a:r>
              <a:rPr lang="en-US" i="1" dirty="0" smtClean="0">
                <a:solidFill>
                  <a:srgbClr val="0000FF"/>
                </a:solidFill>
              </a:rPr>
              <a:t>global pointer </a:t>
            </a:r>
            <a:r>
              <a:rPr lang="en-US" dirty="0" smtClean="0">
                <a:solidFill>
                  <a:srgbClr val="000000"/>
                </a:solidFill>
              </a:rPr>
              <a:t>(</a:t>
            </a:r>
            <a:r>
              <a:rPr lang="en-US" dirty="0" smtClean="0">
                <a:solidFill>
                  <a:srgbClr val="000000"/>
                </a:solidFill>
                <a:latin typeface="Courier New"/>
                <a:cs typeface="Courier New"/>
              </a:rPr>
              <a:t>$</a:t>
            </a:r>
            <a:r>
              <a:rPr lang="en-US" dirty="0" err="1" smtClean="0">
                <a:solidFill>
                  <a:srgbClr val="000000"/>
                </a:solidFill>
                <a:latin typeface="Courier New"/>
                <a:cs typeface="Courier New"/>
              </a:rPr>
              <a:t>gp</a:t>
            </a:r>
            <a:r>
              <a:rPr lang="en-US" dirty="0" smtClean="0">
                <a:solidFill>
                  <a:srgbClr val="000000"/>
                </a:solidFill>
              </a:rPr>
              <a:t>) </a:t>
            </a:r>
            <a:r>
              <a:rPr lang="en-US" dirty="0" smtClean="0"/>
              <a:t>points to static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(30 of 32, 2 left! – will see when talk about OS)</a:t>
            </a:r>
          </a:p>
          <a:p>
            <a:pPr>
              <a:buClr>
                <a:schemeClr val="tx1"/>
              </a:buClr>
            </a:pPr>
            <a:r>
              <a:rPr lang="en-US" i="1" dirty="0" smtClean="0">
                <a:solidFill>
                  <a:srgbClr val="0000FF"/>
                </a:solidFill>
              </a:rPr>
              <a:t>Heap </a:t>
            </a:r>
            <a:r>
              <a:rPr lang="en-US" dirty="0" smtClean="0"/>
              <a:t>above static for data structures that grow and shrink ; grows up to high addresses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B0BA8-FCB6-3B4B-88F5-58D36AB9D2B0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0169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Answer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457200" y="1600200"/>
            <a:ext cx="8451106" cy="48464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Suppose Big, Tiny, and </a:t>
            </a:r>
            <a:r>
              <a:rPr lang="en-US" dirty="0" err="1" smtClean="0"/>
              <a:t>BigNegative</a:t>
            </a:r>
            <a:r>
              <a:rPr lang="en-US" dirty="0" smtClean="0"/>
              <a:t> are floats in C, with Big initialized to a big number (e.g., age of universe in seconds or 4.32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17</a:t>
            </a:r>
            <a:r>
              <a:rPr lang="en-US" dirty="0" smtClean="0"/>
              <a:t>), Tiny to a small number (e.g., seconds/</a:t>
            </a:r>
            <a:r>
              <a:rPr lang="en-US" dirty="0" err="1" smtClean="0"/>
              <a:t>femtosecond</a:t>
            </a:r>
            <a:r>
              <a:rPr lang="en-US" dirty="0" smtClean="0"/>
              <a:t> or 1.0 </a:t>
            </a:r>
            <a:r>
              <a:rPr lang="en-US" dirty="0" err="1" smtClean="0"/>
              <a:t>x</a:t>
            </a:r>
            <a:r>
              <a:rPr lang="en-US" dirty="0" smtClean="0"/>
              <a:t> 10</a:t>
            </a:r>
            <a:r>
              <a:rPr lang="en-US" baseline="30000" dirty="0" smtClean="0"/>
              <a:t>-15</a:t>
            </a:r>
            <a:r>
              <a:rPr lang="en-US" dirty="0" smtClean="0"/>
              <a:t>), </a:t>
            </a:r>
            <a:r>
              <a:rPr lang="en-US" dirty="0" err="1" smtClean="0"/>
              <a:t>BigNegative</a:t>
            </a:r>
            <a:r>
              <a:rPr lang="en-US" dirty="0" smtClean="0"/>
              <a:t> = - Big. </a:t>
            </a:r>
            <a:br>
              <a:rPr lang="en-US" dirty="0" smtClean="0"/>
            </a:br>
            <a:r>
              <a:rPr lang="en-US" dirty="0" smtClean="0"/>
              <a:t>Here are two conditionals: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* Tiny) * </a:t>
            </a:r>
            <a:r>
              <a:rPr lang="en-US" dirty="0" err="1" smtClean="0"/>
              <a:t>BigNegative</a:t>
            </a:r>
            <a:r>
              <a:rPr lang="en-US" dirty="0" smtClean="0"/>
              <a:t> == (Big * </a:t>
            </a:r>
            <a:r>
              <a:rPr lang="en-US" dirty="0" err="1" smtClean="0"/>
              <a:t>BigNegative</a:t>
            </a:r>
            <a:r>
              <a:rPr lang="en-US" dirty="0" smtClean="0"/>
              <a:t>) * Tiny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(Big + Tiny) + </a:t>
            </a:r>
            <a:r>
              <a:rPr lang="en-US" dirty="0" err="1" smtClean="0"/>
              <a:t>BigNegative</a:t>
            </a:r>
            <a:r>
              <a:rPr lang="en-US" dirty="0" smtClean="0"/>
              <a:t> == (Big + </a:t>
            </a:r>
            <a:r>
              <a:rPr lang="en-US" dirty="0" err="1" smtClean="0"/>
              <a:t>BigNegative</a:t>
            </a:r>
            <a:r>
              <a:rPr lang="en-US" dirty="0" smtClean="0"/>
              <a:t>) + Tiny</a:t>
            </a:r>
          </a:p>
          <a:p>
            <a:pPr marL="571500" indent="-571500">
              <a:buNone/>
            </a:pPr>
            <a:r>
              <a:rPr lang="en-US" dirty="0" smtClean="0"/>
              <a:t>Which statement about these is correct?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Yellow.	I. is true and II. is false (if we don’t consider overflow)—but there are cases where one side overflows while the other </a:t>
            </a:r>
            <a:r>
              <a:rPr lang="en-US" b="1" smtClean="0">
                <a:solidFill>
                  <a:srgbClr val="FF0000"/>
                </a:solidFill>
              </a:rPr>
              <a:t>does not!</a:t>
            </a:r>
          </a:p>
          <a:p>
            <a:pPr marL="514350" indent="-514350">
              <a:buNone/>
            </a:pPr>
            <a:r>
              <a:rPr lang="en-US" dirty="0" smtClean="0"/>
              <a:t>I.  Works ok if no overflow, but because exponents add, if Big * </a:t>
            </a:r>
            <a:r>
              <a:rPr lang="en-US" dirty="0" err="1" smtClean="0"/>
              <a:t>BigNeg</a:t>
            </a:r>
            <a:r>
              <a:rPr lang="en-US" dirty="0" smtClean="0"/>
              <a:t> overflows, then result is overflow, not -1</a:t>
            </a:r>
          </a:p>
          <a:p>
            <a:pPr marL="514350" indent="-514350">
              <a:buNone/>
            </a:pPr>
            <a:r>
              <a:rPr lang="en-US" dirty="0" smtClean="0"/>
              <a:t>II. Left hand side is 0, right hand side is tiny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514350" indent="-514350">
              <a:buNone/>
            </a:pPr>
            <a:endParaRPr lang="en-US" b="1" dirty="0" smtClean="0">
              <a:solidFill>
                <a:srgbClr val="FF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C1F07-83B3-0E4A-9E11-8C58CDADB546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6998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Pitfalls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Floating point addition is NOT associative</a:t>
            </a:r>
          </a:p>
          <a:p>
            <a:r>
              <a:rPr lang="en-US" dirty="0" smtClean="0"/>
              <a:t>Some optimizations can change order of floating point computations, which can change results</a:t>
            </a:r>
          </a:p>
          <a:p>
            <a:r>
              <a:rPr lang="en-US" dirty="0" smtClean="0"/>
              <a:t>Need to ensure that floating point algorithm is correct even with optimizations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1AB01-0145-BD4C-897E-EE870D6D2F71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6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“And in Conclusion, 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460500"/>
            <a:ext cx="8420101" cy="5041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 can interpret binary number as unsigned integer, two’s complement signed integer, floating point number, ASCII characters, Unicode characters, </a:t>
            </a:r>
            <a:r>
              <a:rPr lang="en-US" dirty="0" smtClean="0"/>
              <a:t>… even instructions!</a:t>
            </a:r>
            <a:endParaRPr lang="en-US" dirty="0" smtClean="0"/>
          </a:p>
          <a:p>
            <a:r>
              <a:rPr lang="en-US" dirty="0" smtClean="0"/>
              <a:t>Integers have largest positive and largest negative numbers, but represent all in between</a:t>
            </a:r>
          </a:p>
          <a:p>
            <a:pPr lvl="1"/>
            <a:r>
              <a:rPr lang="en-US" dirty="0" smtClean="0"/>
              <a:t>Two’s comp. weirdness is one extra negative </a:t>
            </a:r>
            <a:r>
              <a:rPr lang="en-US" dirty="0" err="1" smtClean="0"/>
              <a:t>numInteger</a:t>
            </a:r>
            <a:r>
              <a:rPr lang="en-US" dirty="0" smtClean="0"/>
              <a:t> and floating point operations can lead to results too big to store within their representations: overflow/underflow</a:t>
            </a:r>
          </a:p>
          <a:p>
            <a:r>
              <a:rPr lang="en-US" dirty="0" smtClean="0"/>
              <a:t>Floating point is an approximation of </a:t>
            </a:r>
            <a:r>
              <a:rPr lang="en-US" dirty="0" err="1" smtClean="0"/>
              <a:t>reals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E8814-86AE-F641-822E-D6FA25169A6C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74134" y="0"/>
            <a:ext cx="8229600" cy="1143000"/>
          </a:xfrm>
        </p:spPr>
        <p:txBody>
          <a:bodyPr/>
          <a:lstStyle/>
          <a:p>
            <a:r>
              <a:rPr lang="en-US" dirty="0" smtClean="0"/>
              <a:t>MIPS Memory Allocation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D5E71-48EC-5C4C-871A-321A58C5FA0C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601" y="1134533"/>
            <a:ext cx="7289322" cy="572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9838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Signed Integers and </a:t>
            </a:r>
            <a:br>
              <a:rPr lang="en-US" dirty="0" smtClean="0"/>
            </a:br>
            <a:r>
              <a:rPr lang="en-US" dirty="0" smtClean="0"/>
              <a:t>Two’s Complement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2528"/>
            <a:ext cx="8204200" cy="4826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Signed integers in C; want ½ numbers &lt;0, want ½ numbers &gt;0, and want one 0 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Two’s complement </a:t>
            </a:r>
            <a:r>
              <a:rPr lang="en-US" dirty="0" smtClean="0"/>
              <a:t>treats 0 as positive, so 32-bit word represents 2</a:t>
            </a:r>
            <a:r>
              <a:rPr lang="en-US" baseline="30000" dirty="0" smtClean="0"/>
              <a:t>32 </a:t>
            </a:r>
            <a:r>
              <a:rPr lang="en-US" dirty="0" smtClean="0"/>
              <a:t>integers from</a:t>
            </a:r>
            <a:br>
              <a:rPr lang="en-US" dirty="0" smtClean="0"/>
            </a:br>
            <a:r>
              <a:rPr lang="en-US" dirty="0" smtClean="0"/>
              <a:t>-2</a:t>
            </a:r>
            <a:r>
              <a:rPr lang="en-US" baseline="30000" dirty="0" smtClean="0"/>
              <a:t>31 </a:t>
            </a:r>
            <a:r>
              <a:rPr lang="en-US" dirty="0" smtClean="0"/>
              <a:t>(–2,147,483,648) to 2</a:t>
            </a:r>
            <a:r>
              <a:rPr lang="en-US" baseline="30000" dirty="0" smtClean="0"/>
              <a:t>31</a:t>
            </a:r>
            <a:r>
              <a:rPr lang="en-US" dirty="0" smtClean="0"/>
              <a:t>-1 (2,147,483,647)</a:t>
            </a:r>
          </a:p>
          <a:p>
            <a:pPr lvl="1"/>
            <a:r>
              <a:rPr lang="en-US" dirty="0" smtClean="0"/>
              <a:t>Note: one negative number with no positive version</a:t>
            </a:r>
          </a:p>
          <a:p>
            <a:pPr lvl="1"/>
            <a:r>
              <a:rPr lang="en-US" dirty="0" smtClean="0"/>
              <a:t>Book lists some other options, all of which are worse</a:t>
            </a:r>
          </a:p>
          <a:p>
            <a:pPr lvl="1"/>
            <a:r>
              <a:rPr lang="en-US" dirty="0" smtClean="0"/>
              <a:t>Every computers uses two’s complement today</a:t>
            </a:r>
          </a:p>
          <a:p>
            <a:r>
              <a:rPr lang="en-US" i="1" dirty="0" smtClean="0">
                <a:solidFill>
                  <a:srgbClr val="000000"/>
                </a:solidFill>
              </a:rPr>
              <a:t>Most significant bit </a:t>
            </a:r>
            <a:r>
              <a:rPr lang="en-US" dirty="0" smtClean="0">
                <a:solidFill>
                  <a:srgbClr val="000000"/>
                </a:solidFill>
              </a:rPr>
              <a:t>(leftmost) is the </a:t>
            </a:r>
            <a:r>
              <a:rPr lang="en-US" i="1" dirty="0" smtClean="0">
                <a:solidFill>
                  <a:srgbClr val="000000"/>
                </a:solidFill>
              </a:rPr>
              <a:t>sign bit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smtClean="0"/>
              <a:t>since 0 means positive (including 0), 1 means negative</a:t>
            </a:r>
          </a:p>
          <a:p>
            <a:pPr lvl="1"/>
            <a:r>
              <a:rPr lang="en-US" dirty="0" smtClean="0"/>
              <a:t>Bit 31 is most significant, bit 0 is least significant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A405AE-4CA2-7848-AD26-3BC9789AC43D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</a:t>
            </a:r>
            <a:r>
              <a:rPr lang="en-US" dirty="0" smtClean="0"/>
              <a:t>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899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Twos Complement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34035"/>
          </a:xfrm>
        </p:spPr>
        <p:txBody>
          <a:bodyPr/>
          <a:lstStyle/>
          <a:p>
            <a:r>
              <a:rPr lang="en-US" dirty="0" smtClean="0"/>
              <a:t>Assume for simplicity 4 bit width, -8 to +7 represented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E4ADC-56F4-AD4C-A3A1-8D7FEBC1C338}" type="datetime1">
              <a:rPr lang="en-US" smtClean="0"/>
              <a:pPr/>
              <a:t>9/14/12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822824" y="2719295"/>
            <a:ext cx="80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0011</a:t>
            </a:r>
          </a:p>
          <a:p>
            <a:r>
              <a:rPr lang="en-US" sz="2400" dirty="0" smtClean="0"/>
              <a:t>0010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243104" y="2737225"/>
            <a:ext cx="493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3</a:t>
            </a:r>
          </a:p>
          <a:p>
            <a:r>
              <a:rPr lang="en-US" sz="2400" dirty="0" smtClean="0"/>
              <a:t>+2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867647" y="3511176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1377576" y="3469344"/>
            <a:ext cx="1274800" cy="461665"/>
            <a:chOff x="1377576" y="3529108"/>
            <a:chExt cx="1274800" cy="461665"/>
          </a:xfrm>
        </p:grpSpPr>
        <p:sp>
          <p:nvSpPr>
            <p:cNvPr id="12" name="TextBox 11"/>
            <p:cNvSpPr txBox="1"/>
            <p:nvPr/>
          </p:nvSpPr>
          <p:spPr>
            <a:xfrm>
              <a:off x="1377576" y="3529108"/>
              <a:ext cx="3406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5</a:t>
              </a:r>
              <a:endParaRPr lang="en-US" sz="2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843741" y="3529108"/>
              <a:ext cx="808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0101</a:t>
              </a:r>
              <a:endParaRPr lang="en-US" sz="2400" dirty="0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320988" y="2737224"/>
            <a:ext cx="80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0011</a:t>
            </a:r>
          </a:p>
          <a:p>
            <a:r>
              <a:rPr lang="en-US" sz="2400" dirty="0" smtClean="0"/>
              <a:t>1110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412566" y="2755154"/>
            <a:ext cx="913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  3</a:t>
            </a:r>
          </a:p>
          <a:p>
            <a:r>
              <a:rPr lang="en-US" sz="2400" dirty="0" smtClean="0"/>
              <a:t> + (-2)</a:t>
            </a:r>
            <a:endParaRPr lang="en-US" sz="24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4365811" y="3529105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3801035" y="3487273"/>
            <a:ext cx="1365903" cy="461665"/>
            <a:chOff x="1302871" y="3529108"/>
            <a:chExt cx="1365903" cy="461665"/>
          </a:xfrm>
        </p:grpSpPr>
        <p:sp>
          <p:nvSpPr>
            <p:cNvPr id="19" name="TextBox 18"/>
            <p:cNvSpPr txBox="1"/>
            <p:nvPr/>
          </p:nvSpPr>
          <p:spPr>
            <a:xfrm>
              <a:off x="1302871" y="3529108"/>
              <a:ext cx="41023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 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34567" y="3529108"/>
              <a:ext cx="1034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1 0001</a:t>
              </a:r>
              <a:endParaRPr lang="en-US" sz="2400" dirty="0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2886637" y="4306048"/>
            <a:ext cx="80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0111</a:t>
            </a:r>
          </a:p>
          <a:p>
            <a:r>
              <a:rPr lang="en-US" sz="2400" dirty="0" smtClean="0"/>
              <a:t>0001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2306917" y="4323978"/>
            <a:ext cx="4939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7</a:t>
            </a:r>
          </a:p>
          <a:p>
            <a:r>
              <a:rPr lang="en-US" sz="2400" dirty="0" smtClean="0"/>
              <a:t>+1</a:t>
            </a:r>
            <a:endParaRPr lang="en-US" sz="24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931460" y="5097929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" name="Group 23"/>
          <p:cNvGrpSpPr/>
          <p:nvPr/>
        </p:nvGrpSpPr>
        <p:grpSpPr>
          <a:xfrm>
            <a:off x="2351743" y="5056097"/>
            <a:ext cx="1364446" cy="461665"/>
            <a:chOff x="1287930" y="3529108"/>
            <a:chExt cx="1364446" cy="461665"/>
          </a:xfrm>
        </p:grpSpPr>
        <p:sp>
          <p:nvSpPr>
            <p:cNvPr id="25" name="TextBox 24"/>
            <p:cNvSpPr txBox="1"/>
            <p:nvPr/>
          </p:nvSpPr>
          <p:spPr>
            <a:xfrm>
              <a:off x="1287930" y="3529108"/>
              <a:ext cx="4348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-8</a:t>
              </a:r>
              <a:endParaRPr lang="en-US" sz="2400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43741" y="3529108"/>
              <a:ext cx="8086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1000</a:t>
              </a:r>
              <a:endParaRPr lang="en-US" sz="2400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2285999" y="5528236"/>
            <a:ext cx="1531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Overflow!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4096" y="2725271"/>
            <a:ext cx="80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1101</a:t>
            </a:r>
          </a:p>
          <a:p>
            <a:r>
              <a:rPr lang="en-US" sz="2400" dirty="0" smtClean="0"/>
              <a:t>1110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25674" y="2743201"/>
            <a:ext cx="9139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 -3</a:t>
            </a:r>
          </a:p>
          <a:p>
            <a:r>
              <a:rPr lang="en-US" sz="2400" dirty="0" smtClean="0"/>
              <a:t> + (-2)</a:t>
            </a:r>
            <a:endParaRPr lang="en-US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878919" y="3517152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6314143" y="3475320"/>
            <a:ext cx="1365903" cy="461665"/>
            <a:chOff x="1302871" y="3529108"/>
            <a:chExt cx="1365903" cy="461665"/>
          </a:xfrm>
        </p:grpSpPr>
        <p:sp>
          <p:nvSpPr>
            <p:cNvPr id="32" name="TextBox 31"/>
            <p:cNvSpPr txBox="1"/>
            <p:nvPr/>
          </p:nvSpPr>
          <p:spPr>
            <a:xfrm>
              <a:off x="1302871" y="3529108"/>
              <a:ext cx="43488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-5</a:t>
              </a:r>
              <a:endParaRPr lang="en-US" sz="24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634567" y="3529108"/>
              <a:ext cx="1034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1 1011</a:t>
              </a:r>
              <a:endParaRPr lang="en-US" sz="2400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5414684" y="4323978"/>
            <a:ext cx="808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1000</a:t>
            </a:r>
          </a:p>
          <a:p>
            <a:r>
              <a:rPr lang="en-US" sz="2400" dirty="0" smtClean="0"/>
              <a:t>1111</a:t>
            </a:r>
            <a:endParaRPr lang="en-US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4551085" y="4326967"/>
            <a:ext cx="8444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    -8</a:t>
            </a:r>
          </a:p>
          <a:p>
            <a:r>
              <a:rPr lang="en-US" sz="2400" dirty="0" smtClean="0"/>
              <a:t>+ (-1)</a:t>
            </a:r>
            <a:endParaRPr lang="en-US" sz="240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5459507" y="5115859"/>
            <a:ext cx="71717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4820026" y="5074027"/>
            <a:ext cx="1440608" cy="461665"/>
            <a:chOff x="1437340" y="3529108"/>
            <a:chExt cx="1440608" cy="461665"/>
          </a:xfrm>
        </p:grpSpPr>
        <p:sp>
          <p:nvSpPr>
            <p:cNvPr id="38" name="TextBox 37"/>
            <p:cNvSpPr txBox="1"/>
            <p:nvPr/>
          </p:nvSpPr>
          <p:spPr>
            <a:xfrm>
              <a:off x="1437340" y="3529108"/>
              <a:ext cx="493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+7</a:t>
              </a:r>
              <a:endParaRPr lang="en-US" sz="2400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843741" y="3529108"/>
              <a:ext cx="103420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1 0111</a:t>
              </a:r>
              <a:endParaRPr lang="en-US" sz="2400" dirty="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814046" y="5546166"/>
            <a:ext cx="17067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>
                <a:solidFill>
                  <a:srgbClr val="FF0000"/>
                </a:solidFill>
              </a:rPr>
              <a:t>Underflow!</a:t>
            </a:r>
            <a:endParaRPr lang="en-US" sz="2400" b="1" i="1" dirty="0">
              <a:solidFill>
                <a:srgbClr val="FF0000"/>
              </a:solidFill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4497294" y="3936985"/>
            <a:ext cx="4387197" cy="1624986"/>
            <a:chOff x="4497294" y="3936985"/>
            <a:chExt cx="4387197" cy="1624986"/>
          </a:xfrm>
        </p:grpSpPr>
        <p:sp>
          <p:nvSpPr>
            <p:cNvPr id="41" name="TextBox 40"/>
            <p:cNvSpPr txBox="1"/>
            <p:nvPr/>
          </p:nvSpPr>
          <p:spPr>
            <a:xfrm>
              <a:off x="7126941" y="4915640"/>
              <a:ext cx="175755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Carry into MSB = </a:t>
              </a:r>
            </a:p>
            <a:p>
              <a:r>
                <a:rPr lang="en-US" dirty="0" smtClean="0"/>
                <a:t>Carry Out MSB</a:t>
              </a:r>
              <a:endParaRPr lang="en-US" dirty="0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 flipV="1">
              <a:off x="6879061" y="3936985"/>
              <a:ext cx="842773" cy="978655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flipH="1" flipV="1">
              <a:off x="4497294" y="3989294"/>
              <a:ext cx="3197412" cy="9263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3155576" y="5468471"/>
            <a:ext cx="5731903" cy="1097546"/>
            <a:chOff x="3155576" y="5468471"/>
            <a:chExt cx="5731903" cy="1097546"/>
          </a:xfrm>
        </p:grpSpPr>
        <p:grpSp>
          <p:nvGrpSpPr>
            <p:cNvPr id="46" name="Group 45"/>
            <p:cNvGrpSpPr/>
            <p:nvPr/>
          </p:nvGrpSpPr>
          <p:grpSpPr>
            <a:xfrm>
              <a:off x="7129929" y="5919686"/>
              <a:ext cx="1757550" cy="646331"/>
              <a:chOff x="7204635" y="5815105"/>
              <a:chExt cx="1757550" cy="646331"/>
            </a:xfrm>
          </p:grpSpPr>
          <p:sp>
            <p:nvSpPr>
              <p:cNvPr id="42" name="TextBox 41"/>
              <p:cNvSpPr txBox="1"/>
              <p:nvPr/>
            </p:nvSpPr>
            <p:spPr>
              <a:xfrm>
                <a:off x="7204635" y="5815105"/>
                <a:ext cx="175755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Carry into MSB = </a:t>
                </a:r>
              </a:p>
              <a:p>
                <a:r>
                  <a:rPr lang="en-US" dirty="0" smtClean="0"/>
                  <a:t>Carry Out MSB</a:t>
                </a:r>
                <a:endParaRPr lang="en-US" dirty="0"/>
              </a:p>
            </p:txBody>
          </p:sp>
          <p:cxnSp>
            <p:nvCxnSpPr>
              <p:cNvPr id="44" name="Straight Connector 43"/>
              <p:cNvCxnSpPr/>
              <p:nvPr/>
            </p:nvCxnSpPr>
            <p:spPr>
              <a:xfrm flipV="1">
                <a:off x="8710706" y="5901764"/>
                <a:ext cx="164353" cy="239058"/>
              </a:xfrm>
              <a:prstGeom prst="line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Straight Arrow Connector 51"/>
            <p:cNvCxnSpPr/>
            <p:nvPr/>
          </p:nvCxnSpPr>
          <p:spPr>
            <a:xfrm flipH="1" flipV="1">
              <a:off x="5573059" y="5468471"/>
              <a:ext cx="1598706" cy="911411"/>
            </a:xfrm>
            <a:prstGeom prst="straightConnector1">
              <a:avLst/>
            </a:prstGeom>
            <a:ln>
              <a:solidFill>
                <a:srgbClr val="00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H="1" flipV="1">
              <a:off x="3155576" y="5516282"/>
              <a:ext cx="4031130" cy="87854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0301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4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Review</a:t>
            </a:r>
          </a:p>
          <a:p>
            <a:r>
              <a:rPr lang="en-US" dirty="0" smtClean="0"/>
              <a:t>Instructions as Numbers</a:t>
            </a:r>
            <a:endParaRPr lang="en-US" dirty="0" smtClean="0"/>
          </a:p>
          <a:p>
            <a:r>
              <a:rPr lang="en-US" dirty="0" err="1" smtClean="0">
                <a:solidFill>
                  <a:srgbClr val="BFBFBF"/>
                </a:solidFill>
              </a:rPr>
              <a:t>Administrivia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Floating Point Numbers</a:t>
            </a:r>
            <a:endParaRPr lang="en-US" dirty="0" smtClean="0">
              <a:solidFill>
                <a:srgbClr val="BFBFBF"/>
              </a:solidFill>
            </a:endParaRPr>
          </a:p>
          <a:p>
            <a:r>
              <a:rPr lang="en-US" dirty="0" smtClean="0">
                <a:solidFill>
                  <a:srgbClr val="BFBFBF"/>
                </a:solidFill>
              </a:rPr>
              <a:t>And in Conclusion, …</a:t>
            </a:r>
            <a:endParaRPr lang="en-US" dirty="0">
              <a:solidFill>
                <a:srgbClr val="BFBFB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A9E9B-2CAF-4D40-BD7F-9080A05DCDA3}" type="datetime1">
              <a:rPr lang="en-US" smtClean="0"/>
              <a:pPr/>
              <a:t>9/13/12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Fall 2012 -- Lecture #9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63E4C-4642-794D-A2FD-70F6B81535F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123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12327</TotalTime>
  <Words>3713</Words>
  <Application>Microsoft Macintosh PowerPoint</Application>
  <PresentationFormat>On-screen Show (4:3)</PresentationFormat>
  <Paragraphs>962</Paragraphs>
  <Slides>52</Slides>
  <Notes>9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4" baseType="lpstr">
      <vt:lpstr>Office Theme</vt:lpstr>
      <vt:lpstr>Image</vt:lpstr>
      <vt:lpstr>CS 61C:  Great Ideas in Computer Architecture  Instructions as Numbers and Floating Point Numbers  </vt:lpstr>
      <vt:lpstr>Big Idea #1: Levels of Representation/Interpretation</vt:lpstr>
      <vt:lpstr>Agenda</vt:lpstr>
      <vt:lpstr>Optimized Function Convention</vt:lpstr>
      <vt:lpstr>Where is the Stack in Memory?</vt:lpstr>
      <vt:lpstr>MIPS Memory Allocation</vt:lpstr>
      <vt:lpstr>Signed Integers and  Two’s Complement Representation</vt:lpstr>
      <vt:lpstr>Twos Complement Examples</vt:lpstr>
      <vt:lpstr>Agenda</vt:lpstr>
      <vt:lpstr>Everything in a Computer is Just a Binary Number</vt:lpstr>
      <vt:lpstr>Implications of Everything is a Number</vt:lpstr>
      <vt:lpstr>Instructions as Numbers</vt:lpstr>
      <vt:lpstr>Names of MIPS fields</vt:lpstr>
      <vt:lpstr>Instructions as Numbers</vt:lpstr>
      <vt:lpstr>Instructions as Numbers</vt:lpstr>
      <vt:lpstr>What about Load, Store, Immediate, Branches, Jumps?</vt:lpstr>
      <vt:lpstr>Names of MIPS Fields in I-type</vt:lpstr>
      <vt:lpstr>Register (R), Immediate (I), Jump (J) Instruction Formats</vt:lpstr>
      <vt:lpstr>Encoding of MIPS Instructions:  Must Be Unique!</vt:lpstr>
      <vt:lpstr>Converting C to MIPS Machine code $t0 (reg 8), &amp;A in $t1 (reg 9), h=$s2 (reg 18)</vt:lpstr>
      <vt:lpstr>Converting C to MIPS Machine code $t0 (reg 8), &amp;A in $t1 (reg 9), h=$s2 (reg 18)</vt:lpstr>
      <vt:lpstr>Agenda</vt:lpstr>
      <vt:lpstr>CS61c in the News</vt:lpstr>
      <vt:lpstr>CS 61c in the News</vt:lpstr>
      <vt:lpstr>Agenda</vt:lpstr>
      <vt:lpstr>Goals for Floating Point</vt:lpstr>
      <vt:lpstr>Scientific Notation (e.g., Base 10)</vt:lpstr>
      <vt:lpstr>Scientific Notation (e.g., Base 10)</vt:lpstr>
      <vt:lpstr>Which is Less? (i.e., closer to -∞)</vt:lpstr>
      <vt:lpstr>Which is Less? (i.e., closer to -∞)</vt:lpstr>
      <vt:lpstr>Floating Point:  Representing Very Small Numbers</vt:lpstr>
      <vt:lpstr>Bias Notation (+127)</vt:lpstr>
      <vt:lpstr>What If Operation Result Doesn’t Fit in 32 Bits?</vt:lpstr>
      <vt:lpstr>Depends on the Programming Language</vt:lpstr>
      <vt:lpstr>Depends on the Programming Language</vt:lpstr>
      <vt:lpstr>Depends on the Programming Language</vt:lpstr>
      <vt:lpstr>Depends on the Programming Language</vt:lpstr>
      <vt:lpstr>Depends on the Programming Language</vt:lpstr>
      <vt:lpstr>MIPS Solution: Offer Both</vt:lpstr>
      <vt:lpstr>MIPS Solution: Offer Both</vt:lpstr>
      <vt:lpstr>What About Real Numbers in Base 2?</vt:lpstr>
      <vt:lpstr>Floating Point Numbers</vt:lpstr>
      <vt:lpstr>Floating Point Numbers</vt:lpstr>
      <vt:lpstr>More Floating Point</vt:lpstr>
      <vt:lpstr>Floating Point Add Associativity?</vt:lpstr>
      <vt:lpstr>MIPS Floating Point Instructions</vt:lpstr>
      <vt:lpstr>MIPS Floating Point Instructions</vt:lpstr>
      <vt:lpstr>MIPS Floating Point Instructions</vt:lpstr>
      <vt:lpstr>Peer Instruction Question</vt:lpstr>
      <vt:lpstr>Peer Instruction Answer</vt:lpstr>
      <vt:lpstr>Pitfalls</vt:lpstr>
      <vt:lpstr>“And in Conclusion, …”</vt:lpstr>
    </vt:vector>
  </TitlesOfParts>
  <Company>UC Berkeley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61C: Great Ideas in Computer Architecture (Machine Structures)</dc:title>
  <dc:creator>Randy Katz</dc:creator>
  <cp:lastModifiedBy>Randy Katz</cp:lastModifiedBy>
  <cp:revision>184</cp:revision>
  <cp:lastPrinted>2012-09-12T20:20:54Z</cp:lastPrinted>
  <dcterms:created xsi:type="dcterms:W3CDTF">2012-09-04T02:13:24Z</dcterms:created>
  <dcterms:modified xsi:type="dcterms:W3CDTF">2012-09-14T19:59:20Z</dcterms:modified>
</cp:coreProperties>
</file>