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7" r:id="rId2"/>
    <p:sldId id="394" r:id="rId3"/>
    <p:sldId id="305" r:id="rId4"/>
    <p:sldId id="409" r:id="rId5"/>
    <p:sldId id="330" r:id="rId6"/>
    <p:sldId id="420" r:id="rId7"/>
    <p:sldId id="411" r:id="rId8"/>
    <p:sldId id="412" r:id="rId9"/>
    <p:sldId id="413" r:id="rId10"/>
    <p:sldId id="415" r:id="rId11"/>
    <p:sldId id="416" r:id="rId12"/>
    <p:sldId id="418" r:id="rId13"/>
    <p:sldId id="410" r:id="rId14"/>
    <p:sldId id="419" r:id="rId15"/>
    <p:sldId id="384" r:id="rId16"/>
    <p:sldId id="318" r:id="rId17"/>
    <p:sldId id="324" r:id="rId18"/>
    <p:sldId id="383" r:id="rId19"/>
    <p:sldId id="422" r:id="rId20"/>
    <p:sldId id="423" r:id="rId21"/>
    <p:sldId id="405" r:id="rId22"/>
    <p:sldId id="380" r:id="rId23"/>
    <p:sldId id="390" r:id="rId24"/>
    <p:sldId id="408" r:id="rId25"/>
    <p:sldId id="396" r:id="rId26"/>
    <p:sldId id="403" r:id="rId27"/>
    <p:sldId id="404" r:id="rId28"/>
    <p:sldId id="425" r:id="rId29"/>
    <p:sldId id="397" r:id="rId30"/>
    <p:sldId id="424" r:id="rId31"/>
    <p:sldId id="298" r:id="rId32"/>
    <p:sldId id="421" r:id="rId33"/>
    <p:sldId id="299" r:id="rId34"/>
    <p:sldId id="387" r:id="rId35"/>
    <p:sldId id="300" r:id="rId36"/>
    <p:sldId id="301" r:id="rId37"/>
    <p:sldId id="388" r:id="rId38"/>
    <p:sldId id="302" r:id="rId39"/>
    <p:sldId id="303" r:id="rId40"/>
    <p:sldId id="304" r:id="rId41"/>
    <p:sldId id="33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F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184" autoAdjust="0"/>
    <p:restoredTop sz="63132" autoAdjust="0"/>
  </p:normalViewPr>
  <p:slideViewPr>
    <p:cSldViewPr>
      <p:cViewPr varScale="1">
        <p:scale>
          <a:sx n="126" d="100"/>
          <a:sy n="126" d="100"/>
        </p:scale>
        <p:origin x="-3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2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r>
              <a:rPr lang="en-US"/>
              <a:t>That is, any computer, no matter how primitive or advance, can be divided into five parts:</a:t>
            </a:r>
          </a:p>
          <a:p>
            <a:r>
              <a:rPr lang="en-US"/>
              <a:t>1. The input devices bring the data from the outside world into the computer.</a:t>
            </a:r>
          </a:p>
          <a:p>
            <a:r>
              <a:rPr lang="en-US"/>
              <a:t>2. These data are kept in the computer’s memory  until ...</a:t>
            </a:r>
          </a:p>
          <a:p>
            <a:r>
              <a:rPr lang="en-US"/>
              <a:t>3. The datapath request and process them.</a:t>
            </a:r>
          </a:p>
          <a:p>
            <a:r>
              <a:rPr lang="en-US"/>
              <a:t>4. The operation of the datapath is controlled by the computer’s controller.</a:t>
            </a:r>
          </a:p>
          <a:p>
            <a:r>
              <a:rPr lang="en-US"/>
              <a:t>All the work done by the computer will NOT do us any good unless we can get the data back to the outside world. </a:t>
            </a:r>
          </a:p>
          <a:p>
            <a:r>
              <a:rPr lang="en-US"/>
              <a:t> 5. Getting the data back to the outside world is the job of the output devices.</a:t>
            </a:r>
          </a:p>
          <a:p>
            <a:endParaRPr lang="en-US"/>
          </a:p>
          <a:p>
            <a:r>
              <a:rPr lang="en-US"/>
              <a:t>The most COMMON way to connect these 5 components together is to use a network of busses.</a:t>
            </a:r>
          </a:p>
        </p:txBody>
      </p:sp>
      <p:sp>
        <p:nvSpPr>
          <p:cNvPr id="317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58EE1-150D-7C49-A34F-690C4D6CDB04}" type="slidenum">
              <a:rPr lang="en-US"/>
              <a:pPr/>
              <a:t>9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>
                <a:latin typeface="Times-Roman" charset="0"/>
              </a:rPr>
              <a:t>Early machines had things like mercury delay lines (jse)</a:t>
            </a:r>
          </a:p>
          <a:p>
            <a:r>
              <a:rPr lang="en-US">
                <a:latin typeface="Times-Roman" charset="0"/>
              </a:rPr>
              <a:t>Photo from David Gesswein </a:t>
            </a:r>
            <a:r>
              <a:rPr lang="en-US">
                <a:solidFill>
                  <a:srgbClr val="0000EE"/>
                </a:solidFill>
                <a:latin typeface="Times-Roman" charset="0"/>
              </a:rPr>
              <a:t>djg@pdp8.net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E2B6C-04B0-7943-9396-93EEB67FDDE6}" type="slidenum">
              <a:rPr lang="en-US"/>
              <a:pPr/>
              <a:t>10</a:t>
            </a:fld>
            <a:endParaRPr lang="en-US"/>
          </a:p>
        </p:txBody>
      </p:sp>
      <p:sp>
        <p:nvSpPr>
          <p:cNvPr id="145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62F2D-FA58-AB42-9D7B-855CCBA2322C}" type="slidenum">
              <a:rPr lang="en-US"/>
              <a:pPr/>
              <a:t>12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946-2B58-4447-B4D5-FD33EB04A796}" type="datetime1">
              <a:rPr lang="en-US" smtClean="0"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E694-67E5-2D43-BD8D-D0001718B441}" type="datetime1">
              <a:rPr lang="en-US" smtClean="0"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5FE-DABB-084E-A331-5FB7D74C1A28}" type="datetime1">
              <a:rPr lang="en-US" smtClean="0"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1213-A3B0-0E4F-BB08-6BA7E519D5B5}" type="datetime1">
              <a:rPr lang="en-US" smtClean="0"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F336-0F6E-7340-AA42-EE92AAB3C081}" type="datetime1">
              <a:rPr lang="en-US" smtClean="0"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FB4-D434-0C4F-BFD7-56CBB2D8846E}" type="datetime1">
              <a:rPr lang="en-US" smtClean="0"/>
              <a:t>9/16/12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4856-1FBB-5D40-B4E4-89A0479D670C}" type="datetime1">
              <a:rPr lang="en-US" smtClean="0"/>
              <a:t>9/16/12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C56C-0F9E-3A40-A6CF-DCAB8D913769}" type="datetime1">
              <a:rPr lang="en-US" smtClean="0"/>
              <a:t>9/16/12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769F-0CA5-D043-B004-7970DDFB24BF}" type="datetime1">
              <a:rPr lang="en-US" smtClean="0"/>
              <a:t>9/16/12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D5B7-47EC-7A48-8026-BA7AD6936F29}" type="datetime1">
              <a:rPr lang="en-US" smtClean="0"/>
              <a:t>9/16/12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661D-7986-0140-B497-7A155B52B755}" type="datetime1">
              <a:rPr lang="en-US" smtClean="0"/>
              <a:t>9/16/12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AA77-80FE-F44F-8849-6FF1430DE68A}" type="datetime1">
              <a:rPr lang="en-US" smtClean="0"/>
              <a:t>9/16/12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Fall 2012 --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ARM_architectur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Computer Components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, Randy H. Katz</a:t>
            </a:r>
          </a:p>
          <a:p>
            <a:r>
              <a:rPr lang="en-US" dirty="0" smtClean="0"/>
              <a:t>http://inst.eecs.Berkeley.edu/~cs61c</a:t>
            </a:r>
            <a:r>
              <a:rPr lang="en-US" dirty="0" smtClean="0"/>
              <a:t>/</a:t>
            </a:r>
            <a:r>
              <a:rPr lang="en-US" dirty="0" smtClean="0"/>
              <a:t>fa</a:t>
            </a:r>
            <a:r>
              <a:rPr lang="en-US" dirty="0" smtClean="0"/>
              <a:t>12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81D-FA1C-404A-B71B-945E6049B624}" type="datetime1">
              <a:rPr lang="en-US" smtClean="0"/>
              <a:t>9/17/12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D0D9-6D82-6948-9305-A5455EA2CB74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72512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One-Transistor </a:t>
            </a:r>
            <a:r>
              <a:rPr lang="en-US" dirty="0"/>
              <a:t>Dynamic </a:t>
            </a:r>
            <a:r>
              <a:rPr lang="en-US" dirty="0" smtClean="0"/>
              <a:t>RAM </a:t>
            </a:r>
            <a:r>
              <a:rPr lang="en-US" sz="2400" dirty="0" smtClean="0"/>
              <a:t>[</a:t>
            </a:r>
            <a:r>
              <a:rPr lang="en-US" sz="2400" dirty="0" err="1" smtClean="0"/>
              <a:t>Dennard</a:t>
            </a:r>
            <a:r>
              <a:rPr lang="en-US" sz="2400" dirty="0" smtClean="0"/>
              <a:t>, IBM]</a:t>
            </a:r>
            <a:endParaRPr lang="en-US" dirty="0"/>
          </a:p>
        </p:txBody>
      </p:sp>
      <p:pic>
        <p:nvPicPr>
          <p:cNvPr id="1414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2819400"/>
            <a:ext cx="2913063" cy="3962400"/>
            <a:chOff x="2574" y="1015"/>
            <a:chExt cx="1462" cy="2274"/>
          </a:xfrm>
        </p:grpSpPr>
        <p:sp>
          <p:nvSpPr>
            <p:cNvPr id="1414149" name="Rectangle 5"/>
            <p:cNvSpPr>
              <a:spLocks noChangeArrowheads="1"/>
            </p:cNvSpPr>
            <p:nvPr/>
          </p:nvSpPr>
          <p:spPr bwMode="auto">
            <a:xfrm>
              <a:off x="2694" y="1804"/>
              <a:ext cx="937" cy="450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0" name="Rectangle 6"/>
            <p:cNvSpPr>
              <a:spLocks noChangeArrowheads="1"/>
            </p:cNvSpPr>
            <p:nvPr/>
          </p:nvSpPr>
          <p:spPr bwMode="auto">
            <a:xfrm>
              <a:off x="3032" y="2141"/>
              <a:ext cx="262" cy="1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1" name="Rectangle 7"/>
            <p:cNvSpPr>
              <a:spLocks noChangeArrowheads="1"/>
            </p:cNvSpPr>
            <p:nvPr/>
          </p:nvSpPr>
          <p:spPr bwMode="auto">
            <a:xfrm>
              <a:off x="2694" y="2254"/>
              <a:ext cx="937" cy="30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2" name="Freeform 8"/>
            <p:cNvSpPr>
              <a:spLocks/>
            </p:cNvSpPr>
            <p:nvPr/>
          </p:nvSpPr>
          <p:spPr bwMode="auto">
            <a:xfrm>
              <a:off x="2994" y="1466"/>
              <a:ext cx="451" cy="789"/>
            </a:xfrm>
            <a:custGeom>
              <a:avLst/>
              <a:gdLst/>
              <a:ahLst/>
              <a:cxnLst>
                <a:cxn ang="0">
                  <a:pos x="480" y="1008"/>
                </a:cxn>
                <a:cxn ang="0">
                  <a:pos x="432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36"/>
                </a:cxn>
                <a:cxn ang="0">
                  <a:pos x="480" y="336"/>
                </a:cxn>
                <a:cxn ang="0">
                  <a:pos x="480" y="0"/>
                </a:cxn>
                <a:cxn ang="0">
                  <a:pos x="576" y="0"/>
                </a:cxn>
                <a:cxn ang="0">
                  <a:pos x="576" y="1008"/>
                </a:cxn>
                <a:cxn ang="0">
                  <a:pos x="480" y="1008"/>
                </a:cxn>
              </a:cxnLst>
              <a:rect l="0" t="0" r="r" b="b"/>
              <a:pathLst>
                <a:path w="577" h="1009">
                  <a:moveTo>
                    <a:pt x="480" y="1008"/>
                  </a:moveTo>
                  <a:lnTo>
                    <a:pt x="432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36"/>
                  </a:lnTo>
                  <a:lnTo>
                    <a:pt x="480" y="336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1008"/>
                  </a:lnTo>
                  <a:lnTo>
                    <a:pt x="480" y="1008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66CC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3" name="Freeform 9"/>
            <p:cNvSpPr>
              <a:spLocks/>
            </p:cNvSpPr>
            <p:nvPr/>
          </p:nvSpPr>
          <p:spPr bwMode="auto">
            <a:xfrm>
              <a:off x="3294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4" name="Freeform 10"/>
            <p:cNvSpPr>
              <a:spLocks/>
            </p:cNvSpPr>
            <p:nvPr/>
          </p:nvSpPr>
          <p:spPr bwMode="auto">
            <a:xfrm>
              <a:off x="2769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5" name="Line 11"/>
            <p:cNvSpPr>
              <a:spLocks noChangeShapeType="1"/>
            </p:cNvSpPr>
            <p:nvPr/>
          </p:nvSpPr>
          <p:spPr bwMode="auto">
            <a:xfrm>
              <a:off x="3032" y="2254"/>
              <a:ext cx="262" cy="0"/>
            </a:xfrm>
            <a:prstGeom prst="line">
              <a:avLst/>
            </a:prstGeom>
            <a:noFill/>
            <a:ln w="50800">
              <a:solidFill>
                <a:srgbClr val="868686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6" name="Freeform 12"/>
            <p:cNvSpPr>
              <a:spLocks/>
            </p:cNvSpPr>
            <p:nvPr/>
          </p:nvSpPr>
          <p:spPr bwMode="auto">
            <a:xfrm>
              <a:off x="2694" y="1466"/>
              <a:ext cx="938" cy="33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480" y="0"/>
                </a:cxn>
                <a:cxn ang="0">
                  <a:pos x="480" y="336"/>
                </a:cxn>
                <a:cxn ang="0">
                  <a:pos x="864" y="336"/>
                </a:cxn>
                <a:cxn ang="0">
                  <a:pos x="864" y="0"/>
                </a:cxn>
                <a:cxn ang="0">
                  <a:pos x="960" y="0"/>
                </a:cxn>
                <a:cxn ang="0">
                  <a:pos x="960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84" y="432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960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7" name="Freeform 13"/>
            <p:cNvSpPr>
              <a:spLocks/>
            </p:cNvSpPr>
            <p:nvPr/>
          </p:nvSpPr>
          <p:spPr bwMode="auto">
            <a:xfrm>
              <a:off x="2694" y="1429"/>
              <a:ext cx="938" cy="338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6" y="432"/>
                </a:cxn>
                <a:cxn ang="0">
                  <a:pos x="336" y="0"/>
                </a:cxn>
                <a:cxn ang="0">
                  <a:pos x="528" y="0"/>
                </a:cxn>
                <a:cxn ang="0">
                  <a:pos x="528" y="336"/>
                </a:cxn>
                <a:cxn ang="0">
                  <a:pos x="816" y="336"/>
                </a:cxn>
                <a:cxn ang="0">
                  <a:pos x="816" y="0"/>
                </a:cxn>
                <a:cxn ang="0">
                  <a:pos x="1008" y="0"/>
                </a:cxn>
                <a:cxn ang="0">
                  <a:pos x="1008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36" y="432"/>
                  </a:lnTo>
                  <a:lnTo>
                    <a:pt x="336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816" y="336"/>
                  </a:lnTo>
                  <a:lnTo>
                    <a:pt x="816" y="0"/>
                  </a:lnTo>
                  <a:lnTo>
                    <a:pt x="1008" y="0"/>
                  </a:lnTo>
                  <a:lnTo>
                    <a:pt x="1008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8" name="Rectangle 14"/>
            <p:cNvSpPr>
              <a:spLocks noChangeArrowheads="1"/>
            </p:cNvSpPr>
            <p:nvPr/>
          </p:nvSpPr>
          <p:spPr bwMode="auto">
            <a:xfrm>
              <a:off x="2574" y="1015"/>
              <a:ext cx="12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FF"/>
                  </a:solidFill>
                  <a:latin typeface="Verdana" charset="0"/>
                </a:rPr>
                <a:t>TiN top electrode (V</a:t>
              </a:r>
              <a:r>
                <a:rPr lang="en-US" sz="1400" b="1" baseline="-25000">
                  <a:solidFill>
                    <a:srgbClr val="CC00FF"/>
                  </a:solidFill>
                  <a:latin typeface="Verdana" charset="0"/>
                </a:rPr>
                <a:t>REF</a:t>
              </a:r>
              <a:r>
                <a:rPr lang="en-US" sz="1400" b="1">
                  <a:solidFill>
                    <a:srgbClr val="CC00FF"/>
                  </a:solidFill>
                  <a:latin typeface="Verdana" charset="0"/>
                </a:rPr>
                <a:t>)</a:t>
              </a:r>
            </a:p>
          </p:txBody>
        </p:sp>
        <p:sp>
          <p:nvSpPr>
            <p:cNvPr id="1414159" name="Line 15"/>
            <p:cNvSpPr>
              <a:spLocks noChangeShapeType="1"/>
            </p:cNvSpPr>
            <p:nvPr/>
          </p:nvSpPr>
          <p:spPr bwMode="auto">
            <a:xfrm>
              <a:off x="2882" y="1167"/>
              <a:ext cx="112" cy="2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0" name="Rectangle 16"/>
            <p:cNvSpPr>
              <a:spLocks noChangeArrowheads="1"/>
            </p:cNvSpPr>
            <p:nvPr/>
          </p:nvSpPr>
          <p:spPr bwMode="auto">
            <a:xfrm>
              <a:off x="3173" y="1192"/>
              <a:ext cx="8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FF9900"/>
                  </a:solidFill>
                  <a:latin typeface="Verdana" charset="0"/>
                </a:rPr>
                <a:t>Ta</a:t>
              </a:r>
              <a:r>
                <a:rPr lang="en-US" sz="1400" b="1" baseline="-25000">
                  <a:solidFill>
                    <a:srgbClr val="FF9900"/>
                  </a:solidFill>
                  <a:latin typeface="Verdana" charset="0"/>
                </a:rPr>
                <a:t>2</a:t>
              </a:r>
              <a:r>
                <a:rPr lang="en-US" sz="1400" b="1">
                  <a:solidFill>
                    <a:srgbClr val="FF9900"/>
                  </a:solidFill>
                  <a:latin typeface="Verdana" charset="0"/>
                </a:rPr>
                <a:t>O</a:t>
              </a:r>
              <a:r>
                <a:rPr lang="en-US" sz="1400" b="1" baseline="-25000">
                  <a:solidFill>
                    <a:srgbClr val="FF9900"/>
                  </a:solidFill>
                  <a:latin typeface="Verdana" charset="0"/>
                </a:rPr>
                <a:t>5</a:t>
              </a:r>
              <a:r>
                <a:rPr lang="en-US" sz="1400" b="1">
                  <a:solidFill>
                    <a:srgbClr val="FF9900"/>
                  </a:solidFill>
                  <a:latin typeface="Verdana" charset="0"/>
                </a:rPr>
                <a:t> dielectric</a:t>
              </a:r>
            </a:p>
          </p:txBody>
        </p:sp>
        <p:sp>
          <p:nvSpPr>
            <p:cNvPr id="1414161" name="Line 17"/>
            <p:cNvSpPr>
              <a:spLocks noChangeShapeType="1"/>
            </p:cNvSpPr>
            <p:nvPr/>
          </p:nvSpPr>
          <p:spPr bwMode="auto">
            <a:xfrm flipH="1">
              <a:off x="3444" y="1354"/>
              <a:ext cx="26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2" name="Rectangle 18"/>
            <p:cNvSpPr>
              <a:spLocks noChangeArrowheads="1"/>
            </p:cNvSpPr>
            <p:nvPr/>
          </p:nvSpPr>
          <p:spPr bwMode="auto">
            <a:xfrm>
              <a:off x="3210" y="2611"/>
              <a:ext cx="58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66CCFF"/>
                  </a:solidFill>
                  <a:latin typeface="Verdana" charset="0"/>
                </a:rPr>
                <a:t>W bottom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66CCFF"/>
                  </a:solidFill>
                  <a:latin typeface="Verdana" charset="0"/>
                </a:rPr>
                <a:t>electrode</a:t>
              </a:r>
            </a:p>
          </p:txBody>
        </p:sp>
        <p:sp>
          <p:nvSpPr>
            <p:cNvPr id="1414163" name="Line 19"/>
            <p:cNvSpPr>
              <a:spLocks noChangeShapeType="1"/>
            </p:cNvSpPr>
            <p:nvPr/>
          </p:nvSpPr>
          <p:spPr bwMode="auto">
            <a:xfrm flipH="1" flipV="1">
              <a:off x="3406" y="2066"/>
              <a:ext cx="113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4" name="Rectangle 20"/>
            <p:cNvSpPr>
              <a:spLocks noChangeArrowheads="1"/>
            </p:cNvSpPr>
            <p:nvPr/>
          </p:nvSpPr>
          <p:spPr bwMode="auto">
            <a:xfrm>
              <a:off x="2687" y="2618"/>
              <a:ext cx="34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00"/>
                  </a:solidFill>
                  <a:latin typeface="Verdana" charset="0"/>
                </a:rPr>
                <a:t>poly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00"/>
                  </a:solidFill>
                  <a:latin typeface="Verdana" charset="0"/>
                </a:rPr>
                <a:t>word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00"/>
                  </a:solidFill>
                  <a:latin typeface="Verdana" charset="0"/>
                </a:rPr>
                <a:t>line</a:t>
              </a:r>
            </a:p>
          </p:txBody>
        </p:sp>
        <p:sp>
          <p:nvSpPr>
            <p:cNvPr id="1414165" name="Line 21"/>
            <p:cNvSpPr>
              <a:spLocks noChangeShapeType="1"/>
            </p:cNvSpPr>
            <p:nvPr/>
          </p:nvSpPr>
          <p:spPr bwMode="auto">
            <a:xfrm flipV="1">
              <a:off x="2994" y="2216"/>
              <a:ext cx="11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6" name="Rectangle 22"/>
            <p:cNvSpPr>
              <a:spLocks noChangeArrowheads="1"/>
            </p:cNvSpPr>
            <p:nvPr/>
          </p:nvSpPr>
          <p:spPr bwMode="auto">
            <a:xfrm>
              <a:off x="3062" y="2954"/>
              <a:ext cx="7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chemeClr val="tx1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1414167" name="Line 23"/>
            <p:cNvSpPr>
              <a:spLocks noChangeShapeType="1"/>
            </p:cNvSpPr>
            <p:nvPr/>
          </p:nvSpPr>
          <p:spPr bwMode="auto">
            <a:xfrm flipV="1">
              <a:off x="3181" y="2254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4169" name="Rectangle 25"/>
          <p:cNvSpPr>
            <a:spLocks noChangeArrowheads="1"/>
          </p:cNvSpPr>
          <p:nvPr/>
        </p:nvSpPr>
        <p:spPr bwMode="auto">
          <a:xfrm>
            <a:off x="709613" y="1360488"/>
            <a:ext cx="2039937" cy="15954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1"/>
          <p:cNvGrpSpPr/>
          <p:nvPr/>
        </p:nvGrpSpPr>
        <p:grpSpPr>
          <a:xfrm>
            <a:off x="304800" y="1146175"/>
            <a:ext cx="4751388" cy="3730625"/>
            <a:chOff x="304800" y="914400"/>
            <a:chExt cx="4751388" cy="3730625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450975" y="1671638"/>
              <a:ext cx="930275" cy="444500"/>
              <a:chOff x="2352" y="1224"/>
              <a:chExt cx="481" cy="241"/>
            </a:xfrm>
          </p:grpSpPr>
          <p:sp>
            <p:nvSpPr>
              <p:cNvPr id="1414171" name="Freeform 27"/>
              <p:cNvSpPr>
                <a:spLocks/>
              </p:cNvSpPr>
              <p:nvPr/>
            </p:nvSpPr>
            <p:spPr bwMode="auto">
              <a:xfrm>
                <a:off x="2352" y="1384"/>
                <a:ext cx="481" cy="81"/>
              </a:xfrm>
              <a:custGeom>
                <a:avLst/>
                <a:gdLst/>
                <a:ahLst/>
                <a:cxnLst>
                  <a:cxn ang="0">
                    <a:pos x="480" y="80"/>
                  </a:cxn>
                  <a:cxn ang="0">
                    <a:pos x="320" y="80"/>
                  </a:cxn>
                  <a:cxn ang="0">
                    <a:pos x="320" y="0"/>
                  </a:cxn>
                  <a:cxn ang="0">
                    <a:pos x="160" y="0"/>
                  </a:cxn>
                  <a:cxn ang="0">
                    <a:pos x="160" y="80"/>
                  </a:cxn>
                  <a:cxn ang="0">
                    <a:pos x="0" y="80"/>
                  </a:cxn>
                </a:cxnLst>
                <a:rect l="0" t="0" r="r" b="b"/>
                <a:pathLst>
                  <a:path w="481" h="81">
                    <a:moveTo>
                      <a:pt x="480" y="80"/>
                    </a:moveTo>
                    <a:lnTo>
                      <a:pt x="320" y="80"/>
                    </a:lnTo>
                    <a:lnTo>
                      <a:pt x="320" y="0"/>
                    </a:lnTo>
                    <a:lnTo>
                      <a:pt x="160" y="0"/>
                    </a:lnTo>
                    <a:lnTo>
                      <a:pt x="160" y="80"/>
                    </a:lnTo>
                    <a:lnTo>
                      <a:pt x="0" y="8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72" name="Line 28"/>
              <p:cNvSpPr>
                <a:spLocks noChangeShapeType="1"/>
              </p:cNvSpPr>
              <p:nvPr/>
            </p:nvSpPr>
            <p:spPr bwMode="auto">
              <a:xfrm flipH="1">
                <a:off x="2512" y="1344"/>
                <a:ext cx="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73" name="Line 29"/>
              <p:cNvSpPr>
                <a:spLocks noChangeShapeType="1"/>
              </p:cNvSpPr>
              <p:nvPr/>
            </p:nvSpPr>
            <p:spPr bwMode="auto">
              <a:xfrm flipV="1">
                <a:off x="2592" y="1224"/>
                <a:ext cx="0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4174" name="Line 30"/>
            <p:cNvSpPr>
              <a:spLocks noChangeShapeType="1"/>
            </p:cNvSpPr>
            <p:nvPr/>
          </p:nvSpPr>
          <p:spPr bwMode="auto">
            <a:xfrm>
              <a:off x="1914525" y="1627188"/>
              <a:ext cx="0" cy="176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5" name="Oval 31"/>
            <p:cNvSpPr>
              <a:spLocks noChangeArrowheads="1"/>
            </p:cNvSpPr>
            <p:nvPr/>
          </p:nvSpPr>
          <p:spPr bwMode="auto">
            <a:xfrm>
              <a:off x="2339975" y="2076450"/>
              <a:ext cx="77788" cy="746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6" name="Oval 32"/>
            <p:cNvSpPr>
              <a:spLocks noChangeArrowheads="1"/>
            </p:cNvSpPr>
            <p:nvPr/>
          </p:nvSpPr>
          <p:spPr bwMode="auto">
            <a:xfrm>
              <a:off x="1876425" y="1589088"/>
              <a:ext cx="77788" cy="746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7" name="Line 33"/>
            <p:cNvSpPr>
              <a:spLocks noChangeShapeType="1"/>
            </p:cNvSpPr>
            <p:nvPr/>
          </p:nvSpPr>
          <p:spPr bwMode="auto">
            <a:xfrm>
              <a:off x="2378075" y="1273175"/>
              <a:ext cx="0" cy="2036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8" name="Line 34"/>
            <p:cNvSpPr>
              <a:spLocks noChangeShapeType="1"/>
            </p:cNvSpPr>
            <p:nvPr/>
          </p:nvSpPr>
          <p:spPr bwMode="auto">
            <a:xfrm>
              <a:off x="657225" y="1622425"/>
              <a:ext cx="2370138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9" name="Rectangle 35"/>
            <p:cNvSpPr>
              <a:spLocks noChangeArrowheads="1"/>
            </p:cNvSpPr>
            <p:nvPr/>
          </p:nvSpPr>
          <p:spPr bwMode="auto">
            <a:xfrm>
              <a:off x="874713" y="914400"/>
              <a:ext cx="18399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1-T DRAM Cell</a:t>
              </a:r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1265238" y="2098675"/>
              <a:ext cx="371475" cy="177800"/>
              <a:chOff x="2256" y="1456"/>
              <a:chExt cx="192" cy="96"/>
            </a:xfrm>
          </p:grpSpPr>
          <p:sp>
            <p:nvSpPr>
              <p:cNvPr id="1414181" name="Line 37"/>
              <p:cNvSpPr>
                <a:spLocks noChangeShapeType="1"/>
              </p:cNvSpPr>
              <p:nvPr/>
            </p:nvSpPr>
            <p:spPr bwMode="auto">
              <a:xfrm>
                <a:off x="2352" y="145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82" name="Line 38"/>
              <p:cNvSpPr>
                <a:spLocks noChangeShapeType="1"/>
              </p:cNvSpPr>
              <p:nvPr/>
            </p:nvSpPr>
            <p:spPr bwMode="auto">
              <a:xfrm>
                <a:off x="2256" y="15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265238" y="2365375"/>
              <a:ext cx="371475" cy="176213"/>
              <a:chOff x="2256" y="1600"/>
              <a:chExt cx="192" cy="96"/>
            </a:xfrm>
          </p:grpSpPr>
          <p:sp>
            <p:nvSpPr>
              <p:cNvPr id="1414184" name="Line 40"/>
              <p:cNvSpPr>
                <a:spLocks noChangeShapeType="1"/>
              </p:cNvSpPr>
              <p:nvPr/>
            </p:nvSpPr>
            <p:spPr bwMode="auto">
              <a:xfrm flipV="1">
                <a:off x="2352" y="16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85" name="Line 41"/>
              <p:cNvSpPr>
                <a:spLocks noChangeShapeType="1"/>
              </p:cNvSpPr>
              <p:nvPr/>
            </p:nvSpPr>
            <p:spPr bwMode="auto">
              <a:xfrm>
                <a:off x="2256" y="160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4186" name="Rectangle 42"/>
            <p:cNvSpPr>
              <a:spLocks noChangeArrowheads="1"/>
            </p:cNvSpPr>
            <p:nvPr/>
          </p:nvSpPr>
          <p:spPr bwMode="auto">
            <a:xfrm>
              <a:off x="2971800" y="1447800"/>
              <a:ext cx="7493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word</a:t>
              </a:r>
            </a:p>
          </p:txBody>
        </p:sp>
        <p:sp>
          <p:nvSpPr>
            <p:cNvPr id="1414187" name="Rectangle 43"/>
            <p:cNvSpPr>
              <a:spLocks noChangeArrowheads="1"/>
            </p:cNvSpPr>
            <p:nvPr/>
          </p:nvSpPr>
          <p:spPr bwMode="auto">
            <a:xfrm>
              <a:off x="2081213" y="3306763"/>
              <a:ext cx="4794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bit</a:t>
              </a:r>
            </a:p>
          </p:txBody>
        </p:sp>
        <p:sp>
          <p:nvSpPr>
            <p:cNvPr id="1414188" name="Rectangle 44"/>
            <p:cNvSpPr>
              <a:spLocks noChangeArrowheads="1"/>
            </p:cNvSpPr>
            <p:nvPr/>
          </p:nvSpPr>
          <p:spPr bwMode="auto">
            <a:xfrm>
              <a:off x="2971800" y="1905000"/>
              <a:ext cx="208438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1414189" name="Line 45"/>
            <p:cNvSpPr>
              <a:spLocks noChangeShapeType="1"/>
            </p:cNvSpPr>
            <p:nvPr/>
          </p:nvSpPr>
          <p:spPr bwMode="auto">
            <a:xfrm flipH="1" flipV="1">
              <a:off x="2100263" y="1889125"/>
              <a:ext cx="835025" cy="176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90" name="Rectangle 46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Verdana" charset="0"/>
                </a:rPr>
                <a:t>Storage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Verdana" charset="0"/>
                </a:rPr>
                <a:t>capacitor (FET gate, trench, stack)</a:t>
              </a:r>
            </a:p>
          </p:txBody>
        </p:sp>
        <p:sp>
          <p:nvSpPr>
            <p:cNvPr id="1414191" name="Line 47"/>
            <p:cNvSpPr>
              <a:spLocks noChangeShapeType="1"/>
            </p:cNvSpPr>
            <p:nvPr/>
          </p:nvSpPr>
          <p:spPr bwMode="auto">
            <a:xfrm flipV="1">
              <a:off x="987425" y="2424113"/>
              <a:ext cx="185738" cy="1325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4192" name="Rectangle 48"/>
          <p:cNvSpPr>
            <a:spLocks noChangeArrowheads="1"/>
          </p:cNvSpPr>
          <p:nvPr/>
        </p:nvSpPr>
        <p:spPr bwMode="auto">
          <a:xfrm>
            <a:off x="1154113" y="2533650"/>
            <a:ext cx="5889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V</a:t>
            </a:r>
            <a:r>
              <a:rPr lang="en-US" baseline="-25000">
                <a:solidFill>
                  <a:schemeClr val="tx1"/>
                </a:solidFill>
                <a:latin typeface="Verdana" charset="0"/>
              </a:rPr>
              <a:t>REF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29200" y="8382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/>
              <a:t>Intel formed to exploit market for semiconductor memory</a:t>
            </a:r>
          </a:p>
          <a:p>
            <a:r>
              <a:rPr lang="en-US" sz="2400" b="1" i="1" dirty="0" smtClean="0"/>
              <a:t>First </a:t>
            </a:r>
            <a:r>
              <a:rPr lang="en-US" sz="2400" b="1" i="1" dirty="0" smtClean="0"/>
              <a:t>commercial</a:t>
            </a:r>
            <a:r>
              <a:rPr lang="en-US" sz="2400" b="1" i="1" dirty="0" smtClean="0"/>
              <a:t> DRAM was </a:t>
            </a:r>
            <a:r>
              <a:rPr lang="en-US" sz="2400" b="1" i="1" dirty="0" smtClean="0"/>
              <a:t>Intel </a:t>
            </a:r>
            <a:r>
              <a:rPr lang="en-US" sz="2400" b="1" i="1" dirty="0" smtClean="0"/>
              <a:t>1103, held 1Kb in 1970</a:t>
            </a:r>
            <a:endParaRPr lang="en-US" sz="2400" b="1" i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46609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221186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DRAM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 smtClean="0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[Samsung, sub-70nm DRAM, 2004]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EF-0100-5D43-B2A3-239B7CB4809E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r>
              <a:rPr lang="en-US" dirty="0"/>
              <a:t>DRAM </a:t>
            </a:r>
            <a:r>
              <a:rPr lang="en-US" dirty="0" smtClean="0"/>
              <a:t>Packaging</a:t>
            </a:r>
            <a:br>
              <a:rPr lang="en-US" dirty="0" smtClean="0"/>
            </a:br>
            <a:r>
              <a:rPr lang="en-US" sz="2400" dirty="0" smtClean="0"/>
              <a:t>(Laptops/Desktops/Servers)</a:t>
            </a:r>
            <a:endParaRPr lang="en-US" dirty="0"/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5943600" cy="2438400"/>
          </a:xfrm>
          <a:noFill/>
          <a:ln/>
        </p:spPr>
        <p:txBody>
          <a:bodyPr/>
          <a:lstStyle/>
          <a:p>
            <a:pPr marL="342900" indent="-342900"/>
            <a:r>
              <a:rPr lang="en-US" sz="2000"/>
              <a:t>DIMM (Dual Inline Memory Module) contains multiple chips with clock/control/address signals connected in parallel (sometimes need buffers to drive signals to all chips)</a:t>
            </a:r>
          </a:p>
          <a:p>
            <a:pPr marL="342900" indent="-342900"/>
            <a:r>
              <a:rPr lang="en-US" sz="2000"/>
              <a:t>Data pins work together to return wide word (e.g., 64-bit data bus using 16x4-bit parts)</a:t>
            </a:r>
          </a:p>
          <a:p>
            <a:pPr marL="342900" indent="-342900"/>
            <a:endParaRPr lang="en-US" sz="2000"/>
          </a:p>
        </p:txBody>
      </p:sp>
      <p:grpSp>
        <p:nvGrpSpPr>
          <p:cNvPr id="2" name="Group 20"/>
          <p:cNvGrpSpPr/>
          <p:nvPr/>
        </p:nvGrpSpPr>
        <p:grpSpPr>
          <a:xfrm>
            <a:off x="838200" y="1371600"/>
            <a:ext cx="4708525" cy="1935163"/>
            <a:chOff x="609600" y="990600"/>
            <a:chExt cx="4708525" cy="1935163"/>
          </a:xfrm>
        </p:grpSpPr>
        <p:sp>
          <p:nvSpPr>
            <p:cNvPr id="1416196" name="Rectangle 4"/>
            <p:cNvSpPr>
              <a:spLocks noChangeArrowheads="1"/>
            </p:cNvSpPr>
            <p:nvPr/>
          </p:nvSpPr>
          <p:spPr bwMode="auto">
            <a:xfrm>
              <a:off x="4267200" y="1146175"/>
              <a:ext cx="9144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197" name="Line 5"/>
            <p:cNvSpPr>
              <a:spLocks noChangeShapeType="1"/>
            </p:cNvSpPr>
            <p:nvPr/>
          </p:nvSpPr>
          <p:spPr bwMode="auto">
            <a:xfrm>
              <a:off x="3733800" y="19081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198" name="Line 6"/>
            <p:cNvSpPr>
              <a:spLocks noChangeShapeType="1"/>
            </p:cNvSpPr>
            <p:nvPr/>
          </p:nvSpPr>
          <p:spPr bwMode="auto">
            <a:xfrm>
              <a:off x="4648200" y="2289175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199" name="Line 7"/>
            <p:cNvSpPr>
              <a:spLocks noChangeShapeType="1"/>
            </p:cNvSpPr>
            <p:nvPr/>
          </p:nvSpPr>
          <p:spPr bwMode="auto">
            <a:xfrm>
              <a:off x="3733800" y="13747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0" name="Line 8"/>
            <p:cNvSpPr>
              <a:spLocks noChangeShapeType="1"/>
            </p:cNvSpPr>
            <p:nvPr/>
          </p:nvSpPr>
          <p:spPr bwMode="auto">
            <a:xfrm flipH="1">
              <a:off x="3886200" y="18319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1" name="Text Box 9"/>
            <p:cNvSpPr txBox="1">
              <a:spLocks noChangeArrowheads="1"/>
            </p:cNvSpPr>
            <p:nvPr/>
          </p:nvSpPr>
          <p:spPr bwMode="auto">
            <a:xfrm>
              <a:off x="762000" y="1527175"/>
              <a:ext cx="3352800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Address lines multiplexed row/column address</a:t>
              </a:r>
            </a:p>
          </p:txBody>
        </p:sp>
        <p:sp>
          <p:nvSpPr>
            <p:cNvPr id="1416202" name="Text Box 10"/>
            <p:cNvSpPr txBox="1">
              <a:spLocks noChangeArrowheads="1"/>
            </p:cNvSpPr>
            <p:nvPr/>
          </p:nvSpPr>
          <p:spPr bwMode="auto">
            <a:xfrm>
              <a:off x="609600" y="1146175"/>
              <a:ext cx="33528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Clock and control signals</a:t>
              </a:r>
            </a:p>
          </p:txBody>
        </p:sp>
        <p:sp>
          <p:nvSpPr>
            <p:cNvPr id="1416203" name="Line 11"/>
            <p:cNvSpPr>
              <a:spLocks noChangeShapeType="1"/>
            </p:cNvSpPr>
            <p:nvPr/>
          </p:nvSpPr>
          <p:spPr bwMode="auto">
            <a:xfrm flipH="1">
              <a:off x="3886200" y="12985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4" name="Line 12"/>
            <p:cNvSpPr>
              <a:spLocks noChangeShapeType="1"/>
            </p:cNvSpPr>
            <p:nvPr/>
          </p:nvSpPr>
          <p:spPr bwMode="auto">
            <a:xfrm flipH="1">
              <a:off x="4572000" y="2517775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5" name="Text Box 13"/>
            <p:cNvSpPr txBox="1">
              <a:spLocks noChangeArrowheads="1"/>
            </p:cNvSpPr>
            <p:nvPr/>
          </p:nvSpPr>
          <p:spPr bwMode="auto">
            <a:xfrm>
              <a:off x="2625725" y="2284413"/>
              <a:ext cx="2082800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Data bus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(4b,8b,16b,32b)</a:t>
              </a:r>
            </a:p>
          </p:txBody>
        </p:sp>
        <p:sp>
          <p:nvSpPr>
            <p:cNvPr id="1416206" name="Text Box 14"/>
            <p:cNvSpPr txBox="1">
              <a:spLocks noChangeArrowheads="1"/>
            </p:cNvSpPr>
            <p:nvPr/>
          </p:nvSpPr>
          <p:spPr bwMode="auto">
            <a:xfrm>
              <a:off x="4114800" y="1298575"/>
              <a:ext cx="1203325" cy="7016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DRAM chip</a:t>
              </a:r>
            </a:p>
          </p:txBody>
        </p:sp>
        <p:sp>
          <p:nvSpPr>
            <p:cNvPr id="1416207" name="Text Box 15"/>
            <p:cNvSpPr txBox="1">
              <a:spLocks noChangeArrowheads="1"/>
            </p:cNvSpPr>
            <p:nvPr/>
          </p:nvSpPr>
          <p:spPr bwMode="auto">
            <a:xfrm>
              <a:off x="3627438" y="1905000"/>
              <a:ext cx="6096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~12</a:t>
              </a:r>
            </a:p>
          </p:txBody>
        </p:sp>
        <p:sp>
          <p:nvSpPr>
            <p:cNvPr id="1416208" name="Text Box 16"/>
            <p:cNvSpPr txBox="1">
              <a:spLocks noChangeArrowheads="1"/>
            </p:cNvSpPr>
            <p:nvPr/>
          </p:nvSpPr>
          <p:spPr bwMode="auto">
            <a:xfrm>
              <a:off x="3646488" y="990600"/>
              <a:ext cx="479425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~7</a:t>
              </a:r>
            </a:p>
          </p:txBody>
        </p:sp>
      </p:grpSp>
      <p:pic>
        <p:nvPicPr>
          <p:cNvPr id="1416209" name="Picture 17" descr="modu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1066800"/>
            <a:ext cx="2743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Reality Check: Samsung LPDDR2 4Gb DRAM Chip (May 2012)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C56C-0F9E-3A40-A6CF-DCAB8D913769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samsung-lpdd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563174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DRAM Packaging, Mobile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yEfJohqHnWinU1vx.mediu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290"/>
            <a:ext cx="548532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153090"/>
            <a:ext cx="551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[ Apple A4 package cross-section, </a:t>
            </a:r>
            <a:r>
              <a:rPr lang="en-US" sz="2000" i="1" dirty="0" err="1" smtClean="0">
                <a:solidFill>
                  <a:schemeClr val="tx1"/>
                </a:solidFill>
              </a:rPr>
              <a:t>iFixit</a:t>
            </a:r>
            <a:r>
              <a:rPr lang="en-US" sz="2000" i="1" dirty="0" smtClean="0">
                <a:solidFill>
                  <a:schemeClr val="tx1"/>
                </a:solidFill>
              </a:rPr>
              <a:t> 2010 ]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02889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Two stacked DRAM die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477000" y="3257490"/>
            <a:ext cx="5334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rot="10800000" flipV="1">
            <a:off x="6477000" y="3444389"/>
            <a:ext cx="457200" cy="1179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34200" y="3886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Processor plus logic die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6477000" y="4267199"/>
            <a:ext cx="457200" cy="2259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990600"/>
            <a:ext cx="3746921" cy="2057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2800" y="1219200"/>
            <a:ext cx="434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[ Apple A4 package on circuit board]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1015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“The complexity for minimum component costs has increased at a rate of roughly a factor of two per year. …That means by 1975, the number of components per integrated circuit for minimum cost will be 65,000.” </a:t>
            </a:r>
            <a:r>
              <a:rPr lang="en-US" sz="2000" i="1" dirty="0" smtClean="0"/>
              <a:t>(from 50 in 1965)</a:t>
            </a:r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90065" y="2332037"/>
            <a:ext cx="42120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“</a:t>
            </a:r>
            <a:r>
              <a:rPr lang="en-US" sz="2000" dirty="0" smtClean="0"/>
              <a:t>Integrated circuits will lead to such wonders as home computers--or at least terminals connected to a central computer--automatic controls for automobiles, and personal portable communications equipment. The electronic wristwatch needs only a display to be feasible today.”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B3D-DF4D-A144-A8E7-5E656657464B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9" y="3414563"/>
            <a:ext cx="3543300" cy="307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812" y="4899370"/>
            <a:ext cx="5067188" cy="163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1412" y="1035392"/>
            <a:ext cx="461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Gordon Moore, “Cramming more components onto integrated circuits,” </a:t>
            </a:r>
            <a:r>
              <a:rPr lang="en-US" i="1" dirty="0" smtClean="0"/>
              <a:t>Electronics</a:t>
            </a:r>
            <a:r>
              <a:rPr lang="en-US" dirty="0" smtClean="0"/>
              <a:t>, Volume 38, Number 8, April 19, 1965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4110-8D60-334C-B2DF-E69EE78DF196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601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Predicts: 2X Transistors / chip every 2 years</a:t>
            </a:r>
            <a:endParaRPr lang="en-US" sz="1600" b="1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" name="Picture 22" descr="gordon-mo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613" y="2554101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223704" y="5268726"/>
            <a:ext cx="168000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Gordon Moore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Intel Cofounder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 rot="16200000">
            <a:off x="-2184576" y="3342919"/>
            <a:ext cx="476887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# of transistors on an</a:t>
            </a:r>
            <a:r>
              <a:rPr lang="en-US" sz="20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integrated </a:t>
            </a:r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circuit (IC)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662842" y="6236601"/>
            <a:ext cx="7270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Year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8837" t="15885" r="4393" b="13187"/>
          <a:stretch>
            <a:fillRect/>
          </a:stretch>
        </p:blipFill>
        <p:spPr bwMode="auto">
          <a:xfrm>
            <a:off x="198083" y="444470"/>
            <a:ext cx="9047520" cy="64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Chip Size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2B45-4B5E-0540-96E5-6E9E33C904F6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4" descr="f01-12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2" y="2125657"/>
            <a:ext cx="8890000" cy="342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V="1">
            <a:off x="5283201" y="3234267"/>
            <a:ext cx="3166533" cy="1693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3403601" y="3285067"/>
            <a:ext cx="3166533" cy="1693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36133" y="2343447"/>
            <a:ext cx="5621867" cy="248255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12267" y="2068177"/>
            <a:ext cx="3471333" cy="110066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46399" y="4250267"/>
            <a:ext cx="13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 in 3 years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81334" y="4250267"/>
            <a:ext cx="13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in 3 years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04534" y="5723467"/>
            <a:ext cx="467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Growth in memory capacity slowing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Moore’s Law?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also a law of investment in equipment as well as increasing volume of integrated circuits that need more transistors per chip</a:t>
            </a:r>
          </a:p>
          <a:p>
            <a:r>
              <a:rPr lang="en-US" dirty="0" smtClean="0"/>
              <a:t>Exponential growth cannot last forever</a:t>
            </a:r>
          </a:p>
          <a:p>
            <a:r>
              <a:rPr lang="en-US" dirty="0" smtClean="0"/>
              <a:t>More transistors/chip will end during your careers</a:t>
            </a:r>
          </a:p>
          <a:p>
            <a:pPr lvl="1"/>
            <a:r>
              <a:rPr lang="en-US" dirty="0" smtClean="0"/>
              <a:t>2020? 2025?</a:t>
            </a:r>
          </a:p>
          <a:p>
            <a:pPr lvl="1"/>
            <a:r>
              <a:rPr lang="en-US" dirty="0" smtClean="0"/>
              <a:t>(When) will something replace it?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9D30-9226-2E41-BBDB-C230A20FAB22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Technology Trends: </a:t>
            </a:r>
            <a:br>
              <a:rPr lang="en-US" dirty="0" smtClean="0"/>
            </a:br>
            <a:r>
              <a:rPr lang="en-US" dirty="0" err="1" smtClean="0"/>
              <a:t>Uniprocessor</a:t>
            </a:r>
            <a:r>
              <a:rPr lang="en-US" dirty="0" smtClean="0"/>
              <a:t> Performance (</a:t>
            </a:r>
            <a:r>
              <a:rPr lang="en-US" dirty="0" err="1" smtClean="0"/>
              <a:t>SPECint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E59-B52E-6B4D-B7B4-52A2FFFBCC97}" type="datetime1">
              <a:rPr lang="en-US" smtClean="0"/>
              <a:pPr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4" descr="f01-1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593" y="1557867"/>
            <a:ext cx="9409379" cy="53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"/>
          <p:cNvGrpSpPr/>
          <p:nvPr/>
        </p:nvGrpSpPr>
        <p:grpSpPr>
          <a:xfrm>
            <a:off x="660396" y="1490134"/>
            <a:ext cx="7992537" cy="880533"/>
            <a:chOff x="660396" y="1490134"/>
            <a:chExt cx="7992537" cy="880533"/>
          </a:xfrm>
        </p:grpSpPr>
        <p:sp>
          <p:nvSpPr>
            <p:cNvPr id="7" name="Oval 6"/>
            <p:cNvSpPr/>
            <p:nvPr/>
          </p:nvSpPr>
          <p:spPr>
            <a:xfrm>
              <a:off x="6976534" y="1490134"/>
              <a:ext cx="1676399" cy="88053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0396" y="1659467"/>
              <a:ext cx="5220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Improvements in processor performance have slowed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Why?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749339" y="1862667"/>
              <a:ext cx="1218727" cy="68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02DD-DE99-DC46-BB63-8F3B2DEEFF7F}" type="datetime1">
              <a:rPr lang="en-US" smtClean="0"/>
              <a:t>9/17/12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232450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1" name="Group 64"/>
          <p:cNvGrpSpPr/>
          <p:nvPr/>
        </p:nvGrpSpPr>
        <p:grpSpPr>
          <a:xfrm>
            <a:off x="4332814" y="2983033"/>
            <a:ext cx="4289107" cy="1557298"/>
            <a:chOff x="4332814" y="2983033"/>
            <a:chExt cx="4289107" cy="1557298"/>
          </a:xfrm>
        </p:grpSpPr>
        <p:sp>
          <p:nvSpPr>
            <p:cNvPr id="62" name="Rectangle 61"/>
            <p:cNvSpPr/>
            <p:nvPr/>
          </p:nvSpPr>
          <p:spPr>
            <a:xfrm>
              <a:off x="4380120" y="3333602"/>
              <a:ext cx="4241801" cy="120672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332814" y="2983033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Today’s Lecture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Limits to Performance:</a:t>
            </a:r>
            <a:br>
              <a:rPr lang="en-US" dirty="0" smtClean="0"/>
            </a:br>
            <a:r>
              <a:rPr lang="en-US" dirty="0" smtClean="0"/>
              <a:t>Faster Means More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62DD-6180-EE40-8460-85B8F2A255D6}" type="datetime1">
              <a:rPr lang="en-US" smtClean="0"/>
              <a:pPr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4" descr="f01-15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8" y="1573748"/>
            <a:ext cx="8970123" cy="41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8" y="67732"/>
            <a:ext cx="1530407" cy="12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48025" y="5767401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 = CV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759200" y="5740399"/>
            <a:ext cx="1473200" cy="6096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89" y="0"/>
            <a:ext cx="8229600" cy="1143000"/>
          </a:xfrm>
        </p:spPr>
        <p:txBody>
          <a:bodyPr/>
          <a:lstStyle/>
          <a:p>
            <a:r>
              <a:rPr lang="en-US" dirty="0" smtClean="0"/>
              <a:t>61C in the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4EC9-D1E8-874B-86CE-16A60590BEFB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 descr="product_pipeline_large.jpg"/>
          <p:cNvPicPr>
            <a:picLocks noChangeAspect="1"/>
          </p:cNvPicPr>
          <p:nvPr/>
        </p:nvPicPr>
        <p:blipFill>
          <a:blip r:embed="rId2"/>
          <a:srcRect l="3629" t="18765" r="1452" b="15802"/>
          <a:stretch>
            <a:fillRect/>
          </a:stretch>
        </p:blipFill>
        <p:spPr>
          <a:xfrm>
            <a:off x="325329" y="2149068"/>
            <a:ext cx="8577995" cy="4344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839" y="955819"/>
            <a:ext cx="85431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Intel Developer Forum, September 2012</a:t>
            </a:r>
          </a:p>
          <a:p>
            <a:r>
              <a:rPr lang="en-US" sz="2400" dirty="0" smtClean="0"/>
              <a:t>Technology Update from Mark Bohr, Intel Senior Fellow:</a:t>
            </a:r>
          </a:p>
          <a:p>
            <a:r>
              <a:rPr lang="en-US" sz="2400" dirty="0" smtClean="0"/>
              <a:t> ”Confident to hit 5nm by end of decade”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Labs</a:t>
            </a:r>
            <a:r>
              <a:rPr lang="en-US" dirty="0" smtClean="0"/>
              <a:t> 4, </a:t>
            </a:r>
            <a:r>
              <a:rPr lang="en-US" dirty="0" smtClean="0"/>
              <a:t>Project</a:t>
            </a:r>
            <a:r>
              <a:rPr lang="en-US" dirty="0" smtClean="0"/>
              <a:t> </a:t>
            </a:r>
            <a:r>
              <a:rPr lang="en-US" dirty="0" smtClean="0"/>
              <a:t>1b</a:t>
            </a:r>
            <a:r>
              <a:rPr lang="en-US" dirty="0" smtClean="0"/>
              <a:t> </a:t>
            </a:r>
            <a:r>
              <a:rPr lang="en-US" dirty="0" smtClean="0"/>
              <a:t>posted</a:t>
            </a:r>
            <a:endParaRPr lang="en-US" dirty="0" smtClean="0"/>
          </a:p>
          <a:p>
            <a:r>
              <a:rPr lang="en-US" dirty="0" smtClean="0"/>
              <a:t>Midterm </a:t>
            </a:r>
            <a:r>
              <a:rPr lang="en-US" dirty="0" smtClean="0"/>
              <a:t>is now on the </a:t>
            </a:r>
            <a:r>
              <a:rPr lang="en-US" dirty="0" smtClean="0"/>
              <a:t>horizon (Tues Oct 9):</a:t>
            </a:r>
            <a:endParaRPr lang="en-US" dirty="0" smtClean="0"/>
          </a:p>
          <a:p>
            <a:pPr lvl="1"/>
            <a:r>
              <a:rPr lang="en-US" dirty="0" smtClean="0"/>
              <a:t>No discussion</a:t>
            </a:r>
            <a:r>
              <a:rPr lang="en-US" dirty="0" smtClean="0"/>
              <a:t> sections during </a:t>
            </a:r>
            <a:r>
              <a:rPr lang="en-US" dirty="0" smtClean="0"/>
              <a:t>exam week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smtClean="0"/>
              <a:t>number of special consideration cases, due to class conflicts, etc.—contact</a:t>
            </a:r>
            <a:r>
              <a:rPr lang="en-US" dirty="0" smtClean="0"/>
              <a:t> Randy and 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0FF8-91EF-3440-B12E-38CC5825BECA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 smtClean="0"/>
              <a:t>2 coming: </a:t>
            </a:r>
            <a:r>
              <a:rPr lang="en-US" dirty="0" smtClean="0"/>
              <a:t>MIPS ISA simulator in C</a:t>
            </a:r>
          </a:p>
          <a:p>
            <a:pPr lvl="1"/>
            <a:r>
              <a:rPr lang="en-US" dirty="0" smtClean="0"/>
              <a:t>Add ~ 200 (repetitive) lines of C code to framework</a:t>
            </a:r>
          </a:p>
          <a:p>
            <a:pPr lvl="1"/>
            <a:r>
              <a:rPr lang="en-US" dirty="0" smtClean="0"/>
              <a:t>Lots of Cut &amp; </a:t>
            </a:r>
            <a:r>
              <a:rPr lang="en-US" dirty="0" smtClean="0"/>
              <a:t>Paste</a:t>
            </a:r>
          </a:p>
          <a:p>
            <a:pPr lvl="1"/>
            <a:r>
              <a:rPr lang="en-US" dirty="0" smtClean="0"/>
              <a:t>Appendix B describes all MIPS instructions in detail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Make your own unit </a:t>
            </a:r>
            <a:r>
              <a:rPr lang="en-US" b="1" u="sng" dirty="0" smtClean="0">
                <a:solidFill>
                  <a:srgbClr val="FF0000"/>
                </a:solidFill>
              </a:rPr>
              <a:t>tests!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AEF-CC29-954E-B477-87307CCE85B2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0" y="3735293"/>
            <a:ext cx="4227287" cy="3122707"/>
            <a:chOff x="0" y="3735293"/>
            <a:chExt cx="4227287" cy="3122707"/>
          </a:xfrm>
        </p:grpSpPr>
        <p:pic>
          <p:nvPicPr>
            <p:cNvPr id="8" name="Picture 7" descr="IMG_782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35293"/>
              <a:ext cx="4227287" cy="312270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2047" y="3944001"/>
              <a:ext cx="3640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Boil extracted “</a:t>
              </a:r>
              <a:r>
                <a:rPr lang="en-US" dirty="0" err="1" smtClean="0">
                  <a:solidFill>
                    <a:schemeClr val="bg1"/>
                  </a:solidFill>
                </a:rPr>
                <a:t>wort</a:t>
              </a:r>
              <a:r>
                <a:rPr lang="en-US" dirty="0" smtClean="0">
                  <a:solidFill>
                    <a:schemeClr val="bg1"/>
                  </a:solidFill>
                </a:rPr>
                <a:t>” for 90 minutes, add hops,  then cool to add yeast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6211669"/>
              <a:ext cx="3640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Ferments for 5-7 days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Condition for 1 week to 2 years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316" y="131530"/>
            <a:ext cx="8229600" cy="1143000"/>
          </a:xfrm>
        </p:spPr>
        <p:txBody>
          <a:bodyPr/>
          <a:lstStyle/>
          <a:p>
            <a:r>
              <a:rPr lang="en-US" dirty="0" smtClean="0"/>
              <a:t>Getting to Know Your Prof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36925" y="867590"/>
            <a:ext cx="5196394" cy="1844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Missing the ales I grew up with in England, I learnt how to make beer.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grains, </a:t>
            </a:r>
            <a:r>
              <a:rPr lang="en-US" sz="2800" dirty="0" smtClean="0"/>
              <a:t>about 5-10 gallons/batch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noProof="0" dirty="0" smtClean="0"/>
              <a:t>Brewed over 50 batches so far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4/12/11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#22</a:t>
            </a:r>
            <a:endParaRPr lang="en-US" dirty="0"/>
          </a:p>
        </p:txBody>
      </p:sp>
      <p:grpSp>
        <p:nvGrpSpPr>
          <p:cNvPr id="4" name="Group 27"/>
          <p:cNvGrpSpPr/>
          <p:nvPr/>
        </p:nvGrpSpPr>
        <p:grpSpPr>
          <a:xfrm>
            <a:off x="0" y="1272479"/>
            <a:ext cx="3834291" cy="2558191"/>
            <a:chOff x="0" y="1272479"/>
            <a:chExt cx="3834291" cy="2558191"/>
          </a:xfrm>
        </p:grpSpPr>
        <p:pic>
          <p:nvPicPr>
            <p:cNvPr id="7" name="Picture 6" descr="IMG_775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72479"/>
              <a:ext cx="3834291" cy="255819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9959" y="1281359"/>
              <a:ext cx="2449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Grains are mashed ~45-60 minutes to convert starch to sugar</a:t>
              </a:r>
              <a:endParaRPr lang="en-US" dirty="0"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3890588" y="3060383"/>
            <a:ext cx="5253412" cy="3797617"/>
            <a:chOff x="3890588" y="3060383"/>
            <a:chExt cx="5253412" cy="3797617"/>
          </a:xfrm>
        </p:grpSpPr>
        <p:pic>
          <p:nvPicPr>
            <p:cNvPr id="9" name="Picture 8" descr="IMG_0731.jpg"/>
            <p:cNvPicPr>
              <a:picLocks noChangeAspect="1"/>
            </p:cNvPicPr>
            <p:nvPr/>
          </p:nvPicPr>
          <p:blipFill>
            <a:blip r:embed="rId5"/>
            <a:srcRect t="7500"/>
            <a:stretch>
              <a:fillRect/>
            </a:stretch>
          </p:blipFill>
          <p:spPr>
            <a:xfrm>
              <a:off x="3890588" y="3428149"/>
              <a:ext cx="5253412" cy="34298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69466" y="3060383"/>
              <a:ext cx="5074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Need thirsty friends to help consume experiments!</a:t>
              </a:r>
              <a:endParaRPr lang="en-US" dirty="0"/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6509748" y="5880459"/>
            <a:ext cx="2722132" cy="986485"/>
            <a:chOff x="6509748" y="5880459"/>
            <a:chExt cx="2722132" cy="986485"/>
          </a:xfrm>
        </p:grpSpPr>
        <p:sp>
          <p:nvSpPr>
            <p:cNvPr id="24" name="TextBox 23"/>
            <p:cNvSpPr txBox="1"/>
            <p:nvPr/>
          </p:nvSpPr>
          <p:spPr>
            <a:xfrm>
              <a:off x="6638287" y="6497612"/>
              <a:ext cx="255937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Belgian </a:t>
              </a:r>
              <a:r>
                <a:rPr lang="en-US" dirty="0" err="1" smtClean="0">
                  <a:solidFill>
                    <a:srgbClr val="FFFFFF"/>
                  </a:solidFill>
                </a:rPr>
                <a:t>Trappist</a:t>
              </a:r>
              <a:r>
                <a:rPr lang="en-US" dirty="0" smtClean="0">
                  <a:solidFill>
                    <a:srgbClr val="FFFFFF"/>
                  </a:solidFill>
                </a:rPr>
                <a:t> 12% 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9748" y="6166756"/>
              <a:ext cx="272213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British </a:t>
              </a:r>
              <a:r>
                <a:rPr lang="en-US" dirty="0" err="1" smtClean="0">
                  <a:solidFill>
                    <a:srgbClr val="FFFFFF"/>
                  </a:solidFill>
                </a:rPr>
                <a:t>Barleywine</a:t>
              </a:r>
              <a:r>
                <a:rPr lang="en-US" dirty="0" smtClean="0">
                  <a:solidFill>
                    <a:srgbClr val="FFFFFF"/>
                  </a:solidFill>
                </a:rPr>
                <a:t> 8% 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74381" y="5880459"/>
              <a:ext cx="98750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 cellar: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3733303" y="4550977"/>
            <a:ext cx="5455417" cy="1985039"/>
            <a:chOff x="3733303" y="4550977"/>
            <a:chExt cx="5455417" cy="1985039"/>
          </a:xfrm>
        </p:grpSpPr>
        <p:sp>
          <p:nvSpPr>
            <p:cNvPr id="16" name="TextBox 15"/>
            <p:cNvSpPr txBox="1"/>
            <p:nvPr/>
          </p:nvSpPr>
          <p:spPr>
            <a:xfrm>
              <a:off x="3733303" y="6166684"/>
              <a:ext cx="274411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Gravenstein</a:t>
              </a:r>
              <a:r>
                <a:rPr lang="en-US" dirty="0" smtClean="0">
                  <a:solidFill>
                    <a:srgbClr val="FFFFFF"/>
                  </a:solidFill>
                </a:rPr>
                <a:t> Cider 7.1%ABV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67507" y="5919941"/>
              <a:ext cx="220659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Mixed Cider 7.2%ABV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3148" y="5099654"/>
              <a:ext cx="247619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Ordinary Bitter 4.1%ABV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196" y="5647836"/>
              <a:ext cx="231535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Belgian Pale I ~5% 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25039" y="5391038"/>
              <a:ext cx="237351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Belgian Pale II ~5% 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2964" y="4827899"/>
              <a:ext cx="152570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ESB I ~6% 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04858" y="4550977"/>
              <a:ext cx="158386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ESB II ~6% ABV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Eras: Mainframe 1950s-60s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796-39F5-B946-97F4-B4EAAE325ECD}" type="datetime1">
              <a:rPr lang="en-US" smtClean="0"/>
              <a:t>9/17/12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MainframeComputer1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153583"/>
            <a:ext cx="7772400" cy="417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1" y="5288340"/>
            <a:ext cx="85391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dirty="0" smtClean="0"/>
              <a:t>“Big Iron”: IBM, UNIVAC, … build $1M computers</a:t>
            </a:r>
            <a:br>
              <a:rPr lang="en-US" sz="3200" dirty="0" smtClean="0"/>
            </a:br>
            <a:r>
              <a:rPr lang="en-US" sz="3200" dirty="0" smtClean="0"/>
              <a:t> for businesses =&gt; COBOL, Fortran, timesharing OS</a:t>
            </a:r>
          </a:p>
          <a:p>
            <a:endParaRPr lang="en-US" sz="3200" dirty="0"/>
          </a:p>
        </p:txBody>
      </p:sp>
      <p:grpSp>
        <p:nvGrpSpPr>
          <p:cNvPr id="3" name="Group 26"/>
          <p:cNvGrpSpPr/>
          <p:nvPr/>
        </p:nvGrpSpPr>
        <p:grpSpPr>
          <a:xfrm>
            <a:off x="1219200" y="1032933"/>
            <a:ext cx="4548856" cy="2302933"/>
            <a:chOff x="1219200" y="1032933"/>
            <a:chExt cx="4548856" cy="2302933"/>
          </a:xfrm>
        </p:grpSpPr>
        <p:sp>
          <p:nvSpPr>
            <p:cNvPr id="14" name="Rectangle 13"/>
            <p:cNvSpPr/>
            <p:nvPr/>
          </p:nvSpPr>
          <p:spPr>
            <a:xfrm>
              <a:off x="1219200" y="1540933"/>
              <a:ext cx="2827867" cy="1794933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17333" y="1032933"/>
              <a:ext cx="25507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Processor (CPU)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812801" y="1964267"/>
            <a:ext cx="7620000" cy="3452687"/>
            <a:chOff x="812801" y="1964267"/>
            <a:chExt cx="7620000" cy="3452687"/>
          </a:xfrm>
        </p:grpSpPr>
        <p:grpSp>
          <p:nvGrpSpPr>
            <p:cNvPr id="10" name="Group 63"/>
            <p:cNvGrpSpPr/>
            <p:nvPr/>
          </p:nvGrpSpPr>
          <p:grpSpPr>
            <a:xfrm>
              <a:off x="812801" y="1964267"/>
              <a:ext cx="7620000" cy="3452687"/>
              <a:chOff x="812801" y="1964267"/>
              <a:chExt cx="7620000" cy="345268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792133" y="3667671"/>
                <a:ext cx="1671347" cy="125040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84433" y="3451580"/>
                <a:ext cx="712951" cy="125040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96933" y="2899114"/>
                <a:ext cx="1049867" cy="111408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201333"/>
                <a:ext cx="3488266" cy="1286934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06161" y="1964267"/>
                <a:ext cx="847705" cy="1371600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44829" y="2429933"/>
                <a:ext cx="746104" cy="1481667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585095" y="3014133"/>
                <a:ext cx="746104" cy="1405467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755467" y="3437467"/>
                <a:ext cx="677334" cy="1316781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4402667" y="3666067"/>
                <a:ext cx="2810934" cy="1667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8" idx="2"/>
              </p:cNvCxnSpPr>
              <p:nvPr/>
            </p:nvCxnSpPr>
            <p:spPr>
              <a:xfrm rot="5400000" flipH="1" flipV="1">
                <a:off x="5741460" y="3233209"/>
                <a:ext cx="878413" cy="33189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3437467" y="4893734"/>
                <a:ext cx="677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66FF"/>
                    </a:solidFill>
                  </a:rPr>
                  <a:t>I/O</a:t>
                </a:r>
                <a:endParaRPr lang="en-US" sz="2800" b="1" dirty="0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47" name="Straight Arrow Connector 46"/>
              <p:cNvCxnSpPr>
                <a:endCxn id="32" idx="4"/>
              </p:cNvCxnSpPr>
              <p:nvPr/>
            </p:nvCxnSpPr>
            <p:spPr>
              <a:xfrm rot="16200000" flipV="1">
                <a:off x="3057848" y="4785048"/>
                <a:ext cx="259481" cy="933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 flipV="1">
                <a:off x="3403603" y="4538136"/>
                <a:ext cx="626533" cy="321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 flipH="1" flipV="1">
                <a:off x="3505202" y="4097866"/>
                <a:ext cx="1676399" cy="5249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131733" y="3386666"/>
                <a:ext cx="2895601" cy="19642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812801" y="2286000"/>
                <a:ext cx="1998133" cy="2827867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16200000" flipV="1">
                <a:off x="2091268" y="3750732"/>
                <a:ext cx="1490134" cy="13377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6272700" y="3197580"/>
                <a:ext cx="712951" cy="125040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3797561" y="4057175"/>
              <a:ext cx="1526335" cy="8918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176382" y="1602575"/>
            <a:ext cx="4501295" cy="1077218"/>
            <a:chOff x="1176382" y="1602575"/>
            <a:chExt cx="4501295" cy="1077218"/>
          </a:xfrm>
        </p:grpSpPr>
        <p:sp>
          <p:nvSpPr>
            <p:cNvPr id="35" name="Frame 34"/>
            <p:cNvSpPr/>
            <p:nvPr/>
          </p:nvSpPr>
          <p:spPr>
            <a:xfrm>
              <a:off x="2831617" y="1885903"/>
              <a:ext cx="840856" cy="745738"/>
            </a:xfrm>
            <a:prstGeom prst="frame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31072" y="1602575"/>
              <a:ext cx="16466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8000"/>
                  </a:solidFill>
                </a:rPr>
                <a:t>Memory</a:t>
              </a:r>
            </a:p>
            <a:p>
              <a:endParaRPr lang="en-US" sz="3200" dirty="0"/>
            </a:p>
          </p:txBody>
        </p:sp>
        <p:sp>
          <p:nvSpPr>
            <p:cNvPr id="43" name="Frame 42"/>
            <p:cNvSpPr/>
            <p:nvPr/>
          </p:nvSpPr>
          <p:spPr>
            <a:xfrm>
              <a:off x="1176382" y="1912441"/>
              <a:ext cx="871508" cy="719200"/>
            </a:xfrm>
            <a:prstGeom prst="frame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 Inside the </a:t>
            </a:r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950D-872E-3A45-B374-29828CDBB061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00" y="1661583"/>
            <a:ext cx="854165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067" y="5731894"/>
            <a:ext cx="3742268" cy="60117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hlinkClick r:id="rId2"/>
              </a:rPr>
              <a:t>http://en.wikipedia.org/wiki/ARM_architecture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1AE8-D744-BC46-BFDF-0A8D9C1BFA14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9198"/>
            <a:ext cx="5130800" cy="56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6400" y="1320800"/>
            <a:ext cx="2489199" cy="403013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2878667"/>
            <a:ext cx="1591733" cy="270933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1" y="1929880"/>
            <a:ext cx="3634846" cy="31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Card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How many ARM processors in an </a:t>
            </a:r>
            <a:r>
              <a:rPr lang="en-US" sz="2800" dirty="0" err="1" smtClean="0"/>
              <a:t>iPhone</a:t>
            </a:r>
            <a:r>
              <a:rPr lang="en-US" sz="2800" dirty="0" smtClean="0"/>
              <a:t>?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3FA9"/>
                </a:solidFill>
              </a:rPr>
              <a:t>One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Two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More than two, less than eight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At least eight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1213-A3B0-0E4F-BB08-6BA7E519D5B5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Innards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2B3C-D669-7F4D-AD8B-FD0D43ADE24A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868" y="1401507"/>
            <a:ext cx="5550127" cy="4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9"/>
          <p:cNvGrpSpPr/>
          <p:nvPr/>
        </p:nvGrpSpPr>
        <p:grpSpPr>
          <a:xfrm>
            <a:off x="2121889" y="1409858"/>
            <a:ext cx="5521488" cy="4132223"/>
            <a:chOff x="1399228" y="1322760"/>
            <a:chExt cx="6393134" cy="4784553"/>
          </a:xfrm>
        </p:grpSpPr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9228" y="1322760"/>
              <a:ext cx="6393134" cy="4784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444532" y="4733969"/>
              <a:ext cx="2210862" cy="74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GHz ARM Cortex A8</a:t>
              </a:r>
              <a:endParaRPr lang="en-US" dirty="0"/>
            </a:p>
          </p:txBody>
        </p:sp>
      </p:grp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22" y="1310788"/>
            <a:ext cx="7046767" cy="424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92666" y="5448013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will</a:t>
            </a:r>
            <a:r>
              <a:rPr lang="en-US" sz="3200" dirty="0" smtClean="0"/>
              <a:t> learn about </a:t>
            </a:r>
            <a:r>
              <a:rPr lang="en-US" sz="3200" dirty="0" smtClean="0"/>
              <a:t>multiple processors, data level parallelism, caches in 61C</a:t>
            </a:r>
            <a:endParaRPr lang="en-US" sz="3200" dirty="0"/>
          </a:p>
        </p:txBody>
      </p:sp>
      <p:grpSp>
        <p:nvGrpSpPr>
          <p:cNvPr id="7" name="Group 112"/>
          <p:cNvGrpSpPr/>
          <p:nvPr/>
        </p:nvGrpSpPr>
        <p:grpSpPr>
          <a:xfrm>
            <a:off x="1175767" y="812801"/>
            <a:ext cx="7968233" cy="4790420"/>
            <a:chOff x="1175767" y="812801"/>
            <a:chExt cx="7968233" cy="4790420"/>
          </a:xfrm>
        </p:grpSpPr>
        <p:grpSp>
          <p:nvGrpSpPr>
            <p:cNvPr id="8" name="Group 84"/>
            <p:cNvGrpSpPr/>
            <p:nvPr/>
          </p:nvGrpSpPr>
          <p:grpSpPr>
            <a:xfrm>
              <a:off x="1175767" y="812801"/>
              <a:ext cx="7968233" cy="4790420"/>
              <a:chOff x="1175767" y="812801"/>
              <a:chExt cx="7968233" cy="479042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750529" y="3667671"/>
                <a:ext cx="712951" cy="125040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140033" y="3722513"/>
                <a:ext cx="712951" cy="125040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644582" y="3119247"/>
                <a:ext cx="712951" cy="1114086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53096" y="1210733"/>
                <a:ext cx="877478" cy="910383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95900" y="4571999"/>
                <a:ext cx="712951" cy="762001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37496" y="1591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754429" y="2226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71362" y="2861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788295" y="3496733"/>
                <a:ext cx="746104" cy="766449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466486" y="4825999"/>
                <a:ext cx="677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66FF"/>
                    </a:solidFill>
                  </a:rPr>
                  <a:t>I/O</a:t>
                </a:r>
                <a:endParaRPr lang="en-US" sz="2800" b="1" dirty="0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56" name="Straight Arrow Connector 55"/>
              <p:cNvCxnSpPr>
                <a:endCxn id="29" idx="6"/>
              </p:cNvCxnSpPr>
              <p:nvPr/>
            </p:nvCxnSpPr>
            <p:spPr>
              <a:xfrm rot="16200000" flipV="1">
                <a:off x="7837013" y="3925412"/>
                <a:ext cx="1564109" cy="2032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 flipV="1">
                <a:off x="8111068" y="4538134"/>
                <a:ext cx="507999" cy="338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32" idx="1"/>
              </p:cNvCxnSpPr>
              <p:nvPr/>
            </p:nvCxnSpPr>
            <p:spPr>
              <a:xfrm rot="10800000">
                <a:off x="6502400" y="4436533"/>
                <a:ext cx="1964086" cy="6510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8094134" y="812801"/>
                <a:ext cx="677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66FF"/>
                    </a:solidFill>
                  </a:rPr>
                  <a:t>I/O</a:t>
                </a:r>
                <a:endParaRPr lang="en-US" sz="28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505200" y="5080001"/>
                <a:ext cx="677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66FF"/>
                    </a:solidFill>
                  </a:rPr>
                  <a:t>I/O</a:t>
                </a:r>
                <a:endParaRPr lang="en-US" sz="2800" b="1" dirty="0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rot="10800000">
                <a:off x="2184401" y="5080000"/>
                <a:ext cx="1202267" cy="25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15" idx="4"/>
              </p:cNvCxnSpPr>
              <p:nvPr/>
            </p:nvCxnSpPr>
            <p:spPr>
              <a:xfrm rot="16200000" flipV="1">
                <a:off x="3413448" y="5055981"/>
                <a:ext cx="259481" cy="933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5400000" flipH="1" flipV="1">
                <a:off x="3606799" y="4605868"/>
                <a:ext cx="897468" cy="186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4" idx="1"/>
              </p:cNvCxnSpPr>
              <p:nvPr/>
            </p:nvCxnSpPr>
            <p:spPr>
              <a:xfrm rot="10800000" flipV="1">
                <a:off x="6485468" y="1074411"/>
                <a:ext cx="1608667" cy="432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64" idx="2"/>
              </p:cNvCxnSpPr>
              <p:nvPr/>
            </p:nvCxnSpPr>
            <p:spPr>
              <a:xfrm rot="16200000" flipH="1">
                <a:off x="7940923" y="1827989"/>
                <a:ext cx="1051579" cy="676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175767" y="2997199"/>
                <a:ext cx="1076366" cy="762001"/>
              </a:xfrm>
              <a:prstGeom prst="ellipse">
                <a:avLst/>
              </a:prstGeom>
              <a:noFill/>
              <a:ln w="762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 rot="16200000" flipV="1">
                <a:off x="2091268" y="3750732"/>
                <a:ext cx="1490134" cy="13377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79"/>
            <p:cNvCxnSpPr>
              <a:stCxn id="64" idx="2"/>
              <a:endCxn id="27" idx="7"/>
            </p:cNvCxnSpPr>
            <p:nvPr/>
          </p:nvCxnSpPr>
          <p:spPr>
            <a:xfrm rot="5400000">
              <a:off x="8219636" y="1490722"/>
              <a:ext cx="367956" cy="58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1"/>
          <p:cNvGrpSpPr/>
          <p:nvPr/>
        </p:nvGrpSpPr>
        <p:grpSpPr>
          <a:xfrm>
            <a:off x="1439334" y="1202267"/>
            <a:ext cx="6265328" cy="3098800"/>
            <a:chOff x="1439334" y="1202267"/>
            <a:chExt cx="6265328" cy="3098800"/>
          </a:xfrm>
        </p:grpSpPr>
        <p:grpSp>
          <p:nvGrpSpPr>
            <p:cNvPr id="11" name="Group 90"/>
            <p:cNvGrpSpPr/>
            <p:nvPr/>
          </p:nvGrpSpPr>
          <p:grpSpPr>
            <a:xfrm>
              <a:off x="1524000" y="1202267"/>
              <a:ext cx="6180662" cy="3098800"/>
              <a:chOff x="1524000" y="1202267"/>
              <a:chExt cx="6180662" cy="3098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064933" y="1981200"/>
                <a:ext cx="2116667" cy="1032933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24000" y="3149601"/>
                <a:ext cx="524933" cy="389466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37866" y="1727198"/>
                <a:ext cx="1016000" cy="592667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654798" y="2438399"/>
                <a:ext cx="1016000" cy="5080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671730" y="2997199"/>
                <a:ext cx="1016000" cy="609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688662" y="3640666"/>
                <a:ext cx="1016000" cy="660401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3564467" y="1786467"/>
                <a:ext cx="321733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4538133" y="1608667"/>
                <a:ext cx="2032000" cy="5757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385733" y="1574800"/>
                <a:ext cx="2201334" cy="1016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24" idx="1"/>
              </p:cNvCxnSpPr>
              <p:nvPr/>
            </p:nvCxnSpPr>
            <p:spPr>
              <a:xfrm>
                <a:off x="4436533" y="1676399"/>
                <a:ext cx="2235197" cy="1625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4351867" y="1608666"/>
                <a:ext cx="2370666" cy="21844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031067" y="1202267"/>
                <a:ext cx="1633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Processor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rot="5400000">
                <a:off x="1820333" y="1667935"/>
                <a:ext cx="1524002" cy="14732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86"/>
            <p:cNvSpPr/>
            <p:nvPr/>
          </p:nvSpPr>
          <p:spPr>
            <a:xfrm>
              <a:off x="1439334" y="3725334"/>
              <a:ext cx="643465" cy="440266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5400000">
              <a:off x="1659465" y="2099735"/>
              <a:ext cx="2116670" cy="13038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6"/>
          <p:cNvGrpSpPr/>
          <p:nvPr/>
        </p:nvGrpSpPr>
        <p:grpSpPr>
          <a:xfrm>
            <a:off x="2302934" y="2421467"/>
            <a:ext cx="3729405" cy="3668018"/>
            <a:chOff x="2302934" y="2421467"/>
            <a:chExt cx="3729405" cy="3668018"/>
          </a:xfrm>
        </p:grpSpPr>
        <p:sp>
          <p:nvSpPr>
            <p:cNvPr id="96" name="Frame 95"/>
            <p:cNvSpPr/>
            <p:nvPr/>
          </p:nvSpPr>
          <p:spPr>
            <a:xfrm>
              <a:off x="4250267" y="4368800"/>
              <a:ext cx="846666" cy="660400"/>
            </a:xfrm>
            <a:prstGeom prst="fram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ame 96"/>
            <p:cNvSpPr/>
            <p:nvPr/>
          </p:nvSpPr>
          <p:spPr>
            <a:xfrm>
              <a:off x="5063067" y="4368800"/>
              <a:ext cx="846666" cy="660400"/>
            </a:xfrm>
            <a:prstGeom prst="fram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ame 97"/>
            <p:cNvSpPr/>
            <p:nvPr/>
          </p:nvSpPr>
          <p:spPr>
            <a:xfrm>
              <a:off x="2302934" y="2421467"/>
              <a:ext cx="846666" cy="660400"/>
            </a:xfrm>
            <a:prstGeom prst="fram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115"/>
            <p:cNvGrpSpPr/>
            <p:nvPr/>
          </p:nvGrpSpPr>
          <p:grpSpPr>
            <a:xfrm>
              <a:off x="3149601" y="3251200"/>
              <a:ext cx="2882738" cy="2838285"/>
              <a:chOff x="3149601" y="3251200"/>
              <a:chExt cx="2882738" cy="2838285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4385734" y="5012267"/>
                <a:ext cx="16466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8000"/>
                    </a:solidFill>
                  </a:rPr>
                  <a:t>Memory</a:t>
                </a:r>
              </a:p>
              <a:p>
                <a:endParaRPr lang="en-US" sz="3200" dirty="0"/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 rot="16200000" flipV="1">
                <a:off x="2717801" y="3683000"/>
                <a:ext cx="2099734" cy="123613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5400000" flipH="1" flipV="1">
                <a:off x="5723467" y="5164667"/>
                <a:ext cx="237067" cy="158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99" idx="0"/>
              </p:cNvCxnSpPr>
              <p:nvPr/>
            </p:nvCxnSpPr>
            <p:spPr>
              <a:xfrm flipH="1" flipV="1">
                <a:off x="4461133" y="5046133"/>
                <a:ext cx="92333" cy="26161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Box 62"/>
          <p:cNvSpPr txBox="1"/>
          <p:nvPr/>
        </p:nvSpPr>
        <p:spPr>
          <a:xfrm>
            <a:off x="152400" y="8382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different ARM implementations inside a single system!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f01-04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4656" y="1033998"/>
            <a:ext cx="6695415" cy="57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Five Components </a:t>
            </a:r>
            <a:r>
              <a:rPr lang="en-US" dirty="0"/>
              <a:t>of</a:t>
            </a:r>
            <a:r>
              <a:rPr lang="en-US" dirty="0" smtClean="0"/>
              <a:t> a Computer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87068" y="3539067"/>
            <a:ext cx="2556932" cy="2587096"/>
          </a:xfrm>
        </p:spPr>
        <p:txBody>
          <a:bodyPr/>
          <a:lstStyle/>
          <a:p>
            <a:r>
              <a:rPr lang="en-US" dirty="0" smtClean="0"/>
              <a:t>Control</a:t>
            </a:r>
          </a:p>
          <a:p>
            <a:r>
              <a:rPr lang="en-US" dirty="0" err="1" smtClean="0"/>
              <a:t>Datapath</a:t>
            </a:r>
            <a:endParaRPr lang="en-US" dirty="0" smtClean="0"/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Input</a:t>
            </a:r>
          </a:p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26C-7C93-3E49-B1FF-37359ABE1D9C}" type="datetime1">
              <a:rPr lang="en-US" smtClean="0"/>
              <a:t>9/17/12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Card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Which of following statements is true?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3FA9"/>
                </a:solidFill>
              </a:rPr>
              <a:t>Need a different compiled version of C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3FA9"/>
                </a:solidFill>
              </a:rPr>
              <a:t>strlen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3FA9"/>
                </a:solidFill>
              </a:rPr>
              <a:t>” for each ARM core in 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3FA9"/>
                </a:solidFill>
              </a:rPr>
              <a:t>iPhone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3FA9"/>
              </a:solidFill>
            </a:endParaRP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All processors in 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iPhone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 execute the ARM ISA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Different ARM cores are optimized for the I/O device they control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Every ARM core can access all the memory in 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iPhone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1213-A3B0-0E4F-BB08-6BA7E519D5B5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Processor</a:t>
            </a:r>
            <a:endParaRPr lang="en-US" dirty="0"/>
          </a:p>
        </p:txBody>
      </p:sp>
      <p:sp>
        <p:nvSpPr>
          <p:cNvPr id="248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Processor</a:t>
            </a:r>
            <a:r>
              <a:rPr lang="en-US" dirty="0" smtClean="0"/>
              <a:t> (CPU): the active part of the computer, which does all the work </a:t>
            </a:r>
            <a:br>
              <a:rPr lang="en-US" dirty="0" smtClean="0"/>
            </a:br>
            <a:r>
              <a:rPr lang="en-US" dirty="0" smtClean="0"/>
              <a:t>(data manipulation and decision-making)</a:t>
            </a:r>
          </a:p>
          <a:p>
            <a:pPr lvl="1"/>
            <a:r>
              <a:rPr lang="en-US" i="1" dirty="0" err="1" smtClean="0"/>
              <a:t>Datapath</a:t>
            </a:r>
            <a:r>
              <a:rPr lang="en-US" dirty="0" smtClean="0"/>
              <a:t>: portion of the processor which contains hardware necessary to perform operations required by the processor (“the brawn”)</a:t>
            </a:r>
          </a:p>
          <a:p>
            <a:pPr lvl="1"/>
            <a:r>
              <a:rPr lang="en-US" i="1" dirty="0" smtClean="0"/>
              <a:t>Control</a:t>
            </a:r>
            <a:r>
              <a:rPr lang="en-US" dirty="0" smtClean="0"/>
              <a:t>: portion of the processor (also in hardware) which tells the </a:t>
            </a:r>
            <a:r>
              <a:rPr lang="en-US" dirty="0" err="1" smtClean="0"/>
              <a:t>datapath</a:t>
            </a:r>
            <a:r>
              <a:rPr lang="en-US" dirty="0" smtClean="0"/>
              <a:t> what needs to be done (“the brain”)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FB9-88E9-6142-9435-88FD433BC4BF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8"/>
          <p:cNvGrpSpPr/>
          <p:nvPr/>
        </p:nvGrpSpPr>
        <p:grpSpPr>
          <a:xfrm>
            <a:off x="1295400" y="1676400"/>
            <a:ext cx="3048000" cy="39624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Computer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FB4-D434-0C4F-BFD7-56CBB2D8846E}" type="datetime1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" name="Group 269"/>
          <p:cNvGrpSpPr/>
          <p:nvPr/>
        </p:nvGrpSpPr>
        <p:grpSpPr>
          <a:xfrm>
            <a:off x="1600199" y="3505200"/>
            <a:ext cx="2367431" cy="1828800"/>
            <a:chOff x="914399" y="3505200"/>
            <a:chExt cx="2367431" cy="1828800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25"/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648200"/>
              <a:ext cx="2367430" cy="685800"/>
              <a:chOff x="4572000" y="3352800"/>
              <a:chExt cx="2367430" cy="685800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352800"/>
                <a:ext cx="2367430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54864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26" name="Group 270"/>
          <p:cNvGrpSpPr/>
          <p:nvPr/>
        </p:nvGrpSpPr>
        <p:grpSpPr>
          <a:xfrm>
            <a:off x="5638800" y="1981200"/>
            <a:ext cx="1524000" cy="3429000"/>
            <a:chOff x="4953000" y="1981200"/>
            <a:chExt cx="1524000" cy="3429000"/>
          </a:xfrm>
        </p:grpSpPr>
        <p:grpSp>
          <p:nvGrpSpPr>
            <p:cNvPr id="236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7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8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9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1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4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5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8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9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0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5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7" name="Group 279"/>
          <p:cNvGrpSpPr/>
          <p:nvPr/>
        </p:nvGrpSpPr>
        <p:grpSpPr>
          <a:xfrm>
            <a:off x="3429000" y="1828800"/>
            <a:ext cx="2854568" cy="4560332"/>
            <a:chOff x="2743200" y="1828800"/>
            <a:chExt cx="2854568" cy="4560332"/>
          </a:xfrm>
        </p:grpSpPr>
        <p:grpSp>
          <p:nvGrpSpPr>
            <p:cNvPr id="32" name="Group 271"/>
            <p:cNvGrpSpPr/>
            <p:nvPr/>
          </p:nvGrpSpPr>
          <p:grpSpPr>
            <a:xfrm>
              <a:off x="3429000" y="1828800"/>
              <a:ext cx="1415937" cy="3465731"/>
              <a:chOff x="3429000" y="1828800"/>
              <a:chExt cx="1415937" cy="346573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581400" y="1828800"/>
                <a:ext cx="1263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Enable?</a:t>
                </a:r>
              </a:p>
              <a:p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276600"/>
                <a:ext cx="933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33800" y="3925669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Write Data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10000" y="4648200"/>
                <a:ext cx="685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ReadData</a:t>
                </a:r>
                <a:endParaRPr lang="en-US" dirty="0"/>
              </a:p>
            </p:txBody>
          </p:sp>
        </p:grpSp>
        <p:grpSp>
          <p:nvGrpSpPr>
            <p:cNvPr id="33" name="Group 278"/>
            <p:cNvGrpSpPr/>
            <p:nvPr/>
          </p:nvGrpSpPr>
          <p:grpSpPr>
            <a:xfrm>
              <a:off x="2743200" y="5715000"/>
              <a:ext cx="2854568" cy="674132"/>
              <a:chOff x="2819400" y="5791200"/>
              <a:chExt cx="2854568" cy="674132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85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Processor-Memory Interface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Instruction Execution</a:t>
            </a:r>
            <a:endParaRPr lang="en-US" dirty="0"/>
          </a:p>
        </p:txBody>
      </p:sp>
      <p:sp>
        <p:nvSpPr>
          <p:cNvPr id="248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 smtClean="0"/>
              <a:t>break up the process of “executing an instruction” into </a:t>
            </a:r>
            <a:r>
              <a:rPr lang="en-US" i="1" dirty="0" smtClean="0"/>
              <a:t>stages </a:t>
            </a:r>
            <a:r>
              <a:rPr lang="en-US" dirty="0" smtClean="0"/>
              <a:t>or </a:t>
            </a:r>
            <a:r>
              <a:rPr lang="en-US" i="1" dirty="0" smtClean="0"/>
              <a:t>phases</a:t>
            </a:r>
            <a:r>
              <a:rPr lang="en-US" dirty="0" smtClean="0"/>
              <a:t>, and then connect the phases to create the whole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Smaller phases are easier to</a:t>
            </a:r>
            <a:r>
              <a:rPr lang="en-US" dirty="0" smtClean="0"/>
              <a:t> </a:t>
            </a:r>
            <a:r>
              <a:rPr lang="en-US" dirty="0" smtClean="0"/>
              <a:t>reason about and design</a:t>
            </a:r>
            <a:endParaRPr lang="en-US" dirty="0" smtClean="0"/>
          </a:p>
          <a:p>
            <a:pPr lvl="1"/>
            <a:r>
              <a:rPr lang="en-US" dirty="0" smtClean="0"/>
              <a:t>Easy to optimize (change) one phase without touching the others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C8D6-B425-8C4D-875D-8E0806E8B424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72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dirty="0" smtClean="0"/>
              <a:t> 2 </a:t>
            </a:r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going to write a simulator in C for MIPS, implementing these 5 phases of execution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422-1069-F04D-A4BE-9FFB3CFE67A3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(1/5)</a:t>
            </a:r>
            <a:endParaRPr lang="en-US" dirty="0"/>
          </a:p>
        </p:txBody>
      </p:sp>
      <p:sp>
        <p:nvSpPr>
          <p:cNvPr id="248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200" y="14401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 wide variety of MIPS instructions: so what general steps do they have in common?</a:t>
            </a:r>
          </a:p>
          <a:p>
            <a:r>
              <a:rPr lang="en-US" dirty="0" smtClean="0"/>
              <a:t>Phase 1: </a:t>
            </a:r>
            <a:r>
              <a:rPr lang="en-US" i="1" dirty="0" smtClean="0"/>
              <a:t>Instruction Fetch</a:t>
            </a:r>
          </a:p>
          <a:p>
            <a:pPr lvl="1"/>
            <a:r>
              <a:rPr lang="en-US" dirty="0" smtClean="0"/>
              <a:t>No matter what the instruction, the 32-bit instruction word must first be fetched from memory (the cache-memory hierarchy)</a:t>
            </a:r>
          </a:p>
          <a:p>
            <a:pPr lvl="1"/>
            <a:r>
              <a:rPr lang="en-US" dirty="0" smtClean="0"/>
              <a:t>Also, this is where we Increment PC </a:t>
            </a:r>
            <a:br>
              <a:rPr lang="en-US" dirty="0" smtClean="0"/>
            </a:br>
            <a:r>
              <a:rPr lang="en-US" dirty="0" smtClean="0"/>
              <a:t>(that is, PC = PC + 4, to point to the next instruction: byte addressing so + 4)</a:t>
            </a:r>
          </a:p>
          <a:p>
            <a:r>
              <a:rPr lang="en-US" dirty="0" smtClean="0"/>
              <a:t>Simulator: Instruction = </a:t>
            </a:r>
            <a:r>
              <a:rPr lang="en-US" dirty="0" err="1" smtClean="0"/>
              <a:t>Memory[PC</a:t>
            </a:r>
            <a:r>
              <a:rPr lang="en-US" dirty="0" smtClean="0"/>
              <a:t>]; PC+=4;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427-A242-0448-8FA1-11EF9E43A9D5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(2/5)</a:t>
            </a:r>
            <a:endParaRPr lang="en-US" dirty="0"/>
          </a:p>
        </p:txBody>
      </p:sp>
      <p:sp>
        <p:nvSpPr>
          <p:cNvPr id="249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Phase 2: </a:t>
            </a:r>
            <a:r>
              <a:rPr lang="en-US" i="1" dirty="0" smtClean="0"/>
              <a:t>Instruction Decode</a:t>
            </a:r>
          </a:p>
          <a:p>
            <a:pPr lvl="1"/>
            <a:r>
              <a:rPr lang="en-US" dirty="0" smtClean="0"/>
              <a:t>Upon fetching the instruction, we next gather data from the fields (decode all necessary instruction data)</a:t>
            </a:r>
          </a:p>
          <a:p>
            <a:pPr lvl="1"/>
            <a:r>
              <a:rPr lang="en-US" dirty="0" smtClean="0"/>
              <a:t>First, read the </a:t>
            </a:r>
            <a:r>
              <a:rPr lang="en-US" dirty="0" err="1" smtClean="0"/>
              <a:t>opcode</a:t>
            </a:r>
            <a:r>
              <a:rPr lang="en-US" dirty="0" smtClean="0"/>
              <a:t> to determine instruction type and field lengths</a:t>
            </a:r>
          </a:p>
          <a:p>
            <a:pPr lvl="1"/>
            <a:r>
              <a:rPr lang="en-US" dirty="0" smtClean="0"/>
              <a:t>Second, read in data from all necessary registers</a:t>
            </a:r>
          </a:p>
          <a:p>
            <a:pPr lvl="2"/>
            <a:r>
              <a:rPr lang="en-US" dirty="0" smtClean="0"/>
              <a:t>For add, read two registers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addi</a:t>
            </a:r>
            <a:r>
              <a:rPr lang="en-US" dirty="0" smtClean="0"/>
              <a:t>, read one register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jal</a:t>
            </a:r>
            <a:r>
              <a:rPr lang="en-US" dirty="0" smtClean="0"/>
              <a:t>, no reads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31EC-6F9B-5F4C-B581-39FFCA178435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13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for Decode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909638" algn="l"/>
              </a:tabLst>
            </a:pPr>
            <a:r>
              <a:rPr lang="en-US" dirty="0" smtClean="0"/>
              <a:t>Register1 = </a:t>
            </a:r>
            <a:r>
              <a:rPr lang="en-US" dirty="0" err="1" smtClean="0"/>
              <a:t>Register[rsfield</a:t>
            </a:r>
            <a:r>
              <a:rPr lang="en-US" dirty="0" smtClean="0"/>
              <a:t>];</a:t>
            </a:r>
          </a:p>
          <a:p>
            <a:pPr>
              <a:buNone/>
              <a:tabLst>
                <a:tab pos="909638" algn="l"/>
              </a:tabLst>
            </a:pPr>
            <a:r>
              <a:rPr lang="en-US" dirty="0" smtClean="0"/>
              <a:t>Register2 = </a:t>
            </a:r>
            <a:r>
              <a:rPr lang="en-US" dirty="0" err="1" smtClean="0"/>
              <a:t>Register[rtfield</a:t>
            </a:r>
            <a:r>
              <a:rPr lang="en-US" dirty="0" smtClean="0"/>
              <a:t>];</a:t>
            </a:r>
          </a:p>
          <a:p>
            <a:pPr>
              <a:buNone/>
            </a:pPr>
            <a:r>
              <a:rPr lang="en-US" dirty="0" smtClean="0"/>
              <a:t>if (opcode == 0) …</a:t>
            </a:r>
          </a:p>
          <a:p>
            <a:pPr>
              <a:buNone/>
              <a:tabLst>
                <a:tab pos="909638" algn="l"/>
              </a:tabLst>
            </a:pPr>
            <a:r>
              <a:rPr lang="en-US" dirty="0" smtClean="0"/>
              <a:t>	else if (opcode &gt;5 &amp;&amp; opcode &lt;10) …</a:t>
            </a:r>
          </a:p>
          <a:p>
            <a:pPr>
              <a:buNone/>
              <a:tabLst>
                <a:tab pos="909638" algn="l"/>
              </a:tabLst>
            </a:pPr>
            <a:r>
              <a:rPr lang="en-US" dirty="0" smtClean="0"/>
              <a:t>		else if (opcode …) …</a:t>
            </a:r>
          </a:p>
          <a:p>
            <a:pPr>
              <a:buNone/>
              <a:tabLst>
                <a:tab pos="909638" algn="l"/>
                <a:tab pos="1370013" algn="l"/>
              </a:tabLst>
            </a:pPr>
            <a:r>
              <a:rPr lang="en-US" dirty="0" smtClean="0"/>
              <a:t>			else if (opcode …) …</a:t>
            </a:r>
          </a:p>
          <a:p>
            <a:pPr>
              <a:tabLst>
                <a:tab pos="909638" algn="l"/>
              </a:tabLst>
            </a:pPr>
            <a:r>
              <a:rPr lang="en-US" dirty="0" smtClean="0"/>
              <a:t>Better C statement for chained if statements?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F770-D87A-604F-A74E-ED7C798A6595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(3/5)</a:t>
            </a:r>
            <a:endParaRPr lang="en-US" dirty="0"/>
          </a:p>
        </p:txBody>
      </p:sp>
      <p:sp>
        <p:nvSpPr>
          <p:cNvPr id="249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Phase 3: </a:t>
            </a:r>
            <a:r>
              <a:rPr lang="en-US" i="1" dirty="0" smtClean="0"/>
              <a:t>ALU </a:t>
            </a:r>
            <a:r>
              <a:rPr lang="en-US" dirty="0" smtClean="0"/>
              <a:t>(Arithmetic-Logic Unit)</a:t>
            </a:r>
          </a:p>
          <a:p>
            <a:pPr lvl="1"/>
            <a:r>
              <a:rPr lang="en-US" dirty="0" smtClean="0"/>
              <a:t>Real work of most instructions is done here: arithmetic (+, -, *, /), </a:t>
            </a:r>
            <a:r>
              <a:rPr lang="en-US" dirty="0" smtClean="0"/>
              <a:t>shifting (&lt;&lt;, &gt;&gt;) , </a:t>
            </a:r>
            <a:r>
              <a:rPr lang="en-US" dirty="0" smtClean="0"/>
              <a:t>logic (&amp;, |), comparisons </a:t>
            </a:r>
            <a:r>
              <a:rPr lang="en-US" dirty="0" smtClean="0"/>
              <a:t>(</a:t>
            </a:r>
            <a:r>
              <a:rPr lang="en-US" dirty="0" smtClean="0"/>
              <a:t>&lt;, &gt;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What about loads and stores?</a:t>
            </a:r>
          </a:p>
          <a:p>
            <a:pPr lvl="2"/>
            <a:r>
              <a:rPr lang="en-US" dirty="0" err="1" smtClean="0"/>
              <a:t>lw</a:t>
            </a:r>
            <a:r>
              <a:rPr lang="en-US" dirty="0" smtClean="0"/>
              <a:t>   $t0, 40($t1)</a:t>
            </a:r>
          </a:p>
          <a:p>
            <a:pPr lvl="2"/>
            <a:r>
              <a:rPr lang="en-US" dirty="0" smtClean="0"/>
              <a:t>Address we are accessing in memory = the value in $t1 PLUS the value 40</a:t>
            </a:r>
          </a:p>
          <a:p>
            <a:pPr lvl="2"/>
            <a:r>
              <a:rPr lang="en-US" dirty="0" smtClean="0"/>
              <a:t>So we do this</a:t>
            </a:r>
            <a:r>
              <a:rPr lang="en-US" dirty="0" smtClean="0"/>
              <a:t> address addition </a:t>
            </a:r>
            <a:r>
              <a:rPr lang="en-US" dirty="0" smtClean="0"/>
              <a:t>in this stage</a:t>
            </a:r>
          </a:p>
          <a:p>
            <a:r>
              <a:rPr lang="en-US" dirty="0" smtClean="0"/>
              <a:t>Simulator: 	Result = Register1 op Register2;</a:t>
            </a:r>
            <a:br>
              <a:rPr lang="en-US" dirty="0" smtClean="0"/>
            </a:br>
            <a:r>
              <a:rPr lang="en-US" dirty="0" smtClean="0"/>
              <a:t>					Address = Register1 + </a:t>
            </a:r>
            <a:r>
              <a:rPr lang="en-US" dirty="0" err="1" smtClean="0"/>
              <a:t>Addressfield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959F-DBBC-694B-8DEF-33C471FC6572}" type="datetime1">
              <a:rPr lang="en-US" smtClean="0"/>
              <a:t>9/17/12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34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(4/5)</a:t>
            </a:r>
            <a:endParaRPr lang="en-US" dirty="0"/>
          </a:p>
        </p:txBody>
      </p:sp>
      <p:sp>
        <p:nvSpPr>
          <p:cNvPr id="249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02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Phase 4: </a:t>
            </a:r>
            <a:r>
              <a:rPr lang="en-US" i="1" dirty="0" smtClean="0"/>
              <a:t>Memory Access</a:t>
            </a:r>
          </a:p>
          <a:p>
            <a:pPr lvl="1"/>
            <a:r>
              <a:rPr lang="en-US" dirty="0" smtClean="0"/>
              <a:t>Actually only the load and store instructions do anything during this phase; the others remain idle during this phase or skip it all together</a:t>
            </a:r>
          </a:p>
          <a:p>
            <a:pPr lvl="1"/>
            <a:r>
              <a:rPr lang="en-US" dirty="0" smtClean="0"/>
              <a:t>Since these instructions have a unique step, we need this extra phase to account for them</a:t>
            </a:r>
          </a:p>
          <a:p>
            <a:pPr lvl="1"/>
            <a:r>
              <a:rPr lang="en-US" dirty="0" smtClean="0"/>
              <a:t>(As a result of the cache system, this phase is expected to be fast: talk about next week)</a:t>
            </a:r>
          </a:p>
          <a:p>
            <a:r>
              <a:rPr lang="en-US" dirty="0" smtClean="0"/>
              <a:t>Simulator: 	</a:t>
            </a:r>
            <a:r>
              <a:rPr lang="en-US" dirty="0" err="1" smtClean="0"/>
              <a:t>Register[rtfield</a:t>
            </a:r>
            <a:r>
              <a:rPr lang="en-US" dirty="0" smtClean="0"/>
              <a:t>] = </a:t>
            </a:r>
            <a:r>
              <a:rPr lang="en-US" dirty="0" err="1" smtClean="0"/>
              <a:t>Memory[Address</a:t>
            </a:r>
            <a:r>
              <a:rPr lang="en-US" dirty="0" smtClean="0"/>
              <a:t>] or				</a:t>
            </a:r>
            <a:r>
              <a:rPr lang="en-US" dirty="0" err="1" smtClean="0"/>
              <a:t>Memory[Address</a:t>
            </a:r>
            <a:r>
              <a:rPr lang="en-US" dirty="0" smtClean="0"/>
              <a:t>] =  </a:t>
            </a:r>
            <a:r>
              <a:rPr lang="en-US" dirty="0" err="1" smtClean="0"/>
              <a:t>Register[rtfield</a:t>
            </a:r>
            <a:r>
              <a:rPr lang="en-US" dirty="0" smtClean="0"/>
              <a:t>] </a:t>
            </a:r>
          </a:p>
          <a:p>
            <a:pPr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1A5C-3FF8-1B49-B52A-14D869963BCD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54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609600" y="1676400"/>
            <a:ext cx="3048000" cy="39624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Computer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FB4-D434-0C4F-BFD7-56CBB2D8846E}" type="datetime1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914399" y="3505200"/>
            <a:ext cx="2367431" cy="1828800"/>
            <a:chOff x="914399" y="3505200"/>
            <a:chExt cx="2367431" cy="1828800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648200"/>
              <a:ext cx="2367430" cy="685800"/>
              <a:chOff x="4572000" y="3352800"/>
              <a:chExt cx="2367430" cy="685800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352800"/>
                <a:ext cx="2367430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705600" y="16764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705600" y="48006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4953000" y="1981200"/>
            <a:ext cx="1524000" cy="342900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743200" y="1828800"/>
            <a:ext cx="2854568" cy="4560332"/>
            <a:chOff x="2743200" y="1828800"/>
            <a:chExt cx="2854568" cy="4560332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9000" y="1828800"/>
              <a:ext cx="1415937" cy="3465731"/>
              <a:chOff x="3429000" y="1828800"/>
              <a:chExt cx="1415937" cy="346573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581400" y="1828800"/>
                <a:ext cx="1263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Enable?</a:t>
                </a:r>
              </a:p>
              <a:p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276600"/>
                <a:ext cx="933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33800" y="3925669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Write Data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10000" y="4648200"/>
                <a:ext cx="685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ReadData</a:t>
                </a:r>
                <a:endParaRPr lang="en-US" dirty="0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43200" y="5715000"/>
              <a:ext cx="2854568" cy="674132"/>
              <a:chOff x="2819400" y="5791200"/>
              <a:chExt cx="2854568" cy="674132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85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Processor-Memory Interface</a:t>
                </a:r>
                <a:endParaRPr lang="en-US" dirty="0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6324600" y="5791200"/>
            <a:ext cx="2339102" cy="674132"/>
            <a:chOff x="6324600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</a:t>
            </a:r>
            <a:r>
              <a:rPr lang="en-US" dirty="0" err="1" smtClean="0"/>
              <a:t>Datapath</a:t>
            </a:r>
            <a:r>
              <a:rPr lang="en-US" dirty="0" smtClean="0"/>
              <a:t> (5/5)</a:t>
            </a:r>
            <a:endParaRPr lang="en-US" dirty="0"/>
          </a:p>
        </p:txBody>
      </p:sp>
      <p:sp>
        <p:nvSpPr>
          <p:cNvPr id="24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5: </a:t>
            </a:r>
            <a:r>
              <a:rPr lang="en-US" i="1" dirty="0" smtClean="0"/>
              <a:t>Register Write</a:t>
            </a:r>
          </a:p>
          <a:p>
            <a:pPr lvl="1"/>
            <a:r>
              <a:rPr lang="en-US" dirty="0" smtClean="0"/>
              <a:t>Most instructions write the result of some computation into a register</a:t>
            </a:r>
          </a:p>
          <a:p>
            <a:pPr lvl="1"/>
            <a:r>
              <a:rPr lang="en-US" dirty="0" smtClean="0"/>
              <a:t>E.g.,: arithmetic, logical, shifts, loads, </a:t>
            </a:r>
            <a:r>
              <a:rPr lang="en-US" dirty="0" err="1" smtClean="0"/>
              <a:t>slt</a:t>
            </a:r>
            <a:endParaRPr lang="en-US" dirty="0" smtClean="0"/>
          </a:p>
          <a:p>
            <a:pPr lvl="1"/>
            <a:r>
              <a:rPr lang="en-US" dirty="0" smtClean="0"/>
              <a:t>What about stores, branches, jumps?</a:t>
            </a:r>
          </a:p>
          <a:p>
            <a:pPr lvl="2"/>
            <a:r>
              <a:rPr lang="en-US" dirty="0" smtClean="0"/>
              <a:t>Don’t write anything into a register at the end</a:t>
            </a:r>
          </a:p>
          <a:p>
            <a:pPr lvl="2"/>
            <a:r>
              <a:rPr lang="en-US" dirty="0" smtClean="0"/>
              <a:t>These remain idle during this fifth phase or skip it all together</a:t>
            </a:r>
          </a:p>
          <a:p>
            <a:r>
              <a:rPr lang="en-US" dirty="0" smtClean="0"/>
              <a:t>Simulator: 	</a:t>
            </a:r>
            <a:r>
              <a:rPr lang="en-US" dirty="0" err="1" smtClean="0"/>
              <a:t>Register[rdfield</a:t>
            </a:r>
            <a:r>
              <a:rPr lang="en-US" dirty="0" smtClean="0"/>
              <a:t>] =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BD4D-5F89-A34A-84A5-42D828212917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75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Five </a:t>
            </a:r>
            <a:r>
              <a:rPr lang="en-US" dirty="0" smtClean="0"/>
              <a:t>Components of a Computer</a:t>
            </a:r>
          </a:p>
          <a:p>
            <a:pPr lvl="1"/>
            <a:r>
              <a:rPr lang="en-US" dirty="0" smtClean="0"/>
              <a:t>Processor/Control +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Input/Output: Human interface/KB + Mouse, Display, Storage … evolving to speech, audio,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Technology Scaling (Moore’s Law) slowing down, but not over yet.  Power limits sequential performance</a:t>
            </a:r>
            <a:endParaRPr lang="en-US" dirty="0" smtClean="0"/>
          </a:p>
          <a:p>
            <a:r>
              <a:rPr lang="en-US" dirty="0" smtClean="0"/>
              <a:t>Architectural Family: One Instruction Set, Many </a:t>
            </a:r>
            <a:r>
              <a:rPr lang="en-US" dirty="0" smtClean="0"/>
              <a:t>Implementations</a:t>
            </a:r>
          </a:p>
          <a:p>
            <a:r>
              <a:rPr lang="en-US" dirty="0" smtClean="0"/>
              <a:t>Five phases of instruction execution:</a:t>
            </a:r>
          </a:p>
          <a:p>
            <a:pPr lvl="1"/>
            <a:r>
              <a:rPr lang="en-US" dirty="0" smtClean="0"/>
              <a:t>Fetch/Decode/Execute/Memory/</a:t>
            </a:r>
            <a:r>
              <a:rPr lang="en-US" dirty="0" err="1" smtClean="0"/>
              <a:t>Writeback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DA18-28EA-8245-A507-A605CB76ECAB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Reality Check: Typical </a:t>
            </a:r>
            <a:br>
              <a:rPr lang="en-US" dirty="0" smtClean="0"/>
            </a:br>
            <a:r>
              <a:rPr lang="en-US" dirty="0" smtClean="0"/>
              <a:t>MIPS Chip Die Photograph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6C63-0568-724F-B37C-1B4DEA6C64D5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132" y="1591728"/>
            <a:ext cx="5663670" cy="52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5579536" y="4334928"/>
            <a:ext cx="3564464" cy="2175933"/>
            <a:chOff x="5579536" y="4334928"/>
            <a:chExt cx="3564464" cy="2175933"/>
          </a:xfrm>
        </p:grpSpPr>
        <p:sp>
          <p:nvSpPr>
            <p:cNvPr id="9" name="Freeform 8"/>
            <p:cNvSpPr/>
            <p:nvPr/>
          </p:nvSpPr>
          <p:spPr>
            <a:xfrm>
              <a:off x="5579536" y="4334928"/>
              <a:ext cx="1532467" cy="2175933"/>
            </a:xfrm>
            <a:custGeom>
              <a:avLst/>
              <a:gdLst>
                <a:gd name="connsiteX0" fmla="*/ 0 w 1532467"/>
                <a:gd name="connsiteY0" fmla="*/ 8467 h 2175933"/>
                <a:gd name="connsiteX1" fmla="*/ 1532467 w 1532467"/>
                <a:gd name="connsiteY1" fmla="*/ 8467 h 2175933"/>
                <a:gd name="connsiteX2" fmla="*/ 1532467 w 1532467"/>
                <a:gd name="connsiteY2" fmla="*/ 1761067 h 2175933"/>
                <a:gd name="connsiteX3" fmla="*/ 838200 w 1532467"/>
                <a:gd name="connsiteY3" fmla="*/ 1752600 h 2175933"/>
                <a:gd name="connsiteX4" fmla="*/ 846667 w 1532467"/>
                <a:gd name="connsiteY4" fmla="*/ 2175933 h 2175933"/>
                <a:gd name="connsiteX5" fmla="*/ 516467 w 1532467"/>
                <a:gd name="connsiteY5" fmla="*/ 2167467 h 2175933"/>
                <a:gd name="connsiteX6" fmla="*/ 491067 w 1532467"/>
                <a:gd name="connsiteY6" fmla="*/ 1109133 h 2175933"/>
                <a:gd name="connsiteX7" fmla="*/ 16934 w 1532467"/>
                <a:gd name="connsiteY7" fmla="*/ 1100667 h 2175933"/>
                <a:gd name="connsiteX8" fmla="*/ 0 w 1532467"/>
                <a:gd name="connsiteY8" fmla="*/ 8467 h 21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467" h="2175933">
                  <a:moveTo>
                    <a:pt x="0" y="8467"/>
                  </a:moveTo>
                  <a:lnTo>
                    <a:pt x="1532467" y="8467"/>
                  </a:lnTo>
                  <a:lnTo>
                    <a:pt x="1532467" y="1761067"/>
                  </a:lnTo>
                  <a:lnTo>
                    <a:pt x="838200" y="1752600"/>
                  </a:lnTo>
                  <a:lnTo>
                    <a:pt x="846667" y="2175933"/>
                  </a:lnTo>
                  <a:lnTo>
                    <a:pt x="516467" y="2167467"/>
                  </a:lnTo>
                  <a:lnTo>
                    <a:pt x="491067" y="1109133"/>
                  </a:lnTo>
                  <a:lnTo>
                    <a:pt x="16934" y="1100667"/>
                  </a:lnTo>
                  <a:cubicBezTo>
                    <a:pt x="14112" y="733778"/>
                    <a:pt x="8467" y="0"/>
                    <a:pt x="0" y="8467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87101" y="4800600"/>
              <a:ext cx="16568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Integer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Control and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64-bit </a:t>
              </a:r>
              <a:r>
                <a:rPr lang="en-US" dirty="0" err="1" smtClean="0">
                  <a:solidFill>
                    <a:srgbClr val="FF0000"/>
                  </a:solidFill>
                </a:rPr>
                <a:t>Datapath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2252133"/>
            <a:ext cx="6985000" cy="2048934"/>
            <a:chOff x="152400" y="2252133"/>
            <a:chExt cx="6985000" cy="2048934"/>
          </a:xfrm>
        </p:grpSpPr>
        <p:sp>
          <p:nvSpPr>
            <p:cNvPr id="11" name="Freeform 10"/>
            <p:cNvSpPr/>
            <p:nvPr/>
          </p:nvSpPr>
          <p:spPr>
            <a:xfrm>
              <a:off x="2057400" y="2252133"/>
              <a:ext cx="5080000" cy="2048934"/>
            </a:xfrm>
            <a:custGeom>
              <a:avLst/>
              <a:gdLst>
                <a:gd name="connsiteX0" fmla="*/ 0 w 5080000"/>
                <a:gd name="connsiteY0" fmla="*/ 0 h 2048934"/>
                <a:gd name="connsiteX1" fmla="*/ 5063067 w 5080000"/>
                <a:gd name="connsiteY1" fmla="*/ 0 h 2048934"/>
                <a:gd name="connsiteX2" fmla="*/ 5080000 w 5080000"/>
                <a:gd name="connsiteY2" fmla="*/ 2032000 h 2048934"/>
                <a:gd name="connsiteX3" fmla="*/ 16933 w 5080000"/>
                <a:gd name="connsiteY3" fmla="*/ 2048934 h 2048934"/>
                <a:gd name="connsiteX4" fmla="*/ 0 w 5080000"/>
                <a:gd name="connsiteY4" fmla="*/ 0 h 204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00" h="2048934">
                  <a:moveTo>
                    <a:pt x="0" y="0"/>
                  </a:moveTo>
                  <a:lnTo>
                    <a:pt x="5063067" y="0"/>
                  </a:lnTo>
                  <a:lnTo>
                    <a:pt x="5080000" y="2032000"/>
                  </a:lnTo>
                  <a:lnTo>
                    <a:pt x="16933" y="20489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2438400"/>
              <a:ext cx="1649685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Performance-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Enhancing</a:t>
              </a:r>
              <a:endParaRPr lang="en-US" dirty="0" smtClean="0">
                <a:solidFill>
                  <a:srgbClr val="3366FF"/>
                </a:solidFill>
              </a:endParaRPr>
            </a:p>
            <a:p>
              <a:r>
                <a:rPr lang="en-US" dirty="0" smtClean="0">
                  <a:solidFill>
                    <a:srgbClr val="3366FF"/>
                  </a:solidFill>
                </a:rPr>
                <a:t>On-Chip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Memory</a:t>
              </a:r>
            </a:p>
            <a:p>
              <a:r>
                <a:rPr lang="en-US" dirty="0" smtClean="0">
                  <a:solidFill>
                    <a:srgbClr val="3366FF"/>
                  </a:solidFill>
                </a:rPr>
                <a:t>(16KB </a:t>
              </a:r>
              <a:r>
                <a:rPr lang="en-US" dirty="0" smtClean="0">
                  <a:solidFill>
                    <a:srgbClr val="3366FF"/>
                  </a:solidFill>
                </a:rPr>
                <a:t>I-</a:t>
              </a:r>
              <a:r>
                <a:rPr lang="en-US" dirty="0" smtClean="0">
                  <a:solidFill>
                    <a:srgbClr val="3366FF"/>
                  </a:solidFill>
                </a:rPr>
                <a:t>Cache </a:t>
              </a:r>
              <a:r>
                <a:rPr lang="en-US" dirty="0" smtClean="0">
                  <a:solidFill>
                    <a:srgbClr val="3366FF"/>
                  </a:solidFill>
                </a:rPr>
                <a:t>+</a:t>
              </a:r>
              <a:endParaRPr lang="en-US" dirty="0" smtClean="0">
                <a:solidFill>
                  <a:srgbClr val="3366FF"/>
                </a:solidFill>
              </a:endParaRPr>
            </a:p>
            <a:p>
              <a:r>
                <a:rPr lang="en-US" dirty="0" smtClean="0">
                  <a:solidFill>
                    <a:srgbClr val="3366FF"/>
                  </a:solidFill>
                </a:rPr>
                <a:t>16KB </a:t>
              </a:r>
              <a:r>
                <a:rPr lang="en-US" dirty="0" smtClean="0">
                  <a:solidFill>
                    <a:srgbClr val="3366FF"/>
                  </a:solidFill>
                </a:rPr>
                <a:t>D-</a:t>
              </a:r>
              <a:r>
                <a:rPr lang="en-US" dirty="0" smtClean="0">
                  <a:solidFill>
                    <a:srgbClr val="3366FF"/>
                  </a:solidFill>
                </a:rPr>
                <a:t>Cache</a:t>
              </a:r>
              <a:r>
                <a:rPr lang="en-US" dirty="0" smtClean="0">
                  <a:solidFill>
                    <a:srgbClr val="3366FF"/>
                  </a:solidFill>
                </a:rPr>
                <a:t>)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4385733"/>
            <a:ext cx="4588933" cy="2269066"/>
            <a:chOff x="228600" y="4385733"/>
            <a:chExt cx="4588933" cy="2269066"/>
          </a:xfrm>
        </p:grpSpPr>
        <p:sp>
          <p:nvSpPr>
            <p:cNvPr id="13" name="Freeform 12"/>
            <p:cNvSpPr/>
            <p:nvPr/>
          </p:nvSpPr>
          <p:spPr>
            <a:xfrm>
              <a:off x="2057400" y="4385733"/>
              <a:ext cx="2760133" cy="2269066"/>
            </a:xfrm>
            <a:custGeom>
              <a:avLst/>
              <a:gdLst>
                <a:gd name="connsiteX0" fmla="*/ 0 w 2760133"/>
                <a:gd name="connsiteY0" fmla="*/ 2269066 h 2269066"/>
                <a:gd name="connsiteX1" fmla="*/ 0 w 2760133"/>
                <a:gd name="connsiteY1" fmla="*/ 25400 h 2269066"/>
                <a:gd name="connsiteX2" fmla="*/ 2760133 w 2760133"/>
                <a:gd name="connsiteY2" fmla="*/ 0 h 2269066"/>
                <a:gd name="connsiteX3" fmla="*/ 2760133 w 2760133"/>
                <a:gd name="connsiteY3" fmla="*/ 2159000 h 2269066"/>
                <a:gd name="connsiteX4" fmla="*/ 16933 w 2760133"/>
                <a:gd name="connsiteY4" fmla="*/ 2201333 h 226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133" h="2269066">
                  <a:moveTo>
                    <a:pt x="0" y="2269066"/>
                  </a:moveTo>
                  <a:lnTo>
                    <a:pt x="0" y="25400"/>
                  </a:lnTo>
                  <a:lnTo>
                    <a:pt x="2760133" y="0"/>
                  </a:lnTo>
                  <a:lnTo>
                    <a:pt x="2760133" y="2159000"/>
                  </a:lnTo>
                  <a:lnTo>
                    <a:pt x="16933" y="2201333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648200"/>
              <a:ext cx="14927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Floating-Point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Control and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Datapath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85267" y="2895600"/>
            <a:ext cx="3877733" cy="3115733"/>
            <a:chOff x="4885267" y="2895600"/>
            <a:chExt cx="3877733" cy="3115733"/>
          </a:xfrm>
        </p:grpSpPr>
        <p:sp>
          <p:nvSpPr>
            <p:cNvPr id="15" name="Freeform 14"/>
            <p:cNvSpPr/>
            <p:nvPr/>
          </p:nvSpPr>
          <p:spPr>
            <a:xfrm>
              <a:off x="4885267" y="4343400"/>
              <a:ext cx="1143000" cy="1667933"/>
            </a:xfrm>
            <a:custGeom>
              <a:avLst/>
              <a:gdLst>
                <a:gd name="connsiteX0" fmla="*/ 0 w 1168400"/>
                <a:gd name="connsiteY0" fmla="*/ 1667933 h 1667933"/>
                <a:gd name="connsiteX1" fmla="*/ 8466 w 1168400"/>
                <a:gd name="connsiteY1" fmla="*/ 25400 h 1667933"/>
                <a:gd name="connsiteX2" fmla="*/ 660400 w 1168400"/>
                <a:gd name="connsiteY2" fmla="*/ 0 h 1667933"/>
                <a:gd name="connsiteX3" fmla="*/ 694266 w 1168400"/>
                <a:gd name="connsiteY3" fmla="*/ 1143000 h 1667933"/>
                <a:gd name="connsiteX4" fmla="*/ 1159933 w 1168400"/>
                <a:gd name="connsiteY4" fmla="*/ 1143000 h 1667933"/>
                <a:gd name="connsiteX5" fmla="*/ 1168400 w 1168400"/>
                <a:gd name="connsiteY5" fmla="*/ 1659467 h 1667933"/>
                <a:gd name="connsiteX6" fmla="*/ 0 w 1168400"/>
                <a:gd name="connsiteY6" fmla="*/ 1667933 h 166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400" h="1667933">
                  <a:moveTo>
                    <a:pt x="0" y="1667933"/>
                  </a:moveTo>
                  <a:lnTo>
                    <a:pt x="8466" y="25400"/>
                  </a:lnTo>
                  <a:lnTo>
                    <a:pt x="660400" y="0"/>
                  </a:lnTo>
                  <a:lnTo>
                    <a:pt x="694266" y="1143000"/>
                  </a:lnTo>
                  <a:lnTo>
                    <a:pt x="1159933" y="1143000"/>
                  </a:lnTo>
                  <a:lnTo>
                    <a:pt x="1168400" y="1659467"/>
                  </a:lnTo>
                  <a:lnTo>
                    <a:pt x="0" y="1667933"/>
                  </a:lnTo>
                  <a:close/>
                </a:path>
              </a:pathLst>
            </a:custGeom>
            <a:noFill/>
            <a:ln w="762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7600" y="2895600"/>
              <a:ext cx="1295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Protection-</a:t>
              </a:r>
              <a:br>
                <a:rPr lang="en-US" dirty="0" smtClean="0">
                  <a:solidFill>
                    <a:srgbClr val="008000"/>
                  </a:solidFill>
                </a:rPr>
              </a:br>
              <a:r>
                <a:rPr lang="en-US" dirty="0" smtClean="0">
                  <a:solidFill>
                    <a:srgbClr val="008000"/>
                  </a:solidFill>
                </a:rPr>
                <a:t>oriented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Virtual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Memory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Support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Memory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Volatile (needs power to hold state)</a:t>
            </a:r>
          </a:p>
          <a:p>
            <a:r>
              <a:rPr lang="en-US" dirty="0" smtClean="0"/>
              <a:t>Static RAM (SRAM), built from </a:t>
            </a:r>
            <a:r>
              <a:rPr lang="en-US" dirty="0" err="1" smtClean="0"/>
              <a:t>bistables</a:t>
            </a:r>
            <a:r>
              <a:rPr lang="en-US" dirty="0" smtClean="0"/>
              <a:t> that use local positive feedback to hold value</a:t>
            </a:r>
          </a:p>
          <a:p>
            <a:r>
              <a:rPr lang="en-US" dirty="0" smtClean="0"/>
              <a:t>Dynamic RAM (DRAM), holds values on capacitors that must be periodically refreshed</a:t>
            </a:r>
          </a:p>
          <a:p>
            <a:pPr>
              <a:buNone/>
            </a:pPr>
            <a:r>
              <a:rPr lang="en-US" dirty="0" smtClean="0"/>
              <a:t>Non-Volatile (holds state without power)</a:t>
            </a:r>
          </a:p>
          <a:p>
            <a:r>
              <a:rPr lang="en-US" dirty="0" smtClean="0"/>
              <a:t>Read-Only Memory (ROM) – holds fixed contents</a:t>
            </a:r>
          </a:p>
          <a:p>
            <a:r>
              <a:rPr lang="en-US" dirty="0" smtClean="0"/>
              <a:t>Magnetic memory – Core, plus newer MRAM</a:t>
            </a:r>
          </a:p>
          <a:p>
            <a:r>
              <a:rPr lang="en-US" dirty="0" smtClean="0"/>
              <a:t>Flash memory – can be written only 10,000’s times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C56C-0F9E-3A40-A6CF-DCAB8D913769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3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Read-Only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228600" y="1066800"/>
            <a:ext cx="2895600" cy="1821597"/>
            <a:chOff x="228600" y="1066800"/>
            <a:chExt cx="2895600" cy="1821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066800"/>
              <a:ext cx="20447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2057400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Punched cards, From early 1700s through </a:t>
              </a:r>
              <a:r>
                <a:rPr lang="en-US" dirty="0" err="1" smtClean="0">
                  <a:solidFill>
                    <a:schemeClr val="tx1"/>
                  </a:solidFill>
                </a:rPr>
                <a:t>Jaquard</a:t>
              </a:r>
              <a:r>
                <a:rPr lang="en-US" dirty="0" smtClean="0">
                  <a:solidFill>
                    <a:schemeClr val="tx1"/>
                  </a:solidFill>
                </a:rPr>
                <a:t> Loom, Babbage, and then IBM</a:t>
              </a:r>
              <a:endParaRPr lang="en-US" dirty="0"/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3352800" y="990600"/>
            <a:ext cx="2624138" cy="2507397"/>
            <a:chOff x="3352800" y="990600"/>
            <a:chExt cx="2624138" cy="25073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990600"/>
              <a:ext cx="2209800" cy="16647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52800" y="2667000"/>
              <a:ext cx="2624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Punched paper tape, instruction stream in Harvard Mk 1</a:t>
              </a:r>
              <a:endParaRPr lang="en-US" dirty="0"/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3200400" y="3810000"/>
            <a:ext cx="3048138" cy="2700754"/>
            <a:chOff x="3200400" y="3810000"/>
            <a:chExt cx="3048138" cy="27007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3810000"/>
              <a:ext cx="3048138" cy="2362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00400" y="6172200"/>
              <a:ext cx="2624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IBM Card Capacitor ROS</a:t>
              </a:r>
              <a:endParaRPr lang="en-US" dirty="0"/>
            </a:p>
          </p:txBody>
        </p:sp>
      </p:grpSp>
      <p:grpSp>
        <p:nvGrpSpPr>
          <p:cNvPr id="16" name="Group 54"/>
          <p:cNvGrpSpPr/>
          <p:nvPr/>
        </p:nvGrpSpPr>
        <p:grpSpPr>
          <a:xfrm>
            <a:off x="5943600" y="3352800"/>
            <a:ext cx="3200400" cy="3023176"/>
            <a:chOff x="5943600" y="3352800"/>
            <a:chExt cx="3200400" cy="30231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3352800"/>
              <a:ext cx="3200400" cy="2400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00800" y="5791200"/>
              <a:ext cx="26241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IBM Balanced Capacitor ROS</a:t>
              </a:r>
              <a:endParaRPr lang="en-US" dirty="0"/>
            </a:p>
          </p:txBody>
        </p:sp>
      </p:grpSp>
      <p:grpSp>
        <p:nvGrpSpPr>
          <p:cNvPr id="19" name="Group 52"/>
          <p:cNvGrpSpPr/>
          <p:nvPr/>
        </p:nvGrpSpPr>
        <p:grpSpPr>
          <a:xfrm>
            <a:off x="228600" y="3200400"/>
            <a:ext cx="2624138" cy="2286794"/>
            <a:chOff x="228600" y="3200400"/>
            <a:chExt cx="2624138" cy="2286794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81000" y="4114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81000" y="4495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" name="Group 22"/>
            <p:cNvGrpSpPr/>
            <p:nvPr/>
          </p:nvGrpSpPr>
          <p:grpSpPr>
            <a:xfrm flipV="1">
              <a:off x="838200" y="4191000"/>
              <a:ext cx="152400" cy="152400"/>
              <a:chOff x="1752600" y="4648200"/>
              <a:chExt cx="152400" cy="152400"/>
            </a:xfrm>
          </p:grpSpPr>
          <p:sp>
            <p:nvSpPr>
              <p:cNvPr id="18" name="Isosceles Triangle 17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4" name="Straight Connector 23"/>
            <p:cNvCxnSpPr/>
            <p:nvPr/>
          </p:nvCxnSpPr>
          <p:spPr bwMode="auto">
            <a:xfrm>
              <a:off x="381000" y="4876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228600" y="4572000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686594" y="4571206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1144588" y="4570412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endCxn id="18" idx="3"/>
            </p:cNvCxnSpPr>
            <p:nvPr/>
          </p:nvCxnSpPr>
          <p:spPr bwMode="auto">
            <a:xfrm rot="5400000">
              <a:off x="876300" y="4152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876697" y="4381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914400" y="4419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Group 36"/>
            <p:cNvGrpSpPr/>
            <p:nvPr/>
          </p:nvGrpSpPr>
          <p:grpSpPr>
            <a:xfrm flipV="1">
              <a:off x="1295400" y="4572000"/>
              <a:ext cx="152400" cy="152400"/>
              <a:chOff x="1752600" y="4648200"/>
              <a:chExt cx="152400" cy="152400"/>
            </a:xfrm>
          </p:grpSpPr>
          <p:sp>
            <p:nvSpPr>
              <p:cNvPr id="38" name="Isosceles Triangle 37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 rot="5400000">
              <a:off x="13335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13338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3716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Group 42"/>
            <p:cNvGrpSpPr/>
            <p:nvPr/>
          </p:nvGrpSpPr>
          <p:grpSpPr>
            <a:xfrm flipV="1">
              <a:off x="1752600" y="4572000"/>
              <a:ext cx="152400" cy="152400"/>
              <a:chOff x="1752600" y="4648200"/>
              <a:chExt cx="152400" cy="152400"/>
            </a:xfrm>
          </p:grpSpPr>
          <p:sp>
            <p:nvSpPr>
              <p:cNvPr id="44" name="Isosceles Triangle 43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6" name="Straight Connector 45"/>
            <p:cNvCxnSpPr/>
            <p:nvPr/>
          </p:nvCxnSpPr>
          <p:spPr bwMode="auto">
            <a:xfrm rot="5400000">
              <a:off x="17907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17910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8288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28600" y="3200400"/>
              <a:ext cx="26241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Diode Matrix, EDSAC-2 µcode store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73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Read/Write</a:t>
            </a:r>
            <a:r>
              <a:rPr lang="en-US" dirty="0" smtClean="0"/>
              <a:t> Memory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8</a:t>
            </a:fld>
            <a:endParaRPr lang="en-US" b="0" dirty="0">
              <a:solidFill>
                <a:srgbClr val="FBBA03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810000" y="914399"/>
            <a:ext cx="4495800" cy="2703271"/>
            <a:chOff x="3810000" y="914399"/>
            <a:chExt cx="4495800" cy="2703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914399"/>
              <a:ext cx="3733800" cy="27032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10000" y="2743200"/>
              <a:ext cx="2590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Williams Tube, Manchester Mark 1, 1947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228600" y="1066800"/>
            <a:ext cx="3130522" cy="4343400"/>
            <a:chOff x="228600" y="1066800"/>
            <a:chExt cx="3130522" cy="4343400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066800"/>
              <a:ext cx="2895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Babbage, 1800s: Digits stored on mechanical wheels</a:t>
              </a:r>
              <a:endParaRPr lang="en-US" dirty="0"/>
            </a:p>
          </p:txBody>
        </p:sp>
        <p:pic>
          <p:nvPicPr>
            <p:cNvPr id="11" name="Picture 10" descr="BabbageDifferenceEngin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76400"/>
              <a:ext cx="3130522" cy="3733800"/>
            </a:xfrm>
            <a:prstGeom prst="rect">
              <a:avLst/>
            </a:prstGeom>
          </p:spPr>
        </p:pic>
      </p:grpSp>
      <p:grpSp>
        <p:nvGrpSpPr>
          <p:cNvPr id="9" name="Group 16"/>
          <p:cNvGrpSpPr/>
          <p:nvPr/>
        </p:nvGrpSpPr>
        <p:grpSpPr>
          <a:xfrm>
            <a:off x="4248376" y="3733800"/>
            <a:ext cx="4641624" cy="2590800"/>
            <a:chOff x="4248376" y="3733800"/>
            <a:chExt cx="4641624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376" y="4038600"/>
              <a:ext cx="4641624" cy="228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5800" y="3733800"/>
              <a:ext cx="411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Mercury Delay Line, Univac 1, 1951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5188-89AE-5848-8C76-13C82806496C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162800" cy="762000"/>
          </a:xfrm>
        </p:spPr>
        <p:txBody>
          <a:bodyPr/>
          <a:lstStyle/>
          <a:p>
            <a:r>
              <a:rPr lang="en-US" dirty="0"/>
              <a:t>Core Memory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2336800"/>
          </a:xfrm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 dirty="0"/>
              <a:t>Core memory was first large scale reliable main memory</a:t>
            </a:r>
          </a:p>
          <a:p>
            <a:pPr lvl="1"/>
            <a:r>
              <a:rPr lang="en-US" dirty="0"/>
              <a:t>invented by Forrester in late 40s/early 50s at MIT for Whirlwind project</a:t>
            </a:r>
          </a:p>
          <a:p>
            <a:r>
              <a:rPr lang="en-US" dirty="0"/>
              <a:t>Bits stored as magnetization polarity on small ferrite cores threaded onto</a:t>
            </a:r>
            <a:r>
              <a:rPr lang="en-US" dirty="0" smtClean="0"/>
              <a:t> two-dimensional </a:t>
            </a:r>
            <a:r>
              <a:rPr lang="en-US" dirty="0"/>
              <a:t>grid of wires</a:t>
            </a:r>
          </a:p>
          <a:p>
            <a:r>
              <a:rPr lang="en-US" dirty="0"/>
              <a:t>Coincident current pulses on X and Y wires would write cell and also sense original state (destructive reads)</a:t>
            </a:r>
          </a:p>
        </p:txBody>
      </p:sp>
      <p:pic>
        <p:nvPicPr>
          <p:cNvPr id="1411076" name="Picture 4" descr="g619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46438"/>
            <a:ext cx="4384675" cy="3408362"/>
          </a:xfrm>
          <a:prstGeom prst="rect">
            <a:avLst/>
          </a:prstGeom>
          <a:noFill/>
        </p:spPr>
      </p:pic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1447800" y="6016625"/>
            <a:ext cx="3060700" cy="48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DEC PDP-8/E Board,  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4K words x 12 bits, (1968)</a:t>
            </a:r>
          </a:p>
        </p:txBody>
      </p:sp>
      <p:sp>
        <p:nvSpPr>
          <p:cNvPr id="1411078" name="Rectangle 6"/>
          <p:cNvSpPr>
            <a:spLocks noChangeArrowheads="1"/>
          </p:cNvSpPr>
          <p:nvPr/>
        </p:nvSpPr>
        <p:spPr bwMode="auto">
          <a:xfrm>
            <a:off x="228600" y="3276600"/>
            <a:ext cx="430371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Robust, non-volatile storage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Used on space shuttle computers until recently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Cores threaded onto wires by hand (25 billion a year at peak production)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Core access time ~ 1</a:t>
            </a:r>
            <a:r>
              <a:rPr lang="en-US" sz="2400">
                <a:solidFill>
                  <a:schemeClr val="tx1"/>
                </a:solidFill>
                <a:latin typeface="Symbol" charset="2"/>
              </a:rPr>
              <a:t>m</a:t>
            </a:r>
            <a:r>
              <a:rPr lang="en-US" sz="2400">
                <a:solidFill>
                  <a:schemeClr val="tx1"/>
                </a:solidFill>
              </a:rPr>
              <a:t>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9993</TotalTime>
  <Words>2737</Words>
  <Application>Microsoft Macintosh PowerPoint</Application>
  <PresentationFormat>On-screen Show (4:3)</PresentationFormat>
  <Paragraphs>445</Paragraphs>
  <Slides>41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Image</vt:lpstr>
      <vt:lpstr>CS 61C:  Great Ideas in Computer Architecture  Computer Components</vt:lpstr>
      <vt:lpstr>New-School Machine Structures (It’s a bit more complicated!)</vt:lpstr>
      <vt:lpstr>Five Components of a Computer</vt:lpstr>
      <vt:lpstr>Components of a Computer</vt:lpstr>
      <vt:lpstr>Reality Check: Typical  MIPS Chip Die Photograph</vt:lpstr>
      <vt:lpstr>Types of Memory</vt:lpstr>
      <vt:lpstr>Early Read-Only Memory Technologies</vt:lpstr>
      <vt:lpstr>Early Read/Write Memory Technologies</vt:lpstr>
      <vt:lpstr>Core Memory</vt:lpstr>
      <vt:lpstr>One-Transistor Dynamic RAM [Dennard, IBM]</vt:lpstr>
      <vt:lpstr>Modern DRAM Structure</vt:lpstr>
      <vt:lpstr>DRAM Packaging (Laptops/Desktops/Servers)</vt:lpstr>
      <vt:lpstr>Reality Check: Samsung LPDDR2 4Gb DRAM Chip (May 2012)</vt:lpstr>
      <vt:lpstr>DRAM Packaging, Mobile Devices</vt:lpstr>
      <vt:lpstr>Moore’s Law</vt:lpstr>
      <vt:lpstr>Moore’s Law</vt:lpstr>
      <vt:lpstr>Memory Chip Size</vt:lpstr>
      <vt:lpstr>End of Moore’s Law?</vt:lpstr>
      <vt:lpstr>Technology Trends:  Uniprocessor Performance (SPECint)</vt:lpstr>
      <vt:lpstr>Limits to Performance: Faster Means More Power</vt:lpstr>
      <vt:lpstr>61C in the News</vt:lpstr>
      <vt:lpstr>Administrivia</vt:lpstr>
      <vt:lpstr>Projects</vt:lpstr>
      <vt:lpstr>Getting to Know Your Prof </vt:lpstr>
      <vt:lpstr>Computer Eras: Mainframe 1950s-60s</vt:lpstr>
      <vt:lpstr>The ARM Inside the iPhone</vt:lpstr>
      <vt:lpstr>ARM Architecture</vt:lpstr>
      <vt:lpstr>Flash Card Quiz</vt:lpstr>
      <vt:lpstr>iPhone Innards</vt:lpstr>
      <vt:lpstr>Flash Card Quiz</vt:lpstr>
      <vt:lpstr>The Processor</vt:lpstr>
      <vt:lpstr>Components of a Computer</vt:lpstr>
      <vt:lpstr>Phases of Instruction Execution</vt:lpstr>
      <vt:lpstr>Project 2 Warning</vt:lpstr>
      <vt:lpstr>Phases of the Datapath (1/5)</vt:lpstr>
      <vt:lpstr>Phases of the Datapath (2/5)</vt:lpstr>
      <vt:lpstr>Simulator for Decode Phase</vt:lpstr>
      <vt:lpstr>Phases of the Datapath (3/5)</vt:lpstr>
      <vt:lpstr>Phases of the Datapath (4/5)</vt:lpstr>
      <vt:lpstr>Phases of the Datapath (5/5)</vt:lpstr>
      <vt:lpstr>And in Conclusion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Krste Asanovic</cp:lastModifiedBy>
  <cp:revision>168</cp:revision>
  <cp:lastPrinted>2012-02-14T05:36:13Z</cp:lastPrinted>
  <dcterms:created xsi:type="dcterms:W3CDTF">2012-09-17T04:59:50Z</dcterms:created>
  <dcterms:modified xsi:type="dcterms:W3CDTF">2012-09-17T08:36:43Z</dcterms:modified>
</cp:coreProperties>
</file>