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ppt/tags/tag1.xml" ContentType="application/vnd.openxmlformats-officedocument.presentationml.tags+xml"/>
  <Override PartName="/ppt/slides/slide22.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tags/tag2.xml" ContentType="application/vnd.openxmlformats-officedocument.presentationml.tags+xml"/>
  <Override PartName="/ppt/slides/slide27.xml" ContentType="application/vnd.openxmlformats-officedocument.presentationml.slide+xml"/>
  <Override PartName="/ppt/slides/slide2.xml" ContentType="application/vnd.openxmlformats-officedocument.presentationml.slide+xml"/>
  <Override PartName="/ppt/notesSlides/notesSlide13.xml" ContentType="application/vnd.openxmlformats-officedocument.presentationml.notes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0"/>
  </p:notesMasterIdLst>
  <p:handoutMasterIdLst>
    <p:handoutMasterId r:id="rId31"/>
  </p:handoutMasterIdLst>
  <p:sldIdLst>
    <p:sldId id="435" r:id="rId2"/>
    <p:sldId id="436" r:id="rId3"/>
    <p:sldId id="428" r:id="rId4"/>
    <p:sldId id="496" r:id="rId5"/>
    <p:sldId id="482" r:id="rId6"/>
    <p:sldId id="483" r:id="rId7"/>
    <p:sldId id="484" r:id="rId8"/>
    <p:sldId id="500" r:id="rId9"/>
    <p:sldId id="502" r:id="rId10"/>
    <p:sldId id="497" r:id="rId11"/>
    <p:sldId id="508" r:id="rId12"/>
    <p:sldId id="505" r:id="rId13"/>
    <p:sldId id="504" r:id="rId14"/>
    <p:sldId id="499" r:id="rId15"/>
    <p:sldId id="485" r:id="rId16"/>
    <p:sldId id="487" r:id="rId17"/>
    <p:sldId id="486" r:id="rId18"/>
    <p:sldId id="489" r:id="rId19"/>
    <p:sldId id="490" r:id="rId20"/>
    <p:sldId id="491" r:id="rId21"/>
    <p:sldId id="493" r:id="rId22"/>
    <p:sldId id="503" r:id="rId23"/>
    <p:sldId id="494" r:id="rId24"/>
    <p:sldId id="495" r:id="rId25"/>
    <p:sldId id="498" r:id="rId26"/>
    <p:sldId id="509" r:id="rId27"/>
    <p:sldId id="506" r:id="rId28"/>
    <p:sldId id="50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clrMru>
    <a:srgbClr val="FA61FF"/>
    <a:srgbClr val="EDEDED"/>
    <a:srgbClr val="FF804F"/>
    <a:srgbClr val="FFAFB1"/>
    <a:srgbClr val="DC471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500" autoAdjust="0"/>
    <p:restoredTop sz="79724" autoAdjust="0"/>
  </p:normalViewPr>
  <p:slideViewPr>
    <p:cSldViewPr>
      <p:cViewPr varScale="1">
        <p:scale>
          <a:sx n="89" d="100"/>
          <a:sy n="89" d="100"/>
        </p:scale>
        <p:origin x="-960"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3888"/>
    </p:cViewPr>
  </p:sorterViewPr>
  <p:notesViewPr>
    <p:cSldViewPr snapToGrid="0" snapToObjects="1">
      <p:cViewPr varScale="1">
        <p:scale>
          <a:sx n="125" d="100"/>
          <a:sy n="125" d="100"/>
        </p:scale>
        <p:origin x="-2368"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10/1/12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10/1/12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516434" y="4342191"/>
            <a:ext cx="5909964" cy="4115405"/>
          </a:xfrm>
          <a:noFill/>
          <a:ln w="9525"/>
        </p:spPr>
        <p:txBody>
          <a:bodyPr lIns="90475" tIns="44444" rIns="90475" bIns="44444"/>
          <a:lstStyle/>
          <a:p>
            <a:endParaRPr lang="en-US"/>
          </a:p>
        </p:txBody>
      </p:sp>
      <p:sp>
        <p:nvSpPr>
          <p:cNvPr id="27651" name="Rectangle 3"/>
          <p:cNvSpPr>
            <a:spLocks noGrp="1" noRot="1" noChangeAspect="1" noChangeArrowheads="1" noTextEdit="1"/>
          </p:cNvSpPr>
          <p:nvPr>
            <p:ph type="sldImg"/>
          </p:nvPr>
        </p:nvSpPr>
        <p:spPr>
          <a:xfrm>
            <a:off x="1158875" y="587375"/>
            <a:ext cx="4552950" cy="3416300"/>
          </a:xfr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891386-AD18-A047-92D2-9C49A28809A1}" type="slidenum">
              <a:rPr lang="he-IL"/>
              <a:pPr/>
              <a:t>21</a:t>
            </a:fld>
            <a:endParaRPr lang="he-IL"/>
          </a:p>
        </p:txBody>
      </p:sp>
      <p:sp>
        <p:nvSpPr>
          <p:cNvPr id="701442" name="Rectangle 2"/>
          <p:cNvSpPr>
            <a:spLocks noGrp="1" noRot="1" noChangeAspec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BC40DD-4C4A-C34F-9E46-819B66CA5F31}" type="slidenum">
              <a:rPr lang="he-IL"/>
              <a:pPr/>
              <a:t>23</a:t>
            </a:fld>
            <a:endParaRPr lang="he-IL"/>
          </a:p>
        </p:txBody>
      </p:sp>
      <p:sp>
        <p:nvSpPr>
          <p:cNvPr id="702466" name="Rectangle 2"/>
          <p:cNvSpPr>
            <a:spLocks noGrp="1" noRot="1" noChangeAspect="1" noChangeArrowheads="1" noTextEdit="1"/>
          </p:cNvSpPr>
          <p:nvPr>
            <p:ph type="sldImg"/>
          </p:nvPr>
        </p:nvSpPr>
        <p:spPr>
          <a:ln/>
        </p:spPr>
      </p:sp>
      <p:sp>
        <p:nvSpPr>
          <p:cNvPr id="70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3586" name="Rectangle 2"/>
          <p:cNvSpPr>
            <a:spLocks noGrp="1" noChangeArrowheads="1"/>
          </p:cNvSpPr>
          <p:nvPr>
            <p:ph type="body" idx="1"/>
          </p:nvPr>
        </p:nvSpPr>
        <p:spPr>
          <a:xfrm>
            <a:off x="516434" y="4345214"/>
            <a:ext cx="5909964" cy="4113893"/>
          </a:xfrm>
          <a:noFill/>
          <a:ln>
            <a:noFill/>
          </a:ln>
        </p:spPr>
        <p:txBody>
          <a:bodyPr lIns="92910" tIns="45640" rIns="92910" bIns="45640"/>
          <a:lstStyle/>
          <a:p>
            <a:r>
              <a:rPr lang="en-US" dirty="0"/>
              <a:t>(Capacity miss) That is the cache misses are due to the fact that the cache is simply not large enough to contain all the blocks that are accessed by the program.</a:t>
            </a:r>
          </a:p>
          <a:p>
            <a:r>
              <a:rPr lang="en-US" dirty="0"/>
              <a:t>The solution to reduce the Capacity miss rate is simple: increase the cache size.</a:t>
            </a:r>
          </a:p>
          <a:p>
            <a:r>
              <a:rPr lang="en-US" dirty="0"/>
              <a:t>Here is a summary of other types of cache miss we talked about.</a:t>
            </a:r>
          </a:p>
          <a:p>
            <a:r>
              <a:rPr lang="en-US" dirty="0"/>
              <a:t>First is the Compulsory misses. These are the misses that we cannot avoid.  They are caused when we first start the program.</a:t>
            </a:r>
          </a:p>
          <a:p>
            <a:r>
              <a:rPr lang="en-US" dirty="0"/>
              <a:t>Then we talked about the conflict misses.  They are the misses that caused by multiple memory locations being mapped to the same cache location.</a:t>
            </a:r>
          </a:p>
          <a:p>
            <a:r>
              <a:rPr lang="en-US" dirty="0"/>
              <a:t>There are two solutions to reduce conflict misses.  The first one is, once again, increase the cache size.  The second one is to increase the </a:t>
            </a:r>
            <a:r>
              <a:rPr lang="en-US" dirty="0" err="1"/>
              <a:t>associativity</a:t>
            </a:r>
            <a:r>
              <a:rPr lang="en-US" dirty="0"/>
              <a:t>.</a:t>
            </a:r>
          </a:p>
          <a:p>
            <a:r>
              <a:rPr lang="en-US" dirty="0"/>
              <a:t>For example, say using a 2-way set associative cache instead of directed mapped cache.</a:t>
            </a:r>
          </a:p>
          <a:p>
            <a:r>
              <a:rPr lang="en-US" dirty="0"/>
              <a:t>But keep in mind that cache miss rate is only one part of the equation.  You also have to worry about cache access time and miss penalty.  Do NOT optimize miss rate alone.</a:t>
            </a:r>
          </a:p>
          <a:p>
            <a:r>
              <a:rPr lang="en-US" dirty="0"/>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dirty="0"/>
          </a:p>
          <a:p>
            <a:r>
              <a:rPr lang="en-US" dirty="0"/>
              <a:t>+2 = 43 min. (Y:23)</a:t>
            </a:r>
          </a:p>
        </p:txBody>
      </p:sp>
      <p:sp>
        <p:nvSpPr>
          <p:cNvPr id="1603587" name="Rectangle 3"/>
          <p:cNvSpPr>
            <a:spLocks noGrp="1" noRot="1" noChangeAspect="1" noChangeArrowheads="1" noTextEdit="1"/>
          </p:cNvSpPr>
          <p:nvPr>
            <p:ph type="sldImg"/>
          </p:nvPr>
        </p:nvSpPr>
        <p:spPr>
          <a:xfrm>
            <a:off x="1165225" y="588963"/>
            <a:ext cx="4548188" cy="3413125"/>
          </a:xfrm>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1B5FE20E-B34E-4C4A-878B-CB575592351B}" type="slidenum">
              <a:rPr lang="en-US"/>
              <a:pPr/>
              <a:t>25</a:t>
            </a:fld>
            <a:endParaRPr lang="en-US"/>
          </a:p>
        </p:txBody>
      </p:sp>
      <p:sp>
        <p:nvSpPr>
          <p:cNvPr id="1562626" name="Rectangle 2"/>
          <p:cNvSpPr>
            <a:spLocks noGrp="1" noRot="1" noChangeAspect="1" noChangeArrowheads="1" noTextEdit="1"/>
          </p:cNvSpPr>
          <p:nvPr>
            <p:ph type="sldImg"/>
          </p:nvPr>
        </p:nvSpPr>
        <p:spPr bwMode="auto">
          <a:xfrm>
            <a:off x="1144588" y="684213"/>
            <a:ext cx="4570412" cy="3429000"/>
          </a:xfrm>
          <a:prstGeom prst="rect">
            <a:avLst/>
          </a:prstGeom>
          <a:solidFill>
            <a:srgbClr val="FFFFFF"/>
          </a:solidFill>
          <a:ln>
            <a:solidFill>
              <a:srgbClr val="000000"/>
            </a:solidFill>
            <a:miter lim="800000"/>
            <a:headEnd/>
            <a:tailEnd/>
          </a:ln>
        </p:spPr>
      </p:sp>
      <p:sp>
        <p:nvSpPr>
          <p:cNvPr id="1562627" name="Rectangle 3"/>
          <p:cNvSpPr>
            <a:spLocks noGrp="1" noChangeArrowheads="1"/>
          </p:cNvSpPr>
          <p:nvPr>
            <p:ph type="body" idx="1"/>
          </p:nvPr>
        </p:nvSpPr>
        <p:spPr bwMode="auto">
          <a:xfrm>
            <a:off x="916781" y="4343703"/>
            <a:ext cx="5024438" cy="4115405"/>
          </a:xfrm>
          <a:prstGeom prst="rect">
            <a:avLst/>
          </a:prstGeom>
          <a:solidFill>
            <a:srgbClr val="FFFFFF"/>
          </a:solidFill>
          <a:ln>
            <a:solidFill>
              <a:srgbClr val="000000"/>
            </a:solidFill>
            <a:miter lim="800000"/>
            <a:headEnd/>
            <a:tailEnd/>
          </a:ln>
        </p:spPr>
        <p:txBody>
          <a:bodyPr lIns="89935" tIns="44968" rIns="89935" bIns="44968">
            <a:prstTxWarp prst="textNoShape">
              <a:avLst/>
            </a:prstTxWarp>
          </a:bodyPr>
          <a:lstStyle/>
          <a:p>
            <a:endParaRPr lang="ko-KR" altLang="en-US">
              <a:ea typeface="AppleMyungjo" charset="-127"/>
              <a:cs typeface="AppleMyungjo"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1B5FE20E-B34E-4C4A-878B-CB575592351B}" type="slidenum">
              <a:rPr lang="en-US"/>
              <a:pPr/>
              <a:t>26</a:t>
            </a:fld>
            <a:endParaRPr lang="en-US"/>
          </a:p>
        </p:txBody>
      </p:sp>
      <p:sp>
        <p:nvSpPr>
          <p:cNvPr id="1562626" name="Rectangle 2"/>
          <p:cNvSpPr>
            <a:spLocks noGrp="1" noRot="1" noChangeAspect="1" noChangeArrowheads="1" noTextEdit="1"/>
          </p:cNvSpPr>
          <p:nvPr>
            <p:ph type="sldImg"/>
          </p:nvPr>
        </p:nvSpPr>
        <p:spPr bwMode="auto">
          <a:xfrm>
            <a:off x="1144588" y="684213"/>
            <a:ext cx="4570412" cy="3429000"/>
          </a:xfrm>
          <a:prstGeom prst="rect">
            <a:avLst/>
          </a:prstGeom>
          <a:solidFill>
            <a:srgbClr val="FFFFFF"/>
          </a:solidFill>
          <a:ln>
            <a:solidFill>
              <a:srgbClr val="000000"/>
            </a:solidFill>
            <a:miter lim="800000"/>
            <a:headEnd/>
            <a:tailEnd/>
          </a:ln>
        </p:spPr>
      </p:sp>
      <p:sp>
        <p:nvSpPr>
          <p:cNvPr id="1562627" name="Rectangle 3"/>
          <p:cNvSpPr>
            <a:spLocks noGrp="1" noChangeArrowheads="1"/>
          </p:cNvSpPr>
          <p:nvPr>
            <p:ph type="body" idx="1"/>
          </p:nvPr>
        </p:nvSpPr>
        <p:spPr bwMode="auto">
          <a:xfrm>
            <a:off x="916781" y="4343703"/>
            <a:ext cx="5024438" cy="4115405"/>
          </a:xfrm>
          <a:prstGeom prst="rect">
            <a:avLst/>
          </a:prstGeom>
          <a:solidFill>
            <a:srgbClr val="FFFFFF"/>
          </a:solidFill>
          <a:ln>
            <a:solidFill>
              <a:srgbClr val="000000"/>
            </a:solidFill>
            <a:miter lim="800000"/>
            <a:headEnd/>
            <a:tailEnd/>
          </a:ln>
        </p:spPr>
        <p:txBody>
          <a:bodyPr lIns="89935" tIns="44968" rIns="89935" bIns="44968">
            <a:prstTxWarp prst="textNoShape">
              <a:avLst/>
            </a:prstTxWarp>
          </a:bodyPr>
          <a:lstStyle/>
          <a:p>
            <a:endParaRPr lang="ko-KR" altLang="en-US">
              <a:ea typeface="AppleMyungjo" charset="-127"/>
              <a:cs typeface="AppleMyungjo"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3586" name="Rectangle 2"/>
          <p:cNvSpPr>
            <a:spLocks noGrp="1" noChangeArrowheads="1"/>
          </p:cNvSpPr>
          <p:nvPr>
            <p:ph type="body" idx="1"/>
          </p:nvPr>
        </p:nvSpPr>
        <p:spPr>
          <a:xfrm>
            <a:off x="516434" y="4345214"/>
            <a:ext cx="5909964" cy="4113893"/>
          </a:xfrm>
          <a:noFill/>
          <a:ln>
            <a:noFill/>
          </a:ln>
        </p:spPr>
        <p:txBody>
          <a:bodyPr lIns="92910" tIns="45640" rIns="92910" bIns="45640"/>
          <a:lstStyle/>
          <a:p>
            <a:r>
              <a:rPr lang="en-US" dirty="0"/>
              <a:t>(Capacity miss) That is the cache misses are due to the fact that the cache is simply not large enough to contain all the blocks that are accessed by the program.</a:t>
            </a:r>
          </a:p>
          <a:p>
            <a:r>
              <a:rPr lang="en-US" dirty="0"/>
              <a:t>The solution to reduce the Capacity miss rate is simple: increase the cache size.</a:t>
            </a:r>
          </a:p>
          <a:p>
            <a:r>
              <a:rPr lang="en-US" dirty="0"/>
              <a:t>Here is a summary of other types of cache miss we talked about.</a:t>
            </a:r>
          </a:p>
          <a:p>
            <a:r>
              <a:rPr lang="en-US" dirty="0"/>
              <a:t>First is the Compulsory misses. These are the misses that we cannot avoid.  They are caused when we first start the program.</a:t>
            </a:r>
          </a:p>
          <a:p>
            <a:r>
              <a:rPr lang="en-US" dirty="0"/>
              <a:t>Then we talked about the conflict misses.  They are the misses that caused by multiple memory locations being mapped to the same cache location.</a:t>
            </a:r>
          </a:p>
          <a:p>
            <a:r>
              <a:rPr lang="en-US" dirty="0"/>
              <a:t>There are two solutions to reduce conflict misses.  The first one is, once again, increase the cache size.  The second one is to increase the </a:t>
            </a:r>
            <a:r>
              <a:rPr lang="en-US" dirty="0" err="1"/>
              <a:t>associativity</a:t>
            </a:r>
            <a:r>
              <a:rPr lang="en-US" dirty="0"/>
              <a:t>.</a:t>
            </a:r>
          </a:p>
          <a:p>
            <a:r>
              <a:rPr lang="en-US" dirty="0"/>
              <a:t>For example, say using a 2-way set associative cache instead of directed mapped cache.</a:t>
            </a:r>
          </a:p>
          <a:p>
            <a:r>
              <a:rPr lang="en-US" dirty="0"/>
              <a:t>But keep in mind that cache miss rate is only one part of the equation.  You also have to worry about cache access time and miss penalty.  Do NOT optimize miss rate alone.</a:t>
            </a:r>
          </a:p>
          <a:p>
            <a:r>
              <a:rPr lang="en-US" dirty="0"/>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dirty="0"/>
          </a:p>
          <a:p>
            <a:r>
              <a:rPr lang="en-US" dirty="0"/>
              <a:t>+2 = 43 min. (Y:23)</a:t>
            </a:r>
          </a:p>
        </p:txBody>
      </p:sp>
      <p:sp>
        <p:nvSpPr>
          <p:cNvPr id="1603587" name="Rectangle 3"/>
          <p:cNvSpPr>
            <a:spLocks noGrp="1" noRot="1" noChangeAspect="1" noChangeArrowheads="1" noTextEdit="1"/>
          </p:cNvSpPr>
          <p:nvPr>
            <p:ph type="sldImg"/>
          </p:nvPr>
        </p:nvSpPr>
        <p:spPr>
          <a:xfrm>
            <a:off x="1165225" y="588963"/>
            <a:ext cx="4548188" cy="3413125"/>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p:spPr>
        <p:txBody>
          <a:bodyPr/>
          <a:lstStyle/>
          <a:p>
            <a:r>
              <a:rPr lang="en-AU"/>
              <a:t>Morgan Kaufmann Publishers</a:t>
            </a:r>
          </a:p>
        </p:txBody>
      </p:sp>
      <p:sp>
        <p:nvSpPr>
          <p:cNvPr id="98307" name="Rectangle 3"/>
          <p:cNvSpPr>
            <a:spLocks noGrp="1" noChangeArrowheads="1"/>
          </p:cNvSpPr>
          <p:nvPr>
            <p:ph type="dt" sz="quarter" idx="1"/>
          </p:nvPr>
        </p:nvSpPr>
        <p:spPr>
          <a:noFill/>
        </p:spPr>
        <p:txBody>
          <a:bodyPr/>
          <a:lstStyle/>
          <a:p>
            <a:fld id="{6E03FA73-3DC1-7D44-8893-C01ACF859D6D}" type="datetime3">
              <a:rPr lang="en-AU"/>
              <a:pPr/>
              <a:t>October 1, 12</a:t>
            </a:fld>
            <a:endParaRPr lang="en-AU"/>
          </a:p>
        </p:txBody>
      </p:sp>
      <p:sp>
        <p:nvSpPr>
          <p:cNvPr id="98308" name="Rectangle 6"/>
          <p:cNvSpPr>
            <a:spLocks noGrp="1" noChangeArrowheads="1"/>
          </p:cNvSpPr>
          <p:nvPr>
            <p:ph type="ftr" sz="quarter" idx="4"/>
          </p:nvPr>
        </p:nvSpPr>
        <p:spPr>
          <a:noFill/>
        </p:spPr>
        <p:txBody>
          <a:bodyPr/>
          <a:lstStyle/>
          <a:p>
            <a:r>
              <a:rPr lang="en-AU"/>
              <a:t>Chapter 5 — Large and Fast: Exploiting Memory Hierarchy</a:t>
            </a:r>
          </a:p>
        </p:txBody>
      </p:sp>
      <p:sp>
        <p:nvSpPr>
          <p:cNvPr id="98309" name="Rectangle 7"/>
          <p:cNvSpPr>
            <a:spLocks noGrp="1" noChangeArrowheads="1"/>
          </p:cNvSpPr>
          <p:nvPr>
            <p:ph type="sldNum" sz="quarter" idx="5"/>
          </p:nvPr>
        </p:nvSpPr>
        <p:spPr>
          <a:noFill/>
        </p:spPr>
        <p:txBody>
          <a:bodyPr/>
          <a:lstStyle/>
          <a:p>
            <a:fld id="{B3221591-D3D7-CB41-861C-C798F3F8BDFB}" type="slidenum">
              <a:rPr lang="en-AU"/>
              <a:pPr/>
              <a:t>5</a:t>
            </a:fld>
            <a:endParaRPr lang="en-AU"/>
          </a:p>
        </p:txBody>
      </p:sp>
      <p:sp>
        <p:nvSpPr>
          <p:cNvPr id="98310" name="Rectangle 2"/>
          <p:cNvSpPr>
            <a:spLocks noGrp="1" noRot="1" noChangeAspect="1" noChangeArrowheads="1" noTextEdit="1"/>
          </p:cNvSpPr>
          <p:nvPr>
            <p:ph type="sldImg"/>
          </p:nvPr>
        </p:nvSpPr>
        <p:spPr>
          <a:ln/>
        </p:spPr>
      </p:sp>
      <p:sp>
        <p:nvSpPr>
          <p:cNvPr id="98311" name="Rectangle 3"/>
          <p:cNvSpPr>
            <a:spLocks noGrp="1" noChangeArrowheads="1"/>
          </p:cNvSpPr>
          <p:nvPr>
            <p:ph type="body" idx="1"/>
          </p:nvPr>
        </p:nvSpPr>
        <p:spPr>
          <a:noFill/>
          <a:ln/>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2310A-785E-654B-B589-A81547393608}" type="slidenum">
              <a:rPr lang="en-US"/>
              <a:pPr/>
              <a:t>7</a:t>
            </a:fld>
            <a:endParaRPr lang="en-US"/>
          </a:p>
        </p:txBody>
      </p:sp>
      <p:sp>
        <p:nvSpPr>
          <p:cNvPr id="4259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25987" name="Rectangle 3"/>
          <p:cNvSpPr>
            <a:spLocks noGrp="1" noChangeArrowheads="1"/>
          </p:cNvSpPr>
          <p:nvPr>
            <p:ph type="body" idx="1"/>
          </p:nvPr>
        </p:nvSpPr>
        <p:spPr bwMode="auto">
          <a:xfrm>
            <a:off x="686104" y="4342789"/>
            <a:ext cx="5485794" cy="4115106"/>
          </a:xfrm>
          <a:prstGeom prst="rect">
            <a:avLst/>
          </a:prstGeom>
          <a:solidFill>
            <a:srgbClr val="FFFFFF"/>
          </a:solidFill>
          <a:ln>
            <a:solidFill>
              <a:srgbClr val="000000"/>
            </a:solidFill>
            <a:miter lim="800000"/>
            <a:headEnd/>
            <a:tailEnd/>
          </a:ln>
        </p:spPr>
        <p:txBody>
          <a:bodyPr>
            <a:prstTxWarp prst="textNoShape">
              <a:avLst/>
            </a:prstTxWarp>
          </a:bodyPr>
          <a:lstStyle/>
          <a:p>
            <a:pPr>
              <a:buFontTx/>
              <a:buChar char="-"/>
            </a:pPr>
            <a:r>
              <a:rPr lang="en-US" dirty="0"/>
              <a:t>PICTURE HEAT FLOW</a:t>
            </a:r>
          </a:p>
          <a:p>
            <a:pPr>
              <a:buFontTx/>
              <a:buChar char="-"/>
            </a:pPr>
            <a:r>
              <a:rPr lang="en-US" dirty="0"/>
              <a:t>Cache-blocking algorithms “shrink” problem by PERFORMING MULTIPLE ITERATIONS WITHIN SMALLER CACHE BLOCKS</a:t>
            </a:r>
          </a:p>
          <a:p>
            <a:pPr>
              <a:buFontTx/>
              <a:buChar char="-"/>
            </a:pPr>
            <a:endParaRPr lang="en-US" dirty="0"/>
          </a:p>
          <a:p>
            <a:pPr>
              <a:buFontTx/>
              <a:buChar char="-"/>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43EAD192-8E38-AC45-9755-8A4748E4C7D9}" type="slidenum">
              <a:rPr lang="en-US"/>
              <a:pPr/>
              <a:t>10</a:t>
            </a:fld>
            <a:endParaRPr lang="en-US"/>
          </a:p>
        </p:txBody>
      </p:sp>
      <p:sp>
        <p:nvSpPr>
          <p:cNvPr id="1560578" name="Rectangle 2"/>
          <p:cNvSpPr>
            <a:spLocks noGrp="1" noRot="1" noChangeAspect="1" noChangeArrowheads="1" noTextEdit="1"/>
          </p:cNvSpPr>
          <p:nvPr>
            <p:ph type="sldImg"/>
          </p:nvPr>
        </p:nvSpPr>
        <p:spPr bwMode="auto">
          <a:xfrm>
            <a:off x="1144588" y="684213"/>
            <a:ext cx="4570412" cy="3429000"/>
          </a:xfrm>
          <a:prstGeom prst="rect">
            <a:avLst/>
          </a:prstGeom>
          <a:solidFill>
            <a:srgbClr val="FFFFFF"/>
          </a:solidFill>
          <a:ln>
            <a:solidFill>
              <a:srgbClr val="000000"/>
            </a:solidFill>
            <a:miter lim="800000"/>
            <a:headEnd/>
            <a:tailEnd/>
          </a:ln>
        </p:spPr>
      </p:sp>
      <p:sp>
        <p:nvSpPr>
          <p:cNvPr id="1560579" name="Rectangle 3"/>
          <p:cNvSpPr>
            <a:spLocks noGrp="1" noChangeArrowheads="1"/>
          </p:cNvSpPr>
          <p:nvPr>
            <p:ph type="body" idx="1"/>
          </p:nvPr>
        </p:nvSpPr>
        <p:spPr bwMode="auto">
          <a:xfrm>
            <a:off x="916781" y="4343703"/>
            <a:ext cx="5024438" cy="4115405"/>
          </a:xfrm>
          <a:prstGeom prst="rect">
            <a:avLst/>
          </a:prstGeom>
          <a:solidFill>
            <a:srgbClr val="FFFFFF"/>
          </a:solidFill>
          <a:ln>
            <a:solidFill>
              <a:srgbClr val="000000"/>
            </a:solidFill>
            <a:miter lim="800000"/>
            <a:headEnd/>
            <a:tailEnd/>
          </a:ln>
        </p:spPr>
        <p:txBody>
          <a:bodyPr lIns="89935" tIns="44968" rIns="89935" bIns="44968">
            <a:prstTxWarp prst="textNoShape">
              <a:avLst/>
            </a:prstTxWarp>
          </a:bodyPr>
          <a:lstStyle/>
          <a:p>
            <a:endParaRPr lang="ko-KR" altLang="en-US">
              <a:ea typeface="AppleMyungjo" charset="-127"/>
              <a:cs typeface="AppleMyungjo"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1B5FE20E-B34E-4C4A-878B-CB575592351B}" type="slidenum">
              <a:rPr lang="en-US"/>
              <a:pPr/>
              <a:t>11</a:t>
            </a:fld>
            <a:endParaRPr lang="en-US"/>
          </a:p>
        </p:txBody>
      </p:sp>
      <p:sp>
        <p:nvSpPr>
          <p:cNvPr id="1562626" name="Rectangle 2"/>
          <p:cNvSpPr>
            <a:spLocks noGrp="1" noRot="1" noChangeAspect="1" noChangeArrowheads="1" noTextEdit="1"/>
          </p:cNvSpPr>
          <p:nvPr>
            <p:ph type="sldImg"/>
          </p:nvPr>
        </p:nvSpPr>
        <p:spPr bwMode="auto">
          <a:xfrm>
            <a:off x="1144588" y="684213"/>
            <a:ext cx="4570412" cy="3429000"/>
          </a:xfrm>
          <a:prstGeom prst="rect">
            <a:avLst/>
          </a:prstGeom>
          <a:solidFill>
            <a:srgbClr val="FFFFFF"/>
          </a:solidFill>
          <a:ln>
            <a:solidFill>
              <a:srgbClr val="000000"/>
            </a:solidFill>
            <a:miter lim="800000"/>
            <a:headEnd/>
            <a:tailEnd/>
          </a:ln>
        </p:spPr>
      </p:sp>
      <p:sp>
        <p:nvSpPr>
          <p:cNvPr id="1562627" name="Rectangle 3"/>
          <p:cNvSpPr>
            <a:spLocks noGrp="1" noChangeArrowheads="1"/>
          </p:cNvSpPr>
          <p:nvPr>
            <p:ph type="body" idx="1"/>
          </p:nvPr>
        </p:nvSpPr>
        <p:spPr bwMode="auto">
          <a:xfrm>
            <a:off x="916781" y="4343703"/>
            <a:ext cx="5024438" cy="4115405"/>
          </a:xfrm>
          <a:prstGeom prst="rect">
            <a:avLst/>
          </a:prstGeom>
          <a:solidFill>
            <a:srgbClr val="FFFFFF"/>
          </a:solidFill>
          <a:ln>
            <a:solidFill>
              <a:srgbClr val="000000"/>
            </a:solidFill>
            <a:miter lim="800000"/>
            <a:headEnd/>
            <a:tailEnd/>
          </a:ln>
        </p:spPr>
        <p:txBody>
          <a:bodyPr lIns="89935" tIns="44968" rIns="89935" bIns="44968">
            <a:prstTxWarp prst="textNoShape">
              <a:avLst/>
            </a:prstTxWarp>
          </a:bodyPr>
          <a:lstStyle/>
          <a:p>
            <a:endParaRPr lang="ko-KR" altLang="en-US">
              <a:ea typeface="AppleMyungjo" charset="-127"/>
              <a:cs typeface="AppleMyungjo"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2310A-785E-654B-B589-A81547393608}" type="slidenum">
              <a:rPr lang="en-US"/>
              <a:pPr/>
              <a:t>14</a:t>
            </a:fld>
            <a:endParaRPr lang="en-US"/>
          </a:p>
        </p:txBody>
      </p:sp>
      <p:sp>
        <p:nvSpPr>
          <p:cNvPr id="4259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25987" name="Rectangle 3"/>
          <p:cNvSpPr>
            <a:spLocks noGrp="1" noChangeArrowheads="1"/>
          </p:cNvSpPr>
          <p:nvPr>
            <p:ph type="body" idx="1"/>
          </p:nvPr>
        </p:nvSpPr>
        <p:spPr bwMode="auto">
          <a:xfrm>
            <a:off x="686104" y="4342789"/>
            <a:ext cx="5485794" cy="4115106"/>
          </a:xfrm>
          <a:prstGeom prst="rect">
            <a:avLst/>
          </a:prstGeom>
          <a:solidFill>
            <a:srgbClr val="FFFFFF"/>
          </a:solidFill>
          <a:ln>
            <a:solidFill>
              <a:srgbClr val="000000"/>
            </a:solidFill>
            <a:miter lim="800000"/>
            <a:headEnd/>
            <a:tailEnd/>
          </a:ln>
        </p:spPr>
        <p:txBody>
          <a:bodyPr>
            <a:prstTxWarp prst="textNoShape">
              <a:avLst/>
            </a:prstTxWarp>
          </a:bodyPr>
          <a:lstStyle/>
          <a:p>
            <a:pPr>
              <a:buFontTx/>
              <a:buChar char="-"/>
            </a:pPr>
            <a:r>
              <a:rPr lang="en-US" dirty="0"/>
              <a:t>PICTURE HEAT FLOW</a:t>
            </a:r>
          </a:p>
          <a:p>
            <a:pPr>
              <a:buFontTx/>
              <a:buChar char="-"/>
            </a:pPr>
            <a:r>
              <a:rPr lang="en-US" dirty="0"/>
              <a:t>Cache-blocking algorithms “shrink” problem by PERFORMING MULTIPLE ITERATIONS WITHIN SMALLER CACHE BLOCKS</a:t>
            </a:r>
          </a:p>
          <a:p>
            <a:pPr>
              <a:buFontTx/>
              <a:buChar char="-"/>
            </a:pPr>
            <a:endParaRPr lang="en-US" dirty="0"/>
          </a:p>
          <a:p>
            <a:pPr>
              <a:buFontTx/>
              <a:buChar char="-"/>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4B65AF-B0FD-4D45-8EDA-3E845D0164A7}" type="slidenum">
              <a:rPr lang="he-IL"/>
              <a:pPr/>
              <a:t>15</a:t>
            </a:fld>
            <a:endParaRPr lang="he-IL"/>
          </a:p>
        </p:txBody>
      </p:sp>
      <p:sp>
        <p:nvSpPr>
          <p:cNvPr id="674818" name="Rectangle 2"/>
          <p:cNvSpPr>
            <a:spLocks noGrp="1" noRot="1" noChangeAspect="1"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EB1CED-17CB-DA48-A21B-AB7EBAA8D575}" type="slidenum">
              <a:rPr lang="he-IL"/>
              <a:pPr/>
              <a:t>16</a:t>
            </a:fld>
            <a:endParaRPr lang="he-IL"/>
          </a:p>
        </p:txBody>
      </p:sp>
      <p:sp>
        <p:nvSpPr>
          <p:cNvPr id="676866" name="Rectangle 2"/>
          <p:cNvSpPr>
            <a:spLocks noGrp="1" noRot="1" noChangeAspect="1"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90F602-1E85-974B-AED7-3FC2F9DE4D5D}" type="slidenum">
              <a:rPr lang="he-IL"/>
              <a:pPr/>
              <a:t>17</a:t>
            </a:fld>
            <a:endParaRPr lang="he-IL"/>
          </a:p>
        </p:txBody>
      </p:sp>
      <p:sp>
        <p:nvSpPr>
          <p:cNvPr id="675842" name="Rectangle 2"/>
          <p:cNvSpPr>
            <a:spLocks noGrp="1" noRot="1" noChangeAspect="1" noChangeArrowheads="1" noTextEdit="1"/>
          </p:cNvSpPr>
          <p:nvPr>
            <p:ph type="sldImg"/>
          </p:nvPr>
        </p:nvSpPr>
        <p:spPr>
          <a:ln/>
        </p:spPr>
      </p:sp>
      <p:sp>
        <p:nvSpPr>
          <p:cNvPr id="67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FF97293-B16F-4544-B38B-F94625A3D49F}"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3EDC9-2E71-2C44-9883-CF40D2D52BFB}"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42792-3631-4F41-952F-29AA63B44839}"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457200" y="6245225"/>
            <a:ext cx="2133600" cy="476250"/>
          </a:xfrm>
        </p:spPr>
        <p:txBody>
          <a:bodyPr/>
          <a:lstStyle>
            <a:lvl1pPr>
              <a:defRPr smtClean="0"/>
            </a:lvl1pPr>
          </a:lstStyle>
          <a:p>
            <a:fld id="{F889137F-5879-0546-BB67-D5418EA3C2D6}" type="slidenum">
              <a:rPr lang="he-IL"/>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338838-D9B4-5B4D-9937-931FE44A5D6F}"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A2C52-C98E-134A-BC91-17CEEC9BBC92}"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9C4470-C409-D843-B9A3-0CCCC57F452C}" type="datetime1">
              <a:rPr lang="en-US" smtClean="0"/>
              <a:pPr/>
              <a:t>10/1/12</a:t>
            </a:fld>
            <a:endParaRPr lang="en-US"/>
          </a:p>
        </p:txBody>
      </p:sp>
      <p:sp>
        <p:nvSpPr>
          <p:cNvPr id="6" name="Footer Placeholder 5"/>
          <p:cNvSpPr>
            <a:spLocks noGrp="1"/>
          </p:cNvSpPr>
          <p:nvPr>
            <p:ph type="ftr" sz="quarter" idx="11"/>
          </p:nvPr>
        </p:nvSpPr>
        <p:spPr/>
        <p:txBody>
          <a:bodyPr/>
          <a:lstStyle/>
          <a:p>
            <a:r>
              <a:rPr lang="en-US" smtClean="0"/>
              <a:t>Fall 2012 -- Lecture #16</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3AB86-682F-A64D-84B9-B7FA1E432670}" type="datetime1">
              <a:rPr lang="en-US" smtClean="0"/>
              <a:pPr/>
              <a:t>10/1/12</a:t>
            </a:fld>
            <a:endParaRPr lang="en-US"/>
          </a:p>
        </p:txBody>
      </p:sp>
      <p:sp>
        <p:nvSpPr>
          <p:cNvPr id="8" name="Footer Placeholder 7"/>
          <p:cNvSpPr>
            <a:spLocks noGrp="1"/>
          </p:cNvSpPr>
          <p:nvPr>
            <p:ph type="ftr" sz="quarter" idx="11"/>
          </p:nvPr>
        </p:nvSpPr>
        <p:spPr/>
        <p:txBody>
          <a:bodyPr/>
          <a:lstStyle/>
          <a:p>
            <a:r>
              <a:rPr lang="en-US" smtClean="0"/>
              <a:t>Fall 2012 -- Lecture #16</a:t>
            </a:r>
            <a:endParaRPr lang="en-US"/>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400D76-0865-044A-AB41-2D1C4C4CE579}" type="datetime1">
              <a:rPr lang="en-US" smtClean="0"/>
              <a:pPr/>
              <a:t>10/1/12</a:t>
            </a:fld>
            <a:endParaRPr lang="en-US"/>
          </a:p>
        </p:txBody>
      </p:sp>
      <p:sp>
        <p:nvSpPr>
          <p:cNvPr id="4" name="Footer Placeholder 3"/>
          <p:cNvSpPr>
            <a:spLocks noGrp="1"/>
          </p:cNvSpPr>
          <p:nvPr>
            <p:ph type="ftr" sz="quarter" idx="11"/>
          </p:nvPr>
        </p:nvSpPr>
        <p:spPr/>
        <p:txBody>
          <a:bodyPr/>
          <a:lstStyle/>
          <a:p>
            <a:r>
              <a:rPr lang="en-US" smtClean="0"/>
              <a:t>Fall 2012 -- Lecture #16</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1BC9C-C554-B540-85A5-3BBD01F53D22}" type="datetime1">
              <a:rPr lang="en-US" smtClean="0"/>
              <a:pPr/>
              <a:t>10/1/12</a:t>
            </a:fld>
            <a:endParaRPr lang="en-US"/>
          </a:p>
        </p:txBody>
      </p:sp>
      <p:sp>
        <p:nvSpPr>
          <p:cNvPr id="3" name="Footer Placeholder 2"/>
          <p:cNvSpPr>
            <a:spLocks noGrp="1"/>
          </p:cNvSpPr>
          <p:nvPr>
            <p:ph type="ftr" sz="quarter" idx="11"/>
          </p:nvPr>
        </p:nvSpPr>
        <p:spPr/>
        <p:txBody>
          <a:bodyPr/>
          <a:lstStyle/>
          <a:p>
            <a:r>
              <a:rPr lang="en-US" smtClean="0"/>
              <a:t>Fall 2012 -- Lecture #16</a:t>
            </a:r>
            <a:endParaRPr lang="en-US"/>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63CEE-9E54-3842-8D68-44B37C7453CD}" type="datetime1">
              <a:rPr lang="en-US" smtClean="0"/>
              <a:pPr/>
              <a:t>10/1/12</a:t>
            </a:fld>
            <a:endParaRPr lang="en-US"/>
          </a:p>
        </p:txBody>
      </p:sp>
      <p:sp>
        <p:nvSpPr>
          <p:cNvPr id="6" name="Footer Placeholder 5"/>
          <p:cNvSpPr>
            <a:spLocks noGrp="1"/>
          </p:cNvSpPr>
          <p:nvPr>
            <p:ph type="ftr" sz="quarter" idx="11"/>
          </p:nvPr>
        </p:nvSpPr>
        <p:spPr/>
        <p:txBody>
          <a:bodyPr/>
          <a:lstStyle/>
          <a:p>
            <a:r>
              <a:rPr lang="en-US" smtClean="0"/>
              <a:t>Fall 2012 -- Lecture #16</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91FB6-8275-2247-8DD3-7356320FE105}" type="datetime1">
              <a:rPr lang="en-US" smtClean="0"/>
              <a:pPr/>
              <a:t>10/1/12</a:t>
            </a:fld>
            <a:endParaRPr lang="en-US"/>
          </a:p>
        </p:txBody>
      </p:sp>
      <p:sp>
        <p:nvSpPr>
          <p:cNvPr id="6" name="Footer Placeholder 5"/>
          <p:cNvSpPr>
            <a:spLocks noGrp="1"/>
          </p:cNvSpPr>
          <p:nvPr>
            <p:ph type="ftr" sz="quarter" idx="11"/>
          </p:nvPr>
        </p:nvSpPr>
        <p:spPr/>
        <p:txBody>
          <a:bodyPr/>
          <a:lstStyle/>
          <a:p>
            <a:r>
              <a:rPr lang="en-US" smtClean="0"/>
              <a:t>Fall 2012 -- Lecture #16</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2395F-1B29-4747-944B-FEAAE3D266A7}" type="datetime1">
              <a:rPr lang="en-US" smtClean="0"/>
              <a:pPr/>
              <a:t>10/1/12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Fall 2012 -- Lecture #16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youtube.com/watch?v=yl0LTcDIhxc" TargetMode="External"/><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oleObject" Target="../embeddings/oleObject1.bin"/><Relationship Id="rId6" Type="http://schemas.openxmlformats.org/officeDocument/2006/relationships/image" Target="../media/image3.jpeg"/><Relationship Id="rId7" Type="http://schemas.openxmlformats.org/officeDocument/2006/relationships/image" Target="../media/image4.png"/><Relationship Id="rId8"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IFWgwGMMrh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f3-z6t_xIyw" TargetMode="External"/><Relationship Id="rId4" Type="http://schemas.openxmlformats.org/officeDocument/2006/relationships/hyperlink" Target="http://www.youtube.com/watch?v=tgpmXX3xOrk"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574801"/>
            <a:ext cx="8051800" cy="202565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i="1" dirty="0" smtClean="0"/>
              <a:t>Cache Performance</a:t>
            </a:r>
            <a:endParaRPr lang="en-US" i="1" dirty="0"/>
          </a:p>
        </p:txBody>
      </p:sp>
      <p:sp>
        <p:nvSpPr>
          <p:cNvPr id="3" name="Subtitle 2"/>
          <p:cNvSpPr>
            <a:spLocks noGrp="1"/>
          </p:cNvSpPr>
          <p:nvPr>
            <p:ph type="subTitle" idx="1"/>
          </p:nvPr>
        </p:nvSpPr>
        <p:spPr>
          <a:xfrm>
            <a:off x="1016000" y="3886200"/>
            <a:ext cx="6959600" cy="1752600"/>
          </a:xfrm>
        </p:spPr>
        <p:txBody>
          <a:bodyPr>
            <a:normAutofit fontScale="92500"/>
          </a:bodyPr>
          <a:lstStyle/>
          <a:p>
            <a:r>
              <a:rPr lang="en-US" dirty="0" smtClean="0"/>
              <a:t>Instructors:</a:t>
            </a:r>
          </a:p>
          <a:p>
            <a:r>
              <a:rPr lang="en-US" dirty="0" smtClean="0"/>
              <a:t>Krste Asanovic, Randy H. Katz</a:t>
            </a:r>
          </a:p>
          <a:p>
            <a:r>
              <a:rPr lang="en-US" dirty="0" smtClean="0"/>
              <a:t>http://inst.eecs.Berkeley.edu/~cs61c/fa12</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Fall 2012 -- Lecture #16</a:t>
            </a:r>
            <a:endParaRPr lang="en-US" dirty="0"/>
          </a:p>
        </p:txBody>
      </p:sp>
      <p:sp>
        <p:nvSpPr>
          <p:cNvPr id="9" name="Date Placeholder 8"/>
          <p:cNvSpPr>
            <a:spLocks noGrp="1"/>
          </p:cNvSpPr>
          <p:nvPr>
            <p:ph type="dt" sz="half" idx="10"/>
          </p:nvPr>
        </p:nvSpPr>
        <p:spPr/>
        <p:txBody>
          <a:bodyPr/>
          <a:lstStyle/>
          <a:p>
            <a:fld id="{8820F9EF-0F79-3D4D-98A0-92D40D18F875}" type="datetime1">
              <a:rPr lang="en-US" smtClean="0"/>
              <a:pPr/>
              <a:t>10/1/12</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AA68053-CEA7-BF48-8C32-63618981A0AE}" type="slidenum">
              <a:rPr lang="en-US"/>
              <a:pPr/>
              <a:t>10</a:t>
            </a:fld>
            <a:endParaRPr lang="en-US" b="0">
              <a:solidFill>
                <a:srgbClr val="FBBA03"/>
              </a:solidFill>
            </a:endParaRPr>
          </a:p>
        </p:txBody>
      </p:sp>
      <p:sp>
        <p:nvSpPr>
          <p:cNvPr id="1559554" name="Rectangle 2"/>
          <p:cNvSpPr>
            <a:spLocks noGrp="1" noChangeArrowheads="1"/>
          </p:cNvSpPr>
          <p:nvPr>
            <p:ph type="title"/>
          </p:nvPr>
        </p:nvSpPr>
        <p:spPr>
          <a:xfrm>
            <a:off x="457200" y="0"/>
            <a:ext cx="8229600" cy="1143000"/>
          </a:xfrm>
        </p:spPr>
        <p:txBody>
          <a:bodyPr/>
          <a:lstStyle/>
          <a:p>
            <a:r>
              <a:rPr lang="en-US" altLang="ko-KR" dirty="0">
                <a:ea typeface="굴림" charset="-127"/>
                <a:cs typeface="굴림" charset="-127"/>
              </a:rPr>
              <a:t>Loop </a:t>
            </a:r>
            <a:r>
              <a:rPr lang="en-US" altLang="ko-KR" dirty="0" smtClean="0">
                <a:ea typeface="굴림" charset="-127"/>
                <a:cs typeface="굴림" charset="-127"/>
              </a:rPr>
              <a:t>Interchange: Flashcard quiz</a:t>
            </a:r>
            <a:endParaRPr lang="en-US" altLang="ko-KR" dirty="0">
              <a:ea typeface="굴림" charset="-127"/>
              <a:cs typeface="굴림" charset="-127"/>
            </a:endParaRPr>
          </a:p>
        </p:txBody>
      </p:sp>
      <p:sp>
        <p:nvSpPr>
          <p:cNvPr id="1559555" name="Rectangle 3"/>
          <p:cNvSpPr>
            <a:spLocks noGrp="1" noChangeArrowheads="1"/>
          </p:cNvSpPr>
          <p:nvPr>
            <p:ph type="body" idx="1"/>
          </p:nvPr>
        </p:nvSpPr>
        <p:spPr>
          <a:xfrm>
            <a:off x="228600" y="1295400"/>
            <a:ext cx="5562600" cy="4191000"/>
          </a:xfrm>
          <a:ln/>
        </p:spPr>
        <p:txBody>
          <a:bodyPr/>
          <a:lstStyle/>
          <a:p>
            <a:pPr lvl="1">
              <a:lnSpc>
                <a:spcPct val="80000"/>
              </a:lnSpc>
              <a:buFontTx/>
              <a:buNone/>
            </a:pPr>
            <a:r>
              <a:rPr lang="en-US" altLang="ko-KR" sz="2400" b="1" dirty="0" err="1" smtClean="0">
                <a:latin typeface="Courier New" charset="0"/>
                <a:ea typeface="굴림" charset="-127"/>
                <a:cs typeface="굴림" charset="-127"/>
              </a:rPr>
              <a:t>for</a:t>
            </a:r>
            <a:r>
              <a:rPr lang="en-US" altLang="ko-KR" sz="2400" b="1" dirty="0" err="1">
                <a:latin typeface="Courier New" charset="0"/>
                <a:ea typeface="굴림" charset="-127"/>
                <a:cs typeface="굴림" charset="-127"/>
              </a:rPr>
              <a:t>(j</a:t>
            </a:r>
            <a:r>
              <a:rPr lang="en-US" altLang="ko-KR" sz="2400" b="1" dirty="0">
                <a:latin typeface="Courier New" charset="0"/>
                <a:ea typeface="굴림" charset="-127"/>
                <a:cs typeface="굴림" charset="-127"/>
              </a:rPr>
              <a:t>=0; </a:t>
            </a:r>
            <a:r>
              <a:rPr lang="en-US" altLang="ko-KR" sz="2400" b="1" dirty="0" err="1">
                <a:latin typeface="Courier New" charset="0"/>
                <a:ea typeface="굴림" charset="-127"/>
                <a:cs typeface="굴림" charset="-127"/>
              </a:rPr>
              <a:t>j</a:t>
            </a:r>
            <a:r>
              <a:rPr lang="en-US" altLang="ko-KR" sz="2400" b="1" dirty="0">
                <a:latin typeface="Courier New" charset="0"/>
                <a:ea typeface="굴림" charset="-127"/>
                <a:cs typeface="굴림" charset="-127"/>
              </a:rPr>
              <a:t> &lt; N; </a:t>
            </a:r>
            <a:r>
              <a:rPr lang="en-US" altLang="ko-KR" sz="2400" b="1" dirty="0" err="1">
                <a:latin typeface="Courier New" charset="0"/>
                <a:ea typeface="굴림" charset="-127"/>
                <a:cs typeface="굴림" charset="-127"/>
              </a:rPr>
              <a:t>j</a:t>
            </a:r>
            <a:r>
              <a:rPr lang="en-US" altLang="ko-KR" sz="2400" b="1" dirty="0">
                <a:latin typeface="Courier New" charset="0"/>
                <a:ea typeface="굴림" charset="-127"/>
                <a:cs typeface="굴림" charset="-127"/>
              </a:rPr>
              <a:t>++) {</a:t>
            </a:r>
            <a:r>
              <a:rPr lang="en-US" altLang="ko-KR" sz="2400" b="1" dirty="0" smtClean="0">
                <a:latin typeface="Courier New" charset="0"/>
                <a:ea typeface="굴림" charset="-127"/>
                <a:cs typeface="굴림" charset="-127"/>
              </a:rPr>
              <a:t/>
            </a:r>
            <a:br>
              <a:rPr lang="en-US" altLang="ko-KR" sz="2400" b="1" dirty="0" smtClean="0">
                <a:latin typeface="Courier New" charset="0"/>
                <a:ea typeface="굴림" charset="-127"/>
                <a:cs typeface="굴림" charset="-127"/>
              </a:rPr>
            </a:br>
            <a:r>
              <a:rPr lang="en-US" altLang="ko-KR" sz="2400" b="1" dirty="0" err="1" smtClean="0">
                <a:latin typeface="Courier New" charset="0"/>
                <a:ea typeface="굴림" charset="-127"/>
                <a:cs typeface="굴림" charset="-127"/>
              </a:rPr>
              <a:t>for</a:t>
            </a:r>
            <a:r>
              <a:rPr lang="en-US" altLang="ko-KR" sz="2400" b="1" dirty="0" err="1">
                <a:latin typeface="Courier New" charset="0"/>
                <a:ea typeface="굴림" charset="-127"/>
                <a:cs typeface="굴림" charset="-127"/>
              </a:rPr>
              <a:t>(i</a:t>
            </a:r>
            <a:r>
              <a:rPr lang="en-US" altLang="ko-KR" sz="2400" b="1" dirty="0">
                <a:latin typeface="Courier New" charset="0"/>
                <a:ea typeface="굴림" charset="-127"/>
                <a:cs typeface="굴림" charset="-127"/>
              </a:rPr>
              <a:t>=0; </a:t>
            </a:r>
            <a:r>
              <a:rPr lang="en-US" altLang="ko-KR" sz="2400" b="1" dirty="0" err="1">
                <a:latin typeface="Courier New" charset="0"/>
                <a:ea typeface="굴림" charset="-127"/>
                <a:cs typeface="굴림" charset="-127"/>
              </a:rPr>
              <a:t>i</a:t>
            </a:r>
            <a:r>
              <a:rPr lang="en-US" altLang="ko-KR" sz="2400" b="1" dirty="0">
                <a:latin typeface="Courier New" charset="0"/>
                <a:ea typeface="굴림" charset="-127"/>
                <a:cs typeface="굴림" charset="-127"/>
              </a:rPr>
              <a:t> &lt; M; </a:t>
            </a:r>
            <a:r>
              <a:rPr lang="en-US" altLang="ko-KR" sz="2400" b="1" dirty="0" err="1">
                <a:latin typeface="Courier New" charset="0"/>
                <a:ea typeface="굴림" charset="-127"/>
                <a:cs typeface="굴림" charset="-127"/>
              </a:rPr>
              <a:t>i</a:t>
            </a:r>
            <a:r>
              <a:rPr lang="en-US" altLang="ko-KR" sz="2400" b="1" dirty="0">
                <a:latin typeface="Courier New" charset="0"/>
                <a:ea typeface="굴림" charset="-127"/>
                <a:cs typeface="굴림" charset="-127"/>
              </a:rPr>
              <a:t>++) {</a:t>
            </a:r>
            <a:br>
              <a:rPr lang="en-US" altLang="ko-KR" sz="2400" b="1" dirty="0">
                <a:latin typeface="Courier New" charset="0"/>
                <a:ea typeface="굴림" charset="-127"/>
                <a:cs typeface="굴림" charset="-127"/>
              </a:rPr>
            </a:br>
            <a:r>
              <a:rPr lang="en-US" altLang="ko-KR" sz="2400" b="1" dirty="0">
                <a:latin typeface="Courier New" charset="0"/>
                <a:ea typeface="굴림" charset="-127"/>
                <a:cs typeface="굴림" charset="-127"/>
              </a:rPr>
              <a:t>  </a:t>
            </a:r>
            <a:r>
              <a:rPr lang="en-US" altLang="ko-KR" sz="2400" b="1" dirty="0" smtClean="0">
                <a:latin typeface="Courier New" charset="0"/>
                <a:ea typeface="굴림" charset="-127"/>
                <a:cs typeface="굴림" charset="-127"/>
              </a:rPr>
              <a:t> </a:t>
            </a:r>
            <a:r>
              <a:rPr lang="en-US" altLang="ko-KR" sz="2400" b="1" dirty="0" err="1" smtClean="0">
                <a:latin typeface="Courier New" charset="0"/>
                <a:ea typeface="굴림" charset="-127"/>
                <a:cs typeface="굴림" charset="-127"/>
              </a:rPr>
              <a:t>x</a:t>
            </a:r>
            <a:r>
              <a:rPr lang="en-US" altLang="ko-KR" sz="2400" b="1" dirty="0" err="1">
                <a:latin typeface="Courier New" charset="0"/>
                <a:ea typeface="굴림" charset="-127"/>
                <a:cs typeface="굴림" charset="-127"/>
              </a:rPr>
              <a:t>[i][j</a:t>
            </a:r>
            <a:r>
              <a:rPr lang="en-US" altLang="ko-KR" sz="2400" b="1" dirty="0">
                <a:latin typeface="Courier New" charset="0"/>
                <a:ea typeface="굴림" charset="-127"/>
                <a:cs typeface="굴림" charset="-127"/>
              </a:rPr>
              <a:t>] = 2 * </a:t>
            </a:r>
            <a:r>
              <a:rPr lang="en-US" altLang="ko-KR" sz="2400" b="1" dirty="0" err="1">
                <a:latin typeface="Courier New" charset="0"/>
                <a:ea typeface="굴림" charset="-127"/>
                <a:cs typeface="굴림" charset="-127"/>
              </a:rPr>
              <a:t>x[i][j</a:t>
            </a:r>
            <a:r>
              <a:rPr lang="en-US" altLang="ko-KR" sz="2400" b="1" dirty="0">
                <a:latin typeface="Courier New" charset="0"/>
                <a:ea typeface="굴림" charset="-127"/>
                <a:cs typeface="굴림" charset="-127"/>
              </a:rPr>
              <a:t>];</a:t>
            </a:r>
            <a:r>
              <a:rPr lang="en-US" altLang="ko-KR" sz="2400" b="1" dirty="0" smtClean="0">
                <a:latin typeface="Courier New" charset="0"/>
                <a:ea typeface="굴림" charset="-127"/>
                <a:cs typeface="굴림" charset="-127"/>
              </a:rPr>
              <a:t/>
            </a:r>
            <a:br>
              <a:rPr lang="en-US" altLang="ko-KR" sz="2400" b="1" dirty="0" smtClean="0">
                <a:latin typeface="Courier New" charset="0"/>
                <a:ea typeface="굴림" charset="-127"/>
                <a:cs typeface="굴림" charset="-127"/>
              </a:rPr>
            </a:br>
            <a:r>
              <a:rPr lang="en-US" altLang="ko-KR" sz="2400" b="1" dirty="0" smtClean="0">
                <a:latin typeface="Courier New" charset="0"/>
                <a:ea typeface="굴림" charset="-127"/>
                <a:cs typeface="굴림" charset="-127"/>
              </a:rPr>
              <a:t>}</a:t>
            </a:r>
          </a:p>
          <a:p>
            <a:pPr lvl="1">
              <a:lnSpc>
                <a:spcPct val="80000"/>
              </a:lnSpc>
              <a:buFontTx/>
              <a:buNone/>
            </a:pPr>
            <a:r>
              <a:rPr lang="en-US" altLang="ko-KR" sz="2400" b="1" dirty="0" smtClean="0">
                <a:latin typeface="Courier New" charset="0"/>
                <a:ea typeface="굴림" charset="-127"/>
                <a:cs typeface="굴림" charset="-127"/>
              </a:rPr>
              <a:t>}</a:t>
            </a:r>
            <a:endParaRPr lang="en-US" altLang="ko-KR" sz="2400" b="1" dirty="0">
              <a:latin typeface="Courier New" charset="0"/>
              <a:ea typeface="굴림" charset="-127"/>
              <a:cs typeface="굴림" charset="-127"/>
            </a:endParaRPr>
          </a:p>
          <a:p>
            <a:pPr lvl="1">
              <a:lnSpc>
                <a:spcPct val="80000"/>
              </a:lnSpc>
            </a:pPr>
            <a:endParaRPr lang="en-US" altLang="ko-KR" sz="2400" dirty="0">
              <a:ea typeface="굴림" charset="-127"/>
              <a:cs typeface="굴림" charset="-127"/>
            </a:endParaRPr>
          </a:p>
          <a:p>
            <a:pPr lvl="1">
              <a:lnSpc>
                <a:spcPct val="80000"/>
              </a:lnSpc>
            </a:pPr>
            <a:endParaRPr lang="en-US" altLang="ko-KR" sz="2400" dirty="0" smtClean="0">
              <a:ea typeface="굴림" charset="-127"/>
              <a:cs typeface="굴림" charset="-127"/>
            </a:endParaRPr>
          </a:p>
          <a:p>
            <a:pPr lvl="1">
              <a:lnSpc>
                <a:spcPct val="80000"/>
              </a:lnSpc>
              <a:buFontTx/>
              <a:buNone/>
            </a:pPr>
            <a:r>
              <a:rPr lang="en-US" altLang="ko-KR" sz="2400" b="1" dirty="0" err="1" smtClean="0">
                <a:latin typeface="Courier New" charset="0"/>
                <a:ea typeface="굴림" charset="-127"/>
                <a:cs typeface="굴림" charset="-127"/>
              </a:rPr>
              <a:t>for</a:t>
            </a:r>
            <a:r>
              <a:rPr lang="en-US" altLang="ko-KR" sz="2400" b="1" dirty="0" err="1">
                <a:latin typeface="Courier New" charset="0"/>
                <a:ea typeface="굴림" charset="-127"/>
                <a:cs typeface="굴림" charset="-127"/>
              </a:rPr>
              <a:t>(i</a:t>
            </a:r>
            <a:r>
              <a:rPr lang="en-US" altLang="ko-KR" sz="2400" b="1" dirty="0">
                <a:latin typeface="Courier New" charset="0"/>
                <a:ea typeface="굴림" charset="-127"/>
                <a:cs typeface="굴림" charset="-127"/>
              </a:rPr>
              <a:t>=0; </a:t>
            </a:r>
            <a:r>
              <a:rPr lang="en-US" altLang="ko-KR" sz="2400" b="1" dirty="0" err="1">
                <a:latin typeface="Courier New" charset="0"/>
                <a:ea typeface="굴림" charset="-127"/>
                <a:cs typeface="굴림" charset="-127"/>
              </a:rPr>
              <a:t>i</a:t>
            </a:r>
            <a:r>
              <a:rPr lang="en-US" altLang="ko-KR" sz="2400" b="1" dirty="0">
                <a:latin typeface="Courier New" charset="0"/>
                <a:ea typeface="굴림" charset="-127"/>
                <a:cs typeface="굴림" charset="-127"/>
              </a:rPr>
              <a:t> &lt; M; </a:t>
            </a:r>
            <a:r>
              <a:rPr lang="en-US" altLang="ko-KR" sz="2400" b="1" dirty="0" err="1">
                <a:latin typeface="Courier New" charset="0"/>
                <a:ea typeface="굴림" charset="-127"/>
                <a:cs typeface="굴림" charset="-127"/>
              </a:rPr>
              <a:t>i</a:t>
            </a:r>
            <a:r>
              <a:rPr lang="en-US" altLang="ko-KR" sz="2400" b="1" dirty="0">
                <a:latin typeface="Courier New" charset="0"/>
                <a:ea typeface="굴림" charset="-127"/>
                <a:cs typeface="굴림" charset="-127"/>
              </a:rPr>
              <a:t>++) {</a:t>
            </a:r>
            <a:r>
              <a:rPr lang="en-US" altLang="ko-KR" sz="2400" b="1" dirty="0" smtClean="0">
                <a:latin typeface="Courier New" charset="0"/>
                <a:ea typeface="굴림" charset="-127"/>
                <a:cs typeface="굴림" charset="-127"/>
              </a:rPr>
              <a:t/>
            </a:r>
            <a:br>
              <a:rPr lang="en-US" altLang="ko-KR" sz="2400" b="1" dirty="0" smtClean="0">
                <a:latin typeface="Courier New" charset="0"/>
                <a:ea typeface="굴림" charset="-127"/>
                <a:cs typeface="굴림" charset="-127"/>
              </a:rPr>
            </a:br>
            <a:r>
              <a:rPr lang="en-US" altLang="ko-KR" sz="2400" b="1" dirty="0" err="1" smtClean="0">
                <a:latin typeface="Courier New" charset="0"/>
                <a:ea typeface="굴림" charset="-127"/>
                <a:cs typeface="굴림" charset="-127"/>
              </a:rPr>
              <a:t>for</a:t>
            </a:r>
            <a:r>
              <a:rPr lang="en-US" altLang="ko-KR" sz="2400" b="1" dirty="0" err="1">
                <a:latin typeface="Courier New" charset="0"/>
                <a:ea typeface="굴림" charset="-127"/>
                <a:cs typeface="굴림" charset="-127"/>
              </a:rPr>
              <a:t>(j</a:t>
            </a:r>
            <a:r>
              <a:rPr lang="en-US" altLang="ko-KR" sz="2400" b="1" dirty="0">
                <a:latin typeface="Courier New" charset="0"/>
                <a:ea typeface="굴림" charset="-127"/>
                <a:cs typeface="굴림" charset="-127"/>
              </a:rPr>
              <a:t>=0; </a:t>
            </a:r>
            <a:r>
              <a:rPr lang="en-US" altLang="ko-KR" sz="2400" b="1" dirty="0" err="1">
                <a:latin typeface="Courier New" charset="0"/>
                <a:ea typeface="굴림" charset="-127"/>
                <a:cs typeface="굴림" charset="-127"/>
              </a:rPr>
              <a:t>j</a:t>
            </a:r>
            <a:r>
              <a:rPr lang="en-US" altLang="ko-KR" sz="2400" b="1" dirty="0">
                <a:latin typeface="Courier New" charset="0"/>
                <a:ea typeface="굴림" charset="-127"/>
                <a:cs typeface="굴림" charset="-127"/>
              </a:rPr>
              <a:t> &lt; N; </a:t>
            </a:r>
            <a:r>
              <a:rPr lang="en-US" altLang="ko-KR" sz="2400" b="1" dirty="0" err="1">
                <a:latin typeface="Courier New" charset="0"/>
                <a:ea typeface="굴림" charset="-127"/>
                <a:cs typeface="굴림" charset="-127"/>
              </a:rPr>
              <a:t>j</a:t>
            </a:r>
            <a:r>
              <a:rPr lang="en-US" altLang="ko-KR" sz="2400" b="1" dirty="0">
                <a:latin typeface="Courier New" charset="0"/>
                <a:ea typeface="굴림" charset="-127"/>
                <a:cs typeface="굴림" charset="-127"/>
              </a:rPr>
              <a:t>++) {</a:t>
            </a:r>
            <a:br>
              <a:rPr lang="en-US" altLang="ko-KR" sz="2400" b="1" dirty="0">
                <a:latin typeface="Courier New" charset="0"/>
                <a:ea typeface="굴림" charset="-127"/>
                <a:cs typeface="굴림" charset="-127"/>
              </a:rPr>
            </a:br>
            <a:r>
              <a:rPr lang="en-US" altLang="ko-KR" sz="2400" b="1" dirty="0">
                <a:latin typeface="Courier New" charset="0"/>
                <a:ea typeface="굴림" charset="-127"/>
                <a:cs typeface="굴림" charset="-127"/>
              </a:rPr>
              <a:t>  </a:t>
            </a:r>
            <a:r>
              <a:rPr lang="en-US" altLang="ko-KR" sz="2400" b="1" dirty="0" smtClean="0">
                <a:latin typeface="Courier New" charset="0"/>
                <a:ea typeface="굴림" charset="-127"/>
                <a:cs typeface="굴림" charset="-127"/>
              </a:rPr>
              <a:t> </a:t>
            </a:r>
            <a:r>
              <a:rPr lang="en-US" altLang="ko-KR" sz="2400" b="1" dirty="0" err="1" smtClean="0">
                <a:latin typeface="Courier New" charset="0"/>
                <a:ea typeface="굴림" charset="-127"/>
                <a:cs typeface="굴림" charset="-127"/>
              </a:rPr>
              <a:t>x</a:t>
            </a:r>
            <a:r>
              <a:rPr lang="en-US" altLang="ko-KR" sz="2400" b="1" dirty="0" err="1">
                <a:latin typeface="Courier New" charset="0"/>
                <a:ea typeface="굴림" charset="-127"/>
                <a:cs typeface="굴림" charset="-127"/>
              </a:rPr>
              <a:t>[i][j</a:t>
            </a:r>
            <a:r>
              <a:rPr lang="en-US" altLang="ko-KR" sz="2400" b="1" dirty="0">
                <a:latin typeface="Courier New" charset="0"/>
                <a:ea typeface="굴림" charset="-127"/>
                <a:cs typeface="굴림" charset="-127"/>
              </a:rPr>
              <a:t>] = 2 * </a:t>
            </a:r>
            <a:r>
              <a:rPr lang="en-US" altLang="ko-KR" sz="2400" b="1" dirty="0" err="1">
                <a:latin typeface="Courier New" charset="0"/>
                <a:ea typeface="굴림" charset="-127"/>
                <a:cs typeface="굴림" charset="-127"/>
              </a:rPr>
              <a:t>x[i][j</a:t>
            </a:r>
            <a:r>
              <a:rPr lang="en-US" altLang="ko-KR" sz="2400" b="1" dirty="0">
                <a:latin typeface="Courier New" charset="0"/>
                <a:ea typeface="굴림" charset="-127"/>
                <a:cs typeface="굴림" charset="-127"/>
              </a:rPr>
              <a:t>];</a:t>
            </a:r>
            <a:r>
              <a:rPr lang="en-US" altLang="ko-KR" sz="2400" b="1" dirty="0" smtClean="0">
                <a:latin typeface="Courier New" charset="0"/>
                <a:ea typeface="굴림" charset="-127"/>
                <a:cs typeface="굴림" charset="-127"/>
              </a:rPr>
              <a:t/>
            </a:r>
            <a:br>
              <a:rPr lang="en-US" altLang="ko-KR" sz="2400" b="1" dirty="0" smtClean="0">
                <a:latin typeface="Courier New" charset="0"/>
                <a:ea typeface="굴림" charset="-127"/>
                <a:cs typeface="굴림" charset="-127"/>
              </a:rPr>
            </a:br>
            <a:r>
              <a:rPr lang="en-US" altLang="ko-KR" sz="2400" b="1" dirty="0" smtClean="0">
                <a:latin typeface="Courier New" charset="0"/>
                <a:ea typeface="굴림" charset="-127"/>
                <a:cs typeface="굴림" charset="-127"/>
              </a:rPr>
              <a:t>}</a:t>
            </a:r>
          </a:p>
          <a:p>
            <a:pPr lvl="1">
              <a:lnSpc>
                <a:spcPct val="80000"/>
              </a:lnSpc>
              <a:buFontTx/>
              <a:buNone/>
            </a:pPr>
            <a:r>
              <a:rPr lang="en-US" altLang="ko-KR" sz="2400" b="1" dirty="0" smtClean="0">
                <a:latin typeface="Courier New" charset="0"/>
                <a:ea typeface="굴림" charset="-127"/>
                <a:cs typeface="굴림" charset="-127"/>
              </a:rPr>
              <a:t>}</a:t>
            </a:r>
          </a:p>
          <a:p>
            <a:pPr lvl="1">
              <a:lnSpc>
                <a:spcPct val="80000"/>
              </a:lnSpc>
              <a:buFontTx/>
              <a:buNone/>
            </a:pPr>
            <a:endParaRPr lang="en-US" altLang="ko-KR" sz="2400" dirty="0">
              <a:latin typeface="Courier New" charset="0"/>
              <a:ea typeface="굴림" charset="-127"/>
              <a:cs typeface="굴림" charset="-127"/>
            </a:endParaRPr>
          </a:p>
        </p:txBody>
      </p:sp>
      <p:sp>
        <p:nvSpPr>
          <p:cNvPr id="1559556" name="AutoShape 4"/>
          <p:cNvSpPr>
            <a:spLocks noChangeArrowheads="1"/>
          </p:cNvSpPr>
          <p:nvPr/>
        </p:nvSpPr>
        <p:spPr bwMode="auto">
          <a:xfrm>
            <a:off x="2819400" y="2819400"/>
            <a:ext cx="485775" cy="442913"/>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prstTxWarp prst="textNoShape">
              <a:avLst/>
            </a:prstTxWarp>
          </a:bodyPr>
          <a:lstStyle/>
          <a:p>
            <a:endParaRPr lang="en-US"/>
          </a:p>
        </p:txBody>
      </p:sp>
      <p:sp>
        <p:nvSpPr>
          <p:cNvPr id="6" name="TextBox 5"/>
          <p:cNvSpPr txBox="1"/>
          <p:nvPr/>
        </p:nvSpPr>
        <p:spPr>
          <a:xfrm>
            <a:off x="6172200" y="990600"/>
            <a:ext cx="2667000" cy="1569660"/>
          </a:xfrm>
          <a:prstGeom prst="rect">
            <a:avLst/>
          </a:prstGeom>
          <a:noFill/>
        </p:spPr>
        <p:txBody>
          <a:bodyPr wrap="square" rtlCol="0">
            <a:spAutoFit/>
          </a:bodyPr>
          <a:lstStyle/>
          <a:p>
            <a:r>
              <a:rPr lang="en-US" sz="3200" dirty="0" smtClean="0"/>
              <a:t>What kind of locality does this improve?</a:t>
            </a:r>
            <a:endParaRPr lang="en-US" sz="3200" dirty="0"/>
          </a:p>
        </p:txBody>
      </p:sp>
      <p:sp>
        <p:nvSpPr>
          <p:cNvPr id="8" name="TextBox 7"/>
          <p:cNvSpPr txBox="1"/>
          <p:nvPr/>
        </p:nvSpPr>
        <p:spPr>
          <a:xfrm>
            <a:off x="6248400" y="2743200"/>
            <a:ext cx="2369784" cy="2800767"/>
          </a:xfrm>
          <a:prstGeom prst="rect">
            <a:avLst/>
          </a:prstGeom>
          <a:noFill/>
        </p:spPr>
        <p:txBody>
          <a:bodyPr wrap="none" rtlCol="0">
            <a:spAutoFit/>
          </a:bodyPr>
          <a:lstStyle/>
          <a:p>
            <a:r>
              <a:rPr lang="en-US" sz="4400" b="1" dirty="0" smtClean="0">
                <a:ln>
                  <a:solidFill>
                    <a:schemeClr val="tx1"/>
                  </a:solidFill>
                </a:ln>
                <a:solidFill>
                  <a:srgbClr val="FF804F"/>
                </a:solidFill>
              </a:rPr>
              <a:t>Spatial</a:t>
            </a:r>
          </a:p>
          <a:p>
            <a:r>
              <a:rPr lang="en-US" sz="4400" b="1" dirty="0" smtClean="0">
                <a:ln>
                  <a:solidFill>
                    <a:schemeClr val="tx1"/>
                  </a:solidFill>
                </a:ln>
                <a:solidFill>
                  <a:srgbClr val="FFFF00"/>
                </a:solidFill>
              </a:rPr>
              <a:t>Temporal</a:t>
            </a:r>
          </a:p>
          <a:p>
            <a:r>
              <a:rPr lang="en-US" sz="4400" b="1" dirty="0" smtClean="0">
                <a:ln>
                  <a:solidFill>
                    <a:schemeClr val="tx1"/>
                  </a:solidFill>
                </a:ln>
                <a:solidFill>
                  <a:srgbClr val="FA61FF"/>
                </a:solidFill>
              </a:rPr>
              <a:t>Both</a:t>
            </a:r>
          </a:p>
          <a:p>
            <a:r>
              <a:rPr lang="en-US" sz="4400" b="1" dirty="0" smtClean="0">
                <a:ln>
                  <a:solidFill>
                    <a:schemeClr val="tx1"/>
                  </a:solidFill>
                </a:ln>
                <a:solidFill>
                  <a:srgbClr val="008000"/>
                </a:solidFill>
              </a:rPr>
              <a:t>Neither</a:t>
            </a:r>
            <a:endParaRPr lang="en-US" sz="4400" b="1" dirty="0">
              <a:ln>
                <a:solidFill>
                  <a:schemeClr val="tx1"/>
                </a:solidFill>
              </a:ln>
              <a:solidFill>
                <a:srgbClr val="008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1602" name="Rectangle 2"/>
          <p:cNvSpPr>
            <a:spLocks noGrp="1" noChangeArrowheads="1"/>
          </p:cNvSpPr>
          <p:nvPr>
            <p:ph type="title"/>
          </p:nvPr>
        </p:nvSpPr>
        <p:spPr/>
        <p:txBody>
          <a:bodyPr/>
          <a:lstStyle/>
          <a:p>
            <a:r>
              <a:rPr lang="en-US" altLang="ko-KR" smtClean="0"/>
              <a:t>Loop Fusion: Flashcard Quiz</a:t>
            </a:r>
            <a:endParaRPr lang="en-US" altLang="ko-KR" dirty="0"/>
          </a:p>
        </p:txBody>
      </p:sp>
      <p:sp>
        <p:nvSpPr>
          <p:cNvPr id="9" name="Slide Number Placeholder 5"/>
          <p:cNvSpPr>
            <a:spLocks noGrp="1"/>
          </p:cNvSpPr>
          <p:nvPr>
            <p:ph type="sldNum" sz="quarter" idx="12"/>
          </p:nvPr>
        </p:nvSpPr>
        <p:spPr/>
        <p:txBody>
          <a:bodyPr/>
          <a:lstStyle/>
          <a:p>
            <a:fld id="{918F2AAA-6BC1-9844-8435-F36EB3841011}" type="slidenum">
              <a:rPr lang="en-US" smtClean="0"/>
              <a:pPr/>
              <a:t>11</a:t>
            </a:fld>
            <a:endParaRPr lang="en-US"/>
          </a:p>
        </p:txBody>
      </p:sp>
      <p:grpSp>
        <p:nvGrpSpPr>
          <p:cNvPr id="2" name="Group 17"/>
          <p:cNvGrpSpPr/>
          <p:nvPr/>
        </p:nvGrpSpPr>
        <p:grpSpPr>
          <a:xfrm>
            <a:off x="-381000" y="1371600"/>
            <a:ext cx="5791200" cy="4267200"/>
            <a:chOff x="-152400" y="1295400"/>
            <a:chExt cx="4876800" cy="4267200"/>
          </a:xfrm>
        </p:grpSpPr>
        <p:sp>
          <p:nvSpPr>
            <p:cNvPr id="1561604" name="AutoShape 4"/>
            <p:cNvSpPr>
              <a:spLocks noChangeArrowheads="1"/>
            </p:cNvSpPr>
            <p:nvPr/>
          </p:nvSpPr>
          <p:spPr bwMode="auto">
            <a:xfrm>
              <a:off x="2057400" y="3367087"/>
              <a:ext cx="485775" cy="442913"/>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prstTxWarp prst="textNoShape">
                <a:avLst/>
              </a:prstTxWarp>
            </a:bodyPr>
            <a:lstStyle/>
            <a:p>
              <a:endParaRPr lang="en-US" sz="2000"/>
            </a:p>
          </p:txBody>
        </p:sp>
        <p:sp>
          <p:nvSpPr>
            <p:cNvPr id="1561605" name="Rectangle 5"/>
            <p:cNvSpPr>
              <a:spLocks noChangeArrowheads="1"/>
            </p:cNvSpPr>
            <p:nvPr/>
          </p:nvSpPr>
          <p:spPr bwMode="auto">
            <a:xfrm>
              <a:off x="-152400" y="3962400"/>
              <a:ext cx="4876800" cy="1600200"/>
            </a:xfrm>
            <a:prstGeom prst="rect">
              <a:avLst/>
            </a:prstGeom>
            <a:noFill/>
            <a:ln w="9525">
              <a:noFill/>
              <a:miter lim="800000"/>
              <a:headEnd/>
              <a:tailEnd/>
            </a:ln>
            <a:effectLst/>
          </p:spPr>
          <p:txBody>
            <a:bodyPr lIns="92075" tIns="46038" rIns="92075" bIns="46038">
              <a:prstTxWarp prst="textNoShape">
                <a:avLst/>
              </a:prstTxWarp>
            </a:bodyPr>
            <a:lstStyle/>
            <a:p>
              <a:pPr marL="685800" lvl="1" indent="-228600" algn="l">
                <a:lnSpc>
                  <a:spcPct val="90000"/>
                </a:lnSpc>
                <a:spcBef>
                  <a:spcPct val="30000"/>
                </a:spcBef>
                <a:buSzPct val="100000"/>
              </a:pPr>
              <a:r>
                <a:rPr lang="en-US" altLang="ko-KR" sz="2400" b="1" dirty="0">
                  <a:latin typeface="Courier New" charset="0"/>
                  <a:ea typeface="굴림" charset="-127"/>
                  <a:cs typeface="굴림" charset="-127"/>
                </a:rPr>
                <a:t>  </a:t>
              </a:r>
              <a:r>
                <a:rPr lang="en-US" altLang="ko-KR" sz="2400" b="1" dirty="0" err="1">
                  <a:latin typeface="Courier New" charset="0"/>
                  <a:ea typeface="굴림" charset="-127"/>
                  <a:cs typeface="굴림" charset="-127"/>
                </a:rPr>
                <a:t>for(i</a:t>
              </a:r>
              <a:r>
                <a:rPr lang="en-US" altLang="ko-KR" sz="2400" b="1" dirty="0">
                  <a:latin typeface="Courier New" charset="0"/>
                  <a:ea typeface="굴림" charset="-127"/>
                  <a:cs typeface="굴림" charset="-127"/>
                </a:rPr>
                <a:t>=0; </a:t>
              </a:r>
              <a:r>
                <a:rPr lang="en-US" altLang="ko-KR" sz="2400" b="1" dirty="0" err="1">
                  <a:latin typeface="Courier New" charset="0"/>
                  <a:ea typeface="굴림" charset="-127"/>
                  <a:cs typeface="굴림" charset="-127"/>
                </a:rPr>
                <a:t>i</a:t>
              </a:r>
              <a:r>
                <a:rPr lang="en-US" altLang="ko-KR" sz="2400" b="1" dirty="0">
                  <a:latin typeface="Courier New" charset="0"/>
                  <a:ea typeface="굴림" charset="-127"/>
                  <a:cs typeface="굴림" charset="-127"/>
                </a:rPr>
                <a:t> &lt; N; </a:t>
              </a:r>
              <a:r>
                <a:rPr lang="en-US" altLang="ko-KR" sz="2400" b="1" dirty="0" err="1">
                  <a:latin typeface="Courier New" charset="0"/>
                  <a:ea typeface="굴림" charset="-127"/>
                  <a:cs typeface="굴림" charset="-127"/>
                </a:rPr>
                <a:t>i</a:t>
              </a:r>
              <a:r>
                <a:rPr lang="en-US" altLang="ko-KR" sz="2400" b="1" dirty="0">
                  <a:latin typeface="Courier New" charset="0"/>
                  <a:ea typeface="굴림" charset="-127"/>
                  <a:cs typeface="굴림" charset="-127"/>
                </a:rPr>
                <a:t>++)</a:t>
              </a:r>
              <a:br>
                <a:rPr lang="en-US" altLang="ko-KR" sz="2400" b="1" dirty="0">
                  <a:latin typeface="Courier New" charset="0"/>
                  <a:ea typeface="굴림" charset="-127"/>
                  <a:cs typeface="굴림" charset="-127"/>
                </a:rPr>
              </a:br>
              <a:r>
                <a:rPr lang="en-US" altLang="ko-KR" sz="2400" b="1" dirty="0">
                  <a:latin typeface="Courier New" charset="0"/>
                  <a:ea typeface="굴림" charset="-127"/>
                  <a:cs typeface="굴림" charset="-127"/>
                </a:rPr>
                <a:t>{</a:t>
              </a:r>
              <a:br>
                <a:rPr lang="en-US" altLang="ko-KR" sz="2400" b="1" dirty="0">
                  <a:latin typeface="Courier New" charset="0"/>
                  <a:ea typeface="굴림" charset="-127"/>
                  <a:cs typeface="굴림" charset="-127"/>
                </a:rPr>
              </a:br>
              <a:r>
                <a:rPr lang="en-US" altLang="ko-KR" sz="2400" b="1" dirty="0">
                  <a:latin typeface="Courier New" charset="0"/>
                  <a:ea typeface="굴림" charset="-127"/>
                  <a:cs typeface="굴림" charset="-127"/>
                </a:rPr>
                <a:t>       </a:t>
              </a:r>
              <a:r>
                <a:rPr lang="en-US" altLang="ko-KR" sz="2400" b="1" dirty="0" err="1">
                  <a:latin typeface="Courier New" charset="0"/>
                  <a:ea typeface="굴림" charset="-127"/>
                  <a:cs typeface="굴림" charset="-127"/>
                </a:rPr>
                <a:t>a[i</a:t>
              </a:r>
              <a:r>
                <a:rPr lang="en-US" altLang="ko-KR" sz="2400" b="1" dirty="0">
                  <a:latin typeface="Courier New" charset="0"/>
                  <a:ea typeface="굴림" charset="-127"/>
                  <a:cs typeface="굴림" charset="-127"/>
                </a:rPr>
                <a:t>] = </a:t>
              </a:r>
              <a:r>
                <a:rPr lang="en-US" altLang="ko-KR" sz="2400" b="1" dirty="0" err="1">
                  <a:latin typeface="Courier New" charset="0"/>
                  <a:ea typeface="굴림" charset="-127"/>
                  <a:cs typeface="굴림" charset="-127"/>
                </a:rPr>
                <a:t>b[i</a:t>
              </a:r>
              <a:r>
                <a:rPr lang="en-US" altLang="ko-KR" sz="2400" b="1" dirty="0">
                  <a:latin typeface="Courier New" charset="0"/>
                  <a:ea typeface="굴림" charset="-127"/>
                  <a:cs typeface="굴림" charset="-127"/>
                </a:rPr>
                <a:t>] * </a:t>
              </a:r>
              <a:r>
                <a:rPr lang="en-US" altLang="ko-KR" sz="2400" b="1" dirty="0" err="1">
                  <a:latin typeface="Courier New" charset="0"/>
                  <a:ea typeface="굴림" charset="-127"/>
                  <a:cs typeface="굴림" charset="-127"/>
                </a:rPr>
                <a:t>c[i</a:t>
              </a:r>
              <a:r>
                <a:rPr lang="en-US" altLang="ko-KR" sz="2400" b="1" dirty="0">
                  <a:latin typeface="Courier New" charset="0"/>
                  <a:ea typeface="굴림" charset="-127"/>
                  <a:cs typeface="굴림" charset="-127"/>
                </a:rPr>
                <a:t>]; </a:t>
              </a:r>
              <a:br>
                <a:rPr lang="en-US" altLang="ko-KR" sz="2400" b="1" dirty="0">
                  <a:latin typeface="Courier New" charset="0"/>
                  <a:ea typeface="굴림" charset="-127"/>
                  <a:cs typeface="굴림" charset="-127"/>
                </a:rPr>
              </a:br>
              <a:r>
                <a:rPr lang="en-US" altLang="ko-KR" sz="2400" b="1" dirty="0">
                  <a:latin typeface="Courier New" charset="0"/>
                  <a:ea typeface="굴림" charset="-127"/>
                  <a:cs typeface="굴림" charset="-127"/>
                </a:rPr>
                <a:t>       </a:t>
              </a:r>
              <a:r>
                <a:rPr lang="en-US" altLang="ko-KR" sz="2400" b="1" dirty="0" err="1">
                  <a:latin typeface="Courier New" charset="0"/>
                  <a:ea typeface="굴림" charset="-127"/>
                  <a:cs typeface="굴림" charset="-127"/>
                </a:rPr>
                <a:t>d[i</a:t>
              </a:r>
              <a:r>
                <a:rPr lang="en-US" altLang="ko-KR" sz="2400" b="1" dirty="0">
                  <a:latin typeface="Courier New" charset="0"/>
                  <a:ea typeface="굴림" charset="-127"/>
                  <a:cs typeface="굴림" charset="-127"/>
                </a:rPr>
                <a:t>] = </a:t>
              </a:r>
              <a:r>
                <a:rPr lang="en-US" altLang="ko-KR" sz="2400" b="1" dirty="0" err="1">
                  <a:latin typeface="Courier New" charset="0"/>
                  <a:ea typeface="굴림" charset="-127"/>
                  <a:cs typeface="굴림" charset="-127"/>
                </a:rPr>
                <a:t>a[i</a:t>
              </a:r>
              <a:r>
                <a:rPr lang="en-US" altLang="ko-KR" sz="2400" b="1" dirty="0">
                  <a:latin typeface="Courier New" charset="0"/>
                  <a:ea typeface="굴림" charset="-127"/>
                  <a:cs typeface="굴림" charset="-127"/>
                </a:rPr>
                <a:t>] * </a:t>
              </a:r>
              <a:r>
                <a:rPr lang="en-US" altLang="ko-KR" sz="2400" b="1" dirty="0" err="1">
                  <a:latin typeface="Courier New" charset="0"/>
                  <a:ea typeface="굴림" charset="-127"/>
                  <a:cs typeface="굴림" charset="-127"/>
                </a:rPr>
                <a:t>c[i</a:t>
              </a:r>
              <a:r>
                <a:rPr lang="en-US" altLang="ko-KR" sz="2400" b="1" dirty="0">
                  <a:latin typeface="Courier New" charset="0"/>
                  <a:ea typeface="굴림" charset="-127"/>
                  <a:cs typeface="굴림" charset="-127"/>
                </a:rPr>
                <a:t>];</a:t>
              </a:r>
              <a:endParaRPr lang="en-US" altLang="ko-KR" sz="2400" b="1" dirty="0">
                <a:ea typeface="굴림" charset="-127"/>
                <a:cs typeface="굴림" charset="-127"/>
              </a:endParaRPr>
            </a:p>
            <a:p>
              <a:pPr marL="685800" lvl="1" indent="-228600" algn="l">
                <a:lnSpc>
                  <a:spcPct val="90000"/>
                </a:lnSpc>
                <a:spcBef>
                  <a:spcPct val="30000"/>
                </a:spcBef>
                <a:buSzPct val="100000"/>
              </a:pPr>
              <a:r>
                <a:rPr lang="en-US" altLang="ko-KR" sz="2400" b="1" dirty="0" smtClean="0">
                  <a:latin typeface="Courier New" charset="0"/>
                  <a:ea typeface="굴림" charset="-127"/>
                  <a:cs typeface="굴림" charset="-127"/>
                </a:rPr>
                <a:t> }</a:t>
              </a:r>
              <a:endParaRPr lang="en-US" altLang="ko-KR" sz="2400" i="1" dirty="0">
                <a:ea typeface="굴림" charset="-127"/>
                <a:cs typeface="굴림" charset="-127"/>
              </a:endParaRPr>
            </a:p>
          </p:txBody>
        </p:sp>
        <p:sp>
          <p:nvSpPr>
            <p:cNvPr id="17" name="Rectangle 3"/>
            <p:cNvSpPr txBox="1">
              <a:spLocks noChangeArrowheads="1"/>
            </p:cNvSpPr>
            <p:nvPr/>
          </p:nvSpPr>
          <p:spPr>
            <a:xfrm>
              <a:off x="152400" y="1295400"/>
              <a:ext cx="4495800" cy="1752600"/>
            </a:xfrm>
            <a:prstGeom prst="rect">
              <a:avLst/>
            </a:prstGeom>
            <a:ln/>
          </p:spPr>
          <p:txBody>
            <a:bodyPr vert="horz" lIns="91440" tIns="45720" rIns="91440" bIns="45720" rtlCol="0">
              <a:noAutofit/>
            </a:bodyPr>
            <a:lstStyle/>
            <a:p>
              <a:pPr marL="742950" marR="0" lvl="1" indent="-285750" algn="l" defTabSz="457200" rtl="0" eaLnBrk="1" fontAlgn="auto" latinLnBrk="0" hangingPunct="1">
                <a:lnSpc>
                  <a:spcPct val="100000"/>
                </a:lnSpc>
                <a:spcBef>
                  <a:spcPct val="20000"/>
                </a:spcBef>
                <a:spcAft>
                  <a:spcPts val="0"/>
                </a:spcAft>
                <a:buClrTx/>
                <a:buSzTx/>
                <a:buFontTx/>
                <a:buNone/>
                <a:tabLst/>
                <a:defRPr/>
              </a:pP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for(i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=0; </a:t>
              </a: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 &lt; N; </a:t>
              </a: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a:t>
              </a:r>
              <a:b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b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    </a:t>
              </a: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a[i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 = </a:t>
              </a: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b[i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 * </a:t>
              </a: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c[i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a:t>
              </a:r>
              <a:b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br>
              <a:endPar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endParaRPr>
            </a:p>
            <a:p>
              <a:pPr marL="742950" marR="0" lvl="1" indent="-285750" algn="l" defTabSz="457200" rtl="0" eaLnBrk="1" fontAlgn="auto" latinLnBrk="0" hangingPunct="1">
                <a:lnSpc>
                  <a:spcPct val="100000"/>
                </a:lnSpc>
                <a:spcBef>
                  <a:spcPct val="20000"/>
                </a:spcBef>
                <a:spcAft>
                  <a:spcPts val="0"/>
                </a:spcAft>
                <a:buClrTx/>
                <a:buSzTx/>
                <a:buFontTx/>
                <a:buNone/>
                <a:tabLst/>
                <a:defRPr/>
              </a:pP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for(i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=0; </a:t>
              </a: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 &lt; N; </a:t>
              </a: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a:t>
              </a:r>
            </a:p>
            <a:p>
              <a:pPr marL="742950" marR="0" lvl="1" indent="-285750" algn="l" defTabSz="457200" rtl="0" eaLnBrk="1" fontAlgn="auto" latinLnBrk="0" hangingPunct="1">
                <a:lnSpc>
                  <a:spcPct val="100000"/>
                </a:lnSpc>
                <a:spcBef>
                  <a:spcPct val="20000"/>
                </a:spcBef>
                <a:spcAft>
                  <a:spcPts val="0"/>
                </a:spcAft>
                <a:buClrTx/>
                <a:buSzTx/>
                <a:buFontTx/>
                <a:buNone/>
                <a:tabLst/>
                <a:defRPr/>
              </a:pP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     </a:t>
              </a: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d[i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 = </a:t>
              </a: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a[i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 * </a:t>
              </a:r>
              <a:r>
                <a:rPr kumimoji="0" lang="en-US" altLang="ko-KR" sz="2400" b="1" i="0" u="none" strike="noStrike" kern="1200" cap="none" spc="0" normalizeH="0" baseline="0" noProof="0" dirty="0" err="1" smtClean="0">
                  <a:ln>
                    <a:noFill/>
                  </a:ln>
                  <a:solidFill>
                    <a:schemeClr val="tx1"/>
                  </a:solidFill>
                  <a:effectLst/>
                  <a:uLnTx/>
                  <a:uFillTx/>
                  <a:latin typeface="Courier New" charset="0"/>
                  <a:ea typeface="굴림" charset="-127"/>
                  <a:cs typeface="굴림" charset="-127"/>
                </a:rPr>
                <a:t>c[i</a:t>
              </a:r>
              <a:r>
                <a:rPr kumimoji="0" lang="en-US" altLang="ko-KR" sz="2400" b="1" i="0" u="none" strike="noStrike" kern="1200" cap="none" spc="0" normalizeH="0" baseline="0" noProof="0" dirty="0" smtClean="0">
                  <a:ln>
                    <a:noFill/>
                  </a:ln>
                  <a:solidFill>
                    <a:schemeClr val="tx1"/>
                  </a:solidFill>
                  <a:effectLst/>
                  <a:uLnTx/>
                  <a:uFillTx/>
                  <a:latin typeface="Courier New" charset="0"/>
                  <a:ea typeface="굴림" charset="-127"/>
                  <a:cs typeface="굴림" charset="-127"/>
                </a:rPr>
                <a:t>];</a:t>
              </a:r>
              <a:endParaRPr kumimoji="0" lang="en-US" altLang="ko-KR" sz="2400" b="0" i="1" u="none" strike="noStrike" kern="1200" cap="none" spc="0" normalizeH="0" baseline="0" noProof="0" dirty="0">
                <a:ln>
                  <a:noFill/>
                </a:ln>
                <a:solidFill>
                  <a:schemeClr val="tx1"/>
                </a:solidFill>
                <a:effectLst/>
                <a:uLnTx/>
                <a:uFillTx/>
                <a:latin typeface="+mn-lt"/>
                <a:ea typeface="굴림" charset="-127"/>
                <a:cs typeface="굴림" charset="-127"/>
              </a:endParaRPr>
            </a:p>
          </p:txBody>
        </p:sp>
      </p:grpSp>
      <p:sp>
        <p:nvSpPr>
          <p:cNvPr id="19" name="TextBox 18"/>
          <p:cNvSpPr txBox="1"/>
          <p:nvPr/>
        </p:nvSpPr>
        <p:spPr>
          <a:xfrm>
            <a:off x="5715000" y="1295400"/>
            <a:ext cx="2667000" cy="1569660"/>
          </a:xfrm>
          <a:prstGeom prst="rect">
            <a:avLst/>
          </a:prstGeom>
          <a:noFill/>
        </p:spPr>
        <p:txBody>
          <a:bodyPr wrap="square" rtlCol="0">
            <a:spAutoFit/>
          </a:bodyPr>
          <a:lstStyle/>
          <a:p>
            <a:r>
              <a:rPr lang="en-US" sz="3200" dirty="0" smtClean="0"/>
              <a:t>What kind of locality does this improve?</a:t>
            </a:r>
            <a:endParaRPr lang="en-US" sz="3200" dirty="0"/>
          </a:p>
        </p:txBody>
      </p:sp>
      <p:sp>
        <p:nvSpPr>
          <p:cNvPr id="20" name="TextBox 19"/>
          <p:cNvSpPr txBox="1"/>
          <p:nvPr/>
        </p:nvSpPr>
        <p:spPr>
          <a:xfrm>
            <a:off x="5791200" y="3048000"/>
            <a:ext cx="2369784" cy="2800767"/>
          </a:xfrm>
          <a:prstGeom prst="rect">
            <a:avLst/>
          </a:prstGeom>
          <a:noFill/>
        </p:spPr>
        <p:txBody>
          <a:bodyPr wrap="none" rtlCol="0">
            <a:spAutoFit/>
          </a:bodyPr>
          <a:lstStyle/>
          <a:p>
            <a:r>
              <a:rPr lang="en-US" sz="4400" b="1" dirty="0" smtClean="0">
                <a:ln>
                  <a:solidFill>
                    <a:schemeClr val="tx1"/>
                  </a:solidFill>
                </a:ln>
                <a:solidFill>
                  <a:srgbClr val="FF804F"/>
                </a:solidFill>
              </a:rPr>
              <a:t>Spatial</a:t>
            </a:r>
          </a:p>
          <a:p>
            <a:r>
              <a:rPr lang="en-US" sz="4400" b="1" dirty="0" smtClean="0">
                <a:ln>
                  <a:solidFill>
                    <a:schemeClr val="tx1"/>
                  </a:solidFill>
                </a:ln>
                <a:solidFill>
                  <a:srgbClr val="FFFF00"/>
                </a:solidFill>
              </a:rPr>
              <a:t>Temporal</a:t>
            </a:r>
          </a:p>
          <a:p>
            <a:r>
              <a:rPr lang="en-US" sz="4400" b="1" dirty="0" smtClean="0">
                <a:ln>
                  <a:solidFill>
                    <a:schemeClr val="tx1"/>
                  </a:solidFill>
                </a:ln>
                <a:solidFill>
                  <a:srgbClr val="FA61FF"/>
                </a:solidFill>
              </a:rPr>
              <a:t>Both</a:t>
            </a:r>
          </a:p>
          <a:p>
            <a:r>
              <a:rPr lang="en-US" sz="4400" b="1" dirty="0" smtClean="0">
                <a:ln>
                  <a:solidFill>
                    <a:schemeClr val="tx1"/>
                  </a:solidFill>
                </a:ln>
                <a:solidFill>
                  <a:srgbClr val="008000"/>
                </a:solidFill>
              </a:rPr>
              <a:t>Neither</a:t>
            </a:r>
            <a:endParaRPr lang="en-US" sz="4400" b="1" dirty="0">
              <a:ln>
                <a:solidFill>
                  <a:schemeClr val="tx1"/>
                </a:solidFill>
              </a:ln>
              <a:solidFill>
                <a:srgbClr val="008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Book Quiz</a:t>
            </a:r>
            <a:endParaRPr lang="en-US" dirty="0"/>
          </a:p>
        </p:txBody>
      </p:sp>
      <p:sp>
        <p:nvSpPr>
          <p:cNvPr id="3" name="Content Placeholder 2"/>
          <p:cNvSpPr>
            <a:spLocks noGrp="1"/>
          </p:cNvSpPr>
          <p:nvPr>
            <p:ph idx="1"/>
          </p:nvPr>
        </p:nvSpPr>
        <p:spPr/>
        <p:txBody>
          <a:bodyPr/>
          <a:lstStyle/>
          <a:p>
            <a:r>
              <a:rPr lang="en-US" dirty="0" smtClean="0"/>
              <a:t>How many have copy of P&amp;H?</a:t>
            </a:r>
          </a:p>
          <a:p>
            <a:pPr lvl="1"/>
            <a:r>
              <a:rPr lang="en-US" dirty="0" smtClean="0"/>
              <a:t>Green for yes, pink for no</a:t>
            </a:r>
          </a:p>
          <a:p>
            <a:r>
              <a:rPr lang="en-US" dirty="0" smtClean="0"/>
              <a:t>How many read it?</a:t>
            </a:r>
          </a:p>
          <a:p>
            <a:pPr lvl="1"/>
            <a:r>
              <a:rPr lang="en-US" dirty="0" smtClean="0"/>
              <a:t>Green for yes, pink for no</a:t>
            </a:r>
          </a:p>
        </p:txBody>
      </p:sp>
      <p:sp>
        <p:nvSpPr>
          <p:cNvPr id="4" name="Date Placeholder 3"/>
          <p:cNvSpPr>
            <a:spLocks noGrp="1"/>
          </p:cNvSpPr>
          <p:nvPr>
            <p:ph type="dt" sz="half" idx="10"/>
          </p:nvPr>
        </p:nvSpPr>
        <p:spPr/>
        <p:txBody>
          <a:bodyPr/>
          <a:lstStyle/>
          <a:p>
            <a:fld id="{A1338838-D9B4-5B4D-9937-931FE44A5D6F}"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1348290"/>
            <a:ext cx="8686800" cy="5002192"/>
          </a:xfrm>
        </p:spPr>
        <p:txBody>
          <a:bodyPr>
            <a:normAutofit/>
          </a:bodyPr>
          <a:lstStyle/>
          <a:p>
            <a:r>
              <a:rPr lang="en-US" dirty="0" smtClean="0"/>
              <a:t>Lab #6: More MIPS</a:t>
            </a:r>
          </a:p>
          <a:p>
            <a:r>
              <a:rPr lang="en-US" dirty="0" smtClean="0"/>
              <a:t>Project 2b: MIPS Emulator, due Sunday</a:t>
            </a:r>
          </a:p>
          <a:p>
            <a:r>
              <a:rPr lang="en-US" dirty="0" smtClean="0"/>
              <a:t>Midterm, a week from Tuesday</a:t>
            </a:r>
          </a:p>
          <a:p>
            <a:pPr lvl="1"/>
            <a:r>
              <a:rPr lang="en-US" dirty="0" smtClean="0"/>
              <a:t>In multiple rooms, 1 Pimentel and 2050 LSB</a:t>
            </a:r>
          </a:p>
          <a:p>
            <a:pPr lvl="1"/>
            <a:r>
              <a:rPr lang="en-US" dirty="0" smtClean="0"/>
              <a:t>Watch for your room assignment to be posted</a:t>
            </a:r>
          </a:p>
          <a:p>
            <a:pPr lvl="1"/>
            <a:endParaRPr lang="en-US" dirty="0"/>
          </a:p>
        </p:txBody>
      </p:sp>
      <p:sp>
        <p:nvSpPr>
          <p:cNvPr id="4" name="Date Placeholder 3"/>
          <p:cNvSpPr>
            <a:spLocks noGrp="1"/>
          </p:cNvSpPr>
          <p:nvPr>
            <p:ph type="dt" sz="half" idx="10"/>
          </p:nvPr>
        </p:nvSpPr>
        <p:spPr/>
        <p:txBody>
          <a:bodyPr/>
          <a:lstStyle/>
          <a:p>
            <a:fld id="{D027746C-1F56-354D-BE83-D77C3DB21B83}"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#15</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r>
              <a:rPr lang="en-US" dirty="0" smtClean="0"/>
              <a:t>Cache Blocking (aka Cache Tiling)</a:t>
            </a:r>
            <a:endParaRPr lang="en-US" dirty="0"/>
          </a:p>
        </p:txBody>
      </p:sp>
      <p:sp>
        <p:nvSpPr>
          <p:cNvPr id="424963" name="Rectangle 3"/>
          <p:cNvSpPr>
            <a:spLocks noGrp="1" noChangeArrowheads="1"/>
          </p:cNvSpPr>
          <p:nvPr>
            <p:ph type="body" idx="1"/>
          </p:nvPr>
        </p:nvSpPr>
        <p:spPr>
          <a:xfrm>
            <a:off x="685800" y="1447800"/>
            <a:ext cx="7797800" cy="4724400"/>
          </a:xfrm>
        </p:spPr>
        <p:txBody>
          <a:bodyPr>
            <a:normAutofit/>
          </a:bodyPr>
          <a:lstStyle/>
          <a:p>
            <a:r>
              <a:rPr lang="en-US" sz="2400" dirty="0" smtClean="0"/>
              <a:t>“shrink” problem by performing multiple iterations within smaller cache blocks</a:t>
            </a:r>
          </a:p>
          <a:p>
            <a:endParaRPr lang="en-US" sz="2400" dirty="0" smtClean="0"/>
          </a:p>
          <a:p>
            <a:r>
              <a:rPr lang="en-US" sz="2400" dirty="0" smtClean="0"/>
              <a:t>Also known as cache </a:t>
            </a:r>
            <a:r>
              <a:rPr lang="en-US" sz="2400" i="1" dirty="0" smtClean="0"/>
              <a:t>tiling</a:t>
            </a:r>
          </a:p>
          <a:p>
            <a:r>
              <a:rPr lang="en-US" sz="2400" dirty="0" smtClean="0"/>
              <a:t>Don’t confuse term “cache blocking” with:</a:t>
            </a:r>
          </a:p>
          <a:p>
            <a:pPr lvl="1"/>
            <a:r>
              <a:rPr lang="en-US" sz="2000" dirty="0" smtClean="0"/>
              <a:t>cache blocks, i.e., individual cache entries or lines</a:t>
            </a:r>
          </a:p>
          <a:p>
            <a:pPr lvl="1"/>
            <a:r>
              <a:rPr lang="en-US" sz="2000" dirty="0" smtClean="0"/>
              <a:t>(or later, blocking versus non-blocking caches)</a:t>
            </a:r>
          </a:p>
          <a:p>
            <a:endParaRPr lang="en-US" sz="2400" dirty="0" smtClean="0"/>
          </a:p>
          <a:p>
            <a:r>
              <a:rPr lang="en-US" sz="2400" dirty="0" smtClean="0"/>
              <a:t>Use Matrix Multiply as example: Next Lab and Project 3</a:t>
            </a:r>
          </a:p>
          <a:p>
            <a:endParaRPr lang="en-US" sz="2400" dirty="0"/>
          </a:p>
        </p:txBody>
      </p:sp>
      <p:sp>
        <p:nvSpPr>
          <p:cNvPr id="4" name="Date Placeholder 3"/>
          <p:cNvSpPr>
            <a:spLocks noGrp="1"/>
          </p:cNvSpPr>
          <p:nvPr>
            <p:ph type="dt" sz="half" idx="10"/>
          </p:nvPr>
        </p:nvSpPr>
        <p:spPr/>
        <p:txBody>
          <a:bodyPr/>
          <a:lstStyle/>
          <a:p>
            <a:fld id="{AEF2361F-3188-2C4C-876A-3001D4C44E2A}" type="datetime1">
              <a:rPr lang="en-US" smtClean="0"/>
              <a:pPr/>
              <a:t>10/1/12</a:t>
            </a:fld>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14</a:t>
            </a:fld>
            <a:endParaRPr lang="en-US"/>
          </a:p>
        </p:txBody>
      </p:sp>
      <p:sp>
        <p:nvSpPr>
          <p:cNvPr id="6" name="Footer Placeholder 5"/>
          <p:cNvSpPr>
            <a:spLocks noGrp="1"/>
          </p:cNvSpPr>
          <p:nvPr>
            <p:ph type="ftr" sz="quarter" idx="11"/>
          </p:nvPr>
        </p:nvSpPr>
        <p:spPr/>
        <p:txBody>
          <a:bodyPr/>
          <a:lstStyle/>
          <a:p>
            <a:r>
              <a:rPr lang="en-US" dirty="0" smtClean="0"/>
              <a:t>Spring 2012 -- Lecture #12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4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49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49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49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49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49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0" name="Slide Number Placeholder 3"/>
          <p:cNvSpPr>
            <a:spLocks noGrp="1"/>
          </p:cNvSpPr>
          <p:nvPr>
            <p:ph type="sldNum" sz="quarter" idx="10"/>
          </p:nvPr>
        </p:nvSpPr>
        <p:spPr/>
        <p:txBody>
          <a:bodyPr/>
          <a:lstStyle/>
          <a:p>
            <a:fld id="{C47DE788-7C43-AD46-BFD3-2B53D15959C0}" type="slidenum">
              <a:rPr lang="he-IL"/>
              <a:pPr/>
              <a:t>15</a:t>
            </a:fld>
            <a:endParaRPr lang="he-IL"/>
          </a:p>
        </p:txBody>
      </p:sp>
      <p:grpSp>
        <p:nvGrpSpPr>
          <p:cNvPr id="2" name="Group 4"/>
          <p:cNvGrpSpPr>
            <a:grpSpLocks/>
          </p:cNvGrpSpPr>
          <p:nvPr/>
        </p:nvGrpSpPr>
        <p:grpSpPr bwMode="auto">
          <a:xfrm>
            <a:off x="3088089" y="2203450"/>
            <a:ext cx="2405062" cy="2016125"/>
            <a:chOff x="1680" y="816"/>
            <a:chExt cx="2129" cy="1743"/>
          </a:xfrm>
        </p:grpSpPr>
        <p:grpSp>
          <p:nvGrpSpPr>
            <p:cNvPr id="3" name="Group 5"/>
            <p:cNvGrpSpPr>
              <a:grpSpLocks/>
            </p:cNvGrpSpPr>
            <p:nvPr/>
          </p:nvGrpSpPr>
          <p:grpSpPr bwMode="auto">
            <a:xfrm>
              <a:off x="1680" y="816"/>
              <a:ext cx="2129" cy="218"/>
              <a:chOff x="833" y="15932"/>
              <a:chExt cx="2129" cy="218"/>
            </a:xfrm>
          </p:grpSpPr>
          <p:sp>
            <p:nvSpPr>
              <p:cNvPr id="374790" name="Rectangle 6"/>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791" name="Rectangle 7"/>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792" name="Rectangle 8"/>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793" name="Rectangle 9"/>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794" name="Rectangle 10"/>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795" name="Rectangle 11"/>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796" name="Rectangle 12"/>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797" name="Rectangle 13"/>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4" name="Group 14"/>
            <p:cNvGrpSpPr>
              <a:grpSpLocks/>
            </p:cNvGrpSpPr>
            <p:nvPr/>
          </p:nvGrpSpPr>
          <p:grpSpPr bwMode="auto">
            <a:xfrm>
              <a:off x="1680" y="1034"/>
              <a:ext cx="2129" cy="218"/>
              <a:chOff x="833" y="15932"/>
              <a:chExt cx="2129" cy="218"/>
            </a:xfrm>
          </p:grpSpPr>
          <p:sp>
            <p:nvSpPr>
              <p:cNvPr id="374799" name="Rectangle 15"/>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00" name="Rectangle 16"/>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01" name="Rectangle 17"/>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02" name="Rectangle 18"/>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03" name="Rectangle 19"/>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04" name="Rectangle 20"/>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05" name="Rectangle 21"/>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06" name="Rectangle 22"/>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5" name="Group 23"/>
            <p:cNvGrpSpPr>
              <a:grpSpLocks/>
            </p:cNvGrpSpPr>
            <p:nvPr/>
          </p:nvGrpSpPr>
          <p:grpSpPr bwMode="auto">
            <a:xfrm>
              <a:off x="1680" y="1252"/>
              <a:ext cx="2129" cy="218"/>
              <a:chOff x="833" y="15932"/>
              <a:chExt cx="2129" cy="218"/>
            </a:xfrm>
          </p:grpSpPr>
          <p:sp>
            <p:nvSpPr>
              <p:cNvPr id="374808" name="Rectangle 24"/>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09" name="Rectangle 25"/>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10" name="Rectangle 26"/>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11" name="Rectangle 27"/>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12" name="Rectangle 28"/>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13" name="Rectangle 29"/>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14" name="Rectangle 30"/>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15" name="Rectangle 31"/>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6" name="Group 32"/>
            <p:cNvGrpSpPr>
              <a:grpSpLocks/>
            </p:cNvGrpSpPr>
            <p:nvPr/>
          </p:nvGrpSpPr>
          <p:grpSpPr bwMode="auto">
            <a:xfrm>
              <a:off x="1680" y="1470"/>
              <a:ext cx="2129" cy="218"/>
              <a:chOff x="833" y="15932"/>
              <a:chExt cx="2129" cy="218"/>
            </a:xfrm>
          </p:grpSpPr>
          <p:sp>
            <p:nvSpPr>
              <p:cNvPr id="374817" name="Rectangle 33"/>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18" name="Rectangle 34"/>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19" name="Rectangle 35"/>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20" name="Rectangle 36"/>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21" name="Rectangle 37"/>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22" name="Rectangle 38"/>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23" name="Rectangle 39"/>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24" name="Rectangle 40"/>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7" name="Group 41"/>
            <p:cNvGrpSpPr>
              <a:grpSpLocks/>
            </p:cNvGrpSpPr>
            <p:nvPr/>
          </p:nvGrpSpPr>
          <p:grpSpPr bwMode="auto">
            <a:xfrm>
              <a:off x="1680" y="1688"/>
              <a:ext cx="2129" cy="218"/>
              <a:chOff x="833" y="15932"/>
              <a:chExt cx="2129" cy="218"/>
            </a:xfrm>
          </p:grpSpPr>
          <p:sp>
            <p:nvSpPr>
              <p:cNvPr id="374826" name="Rectangle 42"/>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27" name="Rectangle 43"/>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28" name="Rectangle 44"/>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29" name="Rectangle 45"/>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30" name="Rectangle 46"/>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31" name="Rectangle 47"/>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32" name="Rectangle 48"/>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33" name="Rectangle 49"/>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8" name="Group 50"/>
            <p:cNvGrpSpPr>
              <a:grpSpLocks/>
            </p:cNvGrpSpPr>
            <p:nvPr/>
          </p:nvGrpSpPr>
          <p:grpSpPr bwMode="auto">
            <a:xfrm>
              <a:off x="1680" y="1905"/>
              <a:ext cx="2129" cy="218"/>
              <a:chOff x="833" y="15932"/>
              <a:chExt cx="2129" cy="218"/>
            </a:xfrm>
          </p:grpSpPr>
          <p:sp>
            <p:nvSpPr>
              <p:cNvPr id="374835" name="Rectangle 51"/>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36" name="Rectangle 52"/>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37" name="Rectangle 53"/>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38" name="Rectangle 54"/>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39" name="Rectangle 55"/>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40" name="Rectangle 56"/>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41" name="Rectangle 57"/>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42" name="Rectangle 58"/>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9" name="Group 59"/>
            <p:cNvGrpSpPr>
              <a:grpSpLocks/>
            </p:cNvGrpSpPr>
            <p:nvPr/>
          </p:nvGrpSpPr>
          <p:grpSpPr bwMode="auto">
            <a:xfrm>
              <a:off x="1680" y="2123"/>
              <a:ext cx="2129" cy="218"/>
              <a:chOff x="833" y="15932"/>
              <a:chExt cx="2129" cy="218"/>
            </a:xfrm>
          </p:grpSpPr>
          <p:sp>
            <p:nvSpPr>
              <p:cNvPr id="374844" name="Rectangle 60"/>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45" name="Rectangle 61"/>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46" name="Rectangle 62"/>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47" name="Rectangle 63"/>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48" name="Rectangle 64"/>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49" name="Rectangle 65"/>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50" name="Rectangle 66"/>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51" name="Rectangle 67"/>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0" name="Group 68"/>
            <p:cNvGrpSpPr>
              <a:grpSpLocks/>
            </p:cNvGrpSpPr>
            <p:nvPr/>
          </p:nvGrpSpPr>
          <p:grpSpPr bwMode="auto">
            <a:xfrm>
              <a:off x="1680" y="2341"/>
              <a:ext cx="2129" cy="218"/>
              <a:chOff x="833" y="15932"/>
              <a:chExt cx="2129" cy="218"/>
            </a:xfrm>
          </p:grpSpPr>
          <p:sp>
            <p:nvSpPr>
              <p:cNvPr id="374853" name="Rectangle 69"/>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54" name="Rectangle 70"/>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55" name="Rectangle 71"/>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56" name="Rectangle 72"/>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57" name="Rectangle 73"/>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58" name="Rectangle 74"/>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59" name="Rectangle 75"/>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60" name="Rectangle 76"/>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grpSp>
        <p:nvGrpSpPr>
          <p:cNvPr id="11" name="Group 77"/>
          <p:cNvGrpSpPr>
            <a:grpSpLocks/>
          </p:cNvGrpSpPr>
          <p:nvPr/>
        </p:nvGrpSpPr>
        <p:grpSpPr bwMode="auto">
          <a:xfrm>
            <a:off x="249639" y="2203450"/>
            <a:ext cx="2405062" cy="2016125"/>
            <a:chOff x="1680" y="816"/>
            <a:chExt cx="2129" cy="1743"/>
          </a:xfrm>
        </p:grpSpPr>
        <p:grpSp>
          <p:nvGrpSpPr>
            <p:cNvPr id="12" name="Group 78"/>
            <p:cNvGrpSpPr>
              <a:grpSpLocks/>
            </p:cNvGrpSpPr>
            <p:nvPr/>
          </p:nvGrpSpPr>
          <p:grpSpPr bwMode="auto">
            <a:xfrm>
              <a:off x="1680" y="816"/>
              <a:ext cx="2129" cy="218"/>
              <a:chOff x="833" y="15932"/>
              <a:chExt cx="2129" cy="218"/>
            </a:xfrm>
          </p:grpSpPr>
          <p:sp>
            <p:nvSpPr>
              <p:cNvPr id="374863" name="Rectangle 79"/>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64" name="Rectangle 80"/>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65" name="Rectangle 81"/>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66" name="Rectangle 82"/>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67" name="Rectangle 83"/>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68" name="Rectangle 84"/>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69" name="Rectangle 85"/>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70" name="Rectangle 86"/>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3" name="Group 87"/>
            <p:cNvGrpSpPr>
              <a:grpSpLocks/>
            </p:cNvGrpSpPr>
            <p:nvPr/>
          </p:nvGrpSpPr>
          <p:grpSpPr bwMode="auto">
            <a:xfrm>
              <a:off x="1680" y="1034"/>
              <a:ext cx="2129" cy="218"/>
              <a:chOff x="833" y="15932"/>
              <a:chExt cx="2129" cy="218"/>
            </a:xfrm>
          </p:grpSpPr>
          <p:sp>
            <p:nvSpPr>
              <p:cNvPr id="374872" name="Rectangle 88"/>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73" name="Rectangle 89"/>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74" name="Rectangle 90"/>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75" name="Rectangle 91"/>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76" name="Rectangle 92"/>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77" name="Rectangle 93"/>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78" name="Rectangle 94"/>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79" name="Rectangle 95"/>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4" name="Group 96"/>
            <p:cNvGrpSpPr>
              <a:grpSpLocks/>
            </p:cNvGrpSpPr>
            <p:nvPr/>
          </p:nvGrpSpPr>
          <p:grpSpPr bwMode="auto">
            <a:xfrm>
              <a:off x="1680" y="1252"/>
              <a:ext cx="2129" cy="218"/>
              <a:chOff x="833" y="15932"/>
              <a:chExt cx="2129" cy="218"/>
            </a:xfrm>
          </p:grpSpPr>
          <p:sp>
            <p:nvSpPr>
              <p:cNvPr id="374881" name="Rectangle 97"/>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82" name="Rectangle 98"/>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83" name="Rectangle 99"/>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84" name="Rectangle 100"/>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85" name="Rectangle 101"/>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86" name="Rectangle 102"/>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87" name="Rectangle 103"/>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88" name="Rectangle 104"/>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5" name="Group 105"/>
            <p:cNvGrpSpPr>
              <a:grpSpLocks/>
            </p:cNvGrpSpPr>
            <p:nvPr/>
          </p:nvGrpSpPr>
          <p:grpSpPr bwMode="auto">
            <a:xfrm>
              <a:off x="1680" y="1470"/>
              <a:ext cx="2129" cy="218"/>
              <a:chOff x="833" y="15932"/>
              <a:chExt cx="2129" cy="218"/>
            </a:xfrm>
          </p:grpSpPr>
          <p:sp>
            <p:nvSpPr>
              <p:cNvPr id="374890" name="Rectangle 106"/>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91" name="Rectangle 107"/>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92" name="Rectangle 108"/>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93" name="Rectangle 109"/>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94" name="Rectangle 110"/>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95" name="Rectangle 111"/>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96" name="Rectangle 112"/>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897" name="Rectangle 113"/>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6" name="Group 114"/>
            <p:cNvGrpSpPr>
              <a:grpSpLocks/>
            </p:cNvGrpSpPr>
            <p:nvPr/>
          </p:nvGrpSpPr>
          <p:grpSpPr bwMode="auto">
            <a:xfrm>
              <a:off x="1680" y="1688"/>
              <a:ext cx="2129" cy="218"/>
              <a:chOff x="833" y="15932"/>
              <a:chExt cx="2129" cy="218"/>
            </a:xfrm>
          </p:grpSpPr>
          <p:sp>
            <p:nvSpPr>
              <p:cNvPr id="374899" name="Rectangle 115"/>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00" name="Rectangle 116"/>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01" name="Rectangle 117"/>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02" name="Rectangle 118"/>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03" name="Rectangle 119"/>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04" name="Rectangle 120"/>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05" name="Rectangle 121"/>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06" name="Rectangle 122"/>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7" name="Group 123"/>
            <p:cNvGrpSpPr>
              <a:grpSpLocks/>
            </p:cNvGrpSpPr>
            <p:nvPr/>
          </p:nvGrpSpPr>
          <p:grpSpPr bwMode="auto">
            <a:xfrm>
              <a:off x="1680" y="1905"/>
              <a:ext cx="2129" cy="218"/>
              <a:chOff x="833" y="15932"/>
              <a:chExt cx="2129" cy="218"/>
            </a:xfrm>
          </p:grpSpPr>
          <p:sp>
            <p:nvSpPr>
              <p:cNvPr id="374908" name="Rectangle 124"/>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09" name="Rectangle 125"/>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10" name="Rectangle 126"/>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11" name="Rectangle 127"/>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12" name="Rectangle 128"/>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13" name="Rectangle 129"/>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14" name="Rectangle 130"/>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15" name="Rectangle 131"/>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8" name="Group 132"/>
            <p:cNvGrpSpPr>
              <a:grpSpLocks/>
            </p:cNvGrpSpPr>
            <p:nvPr/>
          </p:nvGrpSpPr>
          <p:grpSpPr bwMode="auto">
            <a:xfrm>
              <a:off x="1680" y="2123"/>
              <a:ext cx="2129" cy="218"/>
              <a:chOff x="833" y="15932"/>
              <a:chExt cx="2129" cy="218"/>
            </a:xfrm>
          </p:grpSpPr>
          <p:sp>
            <p:nvSpPr>
              <p:cNvPr id="374917" name="Rectangle 133"/>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18" name="Rectangle 134"/>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19" name="Rectangle 135"/>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20" name="Rectangle 136"/>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21" name="Rectangle 137"/>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22" name="Rectangle 138"/>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23" name="Rectangle 139"/>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24" name="Rectangle 140"/>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9" name="Group 141"/>
            <p:cNvGrpSpPr>
              <a:grpSpLocks/>
            </p:cNvGrpSpPr>
            <p:nvPr/>
          </p:nvGrpSpPr>
          <p:grpSpPr bwMode="auto">
            <a:xfrm>
              <a:off x="1680" y="2341"/>
              <a:ext cx="2129" cy="218"/>
              <a:chOff x="833" y="15932"/>
              <a:chExt cx="2129" cy="218"/>
            </a:xfrm>
          </p:grpSpPr>
          <p:sp>
            <p:nvSpPr>
              <p:cNvPr id="374926" name="Rectangle 142"/>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27" name="Rectangle 143"/>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28" name="Rectangle 144"/>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29" name="Rectangle 145"/>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30" name="Rectangle 146"/>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31" name="Rectangle 147"/>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32" name="Rectangle 148"/>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933" name="Rectangle 149"/>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sp>
        <p:nvSpPr>
          <p:cNvPr id="375007" name="Text Box 223"/>
          <p:cNvSpPr txBox="1">
            <a:spLocks noChangeArrowheads="1"/>
          </p:cNvSpPr>
          <p:nvPr/>
        </p:nvSpPr>
        <p:spPr bwMode="auto">
          <a:xfrm>
            <a:off x="2688039" y="2998787"/>
            <a:ext cx="352425" cy="488950"/>
          </a:xfrm>
          <a:prstGeom prst="rect">
            <a:avLst/>
          </a:prstGeom>
          <a:noFill/>
          <a:ln w="9525">
            <a:noFill/>
            <a:miter lim="800000"/>
            <a:headEnd/>
            <a:tailEnd/>
          </a:ln>
          <a:effectLst/>
        </p:spPr>
        <p:txBody>
          <a:bodyPr>
            <a:prstTxWarp prst="textNoShape">
              <a:avLst/>
            </a:prstTxWarp>
            <a:spAutoFit/>
          </a:bodyPr>
          <a:lstStyle/>
          <a:p>
            <a:pPr algn="l" defTabSz="4806950"/>
            <a:r>
              <a:rPr lang="en-US" sz="2600" b="1">
                <a:latin typeface="Tahoma" charset="0"/>
                <a:ea typeface="Arial" charset="0"/>
                <a:cs typeface="Arial" charset="0"/>
              </a:rPr>
              <a:t>*</a:t>
            </a:r>
          </a:p>
        </p:txBody>
      </p:sp>
      <p:grpSp>
        <p:nvGrpSpPr>
          <p:cNvPr id="20" name="Group 248"/>
          <p:cNvGrpSpPr>
            <a:grpSpLocks/>
          </p:cNvGrpSpPr>
          <p:nvPr/>
        </p:nvGrpSpPr>
        <p:grpSpPr bwMode="auto">
          <a:xfrm>
            <a:off x="397276" y="2289175"/>
            <a:ext cx="3143250" cy="1854200"/>
            <a:chOff x="2226" y="2376"/>
            <a:chExt cx="1980" cy="1168"/>
          </a:xfrm>
        </p:grpSpPr>
        <p:sp>
          <p:nvSpPr>
            <p:cNvPr id="375033" name="Line 249"/>
            <p:cNvSpPr>
              <a:spLocks noChangeShapeType="1"/>
            </p:cNvSpPr>
            <p:nvPr/>
          </p:nvSpPr>
          <p:spPr bwMode="auto">
            <a:xfrm>
              <a:off x="2226" y="2565"/>
              <a:ext cx="1338" cy="0"/>
            </a:xfrm>
            <a:prstGeom prst="line">
              <a:avLst/>
            </a:prstGeom>
            <a:noFill/>
            <a:ln w="50800">
              <a:solidFill>
                <a:srgbClr val="FFFF00"/>
              </a:solidFill>
              <a:round/>
              <a:headEnd/>
              <a:tailEnd type="triangle" w="med" len="med"/>
            </a:ln>
            <a:effectLst/>
          </p:spPr>
          <p:txBody>
            <a:bodyPr>
              <a:prstTxWarp prst="textNoShape">
                <a:avLst/>
              </a:prstTxWarp>
            </a:bodyPr>
            <a:lstStyle/>
            <a:p>
              <a:endParaRPr lang="en-US"/>
            </a:p>
          </p:txBody>
        </p:sp>
        <p:sp>
          <p:nvSpPr>
            <p:cNvPr id="375034" name="Line 250"/>
            <p:cNvSpPr>
              <a:spLocks noChangeShapeType="1"/>
            </p:cNvSpPr>
            <p:nvPr/>
          </p:nvSpPr>
          <p:spPr bwMode="auto">
            <a:xfrm>
              <a:off x="4206" y="2376"/>
              <a:ext cx="0" cy="1168"/>
            </a:xfrm>
            <a:prstGeom prst="line">
              <a:avLst/>
            </a:prstGeom>
            <a:noFill/>
            <a:ln w="50800">
              <a:solidFill>
                <a:srgbClr val="FFFF00"/>
              </a:solidFill>
              <a:round/>
              <a:headEnd/>
              <a:tailEnd type="triangle" w="med" len="med"/>
            </a:ln>
            <a:effectLst/>
          </p:spPr>
          <p:txBody>
            <a:bodyPr>
              <a:prstTxWarp prst="textNoShape">
                <a:avLst/>
              </a:prstTxWarp>
            </a:bodyPr>
            <a:lstStyle/>
            <a:p>
              <a:endParaRPr lang="en-US"/>
            </a:p>
          </p:txBody>
        </p:sp>
      </p:grpSp>
      <p:sp>
        <p:nvSpPr>
          <p:cNvPr id="375036" name="Rectangle 252"/>
          <p:cNvSpPr>
            <a:spLocks noChangeArrowheads="1"/>
          </p:cNvSpPr>
          <p:nvPr/>
        </p:nvSpPr>
        <p:spPr bwMode="auto">
          <a:xfrm>
            <a:off x="957664" y="1447800"/>
            <a:ext cx="792162" cy="647700"/>
          </a:xfrm>
          <a:prstGeom prst="rect">
            <a:avLst/>
          </a:prstGeom>
          <a:noFill/>
          <a:ln w="9525">
            <a:noFill/>
            <a:miter lim="800000"/>
            <a:headEnd/>
            <a:tailEnd/>
          </a:ln>
          <a:effectLst/>
        </p:spPr>
        <p:txBody>
          <a:bodyPr>
            <a:prstTxWarp prst="textNoShape">
              <a:avLst/>
            </a:prstTxWarp>
          </a:bodyPr>
          <a:lstStyle/>
          <a:p>
            <a:pPr marL="342900" indent="-342900" algn="l">
              <a:spcBef>
                <a:spcPct val="20000"/>
              </a:spcBef>
            </a:pPr>
            <a:r>
              <a:rPr lang="en-US" sz="3600" b="1" dirty="0" smtClean="0">
                <a:solidFill>
                  <a:srgbClr val="000099"/>
                </a:solidFill>
                <a:effectLst>
                  <a:outerShdw blurRad="38100" dist="38100" dir="2700000" algn="tl">
                    <a:srgbClr val="DDDDDD"/>
                  </a:outerShdw>
                </a:effectLst>
              </a:rPr>
              <a:t>a</a:t>
            </a:r>
            <a:endParaRPr lang="en-US" sz="3600" b="1" dirty="0">
              <a:solidFill>
                <a:srgbClr val="000099"/>
              </a:solidFill>
              <a:effectLst>
                <a:outerShdw blurRad="38100" dist="38100" dir="2700000" algn="tl">
                  <a:srgbClr val="DDDDDD"/>
                </a:outerShdw>
              </a:effectLst>
            </a:endParaRPr>
          </a:p>
        </p:txBody>
      </p:sp>
      <p:sp>
        <p:nvSpPr>
          <p:cNvPr id="375037" name="Rectangle 253"/>
          <p:cNvSpPr>
            <a:spLocks noChangeArrowheads="1"/>
          </p:cNvSpPr>
          <p:nvPr/>
        </p:nvSpPr>
        <p:spPr bwMode="auto">
          <a:xfrm>
            <a:off x="3837389" y="1519237"/>
            <a:ext cx="792162" cy="647700"/>
          </a:xfrm>
          <a:prstGeom prst="rect">
            <a:avLst/>
          </a:prstGeom>
          <a:noFill/>
          <a:ln w="9525">
            <a:noFill/>
            <a:miter lim="800000"/>
            <a:headEnd/>
            <a:tailEnd/>
          </a:ln>
          <a:effectLst/>
        </p:spPr>
        <p:txBody>
          <a:bodyPr>
            <a:prstTxWarp prst="textNoShape">
              <a:avLst/>
            </a:prstTxWarp>
          </a:bodyPr>
          <a:lstStyle/>
          <a:p>
            <a:pPr marL="342900" indent="-342900" algn="l">
              <a:spcBef>
                <a:spcPct val="20000"/>
              </a:spcBef>
            </a:pPr>
            <a:r>
              <a:rPr lang="en-US" sz="3600" b="1" dirty="0" err="1" smtClean="0">
                <a:solidFill>
                  <a:srgbClr val="000099"/>
                </a:solidFill>
                <a:effectLst>
                  <a:outerShdw blurRad="38100" dist="38100" dir="2700000" algn="tl">
                    <a:srgbClr val="DDDDDD"/>
                  </a:outerShdw>
                </a:effectLst>
              </a:rPr>
              <a:t>b</a:t>
            </a:r>
            <a:endParaRPr lang="en-US" sz="3600" b="1" dirty="0">
              <a:solidFill>
                <a:srgbClr val="000099"/>
              </a:solidFill>
              <a:effectLst>
                <a:outerShdw blurRad="38100" dist="38100" dir="2700000" algn="tl">
                  <a:srgbClr val="DDDDDD"/>
                </a:outerShdw>
              </a:effectLst>
            </a:endParaRPr>
          </a:p>
        </p:txBody>
      </p:sp>
      <p:sp>
        <p:nvSpPr>
          <p:cNvPr id="375038" name="Rectangle 254"/>
          <p:cNvSpPr>
            <a:spLocks noGrp="1" noChangeArrowheads="1"/>
          </p:cNvSpPr>
          <p:nvPr>
            <p:ph type="title"/>
          </p:nvPr>
        </p:nvSpPr>
        <p:spPr>
          <a:noFill/>
          <a:ln/>
        </p:spPr>
        <p:txBody>
          <a:bodyPr/>
          <a:lstStyle/>
          <a:p>
            <a:r>
              <a:rPr lang="en-US"/>
              <a:t>Matrix Multiplication</a:t>
            </a:r>
          </a:p>
        </p:txBody>
      </p:sp>
      <p:sp>
        <p:nvSpPr>
          <p:cNvPr id="251" name="Date Placeholder 250"/>
          <p:cNvSpPr>
            <a:spLocks noGrp="1"/>
          </p:cNvSpPr>
          <p:nvPr>
            <p:ph type="dt" sz="half" idx="10"/>
          </p:nvPr>
        </p:nvSpPr>
        <p:spPr/>
        <p:txBody>
          <a:bodyPr/>
          <a:lstStyle/>
          <a:p>
            <a:fld id="{E0757992-3E30-FE42-B657-537829F543F5}" type="datetime1">
              <a:rPr lang="en-US" smtClean="0"/>
              <a:pPr/>
              <a:t>10/1/12</a:t>
            </a:fld>
            <a:endParaRPr lang="en-US"/>
          </a:p>
        </p:txBody>
      </p:sp>
      <p:sp>
        <p:nvSpPr>
          <p:cNvPr id="252" name="Footer Placeholder 251"/>
          <p:cNvSpPr>
            <a:spLocks noGrp="1"/>
          </p:cNvSpPr>
          <p:nvPr>
            <p:ph type="ftr" sz="quarter" idx="11"/>
          </p:nvPr>
        </p:nvSpPr>
        <p:spPr/>
        <p:txBody>
          <a:bodyPr/>
          <a:lstStyle/>
          <a:p>
            <a:r>
              <a:rPr lang="en-US" smtClean="0"/>
              <a:t>Spring 2012 -- Lecture #12</a:t>
            </a:r>
            <a:endParaRPr lang="en-US"/>
          </a:p>
        </p:txBody>
      </p:sp>
      <p:grpSp>
        <p:nvGrpSpPr>
          <p:cNvPr id="21" name="Group 150"/>
          <p:cNvGrpSpPr>
            <a:grpSpLocks/>
          </p:cNvGrpSpPr>
          <p:nvPr/>
        </p:nvGrpSpPr>
        <p:grpSpPr bwMode="auto">
          <a:xfrm>
            <a:off x="6253162" y="2193925"/>
            <a:ext cx="2405063" cy="2016125"/>
            <a:chOff x="1680" y="816"/>
            <a:chExt cx="2129" cy="1743"/>
          </a:xfrm>
        </p:grpSpPr>
        <p:grpSp>
          <p:nvGrpSpPr>
            <p:cNvPr id="22" name="Group 151"/>
            <p:cNvGrpSpPr>
              <a:grpSpLocks/>
            </p:cNvGrpSpPr>
            <p:nvPr/>
          </p:nvGrpSpPr>
          <p:grpSpPr bwMode="auto">
            <a:xfrm>
              <a:off x="1680" y="816"/>
              <a:ext cx="2129" cy="218"/>
              <a:chOff x="833" y="15932"/>
              <a:chExt cx="2129" cy="218"/>
            </a:xfrm>
          </p:grpSpPr>
          <p:sp>
            <p:nvSpPr>
              <p:cNvPr id="320" name="Rectangle 152"/>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1" name="Rectangle 153"/>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2" name="Rectangle 154"/>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3" name="Rectangle 155"/>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4" name="Rectangle 156"/>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5" name="Rectangle 157"/>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6" name="Rectangle 158"/>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7" name="Rectangle 159"/>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3" name="Group 160"/>
            <p:cNvGrpSpPr>
              <a:grpSpLocks/>
            </p:cNvGrpSpPr>
            <p:nvPr/>
          </p:nvGrpSpPr>
          <p:grpSpPr bwMode="auto">
            <a:xfrm>
              <a:off x="1680" y="1034"/>
              <a:ext cx="2129" cy="218"/>
              <a:chOff x="833" y="15932"/>
              <a:chExt cx="2129" cy="218"/>
            </a:xfrm>
          </p:grpSpPr>
          <p:sp>
            <p:nvSpPr>
              <p:cNvPr id="312" name="Rectangle 161"/>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3" name="Rectangle 162"/>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4" name="Rectangle 163"/>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5" name="Rectangle 164"/>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6" name="Rectangle 165"/>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7" name="Rectangle 166"/>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8" name="Rectangle 167"/>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9" name="Rectangle 168"/>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4" name="Group 169"/>
            <p:cNvGrpSpPr>
              <a:grpSpLocks/>
            </p:cNvGrpSpPr>
            <p:nvPr/>
          </p:nvGrpSpPr>
          <p:grpSpPr bwMode="auto">
            <a:xfrm>
              <a:off x="1680" y="1252"/>
              <a:ext cx="2129" cy="218"/>
              <a:chOff x="833" y="15932"/>
              <a:chExt cx="2129" cy="218"/>
            </a:xfrm>
          </p:grpSpPr>
          <p:sp>
            <p:nvSpPr>
              <p:cNvPr id="304" name="Rectangle 170"/>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5" name="Rectangle 171"/>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6" name="Rectangle 172"/>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7" name="Rectangle 173"/>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8" name="Rectangle 174"/>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9" name="Rectangle 175"/>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0" name="Rectangle 176"/>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1" name="Rectangle 177"/>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5" name="Group 178"/>
            <p:cNvGrpSpPr>
              <a:grpSpLocks/>
            </p:cNvGrpSpPr>
            <p:nvPr/>
          </p:nvGrpSpPr>
          <p:grpSpPr bwMode="auto">
            <a:xfrm>
              <a:off x="1680" y="1470"/>
              <a:ext cx="2129" cy="218"/>
              <a:chOff x="833" y="15932"/>
              <a:chExt cx="2129" cy="218"/>
            </a:xfrm>
          </p:grpSpPr>
          <p:sp>
            <p:nvSpPr>
              <p:cNvPr id="296" name="Rectangle 179"/>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7" name="Rectangle 180"/>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8" name="Rectangle 181"/>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9" name="Rectangle 182"/>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0" name="Rectangle 183"/>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1" name="Rectangle 184"/>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2" name="Rectangle 185"/>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3" name="Rectangle 186"/>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6" name="Group 187"/>
            <p:cNvGrpSpPr>
              <a:grpSpLocks/>
            </p:cNvGrpSpPr>
            <p:nvPr/>
          </p:nvGrpSpPr>
          <p:grpSpPr bwMode="auto">
            <a:xfrm>
              <a:off x="1680" y="1688"/>
              <a:ext cx="2129" cy="218"/>
              <a:chOff x="833" y="15932"/>
              <a:chExt cx="2129" cy="218"/>
            </a:xfrm>
          </p:grpSpPr>
          <p:sp>
            <p:nvSpPr>
              <p:cNvPr id="288" name="Rectangle 188"/>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9" name="Rectangle 189"/>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0" name="Rectangle 190"/>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1" name="Rectangle 191"/>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2" name="Rectangle 192"/>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3" name="Rectangle 193"/>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4" name="Rectangle 194"/>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5" name="Rectangle 195"/>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7" name="Group 196"/>
            <p:cNvGrpSpPr>
              <a:grpSpLocks/>
            </p:cNvGrpSpPr>
            <p:nvPr/>
          </p:nvGrpSpPr>
          <p:grpSpPr bwMode="auto">
            <a:xfrm>
              <a:off x="1680" y="1905"/>
              <a:ext cx="2129" cy="218"/>
              <a:chOff x="833" y="15932"/>
              <a:chExt cx="2129" cy="218"/>
            </a:xfrm>
          </p:grpSpPr>
          <p:sp>
            <p:nvSpPr>
              <p:cNvPr id="280" name="Rectangle 197"/>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1" name="Rectangle 198"/>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2" name="Rectangle 199"/>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3" name="Rectangle 200"/>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4" name="Rectangle 201"/>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5" name="Rectangle 202"/>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6" name="Rectangle 203"/>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7" name="Rectangle 204"/>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8" name="Group 205"/>
            <p:cNvGrpSpPr>
              <a:grpSpLocks/>
            </p:cNvGrpSpPr>
            <p:nvPr/>
          </p:nvGrpSpPr>
          <p:grpSpPr bwMode="auto">
            <a:xfrm>
              <a:off x="1680" y="2123"/>
              <a:ext cx="2129" cy="218"/>
              <a:chOff x="833" y="15932"/>
              <a:chExt cx="2129" cy="218"/>
            </a:xfrm>
          </p:grpSpPr>
          <p:sp>
            <p:nvSpPr>
              <p:cNvPr id="272" name="Rectangle 206"/>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3" name="Rectangle 207"/>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4" name="Rectangle 208"/>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5" name="Rectangle 209"/>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6" name="Rectangle 210"/>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7" name="Rectangle 211"/>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8" name="Rectangle 212"/>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9" name="Rectangle 213"/>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9" name="Group 214"/>
            <p:cNvGrpSpPr>
              <a:grpSpLocks/>
            </p:cNvGrpSpPr>
            <p:nvPr/>
          </p:nvGrpSpPr>
          <p:grpSpPr bwMode="auto">
            <a:xfrm>
              <a:off x="1680" y="2341"/>
              <a:ext cx="2129" cy="218"/>
              <a:chOff x="833" y="15932"/>
              <a:chExt cx="2129" cy="218"/>
            </a:xfrm>
          </p:grpSpPr>
          <p:sp>
            <p:nvSpPr>
              <p:cNvPr id="264" name="Rectangle 215"/>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5" name="Rectangle 216"/>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6" name="Rectangle 217"/>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7" name="Rectangle 218"/>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8" name="Rectangle 219"/>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9" name="Rectangle 220"/>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0" name="Rectangle 221"/>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1" name="Rectangle 222"/>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sp>
        <p:nvSpPr>
          <p:cNvPr id="328" name="Text Box 224"/>
          <p:cNvSpPr txBox="1">
            <a:spLocks noChangeArrowheads="1"/>
          </p:cNvSpPr>
          <p:nvPr/>
        </p:nvSpPr>
        <p:spPr bwMode="auto">
          <a:xfrm>
            <a:off x="5682353" y="2963862"/>
            <a:ext cx="352425" cy="488950"/>
          </a:xfrm>
          <a:prstGeom prst="rect">
            <a:avLst/>
          </a:prstGeom>
          <a:noFill/>
          <a:ln w="9525">
            <a:noFill/>
            <a:miter lim="800000"/>
            <a:headEnd/>
            <a:tailEnd/>
          </a:ln>
          <a:effectLst/>
        </p:spPr>
        <p:txBody>
          <a:bodyPr>
            <a:prstTxWarp prst="textNoShape">
              <a:avLst/>
            </a:prstTxWarp>
            <a:spAutoFit/>
          </a:bodyPr>
          <a:lstStyle/>
          <a:p>
            <a:pPr algn="l" defTabSz="4806950"/>
            <a:r>
              <a:rPr lang="en-US" sz="2600" b="1">
                <a:latin typeface="Tahoma" charset="0"/>
                <a:ea typeface="Arial" charset="0"/>
                <a:cs typeface="Arial" charset="0"/>
              </a:rPr>
              <a:t>=</a:t>
            </a:r>
          </a:p>
        </p:txBody>
      </p:sp>
      <p:grpSp>
        <p:nvGrpSpPr>
          <p:cNvPr id="30" name="Group 228"/>
          <p:cNvGrpSpPr>
            <a:grpSpLocks/>
          </p:cNvGrpSpPr>
          <p:nvPr/>
        </p:nvGrpSpPr>
        <p:grpSpPr bwMode="auto">
          <a:xfrm>
            <a:off x="6243637" y="2193925"/>
            <a:ext cx="2424113" cy="2016125"/>
            <a:chOff x="180" y="2316"/>
            <a:chExt cx="1527" cy="1270"/>
          </a:xfrm>
        </p:grpSpPr>
        <p:sp>
          <p:nvSpPr>
            <p:cNvPr id="330" name="Rectangle 229"/>
            <p:cNvSpPr>
              <a:spLocks noChangeArrowheads="1"/>
            </p:cNvSpPr>
            <p:nvPr/>
          </p:nvSpPr>
          <p:spPr bwMode="auto">
            <a:xfrm>
              <a:off x="186" y="2316"/>
              <a:ext cx="1515" cy="1270"/>
            </a:xfrm>
            <a:prstGeom prst="rect">
              <a:avLst/>
            </a:prstGeom>
            <a:solidFill>
              <a:srgbClr val="FFFF00">
                <a:alpha val="25000"/>
              </a:srgbClr>
            </a:solidFill>
            <a:ln w="31750">
              <a:solidFill>
                <a:srgbClr val="FFFF00"/>
              </a:solidFill>
              <a:miter lim="800000"/>
              <a:headEnd/>
              <a:tailEnd/>
            </a:ln>
            <a:effectLst/>
          </p:spPr>
          <p:txBody>
            <a:bodyPr wrap="none" anchor="ctr">
              <a:prstTxWarp prst="textNoShape">
                <a:avLst/>
              </a:prstTxWarp>
            </a:bodyPr>
            <a:lstStyle/>
            <a:p>
              <a:endParaRPr lang="en-US"/>
            </a:p>
          </p:txBody>
        </p:sp>
        <p:sp>
          <p:nvSpPr>
            <p:cNvPr id="331" name="Line 230"/>
            <p:cNvSpPr>
              <a:spLocks noChangeShapeType="1"/>
            </p:cNvSpPr>
            <p:nvPr/>
          </p:nvSpPr>
          <p:spPr bwMode="auto">
            <a:xfrm>
              <a:off x="375" y="2316"/>
              <a:ext cx="0" cy="1263"/>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32" name="Line 231"/>
            <p:cNvSpPr>
              <a:spLocks noChangeShapeType="1"/>
            </p:cNvSpPr>
            <p:nvPr/>
          </p:nvSpPr>
          <p:spPr bwMode="auto">
            <a:xfrm>
              <a:off x="567" y="2322"/>
              <a:ext cx="0" cy="1263"/>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33" name="Line 232"/>
            <p:cNvSpPr>
              <a:spLocks noChangeShapeType="1"/>
            </p:cNvSpPr>
            <p:nvPr/>
          </p:nvSpPr>
          <p:spPr bwMode="auto">
            <a:xfrm>
              <a:off x="753" y="2322"/>
              <a:ext cx="0" cy="1263"/>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34" name="Line 233"/>
            <p:cNvSpPr>
              <a:spLocks noChangeShapeType="1"/>
            </p:cNvSpPr>
            <p:nvPr/>
          </p:nvSpPr>
          <p:spPr bwMode="auto">
            <a:xfrm>
              <a:off x="939" y="2316"/>
              <a:ext cx="0" cy="1263"/>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35" name="Line 234"/>
            <p:cNvSpPr>
              <a:spLocks noChangeShapeType="1"/>
            </p:cNvSpPr>
            <p:nvPr/>
          </p:nvSpPr>
          <p:spPr bwMode="auto">
            <a:xfrm>
              <a:off x="1125" y="2322"/>
              <a:ext cx="0" cy="1263"/>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36" name="Line 235"/>
            <p:cNvSpPr>
              <a:spLocks noChangeShapeType="1"/>
            </p:cNvSpPr>
            <p:nvPr/>
          </p:nvSpPr>
          <p:spPr bwMode="auto">
            <a:xfrm>
              <a:off x="1323" y="2316"/>
              <a:ext cx="0" cy="1263"/>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37" name="Line 236"/>
            <p:cNvSpPr>
              <a:spLocks noChangeShapeType="1"/>
            </p:cNvSpPr>
            <p:nvPr/>
          </p:nvSpPr>
          <p:spPr bwMode="auto">
            <a:xfrm>
              <a:off x="1515" y="2322"/>
              <a:ext cx="0" cy="1263"/>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38" name="Line 237"/>
            <p:cNvSpPr>
              <a:spLocks noChangeShapeType="1"/>
            </p:cNvSpPr>
            <p:nvPr/>
          </p:nvSpPr>
          <p:spPr bwMode="auto">
            <a:xfrm flipH="1">
              <a:off x="186" y="2481"/>
              <a:ext cx="1515" cy="0"/>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39" name="Line 238"/>
            <p:cNvSpPr>
              <a:spLocks noChangeShapeType="1"/>
            </p:cNvSpPr>
            <p:nvPr/>
          </p:nvSpPr>
          <p:spPr bwMode="auto">
            <a:xfrm flipH="1">
              <a:off x="192" y="2631"/>
              <a:ext cx="1515" cy="0"/>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40" name="Line 239"/>
            <p:cNvSpPr>
              <a:spLocks noChangeShapeType="1"/>
            </p:cNvSpPr>
            <p:nvPr/>
          </p:nvSpPr>
          <p:spPr bwMode="auto">
            <a:xfrm flipH="1">
              <a:off x="180" y="2787"/>
              <a:ext cx="1515" cy="0"/>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41" name="Line 240"/>
            <p:cNvSpPr>
              <a:spLocks noChangeShapeType="1"/>
            </p:cNvSpPr>
            <p:nvPr/>
          </p:nvSpPr>
          <p:spPr bwMode="auto">
            <a:xfrm flipH="1">
              <a:off x="180" y="2943"/>
              <a:ext cx="1515" cy="0"/>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42" name="Line 241"/>
            <p:cNvSpPr>
              <a:spLocks noChangeShapeType="1"/>
            </p:cNvSpPr>
            <p:nvPr/>
          </p:nvSpPr>
          <p:spPr bwMode="auto">
            <a:xfrm flipH="1">
              <a:off x="180" y="3105"/>
              <a:ext cx="1515" cy="0"/>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43" name="Line 242"/>
            <p:cNvSpPr>
              <a:spLocks noChangeShapeType="1"/>
            </p:cNvSpPr>
            <p:nvPr/>
          </p:nvSpPr>
          <p:spPr bwMode="auto">
            <a:xfrm flipH="1">
              <a:off x="186" y="3267"/>
              <a:ext cx="1515" cy="0"/>
            </a:xfrm>
            <a:prstGeom prst="line">
              <a:avLst/>
            </a:prstGeom>
            <a:noFill/>
            <a:ln w="31750">
              <a:solidFill>
                <a:srgbClr val="FFFF00"/>
              </a:solidFill>
              <a:round/>
              <a:headEnd/>
              <a:tailEnd/>
            </a:ln>
            <a:effectLst/>
          </p:spPr>
          <p:txBody>
            <a:bodyPr>
              <a:prstTxWarp prst="textNoShape">
                <a:avLst/>
              </a:prstTxWarp>
            </a:bodyPr>
            <a:lstStyle/>
            <a:p>
              <a:endParaRPr lang="en-US"/>
            </a:p>
          </p:txBody>
        </p:sp>
        <p:sp>
          <p:nvSpPr>
            <p:cNvPr id="344" name="Line 243"/>
            <p:cNvSpPr>
              <a:spLocks noChangeShapeType="1"/>
            </p:cNvSpPr>
            <p:nvPr/>
          </p:nvSpPr>
          <p:spPr bwMode="auto">
            <a:xfrm flipH="1">
              <a:off x="192" y="3429"/>
              <a:ext cx="1515" cy="0"/>
            </a:xfrm>
            <a:prstGeom prst="line">
              <a:avLst/>
            </a:prstGeom>
            <a:noFill/>
            <a:ln w="31750">
              <a:solidFill>
                <a:srgbClr val="FFFF00"/>
              </a:solidFill>
              <a:round/>
              <a:headEnd/>
              <a:tailEnd/>
            </a:ln>
            <a:effectLst/>
          </p:spPr>
          <p:txBody>
            <a:bodyPr>
              <a:prstTxWarp prst="textNoShape">
                <a:avLst/>
              </a:prstTxWarp>
            </a:bodyPr>
            <a:lstStyle/>
            <a:p>
              <a:endParaRPr lang="en-US"/>
            </a:p>
          </p:txBody>
        </p:sp>
      </p:grpSp>
      <p:sp>
        <p:nvSpPr>
          <p:cNvPr id="345" name="Rectangle 251"/>
          <p:cNvSpPr txBox="1">
            <a:spLocks noChangeArrowheads="1"/>
          </p:cNvSpPr>
          <p:nvPr/>
        </p:nvSpPr>
        <p:spPr>
          <a:xfrm>
            <a:off x="7386637" y="1447800"/>
            <a:ext cx="792163" cy="647700"/>
          </a:xfrm>
          <a:prstGeom prst="rect">
            <a:avLst/>
          </a:prstGeom>
          <a:noFill/>
          <a:ln/>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rgbClr val="000099"/>
                </a:solidFill>
                <a:effectLst/>
                <a:uLnTx/>
                <a:uFillTx/>
                <a:latin typeface="+mn-lt"/>
                <a:ea typeface="+mn-ea"/>
                <a:cs typeface="+mn-cs"/>
              </a:rPr>
              <a:t> </a:t>
            </a:r>
            <a:r>
              <a:rPr kumimoji="0" lang="en-US" sz="3200" b="1" i="0" u="none" strike="noStrike" kern="1200" cap="none" spc="0" normalizeH="0" baseline="0" noProof="0" smtClean="0">
                <a:ln>
                  <a:noFill/>
                </a:ln>
                <a:solidFill>
                  <a:srgbClr val="000099"/>
                </a:solidFill>
                <a:effectLst>
                  <a:outerShdw blurRad="38100" dist="38100" dir="2700000" algn="tl">
                    <a:srgbClr val="DDDDDD"/>
                  </a:outerShdw>
                </a:effectLst>
                <a:uLnTx/>
                <a:uFillTx/>
                <a:latin typeface="+mn-lt"/>
                <a:ea typeface="+mn-ea"/>
                <a:cs typeface="+mn-cs"/>
              </a:rPr>
              <a:t>c</a:t>
            </a:r>
            <a:endParaRPr kumimoji="0" lang="en-US" sz="3200" b="1" i="0" u="none" strike="noStrike" kern="1200" cap="none" spc="0" normalizeH="0" baseline="0" noProof="0" dirty="0">
              <a:ln>
                <a:noFill/>
              </a:ln>
              <a:solidFill>
                <a:srgbClr val="000099"/>
              </a:solidFill>
              <a:effectLst>
                <a:outerShdw blurRad="38100" dist="38100" dir="2700000" algn="tl">
                  <a:srgbClr val="DDDDDD"/>
                </a:outerShdw>
              </a:effectLst>
              <a:uLnTx/>
              <a:uFillTx/>
              <a:latin typeface="+mn-lt"/>
              <a:ea typeface="+mn-ea"/>
              <a:cs typeface="+mn-cs"/>
            </a:endParaRPr>
          </a:p>
        </p:txBody>
      </p:sp>
      <p:grpSp>
        <p:nvGrpSpPr>
          <p:cNvPr id="31" name="Group 345"/>
          <p:cNvGrpSpPr/>
          <p:nvPr/>
        </p:nvGrpSpPr>
        <p:grpSpPr>
          <a:xfrm>
            <a:off x="249639" y="2203450"/>
            <a:ext cx="6589205" cy="2016125"/>
            <a:chOff x="249639" y="3141663"/>
            <a:chExt cx="6589205" cy="2016125"/>
          </a:xfrm>
        </p:grpSpPr>
        <p:sp>
          <p:nvSpPr>
            <p:cNvPr id="375029" name="Rectangle 245"/>
            <p:cNvSpPr>
              <a:spLocks noChangeArrowheads="1"/>
            </p:cNvSpPr>
            <p:nvPr/>
          </p:nvSpPr>
          <p:spPr bwMode="auto">
            <a:xfrm>
              <a:off x="249639" y="3394076"/>
              <a:ext cx="2405062" cy="252413"/>
            </a:xfrm>
            <a:prstGeom prst="rect">
              <a:avLst/>
            </a:prstGeom>
            <a:solidFill>
              <a:srgbClr val="FFFF00">
                <a:alpha val="25000"/>
              </a:srgbClr>
            </a:solidFill>
            <a:ln w="31750">
              <a:solidFill>
                <a:srgbClr val="FFFF00"/>
              </a:solidFill>
              <a:miter lim="800000"/>
              <a:headEnd/>
              <a:tailEnd/>
            </a:ln>
            <a:effectLst/>
          </p:spPr>
          <p:txBody>
            <a:bodyPr wrap="none" anchor="ctr">
              <a:prstTxWarp prst="textNoShape">
                <a:avLst/>
              </a:prstTxWarp>
            </a:bodyPr>
            <a:lstStyle/>
            <a:p>
              <a:endParaRPr lang="en-US"/>
            </a:p>
          </p:txBody>
        </p:sp>
        <p:sp>
          <p:nvSpPr>
            <p:cNvPr id="375030" name="Rectangle 246"/>
            <p:cNvSpPr>
              <a:spLocks noChangeArrowheads="1"/>
            </p:cNvSpPr>
            <p:nvPr/>
          </p:nvSpPr>
          <p:spPr bwMode="auto">
            <a:xfrm>
              <a:off x="3388126" y="3141663"/>
              <a:ext cx="301625" cy="2016125"/>
            </a:xfrm>
            <a:prstGeom prst="rect">
              <a:avLst/>
            </a:prstGeom>
            <a:solidFill>
              <a:srgbClr val="FFFF00">
                <a:alpha val="25000"/>
              </a:srgbClr>
            </a:solidFill>
            <a:ln w="31750">
              <a:solidFill>
                <a:srgbClr val="FFFF00"/>
              </a:solidFill>
              <a:miter lim="800000"/>
              <a:headEnd/>
              <a:tailEnd/>
            </a:ln>
            <a:effectLst/>
          </p:spPr>
          <p:txBody>
            <a:bodyPr wrap="none" anchor="ctr">
              <a:prstTxWarp prst="textNoShape">
                <a:avLst/>
              </a:prstTxWarp>
            </a:bodyPr>
            <a:lstStyle/>
            <a:p>
              <a:endParaRPr lang="en-US"/>
            </a:p>
          </p:txBody>
        </p:sp>
        <p:sp>
          <p:nvSpPr>
            <p:cNvPr id="375031" name="Rectangle 247"/>
            <p:cNvSpPr>
              <a:spLocks noChangeArrowheads="1"/>
            </p:cNvSpPr>
            <p:nvPr/>
          </p:nvSpPr>
          <p:spPr bwMode="auto">
            <a:xfrm>
              <a:off x="6537219" y="3383579"/>
              <a:ext cx="301625" cy="238125"/>
            </a:xfrm>
            <a:prstGeom prst="rect">
              <a:avLst/>
            </a:prstGeom>
            <a:solidFill>
              <a:srgbClr val="FFFF00">
                <a:alpha val="25000"/>
              </a:srgbClr>
            </a:solidFill>
            <a:ln w="31750">
              <a:solidFill>
                <a:srgbClr val="FFFF00"/>
              </a:solidFill>
              <a:miter lim="800000"/>
              <a:headEnd/>
              <a:tailEnd/>
            </a:ln>
            <a:effectLst/>
          </p:spPr>
          <p:txBody>
            <a:bodyPr wrap="none" anchor="ctr">
              <a:prstTxWarp prst="textNoShape">
                <a:avLst/>
              </a:prstTxWarp>
            </a:bodyPr>
            <a:lstStyle/>
            <a:p>
              <a:endParaRPr 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300"/>
                                        <p:tgtEl>
                                          <p:spTgt spid="30"/>
                                        </p:tgtEl>
                                      </p:cBhvr>
                                    </p:animEffect>
                                    <p:set>
                                      <p:cBhvr>
                                        <p:cTn id="12" dur="1" fill="hold">
                                          <p:stCondLst>
                                            <p:cond delay="299"/>
                                          </p:stCondLst>
                                        </p:cTn>
                                        <p:tgtEl>
                                          <p:spTgt spid="3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3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300"/>
                                        <p:tgtEl>
                                          <p:spTgt spid="20"/>
                                        </p:tgtEl>
                                      </p:cBhvr>
                                    </p:animEffect>
                                    <p:set>
                                      <p:cBhvr>
                                        <p:cTn id="22" dur="1" fill="hold">
                                          <p:stCondLst>
                                            <p:cond delay="299"/>
                                          </p:stCondLst>
                                        </p:cTn>
                                        <p:tgtEl>
                                          <p:spTgt spid="2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9BD31B5C-6AE1-1B49-8B0B-66B07773664F}" type="slidenum">
              <a:rPr lang="he-IL"/>
              <a:pPr/>
              <a:t>16</a:t>
            </a:fld>
            <a:endParaRPr lang="he-IL"/>
          </a:p>
        </p:txBody>
      </p:sp>
      <p:sp>
        <p:nvSpPr>
          <p:cNvPr id="376841" name="Rectangle 9"/>
          <p:cNvSpPr>
            <a:spLocks noChangeArrowheads="1"/>
          </p:cNvSpPr>
          <p:nvPr/>
        </p:nvSpPr>
        <p:spPr bwMode="auto">
          <a:xfrm>
            <a:off x="684213" y="2387600"/>
            <a:ext cx="7056437" cy="1944688"/>
          </a:xfrm>
          <a:prstGeom prst="rect">
            <a:avLst/>
          </a:prstGeom>
          <a:solidFill>
            <a:srgbClr val="DDDDDD">
              <a:alpha val="70000"/>
            </a:srgbClr>
          </a:solidFill>
          <a:ln w="9525">
            <a:noFill/>
            <a:miter lim="800000"/>
            <a:headEnd/>
            <a:tailEnd/>
          </a:ln>
          <a:effectLst/>
        </p:spPr>
        <p:txBody>
          <a:bodyPr wrap="none" anchor="ctr">
            <a:prstTxWarp prst="textNoShape">
              <a:avLst/>
            </a:prstTxWarp>
          </a:bodyPr>
          <a:lstStyle/>
          <a:p>
            <a:endParaRPr lang="en-US"/>
          </a:p>
        </p:txBody>
      </p:sp>
      <p:sp>
        <p:nvSpPr>
          <p:cNvPr id="376834" name="Rectangle 2"/>
          <p:cNvSpPr>
            <a:spLocks noGrp="1" noChangeArrowheads="1"/>
          </p:cNvSpPr>
          <p:nvPr>
            <p:ph type="title"/>
          </p:nvPr>
        </p:nvSpPr>
        <p:spPr/>
        <p:txBody>
          <a:bodyPr/>
          <a:lstStyle/>
          <a:p>
            <a:r>
              <a:rPr lang="en-US"/>
              <a:t>The simplest algorithm</a:t>
            </a:r>
          </a:p>
        </p:txBody>
      </p:sp>
      <p:sp>
        <p:nvSpPr>
          <p:cNvPr id="376835" name="Rectangle 3"/>
          <p:cNvSpPr>
            <a:spLocks noGrp="1" noChangeArrowheads="1"/>
          </p:cNvSpPr>
          <p:nvPr>
            <p:ph type="body" idx="1"/>
          </p:nvPr>
        </p:nvSpPr>
        <p:spPr>
          <a:xfrm>
            <a:off x="395288" y="2532063"/>
            <a:ext cx="8748712" cy="1871662"/>
          </a:xfrm>
        </p:spPr>
        <p:txBody>
          <a:bodyPr>
            <a:normAutofit lnSpcReduction="10000"/>
          </a:bodyPr>
          <a:lstStyle/>
          <a:p>
            <a:pPr>
              <a:lnSpc>
                <a:spcPct val="90000"/>
              </a:lnSpc>
              <a:buFontTx/>
              <a:buNone/>
            </a:pPr>
            <a:r>
              <a:rPr lang="en-US" sz="2400" b="1" dirty="0">
                <a:latin typeface="Courier New" charset="0"/>
              </a:rPr>
              <a:t>	for (</a:t>
            </a:r>
            <a:r>
              <a:rPr lang="en-US" sz="2400" b="1" dirty="0" err="1">
                <a:latin typeface="Courier New" charset="0"/>
              </a:rPr>
              <a:t>i</a:t>
            </a:r>
            <a:r>
              <a:rPr lang="en-US" sz="2400" b="1" dirty="0">
                <a:latin typeface="Courier New" charset="0"/>
              </a:rPr>
              <a:t>=0;i&lt;</a:t>
            </a:r>
            <a:r>
              <a:rPr lang="en-US" sz="2400" b="1" dirty="0" err="1">
                <a:latin typeface="Courier New" charset="0"/>
              </a:rPr>
              <a:t>N;i</a:t>
            </a:r>
            <a:r>
              <a:rPr lang="en-US" sz="2400" b="1" dirty="0">
                <a:latin typeface="Courier New" charset="0"/>
              </a:rPr>
              <a:t>++)</a:t>
            </a:r>
          </a:p>
          <a:p>
            <a:pPr>
              <a:lnSpc>
                <a:spcPct val="90000"/>
              </a:lnSpc>
              <a:buFontTx/>
              <a:buNone/>
            </a:pPr>
            <a:r>
              <a:rPr lang="en-US" sz="2400" b="1" dirty="0">
                <a:latin typeface="Courier New" charset="0"/>
              </a:rPr>
              <a:t>  	for (</a:t>
            </a:r>
            <a:r>
              <a:rPr lang="en-US" sz="2400" b="1" dirty="0" err="1">
                <a:latin typeface="Courier New" charset="0"/>
              </a:rPr>
              <a:t>j</a:t>
            </a:r>
            <a:r>
              <a:rPr lang="en-US" sz="2400" b="1" dirty="0">
                <a:latin typeface="Courier New" charset="0"/>
              </a:rPr>
              <a:t>=0;j&lt;</a:t>
            </a:r>
            <a:r>
              <a:rPr lang="en-US" sz="2400" b="1" dirty="0" err="1">
                <a:latin typeface="Courier New" charset="0"/>
              </a:rPr>
              <a:t>N;j</a:t>
            </a:r>
            <a:r>
              <a:rPr lang="en-US" sz="2400" b="1" dirty="0">
                <a:latin typeface="Courier New" charset="0"/>
              </a:rPr>
              <a:t>++)</a:t>
            </a:r>
          </a:p>
          <a:p>
            <a:pPr>
              <a:lnSpc>
                <a:spcPct val="90000"/>
              </a:lnSpc>
              <a:buFontTx/>
              <a:buNone/>
            </a:pPr>
            <a:r>
              <a:rPr lang="en-US" sz="2400" b="1" dirty="0">
                <a:latin typeface="Courier New" charset="0"/>
              </a:rPr>
              <a:t>		  for (</a:t>
            </a:r>
            <a:r>
              <a:rPr lang="en-US" sz="2400" b="1" dirty="0" err="1">
                <a:latin typeface="Courier New" charset="0"/>
              </a:rPr>
              <a:t>k</a:t>
            </a:r>
            <a:r>
              <a:rPr lang="en-US" sz="2400" b="1" dirty="0">
                <a:latin typeface="Courier New" charset="0"/>
              </a:rPr>
              <a:t>=0;k&lt;</a:t>
            </a:r>
            <a:r>
              <a:rPr lang="en-US" sz="2400" b="1" dirty="0" err="1">
                <a:latin typeface="Courier New" charset="0"/>
              </a:rPr>
              <a:t>N;k</a:t>
            </a:r>
            <a:r>
              <a:rPr lang="en-US" sz="2400" b="1" dirty="0">
                <a:latin typeface="Courier New" charset="0"/>
              </a:rPr>
              <a:t>++) 						   </a:t>
            </a:r>
            <a:r>
              <a:rPr lang="en-US" sz="2400" b="1" dirty="0" smtClean="0">
                <a:latin typeface="Courier New" charset="0"/>
              </a:rPr>
              <a:t> </a:t>
            </a:r>
            <a:br>
              <a:rPr lang="en-US" sz="2400" b="1" dirty="0" smtClean="0">
                <a:latin typeface="Courier New" charset="0"/>
              </a:rPr>
            </a:br>
            <a:r>
              <a:rPr lang="en-US" sz="2400" b="1" dirty="0" smtClean="0">
                <a:latin typeface="Courier New" charset="0"/>
              </a:rPr>
              <a:t>		   </a:t>
            </a:r>
            <a:r>
              <a:rPr lang="en-US" sz="2400" b="1" dirty="0" err="1" smtClean="0">
                <a:latin typeface="Courier New" charset="0"/>
              </a:rPr>
              <a:t>c</a:t>
            </a:r>
            <a:r>
              <a:rPr lang="en-US" sz="2400" b="1" dirty="0" err="1">
                <a:latin typeface="Courier New" charset="0"/>
              </a:rPr>
              <a:t>[i][j</a:t>
            </a:r>
            <a:r>
              <a:rPr lang="en-US" sz="2400" b="1" dirty="0">
                <a:latin typeface="Courier New" charset="0"/>
              </a:rPr>
              <a:t>] += </a:t>
            </a:r>
            <a:r>
              <a:rPr lang="en-US" sz="2400" b="1" dirty="0" err="1">
                <a:latin typeface="Courier New" charset="0"/>
              </a:rPr>
              <a:t>a[i][k</a:t>
            </a:r>
            <a:r>
              <a:rPr lang="en-US" sz="2400" b="1" dirty="0">
                <a:latin typeface="Courier New" charset="0"/>
              </a:rPr>
              <a:t>] * </a:t>
            </a:r>
            <a:r>
              <a:rPr lang="en-US" sz="2400" b="1" dirty="0" err="1">
                <a:latin typeface="Courier New" charset="0"/>
              </a:rPr>
              <a:t>b[k][j</a:t>
            </a:r>
            <a:r>
              <a:rPr lang="en-US" sz="2400" b="1" dirty="0">
                <a:latin typeface="Courier New" charset="0"/>
              </a:rPr>
              <a:t>];</a:t>
            </a:r>
          </a:p>
          <a:p>
            <a:pPr>
              <a:lnSpc>
                <a:spcPct val="90000"/>
              </a:lnSpc>
              <a:buFontTx/>
              <a:buNone/>
            </a:pPr>
            <a:r>
              <a:rPr lang="en-US" sz="2400" b="1" dirty="0">
                <a:latin typeface="Courier New" charset="0"/>
              </a:rPr>
              <a:t>			</a:t>
            </a:r>
            <a:endParaRPr lang="en-US" sz="2800" dirty="0"/>
          </a:p>
        </p:txBody>
      </p:sp>
      <p:sp>
        <p:nvSpPr>
          <p:cNvPr id="376839" name="Text Box 7"/>
          <p:cNvSpPr txBox="1">
            <a:spLocks noChangeArrowheads="1"/>
          </p:cNvSpPr>
          <p:nvPr/>
        </p:nvSpPr>
        <p:spPr bwMode="auto">
          <a:xfrm>
            <a:off x="358775" y="1524000"/>
            <a:ext cx="8424863" cy="519113"/>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2800">
                <a:solidFill>
                  <a:srgbClr val="000099"/>
                </a:solidFill>
              </a:rPr>
              <a:t>Assumption: the matrices are stored as 2-D NxN arrays</a:t>
            </a:r>
          </a:p>
        </p:txBody>
      </p:sp>
      <p:sp>
        <p:nvSpPr>
          <p:cNvPr id="376840" name="Text Box 8"/>
          <p:cNvSpPr txBox="1">
            <a:spLocks noChangeArrowheads="1"/>
          </p:cNvSpPr>
          <p:nvPr/>
        </p:nvSpPr>
        <p:spPr bwMode="auto">
          <a:xfrm>
            <a:off x="469660" y="4556125"/>
            <a:ext cx="7988540" cy="1169551"/>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800" dirty="0"/>
              <a:t>Advantage:</a:t>
            </a:r>
            <a:r>
              <a:rPr lang="en-US" sz="2800" dirty="0">
                <a:solidFill>
                  <a:srgbClr val="000099"/>
                </a:solidFill>
              </a:rPr>
              <a:t> code simplicity</a:t>
            </a:r>
          </a:p>
          <a:p>
            <a:pPr algn="l">
              <a:spcBef>
                <a:spcPct val="50000"/>
              </a:spcBef>
            </a:pPr>
            <a:r>
              <a:rPr lang="en-US" sz="2800" dirty="0"/>
              <a:t>Disadvantage:</a:t>
            </a:r>
            <a:r>
              <a:rPr lang="en-US" sz="2800" dirty="0" smtClean="0">
                <a:solidFill>
                  <a:srgbClr val="000099"/>
                </a:solidFill>
              </a:rPr>
              <a:t> Marches through memory and caches</a:t>
            </a:r>
            <a:endParaRPr lang="en-US" sz="2800" dirty="0">
              <a:solidFill>
                <a:srgbClr val="000099"/>
              </a:solidFill>
            </a:endParaRPr>
          </a:p>
        </p:txBody>
      </p:sp>
      <p:sp>
        <p:nvSpPr>
          <p:cNvPr id="8" name="Date Placeholder 7"/>
          <p:cNvSpPr>
            <a:spLocks noGrp="1"/>
          </p:cNvSpPr>
          <p:nvPr>
            <p:ph type="dt" sz="half" idx="10"/>
          </p:nvPr>
        </p:nvSpPr>
        <p:spPr/>
        <p:txBody>
          <a:bodyPr/>
          <a:lstStyle/>
          <a:p>
            <a:fld id="{B36CCC4A-372C-8B45-827A-B36374E7E345}" type="datetime1">
              <a:rPr lang="en-US" smtClean="0"/>
              <a:pPr/>
              <a:t>10/1/12</a:t>
            </a:fld>
            <a:endParaRPr lang="en-US"/>
          </a:p>
        </p:txBody>
      </p:sp>
      <p:sp>
        <p:nvSpPr>
          <p:cNvPr id="9" name="Footer Placeholder 8"/>
          <p:cNvSpPr>
            <a:spLocks noGrp="1"/>
          </p:cNvSpPr>
          <p:nvPr>
            <p:ph type="ftr" sz="quarter" idx="11"/>
          </p:nvPr>
        </p:nvSpPr>
        <p:spPr/>
        <p:txBody>
          <a:bodyPr/>
          <a:lstStyle/>
          <a:p>
            <a:r>
              <a:rPr lang="en-US" smtClean="0"/>
              <a:t>Spring 2012 -- Lecture #12</a:t>
            </a: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68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684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8" name="Slide Number Placeholder 4"/>
          <p:cNvSpPr>
            <a:spLocks noGrp="1"/>
          </p:cNvSpPr>
          <p:nvPr>
            <p:ph type="sldNum" sz="quarter" idx="10"/>
          </p:nvPr>
        </p:nvSpPr>
        <p:spPr>
          <a:xfrm>
            <a:off x="457200" y="6172200"/>
            <a:ext cx="2133600" cy="476250"/>
          </a:xfrm>
        </p:spPr>
        <p:txBody>
          <a:bodyPr/>
          <a:lstStyle/>
          <a:p>
            <a:fld id="{EE82A1C4-7075-924C-9F80-9345D74C545F}" type="slidenum">
              <a:rPr lang="he-IL"/>
              <a:pPr/>
              <a:t>17</a:t>
            </a:fld>
            <a:endParaRPr lang="he-IL"/>
          </a:p>
        </p:txBody>
      </p:sp>
      <p:sp>
        <p:nvSpPr>
          <p:cNvPr id="385026" name="Rectangle 2"/>
          <p:cNvSpPr>
            <a:spLocks noGrp="1" noChangeArrowheads="1"/>
          </p:cNvSpPr>
          <p:nvPr>
            <p:ph type="title"/>
          </p:nvPr>
        </p:nvSpPr>
        <p:spPr/>
        <p:txBody>
          <a:bodyPr/>
          <a:lstStyle/>
          <a:p>
            <a:r>
              <a:rPr lang="en-US"/>
              <a:t>Matrix Multiplication</a:t>
            </a:r>
          </a:p>
        </p:txBody>
      </p:sp>
      <p:sp>
        <p:nvSpPr>
          <p:cNvPr id="385027" name="Rectangle 3"/>
          <p:cNvSpPr>
            <a:spLocks noGrp="1" noChangeArrowheads="1"/>
          </p:cNvSpPr>
          <p:nvPr>
            <p:ph type="body" sz="half" idx="1"/>
          </p:nvPr>
        </p:nvSpPr>
        <p:spPr>
          <a:xfrm>
            <a:off x="7239864" y="1653492"/>
            <a:ext cx="862012" cy="584200"/>
          </a:xfrm>
        </p:spPr>
        <p:txBody>
          <a:bodyPr/>
          <a:lstStyle/>
          <a:p>
            <a:pPr>
              <a:buFontTx/>
              <a:buNone/>
            </a:pPr>
            <a:r>
              <a:rPr lang="en-US" b="1" dirty="0" smtClean="0">
                <a:solidFill>
                  <a:srgbClr val="000099"/>
                </a:solidFill>
                <a:effectLst>
                  <a:outerShdw blurRad="38100" dist="38100" dir="2700000" algn="tl">
                    <a:srgbClr val="DDDDDD"/>
                  </a:outerShdw>
                </a:effectLst>
              </a:rPr>
              <a:t> </a:t>
            </a:r>
            <a:r>
              <a:rPr lang="en-US" b="1" dirty="0" err="1" smtClean="0">
                <a:solidFill>
                  <a:srgbClr val="000099"/>
                </a:solidFill>
                <a:effectLst>
                  <a:outerShdw blurRad="38100" dist="38100" dir="2700000" algn="tl">
                    <a:srgbClr val="DDDDDD"/>
                  </a:outerShdw>
                </a:effectLst>
              </a:rPr>
              <a:t>c</a:t>
            </a:r>
            <a:endParaRPr lang="en-US" b="1" dirty="0">
              <a:solidFill>
                <a:srgbClr val="000099"/>
              </a:solidFill>
              <a:effectLst>
                <a:outerShdw blurRad="38100" dist="38100" dir="2700000" algn="tl">
                  <a:srgbClr val="DDDDDD"/>
                </a:outerShdw>
              </a:effectLst>
            </a:endParaRPr>
          </a:p>
        </p:txBody>
      </p:sp>
      <p:grpSp>
        <p:nvGrpSpPr>
          <p:cNvPr id="2" name="Group 151"/>
          <p:cNvGrpSpPr>
            <a:grpSpLocks/>
          </p:cNvGrpSpPr>
          <p:nvPr/>
        </p:nvGrpSpPr>
        <p:grpSpPr bwMode="auto">
          <a:xfrm>
            <a:off x="6895376" y="2598054"/>
            <a:ext cx="1928636" cy="1934594"/>
            <a:chOff x="1680" y="816"/>
            <a:chExt cx="2129" cy="1743"/>
          </a:xfrm>
        </p:grpSpPr>
        <p:grpSp>
          <p:nvGrpSpPr>
            <p:cNvPr id="3" name="Group 152"/>
            <p:cNvGrpSpPr>
              <a:grpSpLocks/>
            </p:cNvGrpSpPr>
            <p:nvPr/>
          </p:nvGrpSpPr>
          <p:grpSpPr bwMode="auto">
            <a:xfrm>
              <a:off x="1680" y="816"/>
              <a:ext cx="2129" cy="218"/>
              <a:chOff x="833" y="15932"/>
              <a:chExt cx="2129" cy="218"/>
            </a:xfrm>
          </p:grpSpPr>
          <p:sp>
            <p:nvSpPr>
              <p:cNvPr id="385177" name="Rectangle 153"/>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78" name="Rectangle 154"/>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79" name="Rectangle 155"/>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80" name="Rectangle 156"/>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81" name="Rectangle 157"/>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82" name="Rectangle 158"/>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83" name="Rectangle 159"/>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84" name="Rectangle 160"/>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4" name="Group 161"/>
            <p:cNvGrpSpPr>
              <a:grpSpLocks/>
            </p:cNvGrpSpPr>
            <p:nvPr/>
          </p:nvGrpSpPr>
          <p:grpSpPr bwMode="auto">
            <a:xfrm>
              <a:off x="1680" y="1034"/>
              <a:ext cx="2129" cy="218"/>
              <a:chOff x="833" y="15932"/>
              <a:chExt cx="2129" cy="218"/>
            </a:xfrm>
          </p:grpSpPr>
          <p:sp>
            <p:nvSpPr>
              <p:cNvPr id="385186" name="Rectangle 162"/>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87" name="Rectangle 163"/>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88" name="Rectangle 164"/>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89" name="Rectangle 165"/>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90" name="Rectangle 166"/>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91" name="Rectangle 167"/>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92" name="Rectangle 168"/>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93" name="Rectangle 169"/>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5" name="Group 170"/>
            <p:cNvGrpSpPr>
              <a:grpSpLocks/>
            </p:cNvGrpSpPr>
            <p:nvPr/>
          </p:nvGrpSpPr>
          <p:grpSpPr bwMode="auto">
            <a:xfrm>
              <a:off x="1680" y="1252"/>
              <a:ext cx="2129" cy="218"/>
              <a:chOff x="833" y="15932"/>
              <a:chExt cx="2129" cy="218"/>
            </a:xfrm>
          </p:grpSpPr>
          <p:sp>
            <p:nvSpPr>
              <p:cNvPr id="385195" name="Rectangle 171"/>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96" name="Rectangle 172"/>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97" name="Rectangle 173"/>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98" name="Rectangle 174"/>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199" name="Rectangle 175"/>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00" name="Rectangle 176"/>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01" name="Rectangle 177"/>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02" name="Rectangle 178"/>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6" name="Group 179"/>
            <p:cNvGrpSpPr>
              <a:grpSpLocks/>
            </p:cNvGrpSpPr>
            <p:nvPr/>
          </p:nvGrpSpPr>
          <p:grpSpPr bwMode="auto">
            <a:xfrm>
              <a:off x="1680" y="1470"/>
              <a:ext cx="2129" cy="218"/>
              <a:chOff x="833" y="15932"/>
              <a:chExt cx="2129" cy="218"/>
            </a:xfrm>
          </p:grpSpPr>
          <p:sp>
            <p:nvSpPr>
              <p:cNvPr id="385204" name="Rectangle 180"/>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05" name="Rectangle 181"/>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06" name="Rectangle 182"/>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07" name="Rectangle 183"/>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08" name="Rectangle 184"/>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09" name="Rectangle 185"/>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10" name="Rectangle 186"/>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11" name="Rectangle 187"/>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7" name="Group 188"/>
            <p:cNvGrpSpPr>
              <a:grpSpLocks/>
            </p:cNvGrpSpPr>
            <p:nvPr/>
          </p:nvGrpSpPr>
          <p:grpSpPr bwMode="auto">
            <a:xfrm>
              <a:off x="1680" y="1688"/>
              <a:ext cx="2129" cy="218"/>
              <a:chOff x="833" y="15932"/>
              <a:chExt cx="2129" cy="218"/>
            </a:xfrm>
          </p:grpSpPr>
          <p:sp>
            <p:nvSpPr>
              <p:cNvPr id="385213" name="Rectangle 189"/>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14" name="Rectangle 190"/>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15" name="Rectangle 191"/>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16" name="Rectangle 192"/>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17" name="Rectangle 193"/>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18" name="Rectangle 194"/>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19" name="Rectangle 195"/>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20" name="Rectangle 196"/>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8" name="Group 197"/>
            <p:cNvGrpSpPr>
              <a:grpSpLocks/>
            </p:cNvGrpSpPr>
            <p:nvPr/>
          </p:nvGrpSpPr>
          <p:grpSpPr bwMode="auto">
            <a:xfrm>
              <a:off x="1680" y="1905"/>
              <a:ext cx="2129" cy="218"/>
              <a:chOff x="833" y="15932"/>
              <a:chExt cx="2129" cy="218"/>
            </a:xfrm>
          </p:grpSpPr>
          <p:sp>
            <p:nvSpPr>
              <p:cNvPr id="385222" name="Rectangle 198"/>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23" name="Rectangle 199"/>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24" name="Rectangle 200"/>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25" name="Rectangle 201"/>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26" name="Rectangle 202"/>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27" name="Rectangle 203"/>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28" name="Rectangle 204"/>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29" name="Rectangle 205"/>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9" name="Group 206"/>
            <p:cNvGrpSpPr>
              <a:grpSpLocks/>
            </p:cNvGrpSpPr>
            <p:nvPr/>
          </p:nvGrpSpPr>
          <p:grpSpPr bwMode="auto">
            <a:xfrm>
              <a:off x="1680" y="2123"/>
              <a:ext cx="2129" cy="218"/>
              <a:chOff x="833" y="15932"/>
              <a:chExt cx="2129" cy="218"/>
            </a:xfrm>
          </p:grpSpPr>
          <p:sp>
            <p:nvSpPr>
              <p:cNvPr id="385231" name="Rectangle 207"/>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32" name="Rectangle 208"/>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33" name="Rectangle 209"/>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34" name="Rectangle 210"/>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35" name="Rectangle 211"/>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36" name="Rectangle 212"/>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37" name="Rectangle 213"/>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38" name="Rectangle 214"/>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0" name="Group 215"/>
            <p:cNvGrpSpPr>
              <a:grpSpLocks/>
            </p:cNvGrpSpPr>
            <p:nvPr/>
          </p:nvGrpSpPr>
          <p:grpSpPr bwMode="auto">
            <a:xfrm>
              <a:off x="1680" y="2341"/>
              <a:ext cx="2129" cy="218"/>
              <a:chOff x="833" y="15932"/>
              <a:chExt cx="2129" cy="218"/>
            </a:xfrm>
          </p:grpSpPr>
          <p:sp>
            <p:nvSpPr>
              <p:cNvPr id="385240" name="Rectangle 216"/>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41" name="Rectangle 217"/>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42" name="Rectangle 218"/>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43" name="Rectangle 219"/>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44" name="Rectangle 220"/>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45" name="Rectangle 221"/>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46" name="Rectangle 222"/>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247" name="Rectangle 223"/>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sp>
        <p:nvSpPr>
          <p:cNvPr id="385250" name="Rectangle 226"/>
          <p:cNvSpPr>
            <a:spLocks noChangeArrowheads="1"/>
          </p:cNvSpPr>
          <p:nvPr/>
        </p:nvSpPr>
        <p:spPr bwMode="auto">
          <a:xfrm>
            <a:off x="7136456" y="2850392"/>
            <a:ext cx="241080" cy="228787"/>
          </a:xfrm>
          <a:prstGeom prst="rect">
            <a:avLst/>
          </a:prstGeom>
          <a:solidFill>
            <a:srgbClr val="FFFF00">
              <a:alpha val="25000"/>
            </a:srgbClr>
          </a:solidFill>
          <a:ln w="31750">
            <a:solidFill>
              <a:srgbClr val="FFFF00"/>
            </a:solidFill>
            <a:miter lim="800000"/>
            <a:headEnd/>
            <a:tailEnd/>
          </a:ln>
          <a:effectLst/>
        </p:spPr>
        <p:txBody>
          <a:bodyPr wrap="none" anchor="ctr">
            <a:prstTxWarp prst="textNoShape">
              <a:avLst/>
            </a:prstTxWarp>
          </a:bodyPr>
          <a:lstStyle/>
          <a:p>
            <a:endParaRPr lang="en-US"/>
          </a:p>
        </p:txBody>
      </p:sp>
      <p:sp>
        <p:nvSpPr>
          <p:cNvPr id="385251" name="Text Box 227"/>
          <p:cNvSpPr txBox="1">
            <a:spLocks noChangeArrowheads="1"/>
          </p:cNvSpPr>
          <p:nvPr/>
        </p:nvSpPr>
        <p:spPr bwMode="auto">
          <a:xfrm>
            <a:off x="5784795" y="3223853"/>
            <a:ext cx="316221" cy="366732"/>
          </a:xfrm>
          <a:prstGeom prst="rect">
            <a:avLst/>
          </a:prstGeom>
          <a:noFill/>
          <a:ln w="9525">
            <a:noFill/>
            <a:miter lim="800000"/>
            <a:headEnd/>
            <a:tailEnd/>
          </a:ln>
          <a:effectLst/>
        </p:spPr>
        <p:txBody>
          <a:bodyPr wrap="none">
            <a:prstTxWarp prst="textNoShape">
              <a:avLst/>
            </a:prstTxWarp>
            <a:spAutoFit/>
          </a:bodyPr>
          <a:lstStyle/>
          <a:p>
            <a:pPr algn="l"/>
            <a:r>
              <a:rPr lang="en-US" sz="1800" b="1" dirty="0">
                <a:latin typeface="Arial" charset="0"/>
                <a:ea typeface="Arial" charset="0"/>
                <a:cs typeface="Arial" charset="0"/>
              </a:rPr>
              <a:t>=</a:t>
            </a:r>
          </a:p>
        </p:txBody>
      </p:sp>
      <p:sp>
        <p:nvSpPr>
          <p:cNvPr id="385264" name="Line 240"/>
          <p:cNvSpPr>
            <a:spLocks noChangeShapeType="1"/>
          </p:cNvSpPr>
          <p:nvPr/>
        </p:nvSpPr>
        <p:spPr bwMode="auto">
          <a:xfrm>
            <a:off x="6588989" y="2958417"/>
            <a:ext cx="720725" cy="17462"/>
          </a:xfrm>
          <a:prstGeom prst="line">
            <a:avLst/>
          </a:prstGeom>
          <a:noFill/>
          <a:ln w="38100">
            <a:solidFill>
              <a:srgbClr val="000080"/>
            </a:solidFill>
            <a:round/>
            <a:headEnd/>
            <a:tailEnd type="triangle" w="med" len="med"/>
          </a:ln>
          <a:effectLst/>
        </p:spPr>
        <p:txBody>
          <a:bodyPr>
            <a:prstTxWarp prst="textNoShape">
              <a:avLst/>
            </a:prstTxWarp>
          </a:bodyPr>
          <a:lstStyle/>
          <a:p>
            <a:endParaRPr lang="en-US"/>
          </a:p>
        </p:txBody>
      </p:sp>
      <p:pic>
        <p:nvPicPr>
          <p:cNvPr id="385267" name="Picture 243"/>
          <p:cNvPicPr>
            <a:picLocks noChangeAspect="1" noChangeArrowheads="1"/>
          </p:cNvPicPr>
          <p:nvPr/>
        </p:nvPicPr>
        <p:blipFill>
          <a:blip r:embed="rId3"/>
          <a:srcRect/>
          <a:stretch>
            <a:fillRect/>
          </a:stretch>
        </p:blipFill>
        <p:spPr bwMode="auto">
          <a:xfrm>
            <a:off x="6012726" y="4830079"/>
            <a:ext cx="2520950" cy="1006475"/>
          </a:xfrm>
          <a:prstGeom prst="rect">
            <a:avLst/>
          </a:prstGeom>
          <a:noFill/>
        </p:spPr>
      </p:pic>
      <p:sp>
        <p:nvSpPr>
          <p:cNvPr id="385272" name="Text Box 248"/>
          <p:cNvSpPr txBox="1">
            <a:spLocks noChangeArrowheads="1"/>
          </p:cNvSpPr>
          <p:nvPr/>
        </p:nvSpPr>
        <p:spPr bwMode="auto">
          <a:xfrm>
            <a:off x="5987326" y="2521854"/>
            <a:ext cx="637314" cy="830997"/>
          </a:xfrm>
          <a:prstGeom prst="rect">
            <a:avLst/>
          </a:prstGeom>
          <a:noFill/>
          <a:ln w="9525">
            <a:noFill/>
            <a:miter lim="800000"/>
            <a:headEnd/>
            <a:tailEnd/>
          </a:ln>
          <a:effectLst/>
        </p:spPr>
        <p:txBody>
          <a:bodyPr wrap="none">
            <a:prstTxWarp prst="textNoShape">
              <a:avLst/>
            </a:prstTxWarp>
            <a:spAutoFit/>
          </a:bodyPr>
          <a:lstStyle/>
          <a:p>
            <a:r>
              <a:rPr lang="en-US" sz="4800" dirty="0" err="1" smtClean="0">
                <a:solidFill>
                  <a:srgbClr val="0000CC"/>
                </a:solidFill>
              </a:rPr>
              <a:t>c</a:t>
            </a:r>
            <a:r>
              <a:rPr lang="en-US" sz="4800" baseline="-25000" dirty="0" err="1" smtClean="0">
                <a:solidFill>
                  <a:srgbClr val="0000CC"/>
                </a:solidFill>
              </a:rPr>
              <a:t>ij</a:t>
            </a:r>
            <a:endParaRPr lang="en-US" sz="4800" baseline="-25000" dirty="0">
              <a:solidFill>
                <a:srgbClr val="0000CC"/>
              </a:solidFill>
            </a:endParaRPr>
          </a:p>
        </p:txBody>
      </p:sp>
      <p:sp>
        <p:nvSpPr>
          <p:cNvPr id="239" name="TextBox 238"/>
          <p:cNvSpPr txBox="1"/>
          <p:nvPr/>
        </p:nvSpPr>
        <p:spPr>
          <a:xfrm>
            <a:off x="578056" y="5791200"/>
            <a:ext cx="8337589" cy="461665"/>
          </a:xfrm>
          <a:prstGeom prst="rect">
            <a:avLst/>
          </a:prstGeom>
          <a:noFill/>
        </p:spPr>
        <p:txBody>
          <a:bodyPr wrap="none" rtlCol="0">
            <a:spAutoFit/>
          </a:bodyPr>
          <a:lstStyle/>
          <a:p>
            <a:r>
              <a:rPr lang="en-US" sz="2400" dirty="0" smtClean="0">
                <a:hlinkClick r:id="rId4"/>
              </a:rPr>
              <a:t>Simple Matrix Multiply - www.youtube.com/watch?v=yl0LTcDIhxc</a:t>
            </a:r>
            <a:endParaRPr lang="en-US" sz="2400" dirty="0"/>
          </a:p>
        </p:txBody>
      </p:sp>
      <p:sp>
        <p:nvSpPr>
          <p:cNvPr id="240" name="TextBox 239"/>
          <p:cNvSpPr txBox="1"/>
          <p:nvPr/>
        </p:nvSpPr>
        <p:spPr>
          <a:xfrm>
            <a:off x="1306286" y="6243935"/>
            <a:ext cx="6532708" cy="461665"/>
          </a:xfrm>
          <a:prstGeom prst="rect">
            <a:avLst/>
          </a:prstGeom>
          <a:solidFill>
            <a:srgbClr val="FFFFFF"/>
          </a:solidFill>
        </p:spPr>
        <p:txBody>
          <a:bodyPr wrap="none" rtlCol="0">
            <a:spAutoFit/>
          </a:bodyPr>
          <a:lstStyle/>
          <a:p>
            <a:r>
              <a:rPr lang="en-US" sz="2400" dirty="0" smtClean="0"/>
              <a:t>100 </a:t>
            </a:r>
            <a:r>
              <a:rPr lang="en-US" sz="2400" dirty="0" err="1" smtClean="0"/>
              <a:t>x</a:t>
            </a:r>
            <a:r>
              <a:rPr lang="en-US" sz="2400" dirty="0" smtClean="0"/>
              <a:t> 100 Matrix, Cache 1000 blocks, 1 word/block</a:t>
            </a:r>
            <a:endParaRPr lang="en-US" sz="2400" dirty="0"/>
          </a:p>
        </p:txBody>
      </p:sp>
      <p:grpSp>
        <p:nvGrpSpPr>
          <p:cNvPr id="11" name="Group 5"/>
          <p:cNvGrpSpPr>
            <a:grpSpLocks/>
          </p:cNvGrpSpPr>
          <p:nvPr/>
        </p:nvGrpSpPr>
        <p:grpSpPr bwMode="auto">
          <a:xfrm>
            <a:off x="3529952" y="2608148"/>
            <a:ext cx="1928636" cy="1934594"/>
            <a:chOff x="1680" y="816"/>
            <a:chExt cx="2129" cy="1743"/>
          </a:xfrm>
        </p:grpSpPr>
        <p:grpSp>
          <p:nvGrpSpPr>
            <p:cNvPr id="12" name="Group 6"/>
            <p:cNvGrpSpPr>
              <a:grpSpLocks/>
            </p:cNvGrpSpPr>
            <p:nvPr/>
          </p:nvGrpSpPr>
          <p:grpSpPr bwMode="auto">
            <a:xfrm>
              <a:off x="1680" y="816"/>
              <a:ext cx="2129" cy="218"/>
              <a:chOff x="833" y="15932"/>
              <a:chExt cx="2129" cy="218"/>
            </a:xfrm>
          </p:grpSpPr>
          <p:sp>
            <p:nvSpPr>
              <p:cNvPr id="306" name="Rectangle 7"/>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7" name="Rectangle 8"/>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8" name="Rectangle 9"/>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9" name="Rectangle 10"/>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0" name="Rectangle 11"/>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1" name="Rectangle 12"/>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2" name="Rectangle 13"/>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13" name="Rectangle 14"/>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3" name="Group 15"/>
            <p:cNvGrpSpPr>
              <a:grpSpLocks/>
            </p:cNvGrpSpPr>
            <p:nvPr/>
          </p:nvGrpSpPr>
          <p:grpSpPr bwMode="auto">
            <a:xfrm>
              <a:off x="1680" y="1034"/>
              <a:ext cx="2129" cy="218"/>
              <a:chOff x="833" y="15932"/>
              <a:chExt cx="2129" cy="218"/>
            </a:xfrm>
          </p:grpSpPr>
          <p:sp>
            <p:nvSpPr>
              <p:cNvPr id="298" name="Rectangle 16"/>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9" name="Rectangle 17"/>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0" name="Rectangle 18"/>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1" name="Rectangle 19"/>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2" name="Rectangle 20"/>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3" name="Rectangle 21"/>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4" name="Rectangle 22"/>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05" name="Rectangle 23"/>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4" name="Group 24"/>
            <p:cNvGrpSpPr>
              <a:grpSpLocks/>
            </p:cNvGrpSpPr>
            <p:nvPr/>
          </p:nvGrpSpPr>
          <p:grpSpPr bwMode="auto">
            <a:xfrm>
              <a:off x="1680" y="1252"/>
              <a:ext cx="2129" cy="218"/>
              <a:chOff x="833" y="15932"/>
              <a:chExt cx="2129" cy="218"/>
            </a:xfrm>
          </p:grpSpPr>
          <p:sp>
            <p:nvSpPr>
              <p:cNvPr id="290" name="Rectangle 25"/>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1" name="Rectangle 26"/>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2" name="Rectangle 27"/>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3" name="Rectangle 28"/>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4" name="Rectangle 29"/>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5" name="Rectangle 30"/>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6" name="Rectangle 31"/>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97" name="Rectangle 32"/>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5" name="Group 33"/>
            <p:cNvGrpSpPr>
              <a:grpSpLocks/>
            </p:cNvGrpSpPr>
            <p:nvPr/>
          </p:nvGrpSpPr>
          <p:grpSpPr bwMode="auto">
            <a:xfrm>
              <a:off x="1680" y="1470"/>
              <a:ext cx="2129" cy="218"/>
              <a:chOff x="833" y="15932"/>
              <a:chExt cx="2129" cy="218"/>
            </a:xfrm>
          </p:grpSpPr>
          <p:sp>
            <p:nvSpPr>
              <p:cNvPr id="282" name="Rectangle 34"/>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3" name="Rectangle 35"/>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4" name="Rectangle 36"/>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5" name="Rectangle 37"/>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6" name="Rectangle 38"/>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7" name="Rectangle 39"/>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8" name="Rectangle 40"/>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9" name="Rectangle 41"/>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6" name="Group 42"/>
            <p:cNvGrpSpPr>
              <a:grpSpLocks/>
            </p:cNvGrpSpPr>
            <p:nvPr/>
          </p:nvGrpSpPr>
          <p:grpSpPr bwMode="auto">
            <a:xfrm>
              <a:off x="1680" y="1688"/>
              <a:ext cx="2129" cy="218"/>
              <a:chOff x="833" y="15932"/>
              <a:chExt cx="2129" cy="218"/>
            </a:xfrm>
          </p:grpSpPr>
          <p:sp>
            <p:nvSpPr>
              <p:cNvPr id="274" name="Rectangle 43"/>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5" name="Rectangle 44"/>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6" name="Rectangle 45"/>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7" name="Rectangle 46"/>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8" name="Rectangle 47"/>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9" name="Rectangle 48"/>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0" name="Rectangle 49"/>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81" name="Rectangle 50"/>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7" name="Group 51"/>
            <p:cNvGrpSpPr>
              <a:grpSpLocks/>
            </p:cNvGrpSpPr>
            <p:nvPr/>
          </p:nvGrpSpPr>
          <p:grpSpPr bwMode="auto">
            <a:xfrm>
              <a:off x="1680" y="1905"/>
              <a:ext cx="2129" cy="218"/>
              <a:chOff x="833" y="15932"/>
              <a:chExt cx="2129" cy="218"/>
            </a:xfrm>
          </p:grpSpPr>
          <p:sp>
            <p:nvSpPr>
              <p:cNvPr id="266" name="Rectangle 52"/>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7" name="Rectangle 53"/>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8" name="Rectangle 54"/>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9" name="Rectangle 55"/>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0" name="Rectangle 56"/>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1" name="Rectangle 57"/>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2" name="Rectangle 58"/>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73" name="Rectangle 59"/>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8" name="Group 60"/>
            <p:cNvGrpSpPr>
              <a:grpSpLocks/>
            </p:cNvGrpSpPr>
            <p:nvPr/>
          </p:nvGrpSpPr>
          <p:grpSpPr bwMode="auto">
            <a:xfrm>
              <a:off x="1680" y="2123"/>
              <a:ext cx="2129" cy="218"/>
              <a:chOff x="833" y="15932"/>
              <a:chExt cx="2129" cy="218"/>
            </a:xfrm>
          </p:grpSpPr>
          <p:sp>
            <p:nvSpPr>
              <p:cNvPr id="258" name="Rectangle 61"/>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59" name="Rectangle 62"/>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0" name="Rectangle 63"/>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1" name="Rectangle 64"/>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2" name="Rectangle 65"/>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3" name="Rectangle 66"/>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4" name="Rectangle 67"/>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65" name="Rectangle 68"/>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19" name="Group 69"/>
            <p:cNvGrpSpPr>
              <a:grpSpLocks/>
            </p:cNvGrpSpPr>
            <p:nvPr/>
          </p:nvGrpSpPr>
          <p:grpSpPr bwMode="auto">
            <a:xfrm>
              <a:off x="1680" y="2341"/>
              <a:ext cx="2129" cy="218"/>
              <a:chOff x="833" y="15932"/>
              <a:chExt cx="2129" cy="218"/>
            </a:xfrm>
          </p:grpSpPr>
          <p:sp>
            <p:nvSpPr>
              <p:cNvPr id="250" name="Rectangle 70"/>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51" name="Rectangle 71"/>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52" name="Rectangle 72"/>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53" name="Rectangle 73"/>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54" name="Rectangle 74"/>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55" name="Rectangle 75"/>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56" name="Rectangle 76"/>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257" name="Rectangle 77"/>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grpSp>
        <p:nvGrpSpPr>
          <p:cNvPr id="20" name="Group 78"/>
          <p:cNvGrpSpPr>
            <a:grpSpLocks/>
          </p:cNvGrpSpPr>
          <p:nvPr/>
        </p:nvGrpSpPr>
        <p:grpSpPr bwMode="auto">
          <a:xfrm>
            <a:off x="1062800" y="2608148"/>
            <a:ext cx="1931767" cy="1934594"/>
            <a:chOff x="1680" y="816"/>
            <a:chExt cx="2129" cy="1743"/>
          </a:xfrm>
        </p:grpSpPr>
        <p:grpSp>
          <p:nvGrpSpPr>
            <p:cNvPr id="21" name="Group 79"/>
            <p:cNvGrpSpPr>
              <a:grpSpLocks/>
            </p:cNvGrpSpPr>
            <p:nvPr/>
          </p:nvGrpSpPr>
          <p:grpSpPr bwMode="auto">
            <a:xfrm>
              <a:off x="1680" y="816"/>
              <a:ext cx="2129" cy="218"/>
              <a:chOff x="833" y="15932"/>
              <a:chExt cx="2129" cy="218"/>
            </a:xfrm>
          </p:grpSpPr>
          <p:sp>
            <p:nvSpPr>
              <p:cNvPr id="379" name="Rectangle 80"/>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0" name="Rectangle 81"/>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1" name="Rectangle 82"/>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2" name="Rectangle 83"/>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3" name="Rectangle 84"/>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4" name="Rectangle 85"/>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5" name="Rectangle 86"/>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86" name="Rectangle 87"/>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2" name="Group 88"/>
            <p:cNvGrpSpPr>
              <a:grpSpLocks/>
            </p:cNvGrpSpPr>
            <p:nvPr/>
          </p:nvGrpSpPr>
          <p:grpSpPr bwMode="auto">
            <a:xfrm>
              <a:off x="1680" y="1034"/>
              <a:ext cx="2129" cy="218"/>
              <a:chOff x="833" y="15932"/>
              <a:chExt cx="2129" cy="218"/>
            </a:xfrm>
          </p:grpSpPr>
          <p:sp>
            <p:nvSpPr>
              <p:cNvPr id="371" name="Rectangle 89"/>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2" name="Rectangle 90"/>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3" name="Rectangle 91"/>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4" name="Rectangle 92"/>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5" name="Rectangle 93"/>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6" name="Rectangle 94"/>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7" name="Rectangle 95"/>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8" name="Rectangle 96"/>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3" name="Group 97"/>
            <p:cNvGrpSpPr>
              <a:grpSpLocks/>
            </p:cNvGrpSpPr>
            <p:nvPr/>
          </p:nvGrpSpPr>
          <p:grpSpPr bwMode="auto">
            <a:xfrm>
              <a:off x="1680" y="1252"/>
              <a:ext cx="2129" cy="218"/>
              <a:chOff x="833" y="15932"/>
              <a:chExt cx="2129" cy="218"/>
            </a:xfrm>
          </p:grpSpPr>
          <p:sp>
            <p:nvSpPr>
              <p:cNvPr id="363" name="Rectangle 98"/>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64" name="Rectangle 99"/>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65" name="Rectangle 100"/>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66" name="Rectangle 101"/>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67" name="Rectangle 102"/>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68" name="Rectangle 103"/>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69" name="Rectangle 104"/>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70" name="Rectangle 105"/>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4" name="Group 106"/>
            <p:cNvGrpSpPr>
              <a:grpSpLocks/>
            </p:cNvGrpSpPr>
            <p:nvPr/>
          </p:nvGrpSpPr>
          <p:grpSpPr bwMode="auto">
            <a:xfrm>
              <a:off x="1680" y="1470"/>
              <a:ext cx="2129" cy="218"/>
              <a:chOff x="833" y="15932"/>
              <a:chExt cx="2129" cy="218"/>
            </a:xfrm>
          </p:grpSpPr>
          <p:sp>
            <p:nvSpPr>
              <p:cNvPr id="355" name="Rectangle 107"/>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56" name="Rectangle 108"/>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57" name="Rectangle 109"/>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58" name="Rectangle 110"/>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59" name="Rectangle 111"/>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60" name="Rectangle 112"/>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61" name="Rectangle 113"/>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62" name="Rectangle 114"/>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5" name="Group 115"/>
            <p:cNvGrpSpPr>
              <a:grpSpLocks/>
            </p:cNvGrpSpPr>
            <p:nvPr/>
          </p:nvGrpSpPr>
          <p:grpSpPr bwMode="auto">
            <a:xfrm>
              <a:off x="1680" y="1688"/>
              <a:ext cx="2129" cy="218"/>
              <a:chOff x="833" y="15932"/>
              <a:chExt cx="2129" cy="218"/>
            </a:xfrm>
          </p:grpSpPr>
          <p:sp>
            <p:nvSpPr>
              <p:cNvPr id="347" name="Rectangle 116"/>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48" name="Rectangle 117"/>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49" name="Rectangle 118"/>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50" name="Rectangle 119"/>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51" name="Rectangle 120"/>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52" name="Rectangle 121"/>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53" name="Rectangle 122"/>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54" name="Rectangle 123"/>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6" name="Group 124"/>
            <p:cNvGrpSpPr>
              <a:grpSpLocks/>
            </p:cNvGrpSpPr>
            <p:nvPr/>
          </p:nvGrpSpPr>
          <p:grpSpPr bwMode="auto">
            <a:xfrm>
              <a:off x="1680" y="1905"/>
              <a:ext cx="2129" cy="218"/>
              <a:chOff x="833" y="15932"/>
              <a:chExt cx="2129" cy="218"/>
            </a:xfrm>
          </p:grpSpPr>
          <p:sp>
            <p:nvSpPr>
              <p:cNvPr id="339" name="Rectangle 125"/>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40" name="Rectangle 126"/>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41" name="Rectangle 127"/>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42" name="Rectangle 128"/>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43" name="Rectangle 129"/>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44" name="Rectangle 130"/>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45" name="Rectangle 131"/>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46" name="Rectangle 132"/>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7" name="Group 133"/>
            <p:cNvGrpSpPr>
              <a:grpSpLocks/>
            </p:cNvGrpSpPr>
            <p:nvPr/>
          </p:nvGrpSpPr>
          <p:grpSpPr bwMode="auto">
            <a:xfrm>
              <a:off x="1680" y="2123"/>
              <a:ext cx="2129" cy="218"/>
              <a:chOff x="833" y="15932"/>
              <a:chExt cx="2129" cy="218"/>
            </a:xfrm>
          </p:grpSpPr>
          <p:sp>
            <p:nvSpPr>
              <p:cNvPr id="331" name="Rectangle 134"/>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32" name="Rectangle 135"/>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33" name="Rectangle 136"/>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34" name="Rectangle 137"/>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35" name="Rectangle 138"/>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36" name="Rectangle 139"/>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37" name="Rectangle 140"/>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38" name="Rectangle 141"/>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nvGrpSpPr>
            <p:cNvPr id="28" name="Group 142"/>
            <p:cNvGrpSpPr>
              <a:grpSpLocks/>
            </p:cNvGrpSpPr>
            <p:nvPr/>
          </p:nvGrpSpPr>
          <p:grpSpPr bwMode="auto">
            <a:xfrm>
              <a:off x="1680" y="2341"/>
              <a:ext cx="2129" cy="218"/>
              <a:chOff x="833" y="15932"/>
              <a:chExt cx="2129" cy="218"/>
            </a:xfrm>
          </p:grpSpPr>
          <p:sp>
            <p:nvSpPr>
              <p:cNvPr id="323" name="Rectangle 143"/>
              <p:cNvSpPr>
                <a:spLocks noChangeArrowheads="1"/>
              </p:cNvSpPr>
              <p:nvPr/>
            </p:nvSpPr>
            <p:spPr bwMode="auto">
              <a:xfrm>
                <a:off x="83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4" name="Rectangle 144"/>
              <p:cNvSpPr>
                <a:spLocks noChangeArrowheads="1"/>
              </p:cNvSpPr>
              <p:nvPr/>
            </p:nvSpPr>
            <p:spPr bwMode="auto">
              <a:xfrm>
                <a:off x="109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5" name="Rectangle 145"/>
              <p:cNvSpPr>
                <a:spLocks noChangeArrowheads="1"/>
              </p:cNvSpPr>
              <p:nvPr/>
            </p:nvSpPr>
            <p:spPr bwMode="auto">
              <a:xfrm>
                <a:off x="1365"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6" name="Rectangle 146"/>
              <p:cNvSpPr>
                <a:spLocks noChangeArrowheads="1"/>
              </p:cNvSpPr>
              <p:nvPr/>
            </p:nvSpPr>
            <p:spPr bwMode="auto">
              <a:xfrm>
                <a:off x="1631"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7" name="Rectangle 147"/>
              <p:cNvSpPr>
                <a:spLocks noChangeArrowheads="1"/>
              </p:cNvSpPr>
              <p:nvPr/>
            </p:nvSpPr>
            <p:spPr bwMode="auto">
              <a:xfrm>
                <a:off x="1897"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8" name="Rectangle 148"/>
              <p:cNvSpPr>
                <a:spLocks noChangeArrowheads="1"/>
              </p:cNvSpPr>
              <p:nvPr/>
            </p:nvSpPr>
            <p:spPr bwMode="auto">
              <a:xfrm>
                <a:off x="2163"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29" name="Rectangle 149"/>
              <p:cNvSpPr>
                <a:spLocks noChangeArrowheads="1"/>
              </p:cNvSpPr>
              <p:nvPr/>
            </p:nvSpPr>
            <p:spPr bwMode="auto">
              <a:xfrm>
                <a:off x="2429"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sp>
            <p:nvSpPr>
              <p:cNvPr id="330" name="Rectangle 150"/>
              <p:cNvSpPr>
                <a:spLocks noChangeArrowheads="1"/>
              </p:cNvSpPr>
              <p:nvPr/>
            </p:nvSpPr>
            <p:spPr bwMode="auto">
              <a:xfrm>
                <a:off x="2696" y="15932"/>
                <a:ext cx="266" cy="218"/>
              </a:xfrm>
              <a:prstGeom prst="rect">
                <a:avLst/>
              </a:prstGeom>
              <a:solidFill>
                <a:srgbClr val="808080"/>
              </a:solidFill>
              <a:ln w="12700">
                <a:solidFill>
                  <a:srgbClr val="C0C0C0"/>
                </a:solidFill>
                <a:miter lim="800000"/>
                <a:headEnd/>
                <a:tailEnd/>
              </a:ln>
              <a:effectLst/>
            </p:spPr>
            <p:txBody>
              <a:bodyPr wrap="none" anchor="ctr">
                <a:prstTxWarp prst="textNoShape">
                  <a:avLst/>
                </a:prstTxWarp>
              </a:bodyPr>
              <a:lstStyle/>
              <a:p>
                <a:endParaRPr lang="en-US"/>
              </a:p>
            </p:txBody>
          </p:sp>
        </p:grpSp>
      </p:grpSp>
      <p:sp>
        <p:nvSpPr>
          <p:cNvPr id="387" name="Rectangle 224"/>
          <p:cNvSpPr>
            <a:spLocks noChangeArrowheads="1"/>
          </p:cNvSpPr>
          <p:nvPr/>
        </p:nvSpPr>
        <p:spPr bwMode="auto">
          <a:xfrm>
            <a:off x="1062800" y="2850392"/>
            <a:ext cx="1931767" cy="242245"/>
          </a:xfrm>
          <a:prstGeom prst="rect">
            <a:avLst/>
          </a:prstGeom>
          <a:solidFill>
            <a:srgbClr val="FFFF00">
              <a:alpha val="25000"/>
            </a:srgbClr>
          </a:solidFill>
          <a:ln w="31750">
            <a:solidFill>
              <a:srgbClr val="FFFF00"/>
            </a:solidFill>
            <a:miter lim="800000"/>
            <a:headEnd/>
            <a:tailEnd/>
          </a:ln>
          <a:effectLst/>
        </p:spPr>
        <p:txBody>
          <a:bodyPr wrap="none" anchor="ctr">
            <a:prstTxWarp prst="textNoShape">
              <a:avLst/>
            </a:prstTxWarp>
          </a:bodyPr>
          <a:lstStyle/>
          <a:p>
            <a:endParaRPr lang="en-US"/>
          </a:p>
        </p:txBody>
      </p:sp>
      <p:sp>
        <p:nvSpPr>
          <p:cNvPr id="388" name="Rectangle 225"/>
          <p:cNvSpPr>
            <a:spLocks noChangeArrowheads="1"/>
          </p:cNvSpPr>
          <p:nvPr/>
        </p:nvSpPr>
        <p:spPr bwMode="auto">
          <a:xfrm>
            <a:off x="3771031" y="2608148"/>
            <a:ext cx="241080" cy="1934594"/>
          </a:xfrm>
          <a:prstGeom prst="rect">
            <a:avLst/>
          </a:prstGeom>
          <a:solidFill>
            <a:srgbClr val="FFFF00">
              <a:alpha val="25000"/>
            </a:srgbClr>
          </a:solidFill>
          <a:ln w="31750">
            <a:solidFill>
              <a:srgbClr val="FFFF00"/>
            </a:solidFill>
            <a:miter lim="800000"/>
            <a:headEnd/>
            <a:tailEnd/>
          </a:ln>
          <a:effectLst/>
        </p:spPr>
        <p:txBody>
          <a:bodyPr wrap="none" anchor="ctr">
            <a:prstTxWarp prst="textNoShape">
              <a:avLst/>
            </a:prstTxWarp>
          </a:bodyPr>
          <a:lstStyle/>
          <a:p>
            <a:endParaRPr lang="en-US"/>
          </a:p>
        </p:txBody>
      </p:sp>
      <p:sp>
        <p:nvSpPr>
          <p:cNvPr id="389" name="Text Box 228"/>
          <p:cNvSpPr txBox="1">
            <a:spLocks noChangeArrowheads="1"/>
          </p:cNvSpPr>
          <p:nvPr/>
        </p:nvSpPr>
        <p:spPr bwMode="auto">
          <a:xfrm>
            <a:off x="2956996" y="3176750"/>
            <a:ext cx="313090" cy="491219"/>
          </a:xfrm>
          <a:prstGeom prst="rect">
            <a:avLst/>
          </a:prstGeom>
          <a:noFill/>
          <a:ln w="9525">
            <a:noFill/>
            <a:miter lim="800000"/>
            <a:headEnd/>
            <a:tailEnd/>
          </a:ln>
          <a:effectLst/>
        </p:spPr>
        <p:txBody>
          <a:bodyPr wrap="none">
            <a:prstTxWarp prst="textNoShape">
              <a:avLst/>
            </a:prstTxWarp>
            <a:spAutoFit/>
          </a:bodyPr>
          <a:lstStyle/>
          <a:p>
            <a:pPr algn="l"/>
            <a:r>
              <a:rPr lang="en-US" sz="2600" b="1">
                <a:latin typeface="Arial" charset="0"/>
                <a:ea typeface="Arial" charset="0"/>
                <a:cs typeface="Arial" charset="0"/>
              </a:rPr>
              <a:t>*</a:t>
            </a:r>
          </a:p>
        </p:txBody>
      </p:sp>
      <p:sp>
        <p:nvSpPr>
          <p:cNvPr id="390" name="Rectangle 229"/>
          <p:cNvSpPr>
            <a:spLocks noChangeArrowheads="1"/>
          </p:cNvSpPr>
          <p:nvPr/>
        </p:nvSpPr>
        <p:spPr bwMode="auto">
          <a:xfrm>
            <a:off x="1734313" y="1589992"/>
            <a:ext cx="792162" cy="647700"/>
          </a:xfrm>
          <a:prstGeom prst="rect">
            <a:avLst/>
          </a:prstGeom>
          <a:noFill/>
          <a:ln w="9525">
            <a:noFill/>
            <a:miter lim="800000"/>
            <a:headEnd/>
            <a:tailEnd/>
          </a:ln>
          <a:effectLst/>
        </p:spPr>
        <p:txBody>
          <a:bodyPr>
            <a:prstTxWarp prst="textNoShape">
              <a:avLst/>
            </a:prstTxWarp>
          </a:bodyPr>
          <a:lstStyle/>
          <a:p>
            <a:pPr marL="342900" indent="-342900" algn="l">
              <a:spcBef>
                <a:spcPct val="20000"/>
              </a:spcBef>
            </a:pPr>
            <a:r>
              <a:rPr lang="en-US" sz="3600" b="1" dirty="0" smtClean="0">
                <a:solidFill>
                  <a:srgbClr val="000099"/>
                </a:solidFill>
                <a:effectLst>
                  <a:outerShdw blurRad="38100" dist="38100" dir="2700000" algn="tl">
                    <a:srgbClr val="DDDDDD"/>
                  </a:outerShdw>
                </a:effectLst>
              </a:rPr>
              <a:t>a</a:t>
            </a:r>
            <a:endParaRPr lang="en-US" sz="3600" b="1" dirty="0">
              <a:solidFill>
                <a:srgbClr val="000099"/>
              </a:solidFill>
              <a:effectLst>
                <a:outerShdw blurRad="38100" dist="38100" dir="2700000" algn="tl">
                  <a:srgbClr val="DDDDDD"/>
                </a:outerShdw>
              </a:effectLst>
            </a:endParaRPr>
          </a:p>
        </p:txBody>
      </p:sp>
      <p:sp>
        <p:nvSpPr>
          <p:cNvPr id="391" name="Rectangle 230"/>
          <p:cNvSpPr>
            <a:spLocks noChangeArrowheads="1"/>
          </p:cNvSpPr>
          <p:nvPr/>
        </p:nvSpPr>
        <p:spPr bwMode="auto">
          <a:xfrm>
            <a:off x="4182238" y="1589992"/>
            <a:ext cx="792162" cy="647700"/>
          </a:xfrm>
          <a:prstGeom prst="rect">
            <a:avLst/>
          </a:prstGeom>
          <a:noFill/>
          <a:ln w="9525">
            <a:noFill/>
            <a:miter lim="800000"/>
            <a:headEnd/>
            <a:tailEnd/>
          </a:ln>
          <a:effectLst/>
        </p:spPr>
        <p:txBody>
          <a:bodyPr>
            <a:prstTxWarp prst="textNoShape">
              <a:avLst/>
            </a:prstTxWarp>
          </a:bodyPr>
          <a:lstStyle/>
          <a:p>
            <a:pPr marL="342900" indent="-342900" algn="l">
              <a:spcBef>
                <a:spcPct val="20000"/>
              </a:spcBef>
            </a:pPr>
            <a:r>
              <a:rPr lang="en-US" sz="3600" b="1" dirty="0" err="1" smtClean="0">
                <a:solidFill>
                  <a:srgbClr val="000099"/>
                </a:solidFill>
                <a:effectLst>
                  <a:outerShdw blurRad="38100" dist="38100" dir="2700000" algn="tl">
                    <a:srgbClr val="DDDDDD"/>
                  </a:outerShdw>
                </a:effectLst>
              </a:rPr>
              <a:t>b</a:t>
            </a:r>
            <a:endParaRPr lang="en-US" sz="3600" b="1" dirty="0">
              <a:solidFill>
                <a:srgbClr val="000099"/>
              </a:solidFill>
              <a:effectLst>
                <a:outerShdw blurRad="38100" dist="38100" dir="2700000" algn="tl">
                  <a:srgbClr val="DDDDDD"/>
                </a:outerShdw>
              </a:effectLst>
            </a:endParaRPr>
          </a:p>
        </p:txBody>
      </p:sp>
      <p:sp>
        <p:nvSpPr>
          <p:cNvPr id="392" name="Line 232"/>
          <p:cNvSpPr>
            <a:spLocks noChangeShapeType="1"/>
          </p:cNvSpPr>
          <p:nvPr/>
        </p:nvSpPr>
        <p:spPr bwMode="auto">
          <a:xfrm flipH="1" flipV="1">
            <a:off x="3893313" y="4182379"/>
            <a:ext cx="0" cy="935038"/>
          </a:xfrm>
          <a:prstGeom prst="line">
            <a:avLst/>
          </a:prstGeom>
          <a:noFill/>
          <a:ln w="38100">
            <a:solidFill>
              <a:srgbClr val="000080"/>
            </a:solidFill>
            <a:round/>
            <a:headEnd/>
            <a:tailEnd type="triangle" w="med" len="med"/>
          </a:ln>
          <a:effectLst/>
        </p:spPr>
        <p:txBody>
          <a:bodyPr>
            <a:prstTxWarp prst="textNoShape">
              <a:avLst/>
            </a:prstTxWarp>
          </a:bodyPr>
          <a:lstStyle/>
          <a:p>
            <a:endParaRPr lang="en-US"/>
          </a:p>
        </p:txBody>
      </p:sp>
      <p:sp>
        <p:nvSpPr>
          <p:cNvPr id="393" name="Line 235"/>
          <p:cNvSpPr>
            <a:spLocks noChangeShapeType="1"/>
          </p:cNvSpPr>
          <p:nvPr/>
        </p:nvSpPr>
        <p:spPr bwMode="auto">
          <a:xfrm flipH="1" flipV="1">
            <a:off x="2021650" y="2958417"/>
            <a:ext cx="0" cy="2087562"/>
          </a:xfrm>
          <a:prstGeom prst="line">
            <a:avLst/>
          </a:prstGeom>
          <a:noFill/>
          <a:ln w="38100">
            <a:solidFill>
              <a:srgbClr val="000080"/>
            </a:solidFill>
            <a:round/>
            <a:headEnd/>
            <a:tailEnd type="triangle" w="med" len="med"/>
          </a:ln>
          <a:effectLst/>
        </p:spPr>
        <p:txBody>
          <a:bodyPr>
            <a:prstTxWarp prst="textNoShape">
              <a:avLst/>
            </a:prstTxWarp>
          </a:bodyPr>
          <a:lstStyle/>
          <a:p>
            <a:endParaRPr lang="en-US"/>
          </a:p>
        </p:txBody>
      </p:sp>
      <p:sp>
        <p:nvSpPr>
          <p:cNvPr id="394" name="Text Box 245"/>
          <p:cNvSpPr txBox="1">
            <a:spLocks noChangeArrowheads="1"/>
          </p:cNvSpPr>
          <p:nvPr/>
        </p:nvSpPr>
        <p:spPr bwMode="auto">
          <a:xfrm>
            <a:off x="1597788" y="4807854"/>
            <a:ext cx="769937" cy="823913"/>
          </a:xfrm>
          <a:prstGeom prst="rect">
            <a:avLst/>
          </a:prstGeom>
          <a:noFill/>
          <a:ln w="9525">
            <a:noFill/>
            <a:miter lim="800000"/>
            <a:headEnd/>
            <a:tailEnd/>
          </a:ln>
          <a:effectLst/>
        </p:spPr>
        <p:txBody>
          <a:bodyPr wrap="none">
            <a:prstTxWarp prst="textNoShape">
              <a:avLst/>
            </a:prstTxWarp>
            <a:spAutoFit/>
          </a:bodyPr>
          <a:lstStyle/>
          <a:p>
            <a:r>
              <a:rPr lang="en-US" sz="4800">
                <a:solidFill>
                  <a:srgbClr val="0000CC"/>
                </a:solidFill>
              </a:rPr>
              <a:t>a</a:t>
            </a:r>
            <a:r>
              <a:rPr lang="en-US" sz="4800" baseline="-25000">
                <a:solidFill>
                  <a:srgbClr val="0000CC"/>
                </a:solidFill>
              </a:rPr>
              <a:t>i*</a:t>
            </a:r>
          </a:p>
        </p:txBody>
      </p:sp>
      <p:sp>
        <p:nvSpPr>
          <p:cNvPr id="395" name="Text Box 247"/>
          <p:cNvSpPr txBox="1">
            <a:spLocks noChangeArrowheads="1"/>
          </p:cNvSpPr>
          <p:nvPr/>
        </p:nvSpPr>
        <p:spPr bwMode="auto">
          <a:xfrm>
            <a:off x="3429763" y="4807854"/>
            <a:ext cx="804862" cy="823913"/>
          </a:xfrm>
          <a:prstGeom prst="rect">
            <a:avLst/>
          </a:prstGeom>
          <a:noFill/>
          <a:ln w="9525">
            <a:noFill/>
            <a:miter lim="800000"/>
            <a:headEnd/>
            <a:tailEnd/>
          </a:ln>
          <a:effectLst/>
        </p:spPr>
        <p:txBody>
          <a:bodyPr wrap="none">
            <a:prstTxWarp prst="textNoShape">
              <a:avLst/>
            </a:prstTxWarp>
            <a:spAutoFit/>
          </a:bodyPr>
          <a:lstStyle/>
          <a:p>
            <a:r>
              <a:rPr lang="en-US" sz="4800">
                <a:solidFill>
                  <a:srgbClr val="0000CC"/>
                </a:solidFill>
              </a:rPr>
              <a:t>b</a:t>
            </a:r>
            <a:r>
              <a:rPr lang="en-US" sz="4800" baseline="-25000">
                <a:solidFill>
                  <a:srgbClr val="0000CC"/>
                </a:solidFill>
              </a:rPr>
              <a:t>*j</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808037" y="309563"/>
            <a:ext cx="7724613" cy="422275"/>
          </a:xfrm>
        </p:spPr>
        <p:txBody>
          <a:bodyPr>
            <a:normAutofit fontScale="90000"/>
          </a:bodyPr>
          <a:lstStyle/>
          <a:p>
            <a:r>
              <a:rPr lang="en-US" dirty="0" smtClean="0"/>
              <a:t>Improving reuse via Blocking: </a:t>
            </a:r>
            <a:br>
              <a:rPr lang="en-US" dirty="0" smtClean="0"/>
            </a:br>
            <a:r>
              <a:rPr lang="en-US" dirty="0" smtClean="0"/>
              <a:t>1</a:t>
            </a:r>
            <a:r>
              <a:rPr lang="en-US" baseline="30000" dirty="0" smtClean="0"/>
              <a:t>st</a:t>
            </a:r>
            <a:r>
              <a:rPr lang="en-US" dirty="0" smtClean="0"/>
              <a:t> “</a:t>
            </a:r>
            <a:r>
              <a:rPr lang="en-US" dirty="0"/>
              <a:t>Naïve” Matrix Multiply</a:t>
            </a:r>
          </a:p>
        </p:txBody>
      </p:sp>
      <p:sp>
        <p:nvSpPr>
          <p:cNvPr id="182275" name="Rectangle 3"/>
          <p:cNvSpPr>
            <a:spLocks noGrp="1" noChangeArrowheads="1"/>
          </p:cNvSpPr>
          <p:nvPr>
            <p:ph type="body" idx="1"/>
          </p:nvPr>
        </p:nvSpPr>
        <p:spPr>
          <a:xfrm>
            <a:off x="609600" y="1124320"/>
            <a:ext cx="7929563" cy="3232150"/>
          </a:xfrm>
          <a:ln>
            <a:solidFill>
              <a:srgbClr val="000066"/>
            </a:solidFill>
          </a:ln>
        </p:spPr>
        <p:txBody>
          <a:bodyPr>
            <a:normAutofit lnSpcReduction="10000"/>
          </a:bodyPr>
          <a:lstStyle/>
          <a:p>
            <a:pPr>
              <a:buFontTx/>
              <a:buNone/>
            </a:pPr>
            <a:r>
              <a:rPr lang="en-US" sz="2000" dirty="0">
                <a:solidFill>
                  <a:schemeClr val="accent2"/>
                </a:solidFill>
              </a:rPr>
              <a:t>{implements </a:t>
            </a:r>
            <a:r>
              <a:rPr lang="en-US" dirty="0">
                <a:solidFill>
                  <a:schemeClr val="accent2"/>
                </a:solidFill>
              </a:rPr>
              <a:t>C = C + A*B</a:t>
            </a:r>
            <a:r>
              <a:rPr lang="en-US" sz="2000" dirty="0">
                <a:solidFill>
                  <a:schemeClr val="accent2"/>
                </a:solidFill>
              </a:rPr>
              <a:t>}</a:t>
            </a:r>
          </a:p>
          <a:p>
            <a:pPr>
              <a:buFontTx/>
              <a:buNone/>
            </a:pPr>
            <a:r>
              <a:rPr lang="en-US" sz="2000" dirty="0"/>
              <a:t>for </a:t>
            </a:r>
            <a:r>
              <a:rPr lang="en-US" sz="2000" dirty="0" err="1"/>
              <a:t>i</a:t>
            </a:r>
            <a:r>
              <a:rPr lang="en-US" sz="2000" dirty="0"/>
              <a:t> = 1 to </a:t>
            </a:r>
            <a:r>
              <a:rPr lang="en-US" sz="2000" dirty="0" err="1"/>
              <a:t>n</a:t>
            </a:r>
            <a:endParaRPr lang="en-US" sz="2000" dirty="0"/>
          </a:p>
          <a:p>
            <a:pPr>
              <a:buFontTx/>
              <a:buNone/>
            </a:pPr>
            <a:r>
              <a:rPr lang="en-US" sz="2000" dirty="0"/>
              <a:t>  </a:t>
            </a:r>
            <a:r>
              <a:rPr lang="en-US" sz="2000" dirty="0">
                <a:solidFill>
                  <a:schemeClr val="accent2"/>
                </a:solidFill>
              </a:rPr>
              <a:t>{read row </a:t>
            </a:r>
            <a:r>
              <a:rPr lang="en-US" sz="2000" dirty="0" err="1">
                <a:solidFill>
                  <a:schemeClr val="accent2"/>
                </a:solidFill>
              </a:rPr>
              <a:t>i</a:t>
            </a:r>
            <a:r>
              <a:rPr lang="en-US" sz="2000" dirty="0">
                <a:solidFill>
                  <a:schemeClr val="accent2"/>
                </a:solidFill>
              </a:rPr>
              <a:t> of A into</a:t>
            </a:r>
            <a:r>
              <a:rPr lang="en-US" sz="2000" dirty="0" smtClean="0">
                <a:solidFill>
                  <a:schemeClr val="accent2"/>
                </a:solidFill>
              </a:rPr>
              <a:t> cache}</a:t>
            </a:r>
            <a:endParaRPr lang="en-US" sz="2000" dirty="0"/>
          </a:p>
          <a:p>
            <a:pPr>
              <a:buFontTx/>
              <a:buNone/>
            </a:pPr>
            <a:r>
              <a:rPr lang="en-US" sz="2000" dirty="0"/>
              <a:t>   for </a:t>
            </a:r>
            <a:r>
              <a:rPr lang="en-US" sz="2000" dirty="0" err="1"/>
              <a:t>j</a:t>
            </a:r>
            <a:r>
              <a:rPr lang="en-US" sz="2000" dirty="0"/>
              <a:t> = 1 to </a:t>
            </a:r>
            <a:r>
              <a:rPr lang="en-US" sz="2000" dirty="0" err="1"/>
              <a:t>n</a:t>
            </a:r>
            <a:endParaRPr lang="en-US" sz="2000" dirty="0"/>
          </a:p>
          <a:p>
            <a:pPr>
              <a:buFontTx/>
              <a:buNone/>
            </a:pPr>
            <a:r>
              <a:rPr lang="en-US" sz="2000" dirty="0"/>
              <a:t>       </a:t>
            </a:r>
            <a:r>
              <a:rPr lang="en-US" sz="2000" dirty="0">
                <a:solidFill>
                  <a:schemeClr val="accent2"/>
                </a:solidFill>
              </a:rPr>
              <a:t>{read</a:t>
            </a:r>
            <a:r>
              <a:rPr lang="en-US" sz="2000" dirty="0" smtClean="0">
                <a:solidFill>
                  <a:schemeClr val="accent2"/>
                </a:solidFill>
              </a:rPr>
              <a:t> </a:t>
            </a:r>
            <a:r>
              <a:rPr lang="en-US" sz="2000" dirty="0" err="1" smtClean="0">
                <a:solidFill>
                  <a:schemeClr val="accent2"/>
                </a:solidFill>
              </a:rPr>
              <a:t>c(</a:t>
            </a:r>
            <a:r>
              <a:rPr lang="en-US" sz="2000" dirty="0" err="1">
                <a:solidFill>
                  <a:schemeClr val="accent2"/>
                </a:solidFill>
              </a:rPr>
              <a:t>i,j</a:t>
            </a:r>
            <a:r>
              <a:rPr lang="en-US" sz="2000" dirty="0">
                <a:solidFill>
                  <a:schemeClr val="accent2"/>
                </a:solidFill>
              </a:rPr>
              <a:t>) into</a:t>
            </a:r>
            <a:r>
              <a:rPr lang="en-US" sz="2000" dirty="0" smtClean="0">
                <a:solidFill>
                  <a:schemeClr val="accent2"/>
                </a:solidFill>
              </a:rPr>
              <a:t> cache}</a:t>
            </a:r>
            <a:endParaRPr lang="en-US" sz="2000" dirty="0">
              <a:solidFill>
                <a:schemeClr val="accent2"/>
              </a:solidFill>
            </a:endParaRPr>
          </a:p>
          <a:p>
            <a:pPr>
              <a:buFontTx/>
              <a:buNone/>
            </a:pPr>
            <a:r>
              <a:rPr lang="en-US" sz="2000" dirty="0">
                <a:solidFill>
                  <a:schemeClr val="accent2"/>
                </a:solidFill>
              </a:rPr>
              <a:t>       {read column </a:t>
            </a:r>
            <a:r>
              <a:rPr lang="en-US" sz="2000" dirty="0" err="1">
                <a:solidFill>
                  <a:schemeClr val="accent2"/>
                </a:solidFill>
              </a:rPr>
              <a:t>j</a:t>
            </a:r>
            <a:r>
              <a:rPr lang="en-US" sz="2000" dirty="0">
                <a:solidFill>
                  <a:schemeClr val="accent2"/>
                </a:solidFill>
              </a:rPr>
              <a:t> of B into</a:t>
            </a:r>
            <a:r>
              <a:rPr lang="en-US" sz="2000" dirty="0" smtClean="0">
                <a:solidFill>
                  <a:schemeClr val="accent2"/>
                </a:solidFill>
              </a:rPr>
              <a:t> cache}</a:t>
            </a:r>
            <a:endParaRPr lang="en-US" sz="2000" dirty="0"/>
          </a:p>
          <a:p>
            <a:pPr>
              <a:buFontTx/>
              <a:buNone/>
            </a:pPr>
            <a:r>
              <a:rPr lang="en-US" sz="2000" dirty="0"/>
              <a:t>       for </a:t>
            </a:r>
            <a:r>
              <a:rPr lang="en-US" sz="2000" dirty="0" err="1"/>
              <a:t>k</a:t>
            </a:r>
            <a:r>
              <a:rPr lang="en-US" sz="2000" dirty="0"/>
              <a:t> = 1 to </a:t>
            </a:r>
            <a:r>
              <a:rPr lang="en-US" sz="2000" dirty="0" err="1"/>
              <a:t>n</a:t>
            </a:r>
            <a:endParaRPr lang="en-US" sz="2000" dirty="0"/>
          </a:p>
          <a:p>
            <a:pPr>
              <a:buFontTx/>
              <a:buNone/>
            </a:pPr>
            <a:r>
              <a:rPr lang="en-US" sz="2000" dirty="0"/>
              <a:t>          </a:t>
            </a:r>
            <a:r>
              <a:rPr lang="en-US" sz="2000" dirty="0" smtClean="0"/>
              <a:t> </a:t>
            </a:r>
            <a:r>
              <a:rPr lang="en-US" sz="2000" dirty="0" err="1" smtClean="0"/>
              <a:t>c(</a:t>
            </a:r>
            <a:r>
              <a:rPr lang="en-US" sz="2000" dirty="0" err="1"/>
              <a:t>i,j</a:t>
            </a:r>
            <a:r>
              <a:rPr lang="en-US" sz="2000" dirty="0"/>
              <a:t>) =</a:t>
            </a:r>
            <a:r>
              <a:rPr lang="en-US" sz="2000" dirty="0" smtClean="0"/>
              <a:t> </a:t>
            </a:r>
            <a:r>
              <a:rPr lang="en-US" sz="2000" dirty="0" err="1" smtClean="0"/>
              <a:t>c(</a:t>
            </a:r>
            <a:r>
              <a:rPr lang="en-US" sz="2000" dirty="0" err="1"/>
              <a:t>i,j</a:t>
            </a:r>
            <a:r>
              <a:rPr lang="en-US" sz="2000" dirty="0"/>
              <a:t>) +</a:t>
            </a:r>
            <a:r>
              <a:rPr lang="en-US" sz="2000" dirty="0" smtClean="0"/>
              <a:t> </a:t>
            </a:r>
            <a:r>
              <a:rPr lang="en-US" sz="2000" dirty="0" err="1" smtClean="0"/>
              <a:t>a(</a:t>
            </a:r>
            <a:r>
              <a:rPr lang="en-US" sz="2000" dirty="0" err="1"/>
              <a:t>i,k</a:t>
            </a:r>
            <a:r>
              <a:rPr lang="en-US" sz="2000" dirty="0"/>
              <a:t>) *</a:t>
            </a:r>
            <a:r>
              <a:rPr lang="en-US" sz="2000" dirty="0" smtClean="0"/>
              <a:t> </a:t>
            </a:r>
            <a:r>
              <a:rPr lang="en-US" sz="2000" dirty="0" err="1" smtClean="0"/>
              <a:t>b(</a:t>
            </a:r>
            <a:r>
              <a:rPr lang="en-US" sz="2000" dirty="0" err="1"/>
              <a:t>k,j</a:t>
            </a:r>
            <a:r>
              <a:rPr lang="en-US" sz="2000" dirty="0"/>
              <a:t>)</a:t>
            </a:r>
          </a:p>
          <a:p>
            <a:pPr>
              <a:buFontTx/>
              <a:buNone/>
            </a:pPr>
            <a:r>
              <a:rPr lang="en-US" sz="2000" dirty="0"/>
              <a:t>       </a:t>
            </a:r>
            <a:r>
              <a:rPr lang="en-US" sz="2000" dirty="0">
                <a:solidFill>
                  <a:schemeClr val="accent2"/>
                </a:solidFill>
              </a:rPr>
              <a:t>{write</a:t>
            </a:r>
            <a:r>
              <a:rPr lang="en-US" sz="2000" dirty="0" smtClean="0">
                <a:solidFill>
                  <a:schemeClr val="accent2"/>
                </a:solidFill>
              </a:rPr>
              <a:t> </a:t>
            </a:r>
            <a:r>
              <a:rPr lang="en-US" sz="2000" dirty="0" err="1" smtClean="0">
                <a:solidFill>
                  <a:schemeClr val="accent2"/>
                </a:solidFill>
              </a:rPr>
              <a:t>c(</a:t>
            </a:r>
            <a:r>
              <a:rPr lang="en-US" sz="2000" dirty="0" err="1">
                <a:solidFill>
                  <a:schemeClr val="accent2"/>
                </a:solidFill>
              </a:rPr>
              <a:t>i,j</a:t>
            </a:r>
            <a:r>
              <a:rPr lang="en-US" sz="2000" dirty="0">
                <a:solidFill>
                  <a:schemeClr val="accent2"/>
                </a:solidFill>
              </a:rPr>
              <a:t>) back to</a:t>
            </a:r>
            <a:r>
              <a:rPr lang="en-US" sz="2000" dirty="0" smtClean="0">
                <a:solidFill>
                  <a:schemeClr val="accent2"/>
                </a:solidFill>
              </a:rPr>
              <a:t> main memory</a:t>
            </a:r>
            <a:r>
              <a:rPr lang="en-US" sz="2000" dirty="0">
                <a:solidFill>
                  <a:schemeClr val="accent2"/>
                </a:solidFill>
              </a:rPr>
              <a:t>}</a:t>
            </a:r>
          </a:p>
        </p:txBody>
      </p:sp>
      <p:sp>
        <p:nvSpPr>
          <p:cNvPr id="182276" name="Rectangle 4"/>
          <p:cNvSpPr>
            <a:spLocks noChangeArrowheads="1"/>
          </p:cNvSpPr>
          <p:nvPr/>
        </p:nvSpPr>
        <p:spPr bwMode="auto">
          <a:xfrm>
            <a:off x="3454400" y="4724400"/>
            <a:ext cx="1150938" cy="1295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82277" name="Rectangle 5"/>
          <p:cNvSpPr>
            <a:spLocks noChangeArrowheads="1"/>
          </p:cNvSpPr>
          <p:nvPr/>
        </p:nvSpPr>
        <p:spPr bwMode="auto">
          <a:xfrm>
            <a:off x="5080000" y="4724400"/>
            <a:ext cx="1150938" cy="1295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82278" name="Text Box 6"/>
          <p:cNvSpPr txBox="1">
            <a:spLocks noChangeArrowheads="1"/>
          </p:cNvSpPr>
          <p:nvPr/>
        </p:nvSpPr>
        <p:spPr bwMode="auto">
          <a:xfrm>
            <a:off x="2709863" y="5257800"/>
            <a:ext cx="541337" cy="4572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2400">
                <a:solidFill>
                  <a:schemeClr val="tx1"/>
                </a:solidFill>
              </a:rPr>
              <a:t>=</a:t>
            </a:r>
          </a:p>
        </p:txBody>
      </p:sp>
      <p:sp>
        <p:nvSpPr>
          <p:cNvPr id="182279" name="Text Box 7"/>
          <p:cNvSpPr txBox="1">
            <a:spLocks noChangeArrowheads="1"/>
          </p:cNvSpPr>
          <p:nvPr/>
        </p:nvSpPr>
        <p:spPr bwMode="auto">
          <a:xfrm>
            <a:off x="4673600" y="5257800"/>
            <a:ext cx="271463" cy="4572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2400">
                <a:solidFill>
                  <a:schemeClr val="tx1"/>
                </a:solidFill>
              </a:rPr>
              <a:t>+</a:t>
            </a:r>
          </a:p>
        </p:txBody>
      </p:sp>
      <p:sp>
        <p:nvSpPr>
          <p:cNvPr id="182280" name="Text Box 8"/>
          <p:cNvSpPr txBox="1">
            <a:spLocks noChangeArrowheads="1"/>
          </p:cNvSpPr>
          <p:nvPr/>
        </p:nvSpPr>
        <p:spPr bwMode="auto">
          <a:xfrm>
            <a:off x="6230938" y="5257800"/>
            <a:ext cx="163512" cy="4572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2400">
                <a:solidFill>
                  <a:schemeClr val="tx1"/>
                </a:solidFill>
              </a:rPr>
              <a:t>*</a:t>
            </a:r>
          </a:p>
        </p:txBody>
      </p:sp>
      <p:sp>
        <p:nvSpPr>
          <p:cNvPr id="182281" name="Rectangle 9"/>
          <p:cNvSpPr>
            <a:spLocks noChangeArrowheads="1"/>
          </p:cNvSpPr>
          <p:nvPr/>
        </p:nvSpPr>
        <p:spPr bwMode="auto">
          <a:xfrm>
            <a:off x="3792538" y="5257800"/>
            <a:ext cx="136525" cy="1524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82282" name="Rectangle 10"/>
          <p:cNvSpPr>
            <a:spLocks noChangeArrowheads="1"/>
          </p:cNvSpPr>
          <p:nvPr/>
        </p:nvSpPr>
        <p:spPr bwMode="auto">
          <a:xfrm>
            <a:off x="5080000" y="5257800"/>
            <a:ext cx="1150938" cy="1524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82283" name="Text Box 11"/>
          <p:cNvSpPr txBox="1">
            <a:spLocks noChangeArrowheads="1"/>
          </p:cNvSpPr>
          <p:nvPr/>
        </p:nvSpPr>
        <p:spPr bwMode="auto">
          <a:xfrm>
            <a:off x="3522663" y="4953000"/>
            <a:ext cx="676275" cy="3048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1400" b="0">
                <a:solidFill>
                  <a:schemeClr val="tx1"/>
                </a:solidFill>
              </a:rPr>
              <a:t>C(i,j)</a:t>
            </a:r>
          </a:p>
        </p:txBody>
      </p:sp>
      <p:sp>
        <p:nvSpPr>
          <p:cNvPr id="182284" name="Text Box 12"/>
          <p:cNvSpPr txBox="1">
            <a:spLocks noChangeArrowheads="1"/>
          </p:cNvSpPr>
          <p:nvPr/>
        </p:nvSpPr>
        <p:spPr bwMode="auto">
          <a:xfrm>
            <a:off x="5148263" y="4876800"/>
            <a:ext cx="676275" cy="3048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1400" b="0">
                <a:solidFill>
                  <a:schemeClr val="tx1"/>
                </a:solidFill>
              </a:rPr>
              <a:t>A(i,:)</a:t>
            </a:r>
          </a:p>
        </p:txBody>
      </p:sp>
      <p:sp>
        <p:nvSpPr>
          <p:cNvPr id="182285" name="Rectangle 13"/>
          <p:cNvSpPr>
            <a:spLocks noChangeArrowheads="1"/>
          </p:cNvSpPr>
          <p:nvPr/>
        </p:nvSpPr>
        <p:spPr bwMode="auto">
          <a:xfrm>
            <a:off x="6629400" y="4724400"/>
            <a:ext cx="1152525" cy="1295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82286" name="Rectangle 14"/>
          <p:cNvSpPr>
            <a:spLocks noChangeArrowheads="1"/>
          </p:cNvSpPr>
          <p:nvPr/>
        </p:nvSpPr>
        <p:spPr bwMode="auto">
          <a:xfrm>
            <a:off x="6858000" y="4724400"/>
            <a:ext cx="134938" cy="12954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82287" name="Text Box 15"/>
          <p:cNvSpPr txBox="1">
            <a:spLocks noChangeArrowheads="1"/>
          </p:cNvSpPr>
          <p:nvPr/>
        </p:nvSpPr>
        <p:spPr bwMode="auto">
          <a:xfrm>
            <a:off x="7043738" y="5181600"/>
            <a:ext cx="677862" cy="3048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1400" b="0">
                <a:solidFill>
                  <a:schemeClr val="tx1"/>
                </a:solidFill>
              </a:rPr>
              <a:t>B(:,j)</a:t>
            </a:r>
          </a:p>
        </p:txBody>
      </p:sp>
      <p:sp>
        <p:nvSpPr>
          <p:cNvPr id="182288" name="Rectangle 16"/>
          <p:cNvSpPr>
            <a:spLocks noChangeArrowheads="1"/>
          </p:cNvSpPr>
          <p:nvPr/>
        </p:nvSpPr>
        <p:spPr bwMode="auto">
          <a:xfrm>
            <a:off x="1371600" y="4724400"/>
            <a:ext cx="1150938" cy="1295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82289" name="Rectangle 17"/>
          <p:cNvSpPr>
            <a:spLocks noChangeArrowheads="1"/>
          </p:cNvSpPr>
          <p:nvPr/>
        </p:nvSpPr>
        <p:spPr bwMode="auto">
          <a:xfrm>
            <a:off x="1828800" y="5257800"/>
            <a:ext cx="134938" cy="1524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82290" name="Text Box 18"/>
          <p:cNvSpPr txBox="1">
            <a:spLocks noChangeArrowheads="1"/>
          </p:cNvSpPr>
          <p:nvPr/>
        </p:nvSpPr>
        <p:spPr bwMode="auto">
          <a:xfrm>
            <a:off x="1557338" y="4953000"/>
            <a:ext cx="677862" cy="3048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1400" b="0">
                <a:solidFill>
                  <a:schemeClr val="tx1"/>
                </a:solidFill>
              </a:rPr>
              <a:t>C(i,j)</a:t>
            </a:r>
          </a:p>
        </p:txBody>
      </p:sp>
      <p:sp>
        <p:nvSpPr>
          <p:cNvPr id="19" name="Date Placeholder 18"/>
          <p:cNvSpPr>
            <a:spLocks noGrp="1"/>
          </p:cNvSpPr>
          <p:nvPr>
            <p:ph type="dt" sz="half" idx="10"/>
          </p:nvPr>
        </p:nvSpPr>
        <p:spPr/>
        <p:txBody>
          <a:bodyPr/>
          <a:lstStyle/>
          <a:p>
            <a:fld id="{CE2615A1-2822-CD4F-8CB2-6A3BB808CAB2}" type="datetime1">
              <a:rPr lang="en-US" smtClean="0"/>
              <a:pPr/>
              <a:t>10/1/12</a:t>
            </a:fld>
            <a:endParaRPr lang="en-US"/>
          </a:p>
        </p:txBody>
      </p:sp>
      <p:sp>
        <p:nvSpPr>
          <p:cNvPr id="20" name="Slide Number Placeholder 19"/>
          <p:cNvSpPr>
            <a:spLocks noGrp="1"/>
          </p:cNvSpPr>
          <p:nvPr>
            <p:ph type="sldNum" sz="quarter" idx="12"/>
          </p:nvPr>
        </p:nvSpPr>
        <p:spPr/>
        <p:txBody>
          <a:bodyPr/>
          <a:lstStyle/>
          <a:p>
            <a:fld id="{3CC63E4C-4642-794D-A2FD-70F6B81535F5}" type="slidenum">
              <a:rPr lang="en-US" smtClean="0"/>
              <a:pPr/>
              <a:t>18</a:t>
            </a:fld>
            <a:endParaRPr lang="en-US"/>
          </a:p>
        </p:txBody>
      </p:sp>
      <p:sp>
        <p:nvSpPr>
          <p:cNvPr id="21" name="Footer Placeholder 20"/>
          <p:cNvSpPr>
            <a:spLocks noGrp="1"/>
          </p:cNvSpPr>
          <p:nvPr>
            <p:ph type="ftr" sz="quarter" idx="11"/>
          </p:nvPr>
        </p:nvSpPr>
        <p:spPr/>
        <p:txBody>
          <a:bodyPr/>
          <a:lstStyle/>
          <a:p>
            <a:r>
              <a:rPr lang="en-US" smtClean="0"/>
              <a:t>Spring 2012 -- Lecture #12</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Algebra to the Rescue!</a:t>
            </a:r>
            <a:endParaRPr lang="en-US" dirty="0"/>
          </a:p>
        </p:txBody>
      </p:sp>
      <p:sp>
        <p:nvSpPr>
          <p:cNvPr id="4" name="Date Placeholder 3"/>
          <p:cNvSpPr>
            <a:spLocks noGrp="1"/>
          </p:cNvSpPr>
          <p:nvPr>
            <p:ph type="dt" sz="half" idx="10"/>
          </p:nvPr>
        </p:nvSpPr>
        <p:spPr/>
        <p:txBody>
          <a:bodyPr/>
          <a:lstStyle/>
          <a:p>
            <a:fld id="{A848A599-06EA-A14E-88F0-5871A88C91C2}"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Spring 2012 -- Lecture #12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a:p>
        </p:txBody>
      </p:sp>
      <p:pic>
        <p:nvPicPr>
          <p:cNvPr id="7" name="Picture 6"/>
          <p:cNvPicPr>
            <a:picLocks noChangeAspect="1"/>
          </p:cNvPicPr>
          <p:nvPr/>
        </p:nvPicPr>
        <p:blipFill>
          <a:blip r:embed="rId2"/>
          <a:stretch>
            <a:fillRect/>
          </a:stretch>
        </p:blipFill>
        <p:spPr>
          <a:xfrm>
            <a:off x="284382" y="1696851"/>
            <a:ext cx="8597900" cy="2692400"/>
          </a:xfrm>
          <a:prstGeom prst="rect">
            <a:avLst/>
          </a:prstGeom>
        </p:spPr>
      </p:pic>
      <p:sp>
        <p:nvSpPr>
          <p:cNvPr id="8" name="Content Placeholder 7"/>
          <p:cNvSpPr>
            <a:spLocks noGrp="1"/>
          </p:cNvSpPr>
          <p:nvPr>
            <p:ph idx="1"/>
          </p:nvPr>
        </p:nvSpPr>
        <p:spPr>
          <a:xfrm>
            <a:off x="351370" y="1177058"/>
            <a:ext cx="8229600" cy="4478661"/>
          </a:xfrm>
        </p:spPr>
        <p:txBody>
          <a:bodyPr>
            <a:normAutofit fontScale="92500" lnSpcReduction="10000"/>
          </a:bodyPr>
          <a:lstStyle/>
          <a:p>
            <a:r>
              <a:rPr lang="en-US" dirty="0" smtClean="0"/>
              <a:t>Instead of Multiplying two, say,  6 </a:t>
            </a:r>
            <a:r>
              <a:rPr lang="en-US" dirty="0" err="1" smtClean="0"/>
              <a:t>x</a:t>
            </a:r>
            <a:r>
              <a:rPr lang="en-US" dirty="0" smtClean="0"/>
              <a:t> 6 matrices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Thus, can get same result as multiplication of a set of </a:t>
            </a:r>
            <a:r>
              <a:rPr lang="en-US" dirty="0" err="1" smtClean="0"/>
              <a:t>submatricies</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7" name="Picture 5"/>
          <p:cNvPicPr>
            <a:picLocks noChangeAspect="1" noChangeArrowheads="1"/>
          </p:cNvPicPr>
          <p:nvPr/>
        </p:nvPicPr>
        <p:blipFill>
          <a:blip r:embed="rId4"/>
          <a:srcRect/>
          <a:stretch>
            <a:fillRect/>
          </a:stretch>
        </p:blipFill>
        <p:spPr bwMode="auto">
          <a:xfrm>
            <a:off x="8120266" y="2214862"/>
            <a:ext cx="1023734" cy="709634"/>
          </a:xfrm>
          <a:prstGeom prst="rect">
            <a:avLst/>
          </a:prstGeom>
          <a:noFill/>
          <a:ln w="9525">
            <a:noFill/>
            <a:miter lim="800000"/>
            <a:headEnd/>
            <a:tailEnd/>
          </a:ln>
          <a:effectLst/>
        </p:spPr>
      </p:pic>
      <p:sp>
        <p:nvSpPr>
          <p:cNvPr id="26627" name="Rectangle 5"/>
          <p:cNvSpPr>
            <a:spLocks noGrp="1" noChangeArrowheads="1"/>
          </p:cNvSpPr>
          <p:nvPr>
            <p:ph type="title"/>
          </p:nvPr>
        </p:nvSpPr>
        <p:spPr>
          <a:xfrm>
            <a:off x="457200" y="37576"/>
            <a:ext cx="8229600" cy="1143000"/>
          </a:xfrm>
        </p:spPr>
        <p:txBody>
          <a:bodyPr>
            <a:normAutofit fontScale="90000"/>
          </a:bodyPr>
          <a:lstStyle/>
          <a:p>
            <a:pPr>
              <a:lnSpc>
                <a:spcPct val="85000"/>
              </a:lnSpc>
            </a:pPr>
            <a:r>
              <a:rPr lang="en-US" dirty="0" smtClean="0"/>
              <a:t>New-School Machine Structures</a:t>
            </a:r>
            <a:br>
              <a:rPr lang="en-US" dirty="0" smtClean="0"/>
            </a:br>
            <a:r>
              <a:rPr lang="en-US" dirty="0" smtClean="0"/>
              <a:t>(It’s a bit more complicated!)</a:t>
            </a:r>
            <a:endParaRPr lang="en-US" dirty="0"/>
          </a:p>
        </p:txBody>
      </p:sp>
      <p:sp>
        <p:nvSpPr>
          <p:cNvPr id="43" name="Content Placeholder 42"/>
          <p:cNvSpPr>
            <a:spLocks noGrp="1"/>
          </p:cNvSpPr>
          <p:nvPr>
            <p:ph sz="half" idx="1"/>
          </p:nvPr>
        </p:nvSpPr>
        <p:spPr>
          <a:xfrm>
            <a:off x="0" y="1387066"/>
            <a:ext cx="3421902" cy="5237820"/>
          </a:xfrm>
        </p:spPr>
        <p:txBody>
          <a:bodyPr>
            <a:noAutofit/>
          </a:bodyPr>
          <a:lstStyle/>
          <a:p>
            <a:pPr>
              <a:lnSpc>
                <a:spcPct val="90000"/>
              </a:lnSpc>
            </a:pPr>
            <a:r>
              <a:rPr lang="en-US" sz="2400" dirty="0" smtClean="0"/>
              <a:t>Parallel Requests</a:t>
            </a:r>
          </a:p>
          <a:p>
            <a:pPr lvl="1">
              <a:lnSpc>
                <a:spcPct val="90000"/>
              </a:lnSpc>
              <a:buNone/>
            </a:pPr>
            <a:r>
              <a:rPr lang="en-US" sz="1800" dirty="0" smtClean="0"/>
              <a:t>Assigned to computer</a:t>
            </a:r>
          </a:p>
          <a:p>
            <a:pPr lvl="1">
              <a:lnSpc>
                <a:spcPct val="90000"/>
              </a:lnSpc>
              <a:buNone/>
            </a:pPr>
            <a:r>
              <a:rPr lang="en-US" sz="1800" dirty="0" smtClean="0"/>
              <a:t>e.g., Search “Katz”</a:t>
            </a:r>
          </a:p>
          <a:p>
            <a:pPr>
              <a:lnSpc>
                <a:spcPct val="90000"/>
              </a:lnSpc>
            </a:pPr>
            <a:r>
              <a:rPr lang="en-US" sz="2400" dirty="0" smtClean="0"/>
              <a:t>Parallel Threads</a:t>
            </a:r>
          </a:p>
          <a:p>
            <a:pPr lvl="1">
              <a:lnSpc>
                <a:spcPct val="90000"/>
              </a:lnSpc>
              <a:buNone/>
            </a:pPr>
            <a:r>
              <a:rPr lang="en-US" sz="1800" dirty="0" smtClean="0"/>
              <a:t>Assigned to core</a:t>
            </a:r>
          </a:p>
          <a:p>
            <a:pPr lvl="1">
              <a:lnSpc>
                <a:spcPct val="90000"/>
              </a:lnSpc>
              <a:buNone/>
            </a:pPr>
            <a:r>
              <a:rPr lang="en-US" sz="1800" dirty="0" smtClean="0"/>
              <a:t>e.g., Lookup, Ads</a:t>
            </a:r>
          </a:p>
          <a:p>
            <a:pPr>
              <a:lnSpc>
                <a:spcPct val="90000"/>
              </a:lnSpc>
            </a:pPr>
            <a:r>
              <a:rPr lang="en-US" sz="2400" dirty="0" smtClean="0"/>
              <a:t>Parallel Instructions</a:t>
            </a:r>
          </a:p>
          <a:p>
            <a:pPr lvl="1">
              <a:lnSpc>
                <a:spcPct val="90000"/>
              </a:lnSpc>
              <a:buNone/>
            </a:pPr>
            <a:r>
              <a:rPr lang="en-US" sz="1800" dirty="0" smtClean="0"/>
              <a:t>&gt;1 instruction @ one time</a:t>
            </a:r>
          </a:p>
          <a:p>
            <a:pPr lvl="1">
              <a:lnSpc>
                <a:spcPct val="90000"/>
              </a:lnSpc>
              <a:buNone/>
            </a:pPr>
            <a:r>
              <a:rPr lang="en-US" sz="1800" dirty="0" smtClean="0"/>
              <a:t>e.g., 5 pipelined instructions</a:t>
            </a:r>
          </a:p>
          <a:p>
            <a:pPr>
              <a:lnSpc>
                <a:spcPct val="90000"/>
              </a:lnSpc>
            </a:pPr>
            <a:r>
              <a:rPr lang="en-US" sz="2400" dirty="0" smtClean="0"/>
              <a:t>Parallel Data</a:t>
            </a:r>
          </a:p>
          <a:p>
            <a:pPr lvl="1">
              <a:lnSpc>
                <a:spcPct val="90000"/>
              </a:lnSpc>
              <a:buNone/>
            </a:pPr>
            <a:r>
              <a:rPr lang="en-US" sz="1800" dirty="0" smtClean="0"/>
              <a:t>&gt;1 data item @ one time</a:t>
            </a:r>
          </a:p>
          <a:p>
            <a:pPr lvl="1">
              <a:lnSpc>
                <a:spcPct val="90000"/>
              </a:lnSpc>
              <a:buNone/>
            </a:pPr>
            <a:r>
              <a:rPr lang="en-US" sz="1800" dirty="0" smtClean="0"/>
              <a:t>e.g., Add of 4 pairs of words</a:t>
            </a:r>
          </a:p>
          <a:p>
            <a:pPr>
              <a:lnSpc>
                <a:spcPct val="90000"/>
              </a:lnSpc>
            </a:pPr>
            <a:r>
              <a:rPr lang="en-US" sz="2400" dirty="0" smtClean="0"/>
              <a:t>Hardware descriptions</a:t>
            </a:r>
          </a:p>
          <a:p>
            <a:pPr lvl="1">
              <a:lnSpc>
                <a:spcPct val="90000"/>
              </a:lnSpc>
              <a:buNone/>
            </a:pPr>
            <a:r>
              <a:rPr lang="en-US" sz="1800" dirty="0" smtClean="0"/>
              <a:t>All gates @ one time</a:t>
            </a:r>
          </a:p>
          <a:p>
            <a:pPr>
              <a:lnSpc>
                <a:spcPct val="90000"/>
              </a:lnSpc>
            </a:pPr>
            <a:r>
              <a:rPr lang="en-US" sz="2200" dirty="0" smtClean="0"/>
              <a:t>Programming Languages</a:t>
            </a:r>
          </a:p>
        </p:txBody>
      </p:sp>
      <p:sp>
        <p:nvSpPr>
          <p:cNvPr id="44" name="Date Placeholder 43"/>
          <p:cNvSpPr>
            <a:spLocks noGrp="1"/>
          </p:cNvSpPr>
          <p:nvPr>
            <p:ph type="dt" sz="half" idx="10"/>
          </p:nvPr>
        </p:nvSpPr>
        <p:spPr/>
        <p:txBody>
          <a:bodyPr/>
          <a:lstStyle/>
          <a:p>
            <a:fld id="{5BA1BF85-3C43-FF46-8B60-FBAD9D618666}" type="datetime1">
              <a:rPr lang="en-US" smtClean="0"/>
              <a:pPr/>
              <a:t>10/1/12</a:t>
            </a:fld>
            <a:endParaRPr lang="en-US"/>
          </a:p>
        </p:txBody>
      </p:sp>
      <p:sp>
        <p:nvSpPr>
          <p:cNvPr id="46" name="Footer Placeholder 45"/>
          <p:cNvSpPr>
            <a:spLocks noGrp="1"/>
          </p:cNvSpPr>
          <p:nvPr>
            <p:ph type="ftr" sz="quarter" idx="11"/>
          </p:nvPr>
        </p:nvSpPr>
        <p:spPr/>
        <p:txBody>
          <a:bodyPr/>
          <a:lstStyle/>
          <a:p>
            <a:r>
              <a:rPr lang="en-US" smtClean="0"/>
              <a:t>Fall 2012 -- Lecture #16</a:t>
            </a:r>
            <a:endParaRPr lang="en-US" dirty="0"/>
          </a:p>
        </p:txBody>
      </p:sp>
      <p:sp>
        <p:nvSpPr>
          <p:cNvPr id="45" name="Slide Number Placeholder 44"/>
          <p:cNvSpPr>
            <a:spLocks noGrp="1"/>
          </p:cNvSpPr>
          <p:nvPr>
            <p:ph type="sldNum" sz="quarter" idx="12"/>
          </p:nvPr>
        </p:nvSpPr>
        <p:spPr/>
        <p:txBody>
          <a:bodyPr/>
          <a:lstStyle/>
          <a:p>
            <a:fld id="{3CC63E4C-4642-794D-A2FD-70F6B81535F5}" type="slidenum">
              <a:rPr lang="en-US" smtClean="0"/>
              <a:pPr/>
              <a:t>2</a:t>
            </a:fld>
            <a:endParaRPr lang="en-US"/>
          </a:p>
        </p:txBody>
      </p:sp>
      <p:sp>
        <p:nvSpPr>
          <p:cNvPr id="97" name="TextBox 96"/>
          <p:cNvSpPr txBox="1"/>
          <p:nvPr/>
        </p:nvSpPr>
        <p:spPr>
          <a:xfrm>
            <a:off x="8170342" y="1665638"/>
            <a:ext cx="787395" cy="544765"/>
          </a:xfrm>
          <a:prstGeom prst="rect">
            <a:avLst/>
          </a:prstGeom>
          <a:noFill/>
        </p:spPr>
        <p:txBody>
          <a:bodyPr wrap="none" rtlCol="0">
            <a:spAutoFit/>
          </a:bodyPr>
          <a:lstStyle/>
          <a:p>
            <a:pPr algn="r">
              <a:lnSpc>
                <a:spcPct val="80000"/>
              </a:lnSpc>
            </a:pPr>
            <a:r>
              <a:rPr lang="en-US" dirty="0" smtClean="0"/>
              <a:t>Smart</a:t>
            </a:r>
            <a:br>
              <a:rPr lang="en-US" dirty="0" smtClean="0"/>
            </a:br>
            <a:r>
              <a:rPr lang="en-US" dirty="0" smtClean="0"/>
              <a:t>Phone</a:t>
            </a:r>
            <a:endParaRPr lang="en-US" dirty="0"/>
          </a:p>
        </p:txBody>
      </p:sp>
      <p:sp>
        <p:nvSpPr>
          <p:cNvPr id="118" name="TextBox 117"/>
          <p:cNvSpPr txBox="1"/>
          <p:nvPr/>
        </p:nvSpPr>
        <p:spPr>
          <a:xfrm>
            <a:off x="3916478" y="1665944"/>
            <a:ext cx="1305493" cy="766364"/>
          </a:xfrm>
          <a:prstGeom prst="rect">
            <a:avLst/>
          </a:prstGeom>
          <a:noFill/>
        </p:spPr>
        <p:txBody>
          <a:bodyPr wrap="square" rtlCol="0">
            <a:spAutoFit/>
          </a:bodyPr>
          <a:lstStyle/>
          <a:p>
            <a:pPr algn="r">
              <a:lnSpc>
                <a:spcPct val="80000"/>
              </a:lnSpc>
            </a:pPr>
            <a:r>
              <a:rPr lang="en-US" dirty="0" smtClean="0"/>
              <a:t>Warehouse Scale Computer</a:t>
            </a:r>
            <a:endParaRPr lang="en-US" dirty="0"/>
          </a:p>
        </p:txBody>
      </p:sp>
      <p:cxnSp>
        <p:nvCxnSpPr>
          <p:cNvPr id="168" name="Straight Connector 167"/>
          <p:cNvCxnSpPr/>
          <p:nvPr/>
        </p:nvCxnSpPr>
        <p:spPr>
          <a:xfrm rot="5400000">
            <a:off x="736707" y="3834054"/>
            <a:ext cx="5250171" cy="1588"/>
          </a:xfrm>
          <a:prstGeom prst="line">
            <a:avLst/>
          </a:prstGeom>
          <a:ln w="152400"/>
        </p:spPr>
        <p:style>
          <a:lnRef idx="2">
            <a:schemeClr val="accent1"/>
          </a:lnRef>
          <a:fillRef idx="0">
            <a:schemeClr val="accent1"/>
          </a:fillRef>
          <a:effectRef idx="1">
            <a:schemeClr val="accent1"/>
          </a:effectRef>
          <a:fontRef idx="minor">
            <a:schemeClr val="tx1"/>
          </a:fontRef>
        </p:style>
      </p:cxnSp>
      <p:sp>
        <p:nvSpPr>
          <p:cNvPr id="169" name="TextBox 168"/>
          <p:cNvSpPr txBox="1"/>
          <p:nvPr/>
        </p:nvSpPr>
        <p:spPr>
          <a:xfrm>
            <a:off x="1869899" y="1062860"/>
            <a:ext cx="3176233" cy="461665"/>
          </a:xfrm>
          <a:prstGeom prst="rect">
            <a:avLst/>
          </a:prstGeom>
          <a:noFill/>
        </p:spPr>
        <p:txBody>
          <a:bodyPr wrap="none" rtlCol="0">
            <a:spAutoFit/>
          </a:bodyPr>
          <a:lstStyle/>
          <a:p>
            <a:r>
              <a:rPr lang="en-US" sz="2400" i="1" dirty="0" smtClean="0"/>
              <a:t>Software        Hardware</a:t>
            </a:r>
            <a:endParaRPr lang="en-US" sz="2400" i="1" dirty="0"/>
          </a:p>
        </p:txBody>
      </p:sp>
      <p:sp>
        <p:nvSpPr>
          <p:cNvPr id="171" name="TextBox 170"/>
          <p:cNvSpPr txBox="1"/>
          <p:nvPr/>
        </p:nvSpPr>
        <p:spPr>
          <a:xfrm>
            <a:off x="2559950" y="2275669"/>
            <a:ext cx="1619354" cy="1205458"/>
          </a:xfrm>
          <a:prstGeom prst="rect">
            <a:avLst/>
          </a:prstGeom>
          <a:solidFill>
            <a:schemeClr val="bg1"/>
          </a:solidFill>
        </p:spPr>
        <p:txBody>
          <a:bodyPr wrap="none" rtlCol="0">
            <a:spAutoFit/>
          </a:bodyPr>
          <a:lstStyle/>
          <a:p>
            <a:pPr algn="ctr">
              <a:lnSpc>
                <a:spcPct val="90000"/>
              </a:lnSpc>
            </a:pPr>
            <a:r>
              <a:rPr lang="en-US" sz="2000" i="1" dirty="0" smtClean="0"/>
              <a:t>Harness</a:t>
            </a:r>
            <a:br>
              <a:rPr lang="en-US" sz="2000" i="1" dirty="0" smtClean="0"/>
            </a:br>
            <a:r>
              <a:rPr lang="en-US" sz="2000" i="1" dirty="0" smtClean="0"/>
              <a:t>Parallelism &amp;</a:t>
            </a:r>
          </a:p>
          <a:p>
            <a:pPr algn="ctr">
              <a:lnSpc>
                <a:spcPct val="90000"/>
              </a:lnSpc>
            </a:pPr>
            <a:r>
              <a:rPr lang="en-US" sz="2000" i="1" dirty="0" smtClean="0"/>
              <a:t>Achieve High</a:t>
            </a:r>
            <a:br>
              <a:rPr lang="en-US" sz="2000" i="1" dirty="0" smtClean="0"/>
            </a:br>
            <a:r>
              <a:rPr lang="en-US" sz="2000" i="1" dirty="0" smtClean="0"/>
              <a:t>Performance</a:t>
            </a:r>
            <a:endParaRPr lang="en-US" sz="2000" i="1" dirty="0"/>
          </a:p>
        </p:txBody>
      </p:sp>
      <p:grpSp>
        <p:nvGrpSpPr>
          <p:cNvPr id="2" name="Group 50"/>
          <p:cNvGrpSpPr/>
          <p:nvPr/>
        </p:nvGrpSpPr>
        <p:grpSpPr>
          <a:xfrm>
            <a:off x="5831288" y="5537200"/>
            <a:ext cx="3360062" cy="1289820"/>
            <a:chOff x="5831288" y="5537200"/>
            <a:chExt cx="3360062" cy="1289820"/>
          </a:xfrm>
        </p:grpSpPr>
        <p:sp>
          <p:nvSpPr>
            <p:cNvPr id="166" name="TextBox 165"/>
            <p:cNvSpPr txBox="1"/>
            <p:nvPr/>
          </p:nvSpPr>
          <p:spPr>
            <a:xfrm>
              <a:off x="7942290" y="5985754"/>
              <a:ext cx="1249060" cy="369332"/>
            </a:xfrm>
            <a:prstGeom prst="rect">
              <a:avLst/>
            </a:prstGeom>
            <a:noFill/>
          </p:spPr>
          <p:txBody>
            <a:bodyPr wrap="none" rtlCol="0">
              <a:spAutoFit/>
            </a:bodyPr>
            <a:lstStyle/>
            <a:p>
              <a:r>
                <a:rPr lang="en-US" dirty="0" smtClean="0"/>
                <a:t>Logic Gates</a:t>
              </a:r>
              <a:endParaRPr lang="en-US" dirty="0"/>
            </a:p>
          </p:txBody>
        </p:sp>
        <p:cxnSp>
          <p:nvCxnSpPr>
            <p:cNvPr id="172" name="Straight Connector 171"/>
            <p:cNvCxnSpPr>
              <a:stCxn id="104" idx="2"/>
              <a:endCxn id="177" idx="3"/>
            </p:cNvCxnSpPr>
            <p:nvPr/>
          </p:nvCxnSpPr>
          <p:spPr>
            <a:xfrm flipH="1">
              <a:off x="7920438" y="5537200"/>
              <a:ext cx="54947"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a:stCxn id="104" idx="1"/>
              <a:endCxn id="177" idx="0"/>
            </p:cNvCxnSpPr>
            <p:nvPr/>
          </p:nvCxnSpPr>
          <p:spPr>
            <a:xfrm flipH="1">
              <a:off x="6543773" y="5537200"/>
              <a:ext cx="955786"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177"/>
            <p:cNvGrpSpPr/>
            <p:nvPr/>
          </p:nvGrpSpPr>
          <p:grpSpPr>
            <a:xfrm>
              <a:off x="5831288" y="6109003"/>
              <a:ext cx="2089150" cy="718017"/>
              <a:chOff x="5831288" y="6139983"/>
              <a:chExt cx="2089150" cy="718017"/>
            </a:xfrm>
          </p:grpSpPr>
          <p:graphicFrame>
            <p:nvGraphicFramePr>
              <p:cNvPr id="93186" name="Object 2"/>
              <p:cNvGraphicFramePr>
                <a:graphicFrameLocks noChangeAspect="1"/>
              </p:cNvGraphicFramePr>
              <p:nvPr/>
            </p:nvGraphicFramePr>
            <p:xfrm>
              <a:off x="6560469" y="6139983"/>
              <a:ext cx="1044389" cy="718017"/>
            </p:xfrm>
            <a:graphic>
              <a:graphicData uri="http://schemas.openxmlformats.org/presentationml/2006/ole">
                <p:oleObj spid="_x0000_s113666" name="Image" r:id="rId5" imgW="3492063" imgH="2400000" progId="">
                  <p:embed/>
                </p:oleObj>
              </a:graphicData>
            </a:graphic>
          </p:graphicFrame>
          <p:sp>
            <p:nvSpPr>
              <p:cNvPr id="177" name="Freeform 176"/>
              <p:cNvSpPr/>
              <p:nvPr/>
            </p:nvSpPr>
            <p:spPr>
              <a:xfrm>
                <a:off x="5831288" y="6149353"/>
                <a:ext cx="2089150" cy="708647"/>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a:t>
                </a:r>
                <a:endParaRPr lang="en-US" dirty="0">
                  <a:solidFill>
                    <a:srgbClr val="000000"/>
                  </a:solidFill>
                </a:endParaRPr>
              </a:p>
            </p:txBody>
          </p:sp>
        </p:grpSp>
      </p:grpSp>
      <p:pic>
        <p:nvPicPr>
          <p:cNvPr id="117" name="Picture 116" descr="cern-racks.jpg"/>
          <p:cNvPicPr>
            <a:picLocks noChangeAspect="1"/>
          </p:cNvPicPr>
          <p:nvPr/>
        </p:nvPicPr>
        <p:blipFill>
          <a:blip r:embed="rId6"/>
          <a:stretch>
            <a:fillRect/>
          </a:stretch>
        </p:blipFill>
        <p:spPr>
          <a:xfrm>
            <a:off x="5173656" y="1334878"/>
            <a:ext cx="2859651" cy="1667628"/>
          </a:xfrm>
          <a:prstGeom prst="rect">
            <a:avLst/>
          </a:prstGeom>
        </p:spPr>
      </p:pic>
      <p:grpSp>
        <p:nvGrpSpPr>
          <p:cNvPr id="4" name="Group 55"/>
          <p:cNvGrpSpPr/>
          <p:nvPr/>
        </p:nvGrpSpPr>
        <p:grpSpPr>
          <a:xfrm>
            <a:off x="3442017" y="2980266"/>
            <a:ext cx="5143176" cy="1625601"/>
            <a:chOff x="3442017" y="2980266"/>
            <a:chExt cx="5143176" cy="1625601"/>
          </a:xfrm>
        </p:grpSpPr>
        <p:grpSp>
          <p:nvGrpSpPr>
            <p:cNvPr id="5" name="Group 53"/>
            <p:cNvGrpSpPr/>
            <p:nvPr/>
          </p:nvGrpSpPr>
          <p:grpSpPr>
            <a:xfrm>
              <a:off x="3442017" y="2980266"/>
              <a:ext cx="5143176" cy="1625601"/>
              <a:chOff x="3442017" y="2980266"/>
              <a:chExt cx="5143176" cy="1625601"/>
            </a:xfrm>
          </p:grpSpPr>
          <p:pic>
            <p:nvPicPr>
              <p:cNvPr id="48" name="Picture 5"/>
              <p:cNvPicPr>
                <a:picLocks noChangeAspect="1"/>
              </p:cNvPicPr>
              <p:nvPr/>
            </p:nvPicPr>
            <p:blipFill>
              <a:blip r:embed="rId7"/>
              <a:srcRect/>
              <a:stretch>
                <a:fillRect/>
              </a:stretch>
            </p:blipFill>
            <p:spPr bwMode="auto">
              <a:xfrm>
                <a:off x="3442017" y="3451864"/>
                <a:ext cx="1792390" cy="856882"/>
              </a:xfrm>
              <a:prstGeom prst="rect">
                <a:avLst/>
              </a:prstGeom>
              <a:noFill/>
              <a:ln w="9525">
                <a:noFill/>
                <a:miter lim="800000"/>
                <a:headEnd/>
                <a:tailEnd/>
              </a:ln>
            </p:spPr>
          </p:pic>
          <p:cxnSp>
            <p:nvCxnSpPr>
              <p:cNvPr id="135" name="Straight Connector 134"/>
              <p:cNvCxnSpPr>
                <a:endCxn id="98" idx="1"/>
              </p:cNvCxnSpPr>
              <p:nvPr/>
            </p:nvCxnSpPr>
            <p:spPr>
              <a:xfrm rot="10800000" flipV="1">
                <a:off x="5432954" y="2980266"/>
                <a:ext cx="1729843" cy="389478"/>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37" name="Straight Connector 136"/>
              <p:cNvCxnSpPr>
                <a:endCxn id="98" idx="0"/>
              </p:cNvCxnSpPr>
              <p:nvPr/>
            </p:nvCxnSpPr>
            <p:spPr>
              <a:xfrm>
                <a:off x="7501460" y="2980267"/>
                <a:ext cx="1083733" cy="38947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nvGrpSpPr>
              <p:cNvPr id="6" name="Group 144"/>
              <p:cNvGrpSpPr/>
              <p:nvPr/>
            </p:nvGrpSpPr>
            <p:grpSpPr>
              <a:xfrm>
                <a:off x="3894659" y="3369744"/>
                <a:ext cx="4690534" cy="1236123"/>
                <a:chOff x="3539066" y="3369744"/>
                <a:chExt cx="4690534" cy="1236123"/>
              </a:xfrm>
            </p:grpSpPr>
            <p:sp>
              <p:nvSpPr>
                <p:cNvPr id="98" name="Freeform 97"/>
                <p:cNvSpPr/>
                <p:nvPr/>
              </p:nvSpPr>
              <p:spPr>
                <a:xfrm>
                  <a:off x="3539066" y="3369744"/>
                  <a:ext cx="4690534" cy="123612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Freeform 131"/>
                <p:cNvSpPr/>
                <p:nvPr/>
              </p:nvSpPr>
              <p:spPr>
                <a:xfrm>
                  <a:off x="4758265"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133" name="Freeform 132"/>
                <p:cNvSpPr/>
                <p:nvPr/>
              </p:nvSpPr>
              <p:spPr>
                <a:xfrm>
                  <a:off x="6790242"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138" name="Rectangle 137"/>
                <p:cNvSpPr/>
                <p:nvPr/>
              </p:nvSpPr>
              <p:spPr>
                <a:xfrm>
                  <a:off x="6242320" y="3413668"/>
                  <a:ext cx="344039" cy="369332"/>
                </a:xfrm>
                <a:prstGeom prst="rect">
                  <a:avLst/>
                </a:prstGeom>
              </p:spPr>
              <p:txBody>
                <a:bodyPr wrap="none">
                  <a:spAutoFit/>
                </a:bodyPr>
                <a:lstStyle/>
                <a:p>
                  <a:r>
                    <a:rPr lang="en-US" dirty="0" smtClean="0"/>
                    <a:t>…</a:t>
                  </a:r>
                  <a:endParaRPr lang="en-US" dirty="0"/>
                </a:p>
              </p:txBody>
            </p:sp>
            <p:sp>
              <p:nvSpPr>
                <p:cNvPr id="140" name="Freeform 139"/>
                <p:cNvSpPr/>
                <p:nvPr/>
              </p:nvSpPr>
              <p:spPr>
                <a:xfrm>
                  <a:off x="4284134" y="3810000"/>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     Memory               (Cache)</a:t>
                  </a:r>
                  <a:endParaRPr lang="en-US" dirty="0">
                    <a:solidFill>
                      <a:srgbClr val="000000"/>
                    </a:solidFill>
                  </a:endParaRPr>
                </a:p>
              </p:txBody>
            </p:sp>
            <p:sp>
              <p:nvSpPr>
                <p:cNvPr id="144" name="Freeform 143"/>
                <p:cNvSpPr/>
                <p:nvPr/>
              </p:nvSpPr>
              <p:spPr>
                <a:xfrm>
                  <a:off x="3826935" y="4199466"/>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Input/Output</a:t>
                  </a:r>
                  <a:endParaRPr lang="en-US" dirty="0">
                    <a:solidFill>
                      <a:srgbClr val="000000"/>
                    </a:solidFill>
                  </a:endParaRPr>
                </a:p>
              </p:txBody>
            </p:sp>
          </p:grpSp>
        </p:grpSp>
        <p:sp>
          <p:nvSpPr>
            <p:cNvPr id="55" name="TextBox 54"/>
            <p:cNvSpPr txBox="1"/>
            <p:nvPr/>
          </p:nvSpPr>
          <p:spPr>
            <a:xfrm>
              <a:off x="6760107" y="3049938"/>
              <a:ext cx="1126593" cy="323165"/>
            </a:xfrm>
            <a:prstGeom prst="rect">
              <a:avLst/>
            </a:prstGeom>
            <a:noFill/>
          </p:spPr>
          <p:txBody>
            <a:bodyPr wrap="none" rtlCol="0">
              <a:spAutoFit/>
            </a:bodyPr>
            <a:lstStyle/>
            <a:p>
              <a:pPr algn="r">
                <a:lnSpc>
                  <a:spcPct val="80000"/>
                </a:lnSpc>
              </a:pPr>
              <a:r>
                <a:rPr lang="en-US" dirty="0" smtClean="0"/>
                <a:t>Computer</a:t>
              </a:r>
            </a:p>
          </p:txBody>
        </p:sp>
      </p:grpSp>
      <p:grpSp>
        <p:nvGrpSpPr>
          <p:cNvPr id="7" name="Group 90"/>
          <p:cNvGrpSpPr/>
          <p:nvPr/>
        </p:nvGrpSpPr>
        <p:grpSpPr>
          <a:xfrm>
            <a:off x="3365862" y="3454411"/>
            <a:ext cx="5625738" cy="2622539"/>
            <a:chOff x="3365862" y="3454411"/>
            <a:chExt cx="5625738" cy="2622539"/>
          </a:xfrm>
        </p:grpSpPr>
        <p:sp>
          <p:nvSpPr>
            <p:cNvPr id="151" name="Freeform 150"/>
            <p:cNvSpPr/>
            <p:nvPr/>
          </p:nvSpPr>
          <p:spPr>
            <a:xfrm>
              <a:off x="3971023" y="5625230"/>
              <a:ext cx="3626511" cy="341684"/>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Cache Memory</a:t>
              </a:r>
              <a:endParaRPr lang="en-US" dirty="0">
                <a:solidFill>
                  <a:srgbClr val="000000"/>
                </a:solidFill>
              </a:endParaRPr>
            </a:p>
          </p:txBody>
        </p:sp>
        <p:grpSp>
          <p:nvGrpSpPr>
            <p:cNvPr id="8" name="Group 89"/>
            <p:cNvGrpSpPr/>
            <p:nvPr/>
          </p:nvGrpSpPr>
          <p:grpSpPr>
            <a:xfrm>
              <a:off x="3365862" y="3454411"/>
              <a:ext cx="5625738" cy="2622539"/>
              <a:chOff x="3365862" y="3454411"/>
              <a:chExt cx="5625738" cy="2622539"/>
            </a:xfrm>
          </p:grpSpPr>
          <p:grpSp>
            <p:nvGrpSpPr>
              <p:cNvPr id="9" name="Group 48"/>
              <p:cNvGrpSpPr/>
              <p:nvPr/>
            </p:nvGrpSpPr>
            <p:grpSpPr>
              <a:xfrm>
                <a:off x="3365862" y="3454411"/>
                <a:ext cx="5625738" cy="2622539"/>
                <a:chOff x="3365862" y="3454411"/>
                <a:chExt cx="5454288" cy="2850775"/>
              </a:xfrm>
            </p:grpSpPr>
            <p:sp>
              <p:nvSpPr>
                <p:cNvPr id="147" name="Freeform 146"/>
                <p:cNvSpPr/>
                <p:nvPr/>
              </p:nvSpPr>
              <p:spPr>
                <a:xfrm>
                  <a:off x="3365862" y="4775213"/>
                  <a:ext cx="5454288" cy="152997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6" name="Straight Connector 155"/>
                <p:cNvCxnSpPr>
                  <a:stCxn id="133" idx="1"/>
                  <a:endCxn id="147" idx="1"/>
                </p:cNvCxnSpPr>
                <p:nvPr/>
              </p:nvCxnSpPr>
              <p:spPr>
                <a:xfrm flipH="1">
                  <a:off x="5154635" y="3454411"/>
                  <a:ext cx="2252893"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33" idx="0"/>
                  <a:endCxn id="147" idx="0"/>
                </p:cNvCxnSpPr>
                <p:nvPr/>
              </p:nvCxnSpPr>
              <p:spPr>
                <a:xfrm>
                  <a:off x="8179845" y="3454411"/>
                  <a:ext cx="640305"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2" name="TextBox 161"/>
              <p:cNvSpPr txBox="1"/>
              <p:nvPr/>
            </p:nvSpPr>
            <p:spPr>
              <a:xfrm>
                <a:off x="7515253" y="4306692"/>
                <a:ext cx="641304" cy="369332"/>
              </a:xfrm>
              <a:prstGeom prst="rect">
                <a:avLst/>
              </a:prstGeom>
              <a:noFill/>
            </p:spPr>
            <p:txBody>
              <a:bodyPr wrap="square" rtlCol="0">
                <a:spAutoFit/>
              </a:bodyPr>
              <a:lstStyle/>
              <a:p>
                <a:r>
                  <a:rPr lang="en-US" dirty="0" smtClean="0"/>
                  <a:t>Core</a:t>
                </a:r>
                <a:endParaRPr lang="en-US" dirty="0"/>
              </a:p>
            </p:txBody>
          </p:sp>
          <p:sp>
            <p:nvSpPr>
              <p:cNvPr id="163" name="Freeform 162"/>
              <p:cNvSpPr/>
              <p:nvPr/>
            </p:nvSpPr>
            <p:spPr>
              <a:xfrm>
                <a:off x="4108450" y="4718050"/>
                <a:ext cx="2705100" cy="850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Instruction </a:t>
                </a:r>
                <a:r>
                  <a:rPr lang="en-US" dirty="0" err="1" smtClean="0">
                    <a:solidFill>
                      <a:srgbClr val="000000"/>
                    </a:solidFill>
                  </a:rPr>
                  <a:t>Unit(s</a:t>
                </a:r>
                <a:r>
                  <a:rPr lang="en-US" dirty="0" smtClean="0">
                    <a:solidFill>
                      <a:srgbClr val="000000"/>
                    </a:solidFill>
                  </a:rPr>
                  <a:t>)</a:t>
                </a:r>
              </a:p>
              <a:p>
                <a:pPr algn="ctr">
                  <a:lnSpc>
                    <a:spcPct val="90000"/>
                  </a:lnSpc>
                </a:pPr>
                <a:endParaRPr lang="en-US" dirty="0" smtClean="0">
                  <a:solidFill>
                    <a:srgbClr val="000000"/>
                  </a:solidFill>
                </a:endParaRPr>
              </a:p>
              <a:p>
                <a:pPr algn="ctr">
                  <a:lnSpc>
                    <a:spcPct val="90000"/>
                  </a:lnSpc>
                </a:pPr>
                <a:endParaRPr lang="en-US" dirty="0">
                  <a:solidFill>
                    <a:srgbClr val="000000"/>
                  </a:solidFill>
                </a:endParaRPr>
              </a:p>
            </p:txBody>
          </p:sp>
          <p:sp>
            <p:nvSpPr>
              <p:cNvPr id="165" name="Freeform 164"/>
              <p:cNvSpPr/>
              <p:nvPr/>
            </p:nvSpPr>
            <p:spPr>
              <a:xfrm>
                <a:off x="6438900" y="4686300"/>
                <a:ext cx="2362199" cy="48895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Functional</a:t>
                </a:r>
              </a:p>
              <a:p>
                <a:pPr algn="ctr">
                  <a:lnSpc>
                    <a:spcPct val="90000"/>
                  </a:lnSpc>
                </a:pPr>
                <a:r>
                  <a:rPr lang="en-US" dirty="0" err="1" smtClean="0">
                    <a:solidFill>
                      <a:srgbClr val="000000"/>
                    </a:solidFill>
                  </a:rPr>
                  <a:t>Unit(s</a:t>
                </a:r>
                <a:r>
                  <a:rPr lang="en-US" dirty="0" smtClean="0">
                    <a:solidFill>
                      <a:srgbClr val="000000"/>
                    </a:solidFill>
                  </a:rPr>
                  <a:t>)</a:t>
                </a:r>
                <a:endParaRPr lang="en-US" dirty="0">
                  <a:solidFill>
                    <a:srgbClr val="000000"/>
                  </a:solidFill>
                </a:endParaRPr>
              </a:p>
            </p:txBody>
          </p:sp>
        </p:grpSp>
        <p:pic>
          <p:nvPicPr>
            <p:cNvPr id="57" name="Picture 56" descr="600px-Pipeline_5.png"/>
            <p:cNvPicPr>
              <a:picLocks noChangeAspect="1"/>
            </p:cNvPicPr>
            <p:nvPr/>
          </p:nvPicPr>
          <p:blipFill>
            <a:blip r:embed="rId8"/>
            <a:stretch>
              <a:fillRect/>
            </a:stretch>
          </p:blipFill>
          <p:spPr>
            <a:xfrm>
              <a:off x="4875262" y="4921249"/>
              <a:ext cx="908064" cy="654673"/>
            </a:xfrm>
            <a:prstGeom prst="rect">
              <a:avLst/>
            </a:prstGeom>
          </p:spPr>
        </p:pic>
        <p:grpSp>
          <p:nvGrpSpPr>
            <p:cNvPr id="10" name="Group 88"/>
            <p:cNvGrpSpPr/>
            <p:nvPr/>
          </p:nvGrpSpPr>
          <p:grpSpPr>
            <a:xfrm>
              <a:off x="6108909" y="5194300"/>
              <a:ext cx="2127517" cy="361950"/>
              <a:chOff x="6108909" y="5194300"/>
              <a:chExt cx="2127517" cy="361950"/>
            </a:xfrm>
          </p:grpSpPr>
          <p:grpSp>
            <p:nvGrpSpPr>
              <p:cNvPr id="11" name="Group 68"/>
              <p:cNvGrpSpPr/>
              <p:nvPr/>
            </p:nvGrpSpPr>
            <p:grpSpPr>
              <a:xfrm>
                <a:off x="7499559" y="5194300"/>
                <a:ext cx="736867" cy="342900"/>
                <a:chOff x="7499559" y="5194300"/>
                <a:chExt cx="736867" cy="342900"/>
              </a:xfrm>
            </p:grpSpPr>
            <p:sp>
              <p:nvSpPr>
                <p:cNvPr id="114" name="TextBox 11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3</a:t>
                  </a:r>
                  <a:r>
                    <a:rPr lang="en-US" sz="1400" dirty="0" smtClean="0"/>
                    <a:t>+B</a:t>
                  </a:r>
                  <a:r>
                    <a:rPr lang="en-US" sz="1400" baseline="-25000" dirty="0" smtClean="0"/>
                    <a:t>3</a:t>
                  </a:r>
                  <a:endParaRPr lang="en-US" sz="1400" dirty="0"/>
                </a:p>
              </p:txBody>
            </p:sp>
            <p:sp>
              <p:nvSpPr>
                <p:cNvPr id="104" name="Freeform 103"/>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2" name="Group 79"/>
              <p:cNvGrpSpPr/>
              <p:nvPr/>
            </p:nvGrpSpPr>
            <p:grpSpPr>
              <a:xfrm>
                <a:off x="7036009" y="5200650"/>
                <a:ext cx="736867" cy="342900"/>
                <a:chOff x="7499559" y="5194300"/>
                <a:chExt cx="736867" cy="342900"/>
              </a:xfrm>
            </p:grpSpPr>
            <p:sp>
              <p:nvSpPr>
                <p:cNvPr id="81" name="TextBox 80"/>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2</a:t>
                  </a:r>
                  <a:r>
                    <a:rPr lang="en-US" sz="1400" dirty="0" smtClean="0"/>
                    <a:t>+B</a:t>
                  </a:r>
                  <a:r>
                    <a:rPr lang="en-US" sz="1400" baseline="-25000" dirty="0" smtClean="0"/>
                    <a:t>2</a:t>
                  </a:r>
                  <a:endParaRPr lang="en-US" sz="1400" dirty="0"/>
                </a:p>
              </p:txBody>
            </p:sp>
            <p:sp>
              <p:nvSpPr>
                <p:cNvPr id="82" name="Freeform 81"/>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3" name="Group 82"/>
              <p:cNvGrpSpPr/>
              <p:nvPr/>
            </p:nvGrpSpPr>
            <p:grpSpPr>
              <a:xfrm>
                <a:off x="6572459" y="5207000"/>
                <a:ext cx="736867" cy="342900"/>
                <a:chOff x="7499559" y="5194300"/>
                <a:chExt cx="736867" cy="342900"/>
              </a:xfrm>
            </p:grpSpPr>
            <p:sp>
              <p:nvSpPr>
                <p:cNvPr id="84" name="TextBox 8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1</a:t>
                  </a:r>
                  <a:r>
                    <a:rPr lang="en-US" sz="1400" dirty="0" smtClean="0"/>
                    <a:t>+B</a:t>
                  </a:r>
                  <a:r>
                    <a:rPr lang="en-US" sz="1400" baseline="-25000" dirty="0" smtClean="0"/>
                    <a:t>1</a:t>
                  </a:r>
                  <a:endParaRPr lang="en-US" sz="1400" dirty="0"/>
                </a:p>
              </p:txBody>
            </p:sp>
            <p:sp>
              <p:nvSpPr>
                <p:cNvPr id="85" name="Freeform 84"/>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4" name="Group 85"/>
              <p:cNvGrpSpPr/>
              <p:nvPr/>
            </p:nvGrpSpPr>
            <p:grpSpPr>
              <a:xfrm>
                <a:off x="6108909" y="5213350"/>
                <a:ext cx="736867" cy="342900"/>
                <a:chOff x="7499559" y="5194300"/>
                <a:chExt cx="736867" cy="342900"/>
              </a:xfrm>
            </p:grpSpPr>
            <p:sp>
              <p:nvSpPr>
                <p:cNvPr id="87" name="TextBox 86"/>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0</a:t>
                  </a:r>
                  <a:r>
                    <a:rPr lang="en-US" sz="1400" dirty="0" smtClean="0"/>
                    <a:t>+B</a:t>
                  </a:r>
                  <a:r>
                    <a:rPr lang="en-US" sz="1400" baseline="-25000" dirty="0" smtClean="0"/>
                    <a:t>0</a:t>
                  </a:r>
                  <a:endParaRPr lang="en-US" sz="1400" dirty="0"/>
                </a:p>
              </p:txBody>
            </p:sp>
            <p:sp>
              <p:nvSpPr>
                <p:cNvPr id="88" name="Freeform 87"/>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grpSp>
      <p:grpSp>
        <p:nvGrpSpPr>
          <p:cNvPr id="61" name="Group 64"/>
          <p:cNvGrpSpPr/>
          <p:nvPr/>
        </p:nvGrpSpPr>
        <p:grpSpPr>
          <a:xfrm>
            <a:off x="6538993" y="3221247"/>
            <a:ext cx="2602602" cy="1086467"/>
            <a:chOff x="7113457" y="2946400"/>
            <a:chExt cx="2602602" cy="1086467"/>
          </a:xfrm>
        </p:grpSpPr>
        <p:sp>
          <p:nvSpPr>
            <p:cNvPr id="64" name="Rectangle 63"/>
            <p:cNvSpPr/>
            <p:nvPr/>
          </p:nvSpPr>
          <p:spPr>
            <a:xfrm>
              <a:off x="7113457" y="3480268"/>
              <a:ext cx="1422432" cy="552599"/>
            </a:xfrm>
            <a:prstGeom prst="rect">
              <a:avLst/>
            </a:prstGeom>
            <a:noFill/>
            <a:ln w="762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8584770" y="2946400"/>
              <a:ext cx="1131289" cy="830997"/>
            </a:xfrm>
            <a:prstGeom prst="rect">
              <a:avLst/>
            </a:prstGeom>
            <a:noFill/>
          </p:spPr>
          <p:txBody>
            <a:bodyPr wrap="none" rtlCol="0">
              <a:spAutoFit/>
            </a:bodyPr>
            <a:lstStyle/>
            <a:p>
              <a:r>
                <a:rPr lang="en-US" sz="2400" b="1" dirty="0" smtClean="0">
                  <a:solidFill>
                    <a:srgbClr val="FF0000"/>
                  </a:solidFill>
                </a:rPr>
                <a:t>Today’s</a:t>
              </a:r>
            </a:p>
            <a:p>
              <a:r>
                <a:rPr lang="en-US" sz="2400" b="1" dirty="0" smtClean="0">
                  <a:solidFill>
                    <a:srgbClr val="FF0000"/>
                  </a:solidFill>
                </a:rPr>
                <a:t>Lecture</a:t>
              </a:r>
              <a:endParaRPr lang="en-US" sz="2400" b="1" dirty="0">
                <a:solidFill>
                  <a:srgbClr val="FF00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fld id="{9EF6DAC4-010C-7F40-9590-3A1FB7BA39EA}" type="datetime1">
              <a:rPr lang="en-US" smtClean="0"/>
              <a:pPr/>
              <a:t>10/1/12</a:t>
            </a:fld>
            <a:endParaRPr lang="en-US"/>
          </a:p>
        </p:txBody>
      </p:sp>
      <p:sp>
        <p:nvSpPr>
          <p:cNvPr id="31" name="Footer Placeholder 4"/>
          <p:cNvSpPr>
            <a:spLocks noGrp="1"/>
          </p:cNvSpPr>
          <p:nvPr>
            <p:ph type="ftr" sz="quarter" idx="11"/>
          </p:nvPr>
        </p:nvSpPr>
        <p:spPr/>
        <p:txBody>
          <a:bodyPr/>
          <a:lstStyle/>
          <a:p>
            <a:r>
              <a:rPr lang="en-US" smtClean="0"/>
              <a:t>Spring 2012 -- Lecture #12</a:t>
            </a:r>
            <a:endParaRPr lang="en-US"/>
          </a:p>
        </p:txBody>
      </p:sp>
      <p:sp>
        <p:nvSpPr>
          <p:cNvPr id="32" name="Slide Number Placeholder 5"/>
          <p:cNvSpPr>
            <a:spLocks noGrp="1"/>
          </p:cNvSpPr>
          <p:nvPr>
            <p:ph type="sldNum" sz="quarter" idx="12"/>
          </p:nvPr>
        </p:nvSpPr>
        <p:spPr/>
        <p:txBody>
          <a:bodyPr/>
          <a:lstStyle/>
          <a:p>
            <a:fld id="{F8483681-866D-F04F-A92C-16568D8EF9B1}" type="slidenum">
              <a:rPr lang="en-US"/>
              <a:pPr/>
              <a:t>20</a:t>
            </a:fld>
            <a:endParaRPr lang="en-US"/>
          </a:p>
        </p:txBody>
      </p:sp>
      <p:sp>
        <p:nvSpPr>
          <p:cNvPr id="225324" name="Rectangle 44"/>
          <p:cNvSpPr>
            <a:spLocks noChangeArrowheads="1"/>
          </p:cNvSpPr>
          <p:nvPr/>
        </p:nvSpPr>
        <p:spPr bwMode="auto">
          <a:xfrm>
            <a:off x="6962775" y="4724400"/>
            <a:ext cx="325438" cy="1295400"/>
          </a:xfrm>
          <a:prstGeom prst="rect">
            <a:avLst/>
          </a:prstGeom>
          <a:solidFill>
            <a:srgbClr val="C0C0C0"/>
          </a:solid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282" name="Rectangle 2"/>
          <p:cNvSpPr>
            <a:spLocks noGrp="1" noChangeArrowheads="1"/>
          </p:cNvSpPr>
          <p:nvPr>
            <p:ph type="title"/>
          </p:nvPr>
        </p:nvSpPr>
        <p:spPr>
          <a:xfrm>
            <a:off x="392347" y="309563"/>
            <a:ext cx="6752491" cy="422275"/>
          </a:xfrm>
        </p:spPr>
        <p:txBody>
          <a:bodyPr>
            <a:normAutofit fontScale="90000"/>
          </a:bodyPr>
          <a:lstStyle/>
          <a:p>
            <a:r>
              <a:rPr lang="en-US" dirty="0"/>
              <a:t>Blocked</a:t>
            </a:r>
            <a:r>
              <a:rPr lang="en-US" dirty="0" smtClean="0"/>
              <a:t> Matrix </a:t>
            </a:r>
            <a:r>
              <a:rPr lang="en-US" dirty="0"/>
              <a:t>Multiply</a:t>
            </a:r>
          </a:p>
        </p:txBody>
      </p:sp>
      <p:sp>
        <p:nvSpPr>
          <p:cNvPr id="225283" name="Rectangle 3"/>
          <p:cNvSpPr>
            <a:spLocks noGrp="1" noChangeArrowheads="1"/>
          </p:cNvSpPr>
          <p:nvPr>
            <p:ph type="body" idx="1"/>
          </p:nvPr>
        </p:nvSpPr>
        <p:spPr>
          <a:xfrm>
            <a:off x="304800" y="1038225"/>
            <a:ext cx="8534400" cy="3476625"/>
          </a:xfrm>
          <a:ln>
            <a:solidFill>
              <a:srgbClr val="000066"/>
            </a:solidFill>
          </a:ln>
        </p:spPr>
        <p:txBody>
          <a:bodyPr>
            <a:normAutofit lnSpcReduction="10000"/>
          </a:bodyPr>
          <a:lstStyle/>
          <a:p>
            <a:pPr>
              <a:buFontTx/>
              <a:buNone/>
            </a:pPr>
            <a:r>
              <a:rPr lang="en-US" sz="2000" dirty="0"/>
              <a:t>Consider A,B,C to be N-by-N matrices of </a:t>
            </a:r>
            <a:r>
              <a:rPr lang="en-US" sz="2000" dirty="0" err="1"/>
              <a:t>b-by-b</a:t>
            </a:r>
            <a:r>
              <a:rPr lang="en-US" sz="2000" dirty="0"/>
              <a:t> </a:t>
            </a:r>
            <a:r>
              <a:rPr lang="en-US" sz="2000" dirty="0" err="1"/>
              <a:t>subblocks</a:t>
            </a:r>
            <a:r>
              <a:rPr lang="en-US" sz="2000" dirty="0"/>
              <a:t> </a:t>
            </a:r>
            <a:r>
              <a:rPr lang="en-US" sz="2000" dirty="0" smtClean="0"/>
              <a:t>where </a:t>
            </a:r>
            <a:r>
              <a:rPr lang="en-US" sz="2000" dirty="0" err="1"/>
              <a:t>b</a:t>
            </a:r>
            <a:r>
              <a:rPr lang="en-US" sz="2000" dirty="0"/>
              <a:t>=</a:t>
            </a:r>
            <a:r>
              <a:rPr lang="en-US" sz="2000" dirty="0" err="1"/>
              <a:t>n</a:t>
            </a:r>
            <a:r>
              <a:rPr lang="en-US" sz="2000" dirty="0"/>
              <a:t> / N is called the </a:t>
            </a:r>
            <a:r>
              <a:rPr lang="en-US" sz="2000" dirty="0">
                <a:solidFill>
                  <a:schemeClr val="accent2"/>
                </a:solidFill>
              </a:rPr>
              <a:t>block size </a:t>
            </a:r>
            <a:endParaRPr lang="en-US" sz="2000" dirty="0"/>
          </a:p>
          <a:p>
            <a:pPr>
              <a:buFontTx/>
              <a:buNone/>
            </a:pPr>
            <a:r>
              <a:rPr lang="en-US" sz="2000" dirty="0"/>
              <a:t>	   for </a:t>
            </a:r>
            <a:r>
              <a:rPr lang="en-US" sz="2000" dirty="0" err="1"/>
              <a:t>i</a:t>
            </a:r>
            <a:r>
              <a:rPr lang="en-US" sz="2000" dirty="0"/>
              <a:t> = 1 to N</a:t>
            </a:r>
          </a:p>
          <a:p>
            <a:pPr>
              <a:buFontTx/>
              <a:buNone/>
            </a:pPr>
            <a:r>
              <a:rPr lang="en-US" sz="2000" dirty="0"/>
              <a:t> 	      for </a:t>
            </a:r>
            <a:r>
              <a:rPr lang="en-US" sz="2000" dirty="0" err="1"/>
              <a:t>j</a:t>
            </a:r>
            <a:r>
              <a:rPr lang="en-US" sz="2000" dirty="0"/>
              <a:t> = 1 to N</a:t>
            </a:r>
          </a:p>
          <a:p>
            <a:pPr>
              <a:buFontTx/>
              <a:buNone/>
            </a:pPr>
            <a:r>
              <a:rPr lang="en-US" sz="2000" dirty="0"/>
              <a:t>       	</a:t>
            </a:r>
            <a:r>
              <a:rPr lang="en-US" sz="2000" dirty="0">
                <a:solidFill>
                  <a:schemeClr val="accent2"/>
                </a:solidFill>
              </a:rPr>
              <a:t>{read block </a:t>
            </a:r>
            <a:r>
              <a:rPr lang="en-US" sz="2000" dirty="0" err="1">
                <a:solidFill>
                  <a:schemeClr val="accent2"/>
                </a:solidFill>
              </a:rPr>
              <a:t>C(i,j</a:t>
            </a:r>
            <a:r>
              <a:rPr lang="en-US" sz="2000" dirty="0">
                <a:solidFill>
                  <a:schemeClr val="accent2"/>
                </a:solidFill>
              </a:rPr>
              <a:t>) into</a:t>
            </a:r>
            <a:r>
              <a:rPr lang="en-US" sz="2000" dirty="0" smtClean="0">
                <a:solidFill>
                  <a:schemeClr val="accent2"/>
                </a:solidFill>
              </a:rPr>
              <a:t> cache}</a:t>
            </a:r>
            <a:endParaRPr lang="en-US" sz="2000" dirty="0">
              <a:solidFill>
                <a:schemeClr val="accent2"/>
              </a:solidFill>
            </a:endParaRPr>
          </a:p>
          <a:p>
            <a:pPr>
              <a:buFontTx/>
              <a:buNone/>
            </a:pPr>
            <a:r>
              <a:rPr lang="en-US" sz="2000" dirty="0"/>
              <a:t>       	for </a:t>
            </a:r>
            <a:r>
              <a:rPr lang="en-US" sz="2000" dirty="0" err="1"/>
              <a:t>k</a:t>
            </a:r>
            <a:r>
              <a:rPr lang="en-US" sz="2000" dirty="0"/>
              <a:t> = 1 to N</a:t>
            </a:r>
          </a:p>
          <a:p>
            <a:pPr>
              <a:buFontTx/>
              <a:buNone/>
            </a:pPr>
            <a:r>
              <a:rPr lang="en-US" sz="2000" dirty="0"/>
              <a:t>           	       </a:t>
            </a:r>
            <a:r>
              <a:rPr lang="en-US" sz="2000" dirty="0">
                <a:solidFill>
                  <a:schemeClr val="accent2"/>
                </a:solidFill>
              </a:rPr>
              <a:t>{read block </a:t>
            </a:r>
            <a:r>
              <a:rPr lang="en-US" sz="2000" dirty="0" err="1">
                <a:solidFill>
                  <a:schemeClr val="accent2"/>
                </a:solidFill>
              </a:rPr>
              <a:t>A(i,k</a:t>
            </a:r>
            <a:r>
              <a:rPr lang="en-US" sz="2000" dirty="0">
                <a:solidFill>
                  <a:schemeClr val="accent2"/>
                </a:solidFill>
              </a:rPr>
              <a:t>) into</a:t>
            </a:r>
            <a:r>
              <a:rPr lang="en-US" sz="2000" dirty="0" smtClean="0">
                <a:solidFill>
                  <a:schemeClr val="accent2"/>
                </a:solidFill>
              </a:rPr>
              <a:t> cache}</a:t>
            </a:r>
            <a:endParaRPr lang="en-US" sz="2000" dirty="0">
              <a:solidFill>
                <a:schemeClr val="accent2"/>
              </a:solidFill>
            </a:endParaRPr>
          </a:p>
          <a:p>
            <a:pPr>
              <a:buFontTx/>
              <a:buNone/>
            </a:pPr>
            <a:r>
              <a:rPr lang="en-US" sz="2000" dirty="0">
                <a:solidFill>
                  <a:schemeClr val="accent2"/>
                </a:solidFill>
              </a:rPr>
              <a:t>           	       {read block </a:t>
            </a:r>
            <a:r>
              <a:rPr lang="en-US" sz="2000" dirty="0" err="1">
                <a:solidFill>
                  <a:schemeClr val="accent2"/>
                </a:solidFill>
              </a:rPr>
              <a:t>B(k,j</a:t>
            </a:r>
            <a:r>
              <a:rPr lang="en-US" sz="2000" dirty="0">
                <a:solidFill>
                  <a:schemeClr val="accent2"/>
                </a:solidFill>
              </a:rPr>
              <a:t>) into</a:t>
            </a:r>
            <a:r>
              <a:rPr lang="en-US" sz="2000" dirty="0" smtClean="0">
                <a:solidFill>
                  <a:schemeClr val="accent2"/>
                </a:solidFill>
              </a:rPr>
              <a:t> cache}</a:t>
            </a:r>
            <a:endParaRPr lang="en-US" sz="2000" dirty="0">
              <a:solidFill>
                <a:schemeClr val="accent2"/>
              </a:solidFill>
            </a:endParaRPr>
          </a:p>
          <a:p>
            <a:pPr>
              <a:buFontTx/>
              <a:buNone/>
            </a:pPr>
            <a:r>
              <a:rPr lang="en-US" sz="2000" dirty="0"/>
              <a:t>          	        </a:t>
            </a:r>
            <a:r>
              <a:rPr lang="en-US" sz="2000" dirty="0" err="1"/>
              <a:t>C(i,j</a:t>
            </a:r>
            <a:r>
              <a:rPr lang="en-US" sz="2000" dirty="0"/>
              <a:t>) = </a:t>
            </a:r>
            <a:r>
              <a:rPr lang="en-US" sz="2000" dirty="0" err="1"/>
              <a:t>C(i,j</a:t>
            </a:r>
            <a:r>
              <a:rPr lang="en-US" sz="2000" dirty="0"/>
              <a:t>) + </a:t>
            </a:r>
            <a:r>
              <a:rPr lang="en-US" sz="2000" dirty="0" err="1"/>
              <a:t>A(i,k</a:t>
            </a:r>
            <a:r>
              <a:rPr lang="en-US" sz="2000" dirty="0"/>
              <a:t>) * </a:t>
            </a:r>
            <a:r>
              <a:rPr lang="en-US" sz="2000" dirty="0" err="1"/>
              <a:t>B(k,j</a:t>
            </a:r>
            <a:r>
              <a:rPr lang="en-US" sz="2000" dirty="0"/>
              <a:t>) {do a matrix multiply on blocks}</a:t>
            </a:r>
          </a:p>
          <a:p>
            <a:pPr>
              <a:buFontTx/>
              <a:buNone/>
            </a:pPr>
            <a:r>
              <a:rPr lang="en-US" sz="2000" dirty="0"/>
              <a:t>      	 </a:t>
            </a:r>
            <a:r>
              <a:rPr lang="en-US" sz="2000" dirty="0">
                <a:solidFill>
                  <a:schemeClr val="accent2"/>
                </a:solidFill>
              </a:rPr>
              <a:t>{write block </a:t>
            </a:r>
            <a:r>
              <a:rPr lang="en-US" sz="2000" dirty="0" err="1">
                <a:solidFill>
                  <a:schemeClr val="accent2"/>
                </a:solidFill>
              </a:rPr>
              <a:t>C(i,j</a:t>
            </a:r>
            <a:r>
              <a:rPr lang="en-US" sz="2000" dirty="0">
                <a:solidFill>
                  <a:schemeClr val="accent2"/>
                </a:solidFill>
              </a:rPr>
              <a:t>) back to</a:t>
            </a:r>
            <a:r>
              <a:rPr lang="en-US" sz="2000" dirty="0" smtClean="0">
                <a:solidFill>
                  <a:schemeClr val="accent2"/>
                </a:solidFill>
              </a:rPr>
              <a:t> main memory</a:t>
            </a:r>
            <a:r>
              <a:rPr lang="en-US" sz="2000" dirty="0">
                <a:solidFill>
                  <a:schemeClr val="accent2"/>
                </a:solidFill>
              </a:rPr>
              <a:t>}</a:t>
            </a:r>
            <a:endParaRPr lang="en-US" sz="2000" dirty="0"/>
          </a:p>
        </p:txBody>
      </p:sp>
      <p:sp>
        <p:nvSpPr>
          <p:cNvPr id="225285" name="Rectangle 5"/>
          <p:cNvSpPr>
            <a:spLocks noChangeArrowheads="1"/>
          </p:cNvSpPr>
          <p:nvPr/>
        </p:nvSpPr>
        <p:spPr bwMode="auto">
          <a:xfrm>
            <a:off x="3454400" y="4724400"/>
            <a:ext cx="1150938" cy="1295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25286" name="Rectangle 6"/>
          <p:cNvSpPr>
            <a:spLocks noChangeArrowheads="1"/>
          </p:cNvSpPr>
          <p:nvPr/>
        </p:nvSpPr>
        <p:spPr bwMode="auto">
          <a:xfrm>
            <a:off x="5080000" y="4724400"/>
            <a:ext cx="1150938" cy="12192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25287" name="Rectangle 7"/>
          <p:cNvSpPr>
            <a:spLocks noChangeArrowheads="1"/>
          </p:cNvSpPr>
          <p:nvPr/>
        </p:nvSpPr>
        <p:spPr bwMode="auto">
          <a:xfrm>
            <a:off x="6637338" y="4724400"/>
            <a:ext cx="1323975" cy="1295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25288" name="Text Box 8"/>
          <p:cNvSpPr txBox="1">
            <a:spLocks noChangeArrowheads="1"/>
          </p:cNvSpPr>
          <p:nvPr/>
        </p:nvSpPr>
        <p:spPr bwMode="auto">
          <a:xfrm>
            <a:off x="2709863" y="5257800"/>
            <a:ext cx="541337" cy="4572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2400">
                <a:solidFill>
                  <a:schemeClr val="tx1"/>
                </a:solidFill>
              </a:rPr>
              <a:t>=</a:t>
            </a:r>
          </a:p>
        </p:txBody>
      </p:sp>
      <p:sp>
        <p:nvSpPr>
          <p:cNvPr id="225289" name="Text Box 9"/>
          <p:cNvSpPr txBox="1">
            <a:spLocks noChangeArrowheads="1"/>
          </p:cNvSpPr>
          <p:nvPr/>
        </p:nvSpPr>
        <p:spPr bwMode="auto">
          <a:xfrm>
            <a:off x="4673600" y="5257800"/>
            <a:ext cx="271463" cy="4572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2400">
                <a:solidFill>
                  <a:schemeClr val="tx1"/>
                </a:solidFill>
              </a:rPr>
              <a:t>+</a:t>
            </a:r>
          </a:p>
        </p:txBody>
      </p:sp>
      <p:sp>
        <p:nvSpPr>
          <p:cNvPr id="225290" name="Text Box 10"/>
          <p:cNvSpPr txBox="1">
            <a:spLocks noChangeArrowheads="1"/>
          </p:cNvSpPr>
          <p:nvPr/>
        </p:nvSpPr>
        <p:spPr bwMode="auto">
          <a:xfrm>
            <a:off x="6230938" y="5257800"/>
            <a:ext cx="163512" cy="4572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2400">
                <a:solidFill>
                  <a:schemeClr val="tx1"/>
                </a:solidFill>
              </a:rPr>
              <a:t>*</a:t>
            </a:r>
          </a:p>
        </p:txBody>
      </p:sp>
      <p:sp>
        <p:nvSpPr>
          <p:cNvPr id="225292" name="Rectangle 12"/>
          <p:cNvSpPr>
            <a:spLocks noChangeArrowheads="1"/>
          </p:cNvSpPr>
          <p:nvPr/>
        </p:nvSpPr>
        <p:spPr bwMode="auto">
          <a:xfrm>
            <a:off x="5080000" y="4724400"/>
            <a:ext cx="1150938" cy="3048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293" name="Rectangle 13"/>
          <p:cNvSpPr>
            <a:spLocks noChangeArrowheads="1"/>
          </p:cNvSpPr>
          <p:nvPr/>
        </p:nvSpPr>
        <p:spPr bwMode="auto">
          <a:xfrm>
            <a:off x="6637338" y="4724400"/>
            <a:ext cx="325437" cy="1295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295" name="Text Box 15"/>
          <p:cNvSpPr txBox="1">
            <a:spLocks noChangeArrowheads="1"/>
          </p:cNvSpPr>
          <p:nvPr/>
        </p:nvSpPr>
        <p:spPr bwMode="auto">
          <a:xfrm>
            <a:off x="3522663" y="4953000"/>
            <a:ext cx="676275" cy="3048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1400" b="0">
                <a:solidFill>
                  <a:schemeClr val="tx1"/>
                </a:solidFill>
              </a:rPr>
              <a:t>C(i,j)</a:t>
            </a:r>
          </a:p>
        </p:txBody>
      </p:sp>
      <p:sp>
        <p:nvSpPr>
          <p:cNvPr id="225296" name="Text Box 16"/>
          <p:cNvSpPr txBox="1">
            <a:spLocks noChangeArrowheads="1"/>
          </p:cNvSpPr>
          <p:nvPr/>
        </p:nvSpPr>
        <p:spPr bwMode="auto">
          <a:xfrm>
            <a:off x="5400675" y="5029200"/>
            <a:ext cx="677863" cy="3048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1400" b="0">
                <a:solidFill>
                  <a:schemeClr val="tx1"/>
                </a:solidFill>
              </a:rPr>
              <a:t>A(i,k)</a:t>
            </a:r>
          </a:p>
        </p:txBody>
      </p:sp>
      <p:sp>
        <p:nvSpPr>
          <p:cNvPr id="225297" name="Text Box 17"/>
          <p:cNvSpPr txBox="1">
            <a:spLocks noChangeArrowheads="1"/>
          </p:cNvSpPr>
          <p:nvPr/>
        </p:nvSpPr>
        <p:spPr bwMode="auto">
          <a:xfrm>
            <a:off x="7273925" y="5181600"/>
            <a:ext cx="677863" cy="3048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1400" b="0">
                <a:solidFill>
                  <a:schemeClr val="tx1"/>
                </a:solidFill>
              </a:rPr>
              <a:t>B(k,j)</a:t>
            </a:r>
          </a:p>
        </p:txBody>
      </p:sp>
      <p:sp>
        <p:nvSpPr>
          <p:cNvPr id="225298" name="Rectangle 18"/>
          <p:cNvSpPr>
            <a:spLocks noChangeArrowheads="1"/>
          </p:cNvSpPr>
          <p:nvPr/>
        </p:nvSpPr>
        <p:spPr bwMode="auto">
          <a:xfrm>
            <a:off x="3765550" y="5334000"/>
            <a:ext cx="325438" cy="3048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225299" name="Rectangle 19"/>
          <p:cNvSpPr>
            <a:spLocks noChangeArrowheads="1"/>
          </p:cNvSpPr>
          <p:nvPr/>
        </p:nvSpPr>
        <p:spPr bwMode="auto">
          <a:xfrm>
            <a:off x="6962775" y="5410200"/>
            <a:ext cx="325438" cy="3048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225301" name="Rectangle 21"/>
          <p:cNvSpPr>
            <a:spLocks noChangeArrowheads="1"/>
          </p:cNvSpPr>
          <p:nvPr/>
        </p:nvSpPr>
        <p:spPr bwMode="auto">
          <a:xfrm>
            <a:off x="5080000" y="5029200"/>
            <a:ext cx="1150938" cy="3048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302" name="Rectangle 22"/>
          <p:cNvSpPr>
            <a:spLocks noChangeArrowheads="1"/>
          </p:cNvSpPr>
          <p:nvPr/>
        </p:nvSpPr>
        <p:spPr bwMode="auto">
          <a:xfrm>
            <a:off x="3454400" y="5334000"/>
            <a:ext cx="1150938" cy="3048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303" name="Rectangle 23"/>
          <p:cNvSpPr>
            <a:spLocks noChangeArrowheads="1"/>
          </p:cNvSpPr>
          <p:nvPr/>
        </p:nvSpPr>
        <p:spPr bwMode="auto">
          <a:xfrm>
            <a:off x="5080000" y="5638800"/>
            <a:ext cx="1150938" cy="3048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304" name="Rectangle 24"/>
          <p:cNvSpPr>
            <a:spLocks noChangeArrowheads="1"/>
          </p:cNvSpPr>
          <p:nvPr/>
        </p:nvSpPr>
        <p:spPr bwMode="auto">
          <a:xfrm>
            <a:off x="3765550" y="4724400"/>
            <a:ext cx="325438" cy="1295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305" name="Rectangle 25"/>
          <p:cNvSpPr>
            <a:spLocks noChangeArrowheads="1"/>
          </p:cNvSpPr>
          <p:nvPr/>
        </p:nvSpPr>
        <p:spPr bwMode="auto">
          <a:xfrm>
            <a:off x="7288213" y="4724400"/>
            <a:ext cx="325437" cy="1295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317" name="Rectangle 37"/>
          <p:cNvSpPr>
            <a:spLocks noChangeArrowheads="1"/>
          </p:cNvSpPr>
          <p:nvPr/>
        </p:nvSpPr>
        <p:spPr bwMode="auto">
          <a:xfrm>
            <a:off x="1308100" y="4724400"/>
            <a:ext cx="1150938" cy="1295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25318" name="Text Box 38"/>
          <p:cNvSpPr txBox="1">
            <a:spLocks noChangeArrowheads="1"/>
          </p:cNvSpPr>
          <p:nvPr/>
        </p:nvSpPr>
        <p:spPr bwMode="auto">
          <a:xfrm>
            <a:off x="1376363" y="4953000"/>
            <a:ext cx="676275" cy="304800"/>
          </a:xfrm>
          <a:prstGeom prst="rect">
            <a:avLst/>
          </a:prstGeom>
          <a:noFill/>
          <a:ln w="12700">
            <a:noFill/>
            <a:miter lim="800000"/>
            <a:headEnd/>
            <a:tailEnd/>
          </a:ln>
          <a:effectLst/>
        </p:spPr>
        <p:txBody>
          <a:bodyPr>
            <a:prstTxWarp prst="textNoShape">
              <a:avLst/>
            </a:prstTxWarp>
            <a:spAutoFit/>
          </a:bodyPr>
          <a:lstStyle/>
          <a:p>
            <a:pPr>
              <a:spcBef>
                <a:spcPct val="50000"/>
              </a:spcBef>
            </a:pPr>
            <a:r>
              <a:rPr lang="en-US" sz="1400" b="0">
                <a:solidFill>
                  <a:schemeClr val="tx1"/>
                </a:solidFill>
              </a:rPr>
              <a:t>C(i,j)</a:t>
            </a:r>
          </a:p>
        </p:txBody>
      </p:sp>
      <p:sp>
        <p:nvSpPr>
          <p:cNvPr id="225319" name="Rectangle 39"/>
          <p:cNvSpPr>
            <a:spLocks noChangeArrowheads="1"/>
          </p:cNvSpPr>
          <p:nvPr/>
        </p:nvSpPr>
        <p:spPr bwMode="auto">
          <a:xfrm>
            <a:off x="1619250" y="5334000"/>
            <a:ext cx="325438" cy="3048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225320" name="Rectangle 40"/>
          <p:cNvSpPr>
            <a:spLocks noChangeArrowheads="1"/>
          </p:cNvSpPr>
          <p:nvPr/>
        </p:nvSpPr>
        <p:spPr bwMode="auto">
          <a:xfrm>
            <a:off x="1308100" y="5334000"/>
            <a:ext cx="1150938" cy="3048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321" name="Rectangle 41"/>
          <p:cNvSpPr>
            <a:spLocks noChangeArrowheads="1"/>
          </p:cNvSpPr>
          <p:nvPr/>
        </p:nvSpPr>
        <p:spPr bwMode="auto">
          <a:xfrm>
            <a:off x="1619250" y="4724400"/>
            <a:ext cx="325438" cy="1295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322" name="Rectangle 42"/>
          <p:cNvSpPr>
            <a:spLocks noChangeArrowheads="1"/>
          </p:cNvSpPr>
          <p:nvPr/>
        </p:nvSpPr>
        <p:spPr bwMode="auto">
          <a:xfrm>
            <a:off x="5080000" y="5334000"/>
            <a:ext cx="1150938" cy="304800"/>
          </a:xfrm>
          <a:prstGeom prst="rect">
            <a:avLst/>
          </a:prstGeom>
          <a:solidFill>
            <a:srgbClr val="C0C0C0"/>
          </a:solid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225300" name="Rectangle 20"/>
          <p:cNvSpPr>
            <a:spLocks noChangeArrowheads="1"/>
          </p:cNvSpPr>
          <p:nvPr/>
        </p:nvSpPr>
        <p:spPr bwMode="auto">
          <a:xfrm>
            <a:off x="5597525" y="5334000"/>
            <a:ext cx="320675" cy="3048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3" name="TextBox 32"/>
          <p:cNvSpPr txBox="1"/>
          <p:nvPr/>
        </p:nvSpPr>
        <p:spPr>
          <a:xfrm>
            <a:off x="88065" y="5992350"/>
            <a:ext cx="9055935" cy="461665"/>
          </a:xfrm>
          <a:prstGeom prst="rect">
            <a:avLst/>
          </a:prstGeom>
          <a:noFill/>
        </p:spPr>
        <p:txBody>
          <a:bodyPr wrap="none" rtlCol="0">
            <a:spAutoFit/>
          </a:bodyPr>
          <a:lstStyle/>
          <a:p>
            <a:r>
              <a:rPr lang="en-US" sz="2400" dirty="0" smtClean="0">
                <a:hlinkClick r:id="rId2"/>
              </a:rPr>
              <a:t>Blocked Matrix Multiply - www.youtube.com/watch?v=IFWgwGMMrh0</a:t>
            </a:r>
            <a:endParaRPr lang="en-US" sz="2400" dirty="0"/>
          </a:p>
        </p:txBody>
      </p:sp>
      <p:sp>
        <p:nvSpPr>
          <p:cNvPr id="34" name="TextBox 33"/>
          <p:cNvSpPr txBox="1"/>
          <p:nvPr/>
        </p:nvSpPr>
        <p:spPr>
          <a:xfrm>
            <a:off x="435429" y="6396335"/>
            <a:ext cx="8134108" cy="461665"/>
          </a:xfrm>
          <a:prstGeom prst="rect">
            <a:avLst/>
          </a:prstGeom>
          <a:solidFill>
            <a:srgbClr val="FFFFFF"/>
          </a:solidFill>
        </p:spPr>
        <p:txBody>
          <a:bodyPr wrap="none" rtlCol="0">
            <a:spAutoFit/>
          </a:bodyPr>
          <a:lstStyle/>
          <a:p>
            <a:r>
              <a:rPr lang="en-US" sz="2400" dirty="0" smtClean="0"/>
              <a:t>100 </a:t>
            </a:r>
            <a:r>
              <a:rPr lang="en-US" sz="2400" dirty="0" err="1" smtClean="0"/>
              <a:t>x</a:t>
            </a:r>
            <a:r>
              <a:rPr lang="en-US" sz="2400" dirty="0" smtClean="0"/>
              <a:t> 100 Matrix, 1000 cache blocks, 1 word/block, block 30x30</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57134C7A-997E-4E4C-8F0C-4CE58926A78D}" type="slidenum">
              <a:rPr lang="he-IL"/>
              <a:pPr/>
              <a:t>21</a:t>
            </a:fld>
            <a:endParaRPr lang="he-IL"/>
          </a:p>
        </p:txBody>
      </p:sp>
      <p:sp>
        <p:nvSpPr>
          <p:cNvPr id="441349" name="Rectangle 5"/>
          <p:cNvSpPr>
            <a:spLocks noChangeArrowheads="1"/>
          </p:cNvSpPr>
          <p:nvPr/>
        </p:nvSpPr>
        <p:spPr bwMode="auto">
          <a:xfrm>
            <a:off x="1403350" y="2781300"/>
            <a:ext cx="6121400" cy="1943100"/>
          </a:xfrm>
          <a:prstGeom prst="rect">
            <a:avLst/>
          </a:prstGeom>
          <a:solidFill>
            <a:srgbClr val="DDDDDD">
              <a:alpha val="70000"/>
            </a:srgbClr>
          </a:solidFill>
          <a:ln w="9525">
            <a:noFill/>
            <a:miter lim="800000"/>
            <a:headEnd/>
            <a:tailEnd/>
          </a:ln>
          <a:effectLst/>
        </p:spPr>
        <p:txBody>
          <a:bodyPr wrap="none" anchor="ctr">
            <a:prstTxWarp prst="textNoShape">
              <a:avLst/>
            </a:prstTxWarp>
          </a:bodyPr>
          <a:lstStyle/>
          <a:p>
            <a:endParaRPr lang="en-US"/>
          </a:p>
        </p:txBody>
      </p:sp>
      <p:sp>
        <p:nvSpPr>
          <p:cNvPr id="441347" name="Rectangle 3"/>
          <p:cNvSpPr>
            <a:spLocks noGrp="1" noChangeArrowheads="1"/>
          </p:cNvSpPr>
          <p:nvPr>
            <p:ph type="body" idx="1"/>
          </p:nvPr>
        </p:nvSpPr>
        <p:spPr>
          <a:xfrm>
            <a:off x="468313" y="1628775"/>
            <a:ext cx="8040687" cy="5029200"/>
          </a:xfrm>
        </p:spPr>
        <p:txBody>
          <a:bodyPr/>
          <a:lstStyle/>
          <a:p>
            <a:pPr>
              <a:lnSpc>
                <a:spcPct val="90000"/>
              </a:lnSpc>
            </a:pPr>
            <a:r>
              <a:rPr lang="en-US" sz="2800" dirty="0"/>
              <a:t>The blocked version of the </a:t>
            </a:r>
            <a:r>
              <a:rPr lang="en-US" sz="2800" dirty="0" err="1"/>
              <a:t>i-j-k</a:t>
            </a:r>
            <a:r>
              <a:rPr lang="en-US" sz="2800" dirty="0"/>
              <a:t> algorithm is written simply </a:t>
            </a:r>
            <a:r>
              <a:rPr lang="en-US" sz="2800" dirty="0" smtClean="0"/>
              <a:t>as (A,B,C are </a:t>
            </a:r>
            <a:r>
              <a:rPr lang="en-US" sz="2800" dirty="0" err="1" smtClean="0"/>
              <a:t>submatricies</a:t>
            </a:r>
            <a:r>
              <a:rPr lang="en-US" sz="2800" dirty="0" smtClean="0"/>
              <a:t> of a, </a:t>
            </a:r>
            <a:r>
              <a:rPr lang="en-US" sz="2800" dirty="0" err="1" smtClean="0"/>
              <a:t>b</a:t>
            </a:r>
            <a:r>
              <a:rPr lang="en-US" sz="2800" dirty="0" smtClean="0"/>
              <a:t>, </a:t>
            </a:r>
            <a:r>
              <a:rPr lang="en-US" sz="2800" dirty="0" err="1" smtClean="0"/>
              <a:t>c</a:t>
            </a:r>
            <a:r>
              <a:rPr lang="en-US" sz="2800" dirty="0" smtClean="0"/>
              <a:t>)</a:t>
            </a:r>
            <a:br>
              <a:rPr lang="en-US" sz="2800" dirty="0" smtClean="0"/>
            </a:br>
            <a:endParaRPr lang="en-US" sz="2800" dirty="0"/>
          </a:p>
          <a:p>
            <a:pPr>
              <a:lnSpc>
                <a:spcPct val="90000"/>
              </a:lnSpc>
              <a:buFontTx/>
              <a:buNone/>
            </a:pPr>
            <a:r>
              <a:rPr lang="en-US" sz="2800" dirty="0"/>
              <a:t>		</a:t>
            </a:r>
            <a:r>
              <a:rPr lang="en-US" sz="2400" b="1" dirty="0">
                <a:latin typeface="Courier New" charset="0"/>
              </a:rPr>
              <a:t>for (</a:t>
            </a:r>
            <a:r>
              <a:rPr lang="en-US" sz="2400" b="1" dirty="0" err="1">
                <a:latin typeface="Courier New" charset="0"/>
              </a:rPr>
              <a:t>i</a:t>
            </a:r>
            <a:r>
              <a:rPr lang="en-US" sz="2400" b="1" dirty="0">
                <a:latin typeface="Courier New" charset="0"/>
              </a:rPr>
              <a:t>=0;i&lt;N/</a:t>
            </a:r>
            <a:r>
              <a:rPr lang="en-US" sz="2400" b="1" dirty="0" err="1">
                <a:latin typeface="Courier New" charset="0"/>
              </a:rPr>
              <a:t>r;i</a:t>
            </a:r>
            <a:r>
              <a:rPr lang="en-US" sz="2400" b="1" dirty="0">
                <a:latin typeface="Courier New" charset="0"/>
              </a:rPr>
              <a:t>++)</a:t>
            </a:r>
          </a:p>
          <a:p>
            <a:pPr>
              <a:lnSpc>
                <a:spcPct val="90000"/>
              </a:lnSpc>
              <a:buFontTx/>
              <a:buNone/>
            </a:pPr>
            <a:r>
              <a:rPr lang="en-US" sz="2400" b="1" dirty="0">
                <a:latin typeface="Courier New" charset="0"/>
              </a:rPr>
              <a:t>		  for (</a:t>
            </a:r>
            <a:r>
              <a:rPr lang="en-US" sz="2400" b="1" dirty="0" err="1">
                <a:latin typeface="Courier New" charset="0"/>
              </a:rPr>
              <a:t>j</a:t>
            </a:r>
            <a:r>
              <a:rPr lang="en-US" sz="2400" b="1" dirty="0">
                <a:latin typeface="Courier New" charset="0"/>
              </a:rPr>
              <a:t>=0;j&lt;N/</a:t>
            </a:r>
            <a:r>
              <a:rPr lang="en-US" sz="2400" b="1" dirty="0" err="1">
                <a:latin typeface="Courier New" charset="0"/>
              </a:rPr>
              <a:t>r;j</a:t>
            </a:r>
            <a:r>
              <a:rPr lang="en-US" sz="2400" b="1" dirty="0">
                <a:latin typeface="Courier New" charset="0"/>
              </a:rPr>
              <a:t>++)</a:t>
            </a:r>
          </a:p>
          <a:p>
            <a:pPr>
              <a:lnSpc>
                <a:spcPct val="90000"/>
              </a:lnSpc>
              <a:buFontTx/>
              <a:buNone/>
            </a:pPr>
            <a:r>
              <a:rPr lang="en-US" sz="2400" b="1" dirty="0">
                <a:latin typeface="Courier New" charset="0"/>
              </a:rPr>
              <a:t>		    for (</a:t>
            </a:r>
            <a:r>
              <a:rPr lang="en-US" sz="2400" b="1" dirty="0" err="1">
                <a:latin typeface="Courier New" charset="0"/>
              </a:rPr>
              <a:t>k</a:t>
            </a:r>
            <a:r>
              <a:rPr lang="en-US" sz="2400" b="1" dirty="0">
                <a:latin typeface="Courier New" charset="0"/>
              </a:rPr>
              <a:t>=0;k&lt;N/</a:t>
            </a:r>
            <a:r>
              <a:rPr lang="en-US" sz="2400" b="1" dirty="0" err="1">
                <a:latin typeface="Courier New" charset="0"/>
              </a:rPr>
              <a:t>r;k</a:t>
            </a:r>
            <a:r>
              <a:rPr lang="en-US" sz="2400" b="1" dirty="0">
                <a:latin typeface="Courier New" charset="0"/>
              </a:rPr>
              <a:t>++)</a:t>
            </a:r>
          </a:p>
          <a:p>
            <a:pPr>
              <a:lnSpc>
                <a:spcPct val="90000"/>
              </a:lnSpc>
              <a:buFontTx/>
              <a:buNone/>
            </a:pPr>
            <a:r>
              <a:rPr lang="en-US" sz="2400" b="1" dirty="0">
                <a:latin typeface="Courier New" charset="0"/>
              </a:rPr>
              <a:t>		      </a:t>
            </a:r>
            <a:r>
              <a:rPr lang="en-US" sz="2400" b="1" dirty="0" err="1">
                <a:latin typeface="Courier New" charset="0"/>
              </a:rPr>
              <a:t>C[i][j</a:t>
            </a:r>
            <a:r>
              <a:rPr lang="en-US" sz="2400" b="1" dirty="0">
                <a:latin typeface="Courier New" charset="0"/>
              </a:rPr>
              <a:t>] += </a:t>
            </a:r>
            <a:r>
              <a:rPr lang="en-US" sz="2400" b="1" dirty="0" err="1">
                <a:latin typeface="Courier New" charset="0"/>
              </a:rPr>
              <a:t>A[i][k</a:t>
            </a:r>
            <a:r>
              <a:rPr lang="en-US" sz="2400" b="1" dirty="0">
                <a:latin typeface="Courier New" charset="0"/>
              </a:rPr>
              <a:t>]*</a:t>
            </a:r>
            <a:r>
              <a:rPr lang="en-US" sz="2400" b="1" dirty="0" err="1">
                <a:latin typeface="Courier New" charset="0"/>
              </a:rPr>
              <a:t>B[k][j</a:t>
            </a:r>
            <a:r>
              <a:rPr lang="en-US" sz="2400" b="1" dirty="0">
                <a:latin typeface="Courier New" charset="0"/>
              </a:rPr>
              <a:t>]</a:t>
            </a:r>
            <a:br>
              <a:rPr lang="en-US" sz="2400" b="1" dirty="0">
                <a:latin typeface="Courier New" charset="0"/>
              </a:rPr>
            </a:br>
            <a:endParaRPr lang="en-US" sz="2400" b="1" dirty="0">
              <a:latin typeface="Courier New" charset="0"/>
            </a:endParaRPr>
          </a:p>
          <a:p>
            <a:pPr>
              <a:lnSpc>
                <a:spcPct val="90000"/>
              </a:lnSpc>
              <a:buFontTx/>
              <a:buNone/>
            </a:pPr>
            <a:endParaRPr lang="en-US" sz="2400" b="1" dirty="0">
              <a:latin typeface="Courier New" charset="0"/>
            </a:endParaRPr>
          </a:p>
          <a:p>
            <a:pPr lvl="1">
              <a:lnSpc>
                <a:spcPct val="90000"/>
              </a:lnSpc>
            </a:pPr>
            <a:r>
              <a:rPr lang="en-US" sz="2400" dirty="0" err="1">
                <a:solidFill>
                  <a:srgbClr val="CC0000"/>
                </a:solidFill>
              </a:rPr>
              <a:t>r</a:t>
            </a:r>
            <a:r>
              <a:rPr lang="en-US" sz="2400" dirty="0"/>
              <a:t>  = block (sub-matrix) size (Assume </a:t>
            </a:r>
            <a:r>
              <a:rPr lang="en-US" sz="2400" dirty="0" err="1"/>
              <a:t>r</a:t>
            </a:r>
            <a:r>
              <a:rPr lang="en-US" sz="2400" dirty="0"/>
              <a:t> divides N)</a:t>
            </a:r>
          </a:p>
          <a:p>
            <a:pPr lvl="1">
              <a:lnSpc>
                <a:spcPct val="90000"/>
              </a:lnSpc>
            </a:pPr>
            <a:r>
              <a:rPr lang="en-US" sz="2400" dirty="0" err="1">
                <a:solidFill>
                  <a:srgbClr val="CC0000"/>
                </a:solidFill>
              </a:rPr>
              <a:t>X[i][j</a:t>
            </a:r>
            <a:r>
              <a:rPr lang="en-US" sz="2400" dirty="0">
                <a:solidFill>
                  <a:srgbClr val="CC0000"/>
                </a:solidFill>
              </a:rPr>
              <a:t>]</a:t>
            </a:r>
            <a:r>
              <a:rPr lang="en-US" sz="2400" dirty="0"/>
              <a:t> =  a sub-matrix of X, defined by block row </a:t>
            </a:r>
            <a:r>
              <a:rPr lang="en-US" sz="2400" dirty="0" err="1"/>
              <a:t>i</a:t>
            </a:r>
            <a:r>
              <a:rPr lang="en-US" sz="2400" dirty="0"/>
              <a:t> and block column </a:t>
            </a:r>
            <a:r>
              <a:rPr lang="en-US" sz="2400" dirty="0" err="1"/>
              <a:t>j</a:t>
            </a:r>
            <a:endParaRPr lang="en-US" sz="2400" dirty="0"/>
          </a:p>
        </p:txBody>
      </p:sp>
      <p:sp>
        <p:nvSpPr>
          <p:cNvPr id="441346" name="Rectangle 2"/>
          <p:cNvSpPr>
            <a:spLocks noGrp="1" noChangeArrowheads="1"/>
          </p:cNvSpPr>
          <p:nvPr>
            <p:ph type="title"/>
          </p:nvPr>
        </p:nvSpPr>
        <p:spPr/>
        <p:txBody>
          <a:bodyPr/>
          <a:lstStyle/>
          <a:p>
            <a:r>
              <a:rPr lang="en-US"/>
              <a:t>Blocked Algorithm</a:t>
            </a:r>
          </a:p>
        </p:txBody>
      </p:sp>
      <p:sp>
        <p:nvSpPr>
          <p:cNvPr id="441352" name="AutoShape 8"/>
          <p:cNvSpPr>
            <a:spLocks noChangeArrowheads="1"/>
          </p:cNvSpPr>
          <p:nvPr/>
        </p:nvSpPr>
        <p:spPr bwMode="auto">
          <a:xfrm>
            <a:off x="5435600" y="4652963"/>
            <a:ext cx="3506788" cy="431800"/>
          </a:xfrm>
          <a:prstGeom prst="wedgeRectCallout">
            <a:avLst>
              <a:gd name="adj1" fmla="val -36375"/>
              <a:gd name="adj2" fmla="val -109926"/>
            </a:avLst>
          </a:prstGeom>
          <a:solidFill>
            <a:srgbClr val="FFFF00"/>
          </a:solidFill>
          <a:ln w="9525">
            <a:solidFill>
              <a:schemeClr val="tx1"/>
            </a:solidFill>
            <a:miter lim="800000"/>
            <a:headEnd/>
            <a:tailEnd/>
          </a:ln>
          <a:effectLst/>
        </p:spPr>
        <p:txBody>
          <a:bodyPr>
            <a:prstTxWarp prst="textNoShape">
              <a:avLst/>
            </a:prstTxWarp>
          </a:bodyPr>
          <a:lstStyle/>
          <a:p>
            <a:pPr algn="ctr"/>
            <a:r>
              <a:rPr lang="en-US"/>
              <a:t>r x r matrix multiplication</a:t>
            </a:r>
          </a:p>
        </p:txBody>
      </p:sp>
      <p:sp>
        <p:nvSpPr>
          <p:cNvPr id="441353" name="AutoShape 9"/>
          <p:cNvSpPr>
            <a:spLocks noChangeArrowheads="1"/>
          </p:cNvSpPr>
          <p:nvPr/>
        </p:nvSpPr>
        <p:spPr bwMode="auto">
          <a:xfrm>
            <a:off x="539750" y="4652963"/>
            <a:ext cx="2930525" cy="433387"/>
          </a:xfrm>
          <a:prstGeom prst="wedgeRectCallout">
            <a:avLst>
              <a:gd name="adj1" fmla="val 72319"/>
              <a:gd name="adj2" fmla="val -102014"/>
            </a:avLst>
          </a:prstGeom>
          <a:solidFill>
            <a:srgbClr val="FFFF00"/>
          </a:solidFill>
          <a:ln w="9525">
            <a:solidFill>
              <a:schemeClr val="tx1"/>
            </a:solidFill>
            <a:miter lim="800000"/>
            <a:headEnd/>
            <a:tailEnd/>
          </a:ln>
          <a:effectLst/>
        </p:spPr>
        <p:txBody>
          <a:bodyPr>
            <a:prstTxWarp prst="textNoShape">
              <a:avLst/>
            </a:prstTxWarp>
          </a:bodyPr>
          <a:lstStyle/>
          <a:p>
            <a:pPr algn="ctr"/>
            <a:r>
              <a:rPr lang="en-US"/>
              <a:t>r x r matrix addition</a:t>
            </a:r>
          </a:p>
        </p:txBody>
      </p:sp>
      <p:sp>
        <p:nvSpPr>
          <p:cNvPr id="8" name="Date Placeholder 7"/>
          <p:cNvSpPr>
            <a:spLocks noGrp="1"/>
          </p:cNvSpPr>
          <p:nvPr>
            <p:ph type="dt" sz="half" idx="10"/>
          </p:nvPr>
        </p:nvSpPr>
        <p:spPr/>
        <p:txBody>
          <a:bodyPr/>
          <a:lstStyle/>
          <a:p>
            <a:fld id="{3DA17CD8-82C5-4F49-AC69-D0CDA51667D9}" type="datetime1">
              <a:rPr lang="en-US" smtClean="0"/>
              <a:pPr/>
              <a:t>10/1/12</a:t>
            </a:fld>
            <a:endParaRPr lang="en-US"/>
          </a:p>
        </p:txBody>
      </p:sp>
      <p:sp>
        <p:nvSpPr>
          <p:cNvPr id="9" name="Footer Placeholder 8"/>
          <p:cNvSpPr>
            <a:spLocks noGrp="1"/>
          </p:cNvSpPr>
          <p:nvPr>
            <p:ph type="ftr" sz="quarter" idx="11"/>
          </p:nvPr>
        </p:nvSpPr>
        <p:spPr/>
        <p:txBody>
          <a:bodyPr/>
          <a:lstStyle/>
          <a:p>
            <a:r>
              <a:rPr lang="en-US" smtClean="0"/>
              <a:t>Spring 2012 -- Lecture #12</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429000" cy="487362"/>
          </a:xfrm>
        </p:spPr>
        <p:txBody>
          <a:bodyPr>
            <a:normAutofit fontScale="90000"/>
          </a:bodyPr>
          <a:lstStyle/>
          <a:p>
            <a:r>
              <a:rPr lang="en-US" dirty="0" smtClean="0"/>
              <a:t>Another View of Blocked Matrix Multiply</a:t>
            </a:r>
            <a:endParaRPr lang="en-US" dirty="0"/>
          </a:p>
        </p:txBody>
      </p:sp>
      <p:sp>
        <p:nvSpPr>
          <p:cNvPr id="4" name="Date Placeholder 3"/>
          <p:cNvSpPr>
            <a:spLocks noGrp="1"/>
          </p:cNvSpPr>
          <p:nvPr>
            <p:ph type="dt" sz="half" idx="10"/>
          </p:nvPr>
        </p:nvSpPr>
        <p:spPr/>
        <p:txBody>
          <a:bodyPr/>
          <a:lstStyle/>
          <a:p>
            <a:fld id="{A1338838-D9B4-5B4D-9937-931FE44A5D6F}"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a:p>
        </p:txBody>
      </p:sp>
      <p:sp>
        <p:nvSpPr>
          <p:cNvPr id="319" name="TextBox 318"/>
          <p:cNvSpPr txBox="1"/>
          <p:nvPr/>
        </p:nvSpPr>
        <p:spPr>
          <a:xfrm>
            <a:off x="1219200" y="3276600"/>
            <a:ext cx="453970" cy="646331"/>
          </a:xfrm>
          <a:prstGeom prst="rect">
            <a:avLst/>
          </a:prstGeom>
          <a:noFill/>
        </p:spPr>
        <p:txBody>
          <a:bodyPr wrap="none" rtlCol="0">
            <a:spAutoFit/>
          </a:bodyPr>
          <a:lstStyle/>
          <a:p>
            <a:r>
              <a:rPr lang="en-US" sz="3600" dirty="0" smtClean="0"/>
              <a:t>A</a:t>
            </a:r>
            <a:endParaRPr lang="en-US" sz="3600" dirty="0"/>
          </a:p>
        </p:txBody>
      </p:sp>
      <p:sp>
        <p:nvSpPr>
          <p:cNvPr id="320" name="TextBox 319"/>
          <p:cNvSpPr txBox="1"/>
          <p:nvPr/>
        </p:nvSpPr>
        <p:spPr>
          <a:xfrm>
            <a:off x="7391400" y="228600"/>
            <a:ext cx="435786" cy="646331"/>
          </a:xfrm>
          <a:prstGeom prst="rect">
            <a:avLst/>
          </a:prstGeom>
          <a:noFill/>
        </p:spPr>
        <p:txBody>
          <a:bodyPr wrap="none" rtlCol="0">
            <a:spAutoFit/>
          </a:bodyPr>
          <a:lstStyle/>
          <a:p>
            <a:r>
              <a:rPr lang="en-US" sz="3600" dirty="0" smtClean="0"/>
              <a:t>B</a:t>
            </a:r>
            <a:endParaRPr lang="en-US" sz="3600" dirty="0"/>
          </a:p>
        </p:txBody>
      </p:sp>
      <p:sp>
        <p:nvSpPr>
          <p:cNvPr id="321" name="TextBox 320"/>
          <p:cNvSpPr txBox="1"/>
          <p:nvPr/>
        </p:nvSpPr>
        <p:spPr>
          <a:xfrm>
            <a:off x="7391400" y="3200400"/>
            <a:ext cx="430827" cy="646331"/>
          </a:xfrm>
          <a:prstGeom prst="rect">
            <a:avLst/>
          </a:prstGeom>
          <a:noFill/>
        </p:spPr>
        <p:txBody>
          <a:bodyPr wrap="none" rtlCol="0">
            <a:spAutoFit/>
          </a:bodyPr>
          <a:lstStyle/>
          <a:p>
            <a:r>
              <a:rPr lang="en-US" sz="3600" dirty="0" smtClean="0"/>
              <a:t>C</a:t>
            </a:r>
            <a:endParaRPr lang="en-US" sz="3600" dirty="0"/>
          </a:p>
        </p:txBody>
      </p:sp>
      <p:sp>
        <p:nvSpPr>
          <p:cNvPr id="326" name="TextBox 325"/>
          <p:cNvSpPr txBox="1"/>
          <p:nvPr/>
        </p:nvSpPr>
        <p:spPr>
          <a:xfrm>
            <a:off x="457200" y="2133600"/>
            <a:ext cx="4172386" cy="461665"/>
          </a:xfrm>
          <a:prstGeom prst="rect">
            <a:avLst/>
          </a:prstGeom>
          <a:noFill/>
        </p:spPr>
        <p:txBody>
          <a:bodyPr wrap="none" rtlCol="0">
            <a:spAutoFit/>
          </a:bodyPr>
          <a:lstStyle/>
          <a:p>
            <a:r>
              <a:rPr lang="en-US" sz="2400" dirty="0" smtClean="0"/>
              <a:t>16x16 Matrices, with 4x4 blocks</a:t>
            </a:r>
            <a:endParaRPr lang="en-US" sz="2400" dirty="0"/>
          </a:p>
        </p:txBody>
      </p:sp>
      <p:grpSp>
        <p:nvGrpSpPr>
          <p:cNvPr id="1448" name="Group 1447"/>
          <p:cNvGrpSpPr/>
          <p:nvPr/>
        </p:nvGrpSpPr>
        <p:grpSpPr>
          <a:xfrm>
            <a:off x="4800600" y="457200"/>
            <a:ext cx="2438400" cy="2438400"/>
            <a:chOff x="4800600" y="457200"/>
            <a:chExt cx="2438400" cy="2438400"/>
          </a:xfrm>
        </p:grpSpPr>
        <p:grpSp>
          <p:nvGrpSpPr>
            <p:cNvPr id="1177" name="Group 1176"/>
            <p:cNvGrpSpPr/>
            <p:nvPr/>
          </p:nvGrpSpPr>
          <p:grpSpPr>
            <a:xfrm>
              <a:off x="4800600" y="457200"/>
              <a:ext cx="609600" cy="609600"/>
              <a:chOff x="5029200" y="381000"/>
              <a:chExt cx="609600" cy="609600"/>
            </a:xfrm>
          </p:grpSpPr>
          <p:sp>
            <p:nvSpPr>
              <p:cNvPr id="268" name="Rectangle 267"/>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9" name="Rectangle 268"/>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0" name="Rectangle 269"/>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Rectangle 270"/>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Rectangle 272"/>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Rectangle 273"/>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5" name="Rectangle 274"/>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6" name="Rectangle 275"/>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Rectangle 277"/>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Rectangle 278"/>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Rectangle 279"/>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Rectangle 280"/>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Rectangle 282"/>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Rectangle 283"/>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Rectangle 284"/>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Rectangle 285"/>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6" name="Rectangle 1175"/>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78" name="Group 1177"/>
            <p:cNvGrpSpPr/>
            <p:nvPr/>
          </p:nvGrpSpPr>
          <p:grpSpPr>
            <a:xfrm>
              <a:off x="4800600" y="1066800"/>
              <a:ext cx="609600" cy="609600"/>
              <a:chOff x="5029200" y="381000"/>
              <a:chExt cx="609600" cy="609600"/>
            </a:xfrm>
          </p:grpSpPr>
          <p:sp>
            <p:nvSpPr>
              <p:cNvPr id="1179" name="Rectangle 1178"/>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0" name="Rectangle 1179"/>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1" name="Rectangle 1180"/>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2" name="Rectangle 1181"/>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3" name="Rectangle 1182"/>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4" name="Rectangle 1183"/>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5" name="Rectangle 1184"/>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6" name="Rectangle 1185"/>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7" name="Rectangle 1186"/>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8" name="Rectangle 1187"/>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9" name="Rectangle 1188"/>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0" name="Rectangle 1189"/>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1" name="Rectangle 1190"/>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2" name="Rectangle 1191"/>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3" name="Rectangle 1192"/>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4" name="Rectangle 1193"/>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5" name="Rectangle 1194"/>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96" name="Group 1195"/>
            <p:cNvGrpSpPr/>
            <p:nvPr/>
          </p:nvGrpSpPr>
          <p:grpSpPr>
            <a:xfrm>
              <a:off x="4800600" y="1676400"/>
              <a:ext cx="609600" cy="609600"/>
              <a:chOff x="5029200" y="381000"/>
              <a:chExt cx="609600" cy="609600"/>
            </a:xfrm>
          </p:grpSpPr>
          <p:sp>
            <p:nvSpPr>
              <p:cNvPr id="1197" name="Rectangle 1196"/>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8" name="Rectangle 1197"/>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9" name="Rectangle 1198"/>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0" name="Rectangle 1199"/>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1" name="Rectangle 1200"/>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2" name="Rectangle 1201"/>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3" name="Rectangle 1202"/>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4" name="Rectangle 1203"/>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5" name="Rectangle 1204"/>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6" name="Rectangle 1205"/>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7" name="Rectangle 1206"/>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8" name="Rectangle 1207"/>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9" name="Rectangle 1208"/>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0" name="Rectangle 1209"/>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1" name="Rectangle 1210"/>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2" name="Rectangle 1211"/>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3" name="Rectangle 1212"/>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14" name="Group 1213"/>
            <p:cNvGrpSpPr/>
            <p:nvPr/>
          </p:nvGrpSpPr>
          <p:grpSpPr>
            <a:xfrm>
              <a:off x="4800600" y="2286000"/>
              <a:ext cx="609600" cy="609600"/>
              <a:chOff x="5029200" y="381000"/>
              <a:chExt cx="609600" cy="609600"/>
            </a:xfrm>
          </p:grpSpPr>
          <p:sp>
            <p:nvSpPr>
              <p:cNvPr id="1215" name="Rectangle 1214"/>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6" name="Rectangle 1215"/>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7" name="Rectangle 1216"/>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8" name="Rectangle 1217"/>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9" name="Rectangle 1218"/>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0" name="Rectangle 1219"/>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1" name="Rectangle 1220"/>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2" name="Rectangle 1221"/>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3" name="Rectangle 1222"/>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4" name="Rectangle 1223"/>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5" name="Rectangle 1224"/>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6" name="Rectangle 1225"/>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7" name="Rectangle 1226"/>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8" name="Rectangle 1227"/>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9" name="Rectangle 1228"/>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0" name="Rectangle 1229"/>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1" name="Rectangle 1230"/>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32" name="Group 1231"/>
            <p:cNvGrpSpPr/>
            <p:nvPr/>
          </p:nvGrpSpPr>
          <p:grpSpPr>
            <a:xfrm>
              <a:off x="5410200" y="457200"/>
              <a:ext cx="609600" cy="609600"/>
              <a:chOff x="5029200" y="381000"/>
              <a:chExt cx="609600" cy="609600"/>
            </a:xfrm>
          </p:grpSpPr>
          <p:sp>
            <p:nvSpPr>
              <p:cNvPr id="1233" name="Rectangle 1232"/>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4" name="Rectangle 1233"/>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5" name="Rectangle 1234"/>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6" name="Rectangle 1235"/>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7" name="Rectangle 1236"/>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8" name="Rectangle 1237"/>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9" name="Rectangle 1238"/>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0" name="Rectangle 1239"/>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1" name="Rectangle 1240"/>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2" name="Rectangle 1241"/>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3" name="Rectangle 1242"/>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4" name="Rectangle 1243"/>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5" name="Rectangle 1244"/>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6" name="Rectangle 1245"/>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7" name="Rectangle 1246"/>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8" name="Rectangle 1247"/>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9" name="Rectangle 1248"/>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50" name="Group 1249"/>
            <p:cNvGrpSpPr/>
            <p:nvPr/>
          </p:nvGrpSpPr>
          <p:grpSpPr>
            <a:xfrm>
              <a:off x="5410200" y="1066800"/>
              <a:ext cx="609600" cy="609600"/>
              <a:chOff x="5029200" y="381000"/>
              <a:chExt cx="609600" cy="609600"/>
            </a:xfrm>
          </p:grpSpPr>
          <p:sp>
            <p:nvSpPr>
              <p:cNvPr id="1251" name="Rectangle 1250"/>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2" name="Rectangle 1251"/>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3" name="Rectangle 1252"/>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4" name="Rectangle 1253"/>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5" name="Rectangle 1254"/>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6" name="Rectangle 1255"/>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7" name="Rectangle 1256"/>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8" name="Rectangle 1257"/>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9" name="Rectangle 1258"/>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0" name="Rectangle 1259"/>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1" name="Rectangle 1260"/>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2" name="Rectangle 1261"/>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3" name="Rectangle 1262"/>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4" name="Rectangle 1263"/>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5" name="Rectangle 1264"/>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6" name="Rectangle 1265"/>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7" name="Rectangle 1266"/>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68" name="Group 1267"/>
            <p:cNvGrpSpPr/>
            <p:nvPr/>
          </p:nvGrpSpPr>
          <p:grpSpPr>
            <a:xfrm>
              <a:off x="5410200" y="1676400"/>
              <a:ext cx="609600" cy="609600"/>
              <a:chOff x="5029200" y="381000"/>
              <a:chExt cx="609600" cy="609600"/>
            </a:xfrm>
          </p:grpSpPr>
          <p:sp>
            <p:nvSpPr>
              <p:cNvPr id="1269" name="Rectangle 1268"/>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0" name="Rectangle 1269"/>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1" name="Rectangle 1270"/>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2" name="Rectangle 1271"/>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3" name="Rectangle 1272"/>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4" name="Rectangle 1273"/>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5" name="Rectangle 1274"/>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6" name="Rectangle 1275"/>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7" name="Rectangle 1276"/>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8" name="Rectangle 1277"/>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9" name="Rectangle 1278"/>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0" name="Rectangle 1279"/>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1" name="Rectangle 1280"/>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2" name="Rectangle 1281"/>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3" name="Rectangle 1282"/>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4" name="Rectangle 1283"/>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5" name="Rectangle 1284"/>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86" name="Group 1285"/>
            <p:cNvGrpSpPr/>
            <p:nvPr/>
          </p:nvGrpSpPr>
          <p:grpSpPr>
            <a:xfrm>
              <a:off x="5410200" y="2286000"/>
              <a:ext cx="609600" cy="609600"/>
              <a:chOff x="5029200" y="381000"/>
              <a:chExt cx="609600" cy="609600"/>
            </a:xfrm>
          </p:grpSpPr>
          <p:sp>
            <p:nvSpPr>
              <p:cNvPr id="1287" name="Rectangle 1286"/>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8" name="Rectangle 1287"/>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9" name="Rectangle 1288"/>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0" name="Rectangle 1289"/>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1" name="Rectangle 1290"/>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2" name="Rectangle 1291"/>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3" name="Rectangle 1292"/>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4" name="Rectangle 1293"/>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5" name="Rectangle 1294"/>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6" name="Rectangle 1295"/>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7" name="Rectangle 1296"/>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8" name="Rectangle 1297"/>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9" name="Rectangle 1298"/>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0" name="Rectangle 1299"/>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1" name="Rectangle 1300"/>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2" name="Rectangle 1301"/>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3" name="Rectangle 1302"/>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04" name="Group 1303"/>
            <p:cNvGrpSpPr/>
            <p:nvPr/>
          </p:nvGrpSpPr>
          <p:grpSpPr>
            <a:xfrm>
              <a:off x="6019800" y="457200"/>
              <a:ext cx="609600" cy="609600"/>
              <a:chOff x="5029200" y="381000"/>
              <a:chExt cx="609600" cy="609600"/>
            </a:xfrm>
          </p:grpSpPr>
          <p:sp>
            <p:nvSpPr>
              <p:cNvPr id="1305" name="Rectangle 1304"/>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6" name="Rectangle 1305"/>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7" name="Rectangle 1306"/>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8" name="Rectangle 1307"/>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9" name="Rectangle 1308"/>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0" name="Rectangle 1309"/>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1" name="Rectangle 1310"/>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2" name="Rectangle 1311"/>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3" name="Rectangle 1312"/>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4" name="Rectangle 1313"/>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5" name="Rectangle 1314"/>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6" name="Rectangle 1315"/>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7" name="Rectangle 1316"/>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8" name="Rectangle 1317"/>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9" name="Rectangle 1318"/>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0" name="Rectangle 1319"/>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1" name="Rectangle 1320"/>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22" name="Group 1321"/>
            <p:cNvGrpSpPr/>
            <p:nvPr/>
          </p:nvGrpSpPr>
          <p:grpSpPr>
            <a:xfrm>
              <a:off x="6019800" y="1066800"/>
              <a:ext cx="609600" cy="609600"/>
              <a:chOff x="5029200" y="381000"/>
              <a:chExt cx="609600" cy="609600"/>
            </a:xfrm>
          </p:grpSpPr>
          <p:sp>
            <p:nvSpPr>
              <p:cNvPr id="1323" name="Rectangle 1322"/>
              <p:cNvSpPr/>
              <p:nvPr/>
            </p:nvSpPr>
            <p:spPr>
              <a:xfrm>
                <a:off x="5029200" y="8382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4" name="Rectangle 1323"/>
              <p:cNvSpPr/>
              <p:nvPr/>
            </p:nvSpPr>
            <p:spPr>
              <a:xfrm>
                <a:off x="5181600" y="8382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5" name="Rectangle 1324"/>
              <p:cNvSpPr/>
              <p:nvPr/>
            </p:nvSpPr>
            <p:spPr>
              <a:xfrm>
                <a:off x="5334000" y="8382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6" name="Rectangle 1325"/>
              <p:cNvSpPr/>
              <p:nvPr/>
            </p:nvSpPr>
            <p:spPr>
              <a:xfrm>
                <a:off x="5486400" y="8382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7" name="Rectangle 1326"/>
              <p:cNvSpPr/>
              <p:nvPr/>
            </p:nvSpPr>
            <p:spPr>
              <a:xfrm>
                <a:off x="5029200" y="6858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8" name="Rectangle 1327"/>
              <p:cNvSpPr/>
              <p:nvPr/>
            </p:nvSpPr>
            <p:spPr>
              <a:xfrm>
                <a:off x="5181600" y="6858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9" name="Rectangle 1328"/>
              <p:cNvSpPr/>
              <p:nvPr/>
            </p:nvSpPr>
            <p:spPr>
              <a:xfrm>
                <a:off x="5334000" y="6858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0" name="Rectangle 1329"/>
              <p:cNvSpPr/>
              <p:nvPr/>
            </p:nvSpPr>
            <p:spPr>
              <a:xfrm>
                <a:off x="5486400" y="6858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1" name="Rectangle 1330"/>
              <p:cNvSpPr/>
              <p:nvPr/>
            </p:nvSpPr>
            <p:spPr>
              <a:xfrm>
                <a:off x="50292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2" name="Rectangle 1331"/>
              <p:cNvSpPr/>
              <p:nvPr/>
            </p:nvSpPr>
            <p:spPr>
              <a:xfrm>
                <a:off x="51816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3" name="Rectangle 1332"/>
              <p:cNvSpPr/>
              <p:nvPr/>
            </p:nvSpPr>
            <p:spPr>
              <a:xfrm>
                <a:off x="53340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4" name="Rectangle 1333"/>
              <p:cNvSpPr/>
              <p:nvPr/>
            </p:nvSpPr>
            <p:spPr>
              <a:xfrm>
                <a:off x="54864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5" name="Rectangle 1334"/>
              <p:cNvSpPr/>
              <p:nvPr/>
            </p:nvSpPr>
            <p:spPr>
              <a:xfrm>
                <a:off x="5029200" y="3810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6" name="Rectangle 1335"/>
              <p:cNvSpPr/>
              <p:nvPr/>
            </p:nvSpPr>
            <p:spPr>
              <a:xfrm>
                <a:off x="5181600" y="3810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7" name="Rectangle 1336"/>
              <p:cNvSpPr/>
              <p:nvPr/>
            </p:nvSpPr>
            <p:spPr>
              <a:xfrm>
                <a:off x="5334000" y="3810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8" name="Rectangle 1337"/>
              <p:cNvSpPr/>
              <p:nvPr/>
            </p:nvSpPr>
            <p:spPr>
              <a:xfrm>
                <a:off x="5486400" y="3810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9" name="Rectangle 1338"/>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40" name="Group 1339"/>
            <p:cNvGrpSpPr/>
            <p:nvPr/>
          </p:nvGrpSpPr>
          <p:grpSpPr>
            <a:xfrm>
              <a:off x="6019800" y="1676400"/>
              <a:ext cx="609600" cy="609600"/>
              <a:chOff x="5029200" y="381000"/>
              <a:chExt cx="609600" cy="609600"/>
            </a:xfrm>
          </p:grpSpPr>
          <p:sp>
            <p:nvSpPr>
              <p:cNvPr id="1341" name="Rectangle 1340"/>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2" name="Rectangle 1341"/>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3" name="Rectangle 1342"/>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4" name="Rectangle 1343"/>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5" name="Rectangle 1344"/>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6" name="Rectangle 1345"/>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7" name="Rectangle 1346"/>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8" name="Rectangle 1347"/>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9" name="Rectangle 1348"/>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0" name="Rectangle 1349"/>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1" name="Rectangle 1350"/>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2" name="Rectangle 1351"/>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3" name="Rectangle 1352"/>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4" name="Rectangle 1353"/>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5" name="Rectangle 1354"/>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6" name="Rectangle 1355"/>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7" name="Rectangle 1356"/>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58" name="Group 1357"/>
            <p:cNvGrpSpPr/>
            <p:nvPr/>
          </p:nvGrpSpPr>
          <p:grpSpPr>
            <a:xfrm>
              <a:off x="6019800" y="2286000"/>
              <a:ext cx="609600" cy="609600"/>
              <a:chOff x="5029200" y="381000"/>
              <a:chExt cx="609600" cy="609600"/>
            </a:xfrm>
          </p:grpSpPr>
          <p:sp>
            <p:nvSpPr>
              <p:cNvPr id="1359" name="Rectangle 1358"/>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0" name="Rectangle 1359"/>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1" name="Rectangle 1360"/>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2" name="Rectangle 1361"/>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3" name="Rectangle 1362"/>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4" name="Rectangle 1363"/>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5" name="Rectangle 1364"/>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6" name="Rectangle 1365"/>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7" name="Rectangle 1366"/>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8" name="Rectangle 1367"/>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9" name="Rectangle 1368"/>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0" name="Rectangle 1369"/>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1" name="Rectangle 1370"/>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2" name="Rectangle 1371"/>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3" name="Rectangle 1372"/>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4" name="Rectangle 1373"/>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5" name="Rectangle 1374"/>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76" name="Group 1375"/>
            <p:cNvGrpSpPr/>
            <p:nvPr/>
          </p:nvGrpSpPr>
          <p:grpSpPr>
            <a:xfrm>
              <a:off x="6629400" y="457200"/>
              <a:ext cx="609600" cy="609600"/>
              <a:chOff x="5029200" y="381000"/>
              <a:chExt cx="609600" cy="609600"/>
            </a:xfrm>
          </p:grpSpPr>
          <p:sp>
            <p:nvSpPr>
              <p:cNvPr id="1377" name="Rectangle 1376"/>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8" name="Rectangle 1377"/>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9" name="Rectangle 1378"/>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0" name="Rectangle 1379"/>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1" name="Rectangle 1380"/>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2" name="Rectangle 1381"/>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3" name="Rectangle 1382"/>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4" name="Rectangle 1383"/>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5" name="Rectangle 1384"/>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6" name="Rectangle 1385"/>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7" name="Rectangle 1386"/>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8" name="Rectangle 1387"/>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9" name="Rectangle 1388"/>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0" name="Rectangle 1389"/>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1" name="Rectangle 1390"/>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2" name="Rectangle 1391"/>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3" name="Rectangle 1392"/>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94" name="Group 1393"/>
            <p:cNvGrpSpPr/>
            <p:nvPr/>
          </p:nvGrpSpPr>
          <p:grpSpPr>
            <a:xfrm>
              <a:off x="6629400" y="1066800"/>
              <a:ext cx="609600" cy="609600"/>
              <a:chOff x="5029200" y="381000"/>
              <a:chExt cx="609600" cy="609600"/>
            </a:xfrm>
          </p:grpSpPr>
          <p:sp>
            <p:nvSpPr>
              <p:cNvPr id="1395" name="Rectangle 1394"/>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6" name="Rectangle 1395"/>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7" name="Rectangle 1396"/>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8" name="Rectangle 1397"/>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9" name="Rectangle 1398"/>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0" name="Rectangle 1399"/>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1" name="Rectangle 1400"/>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2" name="Rectangle 1401"/>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3" name="Rectangle 1402"/>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4" name="Rectangle 1403"/>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5" name="Rectangle 1404"/>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6" name="Rectangle 1405"/>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7" name="Rectangle 1406"/>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8" name="Rectangle 1407"/>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9" name="Rectangle 1408"/>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0" name="Rectangle 1409"/>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1" name="Rectangle 1410"/>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12" name="Group 1411"/>
            <p:cNvGrpSpPr/>
            <p:nvPr/>
          </p:nvGrpSpPr>
          <p:grpSpPr>
            <a:xfrm>
              <a:off x="6629400" y="1676400"/>
              <a:ext cx="609600" cy="609600"/>
              <a:chOff x="5029200" y="381000"/>
              <a:chExt cx="609600" cy="609600"/>
            </a:xfrm>
          </p:grpSpPr>
          <p:sp>
            <p:nvSpPr>
              <p:cNvPr id="1413" name="Rectangle 1412"/>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4" name="Rectangle 1413"/>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5" name="Rectangle 1414"/>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6" name="Rectangle 1415"/>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7" name="Rectangle 1416"/>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8" name="Rectangle 1417"/>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9" name="Rectangle 1418"/>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0" name="Rectangle 1419"/>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1" name="Rectangle 1420"/>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2" name="Rectangle 1421"/>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3" name="Rectangle 1422"/>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4" name="Rectangle 1423"/>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5" name="Rectangle 1424"/>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6" name="Rectangle 1425"/>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7" name="Rectangle 1426"/>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8" name="Rectangle 1427"/>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9" name="Rectangle 1428"/>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30" name="Group 1429"/>
            <p:cNvGrpSpPr/>
            <p:nvPr/>
          </p:nvGrpSpPr>
          <p:grpSpPr>
            <a:xfrm>
              <a:off x="6629400" y="2286000"/>
              <a:ext cx="609600" cy="609600"/>
              <a:chOff x="5029200" y="381000"/>
              <a:chExt cx="609600" cy="609600"/>
            </a:xfrm>
          </p:grpSpPr>
          <p:sp>
            <p:nvSpPr>
              <p:cNvPr id="1431" name="Rectangle 1430"/>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2" name="Rectangle 1431"/>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3" name="Rectangle 1432"/>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4" name="Rectangle 1433"/>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5" name="Rectangle 1434"/>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6" name="Rectangle 1435"/>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7" name="Rectangle 1436"/>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8" name="Rectangle 1437"/>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9" name="Rectangle 1438"/>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0" name="Rectangle 1439"/>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1" name="Rectangle 1440"/>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2" name="Rectangle 1441"/>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3" name="Rectangle 1442"/>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4" name="Rectangle 1443"/>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5" name="Rectangle 1444"/>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6" name="Rectangle 1445"/>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7" name="Rectangle 1446"/>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449" name="Group 1448"/>
          <p:cNvGrpSpPr/>
          <p:nvPr/>
        </p:nvGrpSpPr>
        <p:grpSpPr>
          <a:xfrm>
            <a:off x="4800600" y="3352800"/>
            <a:ext cx="2438400" cy="2438400"/>
            <a:chOff x="4800600" y="457200"/>
            <a:chExt cx="2438400" cy="2438400"/>
          </a:xfrm>
        </p:grpSpPr>
        <p:grpSp>
          <p:nvGrpSpPr>
            <p:cNvPr id="1450" name="Group 1449"/>
            <p:cNvGrpSpPr/>
            <p:nvPr/>
          </p:nvGrpSpPr>
          <p:grpSpPr>
            <a:xfrm>
              <a:off x="4800600" y="457200"/>
              <a:ext cx="609600" cy="609600"/>
              <a:chOff x="5029200" y="381000"/>
              <a:chExt cx="609600" cy="609600"/>
            </a:xfrm>
          </p:grpSpPr>
          <p:sp>
            <p:nvSpPr>
              <p:cNvPr id="1721" name="Rectangle 1720"/>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2" name="Rectangle 1721"/>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3" name="Rectangle 1722"/>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4" name="Rectangle 1723"/>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5" name="Rectangle 1724"/>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6" name="Rectangle 1725"/>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7" name="Rectangle 1726"/>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8" name="Rectangle 1727"/>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9" name="Rectangle 1728"/>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0" name="Rectangle 1729"/>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1" name="Rectangle 1730"/>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2" name="Rectangle 1731"/>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3" name="Rectangle 1732"/>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4" name="Rectangle 1733"/>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5" name="Rectangle 1734"/>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6" name="Rectangle 1735"/>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7" name="Rectangle 1736"/>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51" name="Group 1450"/>
            <p:cNvGrpSpPr/>
            <p:nvPr/>
          </p:nvGrpSpPr>
          <p:grpSpPr>
            <a:xfrm>
              <a:off x="4800600" y="1066800"/>
              <a:ext cx="609600" cy="609600"/>
              <a:chOff x="5029200" y="381000"/>
              <a:chExt cx="609600" cy="609600"/>
            </a:xfrm>
          </p:grpSpPr>
          <p:sp>
            <p:nvSpPr>
              <p:cNvPr id="1704" name="Rectangle 1703"/>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5" name="Rectangle 1704"/>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6" name="Rectangle 1705"/>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7" name="Rectangle 1706"/>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8" name="Rectangle 1707"/>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9" name="Rectangle 1708"/>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0" name="Rectangle 1709"/>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1" name="Rectangle 1710"/>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2" name="Rectangle 1711"/>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3" name="Rectangle 1712"/>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4" name="Rectangle 1713"/>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5" name="Rectangle 1714"/>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6" name="Rectangle 1715"/>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7" name="Rectangle 1716"/>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8" name="Rectangle 1717"/>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9" name="Rectangle 1718"/>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0" name="Rectangle 1719"/>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52" name="Group 1451"/>
            <p:cNvGrpSpPr/>
            <p:nvPr/>
          </p:nvGrpSpPr>
          <p:grpSpPr>
            <a:xfrm>
              <a:off x="4800600" y="1676400"/>
              <a:ext cx="609600" cy="609600"/>
              <a:chOff x="5029200" y="381000"/>
              <a:chExt cx="609600" cy="609600"/>
            </a:xfrm>
          </p:grpSpPr>
          <p:sp>
            <p:nvSpPr>
              <p:cNvPr id="1687" name="Rectangle 1686"/>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8" name="Rectangle 1687"/>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9" name="Rectangle 1688"/>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0" name="Rectangle 1689"/>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1" name="Rectangle 1690"/>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2" name="Rectangle 1691"/>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3" name="Rectangle 1692"/>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4" name="Rectangle 1693"/>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5" name="Rectangle 1694"/>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6" name="Rectangle 1695"/>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7" name="Rectangle 1696"/>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8" name="Rectangle 1697"/>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9" name="Rectangle 1698"/>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0" name="Rectangle 1699"/>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1" name="Rectangle 1700"/>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2" name="Rectangle 1701"/>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3" name="Rectangle 1702"/>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53" name="Group 1452"/>
            <p:cNvGrpSpPr/>
            <p:nvPr/>
          </p:nvGrpSpPr>
          <p:grpSpPr>
            <a:xfrm>
              <a:off x="4800600" y="2286000"/>
              <a:ext cx="609600" cy="609600"/>
              <a:chOff x="5029200" y="381000"/>
              <a:chExt cx="609600" cy="609600"/>
            </a:xfrm>
          </p:grpSpPr>
          <p:sp>
            <p:nvSpPr>
              <p:cNvPr id="1670" name="Rectangle 1669"/>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1" name="Rectangle 1670"/>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2" name="Rectangle 1671"/>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3" name="Rectangle 1672"/>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4" name="Rectangle 1673"/>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5" name="Rectangle 1674"/>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6" name="Rectangle 1675"/>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7" name="Rectangle 1676"/>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8" name="Rectangle 1677"/>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9" name="Rectangle 1678"/>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0" name="Rectangle 1679"/>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1" name="Rectangle 1680"/>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2" name="Rectangle 1681"/>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3" name="Rectangle 1682"/>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4" name="Rectangle 1683"/>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5" name="Rectangle 1684"/>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6" name="Rectangle 1685"/>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54" name="Group 1453"/>
            <p:cNvGrpSpPr/>
            <p:nvPr/>
          </p:nvGrpSpPr>
          <p:grpSpPr>
            <a:xfrm>
              <a:off x="5410200" y="457200"/>
              <a:ext cx="609600" cy="609600"/>
              <a:chOff x="5029200" y="381000"/>
              <a:chExt cx="609600" cy="609600"/>
            </a:xfrm>
          </p:grpSpPr>
          <p:sp>
            <p:nvSpPr>
              <p:cNvPr id="1653" name="Rectangle 1652"/>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4" name="Rectangle 1653"/>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5" name="Rectangle 1654"/>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6" name="Rectangle 1655"/>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7" name="Rectangle 1656"/>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8" name="Rectangle 1657"/>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9" name="Rectangle 1658"/>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0" name="Rectangle 1659"/>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1" name="Rectangle 1660"/>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2" name="Rectangle 1661"/>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3" name="Rectangle 1662"/>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4" name="Rectangle 1663"/>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5" name="Rectangle 1664"/>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6" name="Rectangle 1665"/>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7" name="Rectangle 1666"/>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8" name="Rectangle 1667"/>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9" name="Rectangle 1668"/>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55" name="Group 1454"/>
            <p:cNvGrpSpPr/>
            <p:nvPr/>
          </p:nvGrpSpPr>
          <p:grpSpPr>
            <a:xfrm>
              <a:off x="5410200" y="1066800"/>
              <a:ext cx="609600" cy="609600"/>
              <a:chOff x="5029200" y="381000"/>
              <a:chExt cx="609600" cy="609600"/>
            </a:xfrm>
          </p:grpSpPr>
          <p:sp>
            <p:nvSpPr>
              <p:cNvPr id="1636" name="Rectangle 1635"/>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7" name="Rectangle 1636"/>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8" name="Rectangle 1637"/>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9" name="Rectangle 1638"/>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0" name="Rectangle 1639"/>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1" name="Rectangle 1640"/>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2" name="Rectangle 1641"/>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3" name="Rectangle 1642"/>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4" name="Rectangle 1643"/>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5" name="Rectangle 1644"/>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6" name="Rectangle 1645"/>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7" name="Rectangle 1646"/>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8" name="Rectangle 1647"/>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9" name="Rectangle 1648"/>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0" name="Rectangle 1649"/>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1" name="Rectangle 1650"/>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2" name="Rectangle 1651"/>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56" name="Group 1455"/>
            <p:cNvGrpSpPr/>
            <p:nvPr/>
          </p:nvGrpSpPr>
          <p:grpSpPr>
            <a:xfrm>
              <a:off x="5410200" y="1676400"/>
              <a:ext cx="609600" cy="609600"/>
              <a:chOff x="5029200" y="381000"/>
              <a:chExt cx="609600" cy="609600"/>
            </a:xfrm>
          </p:grpSpPr>
          <p:sp>
            <p:nvSpPr>
              <p:cNvPr id="1619" name="Rectangle 1618"/>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0" name="Rectangle 1619"/>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1" name="Rectangle 1620"/>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2" name="Rectangle 1621"/>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3" name="Rectangle 1622"/>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4" name="Rectangle 1623"/>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5" name="Rectangle 1624"/>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6" name="Rectangle 1625"/>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7" name="Rectangle 1626"/>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8" name="Rectangle 1627"/>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9" name="Rectangle 1628"/>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0" name="Rectangle 1629"/>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1" name="Rectangle 1630"/>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2" name="Rectangle 1631"/>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3" name="Rectangle 1632"/>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4" name="Rectangle 1633"/>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5" name="Rectangle 1634"/>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57" name="Group 1456"/>
            <p:cNvGrpSpPr/>
            <p:nvPr/>
          </p:nvGrpSpPr>
          <p:grpSpPr>
            <a:xfrm>
              <a:off x="5410200" y="2286000"/>
              <a:ext cx="609600" cy="609600"/>
              <a:chOff x="5029200" y="381000"/>
              <a:chExt cx="609600" cy="609600"/>
            </a:xfrm>
          </p:grpSpPr>
          <p:sp>
            <p:nvSpPr>
              <p:cNvPr id="1602" name="Rectangle 1601"/>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3" name="Rectangle 1602"/>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4" name="Rectangle 1603"/>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5" name="Rectangle 1604"/>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6" name="Rectangle 1605"/>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7" name="Rectangle 1606"/>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8" name="Rectangle 1607"/>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9" name="Rectangle 1608"/>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0" name="Rectangle 1609"/>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1" name="Rectangle 1610"/>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2" name="Rectangle 1611"/>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3" name="Rectangle 1612"/>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4" name="Rectangle 1613"/>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5" name="Rectangle 1614"/>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6" name="Rectangle 1615"/>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7" name="Rectangle 1616"/>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8" name="Rectangle 1617"/>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58" name="Group 1457"/>
            <p:cNvGrpSpPr/>
            <p:nvPr/>
          </p:nvGrpSpPr>
          <p:grpSpPr>
            <a:xfrm>
              <a:off x="6019800" y="457200"/>
              <a:ext cx="609600" cy="609600"/>
              <a:chOff x="5029200" y="381000"/>
              <a:chExt cx="609600" cy="609600"/>
            </a:xfrm>
          </p:grpSpPr>
          <p:sp>
            <p:nvSpPr>
              <p:cNvPr id="1585" name="Rectangle 1584"/>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6" name="Rectangle 1585"/>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7" name="Rectangle 1586"/>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8" name="Rectangle 1587"/>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9" name="Rectangle 1588"/>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0" name="Rectangle 1589"/>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1" name="Rectangle 1590"/>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2" name="Rectangle 1591"/>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3" name="Rectangle 1592"/>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4" name="Rectangle 1593"/>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5" name="Rectangle 1594"/>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6" name="Rectangle 1595"/>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7" name="Rectangle 1596"/>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8" name="Rectangle 1597"/>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9" name="Rectangle 1598"/>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0" name="Rectangle 1599"/>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1" name="Rectangle 1600"/>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59" name="Group 1458"/>
            <p:cNvGrpSpPr/>
            <p:nvPr/>
          </p:nvGrpSpPr>
          <p:grpSpPr>
            <a:xfrm>
              <a:off x="6019800" y="1066800"/>
              <a:ext cx="609600" cy="609600"/>
              <a:chOff x="5029200" y="381000"/>
              <a:chExt cx="609600" cy="609600"/>
            </a:xfrm>
          </p:grpSpPr>
          <p:sp>
            <p:nvSpPr>
              <p:cNvPr id="1568" name="Rectangle 1567"/>
              <p:cNvSpPr/>
              <p:nvPr/>
            </p:nvSpPr>
            <p:spPr>
              <a:xfrm>
                <a:off x="5029200" y="8382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9" name="Rectangle 1568"/>
              <p:cNvSpPr/>
              <p:nvPr/>
            </p:nvSpPr>
            <p:spPr>
              <a:xfrm>
                <a:off x="5181600" y="8382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0" name="Rectangle 1569"/>
              <p:cNvSpPr/>
              <p:nvPr/>
            </p:nvSpPr>
            <p:spPr>
              <a:xfrm>
                <a:off x="5334000" y="8382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1" name="Rectangle 1570"/>
              <p:cNvSpPr/>
              <p:nvPr/>
            </p:nvSpPr>
            <p:spPr>
              <a:xfrm>
                <a:off x="5486400" y="8382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2" name="Rectangle 1571"/>
              <p:cNvSpPr/>
              <p:nvPr/>
            </p:nvSpPr>
            <p:spPr>
              <a:xfrm>
                <a:off x="5029200" y="6858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3" name="Rectangle 1572"/>
              <p:cNvSpPr/>
              <p:nvPr/>
            </p:nvSpPr>
            <p:spPr>
              <a:xfrm>
                <a:off x="5181600" y="6858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4" name="Rectangle 1573"/>
              <p:cNvSpPr/>
              <p:nvPr/>
            </p:nvSpPr>
            <p:spPr>
              <a:xfrm>
                <a:off x="5334000" y="6858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5" name="Rectangle 1574"/>
              <p:cNvSpPr/>
              <p:nvPr/>
            </p:nvSpPr>
            <p:spPr>
              <a:xfrm>
                <a:off x="5486400" y="6858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6" name="Rectangle 1575"/>
              <p:cNvSpPr/>
              <p:nvPr/>
            </p:nvSpPr>
            <p:spPr>
              <a:xfrm>
                <a:off x="50292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7" name="Rectangle 1576"/>
              <p:cNvSpPr/>
              <p:nvPr/>
            </p:nvSpPr>
            <p:spPr>
              <a:xfrm>
                <a:off x="51816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8" name="Rectangle 1577"/>
              <p:cNvSpPr/>
              <p:nvPr/>
            </p:nvSpPr>
            <p:spPr>
              <a:xfrm>
                <a:off x="53340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9" name="Rectangle 1578"/>
              <p:cNvSpPr/>
              <p:nvPr/>
            </p:nvSpPr>
            <p:spPr>
              <a:xfrm>
                <a:off x="54864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0" name="Rectangle 1579"/>
              <p:cNvSpPr/>
              <p:nvPr/>
            </p:nvSpPr>
            <p:spPr>
              <a:xfrm>
                <a:off x="5029200" y="3810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1" name="Rectangle 1580"/>
              <p:cNvSpPr/>
              <p:nvPr/>
            </p:nvSpPr>
            <p:spPr>
              <a:xfrm>
                <a:off x="5181600" y="3810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2" name="Rectangle 1581"/>
              <p:cNvSpPr/>
              <p:nvPr/>
            </p:nvSpPr>
            <p:spPr>
              <a:xfrm>
                <a:off x="5334000" y="3810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3" name="Rectangle 1582"/>
              <p:cNvSpPr/>
              <p:nvPr/>
            </p:nvSpPr>
            <p:spPr>
              <a:xfrm>
                <a:off x="5486400" y="3810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4" name="Rectangle 1583"/>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60" name="Group 1459"/>
            <p:cNvGrpSpPr/>
            <p:nvPr/>
          </p:nvGrpSpPr>
          <p:grpSpPr>
            <a:xfrm>
              <a:off x="6019800" y="1676400"/>
              <a:ext cx="609600" cy="609600"/>
              <a:chOff x="5029200" y="381000"/>
              <a:chExt cx="609600" cy="609600"/>
            </a:xfrm>
          </p:grpSpPr>
          <p:sp>
            <p:nvSpPr>
              <p:cNvPr id="1551" name="Rectangle 1550"/>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2" name="Rectangle 1551"/>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3" name="Rectangle 1552"/>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4" name="Rectangle 1553"/>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5" name="Rectangle 1554"/>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6" name="Rectangle 1555"/>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7" name="Rectangle 1556"/>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8" name="Rectangle 1557"/>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9" name="Rectangle 1558"/>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0" name="Rectangle 1559"/>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1" name="Rectangle 1560"/>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2" name="Rectangle 1561"/>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3" name="Rectangle 1562"/>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4" name="Rectangle 1563"/>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5" name="Rectangle 1564"/>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6" name="Rectangle 1565"/>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7" name="Rectangle 1566"/>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61" name="Group 1460"/>
            <p:cNvGrpSpPr/>
            <p:nvPr/>
          </p:nvGrpSpPr>
          <p:grpSpPr>
            <a:xfrm>
              <a:off x="6019800" y="2286000"/>
              <a:ext cx="609600" cy="609600"/>
              <a:chOff x="5029200" y="381000"/>
              <a:chExt cx="609600" cy="609600"/>
            </a:xfrm>
          </p:grpSpPr>
          <p:sp>
            <p:nvSpPr>
              <p:cNvPr id="1534" name="Rectangle 1533"/>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5" name="Rectangle 1534"/>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6" name="Rectangle 1535"/>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7" name="Rectangle 1536"/>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8" name="Rectangle 1537"/>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9" name="Rectangle 1538"/>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0" name="Rectangle 1539"/>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1" name="Rectangle 1540"/>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2" name="Rectangle 1541"/>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3" name="Rectangle 1542"/>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4" name="Rectangle 1543"/>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5" name="Rectangle 1544"/>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6" name="Rectangle 1545"/>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7" name="Rectangle 1546"/>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8" name="Rectangle 1547"/>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9" name="Rectangle 1548"/>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0" name="Rectangle 1549"/>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62" name="Group 1461"/>
            <p:cNvGrpSpPr/>
            <p:nvPr/>
          </p:nvGrpSpPr>
          <p:grpSpPr>
            <a:xfrm>
              <a:off x="6629400" y="457200"/>
              <a:ext cx="609600" cy="609600"/>
              <a:chOff x="5029200" y="381000"/>
              <a:chExt cx="609600" cy="609600"/>
            </a:xfrm>
          </p:grpSpPr>
          <p:sp>
            <p:nvSpPr>
              <p:cNvPr id="1517" name="Rectangle 1516"/>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8" name="Rectangle 1517"/>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9" name="Rectangle 1518"/>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0" name="Rectangle 1519"/>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1" name="Rectangle 1520"/>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2" name="Rectangle 1521"/>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3" name="Rectangle 1522"/>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4" name="Rectangle 1523"/>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5" name="Rectangle 1524"/>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6" name="Rectangle 1525"/>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7" name="Rectangle 1526"/>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8" name="Rectangle 1527"/>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9" name="Rectangle 1528"/>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0" name="Rectangle 1529"/>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1" name="Rectangle 1530"/>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2" name="Rectangle 1531"/>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3" name="Rectangle 1532"/>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63" name="Group 1462"/>
            <p:cNvGrpSpPr/>
            <p:nvPr/>
          </p:nvGrpSpPr>
          <p:grpSpPr>
            <a:xfrm>
              <a:off x="6629400" y="1066800"/>
              <a:ext cx="609600" cy="609600"/>
              <a:chOff x="5029200" y="381000"/>
              <a:chExt cx="609600" cy="609600"/>
            </a:xfrm>
          </p:grpSpPr>
          <p:sp>
            <p:nvSpPr>
              <p:cNvPr id="1500" name="Rectangle 1499"/>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1" name="Rectangle 1500"/>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2" name="Rectangle 1501"/>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3" name="Rectangle 1502"/>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4" name="Rectangle 1503"/>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5" name="Rectangle 1504"/>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6" name="Rectangle 1505"/>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7" name="Rectangle 1506"/>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8" name="Rectangle 1507"/>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9" name="Rectangle 1508"/>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0" name="Rectangle 1509"/>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1" name="Rectangle 1510"/>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2" name="Rectangle 1511"/>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3" name="Rectangle 1512"/>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4" name="Rectangle 1513"/>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5" name="Rectangle 1514"/>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6" name="Rectangle 1515"/>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64" name="Group 1463"/>
            <p:cNvGrpSpPr/>
            <p:nvPr/>
          </p:nvGrpSpPr>
          <p:grpSpPr>
            <a:xfrm>
              <a:off x="6629400" y="1676400"/>
              <a:ext cx="609600" cy="609600"/>
              <a:chOff x="5029200" y="381000"/>
              <a:chExt cx="609600" cy="609600"/>
            </a:xfrm>
          </p:grpSpPr>
          <p:sp>
            <p:nvSpPr>
              <p:cNvPr id="1483" name="Rectangle 1482"/>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4" name="Rectangle 1483"/>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5" name="Rectangle 1484"/>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6" name="Rectangle 1485"/>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7" name="Rectangle 1486"/>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8" name="Rectangle 1487"/>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9" name="Rectangle 1488"/>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0" name="Rectangle 1489"/>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1" name="Rectangle 1490"/>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2" name="Rectangle 1491"/>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3" name="Rectangle 1492"/>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4" name="Rectangle 1493"/>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5" name="Rectangle 1494"/>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6" name="Rectangle 1495"/>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7" name="Rectangle 1496"/>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8" name="Rectangle 1497"/>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9" name="Rectangle 1498"/>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65" name="Group 1464"/>
            <p:cNvGrpSpPr/>
            <p:nvPr/>
          </p:nvGrpSpPr>
          <p:grpSpPr>
            <a:xfrm>
              <a:off x="6629400" y="2286000"/>
              <a:ext cx="609600" cy="609600"/>
              <a:chOff x="5029200" y="381000"/>
              <a:chExt cx="609600" cy="609600"/>
            </a:xfrm>
          </p:grpSpPr>
          <p:sp>
            <p:nvSpPr>
              <p:cNvPr id="1466" name="Rectangle 1465"/>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7" name="Rectangle 1466"/>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8" name="Rectangle 1467"/>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9" name="Rectangle 1468"/>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0" name="Rectangle 1469"/>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1" name="Rectangle 1470"/>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2" name="Rectangle 1471"/>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3" name="Rectangle 1472"/>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4" name="Rectangle 1473"/>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5" name="Rectangle 1474"/>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6" name="Rectangle 1475"/>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7" name="Rectangle 1476"/>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8" name="Rectangle 1477"/>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9" name="Rectangle 1478"/>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0" name="Rectangle 1479"/>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1" name="Rectangle 1480"/>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2" name="Rectangle 1481"/>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738" name="Group 1737"/>
          <p:cNvGrpSpPr/>
          <p:nvPr/>
        </p:nvGrpSpPr>
        <p:grpSpPr>
          <a:xfrm>
            <a:off x="1828800" y="3352800"/>
            <a:ext cx="2438400" cy="2438400"/>
            <a:chOff x="4800600" y="457200"/>
            <a:chExt cx="2438400" cy="2438400"/>
          </a:xfrm>
        </p:grpSpPr>
        <p:grpSp>
          <p:nvGrpSpPr>
            <p:cNvPr id="1739" name="Group 1738"/>
            <p:cNvGrpSpPr/>
            <p:nvPr/>
          </p:nvGrpSpPr>
          <p:grpSpPr>
            <a:xfrm>
              <a:off x="4800600" y="457200"/>
              <a:ext cx="609600" cy="609600"/>
              <a:chOff x="5029200" y="381000"/>
              <a:chExt cx="609600" cy="609600"/>
            </a:xfrm>
          </p:grpSpPr>
          <p:sp>
            <p:nvSpPr>
              <p:cNvPr id="2010" name="Rectangle 2009"/>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1" name="Rectangle 2010"/>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2" name="Rectangle 2011"/>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3" name="Rectangle 2012"/>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4" name="Rectangle 2013"/>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5" name="Rectangle 2014"/>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6" name="Rectangle 2015"/>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7" name="Rectangle 2016"/>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8" name="Rectangle 2017"/>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9" name="Rectangle 2018"/>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0" name="Rectangle 2019"/>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1" name="Rectangle 2020"/>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2" name="Rectangle 2021"/>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3" name="Rectangle 2022"/>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4" name="Rectangle 2023"/>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5" name="Rectangle 2024"/>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6" name="Rectangle 2025"/>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40" name="Group 1739"/>
            <p:cNvGrpSpPr/>
            <p:nvPr/>
          </p:nvGrpSpPr>
          <p:grpSpPr>
            <a:xfrm>
              <a:off x="4800600" y="1066800"/>
              <a:ext cx="609600" cy="609600"/>
              <a:chOff x="5029200" y="381000"/>
              <a:chExt cx="609600" cy="609600"/>
            </a:xfrm>
          </p:grpSpPr>
          <p:sp>
            <p:nvSpPr>
              <p:cNvPr id="1993" name="Rectangle 1992"/>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4" name="Rectangle 1993"/>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5" name="Rectangle 1994"/>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6" name="Rectangle 1995"/>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7" name="Rectangle 1996"/>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8" name="Rectangle 1997"/>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9" name="Rectangle 1998"/>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0" name="Rectangle 1999"/>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1" name="Rectangle 2000"/>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2" name="Rectangle 2001"/>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3" name="Rectangle 2002"/>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4" name="Rectangle 2003"/>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5" name="Rectangle 2004"/>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6" name="Rectangle 2005"/>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7" name="Rectangle 2006"/>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8" name="Rectangle 2007"/>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9" name="Rectangle 2008"/>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41" name="Group 1740"/>
            <p:cNvGrpSpPr/>
            <p:nvPr/>
          </p:nvGrpSpPr>
          <p:grpSpPr>
            <a:xfrm>
              <a:off x="4800600" y="1676400"/>
              <a:ext cx="609600" cy="609600"/>
              <a:chOff x="5029200" y="381000"/>
              <a:chExt cx="609600" cy="609600"/>
            </a:xfrm>
          </p:grpSpPr>
          <p:sp>
            <p:nvSpPr>
              <p:cNvPr id="1976" name="Rectangle 1975"/>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7" name="Rectangle 1976"/>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8" name="Rectangle 1977"/>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9" name="Rectangle 1978"/>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0" name="Rectangle 1979"/>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1" name="Rectangle 1980"/>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2" name="Rectangle 1981"/>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3" name="Rectangle 1982"/>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4" name="Rectangle 1983"/>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5" name="Rectangle 1984"/>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6" name="Rectangle 1985"/>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7" name="Rectangle 1986"/>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8" name="Rectangle 1987"/>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9" name="Rectangle 1988"/>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0" name="Rectangle 1989"/>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1" name="Rectangle 1990"/>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2" name="Rectangle 1991"/>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42" name="Group 1741"/>
            <p:cNvGrpSpPr/>
            <p:nvPr/>
          </p:nvGrpSpPr>
          <p:grpSpPr>
            <a:xfrm>
              <a:off x="4800600" y="2286000"/>
              <a:ext cx="609600" cy="609600"/>
              <a:chOff x="5029200" y="381000"/>
              <a:chExt cx="609600" cy="609600"/>
            </a:xfrm>
          </p:grpSpPr>
          <p:sp>
            <p:nvSpPr>
              <p:cNvPr id="1959" name="Rectangle 1958"/>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0" name="Rectangle 1959"/>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1" name="Rectangle 1960"/>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2" name="Rectangle 1961"/>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3" name="Rectangle 1962"/>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4" name="Rectangle 1963"/>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5" name="Rectangle 1964"/>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6" name="Rectangle 1965"/>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7" name="Rectangle 1966"/>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8" name="Rectangle 1967"/>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9" name="Rectangle 1968"/>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0" name="Rectangle 1969"/>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1" name="Rectangle 1970"/>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2" name="Rectangle 1971"/>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3" name="Rectangle 1972"/>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4" name="Rectangle 1973"/>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5" name="Rectangle 1974"/>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43" name="Group 1742"/>
            <p:cNvGrpSpPr/>
            <p:nvPr/>
          </p:nvGrpSpPr>
          <p:grpSpPr>
            <a:xfrm>
              <a:off x="5410200" y="457200"/>
              <a:ext cx="609600" cy="609600"/>
              <a:chOff x="5029200" y="381000"/>
              <a:chExt cx="609600" cy="609600"/>
            </a:xfrm>
          </p:grpSpPr>
          <p:sp>
            <p:nvSpPr>
              <p:cNvPr id="1942" name="Rectangle 1941"/>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3" name="Rectangle 1942"/>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4" name="Rectangle 1943"/>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5" name="Rectangle 1944"/>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6" name="Rectangle 1945"/>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7" name="Rectangle 1946"/>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8" name="Rectangle 1947"/>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9" name="Rectangle 1948"/>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0" name="Rectangle 1949"/>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1" name="Rectangle 1950"/>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2" name="Rectangle 1951"/>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3" name="Rectangle 1952"/>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4" name="Rectangle 1953"/>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5" name="Rectangle 1954"/>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6" name="Rectangle 1955"/>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7" name="Rectangle 1956"/>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8" name="Rectangle 1957"/>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44" name="Group 1743"/>
            <p:cNvGrpSpPr/>
            <p:nvPr/>
          </p:nvGrpSpPr>
          <p:grpSpPr>
            <a:xfrm>
              <a:off x="5410200" y="1066800"/>
              <a:ext cx="609600" cy="609600"/>
              <a:chOff x="5029200" y="381000"/>
              <a:chExt cx="609600" cy="609600"/>
            </a:xfrm>
          </p:grpSpPr>
          <p:sp>
            <p:nvSpPr>
              <p:cNvPr id="1925" name="Rectangle 1924"/>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6" name="Rectangle 1925"/>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7" name="Rectangle 1926"/>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8" name="Rectangle 1927"/>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9" name="Rectangle 1928"/>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0" name="Rectangle 1929"/>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1" name="Rectangle 1930"/>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2" name="Rectangle 1931"/>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3" name="Rectangle 1932"/>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4" name="Rectangle 1933"/>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5" name="Rectangle 1934"/>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6" name="Rectangle 1935"/>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7" name="Rectangle 1936"/>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8" name="Rectangle 1937"/>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9" name="Rectangle 1938"/>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0" name="Rectangle 1939"/>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1" name="Rectangle 1940"/>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45" name="Group 1744"/>
            <p:cNvGrpSpPr/>
            <p:nvPr/>
          </p:nvGrpSpPr>
          <p:grpSpPr>
            <a:xfrm>
              <a:off x="5410200" y="1676400"/>
              <a:ext cx="609600" cy="609600"/>
              <a:chOff x="5029200" y="381000"/>
              <a:chExt cx="609600" cy="609600"/>
            </a:xfrm>
          </p:grpSpPr>
          <p:sp>
            <p:nvSpPr>
              <p:cNvPr id="1908" name="Rectangle 1907"/>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9" name="Rectangle 1908"/>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0" name="Rectangle 1909"/>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1" name="Rectangle 1910"/>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2" name="Rectangle 1911"/>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3" name="Rectangle 1912"/>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4" name="Rectangle 1913"/>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5" name="Rectangle 1914"/>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6" name="Rectangle 1915"/>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7" name="Rectangle 1916"/>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8" name="Rectangle 1917"/>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9" name="Rectangle 1918"/>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0" name="Rectangle 1919"/>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1" name="Rectangle 1920"/>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2" name="Rectangle 1921"/>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3" name="Rectangle 1922"/>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4" name="Rectangle 1923"/>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46" name="Group 1745"/>
            <p:cNvGrpSpPr/>
            <p:nvPr/>
          </p:nvGrpSpPr>
          <p:grpSpPr>
            <a:xfrm>
              <a:off x="5410200" y="2286000"/>
              <a:ext cx="609600" cy="609600"/>
              <a:chOff x="5029200" y="381000"/>
              <a:chExt cx="609600" cy="609600"/>
            </a:xfrm>
          </p:grpSpPr>
          <p:sp>
            <p:nvSpPr>
              <p:cNvPr id="1891" name="Rectangle 1890"/>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2" name="Rectangle 1891"/>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3" name="Rectangle 1892"/>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4" name="Rectangle 1893"/>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5" name="Rectangle 1894"/>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6" name="Rectangle 1895"/>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7" name="Rectangle 1896"/>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8" name="Rectangle 1897"/>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9" name="Rectangle 1898"/>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0" name="Rectangle 1899"/>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1" name="Rectangle 1900"/>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2" name="Rectangle 1901"/>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3" name="Rectangle 1902"/>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4" name="Rectangle 1903"/>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5" name="Rectangle 1904"/>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6" name="Rectangle 1905"/>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7" name="Rectangle 1906"/>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47" name="Group 1746"/>
            <p:cNvGrpSpPr/>
            <p:nvPr/>
          </p:nvGrpSpPr>
          <p:grpSpPr>
            <a:xfrm>
              <a:off x="6019800" y="457200"/>
              <a:ext cx="609600" cy="609600"/>
              <a:chOff x="5029200" y="381000"/>
              <a:chExt cx="609600" cy="609600"/>
            </a:xfrm>
          </p:grpSpPr>
          <p:sp>
            <p:nvSpPr>
              <p:cNvPr id="1874" name="Rectangle 1873"/>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5" name="Rectangle 1874"/>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6" name="Rectangle 1875"/>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7" name="Rectangle 1876"/>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8" name="Rectangle 1877"/>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9" name="Rectangle 1878"/>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0" name="Rectangle 1879"/>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1" name="Rectangle 1880"/>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2" name="Rectangle 1881"/>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3" name="Rectangle 1882"/>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4" name="Rectangle 1883"/>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5" name="Rectangle 1884"/>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6" name="Rectangle 1885"/>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7" name="Rectangle 1886"/>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8" name="Rectangle 1887"/>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9" name="Rectangle 1888"/>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0" name="Rectangle 1889"/>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48" name="Group 1747"/>
            <p:cNvGrpSpPr/>
            <p:nvPr/>
          </p:nvGrpSpPr>
          <p:grpSpPr>
            <a:xfrm>
              <a:off x="6019800" y="1066800"/>
              <a:ext cx="609600" cy="609600"/>
              <a:chOff x="5029200" y="381000"/>
              <a:chExt cx="609600" cy="609600"/>
            </a:xfrm>
          </p:grpSpPr>
          <p:sp>
            <p:nvSpPr>
              <p:cNvPr id="1857" name="Rectangle 1856"/>
              <p:cNvSpPr/>
              <p:nvPr/>
            </p:nvSpPr>
            <p:spPr>
              <a:xfrm>
                <a:off x="5029200" y="8382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8" name="Rectangle 1857"/>
              <p:cNvSpPr/>
              <p:nvPr/>
            </p:nvSpPr>
            <p:spPr>
              <a:xfrm>
                <a:off x="5181600" y="8382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9" name="Rectangle 1858"/>
              <p:cNvSpPr/>
              <p:nvPr/>
            </p:nvSpPr>
            <p:spPr>
              <a:xfrm>
                <a:off x="5334000" y="8382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0" name="Rectangle 1859"/>
              <p:cNvSpPr/>
              <p:nvPr/>
            </p:nvSpPr>
            <p:spPr>
              <a:xfrm>
                <a:off x="5486400" y="8382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1" name="Rectangle 1860"/>
              <p:cNvSpPr/>
              <p:nvPr/>
            </p:nvSpPr>
            <p:spPr>
              <a:xfrm>
                <a:off x="5029200" y="6858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2" name="Rectangle 1861"/>
              <p:cNvSpPr/>
              <p:nvPr/>
            </p:nvSpPr>
            <p:spPr>
              <a:xfrm>
                <a:off x="5181600" y="6858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3" name="Rectangle 1862"/>
              <p:cNvSpPr/>
              <p:nvPr/>
            </p:nvSpPr>
            <p:spPr>
              <a:xfrm>
                <a:off x="5334000" y="6858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4" name="Rectangle 1863"/>
              <p:cNvSpPr/>
              <p:nvPr/>
            </p:nvSpPr>
            <p:spPr>
              <a:xfrm>
                <a:off x="5486400" y="6858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5" name="Rectangle 1864"/>
              <p:cNvSpPr/>
              <p:nvPr/>
            </p:nvSpPr>
            <p:spPr>
              <a:xfrm>
                <a:off x="5029200" y="5334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6" name="Rectangle 1865"/>
              <p:cNvSpPr/>
              <p:nvPr/>
            </p:nvSpPr>
            <p:spPr>
              <a:xfrm>
                <a:off x="51816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7" name="Rectangle 1866"/>
              <p:cNvSpPr/>
              <p:nvPr/>
            </p:nvSpPr>
            <p:spPr>
              <a:xfrm>
                <a:off x="53340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8" name="Rectangle 1867"/>
              <p:cNvSpPr/>
              <p:nvPr/>
            </p:nvSpPr>
            <p:spPr>
              <a:xfrm>
                <a:off x="5486400" y="5334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9" name="Rectangle 1868"/>
              <p:cNvSpPr/>
              <p:nvPr/>
            </p:nvSpPr>
            <p:spPr>
              <a:xfrm>
                <a:off x="5029200" y="3810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0" name="Rectangle 1869"/>
              <p:cNvSpPr/>
              <p:nvPr/>
            </p:nvSpPr>
            <p:spPr>
              <a:xfrm>
                <a:off x="5181600" y="381000"/>
                <a:ext cx="152400" cy="152400"/>
              </a:xfrm>
              <a:prstGeom prst="rect">
                <a:avLst/>
              </a:prstGeom>
              <a:solidFill>
                <a:srgbClr val="D7E4BD"/>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1" name="Rectangle 1870"/>
              <p:cNvSpPr/>
              <p:nvPr/>
            </p:nvSpPr>
            <p:spPr>
              <a:xfrm>
                <a:off x="5334000" y="3810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2" name="Rectangle 1871"/>
              <p:cNvSpPr/>
              <p:nvPr/>
            </p:nvSpPr>
            <p:spPr>
              <a:xfrm>
                <a:off x="5486400" y="381000"/>
                <a:ext cx="152400" cy="152400"/>
              </a:xfrm>
              <a:prstGeom prst="rect">
                <a:avLst/>
              </a:prstGeom>
              <a:solidFill>
                <a:schemeClr val="accent3">
                  <a:lumMod val="40000"/>
                  <a:lumOff val="60000"/>
                </a:schemeClr>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3" name="Rectangle 1872"/>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49" name="Group 1748"/>
            <p:cNvGrpSpPr/>
            <p:nvPr/>
          </p:nvGrpSpPr>
          <p:grpSpPr>
            <a:xfrm>
              <a:off x="6019800" y="1676400"/>
              <a:ext cx="609600" cy="609600"/>
              <a:chOff x="5029200" y="381000"/>
              <a:chExt cx="609600" cy="609600"/>
            </a:xfrm>
          </p:grpSpPr>
          <p:sp>
            <p:nvSpPr>
              <p:cNvPr id="1840" name="Rectangle 1839"/>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1" name="Rectangle 1840"/>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2" name="Rectangle 1841"/>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3" name="Rectangle 1842"/>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4" name="Rectangle 1843"/>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5" name="Rectangle 1844"/>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6" name="Rectangle 1845"/>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7" name="Rectangle 1846"/>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8" name="Rectangle 1847"/>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9" name="Rectangle 1848"/>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0" name="Rectangle 1849"/>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1" name="Rectangle 1850"/>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2" name="Rectangle 1851"/>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3" name="Rectangle 1852"/>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4" name="Rectangle 1853"/>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5" name="Rectangle 1854"/>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6" name="Rectangle 1855"/>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50" name="Group 1749"/>
            <p:cNvGrpSpPr/>
            <p:nvPr/>
          </p:nvGrpSpPr>
          <p:grpSpPr>
            <a:xfrm>
              <a:off x="6019800" y="2286000"/>
              <a:ext cx="609600" cy="609600"/>
              <a:chOff x="5029200" y="381000"/>
              <a:chExt cx="609600" cy="609600"/>
            </a:xfrm>
          </p:grpSpPr>
          <p:sp>
            <p:nvSpPr>
              <p:cNvPr id="1823" name="Rectangle 1822"/>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4" name="Rectangle 1823"/>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5" name="Rectangle 1824"/>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6" name="Rectangle 1825"/>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7" name="Rectangle 1826"/>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8" name="Rectangle 1827"/>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9" name="Rectangle 1828"/>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0" name="Rectangle 1829"/>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1" name="Rectangle 1830"/>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2" name="Rectangle 1831"/>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3" name="Rectangle 1832"/>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4" name="Rectangle 1833"/>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5" name="Rectangle 1834"/>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6" name="Rectangle 1835"/>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7" name="Rectangle 1836"/>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8" name="Rectangle 1837"/>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9" name="Rectangle 1838"/>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51" name="Group 1750"/>
            <p:cNvGrpSpPr/>
            <p:nvPr/>
          </p:nvGrpSpPr>
          <p:grpSpPr>
            <a:xfrm>
              <a:off x="6629400" y="457200"/>
              <a:ext cx="609600" cy="609600"/>
              <a:chOff x="5029200" y="381000"/>
              <a:chExt cx="609600" cy="609600"/>
            </a:xfrm>
          </p:grpSpPr>
          <p:sp>
            <p:nvSpPr>
              <p:cNvPr id="1806" name="Rectangle 1805"/>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7" name="Rectangle 1806"/>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8" name="Rectangle 1807"/>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9" name="Rectangle 1808"/>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0" name="Rectangle 1809"/>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1" name="Rectangle 1810"/>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2" name="Rectangle 1811"/>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3" name="Rectangle 1812"/>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4" name="Rectangle 1813"/>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5" name="Rectangle 1814"/>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6" name="Rectangle 1815"/>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7" name="Rectangle 1816"/>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8" name="Rectangle 1817"/>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9" name="Rectangle 1818"/>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0" name="Rectangle 1819"/>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1" name="Rectangle 1820"/>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2" name="Rectangle 1821"/>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52" name="Group 1751"/>
            <p:cNvGrpSpPr/>
            <p:nvPr/>
          </p:nvGrpSpPr>
          <p:grpSpPr>
            <a:xfrm>
              <a:off x="6629400" y="1066800"/>
              <a:ext cx="609600" cy="609600"/>
              <a:chOff x="5029200" y="381000"/>
              <a:chExt cx="609600" cy="609600"/>
            </a:xfrm>
          </p:grpSpPr>
          <p:sp>
            <p:nvSpPr>
              <p:cNvPr id="1789" name="Rectangle 1788"/>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0" name="Rectangle 1789"/>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1" name="Rectangle 1790"/>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2" name="Rectangle 1791"/>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3" name="Rectangle 1792"/>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4" name="Rectangle 1793"/>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5" name="Rectangle 1794"/>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6" name="Rectangle 1795"/>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7" name="Rectangle 1796"/>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8" name="Rectangle 1797"/>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9" name="Rectangle 1798"/>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0" name="Rectangle 1799"/>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1" name="Rectangle 1800"/>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2" name="Rectangle 1801"/>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3" name="Rectangle 1802"/>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4" name="Rectangle 1803"/>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5" name="Rectangle 1804"/>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53" name="Group 1752"/>
            <p:cNvGrpSpPr/>
            <p:nvPr/>
          </p:nvGrpSpPr>
          <p:grpSpPr>
            <a:xfrm>
              <a:off x="6629400" y="1676400"/>
              <a:ext cx="609600" cy="609600"/>
              <a:chOff x="5029200" y="381000"/>
              <a:chExt cx="609600" cy="609600"/>
            </a:xfrm>
          </p:grpSpPr>
          <p:sp>
            <p:nvSpPr>
              <p:cNvPr id="1772" name="Rectangle 1771"/>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3" name="Rectangle 1772"/>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4" name="Rectangle 1773"/>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5" name="Rectangle 1774"/>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6" name="Rectangle 1775"/>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7" name="Rectangle 1776"/>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8" name="Rectangle 1777"/>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9" name="Rectangle 1778"/>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0" name="Rectangle 1779"/>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1" name="Rectangle 1780"/>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2" name="Rectangle 1781"/>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3" name="Rectangle 1782"/>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4" name="Rectangle 1783"/>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5" name="Rectangle 1784"/>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6" name="Rectangle 1785"/>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7" name="Rectangle 1786"/>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8" name="Rectangle 1787"/>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54" name="Group 1753"/>
            <p:cNvGrpSpPr/>
            <p:nvPr/>
          </p:nvGrpSpPr>
          <p:grpSpPr>
            <a:xfrm>
              <a:off x="6629400" y="2286000"/>
              <a:ext cx="609600" cy="609600"/>
              <a:chOff x="5029200" y="381000"/>
              <a:chExt cx="609600" cy="609600"/>
            </a:xfrm>
          </p:grpSpPr>
          <p:sp>
            <p:nvSpPr>
              <p:cNvPr id="1755" name="Rectangle 1754"/>
              <p:cNvSpPr/>
              <p:nvPr/>
            </p:nvSpPr>
            <p:spPr>
              <a:xfrm>
                <a:off x="50292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6" name="Rectangle 1755"/>
              <p:cNvSpPr/>
              <p:nvPr/>
            </p:nvSpPr>
            <p:spPr>
              <a:xfrm>
                <a:off x="51816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7" name="Rectangle 1756"/>
              <p:cNvSpPr/>
              <p:nvPr/>
            </p:nvSpPr>
            <p:spPr>
              <a:xfrm>
                <a:off x="53340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8" name="Rectangle 1757"/>
              <p:cNvSpPr/>
              <p:nvPr/>
            </p:nvSpPr>
            <p:spPr>
              <a:xfrm>
                <a:off x="5486400" y="8382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9" name="Rectangle 1758"/>
              <p:cNvSpPr/>
              <p:nvPr/>
            </p:nvSpPr>
            <p:spPr>
              <a:xfrm>
                <a:off x="50292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0" name="Rectangle 1759"/>
              <p:cNvSpPr/>
              <p:nvPr/>
            </p:nvSpPr>
            <p:spPr>
              <a:xfrm>
                <a:off x="51816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1" name="Rectangle 1760"/>
              <p:cNvSpPr/>
              <p:nvPr/>
            </p:nvSpPr>
            <p:spPr>
              <a:xfrm>
                <a:off x="53340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2" name="Rectangle 1761"/>
              <p:cNvSpPr/>
              <p:nvPr/>
            </p:nvSpPr>
            <p:spPr>
              <a:xfrm>
                <a:off x="5486400" y="6858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3" name="Rectangle 1762"/>
              <p:cNvSpPr/>
              <p:nvPr/>
            </p:nvSpPr>
            <p:spPr>
              <a:xfrm>
                <a:off x="50292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4" name="Rectangle 1763"/>
              <p:cNvSpPr/>
              <p:nvPr/>
            </p:nvSpPr>
            <p:spPr>
              <a:xfrm>
                <a:off x="51816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5" name="Rectangle 1764"/>
              <p:cNvSpPr/>
              <p:nvPr/>
            </p:nvSpPr>
            <p:spPr>
              <a:xfrm>
                <a:off x="53340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6" name="Rectangle 1765"/>
              <p:cNvSpPr/>
              <p:nvPr/>
            </p:nvSpPr>
            <p:spPr>
              <a:xfrm>
                <a:off x="5486400" y="5334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7" name="Rectangle 1766"/>
              <p:cNvSpPr/>
              <p:nvPr/>
            </p:nvSpPr>
            <p:spPr>
              <a:xfrm>
                <a:off x="50292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8" name="Rectangle 1767"/>
              <p:cNvSpPr/>
              <p:nvPr/>
            </p:nvSpPr>
            <p:spPr>
              <a:xfrm>
                <a:off x="51816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9" name="Rectangle 1768"/>
              <p:cNvSpPr/>
              <p:nvPr/>
            </p:nvSpPr>
            <p:spPr>
              <a:xfrm>
                <a:off x="53340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0" name="Rectangle 1769"/>
              <p:cNvSpPr/>
              <p:nvPr/>
            </p:nvSpPr>
            <p:spPr>
              <a:xfrm>
                <a:off x="5486400" y="381000"/>
                <a:ext cx="152400" cy="1524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1" name="Rectangle 1770"/>
              <p:cNvSpPr/>
              <p:nvPr/>
            </p:nvSpPr>
            <p:spPr>
              <a:xfrm>
                <a:off x="5029200" y="381000"/>
                <a:ext cx="609600" cy="6096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cxnSp>
        <p:nvCxnSpPr>
          <p:cNvPr id="2028" name="Straight Arrow Connector 2027"/>
          <p:cNvCxnSpPr>
            <a:stCxn id="1357" idx="0"/>
            <a:endCxn id="1587" idx="1"/>
          </p:cNvCxnSpPr>
          <p:nvPr/>
        </p:nvCxnSpPr>
        <p:spPr>
          <a:xfrm rot="16200000" flipH="1">
            <a:off x="5219700" y="2781300"/>
            <a:ext cx="2209800" cy="1588"/>
          </a:xfrm>
          <a:prstGeom prst="straightConnector1">
            <a:avLst/>
          </a:prstGeom>
          <a:ln>
            <a:tailEnd type="arrow" w="lg" len="lg"/>
          </a:ln>
        </p:spPr>
        <p:style>
          <a:lnRef idx="2">
            <a:schemeClr val="accent1"/>
          </a:lnRef>
          <a:fillRef idx="0">
            <a:schemeClr val="accent1"/>
          </a:fillRef>
          <a:effectRef idx="1">
            <a:schemeClr val="accent1"/>
          </a:effectRef>
          <a:fontRef idx="minor">
            <a:schemeClr val="tx1"/>
          </a:fontRef>
        </p:style>
      </p:cxnSp>
      <p:cxnSp>
        <p:nvCxnSpPr>
          <p:cNvPr id="2029" name="Straight Arrow Connector 2028"/>
          <p:cNvCxnSpPr>
            <a:stCxn id="1805" idx="1"/>
            <a:endCxn id="1584" idx="1"/>
          </p:cNvCxnSpPr>
          <p:nvPr/>
        </p:nvCxnSpPr>
        <p:spPr>
          <a:xfrm rot="10800000" flipH="1">
            <a:off x="3657600" y="4267200"/>
            <a:ext cx="2362200" cy="1588"/>
          </a:xfrm>
          <a:prstGeom prst="straightConnector1">
            <a:avLst/>
          </a:prstGeom>
          <a:ln>
            <a:tailEnd type="arrow" w="lg" len="lg"/>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F2B92602-8A6B-FE4E-B7E6-067708ACE28D}" type="slidenum">
              <a:rPr lang="he-IL"/>
              <a:pPr/>
              <a:t>23</a:t>
            </a:fld>
            <a:endParaRPr lang="he-IL"/>
          </a:p>
        </p:txBody>
      </p:sp>
      <p:sp>
        <p:nvSpPr>
          <p:cNvPr id="444418" name="Rectangle 2"/>
          <p:cNvSpPr>
            <a:spLocks noGrp="1" noChangeArrowheads="1"/>
          </p:cNvSpPr>
          <p:nvPr>
            <p:ph type="title"/>
          </p:nvPr>
        </p:nvSpPr>
        <p:spPr>
          <a:xfrm>
            <a:off x="457200" y="-228600"/>
            <a:ext cx="8229600" cy="1143000"/>
          </a:xfrm>
        </p:spPr>
        <p:txBody>
          <a:bodyPr/>
          <a:lstStyle/>
          <a:p>
            <a:r>
              <a:rPr lang="en-US"/>
              <a:t>Maximum Block Size</a:t>
            </a:r>
          </a:p>
        </p:txBody>
      </p:sp>
      <p:sp>
        <p:nvSpPr>
          <p:cNvPr id="444419" name="Rectangle 3"/>
          <p:cNvSpPr>
            <a:spLocks noGrp="1" noChangeArrowheads="1"/>
          </p:cNvSpPr>
          <p:nvPr>
            <p:ph type="body" idx="1"/>
          </p:nvPr>
        </p:nvSpPr>
        <p:spPr>
          <a:xfrm>
            <a:off x="435430" y="990901"/>
            <a:ext cx="8708570" cy="3098155"/>
          </a:xfrm>
        </p:spPr>
        <p:txBody>
          <a:bodyPr>
            <a:normAutofit/>
          </a:bodyPr>
          <a:lstStyle/>
          <a:p>
            <a:pPr>
              <a:lnSpc>
                <a:spcPct val="80000"/>
              </a:lnSpc>
            </a:pPr>
            <a:r>
              <a:rPr lang="en-US" sz="2800" dirty="0"/>
              <a:t>The blocking optimization works only if the </a:t>
            </a:r>
            <a:r>
              <a:rPr lang="en-US" sz="2800" dirty="0">
                <a:solidFill>
                  <a:srgbClr val="CC0000"/>
                </a:solidFill>
              </a:rPr>
              <a:t>blocks fit in cache</a:t>
            </a:r>
            <a:r>
              <a:rPr lang="en-US" sz="2800" dirty="0"/>
              <a:t>.</a:t>
            </a:r>
          </a:p>
          <a:p>
            <a:pPr>
              <a:lnSpc>
                <a:spcPct val="80000"/>
              </a:lnSpc>
            </a:pPr>
            <a:r>
              <a:rPr lang="en-US" sz="2800" dirty="0"/>
              <a:t>That is, </a:t>
            </a:r>
            <a:r>
              <a:rPr lang="en-US" sz="2800" dirty="0">
                <a:solidFill>
                  <a:srgbClr val="CC0000"/>
                </a:solidFill>
              </a:rPr>
              <a:t>3</a:t>
            </a:r>
            <a:r>
              <a:rPr lang="en-US" sz="2800" dirty="0"/>
              <a:t> blocks of size </a:t>
            </a:r>
            <a:r>
              <a:rPr lang="en-US" sz="2800" dirty="0" err="1">
                <a:solidFill>
                  <a:srgbClr val="CC0000"/>
                </a:solidFill>
              </a:rPr>
              <a:t>r</a:t>
            </a:r>
            <a:r>
              <a:rPr lang="en-US" sz="2800" dirty="0">
                <a:solidFill>
                  <a:srgbClr val="CC0000"/>
                </a:solidFill>
              </a:rPr>
              <a:t> </a:t>
            </a:r>
            <a:r>
              <a:rPr lang="en-US" sz="2800" dirty="0" err="1">
                <a:solidFill>
                  <a:srgbClr val="CC0000"/>
                </a:solidFill>
              </a:rPr>
              <a:t>x</a:t>
            </a:r>
            <a:r>
              <a:rPr lang="en-US" sz="2800" dirty="0">
                <a:solidFill>
                  <a:srgbClr val="CC0000"/>
                </a:solidFill>
              </a:rPr>
              <a:t> </a:t>
            </a:r>
            <a:r>
              <a:rPr lang="en-US" sz="2800" dirty="0" err="1">
                <a:solidFill>
                  <a:srgbClr val="CC0000"/>
                </a:solidFill>
              </a:rPr>
              <a:t>r</a:t>
            </a:r>
            <a:r>
              <a:rPr lang="en-US" sz="2800" dirty="0"/>
              <a:t> must fit in memory (for A, B, and C)</a:t>
            </a:r>
          </a:p>
          <a:p>
            <a:pPr>
              <a:lnSpc>
                <a:spcPct val="80000"/>
              </a:lnSpc>
            </a:pPr>
            <a:r>
              <a:rPr lang="en-US" sz="2800" dirty="0">
                <a:solidFill>
                  <a:srgbClr val="CC0000"/>
                </a:solidFill>
              </a:rPr>
              <a:t>M</a:t>
            </a:r>
            <a:r>
              <a:rPr lang="en-US" sz="2800" dirty="0"/>
              <a:t> = size of cache (in elements/words)</a:t>
            </a:r>
          </a:p>
          <a:p>
            <a:pPr>
              <a:lnSpc>
                <a:spcPct val="80000"/>
              </a:lnSpc>
            </a:pPr>
            <a:r>
              <a:rPr lang="en-US" sz="2800" dirty="0"/>
              <a:t>We must have: </a:t>
            </a:r>
            <a:r>
              <a:rPr lang="en-US" sz="2800" dirty="0">
                <a:solidFill>
                  <a:srgbClr val="CC0000"/>
                </a:solidFill>
              </a:rPr>
              <a:t>3r</a:t>
            </a:r>
            <a:r>
              <a:rPr lang="en-US" sz="2800" baseline="30000" dirty="0">
                <a:solidFill>
                  <a:srgbClr val="CC0000"/>
                </a:solidFill>
              </a:rPr>
              <a:t>2</a:t>
            </a:r>
            <a:r>
              <a:rPr lang="en-US" sz="2800" dirty="0">
                <a:solidFill>
                  <a:srgbClr val="CC0000"/>
                </a:solidFill>
              </a:rPr>
              <a:t> </a:t>
            </a:r>
            <a:r>
              <a:rPr lang="en-US" sz="2800" dirty="0" err="1">
                <a:solidFill>
                  <a:srgbClr val="CC0000"/>
                </a:solidFill>
                <a:sym typeface="Symbol" charset="2"/>
              </a:rPr>
              <a:t></a:t>
            </a:r>
            <a:r>
              <a:rPr lang="en-US" sz="2800" dirty="0">
                <a:solidFill>
                  <a:srgbClr val="CC0000"/>
                </a:solidFill>
              </a:rPr>
              <a:t> M, or </a:t>
            </a:r>
            <a:r>
              <a:rPr lang="en-US" sz="2800" dirty="0" err="1">
                <a:solidFill>
                  <a:srgbClr val="CC0000"/>
                </a:solidFill>
              </a:rPr>
              <a:t>r</a:t>
            </a:r>
            <a:r>
              <a:rPr lang="en-US" sz="2800" dirty="0">
                <a:solidFill>
                  <a:srgbClr val="CC0000"/>
                </a:solidFill>
              </a:rPr>
              <a:t> </a:t>
            </a:r>
            <a:r>
              <a:rPr lang="en-US" sz="2800" dirty="0" err="1">
                <a:solidFill>
                  <a:srgbClr val="CC0000"/>
                </a:solidFill>
                <a:sym typeface="Symbol" charset="2"/>
              </a:rPr>
              <a:t></a:t>
            </a:r>
            <a:r>
              <a:rPr lang="en-US" sz="2800" dirty="0">
                <a:solidFill>
                  <a:srgbClr val="CC0000"/>
                </a:solidFill>
              </a:rPr>
              <a:t> </a:t>
            </a:r>
            <a:r>
              <a:rPr lang="en-US" sz="2800" b="1" dirty="0">
                <a:solidFill>
                  <a:srgbClr val="CC0000"/>
                </a:solidFill>
              </a:rPr>
              <a:t>√</a:t>
            </a:r>
            <a:r>
              <a:rPr lang="en-US" sz="2800" dirty="0">
                <a:solidFill>
                  <a:srgbClr val="CC0000"/>
                </a:solidFill>
              </a:rPr>
              <a:t>(M/3)</a:t>
            </a:r>
            <a:endParaRPr lang="en-US" sz="2800" dirty="0" smtClean="0"/>
          </a:p>
          <a:p>
            <a:pPr>
              <a:lnSpc>
                <a:spcPct val="80000"/>
              </a:lnSpc>
            </a:pPr>
            <a:r>
              <a:rPr lang="en-US" sz="2800" dirty="0" smtClean="0"/>
              <a:t>Ratio of </a:t>
            </a:r>
            <a:r>
              <a:rPr lang="en-US" sz="2800" dirty="0"/>
              <a:t>cache misses</a:t>
            </a:r>
            <a:r>
              <a:rPr lang="en-US" sz="2800" dirty="0" smtClean="0"/>
              <a:t> blocked </a:t>
            </a:r>
            <a:r>
              <a:rPr lang="en-US" sz="2800" dirty="0"/>
              <a:t>vs.</a:t>
            </a:r>
            <a:r>
              <a:rPr lang="en-US" sz="2800" dirty="0" smtClean="0"/>
              <a:t> unblocked up to ≈ </a:t>
            </a:r>
            <a:r>
              <a:rPr lang="en-US" sz="2800" b="1" dirty="0" smtClean="0">
                <a:solidFill>
                  <a:srgbClr val="CC0000"/>
                </a:solidFill>
              </a:rPr>
              <a:t>√</a:t>
            </a:r>
            <a:r>
              <a:rPr lang="en-US" sz="2800" dirty="0">
                <a:solidFill>
                  <a:srgbClr val="CC0000"/>
                </a:solidFill>
              </a:rPr>
              <a:t>M</a:t>
            </a:r>
          </a:p>
        </p:txBody>
      </p:sp>
      <p:sp>
        <p:nvSpPr>
          <p:cNvPr id="6" name="Rectangle 5"/>
          <p:cNvSpPr/>
          <p:nvPr/>
        </p:nvSpPr>
        <p:spPr>
          <a:xfrm>
            <a:off x="320749" y="3688103"/>
            <a:ext cx="8387532" cy="400110"/>
          </a:xfrm>
          <a:prstGeom prst="rect">
            <a:avLst/>
          </a:prstGeom>
        </p:spPr>
        <p:txBody>
          <a:bodyPr wrap="none">
            <a:spAutoFit/>
          </a:bodyPr>
          <a:lstStyle/>
          <a:p>
            <a:r>
              <a:rPr lang="en-US" sz="2000" dirty="0" smtClean="0">
                <a:hlinkClick r:id="rId3"/>
              </a:rPr>
              <a:t>Simple Matrix Multiply Whole Thing - www.youtube.com/watch?v=f3-z6t_xIyw</a:t>
            </a:r>
            <a:endParaRPr lang="en-US" sz="2000" dirty="0"/>
          </a:p>
        </p:txBody>
      </p:sp>
      <p:sp>
        <p:nvSpPr>
          <p:cNvPr id="7" name="Rectangle 6"/>
          <p:cNvSpPr/>
          <p:nvPr/>
        </p:nvSpPr>
        <p:spPr>
          <a:xfrm>
            <a:off x="424972" y="4708013"/>
            <a:ext cx="8719028" cy="400110"/>
          </a:xfrm>
          <a:prstGeom prst="rect">
            <a:avLst/>
          </a:prstGeom>
        </p:spPr>
        <p:txBody>
          <a:bodyPr wrap="none">
            <a:spAutoFit/>
          </a:bodyPr>
          <a:lstStyle/>
          <a:p>
            <a:r>
              <a:rPr lang="en-US" sz="2000" dirty="0" smtClean="0">
                <a:hlinkClick r:id="rId4"/>
              </a:rPr>
              <a:t>Blocked Matrix Multiply Whole Thing - www.youtube.com/watch?v=tgpmXX3xOrk</a:t>
            </a:r>
            <a:endParaRPr lang="en-US" sz="2000" dirty="0"/>
          </a:p>
        </p:txBody>
      </p:sp>
      <p:sp>
        <p:nvSpPr>
          <p:cNvPr id="8" name="TextBox 7"/>
          <p:cNvSpPr txBox="1"/>
          <p:nvPr/>
        </p:nvSpPr>
        <p:spPr>
          <a:xfrm>
            <a:off x="0" y="4181460"/>
            <a:ext cx="9353041" cy="461665"/>
          </a:xfrm>
          <a:prstGeom prst="rect">
            <a:avLst/>
          </a:prstGeom>
          <a:noFill/>
        </p:spPr>
        <p:txBody>
          <a:bodyPr wrap="none" rtlCol="0">
            <a:spAutoFit/>
          </a:bodyPr>
          <a:lstStyle/>
          <a:p>
            <a:r>
              <a:rPr lang="en-US" sz="2400" dirty="0" smtClean="0"/>
              <a:t>1x1 blocks: 1,020,000 misses: read A once, read B 100 times, read C once</a:t>
            </a:r>
            <a:endParaRPr lang="en-US" sz="2400" dirty="0"/>
          </a:p>
        </p:txBody>
      </p:sp>
      <p:sp>
        <p:nvSpPr>
          <p:cNvPr id="9" name="TextBox 8"/>
          <p:cNvSpPr txBox="1"/>
          <p:nvPr/>
        </p:nvSpPr>
        <p:spPr>
          <a:xfrm>
            <a:off x="252011" y="5039580"/>
            <a:ext cx="8565418" cy="1569660"/>
          </a:xfrm>
          <a:prstGeom prst="rect">
            <a:avLst/>
          </a:prstGeom>
          <a:noFill/>
        </p:spPr>
        <p:txBody>
          <a:bodyPr wrap="square" rtlCol="0">
            <a:spAutoFit/>
          </a:bodyPr>
          <a:lstStyle/>
          <a:p>
            <a:r>
              <a:rPr lang="en-US" sz="2400" dirty="0" smtClean="0"/>
              <a:t>30x30 blocks: 90,000 misses = read A and B four times, read C once</a:t>
            </a:r>
          </a:p>
          <a:p>
            <a:r>
              <a:rPr lang="en-US" sz="2400" dirty="0" smtClean="0"/>
              <a:t>“Only” 11X </a:t>
            </a:r>
            <a:r>
              <a:rPr lang="en-US" sz="2400" dirty="0" err="1" smtClean="0"/>
              <a:t>vs</a:t>
            </a:r>
            <a:r>
              <a:rPr lang="en-US" sz="2400" dirty="0" smtClean="0"/>
              <a:t> 30X Matrix small enough that row of A in simple version fits completely in </a:t>
            </a:r>
            <a:r>
              <a:rPr lang="en-US" sz="2400" smtClean="0"/>
              <a:t>cache (+ </a:t>
            </a:r>
            <a:r>
              <a:rPr lang="en-US" sz="2400" dirty="0" smtClean="0"/>
              <a:t>few odds </a:t>
            </a:r>
            <a:r>
              <a:rPr lang="en-US" sz="2400" smtClean="0"/>
              <a:t>and ends)</a:t>
            </a:r>
          </a:p>
          <a:p>
            <a:endParaRPr lang="en-US" sz="2400" dirty="0"/>
          </a:p>
        </p:txBody>
      </p:sp>
      <p:sp>
        <p:nvSpPr>
          <p:cNvPr id="10" name="Date Placeholder 9"/>
          <p:cNvSpPr>
            <a:spLocks noGrp="1"/>
          </p:cNvSpPr>
          <p:nvPr>
            <p:ph type="dt" sz="half" idx="10"/>
          </p:nvPr>
        </p:nvSpPr>
        <p:spPr/>
        <p:txBody>
          <a:bodyPr/>
          <a:lstStyle/>
          <a:p>
            <a:fld id="{12797A65-74C0-344F-AAD1-B8597F39D545}" type="datetime1">
              <a:rPr lang="en-US" smtClean="0"/>
              <a:pPr/>
              <a:t>10/1/12</a:t>
            </a:fld>
            <a:endParaRPr lang="en-US"/>
          </a:p>
        </p:txBody>
      </p:sp>
      <p:sp>
        <p:nvSpPr>
          <p:cNvPr id="11" name="Footer Placeholder 10"/>
          <p:cNvSpPr>
            <a:spLocks noGrp="1"/>
          </p:cNvSpPr>
          <p:nvPr>
            <p:ph type="ftr" sz="quarter" idx="11"/>
          </p:nvPr>
        </p:nvSpPr>
        <p:spPr/>
        <p:txBody>
          <a:bodyPr/>
          <a:lstStyle/>
          <a:p>
            <a:r>
              <a:rPr lang="en-US" smtClean="0"/>
              <a:t>Spring 2012 -- Lecture #12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602562" name="Rectangle 2"/>
          <p:cNvSpPr>
            <a:spLocks noGrp="1" noChangeArrowheads="1"/>
          </p:cNvSpPr>
          <p:nvPr>
            <p:ph type="title"/>
          </p:nvPr>
        </p:nvSpPr>
        <p:spPr/>
        <p:txBody>
          <a:bodyPr>
            <a:normAutofit/>
          </a:bodyPr>
          <a:lstStyle/>
          <a:p>
            <a:r>
              <a:rPr lang="en-US" dirty="0" smtClean="0"/>
              <a:t>Sources of Cache Misses (3 C’s)</a:t>
            </a:r>
            <a:endParaRPr lang="en-US" dirty="0"/>
          </a:p>
        </p:txBody>
      </p:sp>
      <p:sp>
        <p:nvSpPr>
          <p:cNvPr id="1602563" name="Rectangle 3"/>
          <p:cNvSpPr>
            <a:spLocks noGrp="1" noChangeArrowheads="1"/>
          </p:cNvSpPr>
          <p:nvPr>
            <p:ph type="body" idx="1"/>
          </p:nvPr>
        </p:nvSpPr>
        <p:spPr>
          <a:xfrm>
            <a:off x="457200" y="1237343"/>
            <a:ext cx="8686800" cy="4495800"/>
          </a:xfrm>
        </p:spPr>
        <p:txBody>
          <a:bodyPr>
            <a:normAutofit fontScale="92500" lnSpcReduction="20000"/>
          </a:bodyPr>
          <a:lstStyle/>
          <a:p>
            <a:r>
              <a:rPr lang="en-US" i="1" dirty="0" smtClean="0">
                <a:solidFill>
                  <a:srgbClr val="0000FF"/>
                </a:solidFill>
              </a:rPr>
              <a:t>Compulsory </a:t>
            </a:r>
            <a:r>
              <a:rPr lang="en-US" dirty="0" smtClean="0"/>
              <a:t>(cold start, first reference):</a:t>
            </a:r>
          </a:p>
          <a:p>
            <a:pPr lvl="1"/>
            <a:r>
              <a:rPr lang="en-US" dirty="0" smtClean="0"/>
              <a:t>1</a:t>
            </a:r>
            <a:r>
              <a:rPr lang="en-US" baseline="30000" dirty="0" smtClean="0"/>
              <a:t>st</a:t>
            </a:r>
            <a:r>
              <a:rPr lang="en-US" dirty="0" smtClean="0"/>
              <a:t> access to a block, “cold” fact of life, not a lot you can do about it.  </a:t>
            </a:r>
          </a:p>
          <a:p>
            <a:pPr lvl="2"/>
            <a:r>
              <a:rPr lang="en-US" dirty="0" smtClean="0"/>
              <a:t>If running billions of instructions, compulsory misses are insignificant</a:t>
            </a:r>
          </a:p>
          <a:p>
            <a:r>
              <a:rPr lang="en-US" i="1" dirty="0" smtClean="0">
                <a:solidFill>
                  <a:srgbClr val="0000FF"/>
                </a:solidFill>
              </a:rPr>
              <a:t>Capacity</a:t>
            </a:r>
            <a:r>
              <a:rPr lang="en-US" dirty="0" smtClean="0"/>
              <a:t>:</a:t>
            </a:r>
          </a:p>
          <a:p>
            <a:pPr lvl="1"/>
            <a:r>
              <a:rPr lang="en-US" dirty="0" smtClean="0"/>
              <a:t>Cache cannot contain all blocks accessed by the program</a:t>
            </a:r>
          </a:p>
          <a:p>
            <a:pPr lvl="2"/>
            <a:r>
              <a:rPr lang="en-US" dirty="0" smtClean="0"/>
              <a:t>Misses that would not occur with infinite cache</a:t>
            </a:r>
          </a:p>
          <a:p>
            <a:r>
              <a:rPr lang="en-US" i="1" dirty="0" smtClean="0">
                <a:solidFill>
                  <a:srgbClr val="0000FF"/>
                </a:solidFill>
              </a:rPr>
              <a:t>Conflict </a:t>
            </a:r>
            <a:r>
              <a:rPr lang="en-US" dirty="0" smtClean="0"/>
              <a:t>(collision):</a:t>
            </a:r>
          </a:p>
          <a:p>
            <a:pPr lvl="1"/>
            <a:r>
              <a:rPr lang="en-US" dirty="0" smtClean="0"/>
              <a:t>Multiple memory locations mapped to the same cache location</a:t>
            </a:r>
          </a:p>
          <a:p>
            <a:pPr lvl="2"/>
            <a:r>
              <a:rPr lang="en-US" dirty="0" smtClean="0"/>
              <a:t>Misses that would not occur </a:t>
            </a:r>
            <a:r>
              <a:rPr lang="en-US" smtClean="0"/>
              <a:t>with ideal fully </a:t>
            </a:r>
            <a:r>
              <a:rPr lang="en-US" dirty="0" smtClean="0"/>
              <a:t>associative cache</a:t>
            </a:r>
          </a:p>
        </p:txBody>
      </p:sp>
      <p:sp>
        <p:nvSpPr>
          <p:cNvPr id="4" name="Date Placeholder 3"/>
          <p:cNvSpPr>
            <a:spLocks noGrp="1"/>
          </p:cNvSpPr>
          <p:nvPr>
            <p:ph type="dt" sz="half" idx="10"/>
          </p:nvPr>
        </p:nvSpPr>
        <p:spPr/>
        <p:txBody>
          <a:bodyPr/>
          <a:lstStyle/>
          <a:p>
            <a:fld id="{DE972B78-8D6E-A04F-8971-E15F7C8AFC64}" type="datetime1">
              <a:rPr lang="en-US" smtClean="0"/>
              <a:pPr/>
              <a:t>10/1/12</a:t>
            </a:fld>
            <a:endParaRPr lang="en-US"/>
          </a:p>
        </p:txBody>
      </p:sp>
      <p:sp>
        <p:nvSpPr>
          <p:cNvPr id="6" name="Footer Placeholder 5"/>
          <p:cNvSpPr>
            <a:spLocks noGrp="1"/>
          </p:cNvSpPr>
          <p:nvPr>
            <p:ph type="ftr" sz="quarter" idx="11"/>
          </p:nvPr>
        </p:nvSpPr>
        <p:spPr/>
        <p:txBody>
          <a:bodyPr/>
          <a:lstStyle/>
          <a:p>
            <a:r>
              <a:rPr lang="en-US" smtClean="0"/>
              <a:t>Spring 2012 -- Lecture #12</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24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2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2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025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25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025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02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0256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256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025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256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1602" name="Rectangle 2"/>
          <p:cNvSpPr>
            <a:spLocks noGrp="1" noChangeArrowheads="1"/>
          </p:cNvSpPr>
          <p:nvPr>
            <p:ph type="title"/>
          </p:nvPr>
        </p:nvSpPr>
        <p:spPr/>
        <p:txBody>
          <a:bodyPr>
            <a:normAutofit fontScale="90000"/>
          </a:bodyPr>
          <a:lstStyle/>
          <a:p>
            <a:r>
              <a:rPr lang="en-US" altLang="ko-KR" dirty="0" smtClean="0"/>
              <a:t>Flashcard Quiz: With a fixed cache capacity, what effect does a larger block size have on the 3Cs?</a:t>
            </a:r>
            <a:endParaRPr lang="en-US" altLang="ko-KR" dirty="0"/>
          </a:p>
        </p:txBody>
      </p:sp>
      <p:sp>
        <p:nvSpPr>
          <p:cNvPr id="9" name="Slide Number Placeholder 5"/>
          <p:cNvSpPr>
            <a:spLocks noGrp="1"/>
          </p:cNvSpPr>
          <p:nvPr>
            <p:ph type="sldNum" sz="quarter" idx="12"/>
          </p:nvPr>
        </p:nvSpPr>
        <p:spPr/>
        <p:txBody>
          <a:bodyPr/>
          <a:lstStyle/>
          <a:p>
            <a:fld id="{918F2AAA-6BC1-9844-8435-F36EB3841011}" type="slidenum">
              <a:rPr lang="en-US" smtClean="0"/>
              <a:pPr/>
              <a:t>25</a:t>
            </a:fld>
            <a:endParaRPr lang="en-US"/>
          </a:p>
        </p:txBody>
      </p:sp>
      <p:sp>
        <p:nvSpPr>
          <p:cNvPr id="20" name="TextBox 19"/>
          <p:cNvSpPr txBox="1"/>
          <p:nvPr/>
        </p:nvSpPr>
        <p:spPr>
          <a:xfrm>
            <a:off x="533400" y="2209800"/>
            <a:ext cx="8229600" cy="2308324"/>
          </a:xfrm>
          <a:prstGeom prst="rect">
            <a:avLst/>
          </a:prstGeom>
          <a:noFill/>
        </p:spPr>
        <p:txBody>
          <a:bodyPr wrap="square" rtlCol="0">
            <a:spAutoFit/>
          </a:bodyPr>
          <a:lstStyle/>
          <a:p>
            <a:r>
              <a:rPr lang="en-US" sz="3600" b="1" dirty="0" smtClean="0">
                <a:ln>
                  <a:solidFill>
                    <a:schemeClr val="tx1"/>
                  </a:solidFill>
                </a:ln>
                <a:solidFill>
                  <a:srgbClr val="FF804F"/>
                </a:solidFill>
              </a:rPr>
              <a:t>Decreases compulsory, increases conflicts</a:t>
            </a:r>
          </a:p>
          <a:p>
            <a:r>
              <a:rPr lang="en-US" sz="3600" b="1" dirty="0" smtClean="0">
                <a:ln>
                  <a:solidFill>
                    <a:schemeClr val="tx1"/>
                  </a:solidFill>
                </a:ln>
                <a:solidFill>
                  <a:srgbClr val="FFFF00"/>
                </a:solidFill>
              </a:rPr>
              <a:t>Increases conflicts</a:t>
            </a:r>
          </a:p>
          <a:p>
            <a:r>
              <a:rPr lang="en-US" sz="3600" b="1" dirty="0" smtClean="0">
                <a:ln>
                  <a:solidFill>
                    <a:schemeClr val="tx1"/>
                  </a:solidFill>
                </a:ln>
                <a:solidFill>
                  <a:srgbClr val="FA61FF"/>
                </a:solidFill>
              </a:rPr>
              <a:t>Increases compulsory, decreases conflicts</a:t>
            </a:r>
          </a:p>
          <a:p>
            <a:r>
              <a:rPr lang="en-US" sz="3600" b="1" dirty="0" smtClean="0">
                <a:ln>
                  <a:solidFill>
                    <a:schemeClr val="tx1"/>
                  </a:solidFill>
                </a:ln>
                <a:solidFill>
                  <a:srgbClr val="008000"/>
                </a:solidFill>
              </a:rPr>
              <a:t>Decreases conflicts</a:t>
            </a:r>
            <a:endParaRPr lang="en-US" sz="3600" b="1" dirty="0">
              <a:ln>
                <a:solidFill>
                  <a:schemeClr val="tx1"/>
                </a:solidFill>
              </a:ln>
              <a:solidFill>
                <a:srgbClr val="008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1602" name="Rectangle 2"/>
          <p:cNvSpPr>
            <a:spLocks noGrp="1" noChangeArrowheads="1"/>
          </p:cNvSpPr>
          <p:nvPr>
            <p:ph type="title"/>
          </p:nvPr>
        </p:nvSpPr>
        <p:spPr/>
        <p:txBody>
          <a:bodyPr>
            <a:normAutofit fontScale="90000"/>
          </a:bodyPr>
          <a:lstStyle/>
          <a:p>
            <a:r>
              <a:rPr lang="en-US" altLang="ko-KR" dirty="0" smtClean="0"/>
              <a:t>Flashcard Quiz: With a fixed cache block size, what effect does a larger cache capacity have on the 3Cs?</a:t>
            </a:r>
            <a:endParaRPr lang="en-US" altLang="ko-KR" dirty="0"/>
          </a:p>
        </p:txBody>
      </p:sp>
      <p:sp>
        <p:nvSpPr>
          <p:cNvPr id="9" name="Slide Number Placeholder 5"/>
          <p:cNvSpPr>
            <a:spLocks noGrp="1"/>
          </p:cNvSpPr>
          <p:nvPr>
            <p:ph type="sldNum" sz="quarter" idx="12"/>
          </p:nvPr>
        </p:nvSpPr>
        <p:spPr/>
        <p:txBody>
          <a:bodyPr/>
          <a:lstStyle/>
          <a:p>
            <a:fld id="{918F2AAA-6BC1-9844-8435-F36EB3841011}" type="slidenum">
              <a:rPr lang="en-US" smtClean="0"/>
              <a:pPr/>
              <a:t>26</a:t>
            </a:fld>
            <a:endParaRPr lang="en-US"/>
          </a:p>
        </p:txBody>
      </p:sp>
      <p:sp>
        <p:nvSpPr>
          <p:cNvPr id="20" name="TextBox 19"/>
          <p:cNvSpPr txBox="1"/>
          <p:nvPr/>
        </p:nvSpPr>
        <p:spPr>
          <a:xfrm>
            <a:off x="533400" y="2209800"/>
            <a:ext cx="8229600" cy="3416320"/>
          </a:xfrm>
          <a:prstGeom prst="rect">
            <a:avLst/>
          </a:prstGeom>
          <a:noFill/>
        </p:spPr>
        <p:txBody>
          <a:bodyPr wrap="square" rtlCol="0">
            <a:spAutoFit/>
          </a:bodyPr>
          <a:lstStyle/>
          <a:p>
            <a:r>
              <a:rPr lang="en-US" sz="3600" b="1" dirty="0" smtClean="0">
                <a:ln>
                  <a:solidFill>
                    <a:schemeClr val="tx1"/>
                  </a:solidFill>
                </a:ln>
                <a:solidFill>
                  <a:srgbClr val="FF804F"/>
                </a:solidFill>
              </a:rPr>
              <a:t>Increases compulsory, decreases conflicts</a:t>
            </a:r>
          </a:p>
          <a:p>
            <a:r>
              <a:rPr lang="en-US" sz="3600" b="1" dirty="0" smtClean="0">
                <a:ln>
                  <a:solidFill>
                    <a:schemeClr val="tx1"/>
                  </a:solidFill>
                </a:ln>
                <a:solidFill>
                  <a:srgbClr val="FFFF00"/>
                </a:solidFill>
              </a:rPr>
              <a:t>Increases conflicts, decreases capacity misses</a:t>
            </a:r>
          </a:p>
          <a:p>
            <a:r>
              <a:rPr lang="en-US" sz="3600" b="1" dirty="0" smtClean="0">
                <a:ln>
                  <a:solidFill>
                    <a:schemeClr val="tx1"/>
                  </a:solidFill>
                </a:ln>
                <a:solidFill>
                  <a:srgbClr val="FA61FF"/>
                </a:solidFill>
              </a:rPr>
              <a:t>Decreases compulsory, decreases conflicts</a:t>
            </a:r>
          </a:p>
          <a:p>
            <a:r>
              <a:rPr lang="en-US" sz="3600" b="1" dirty="0" smtClean="0">
                <a:ln>
                  <a:solidFill>
                    <a:schemeClr val="tx1"/>
                  </a:solidFill>
                </a:ln>
                <a:solidFill>
                  <a:srgbClr val="008000"/>
                </a:solidFill>
              </a:rPr>
              <a:t>Decreases conflicts, decreases capacity misses</a:t>
            </a:r>
            <a:endParaRPr lang="en-US" sz="3600" b="1" dirty="0">
              <a:ln>
                <a:solidFill>
                  <a:schemeClr val="tx1"/>
                </a:solidFill>
              </a:ln>
              <a:solidFill>
                <a:srgbClr val="008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show="0">
  <p:cSld>
    <p:spTree>
      <p:nvGrpSpPr>
        <p:cNvPr id="1" name=""/>
        <p:cNvGrpSpPr/>
        <p:nvPr/>
      </p:nvGrpSpPr>
      <p:grpSpPr>
        <a:xfrm>
          <a:off x="0" y="0"/>
          <a:ext cx="0" cy="0"/>
          <a:chOff x="0" y="0"/>
          <a:chExt cx="0" cy="0"/>
        </a:xfrm>
      </p:grpSpPr>
      <p:sp>
        <p:nvSpPr>
          <p:cNvPr id="1602562" name="Rectangle 2"/>
          <p:cNvSpPr>
            <a:spLocks noGrp="1" noChangeArrowheads="1"/>
          </p:cNvSpPr>
          <p:nvPr>
            <p:ph type="title"/>
          </p:nvPr>
        </p:nvSpPr>
        <p:spPr/>
        <p:txBody>
          <a:bodyPr>
            <a:normAutofit/>
          </a:bodyPr>
          <a:lstStyle/>
          <a:p>
            <a:r>
              <a:rPr lang="en-US" dirty="0" smtClean="0"/>
              <a:t>Sources of Cache Misses (3 C’s)</a:t>
            </a:r>
            <a:endParaRPr lang="en-US" dirty="0"/>
          </a:p>
        </p:txBody>
      </p:sp>
      <p:sp>
        <p:nvSpPr>
          <p:cNvPr id="1602563" name="Rectangle 3"/>
          <p:cNvSpPr>
            <a:spLocks noGrp="1" noChangeArrowheads="1"/>
          </p:cNvSpPr>
          <p:nvPr>
            <p:ph type="body" idx="1"/>
          </p:nvPr>
        </p:nvSpPr>
        <p:spPr>
          <a:xfrm>
            <a:off x="457200" y="1237343"/>
            <a:ext cx="8686800" cy="4495800"/>
          </a:xfrm>
        </p:spPr>
        <p:txBody>
          <a:bodyPr>
            <a:normAutofit fontScale="70000" lnSpcReduction="20000"/>
          </a:bodyPr>
          <a:lstStyle/>
          <a:p>
            <a:r>
              <a:rPr lang="en-US" i="1" dirty="0" smtClean="0">
                <a:solidFill>
                  <a:srgbClr val="0000FF"/>
                </a:solidFill>
              </a:rPr>
              <a:t>Compulsory </a:t>
            </a:r>
            <a:r>
              <a:rPr lang="en-US" dirty="0" smtClean="0"/>
              <a:t>(cold start, first reference):</a:t>
            </a:r>
          </a:p>
          <a:p>
            <a:pPr lvl="1"/>
            <a:r>
              <a:rPr lang="en-US" dirty="0" smtClean="0"/>
              <a:t>1</a:t>
            </a:r>
            <a:r>
              <a:rPr lang="en-US" baseline="30000" dirty="0" smtClean="0"/>
              <a:t>st</a:t>
            </a:r>
            <a:r>
              <a:rPr lang="en-US" dirty="0" smtClean="0"/>
              <a:t> access to a block, “cold” fact of life, not a lot you can do about it.  </a:t>
            </a:r>
          </a:p>
          <a:p>
            <a:pPr lvl="2"/>
            <a:r>
              <a:rPr lang="en-US" dirty="0" smtClean="0"/>
              <a:t>If running billions of instructions, compulsory misses are insignificant</a:t>
            </a:r>
          </a:p>
          <a:p>
            <a:pPr lvl="1"/>
            <a:r>
              <a:rPr lang="en-US" dirty="0" smtClean="0"/>
              <a:t>Solution: increase block size (increases miss penalty; very large blocks could increase miss rate)</a:t>
            </a:r>
          </a:p>
          <a:p>
            <a:r>
              <a:rPr lang="en-US" i="1" dirty="0" smtClean="0">
                <a:solidFill>
                  <a:srgbClr val="0000FF"/>
                </a:solidFill>
              </a:rPr>
              <a:t>Capacity</a:t>
            </a:r>
            <a:r>
              <a:rPr lang="en-US" dirty="0" smtClean="0"/>
              <a:t>:</a:t>
            </a:r>
          </a:p>
          <a:p>
            <a:pPr lvl="1"/>
            <a:r>
              <a:rPr lang="en-US" dirty="0" smtClean="0"/>
              <a:t>Cache cannot contain all blocks accessed by the program</a:t>
            </a:r>
          </a:p>
          <a:p>
            <a:pPr lvl="1"/>
            <a:r>
              <a:rPr lang="en-US" dirty="0" smtClean="0"/>
              <a:t>Solution: increase cache size (may increase access time)</a:t>
            </a:r>
          </a:p>
          <a:p>
            <a:pPr lvl="1"/>
            <a:r>
              <a:rPr lang="en-US" dirty="0" smtClean="0"/>
              <a:t>Or structure software so reuse data in cache before fetching new data</a:t>
            </a:r>
          </a:p>
          <a:p>
            <a:r>
              <a:rPr lang="en-US" i="1" dirty="0" smtClean="0">
                <a:solidFill>
                  <a:srgbClr val="0000FF"/>
                </a:solidFill>
              </a:rPr>
              <a:t>Conflict </a:t>
            </a:r>
            <a:r>
              <a:rPr lang="en-US" dirty="0" smtClean="0"/>
              <a:t>(collision):</a:t>
            </a:r>
          </a:p>
          <a:p>
            <a:pPr lvl="1"/>
            <a:r>
              <a:rPr lang="en-US" dirty="0" smtClean="0"/>
              <a:t>Multiple memory locations mapped to the same cache location</a:t>
            </a:r>
          </a:p>
          <a:p>
            <a:pPr lvl="1"/>
            <a:r>
              <a:rPr lang="en-US" dirty="0" smtClean="0"/>
              <a:t>Solution 1: increase cache size (may increase hit time)</a:t>
            </a:r>
          </a:p>
          <a:p>
            <a:pPr lvl="1"/>
            <a:r>
              <a:rPr lang="en-US" dirty="0" smtClean="0"/>
              <a:t>Solution 2: (later in semester) increase associativity </a:t>
            </a:r>
            <a:br>
              <a:rPr lang="en-US" dirty="0" smtClean="0"/>
            </a:br>
            <a:r>
              <a:rPr lang="en-US" dirty="0" smtClean="0"/>
              <a:t>(may increase hit time)</a:t>
            </a:r>
            <a:endParaRPr lang="en-US" dirty="0"/>
          </a:p>
        </p:txBody>
      </p:sp>
      <p:sp>
        <p:nvSpPr>
          <p:cNvPr id="4" name="Date Placeholder 3"/>
          <p:cNvSpPr>
            <a:spLocks noGrp="1"/>
          </p:cNvSpPr>
          <p:nvPr>
            <p:ph type="dt" sz="half" idx="10"/>
          </p:nvPr>
        </p:nvSpPr>
        <p:spPr/>
        <p:txBody>
          <a:bodyPr/>
          <a:lstStyle/>
          <a:p>
            <a:fld id="{DE972B78-8D6E-A04F-8971-E15F7C8AFC64}" type="datetime1">
              <a:rPr lang="en-US" smtClean="0"/>
              <a:pPr/>
              <a:t>10/1/12</a:t>
            </a:fld>
            <a:endParaRPr lang="en-US"/>
          </a:p>
        </p:txBody>
      </p:sp>
      <p:sp>
        <p:nvSpPr>
          <p:cNvPr id="6" name="Footer Placeholder 5"/>
          <p:cNvSpPr>
            <a:spLocks noGrp="1"/>
          </p:cNvSpPr>
          <p:nvPr>
            <p:ph type="ftr" sz="quarter" idx="11"/>
          </p:nvPr>
        </p:nvSpPr>
        <p:spPr/>
        <p:txBody>
          <a:bodyPr/>
          <a:lstStyle/>
          <a:p>
            <a:r>
              <a:rPr lang="en-US" smtClean="0"/>
              <a:t>Spring 2012 -- Lecture #12</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27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2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2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025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025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025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0256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0256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0256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0256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0256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0256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0256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256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Conclusion</a:t>
            </a:r>
            <a:endParaRPr lang="en-US" dirty="0"/>
          </a:p>
        </p:txBody>
      </p:sp>
      <p:sp>
        <p:nvSpPr>
          <p:cNvPr id="3" name="Content Placeholder 2"/>
          <p:cNvSpPr>
            <a:spLocks noGrp="1"/>
          </p:cNvSpPr>
          <p:nvPr>
            <p:ph idx="1"/>
          </p:nvPr>
        </p:nvSpPr>
        <p:spPr/>
        <p:txBody>
          <a:bodyPr/>
          <a:lstStyle/>
          <a:p>
            <a:r>
              <a:rPr lang="en-US" dirty="0" smtClean="0"/>
              <a:t>Although caches are software-invisible, a “cache-aware” performance programmer can improve performance by large factors by changing order of memory accesses</a:t>
            </a:r>
          </a:p>
          <a:p>
            <a:r>
              <a:rPr lang="en-US" dirty="0" smtClean="0"/>
              <a:t>Three C’s of cache misses</a:t>
            </a:r>
          </a:p>
          <a:p>
            <a:pPr lvl="1"/>
            <a:r>
              <a:rPr lang="en-US" dirty="0" smtClean="0"/>
              <a:t>Compulsory</a:t>
            </a:r>
          </a:p>
          <a:p>
            <a:pPr lvl="1"/>
            <a:r>
              <a:rPr lang="en-US" dirty="0" smtClean="0"/>
              <a:t>Capacity</a:t>
            </a:r>
          </a:p>
          <a:p>
            <a:pPr lvl="1"/>
            <a:r>
              <a:rPr lang="en-US" dirty="0" smtClean="0"/>
              <a:t>Conflict</a:t>
            </a:r>
            <a:endParaRPr lang="en-US" dirty="0"/>
          </a:p>
        </p:txBody>
      </p:sp>
      <p:sp>
        <p:nvSpPr>
          <p:cNvPr id="4" name="Date Placeholder 3"/>
          <p:cNvSpPr>
            <a:spLocks noGrp="1"/>
          </p:cNvSpPr>
          <p:nvPr>
            <p:ph type="dt" sz="half" idx="10"/>
          </p:nvPr>
        </p:nvSpPr>
        <p:spPr/>
        <p:txBody>
          <a:bodyPr/>
          <a:lstStyle/>
          <a:p>
            <a:fld id="{A1338838-D9B4-5B4D-9937-931FE44A5D6F}"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r>
              <a:rPr lang="en-US" dirty="0" smtClean="0"/>
              <a:t>Write-through versus write-back caches</a:t>
            </a:r>
          </a:p>
          <a:p>
            <a:r>
              <a:rPr lang="en-US" dirty="0" smtClean="0"/>
              <a:t>AMAT = Hit time + Miss rate </a:t>
            </a:r>
            <a:r>
              <a:rPr lang="en-US" dirty="0" err="1" smtClean="0"/>
              <a:t>x</a:t>
            </a:r>
            <a:r>
              <a:rPr lang="en-US" dirty="0" smtClean="0"/>
              <a:t> Miss penalty</a:t>
            </a:r>
          </a:p>
          <a:p>
            <a:r>
              <a:rPr lang="en-US" dirty="0" smtClean="0"/>
              <a:t>Larger caches reduce Miss rate via Temporal and Spatial Locality, but can increase Hit time</a:t>
            </a:r>
          </a:p>
          <a:p>
            <a:r>
              <a:rPr lang="en-US" dirty="0" smtClean="0"/>
              <a:t>Multilevel caches help Miss penalty</a:t>
            </a:r>
          </a:p>
          <a:p>
            <a:endParaRPr lang="en-US" dirty="0"/>
          </a:p>
        </p:txBody>
      </p:sp>
      <p:sp>
        <p:nvSpPr>
          <p:cNvPr id="7" name="Date Placeholder 6"/>
          <p:cNvSpPr>
            <a:spLocks noGrp="1"/>
          </p:cNvSpPr>
          <p:nvPr>
            <p:ph type="dt" sz="half" idx="10"/>
          </p:nvPr>
        </p:nvSpPr>
        <p:spPr/>
        <p:txBody>
          <a:bodyPr/>
          <a:lstStyle/>
          <a:p>
            <a:fld id="{12730461-6828-984F-BD12-898386D20CA2}" type="datetime1">
              <a:rPr lang="en-US" smtClean="0"/>
              <a:pPr/>
              <a:t>10/1/12</a:t>
            </a:fld>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Fall 2012 -- Lecture #16</a:t>
            </a:r>
            <a:endParaRPr lang="en-US"/>
          </a:p>
        </p:txBody>
      </p:sp>
      <p:sp>
        <p:nvSpPr>
          <p:cNvPr id="10" name="TextBox 9"/>
          <p:cNvSpPr txBox="1"/>
          <p:nvPr/>
        </p:nvSpPr>
        <p:spPr>
          <a:xfrm>
            <a:off x="-1404189" y="4373736"/>
            <a:ext cx="184666" cy="369332"/>
          </a:xfrm>
          <a:prstGeom prst="rect">
            <a:avLst/>
          </a:prstGeom>
          <a:noFill/>
        </p:spPr>
        <p:txBody>
          <a:bodyPr wrap="none" rtlCol="0">
            <a:spAutoFit/>
          </a:bodyPr>
          <a:lstStyle/>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Caches are software-invisible</a:t>
            </a:r>
            <a:endParaRPr lang="en-US" dirty="0"/>
          </a:p>
        </p:txBody>
      </p:sp>
      <p:sp>
        <p:nvSpPr>
          <p:cNvPr id="3" name="Content Placeholder 2"/>
          <p:cNvSpPr>
            <a:spLocks noGrp="1"/>
          </p:cNvSpPr>
          <p:nvPr>
            <p:ph idx="1"/>
          </p:nvPr>
        </p:nvSpPr>
        <p:spPr/>
        <p:txBody>
          <a:bodyPr>
            <a:normAutofit lnSpcReduction="10000"/>
          </a:bodyPr>
          <a:lstStyle/>
          <a:p>
            <a:r>
              <a:rPr lang="en-US" dirty="0" smtClean="0"/>
              <a:t>Load and store instructions just access large memory (32-bit addresses in MIPS); hardware automatically moves data in and out of cache</a:t>
            </a:r>
          </a:p>
          <a:p>
            <a:r>
              <a:rPr lang="en-US" dirty="0" smtClean="0"/>
              <a:t>Even if programmer writes applications not knowing about caches, we observe temporal and spatial locality in memory accesses</a:t>
            </a:r>
          </a:p>
          <a:p>
            <a:r>
              <a:rPr lang="en-US" dirty="0" smtClean="0"/>
              <a:t>Performance improves (over no caches) even when programmer unaware of cache’s existence</a:t>
            </a:r>
          </a:p>
        </p:txBody>
      </p:sp>
      <p:sp>
        <p:nvSpPr>
          <p:cNvPr id="4" name="Date Placeholder 3"/>
          <p:cNvSpPr>
            <a:spLocks noGrp="1"/>
          </p:cNvSpPr>
          <p:nvPr>
            <p:ph type="dt" sz="half" idx="10"/>
          </p:nvPr>
        </p:nvSpPr>
        <p:spPr/>
        <p:txBody>
          <a:bodyPr/>
          <a:lstStyle/>
          <a:p>
            <a:fld id="{A1338838-D9B4-5B4D-9937-931FE44A5D6F}"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0"/>
            <a:ext cx="8229600" cy="1143000"/>
          </a:xfrm>
        </p:spPr>
        <p:txBody>
          <a:bodyPr>
            <a:normAutofit fontScale="90000"/>
          </a:bodyPr>
          <a:lstStyle/>
          <a:p>
            <a:r>
              <a:rPr lang="en-US" dirty="0" smtClean="0"/>
              <a:t>CPI/Miss Rates/DRAM Access</a:t>
            </a:r>
            <a:br>
              <a:rPr lang="en-US" dirty="0" smtClean="0"/>
            </a:br>
            <a:r>
              <a:rPr lang="en-US" sz="3111" dirty="0" smtClean="0"/>
              <a:t>SpecInt2006 on AMD Barcelona (64KB L1, 512KB L2)</a:t>
            </a:r>
            <a:endParaRPr lang="en-US" dirty="0"/>
          </a:p>
        </p:txBody>
      </p:sp>
      <p:sp>
        <p:nvSpPr>
          <p:cNvPr id="5" name="Date Placeholder 4"/>
          <p:cNvSpPr>
            <a:spLocks noGrp="1"/>
          </p:cNvSpPr>
          <p:nvPr>
            <p:ph type="dt" sz="half" idx="10"/>
          </p:nvPr>
        </p:nvSpPr>
        <p:spPr/>
        <p:txBody>
          <a:bodyPr/>
          <a:lstStyle/>
          <a:p>
            <a:fld id="{B44A9FAF-6976-034A-B48B-469A9E042623}" type="datetime1">
              <a:rPr lang="en-US" smtClean="0"/>
              <a:pPr/>
              <a:t>10/1/12</a:t>
            </a:fld>
            <a:endParaRPr lang="en-US"/>
          </a:p>
        </p:txBody>
      </p:sp>
      <p:sp>
        <p:nvSpPr>
          <p:cNvPr id="97282" name="Footer Placeholder 3"/>
          <p:cNvSpPr>
            <a:spLocks noGrp="1"/>
          </p:cNvSpPr>
          <p:nvPr>
            <p:ph type="ftr" sz="quarter" idx="11"/>
          </p:nvPr>
        </p:nvSpPr>
        <p:spPr>
          <a:noFill/>
        </p:spPr>
        <p:txBody>
          <a:bodyPr/>
          <a:lstStyle/>
          <a:p>
            <a:r>
              <a:rPr lang="en-US" smtClean="0"/>
              <a:t>Fall 2012 -- Lecture #16</a:t>
            </a:r>
            <a:endParaRPr lang="en-AU"/>
          </a:p>
        </p:txBody>
      </p:sp>
      <p:sp>
        <p:nvSpPr>
          <p:cNvPr id="6" name="Slide Number Placeholder 5"/>
          <p:cNvSpPr>
            <a:spLocks noGrp="1"/>
          </p:cNvSpPr>
          <p:nvPr>
            <p:ph type="sldNum" sz="quarter" idx="12"/>
          </p:nvPr>
        </p:nvSpPr>
        <p:spPr/>
        <p:txBody>
          <a:bodyPr/>
          <a:lstStyle/>
          <a:p>
            <a:fld id="{3CC63E4C-4642-794D-A2FD-70F6B81535F5}" type="slidenum">
              <a:rPr lang="en-US" smtClean="0"/>
              <a:pPr/>
              <a:t>5</a:t>
            </a:fld>
            <a:endParaRPr lang="en-US"/>
          </a:p>
        </p:txBody>
      </p:sp>
      <p:pic>
        <p:nvPicPr>
          <p:cNvPr id="97284" name="Picture 4" descr="f05-40-P374493"/>
          <p:cNvPicPr>
            <a:picLocks noChangeAspect="1" noChangeArrowheads="1"/>
          </p:cNvPicPr>
          <p:nvPr/>
        </p:nvPicPr>
        <p:blipFill>
          <a:blip r:embed="rId3"/>
          <a:srcRect/>
          <a:stretch>
            <a:fillRect/>
          </a:stretch>
        </p:blipFill>
        <p:spPr bwMode="auto">
          <a:xfrm>
            <a:off x="304800" y="1524000"/>
            <a:ext cx="8610600" cy="5153043"/>
          </a:xfrm>
          <a:prstGeom prst="rect">
            <a:avLst/>
          </a:prstGeom>
          <a:noFill/>
          <a:ln w="9525">
            <a:noFill/>
            <a:miter lim="800000"/>
            <a:headEnd/>
            <a:tailEnd/>
          </a:ln>
        </p:spPr>
      </p:pic>
      <p:sp>
        <p:nvSpPr>
          <p:cNvPr id="8" name="TextBox 7"/>
          <p:cNvSpPr txBox="1"/>
          <p:nvPr/>
        </p:nvSpPr>
        <p:spPr>
          <a:xfrm>
            <a:off x="6553200" y="1219200"/>
            <a:ext cx="2183373" cy="369332"/>
          </a:xfrm>
          <a:prstGeom prst="rect">
            <a:avLst/>
          </a:prstGeom>
          <a:noFill/>
        </p:spPr>
        <p:txBody>
          <a:bodyPr wrap="none" rtlCol="0">
            <a:spAutoFit/>
          </a:bodyPr>
          <a:lstStyle/>
          <a:p>
            <a:r>
              <a:rPr lang="en-US" dirty="0" smtClean="0"/>
              <a:t>Instructions and Data</a:t>
            </a:r>
            <a:endParaRPr lang="en-US" dirty="0"/>
          </a:p>
        </p:txBody>
      </p:sp>
      <p:sp>
        <p:nvSpPr>
          <p:cNvPr id="9" name="TextBox 8"/>
          <p:cNvSpPr txBox="1"/>
          <p:nvPr/>
        </p:nvSpPr>
        <p:spPr>
          <a:xfrm>
            <a:off x="3276600" y="1219200"/>
            <a:ext cx="1107996" cy="369332"/>
          </a:xfrm>
          <a:prstGeom prst="rect">
            <a:avLst/>
          </a:prstGeom>
          <a:noFill/>
        </p:spPr>
        <p:txBody>
          <a:bodyPr wrap="none" rtlCol="0">
            <a:spAutoFit/>
          </a:bodyPr>
          <a:lstStyle/>
          <a:p>
            <a:r>
              <a:rPr lang="en-US" dirty="0" smtClean="0"/>
              <a:t>Data Only</a:t>
            </a:r>
            <a:endParaRPr lang="en-US" dirty="0"/>
          </a:p>
        </p:txBody>
      </p:sp>
      <p:sp>
        <p:nvSpPr>
          <p:cNvPr id="10" name="TextBox 9"/>
          <p:cNvSpPr txBox="1"/>
          <p:nvPr/>
        </p:nvSpPr>
        <p:spPr>
          <a:xfrm>
            <a:off x="5029200" y="1219200"/>
            <a:ext cx="1107996" cy="369332"/>
          </a:xfrm>
          <a:prstGeom prst="rect">
            <a:avLst/>
          </a:prstGeom>
          <a:noFill/>
        </p:spPr>
        <p:txBody>
          <a:bodyPr wrap="none" rtlCol="0">
            <a:spAutoFit/>
          </a:bodyPr>
          <a:lstStyle/>
          <a:p>
            <a:r>
              <a:rPr lang="en-US" dirty="0" smtClean="0"/>
              <a:t>Data Only</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152400" y="274638"/>
            <a:ext cx="8839200" cy="1143000"/>
          </a:xfrm>
        </p:spPr>
        <p:txBody>
          <a:bodyPr>
            <a:noAutofit/>
          </a:bodyPr>
          <a:lstStyle/>
          <a:p>
            <a:r>
              <a:rPr lang="en-US" dirty="0" smtClean="0"/>
              <a:t>Performance Programming:</a:t>
            </a:r>
            <a:br>
              <a:rPr lang="en-US" dirty="0" smtClean="0"/>
            </a:br>
            <a:r>
              <a:rPr lang="en-US" sz="3600" dirty="0" smtClean="0"/>
              <a:t>Adjust software accesses to improve miss rate</a:t>
            </a:r>
            <a:endParaRPr lang="en-US" dirty="0"/>
          </a:p>
        </p:txBody>
      </p:sp>
      <p:sp>
        <p:nvSpPr>
          <p:cNvPr id="12" name="Content Placeholder 11"/>
          <p:cNvSpPr>
            <a:spLocks noGrp="1"/>
          </p:cNvSpPr>
          <p:nvPr>
            <p:ph idx="1"/>
          </p:nvPr>
        </p:nvSpPr>
        <p:spPr/>
        <p:txBody>
          <a:bodyPr/>
          <a:lstStyle/>
          <a:p>
            <a:r>
              <a:rPr lang="en-US" dirty="0" smtClean="0"/>
              <a:t>Now that understand how caches work, can revise program to improve cache utilization</a:t>
            </a:r>
          </a:p>
          <a:p>
            <a:r>
              <a:rPr lang="en-US" dirty="0" smtClean="0"/>
              <a:t>“Cache-Aware” performance optimizations</a:t>
            </a:r>
          </a:p>
          <a:p>
            <a:pPr lvl="1"/>
            <a:r>
              <a:rPr lang="en-US" dirty="0" smtClean="0"/>
              <a:t>but code would still work even if no caches present</a:t>
            </a:r>
          </a:p>
          <a:p>
            <a:endParaRPr lang="en-US" dirty="0"/>
          </a:p>
        </p:txBody>
      </p:sp>
      <p:sp>
        <p:nvSpPr>
          <p:cNvPr id="3" name="Date Placeholder 2"/>
          <p:cNvSpPr>
            <a:spLocks noGrp="1"/>
          </p:cNvSpPr>
          <p:nvPr>
            <p:ph type="dt" sz="half" idx="10"/>
          </p:nvPr>
        </p:nvSpPr>
        <p:spPr/>
        <p:txBody>
          <a:bodyPr/>
          <a:lstStyle/>
          <a:p>
            <a:fld id="{A1E7C8FC-D996-0849-A4B7-63DB6E133621}" type="datetime1">
              <a:rPr lang="en-US" smtClean="0"/>
              <a:pPr/>
              <a:t>10/1/12</a:t>
            </a:fld>
            <a:endParaRPr lang="en-US"/>
          </a:p>
        </p:txBody>
      </p:sp>
      <p:sp>
        <p:nvSpPr>
          <p:cNvPr id="4" name="Footer Placeholder 3"/>
          <p:cNvSpPr>
            <a:spLocks noGrp="1"/>
          </p:cNvSpPr>
          <p:nvPr>
            <p:ph type="ftr" sz="quarter" idx="11"/>
          </p:nvPr>
        </p:nvSpPr>
        <p:spPr/>
        <p:txBody>
          <a:bodyPr/>
          <a:lstStyle/>
          <a:p>
            <a:r>
              <a:rPr lang="en-US" smtClean="0"/>
              <a:t>Spring 2012 -- Lecture #12</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r>
              <a:rPr lang="en-US" dirty="0" smtClean="0"/>
              <a:t>Performance of Loops over Arrays</a:t>
            </a:r>
            <a:endParaRPr lang="en-US" dirty="0"/>
          </a:p>
        </p:txBody>
      </p:sp>
      <p:sp>
        <p:nvSpPr>
          <p:cNvPr id="424963" name="Rectangle 3"/>
          <p:cNvSpPr>
            <a:spLocks noGrp="1" noChangeArrowheads="1"/>
          </p:cNvSpPr>
          <p:nvPr>
            <p:ph type="body" idx="1"/>
          </p:nvPr>
        </p:nvSpPr>
        <p:spPr>
          <a:xfrm>
            <a:off x="685800" y="1447800"/>
            <a:ext cx="7797800" cy="4724400"/>
          </a:xfrm>
        </p:spPr>
        <p:txBody>
          <a:bodyPr>
            <a:normAutofit/>
          </a:bodyPr>
          <a:lstStyle/>
          <a:p>
            <a:r>
              <a:rPr lang="en-US" dirty="0" smtClean="0"/>
              <a:t>Array </a:t>
            </a:r>
            <a:r>
              <a:rPr lang="en-US" dirty="0"/>
              <a:t>performance</a:t>
            </a:r>
            <a:r>
              <a:rPr lang="en-US" dirty="0" smtClean="0"/>
              <a:t> often limited </a:t>
            </a:r>
            <a:r>
              <a:rPr lang="en-US" dirty="0"/>
              <a:t>by memory</a:t>
            </a:r>
            <a:r>
              <a:rPr lang="en-US" dirty="0" smtClean="0"/>
              <a:t> speed</a:t>
            </a:r>
            <a:endParaRPr lang="en-US" dirty="0" smtClean="0">
              <a:solidFill>
                <a:srgbClr val="FF0000"/>
              </a:solidFill>
            </a:endParaRPr>
          </a:p>
          <a:p>
            <a:r>
              <a:rPr lang="en-US" dirty="0" smtClean="0"/>
              <a:t>OK to access memory in different order as long as get correct result</a:t>
            </a:r>
          </a:p>
          <a:p>
            <a:r>
              <a:rPr lang="en-US" dirty="0" smtClean="0">
                <a:solidFill>
                  <a:srgbClr val="FF0000"/>
                </a:solidFill>
              </a:rPr>
              <a:t>Goal</a:t>
            </a:r>
            <a:r>
              <a:rPr lang="en-US" dirty="0"/>
              <a:t>: Increase performance by minimizing</a:t>
            </a:r>
            <a:r>
              <a:rPr lang="en-US" dirty="0" smtClean="0"/>
              <a:t> traffic from cache to memory</a:t>
            </a:r>
          </a:p>
          <a:p>
            <a:pPr lvl="1"/>
            <a:r>
              <a:rPr lang="en-US" dirty="0" smtClean="0"/>
              <a:t>That is, reduce Miss rate by getting better reuse of data already in cache</a:t>
            </a:r>
            <a:endParaRPr lang="en-US" sz="3200" dirty="0" smtClean="0"/>
          </a:p>
          <a:p>
            <a:endParaRPr lang="en-US" dirty="0"/>
          </a:p>
        </p:txBody>
      </p:sp>
      <p:sp>
        <p:nvSpPr>
          <p:cNvPr id="4" name="Date Placeholder 3"/>
          <p:cNvSpPr>
            <a:spLocks noGrp="1"/>
          </p:cNvSpPr>
          <p:nvPr>
            <p:ph type="dt" sz="half" idx="10"/>
          </p:nvPr>
        </p:nvSpPr>
        <p:spPr/>
        <p:txBody>
          <a:bodyPr/>
          <a:lstStyle/>
          <a:p>
            <a:fld id="{AEF2361F-3188-2C4C-876A-3001D4C44E2A}" type="datetime1">
              <a:rPr lang="en-US" smtClean="0"/>
              <a:pPr/>
              <a:t>10/1/12</a:t>
            </a:fld>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Spring 2012 -- Lecture #12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4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4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496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4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609600" y="228600"/>
            <a:ext cx="8107362" cy="422275"/>
          </a:xfrm>
        </p:spPr>
        <p:txBody>
          <a:bodyPr>
            <a:normAutofit fontScale="90000"/>
          </a:bodyPr>
          <a:lstStyle/>
          <a:p>
            <a:r>
              <a:rPr lang="en-US" dirty="0" smtClean="0"/>
              <a:t>Alternate Matrix Layouts in Memory</a:t>
            </a:r>
            <a:endParaRPr lang="en-US" dirty="0"/>
          </a:p>
        </p:txBody>
      </p:sp>
      <p:sp>
        <p:nvSpPr>
          <p:cNvPr id="177155" name="Rectangle 3"/>
          <p:cNvSpPr>
            <a:spLocks noGrp="1" noChangeArrowheads="1"/>
          </p:cNvSpPr>
          <p:nvPr>
            <p:ph type="body" idx="1"/>
          </p:nvPr>
        </p:nvSpPr>
        <p:spPr>
          <a:xfrm>
            <a:off x="361372" y="914400"/>
            <a:ext cx="8249228" cy="1903413"/>
          </a:xfrm>
        </p:spPr>
        <p:txBody>
          <a:bodyPr>
            <a:normAutofit fontScale="77500" lnSpcReduction="20000"/>
          </a:bodyPr>
          <a:lstStyle/>
          <a:p>
            <a:r>
              <a:rPr lang="en-US" dirty="0"/>
              <a:t>A matrix is a 2-D array of elements, but memory addresses are “1-D</a:t>
            </a:r>
            <a:r>
              <a:rPr lang="en-US" dirty="0" smtClean="0"/>
              <a:t>” (0…</a:t>
            </a:r>
            <a:r>
              <a:rPr lang="en-US" dirty="0" err="1" smtClean="0"/>
              <a:t>MaximumMemoryAddress</a:t>
            </a:r>
            <a:r>
              <a:rPr lang="en-US" dirty="0" smtClean="0"/>
              <a:t>)</a:t>
            </a:r>
          </a:p>
          <a:p>
            <a:r>
              <a:rPr lang="en-US" dirty="0"/>
              <a:t>Conventions for matrix layout</a:t>
            </a:r>
          </a:p>
          <a:p>
            <a:pPr lvl="1"/>
            <a:r>
              <a:rPr lang="en-US" dirty="0"/>
              <a:t>by column, or “column major” (Fortran default); </a:t>
            </a:r>
            <a:r>
              <a:rPr lang="en-US" dirty="0" err="1"/>
              <a:t>A(i,j</a:t>
            </a:r>
            <a:r>
              <a:rPr lang="en-US" dirty="0"/>
              <a:t>) at </a:t>
            </a:r>
            <a:r>
              <a:rPr lang="en-US" dirty="0" err="1"/>
              <a:t>A+i+j</a:t>
            </a:r>
            <a:r>
              <a:rPr lang="en-US" dirty="0"/>
              <a:t>*</a:t>
            </a:r>
            <a:r>
              <a:rPr lang="en-US" dirty="0" err="1"/>
              <a:t>n</a:t>
            </a:r>
            <a:endParaRPr lang="en-US" dirty="0"/>
          </a:p>
          <a:p>
            <a:pPr lvl="1"/>
            <a:r>
              <a:rPr lang="en-US" dirty="0"/>
              <a:t>by row, or “row major” (C default) </a:t>
            </a:r>
            <a:r>
              <a:rPr lang="en-US" dirty="0" err="1" smtClean="0"/>
              <a:t>A[i][j</a:t>
            </a:r>
            <a:r>
              <a:rPr lang="en-US" dirty="0"/>
              <a:t>]</a:t>
            </a:r>
            <a:r>
              <a:rPr lang="en-US" dirty="0" smtClean="0"/>
              <a:t> </a:t>
            </a:r>
            <a:r>
              <a:rPr lang="en-US" dirty="0"/>
              <a:t>at </a:t>
            </a:r>
            <a:r>
              <a:rPr lang="en-US" dirty="0" err="1"/>
              <a:t>A+i</a:t>
            </a:r>
            <a:r>
              <a:rPr lang="en-US" dirty="0"/>
              <a:t>*</a:t>
            </a:r>
            <a:r>
              <a:rPr lang="en-US" dirty="0" err="1"/>
              <a:t>n+j</a:t>
            </a:r>
            <a:endParaRPr lang="en-US" dirty="0"/>
          </a:p>
        </p:txBody>
      </p:sp>
      <p:grpSp>
        <p:nvGrpSpPr>
          <p:cNvPr id="148" name="Group 147"/>
          <p:cNvGrpSpPr/>
          <p:nvPr/>
        </p:nvGrpSpPr>
        <p:grpSpPr>
          <a:xfrm>
            <a:off x="2209800" y="2743200"/>
            <a:ext cx="2025650" cy="2405062"/>
            <a:chOff x="688975" y="3014663"/>
            <a:chExt cx="2025650" cy="2405062"/>
          </a:xfrm>
        </p:grpSpPr>
        <p:sp>
          <p:nvSpPr>
            <p:cNvPr id="177156" name="Text Box 4"/>
            <p:cNvSpPr txBox="1">
              <a:spLocks noChangeArrowheads="1"/>
            </p:cNvSpPr>
            <p:nvPr/>
          </p:nvSpPr>
          <p:spPr bwMode="auto">
            <a:xfrm>
              <a:off x="841375" y="3516313"/>
              <a:ext cx="457200" cy="379412"/>
            </a:xfrm>
            <a:prstGeom prst="rect">
              <a:avLst/>
            </a:prstGeom>
            <a:solidFill>
              <a:srgbClr val="C0C0C0"/>
            </a:solid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0</a:t>
              </a:r>
              <a:endParaRPr lang="en-US" sz="1800" b="0"/>
            </a:p>
          </p:txBody>
        </p:sp>
        <p:sp>
          <p:nvSpPr>
            <p:cNvPr id="177157" name="Text Box 5"/>
            <p:cNvSpPr txBox="1">
              <a:spLocks noChangeArrowheads="1"/>
            </p:cNvSpPr>
            <p:nvPr/>
          </p:nvSpPr>
          <p:spPr bwMode="auto">
            <a:xfrm>
              <a:off x="841375" y="3897313"/>
              <a:ext cx="457200" cy="379412"/>
            </a:xfrm>
            <a:prstGeom prst="rect">
              <a:avLst/>
            </a:prstGeom>
            <a:solidFill>
              <a:srgbClr val="C0C0C0"/>
            </a:solid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a:t>
              </a:r>
              <a:endParaRPr lang="en-US" sz="1800" b="0"/>
            </a:p>
          </p:txBody>
        </p:sp>
        <p:sp>
          <p:nvSpPr>
            <p:cNvPr id="177158" name="Text Box 6"/>
            <p:cNvSpPr txBox="1">
              <a:spLocks noChangeArrowheads="1"/>
            </p:cNvSpPr>
            <p:nvPr/>
          </p:nvSpPr>
          <p:spPr bwMode="auto">
            <a:xfrm>
              <a:off x="841375" y="4278313"/>
              <a:ext cx="457200" cy="379412"/>
            </a:xfrm>
            <a:prstGeom prst="rect">
              <a:avLst/>
            </a:prstGeom>
            <a:solidFill>
              <a:srgbClr val="C0C0C0"/>
            </a:solid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2</a:t>
              </a:r>
              <a:endParaRPr lang="en-US" sz="1800" b="0"/>
            </a:p>
          </p:txBody>
        </p:sp>
        <p:sp>
          <p:nvSpPr>
            <p:cNvPr id="177159" name="Text Box 7"/>
            <p:cNvSpPr txBox="1">
              <a:spLocks noChangeArrowheads="1"/>
            </p:cNvSpPr>
            <p:nvPr/>
          </p:nvSpPr>
          <p:spPr bwMode="auto">
            <a:xfrm>
              <a:off x="841375" y="4659313"/>
              <a:ext cx="457200" cy="379412"/>
            </a:xfrm>
            <a:prstGeom prst="rect">
              <a:avLst/>
            </a:prstGeom>
            <a:solidFill>
              <a:srgbClr val="C0C0C0"/>
            </a:solid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3</a:t>
              </a:r>
              <a:endParaRPr lang="en-US" sz="1800" b="0"/>
            </a:p>
          </p:txBody>
        </p:sp>
        <p:sp>
          <p:nvSpPr>
            <p:cNvPr id="177160" name="Text Box 8"/>
            <p:cNvSpPr txBox="1">
              <a:spLocks noChangeArrowheads="1"/>
            </p:cNvSpPr>
            <p:nvPr/>
          </p:nvSpPr>
          <p:spPr bwMode="auto">
            <a:xfrm>
              <a:off x="841375" y="5040313"/>
              <a:ext cx="457200" cy="379412"/>
            </a:xfrm>
            <a:prstGeom prst="rect">
              <a:avLst/>
            </a:prstGeom>
            <a:solidFill>
              <a:srgbClr val="C0C0C0"/>
            </a:solid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4</a:t>
              </a:r>
              <a:endParaRPr lang="en-US" sz="1800" b="0"/>
            </a:p>
          </p:txBody>
        </p:sp>
        <p:sp>
          <p:nvSpPr>
            <p:cNvPr id="177161" name="Text Box 9"/>
            <p:cNvSpPr txBox="1">
              <a:spLocks noChangeArrowheads="1"/>
            </p:cNvSpPr>
            <p:nvPr/>
          </p:nvSpPr>
          <p:spPr bwMode="auto">
            <a:xfrm>
              <a:off x="1298575" y="3516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5</a:t>
              </a:r>
              <a:endParaRPr lang="en-US" sz="1800" b="0"/>
            </a:p>
          </p:txBody>
        </p:sp>
        <p:sp>
          <p:nvSpPr>
            <p:cNvPr id="177162" name="Text Box 10"/>
            <p:cNvSpPr txBox="1">
              <a:spLocks noChangeArrowheads="1"/>
            </p:cNvSpPr>
            <p:nvPr/>
          </p:nvSpPr>
          <p:spPr bwMode="auto">
            <a:xfrm>
              <a:off x="1298575" y="3897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6</a:t>
              </a:r>
              <a:endParaRPr lang="en-US" sz="1800" b="0"/>
            </a:p>
          </p:txBody>
        </p:sp>
        <p:sp>
          <p:nvSpPr>
            <p:cNvPr id="177163" name="Text Box 11"/>
            <p:cNvSpPr txBox="1">
              <a:spLocks noChangeArrowheads="1"/>
            </p:cNvSpPr>
            <p:nvPr/>
          </p:nvSpPr>
          <p:spPr bwMode="auto">
            <a:xfrm>
              <a:off x="1298575" y="4278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7</a:t>
              </a:r>
              <a:endParaRPr lang="en-US" sz="1800" b="0"/>
            </a:p>
          </p:txBody>
        </p:sp>
        <p:sp>
          <p:nvSpPr>
            <p:cNvPr id="177164" name="Text Box 12"/>
            <p:cNvSpPr txBox="1">
              <a:spLocks noChangeArrowheads="1"/>
            </p:cNvSpPr>
            <p:nvPr/>
          </p:nvSpPr>
          <p:spPr bwMode="auto">
            <a:xfrm>
              <a:off x="1298575" y="4659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8</a:t>
              </a:r>
              <a:endParaRPr lang="en-US" sz="1800" b="0"/>
            </a:p>
          </p:txBody>
        </p:sp>
        <p:sp>
          <p:nvSpPr>
            <p:cNvPr id="177165" name="Text Box 13"/>
            <p:cNvSpPr txBox="1">
              <a:spLocks noChangeArrowheads="1"/>
            </p:cNvSpPr>
            <p:nvPr/>
          </p:nvSpPr>
          <p:spPr bwMode="auto">
            <a:xfrm>
              <a:off x="1298575" y="5040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9</a:t>
              </a:r>
              <a:endParaRPr lang="en-US" sz="1800" b="0"/>
            </a:p>
          </p:txBody>
        </p:sp>
        <p:sp>
          <p:nvSpPr>
            <p:cNvPr id="177166" name="Text Box 14"/>
            <p:cNvSpPr txBox="1">
              <a:spLocks noChangeArrowheads="1"/>
            </p:cNvSpPr>
            <p:nvPr/>
          </p:nvSpPr>
          <p:spPr bwMode="auto">
            <a:xfrm>
              <a:off x="1755775" y="3516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10</a:t>
              </a:r>
              <a:endParaRPr lang="en-US" sz="1800" b="0"/>
            </a:p>
          </p:txBody>
        </p:sp>
        <p:sp>
          <p:nvSpPr>
            <p:cNvPr id="177167" name="Text Box 15"/>
            <p:cNvSpPr txBox="1">
              <a:spLocks noChangeArrowheads="1"/>
            </p:cNvSpPr>
            <p:nvPr/>
          </p:nvSpPr>
          <p:spPr bwMode="auto">
            <a:xfrm>
              <a:off x="1755775" y="3897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11</a:t>
              </a:r>
              <a:endParaRPr lang="en-US" sz="1800" b="0"/>
            </a:p>
          </p:txBody>
        </p:sp>
        <p:sp>
          <p:nvSpPr>
            <p:cNvPr id="177168" name="Text Box 16"/>
            <p:cNvSpPr txBox="1">
              <a:spLocks noChangeArrowheads="1"/>
            </p:cNvSpPr>
            <p:nvPr/>
          </p:nvSpPr>
          <p:spPr bwMode="auto">
            <a:xfrm>
              <a:off x="1755775" y="4278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12</a:t>
              </a:r>
              <a:endParaRPr lang="en-US" sz="1800" b="0"/>
            </a:p>
          </p:txBody>
        </p:sp>
        <p:sp>
          <p:nvSpPr>
            <p:cNvPr id="177169" name="Text Box 17"/>
            <p:cNvSpPr txBox="1">
              <a:spLocks noChangeArrowheads="1"/>
            </p:cNvSpPr>
            <p:nvPr/>
          </p:nvSpPr>
          <p:spPr bwMode="auto">
            <a:xfrm>
              <a:off x="1755775" y="4659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13</a:t>
              </a:r>
              <a:endParaRPr lang="en-US" sz="1800" b="0"/>
            </a:p>
          </p:txBody>
        </p:sp>
        <p:sp>
          <p:nvSpPr>
            <p:cNvPr id="177170" name="Text Box 18"/>
            <p:cNvSpPr txBox="1">
              <a:spLocks noChangeArrowheads="1"/>
            </p:cNvSpPr>
            <p:nvPr/>
          </p:nvSpPr>
          <p:spPr bwMode="auto">
            <a:xfrm>
              <a:off x="1755775" y="5040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14</a:t>
              </a:r>
              <a:endParaRPr lang="en-US" sz="1800" b="0"/>
            </a:p>
          </p:txBody>
        </p:sp>
        <p:sp>
          <p:nvSpPr>
            <p:cNvPr id="177171" name="Text Box 19"/>
            <p:cNvSpPr txBox="1">
              <a:spLocks noChangeArrowheads="1"/>
            </p:cNvSpPr>
            <p:nvPr/>
          </p:nvSpPr>
          <p:spPr bwMode="auto">
            <a:xfrm>
              <a:off x="2212975" y="3516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15</a:t>
              </a:r>
              <a:endParaRPr lang="en-US" sz="1800" b="0"/>
            </a:p>
          </p:txBody>
        </p:sp>
        <p:sp>
          <p:nvSpPr>
            <p:cNvPr id="177172" name="Text Box 20"/>
            <p:cNvSpPr txBox="1">
              <a:spLocks noChangeArrowheads="1"/>
            </p:cNvSpPr>
            <p:nvPr/>
          </p:nvSpPr>
          <p:spPr bwMode="auto">
            <a:xfrm>
              <a:off x="2212975" y="3897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16</a:t>
              </a:r>
              <a:endParaRPr lang="en-US" sz="1800" b="0"/>
            </a:p>
          </p:txBody>
        </p:sp>
        <p:sp>
          <p:nvSpPr>
            <p:cNvPr id="177173" name="Text Box 21"/>
            <p:cNvSpPr txBox="1">
              <a:spLocks noChangeArrowheads="1"/>
            </p:cNvSpPr>
            <p:nvPr/>
          </p:nvSpPr>
          <p:spPr bwMode="auto">
            <a:xfrm>
              <a:off x="2212975" y="4278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17</a:t>
              </a:r>
              <a:endParaRPr lang="en-US" sz="1800" b="0"/>
            </a:p>
          </p:txBody>
        </p:sp>
        <p:sp>
          <p:nvSpPr>
            <p:cNvPr id="177174" name="Text Box 22"/>
            <p:cNvSpPr txBox="1">
              <a:spLocks noChangeArrowheads="1"/>
            </p:cNvSpPr>
            <p:nvPr/>
          </p:nvSpPr>
          <p:spPr bwMode="auto">
            <a:xfrm>
              <a:off x="2212975" y="4659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18</a:t>
              </a:r>
              <a:endParaRPr lang="en-US" sz="1800" b="0"/>
            </a:p>
          </p:txBody>
        </p:sp>
        <p:sp>
          <p:nvSpPr>
            <p:cNvPr id="177175" name="Text Box 23"/>
            <p:cNvSpPr txBox="1">
              <a:spLocks noChangeArrowheads="1"/>
            </p:cNvSpPr>
            <p:nvPr/>
          </p:nvSpPr>
          <p:spPr bwMode="auto">
            <a:xfrm>
              <a:off x="2212975" y="504031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19</a:t>
              </a:r>
              <a:endParaRPr lang="en-US" sz="1800" b="0"/>
            </a:p>
          </p:txBody>
        </p:sp>
        <p:sp>
          <p:nvSpPr>
            <p:cNvPr id="177196" name="Line 44"/>
            <p:cNvSpPr>
              <a:spLocks noChangeShapeType="1"/>
            </p:cNvSpPr>
            <p:nvPr/>
          </p:nvSpPr>
          <p:spPr bwMode="auto">
            <a:xfrm>
              <a:off x="688975" y="3668713"/>
              <a:ext cx="0" cy="838200"/>
            </a:xfrm>
            <a:prstGeom prst="line">
              <a:avLst/>
            </a:prstGeom>
            <a:noFill/>
            <a:ln w="12700">
              <a:solidFill>
                <a:schemeClr val="tx1"/>
              </a:solidFill>
              <a:round/>
              <a:headEnd type="none" w="sm" len="sm"/>
              <a:tailEnd type="triangle" w="lg" len="sm"/>
            </a:ln>
            <a:effectLst/>
          </p:spPr>
          <p:txBody>
            <a:bodyPr wrap="none" anchor="ctr">
              <a:prstTxWarp prst="textNoShape">
                <a:avLst/>
              </a:prstTxWarp>
            </a:bodyPr>
            <a:lstStyle/>
            <a:p>
              <a:endParaRPr lang="en-US"/>
            </a:p>
          </p:txBody>
        </p:sp>
        <p:sp>
          <p:nvSpPr>
            <p:cNvPr id="177198" name="Text Box 46"/>
            <p:cNvSpPr txBox="1">
              <a:spLocks noChangeArrowheads="1"/>
            </p:cNvSpPr>
            <p:nvPr/>
          </p:nvSpPr>
          <p:spPr bwMode="auto">
            <a:xfrm>
              <a:off x="993775" y="3014663"/>
              <a:ext cx="1720850" cy="366713"/>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sz="1800" dirty="0"/>
                <a:t>Column major</a:t>
              </a:r>
            </a:p>
          </p:txBody>
        </p:sp>
      </p:grpSp>
      <p:grpSp>
        <p:nvGrpSpPr>
          <p:cNvPr id="149" name="Group 148"/>
          <p:cNvGrpSpPr/>
          <p:nvPr/>
        </p:nvGrpSpPr>
        <p:grpSpPr>
          <a:xfrm>
            <a:off x="4637088" y="2743200"/>
            <a:ext cx="1828800" cy="2436812"/>
            <a:chOff x="3116263" y="3014663"/>
            <a:chExt cx="1828800" cy="2436812"/>
          </a:xfrm>
        </p:grpSpPr>
        <p:sp>
          <p:nvSpPr>
            <p:cNvPr id="177176" name="Text Box 24"/>
            <p:cNvSpPr txBox="1">
              <a:spLocks noChangeArrowheads="1"/>
            </p:cNvSpPr>
            <p:nvPr/>
          </p:nvSpPr>
          <p:spPr bwMode="auto">
            <a:xfrm>
              <a:off x="3116263" y="3548063"/>
              <a:ext cx="457200" cy="379412"/>
            </a:xfrm>
            <a:prstGeom prst="rect">
              <a:avLst/>
            </a:prstGeom>
            <a:solidFill>
              <a:srgbClr val="C0C0C0"/>
            </a:solid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0</a:t>
              </a:r>
              <a:endParaRPr lang="en-US" sz="1800" b="0"/>
            </a:p>
          </p:txBody>
        </p:sp>
        <p:sp>
          <p:nvSpPr>
            <p:cNvPr id="177177" name="Text Box 25"/>
            <p:cNvSpPr txBox="1">
              <a:spLocks noChangeArrowheads="1"/>
            </p:cNvSpPr>
            <p:nvPr/>
          </p:nvSpPr>
          <p:spPr bwMode="auto">
            <a:xfrm>
              <a:off x="3116263" y="3929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4</a:t>
              </a:r>
              <a:endParaRPr lang="en-US" sz="1800" b="0"/>
            </a:p>
          </p:txBody>
        </p:sp>
        <p:sp>
          <p:nvSpPr>
            <p:cNvPr id="177178" name="Text Box 26"/>
            <p:cNvSpPr txBox="1">
              <a:spLocks noChangeArrowheads="1"/>
            </p:cNvSpPr>
            <p:nvPr/>
          </p:nvSpPr>
          <p:spPr bwMode="auto">
            <a:xfrm>
              <a:off x="3116263" y="4310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8</a:t>
              </a:r>
              <a:endParaRPr lang="en-US" sz="1800" b="0"/>
            </a:p>
          </p:txBody>
        </p:sp>
        <p:sp>
          <p:nvSpPr>
            <p:cNvPr id="177179" name="Text Box 27"/>
            <p:cNvSpPr txBox="1">
              <a:spLocks noChangeArrowheads="1"/>
            </p:cNvSpPr>
            <p:nvPr/>
          </p:nvSpPr>
          <p:spPr bwMode="auto">
            <a:xfrm>
              <a:off x="3116263" y="4691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12</a:t>
              </a:r>
              <a:endParaRPr lang="en-US" sz="1800" b="0"/>
            </a:p>
          </p:txBody>
        </p:sp>
        <p:sp>
          <p:nvSpPr>
            <p:cNvPr id="177180" name="Text Box 28"/>
            <p:cNvSpPr txBox="1">
              <a:spLocks noChangeArrowheads="1"/>
            </p:cNvSpPr>
            <p:nvPr/>
          </p:nvSpPr>
          <p:spPr bwMode="auto">
            <a:xfrm>
              <a:off x="3116263" y="5072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16</a:t>
              </a:r>
              <a:endParaRPr lang="en-US" sz="1800" b="0"/>
            </a:p>
          </p:txBody>
        </p:sp>
        <p:sp>
          <p:nvSpPr>
            <p:cNvPr id="177181" name="Text Box 29"/>
            <p:cNvSpPr txBox="1">
              <a:spLocks noChangeArrowheads="1"/>
            </p:cNvSpPr>
            <p:nvPr/>
          </p:nvSpPr>
          <p:spPr bwMode="auto">
            <a:xfrm>
              <a:off x="3573463" y="3548063"/>
              <a:ext cx="457200" cy="379412"/>
            </a:xfrm>
            <a:prstGeom prst="rect">
              <a:avLst/>
            </a:prstGeom>
            <a:solidFill>
              <a:srgbClr val="C0C0C0"/>
            </a:solid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a:t>
              </a:r>
              <a:endParaRPr lang="en-US" sz="1800" b="0"/>
            </a:p>
          </p:txBody>
        </p:sp>
        <p:sp>
          <p:nvSpPr>
            <p:cNvPr id="177182" name="Text Box 30"/>
            <p:cNvSpPr txBox="1">
              <a:spLocks noChangeArrowheads="1"/>
            </p:cNvSpPr>
            <p:nvPr/>
          </p:nvSpPr>
          <p:spPr bwMode="auto">
            <a:xfrm>
              <a:off x="3573463" y="3929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5</a:t>
              </a:r>
              <a:endParaRPr lang="en-US" sz="1800" b="0"/>
            </a:p>
          </p:txBody>
        </p:sp>
        <p:sp>
          <p:nvSpPr>
            <p:cNvPr id="177183" name="Text Box 31"/>
            <p:cNvSpPr txBox="1">
              <a:spLocks noChangeArrowheads="1"/>
            </p:cNvSpPr>
            <p:nvPr/>
          </p:nvSpPr>
          <p:spPr bwMode="auto">
            <a:xfrm>
              <a:off x="3573463" y="4310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9</a:t>
              </a:r>
              <a:endParaRPr lang="en-US" sz="1800" b="0"/>
            </a:p>
          </p:txBody>
        </p:sp>
        <p:sp>
          <p:nvSpPr>
            <p:cNvPr id="177184" name="Text Box 32"/>
            <p:cNvSpPr txBox="1">
              <a:spLocks noChangeArrowheads="1"/>
            </p:cNvSpPr>
            <p:nvPr/>
          </p:nvSpPr>
          <p:spPr bwMode="auto">
            <a:xfrm>
              <a:off x="3573463" y="4691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13</a:t>
              </a:r>
              <a:endParaRPr lang="en-US" sz="1800" b="0"/>
            </a:p>
          </p:txBody>
        </p:sp>
        <p:sp>
          <p:nvSpPr>
            <p:cNvPr id="177185" name="Text Box 33"/>
            <p:cNvSpPr txBox="1">
              <a:spLocks noChangeArrowheads="1"/>
            </p:cNvSpPr>
            <p:nvPr/>
          </p:nvSpPr>
          <p:spPr bwMode="auto">
            <a:xfrm>
              <a:off x="3573463" y="5072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17</a:t>
              </a:r>
              <a:endParaRPr lang="en-US" sz="1800" b="0"/>
            </a:p>
          </p:txBody>
        </p:sp>
        <p:sp>
          <p:nvSpPr>
            <p:cNvPr id="177186" name="Text Box 34"/>
            <p:cNvSpPr txBox="1">
              <a:spLocks noChangeArrowheads="1"/>
            </p:cNvSpPr>
            <p:nvPr/>
          </p:nvSpPr>
          <p:spPr bwMode="auto">
            <a:xfrm>
              <a:off x="4030663" y="3548063"/>
              <a:ext cx="457200" cy="379412"/>
            </a:xfrm>
            <a:prstGeom prst="rect">
              <a:avLst/>
            </a:prstGeom>
            <a:solidFill>
              <a:srgbClr val="C0C0C0"/>
            </a:solid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2</a:t>
              </a:r>
              <a:endParaRPr lang="en-US" sz="1800" b="0"/>
            </a:p>
          </p:txBody>
        </p:sp>
        <p:sp>
          <p:nvSpPr>
            <p:cNvPr id="177187" name="Text Box 35"/>
            <p:cNvSpPr txBox="1">
              <a:spLocks noChangeArrowheads="1"/>
            </p:cNvSpPr>
            <p:nvPr/>
          </p:nvSpPr>
          <p:spPr bwMode="auto">
            <a:xfrm>
              <a:off x="4030663" y="3929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6</a:t>
              </a:r>
              <a:endParaRPr lang="en-US" sz="1800" b="0"/>
            </a:p>
          </p:txBody>
        </p:sp>
        <p:sp>
          <p:nvSpPr>
            <p:cNvPr id="177188" name="Text Box 36"/>
            <p:cNvSpPr txBox="1">
              <a:spLocks noChangeArrowheads="1"/>
            </p:cNvSpPr>
            <p:nvPr/>
          </p:nvSpPr>
          <p:spPr bwMode="auto">
            <a:xfrm>
              <a:off x="4030663" y="4310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10</a:t>
              </a:r>
              <a:endParaRPr lang="en-US" sz="1800" b="0"/>
            </a:p>
          </p:txBody>
        </p:sp>
        <p:sp>
          <p:nvSpPr>
            <p:cNvPr id="177189" name="Text Box 37"/>
            <p:cNvSpPr txBox="1">
              <a:spLocks noChangeArrowheads="1"/>
            </p:cNvSpPr>
            <p:nvPr/>
          </p:nvSpPr>
          <p:spPr bwMode="auto">
            <a:xfrm>
              <a:off x="4030663" y="4691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14</a:t>
              </a:r>
              <a:endParaRPr lang="en-US" sz="1800" b="0"/>
            </a:p>
          </p:txBody>
        </p:sp>
        <p:sp>
          <p:nvSpPr>
            <p:cNvPr id="177190" name="Text Box 38"/>
            <p:cNvSpPr txBox="1">
              <a:spLocks noChangeArrowheads="1"/>
            </p:cNvSpPr>
            <p:nvPr/>
          </p:nvSpPr>
          <p:spPr bwMode="auto">
            <a:xfrm>
              <a:off x="4030663" y="5072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18</a:t>
              </a:r>
              <a:endParaRPr lang="en-US" sz="1800" b="0"/>
            </a:p>
          </p:txBody>
        </p:sp>
        <p:sp>
          <p:nvSpPr>
            <p:cNvPr id="177191" name="Text Box 39"/>
            <p:cNvSpPr txBox="1">
              <a:spLocks noChangeArrowheads="1"/>
            </p:cNvSpPr>
            <p:nvPr/>
          </p:nvSpPr>
          <p:spPr bwMode="auto">
            <a:xfrm>
              <a:off x="4487863" y="3548063"/>
              <a:ext cx="457200" cy="379412"/>
            </a:xfrm>
            <a:prstGeom prst="rect">
              <a:avLst/>
            </a:prstGeom>
            <a:solidFill>
              <a:srgbClr val="C0C0C0"/>
            </a:solid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3</a:t>
              </a:r>
              <a:endParaRPr lang="en-US" sz="1800" b="0"/>
            </a:p>
          </p:txBody>
        </p:sp>
        <p:sp>
          <p:nvSpPr>
            <p:cNvPr id="177192" name="Text Box 40"/>
            <p:cNvSpPr txBox="1">
              <a:spLocks noChangeArrowheads="1"/>
            </p:cNvSpPr>
            <p:nvPr/>
          </p:nvSpPr>
          <p:spPr bwMode="auto">
            <a:xfrm>
              <a:off x="4487863" y="3929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7</a:t>
              </a:r>
              <a:endParaRPr lang="en-US" sz="1800" b="0"/>
            </a:p>
          </p:txBody>
        </p:sp>
        <p:sp>
          <p:nvSpPr>
            <p:cNvPr id="177193" name="Text Box 41"/>
            <p:cNvSpPr txBox="1">
              <a:spLocks noChangeArrowheads="1"/>
            </p:cNvSpPr>
            <p:nvPr/>
          </p:nvSpPr>
          <p:spPr bwMode="auto">
            <a:xfrm>
              <a:off x="4487863" y="4310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11</a:t>
              </a:r>
              <a:endParaRPr lang="en-US" sz="1800" b="0"/>
            </a:p>
          </p:txBody>
        </p:sp>
        <p:sp>
          <p:nvSpPr>
            <p:cNvPr id="177194" name="Text Box 42"/>
            <p:cNvSpPr txBox="1">
              <a:spLocks noChangeArrowheads="1"/>
            </p:cNvSpPr>
            <p:nvPr/>
          </p:nvSpPr>
          <p:spPr bwMode="auto">
            <a:xfrm>
              <a:off x="4487863" y="4691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15</a:t>
              </a:r>
              <a:endParaRPr lang="en-US" sz="1800" b="0"/>
            </a:p>
          </p:txBody>
        </p:sp>
        <p:sp>
          <p:nvSpPr>
            <p:cNvPr id="177195" name="Text Box 43"/>
            <p:cNvSpPr txBox="1">
              <a:spLocks noChangeArrowheads="1"/>
            </p:cNvSpPr>
            <p:nvPr/>
          </p:nvSpPr>
          <p:spPr bwMode="auto">
            <a:xfrm>
              <a:off x="4487863" y="5072063"/>
              <a:ext cx="457200" cy="379412"/>
            </a:xfrm>
            <a:prstGeom prst="rect">
              <a:avLst/>
            </a:prstGeom>
            <a:noFill/>
            <a:ln w="12700">
              <a:solidFill>
                <a:schemeClr val="tx1"/>
              </a:solidFill>
              <a:miter lim="800000"/>
              <a:headEnd type="none" w="sm" len="sm"/>
              <a:tailEnd type="none" w="sm" len="sm"/>
            </a:ln>
            <a:effectLst/>
          </p:spPr>
          <p:txBody>
            <a:bodyPr>
              <a:prstTxWarp prst="textNoShape">
                <a:avLst/>
              </a:prstTxWarp>
              <a:spAutoFit/>
            </a:bodyPr>
            <a:lstStyle/>
            <a:p>
              <a:pPr algn="ctr">
                <a:spcBef>
                  <a:spcPct val="50000"/>
                </a:spcBef>
              </a:pPr>
              <a:r>
                <a:rPr lang="en-US" sz="1800" b="0">
                  <a:solidFill>
                    <a:schemeClr val="accent2"/>
                  </a:solidFill>
                </a:rPr>
                <a:t>19</a:t>
              </a:r>
              <a:endParaRPr lang="en-US" sz="1800" b="0"/>
            </a:p>
          </p:txBody>
        </p:sp>
        <p:sp>
          <p:nvSpPr>
            <p:cNvPr id="177197" name="Line 45"/>
            <p:cNvSpPr>
              <a:spLocks noChangeShapeType="1"/>
            </p:cNvSpPr>
            <p:nvPr/>
          </p:nvSpPr>
          <p:spPr bwMode="auto">
            <a:xfrm>
              <a:off x="3192463" y="3395663"/>
              <a:ext cx="1143000" cy="0"/>
            </a:xfrm>
            <a:prstGeom prst="line">
              <a:avLst/>
            </a:prstGeom>
            <a:noFill/>
            <a:ln w="12700">
              <a:solidFill>
                <a:schemeClr val="tx1"/>
              </a:solidFill>
              <a:round/>
              <a:headEnd type="none" w="sm" len="sm"/>
              <a:tailEnd type="triangle" w="lg" len="sm"/>
            </a:ln>
            <a:effectLst/>
          </p:spPr>
          <p:txBody>
            <a:bodyPr wrap="none" anchor="ctr">
              <a:prstTxWarp prst="textNoShape">
                <a:avLst/>
              </a:prstTxWarp>
            </a:bodyPr>
            <a:lstStyle/>
            <a:p>
              <a:endParaRPr lang="en-US"/>
            </a:p>
          </p:txBody>
        </p:sp>
        <p:sp>
          <p:nvSpPr>
            <p:cNvPr id="177199" name="Text Box 47"/>
            <p:cNvSpPr txBox="1">
              <a:spLocks noChangeArrowheads="1"/>
            </p:cNvSpPr>
            <p:nvPr/>
          </p:nvSpPr>
          <p:spPr bwMode="auto">
            <a:xfrm>
              <a:off x="3203575" y="3014663"/>
              <a:ext cx="13525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sz="1800" dirty="0"/>
                <a:t>Row major</a:t>
              </a:r>
            </a:p>
          </p:txBody>
        </p:sp>
      </p:grpSp>
      <p:sp>
        <p:nvSpPr>
          <p:cNvPr id="145" name="Date Placeholder 144"/>
          <p:cNvSpPr>
            <a:spLocks noGrp="1"/>
          </p:cNvSpPr>
          <p:nvPr>
            <p:ph type="dt" sz="half" idx="10"/>
          </p:nvPr>
        </p:nvSpPr>
        <p:spPr/>
        <p:txBody>
          <a:bodyPr/>
          <a:lstStyle/>
          <a:p>
            <a:fld id="{D313FC8A-64BB-8047-9531-E8486B289AAC}" type="datetime1">
              <a:rPr lang="en-US" smtClean="0"/>
              <a:pPr/>
              <a:t>10/1/12</a:t>
            </a:fld>
            <a:endParaRPr lang="en-US"/>
          </a:p>
        </p:txBody>
      </p:sp>
      <p:sp>
        <p:nvSpPr>
          <p:cNvPr id="146" name="Slide Number Placeholder 145"/>
          <p:cNvSpPr>
            <a:spLocks noGrp="1"/>
          </p:cNvSpPr>
          <p:nvPr>
            <p:ph type="sldNum" sz="quarter" idx="12"/>
          </p:nvPr>
        </p:nvSpPr>
        <p:spPr/>
        <p:txBody>
          <a:bodyPr/>
          <a:lstStyle/>
          <a:p>
            <a:fld id="{3CC63E4C-4642-794D-A2FD-70F6B81535F5}" type="slidenum">
              <a:rPr lang="en-US" smtClean="0"/>
              <a:pPr/>
              <a:t>8</a:t>
            </a:fld>
            <a:endParaRPr lang="en-US"/>
          </a:p>
        </p:txBody>
      </p:sp>
      <p:sp>
        <p:nvSpPr>
          <p:cNvPr id="147" name="Footer Placeholder 146"/>
          <p:cNvSpPr>
            <a:spLocks noGrp="1"/>
          </p:cNvSpPr>
          <p:nvPr>
            <p:ph type="ftr" sz="quarter" idx="11"/>
          </p:nvPr>
        </p:nvSpPr>
        <p:spPr/>
        <p:txBody>
          <a:bodyPr/>
          <a:lstStyle/>
          <a:p>
            <a:r>
              <a:rPr lang="en-US" smtClean="0"/>
              <a:t>Spring 2012 -- Lecture #12</a:t>
            </a:r>
            <a:endParaRPr lang="en-US"/>
          </a:p>
        </p:txBody>
      </p:sp>
      <p:sp>
        <p:nvSpPr>
          <p:cNvPr id="151" name="TextBox 150"/>
          <p:cNvSpPr txBox="1"/>
          <p:nvPr/>
        </p:nvSpPr>
        <p:spPr>
          <a:xfrm>
            <a:off x="2133600" y="5334000"/>
            <a:ext cx="4343400" cy="646331"/>
          </a:xfrm>
          <a:prstGeom prst="rect">
            <a:avLst/>
          </a:prstGeom>
          <a:noFill/>
        </p:spPr>
        <p:txBody>
          <a:bodyPr wrap="square" rtlCol="0">
            <a:spAutoFit/>
          </a:bodyPr>
          <a:lstStyle/>
          <a:p>
            <a:r>
              <a:rPr lang="en-US" dirty="0" smtClean="0"/>
              <a:t>How a 4x5 Matrix is stored in memory, red numbers are memory addresses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06" name="Group 205"/>
          <p:cNvGrpSpPr/>
          <p:nvPr/>
        </p:nvGrpSpPr>
        <p:grpSpPr>
          <a:xfrm rot="16200000">
            <a:off x="-380999" y="2514600"/>
            <a:ext cx="5410200" cy="2971800"/>
            <a:chOff x="1524000" y="1981200"/>
            <a:chExt cx="5410200" cy="2971800"/>
          </a:xfrm>
        </p:grpSpPr>
        <p:sp>
          <p:nvSpPr>
            <p:cNvPr id="207" name="Rectangle 206"/>
            <p:cNvSpPr/>
            <p:nvPr/>
          </p:nvSpPr>
          <p:spPr>
            <a:xfrm>
              <a:off x="2743200" y="2133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Rectangle 207"/>
            <p:cNvSpPr/>
            <p:nvPr/>
          </p:nvSpPr>
          <p:spPr>
            <a:xfrm>
              <a:off x="3962400" y="2133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Rectangle 208"/>
            <p:cNvSpPr/>
            <p:nvPr/>
          </p:nvSpPr>
          <p:spPr>
            <a:xfrm>
              <a:off x="5181600" y="2133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0" name="Rectangle 209"/>
            <p:cNvSpPr/>
            <p:nvPr/>
          </p:nvSpPr>
          <p:spPr>
            <a:xfrm>
              <a:off x="2514600" y="2209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Rectangle 210"/>
            <p:cNvSpPr/>
            <p:nvPr/>
          </p:nvSpPr>
          <p:spPr>
            <a:xfrm>
              <a:off x="3733800" y="2209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Rectangle 211"/>
            <p:cNvSpPr/>
            <p:nvPr/>
          </p:nvSpPr>
          <p:spPr>
            <a:xfrm>
              <a:off x="4953000" y="2209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Rectangle 212"/>
            <p:cNvSpPr/>
            <p:nvPr/>
          </p:nvSpPr>
          <p:spPr>
            <a:xfrm>
              <a:off x="2286000" y="2286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ectangle 213"/>
            <p:cNvSpPr/>
            <p:nvPr/>
          </p:nvSpPr>
          <p:spPr>
            <a:xfrm>
              <a:off x="3505200" y="2286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5" name="Rectangle 214"/>
            <p:cNvSpPr/>
            <p:nvPr/>
          </p:nvSpPr>
          <p:spPr>
            <a:xfrm>
              <a:off x="4724400" y="2286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Rectangle 215"/>
            <p:cNvSpPr/>
            <p:nvPr/>
          </p:nvSpPr>
          <p:spPr>
            <a:xfrm>
              <a:off x="2057400" y="2362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Rectangle 216"/>
            <p:cNvSpPr/>
            <p:nvPr/>
          </p:nvSpPr>
          <p:spPr>
            <a:xfrm>
              <a:off x="3276600" y="2362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Rectangle 217"/>
            <p:cNvSpPr/>
            <p:nvPr/>
          </p:nvSpPr>
          <p:spPr>
            <a:xfrm>
              <a:off x="4495800" y="2362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Rectangle 218"/>
            <p:cNvSpPr/>
            <p:nvPr/>
          </p:nvSpPr>
          <p:spPr>
            <a:xfrm>
              <a:off x="1828800" y="2438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Rectangle 219"/>
            <p:cNvSpPr/>
            <p:nvPr/>
          </p:nvSpPr>
          <p:spPr>
            <a:xfrm>
              <a:off x="3048000" y="2438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Rectangle 220"/>
            <p:cNvSpPr/>
            <p:nvPr/>
          </p:nvSpPr>
          <p:spPr>
            <a:xfrm>
              <a:off x="4267200" y="2438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Rectangle 221"/>
            <p:cNvSpPr/>
            <p:nvPr/>
          </p:nvSpPr>
          <p:spPr>
            <a:xfrm>
              <a:off x="5486400" y="2438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Rectangle 222"/>
            <p:cNvSpPr/>
            <p:nvPr/>
          </p:nvSpPr>
          <p:spPr>
            <a:xfrm>
              <a:off x="2819400" y="2514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Rectangle 223"/>
            <p:cNvSpPr/>
            <p:nvPr/>
          </p:nvSpPr>
          <p:spPr>
            <a:xfrm>
              <a:off x="4038600" y="2514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ectangle 224"/>
            <p:cNvSpPr/>
            <p:nvPr/>
          </p:nvSpPr>
          <p:spPr>
            <a:xfrm>
              <a:off x="5257800" y="2514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Rectangle 225"/>
            <p:cNvSpPr/>
            <p:nvPr/>
          </p:nvSpPr>
          <p:spPr>
            <a:xfrm>
              <a:off x="2590800" y="2590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Rectangle 226"/>
            <p:cNvSpPr/>
            <p:nvPr/>
          </p:nvSpPr>
          <p:spPr>
            <a:xfrm>
              <a:off x="3810000" y="2590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Rectangle 227"/>
            <p:cNvSpPr/>
            <p:nvPr/>
          </p:nvSpPr>
          <p:spPr>
            <a:xfrm>
              <a:off x="5029200" y="2590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Rectangle 228"/>
            <p:cNvSpPr/>
            <p:nvPr/>
          </p:nvSpPr>
          <p:spPr>
            <a:xfrm>
              <a:off x="2362200" y="2667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Rectangle 229"/>
            <p:cNvSpPr/>
            <p:nvPr/>
          </p:nvSpPr>
          <p:spPr>
            <a:xfrm>
              <a:off x="3581400" y="2667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1" name="Rectangle 230"/>
            <p:cNvSpPr/>
            <p:nvPr/>
          </p:nvSpPr>
          <p:spPr>
            <a:xfrm>
              <a:off x="4800600" y="2667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Rectangle 231"/>
            <p:cNvSpPr/>
            <p:nvPr/>
          </p:nvSpPr>
          <p:spPr>
            <a:xfrm>
              <a:off x="2133600" y="2743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3" name="Rectangle 232"/>
            <p:cNvSpPr/>
            <p:nvPr/>
          </p:nvSpPr>
          <p:spPr>
            <a:xfrm>
              <a:off x="3352800" y="2743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4" name="Rectangle 233"/>
            <p:cNvSpPr/>
            <p:nvPr/>
          </p:nvSpPr>
          <p:spPr>
            <a:xfrm>
              <a:off x="4572000" y="2743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Rectangle 234"/>
            <p:cNvSpPr/>
            <p:nvPr/>
          </p:nvSpPr>
          <p:spPr>
            <a:xfrm>
              <a:off x="5562600" y="2819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Rectangle 235"/>
            <p:cNvSpPr/>
            <p:nvPr/>
          </p:nvSpPr>
          <p:spPr>
            <a:xfrm>
              <a:off x="1905000" y="2819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Rectangle 236"/>
            <p:cNvSpPr/>
            <p:nvPr/>
          </p:nvSpPr>
          <p:spPr>
            <a:xfrm>
              <a:off x="3124200" y="2819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Rectangle 237"/>
            <p:cNvSpPr/>
            <p:nvPr/>
          </p:nvSpPr>
          <p:spPr>
            <a:xfrm>
              <a:off x="4343400" y="2819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9" name="Rectangle 238"/>
            <p:cNvSpPr/>
            <p:nvPr/>
          </p:nvSpPr>
          <p:spPr>
            <a:xfrm>
              <a:off x="5334000" y="2895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0" name="Rectangle 239"/>
            <p:cNvSpPr/>
            <p:nvPr/>
          </p:nvSpPr>
          <p:spPr>
            <a:xfrm>
              <a:off x="2895600" y="2895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1" name="Rectangle 240"/>
            <p:cNvSpPr/>
            <p:nvPr/>
          </p:nvSpPr>
          <p:spPr>
            <a:xfrm>
              <a:off x="4114800" y="2895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2" name="Rectangle 241"/>
            <p:cNvSpPr/>
            <p:nvPr/>
          </p:nvSpPr>
          <p:spPr>
            <a:xfrm>
              <a:off x="5105400" y="2971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3" name="Rectangle 242"/>
            <p:cNvSpPr/>
            <p:nvPr/>
          </p:nvSpPr>
          <p:spPr>
            <a:xfrm>
              <a:off x="2667000" y="2971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Rectangle 243"/>
            <p:cNvSpPr/>
            <p:nvPr/>
          </p:nvSpPr>
          <p:spPr>
            <a:xfrm>
              <a:off x="3886200" y="2971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5" name="Rectangle 244"/>
            <p:cNvSpPr/>
            <p:nvPr/>
          </p:nvSpPr>
          <p:spPr>
            <a:xfrm>
              <a:off x="2438400" y="3048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6" name="Rectangle 245"/>
            <p:cNvSpPr/>
            <p:nvPr/>
          </p:nvSpPr>
          <p:spPr>
            <a:xfrm>
              <a:off x="3657600" y="3048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Rectangle 246"/>
            <p:cNvSpPr/>
            <p:nvPr/>
          </p:nvSpPr>
          <p:spPr>
            <a:xfrm>
              <a:off x="4876800" y="3048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Rectangle 247"/>
            <p:cNvSpPr/>
            <p:nvPr/>
          </p:nvSpPr>
          <p:spPr>
            <a:xfrm>
              <a:off x="2209800" y="3124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Rectangle 248"/>
            <p:cNvSpPr/>
            <p:nvPr/>
          </p:nvSpPr>
          <p:spPr>
            <a:xfrm>
              <a:off x="3429000" y="3124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Rectangle 249"/>
            <p:cNvSpPr/>
            <p:nvPr/>
          </p:nvSpPr>
          <p:spPr>
            <a:xfrm>
              <a:off x="4648200" y="3124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1" name="Rectangle 250"/>
            <p:cNvSpPr/>
            <p:nvPr/>
          </p:nvSpPr>
          <p:spPr>
            <a:xfrm>
              <a:off x="1981200" y="3200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2" name="Rectangle 251"/>
            <p:cNvSpPr/>
            <p:nvPr/>
          </p:nvSpPr>
          <p:spPr>
            <a:xfrm>
              <a:off x="3200400" y="3200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Rectangle 252"/>
            <p:cNvSpPr/>
            <p:nvPr/>
          </p:nvSpPr>
          <p:spPr>
            <a:xfrm>
              <a:off x="4419600" y="3200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Rectangle 253"/>
            <p:cNvSpPr/>
            <p:nvPr/>
          </p:nvSpPr>
          <p:spPr>
            <a:xfrm>
              <a:off x="5638800" y="3200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Rectangle 254"/>
            <p:cNvSpPr/>
            <p:nvPr/>
          </p:nvSpPr>
          <p:spPr>
            <a:xfrm>
              <a:off x="1752600" y="3276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Rectangle 255"/>
            <p:cNvSpPr/>
            <p:nvPr/>
          </p:nvSpPr>
          <p:spPr>
            <a:xfrm>
              <a:off x="2971800" y="3276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7" name="Rectangle 256"/>
            <p:cNvSpPr/>
            <p:nvPr/>
          </p:nvSpPr>
          <p:spPr>
            <a:xfrm>
              <a:off x="4191000" y="3276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8" name="Rectangle 257"/>
            <p:cNvSpPr/>
            <p:nvPr/>
          </p:nvSpPr>
          <p:spPr>
            <a:xfrm>
              <a:off x="5410200" y="3276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Rectangle 258"/>
            <p:cNvSpPr/>
            <p:nvPr/>
          </p:nvSpPr>
          <p:spPr>
            <a:xfrm>
              <a:off x="2743200" y="3352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Rectangle 259"/>
            <p:cNvSpPr/>
            <p:nvPr/>
          </p:nvSpPr>
          <p:spPr>
            <a:xfrm>
              <a:off x="3962400" y="3352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Rectangle 260"/>
            <p:cNvSpPr/>
            <p:nvPr/>
          </p:nvSpPr>
          <p:spPr>
            <a:xfrm>
              <a:off x="5181600" y="3352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Rectangle 261"/>
            <p:cNvSpPr/>
            <p:nvPr/>
          </p:nvSpPr>
          <p:spPr>
            <a:xfrm>
              <a:off x="2514600" y="3429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Rectangle 262"/>
            <p:cNvSpPr/>
            <p:nvPr/>
          </p:nvSpPr>
          <p:spPr>
            <a:xfrm>
              <a:off x="3733800" y="3429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Rectangle 263"/>
            <p:cNvSpPr/>
            <p:nvPr/>
          </p:nvSpPr>
          <p:spPr>
            <a:xfrm>
              <a:off x="4953000" y="3429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Rectangle 264"/>
            <p:cNvSpPr/>
            <p:nvPr/>
          </p:nvSpPr>
          <p:spPr>
            <a:xfrm>
              <a:off x="2286000" y="3505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Rectangle 265"/>
            <p:cNvSpPr/>
            <p:nvPr/>
          </p:nvSpPr>
          <p:spPr>
            <a:xfrm>
              <a:off x="3505200" y="3505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Rectangle 266"/>
            <p:cNvSpPr/>
            <p:nvPr/>
          </p:nvSpPr>
          <p:spPr>
            <a:xfrm>
              <a:off x="4724400" y="3505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8" name="Rectangle 267"/>
            <p:cNvSpPr/>
            <p:nvPr/>
          </p:nvSpPr>
          <p:spPr>
            <a:xfrm>
              <a:off x="2057400" y="3581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9" name="Rectangle 268"/>
            <p:cNvSpPr/>
            <p:nvPr/>
          </p:nvSpPr>
          <p:spPr>
            <a:xfrm>
              <a:off x="3276600" y="3581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0" name="Rectangle 269"/>
            <p:cNvSpPr/>
            <p:nvPr/>
          </p:nvSpPr>
          <p:spPr>
            <a:xfrm>
              <a:off x="4495800" y="3581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Rectangle 270"/>
            <p:cNvSpPr/>
            <p:nvPr/>
          </p:nvSpPr>
          <p:spPr>
            <a:xfrm>
              <a:off x="5486400" y="3657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Rectangle 271"/>
            <p:cNvSpPr/>
            <p:nvPr/>
          </p:nvSpPr>
          <p:spPr>
            <a:xfrm>
              <a:off x="1828800" y="3657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Rectangle 272"/>
            <p:cNvSpPr/>
            <p:nvPr/>
          </p:nvSpPr>
          <p:spPr>
            <a:xfrm>
              <a:off x="3048000" y="3657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Rectangle 273"/>
            <p:cNvSpPr/>
            <p:nvPr/>
          </p:nvSpPr>
          <p:spPr>
            <a:xfrm>
              <a:off x="4267200" y="3657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5" name="Rectangle 274"/>
            <p:cNvSpPr/>
            <p:nvPr/>
          </p:nvSpPr>
          <p:spPr>
            <a:xfrm>
              <a:off x="5257800" y="3733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6" name="Rectangle 275"/>
            <p:cNvSpPr/>
            <p:nvPr/>
          </p:nvSpPr>
          <p:spPr>
            <a:xfrm>
              <a:off x="2819400" y="3733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Rectangle 276"/>
            <p:cNvSpPr/>
            <p:nvPr/>
          </p:nvSpPr>
          <p:spPr>
            <a:xfrm>
              <a:off x="4038600" y="3733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Rectangle 277"/>
            <p:cNvSpPr/>
            <p:nvPr/>
          </p:nvSpPr>
          <p:spPr>
            <a:xfrm>
              <a:off x="5029200" y="3810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Rectangle 278"/>
            <p:cNvSpPr/>
            <p:nvPr/>
          </p:nvSpPr>
          <p:spPr>
            <a:xfrm>
              <a:off x="2590800" y="3810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Rectangle 279"/>
            <p:cNvSpPr/>
            <p:nvPr/>
          </p:nvSpPr>
          <p:spPr>
            <a:xfrm>
              <a:off x="3810000" y="3810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Rectangle 280"/>
            <p:cNvSpPr/>
            <p:nvPr/>
          </p:nvSpPr>
          <p:spPr>
            <a:xfrm>
              <a:off x="4800600" y="3886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2" name="Rectangle 281"/>
            <p:cNvSpPr/>
            <p:nvPr/>
          </p:nvSpPr>
          <p:spPr>
            <a:xfrm>
              <a:off x="2362200" y="3886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Rectangle 282"/>
            <p:cNvSpPr/>
            <p:nvPr/>
          </p:nvSpPr>
          <p:spPr>
            <a:xfrm>
              <a:off x="3581400" y="3886200"/>
              <a:ext cx="1219200" cy="76200"/>
            </a:xfrm>
            <a:prstGeom prst="rect">
              <a:avLst/>
            </a:prstGeom>
            <a:solidFill>
              <a:srgbClr val="FF0000"/>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Rectangle 283"/>
            <p:cNvSpPr/>
            <p:nvPr/>
          </p:nvSpPr>
          <p:spPr>
            <a:xfrm>
              <a:off x="2057400" y="3962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Rectangle 284"/>
            <p:cNvSpPr/>
            <p:nvPr/>
          </p:nvSpPr>
          <p:spPr>
            <a:xfrm>
              <a:off x="3276600" y="3962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Rectangle 285"/>
            <p:cNvSpPr/>
            <p:nvPr/>
          </p:nvSpPr>
          <p:spPr>
            <a:xfrm>
              <a:off x="4495800" y="3962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7" name="Rectangle 286"/>
            <p:cNvSpPr/>
            <p:nvPr/>
          </p:nvSpPr>
          <p:spPr>
            <a:xfrm>
              <a:off x="1828800" y="4038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8" name="Rectangle 287"/>
            <p:cNvSpPr/>
            <p:nvPr/>
          </p:nvSpPr>
          <p:spPr>
            <a:xfrm>
              <a:off x="3048000" y="4038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Rectangle 288"/>
            <p:cNvSpPr/>
            <p:nvPr/>
          </p:nvSpPr>
          <p:spPr>
            <a:xfrm>
              <a:off x="4267200" y="4038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Rectangle 289"/>
            <p:cNvSpPr/>
            <p:nvPr/>
          </p:nvSpPr>
          <p:spPr>
            <a:xfrm>
              <a:off x="5486400" y="4038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Rectangle 290"/>
            <p:cNvSpPr/>
            <p:nvPr/>
          </p:nvSpPr>
          <p:spPr>
            <a:xfrm>
              <a:off x="1600200" y="4114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Rectangle 291"/>
            <p:cNvSpPr/>
            <p:nvPr/>
          </p:nvSpPr>
          <p:spPr>
            <a:xfrm>
              <a:off x="2819400" y="4114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3" name="Rectangle 292"/>
            <p:cNvSpPr/>
            <p:nvPr/>
          </p:nvSpPr>
          <p:spPr>
            <a:xfrm>
              <a:off x="4038600" y="4114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4" name="Rectangle 293"/>
            <p:cNvSpPr/>
            <p:nvPr/>
          </p:nvSpPr>
          <p:spPr>
            <a:xfrm>
              <a:off x="5257800" y="4114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Rectangle 294"/>
            <p:cNvSpPr/>
            <p:nvPr/>
          </p:nvSpPr>
          <p:spPr>
            <a:xfrm>
              <a:off x="2590800" y="4191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Rectangle 295"/>
            <p:cNvSpPr/>
            <p:nvPr/>
          </p:nvSpPr>
          <p:spPr>
            <a:xfrm>
              <a:off x="3810000" y="4191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Rectangle 296"/>
            <p:cNvSpPr/>
            <p:nvPr/>
          </p:nvSpPr>
          <p:spPr>
            <a:xfrm>
              <a:off x="5029200" y="4191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Rectangle 297"/>
            <p:cNvSpPr/>
            <p:nvPr/>
          </p:nvSpPr>
          <p:spPr>
            <a:xfrm>
              <a:off x="2362200" y="4267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9" name="Rectangle 298"/>
            <p:cNvSpPr/>
            <p:nvPr/>
          </p:nvSpPr>
          <p:spPr>
            <a:xfrm>
              <a:off x="3581400" y="4267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0" name="Rectangle 299"/>
            <p:cNvSpPr/>
            <p:nvPr/>
          </p:nvSpPr>
          <p:spPr>
            <a:xfrm>
              <a:off x="4800600" y="4267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Rectangle 300"/>
            <p:cNvSpPr/>
            <p:nvPr/>
          </p:nvSpPr>
          <p:spPr>
            <a:xfrm>
              <a:off x="2133600" y="4343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2" name="Rectangle 301"/>
            <p:cNvSpPr/>
            <p:nvPr/>
          </p:nvSpPr>
          <p:spPr>
            <a:xfrm>
              <a:off x="3352800" y="4343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Rectangle 302"/>
            <p:cNvSpPr/>
            <p:nvPr/>
          </p:nvSpPr>
          <p:spPr>
            <a:xfrm>
              <a:off x="4572000" y="4343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4" name="Rectangle 303"/>
            <p:cNvSpPr/>
            <p:nvPr/>
          </p:nvSpPr>
          <p:spPr>
            <a:xfrm>
              <a:off x="5562600" y="4419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5" name="Rectangle 304"/>
            <p:cNvSpPr/>
            <p:nvPr/>
          </p:nvSpPr>
          <p:spPr>
            <a:xfrm>
              <a:off x="1905000" y="4419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6" name="Rectangle 305"/>
            <p:cNvSpPr/>
            <p:nvPr/>
          </p:nvSpPr>
          <p:spPr>
            <a:xfrm>
              <a:off x="3124200" y="4419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Rectangle 306"/>
            <p:cNvSpPr/>
            <p:nvPr/>
          </p:nvSpPr>
          <p:spPr>
            <a:xfrm>
              <a:off x="4343400" y="4419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Rectangle 307"/>
            <p:cNvSpPr/>
            <p:nvPr/>
          </p:nvSpPr>
          <p:spPr>
            <a:xfrm>
              <a:off x="5334000" y="4495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Rectangle 308"/>
            <p:cNvSpPr/>
            <p:nvPr/>
          </p:nvSpPr>
          <p:spPr>
            <a:xfrm>
              <a:off x="2895600" y="4495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Rectangle 309"/>
            <p:cNvSpPr/>
            <p:nvPr/>
          </p:nvSpPr>
          <p:spPr>
            <a:xfrm>
              <a:off x="4114800" y="4495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1" name="Rectangle 310"/>
            <p:cNvSpPr/>
            <p:nvPr/>
          </p:nvSpPr>
          <p:spPr>
            <a:xfrm>
              <a:off x="2667000" y="4572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2" name="Rectangle 311"/>
            <p:cNvSpPr/>
            <p:nvPr/>
          </p:nvSpPr>
          <p:spPr>
            <a:xfrm>
              <a:off x="3886200" y="4572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Rectangle 312"/>
            <p:cNvSpPr/>
            <p:nvPr/>
          </p:nvSpPr>
          <p:spPr>
            <a:xfrm>
              <a:off x="4876800" y="4648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Rectangle 313"/>
            <p:cNvSpPr/>
            <p:nvPr/>
          </p:nvSpPr>
          <p:spPr>
            <a:xfrm>
              <a:off x="2438400" y="4648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Rectangle 314"/>
            <p:cNvSpPr/>
            <p:nvPr/>
          </p:nvSpPr>
          <p:spPr>
            <a:xfrm>
              <a:off x="3657600" y="4648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6" name="Rectangle 315"/>
            <p:cNvSpPr/>
            <p:nvPr/>
          </p:nvSpPr>
          <p:spPr>
            <a:xfrm>
              <a:off x="4648200" y="4724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7" name="Rectangle 316"/>
            <p:cNvSpPr/>
            <p:nvPr/>
          </p:nvSpPr>
          <p:spPr>
            <a:xfrm>
              <a:off x="2209800" y="4724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8" name="Rectangle 317"/>
            <p:cNvSpPr/>
            <p:nvPr/>
          </p:nvSpPr>
          <p:spPr>
            <a:xfrm>
              <a:off x="3429000" y="4724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Rectangle 318"/>
            <p:cNvSpPr/>
            <p:nvPr/>
          </p:nvSpPr>
          <p:spPr>
            <a:xfrm>
              <a:off x="4419600" y="4800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0" name="Rectangle 319"/>
            <p:cNvSpPr/>
            <p:nvPr/>
          </p:nvSpPr>
          <p:spPr>
            <a:xfrm>
              <a:off x="3200400" y="4800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Rectangle 320"/>
            <p:cNvSpPr/>
            <p:nvPr/>
          </p:nvSpPr>
          <p:spPr>
            <a:xfrm>
              <a:off x="5562600" y="1981200"/>
              <a:ext cx="1371600" cy="2971800"/>
            </a:xfrm>
            <a:prstGeom prst="rect">
              <a:avLst/>
            </a:prstGeom>
            <a:solidFill>
              <a:schemeClr val="bg1"/>
            </a:solidFill>
            <a:ln w="127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a:t>
              </a:r>
              <a:endParaRPr lang="en-US" dirty="0"/>
            </a:p>
          </p:txBody>
        </p:sp>
        <p:sp>
          <p:nvSpPr>
            <p:cNvPr id="322" name="Rectangle 321"/>
            <p:cNvSpPr/>
            <p:nvPr/>
          </p:nvSpPr>
          <p:spPr>
            <a:xfrm>
              <a:off x="1524000" y="2057400"/>
              <a:ext cx="1295400" cy="2895600"/>
            </a:xfrm>
            <a:prstGeom prst="rect">
              <a:avLst/>
            </a:prstGeom>
            <a:solidFill>
              <a:schemeClr val="bg1"/>
            </a:solidFill>
            <a:ln w="127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t>
              </a:r>
              <a:endParaRPr lang="en-US" dirty="0"/>
            </a:p>
          </p:txBody>
        </p:sp>
        <p:sp>
          <p:nvSpPr>
            <p:cNvPr id="323" name="Rectangle 322"/>
            <p:cNvSpPr/>
            <p:nvPr/>
          </p:nvSpPr>
          <p:spPr>
            <a:xfrm>
              <a:off x="2819400" y="2133600"/>
              <a:ext cx="2743200" cy="27432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Title 6"/>
          <p:cNvSpPr>
            <a:spLocks noGrp="1"/>
          </p:cNvSpPr>
          <p:nvPr>
            <p:ph type="title"/>
          </p:nvPr>
        </p:nvSpPr>
        <p:spPr/>
        <p:txBody>
          <a:bodyPr/>
          <a:lstStyle/>
          <a:p>
            <a:r>
              <a:rPr lang="en-US" dirty="0" smtClean="0"/>
              <a:t>Cache Blocks in Matrix</a:t>
            </a:r>
            <a:endParaRPr lang="en-US" dirty="0"/>
          </a:p>
        </p:txBody>
      </p:sp>
      <p:sp>
        <p:nvSpPr>
          <p:cNvPr id="4" name="Date Placeholder 3"/>
          <p:cNvSpPr>
            <a:spLocks noGrp="1"/>
          </p:cNvSpPr>
          <p:nvPr>
            <p:ph type="dt" sz="half" idx="10"/>
          </p:nvPr>
        </p:nvSpPr>
        <p:spPr/>
        <p:txBody>
          <a:bodyPr/>
          <a:lstStyle/>
          <a:p>
            <a:fld id="{A1338838-D9B4-5B4D-9937-931FE44A5D6F}" type="datetime1">
              <a:rPr lang="en-US" smtClean="0"/>
              <a:pPr/>
              <a:t>10/1/12</a:t>
            </a:fld>
            <a:endParaRPr lang="en-US"/>
          </a:p>
        </p:txBody>
      </p:sp>
      <p:sp>
        <p:nvSpPr>
          <p:cNvPr id="5" name="Footer Placeholder 4"/>
          <p:cNvSpPr>
            <a:spLocks noGrp="1"/>
          </p:cNvSpPr>
          <p:nvPr>
            <p:ph type="ftr" sz="quarter" idx="11"/>
          </p:nvPr>
        </p:nvSpPr>
        <p:spPr/>
        <p:txBody>
          <a:bodyPr/>
          <a:lstStyle/>
          <a:p>
            <a:r>
              <a:rPr lang="en-US" smtClean="0"/>
              <a:t>Fall 2012 -- Lecture #16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9</a:t>
            </a:fld>
            <a:endParaRPr lang="en-US"/>
          </a:p>
        </p:txBody>
      </p:sp>
      <p:grpSp>
        <p:nvGrpSpPr>
          <p:cNvPr id="205" name="Group 204"/>
          <p:cNvGrpSpPr/>
          <p:nvPr/>
        </p:nvGrpSpPr>
        <p:grpSpPr>
          <a:xfrm>
            <a:off x="3810001" y="2590800"/>
            <a:ext cx="5334000" cy="2895600"/>
            <a:chOff x="1524000" y="2057400"/>
            <a:chExt cx="5334000" cy="2895600"/>
          </a:xfrm>
        </p:grpSpPr>
        <p:sp>
          <p:nvSpPr>
            <p:cNvPr id="8" name="Rectangle 7"/>
            <p:cNvSpPr/>
            <p:nvPr/>
          </p:nvSpPr>
          <p:spPr>
            <a:xfrm>
              <a:off x="2743200" y="2133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962400" y="2133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181600" y="2133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514600" y="2209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733800" y="2209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953000" y="2209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286000" y="2286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505200" y="2286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4724400" y="2286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2057400" y="2362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276600" y="2362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495800" y="2362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1828800" y="2438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3048000" y="2438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267200" y="2438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5486400" y="2438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819400" y="2514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038600" y="2514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5257800" y="2514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2590800" y="2590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3810000" y="2590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5029200" y="2590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362200" y="2667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581400" y="2667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4800600" y="2667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2133600" y="2743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3352800" y="2743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4572000" y="2743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5562600" y="2819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905000" y="2819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3124200" y="2819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343400" y="2819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5334000" y="2895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2895600" y="2895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4114800" y="2895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5105400" y="2971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2667000" y="2971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886200" y="2971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2438400" y="3048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657600" y="3048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4876800" y="3048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2209800" y="3124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3429000" y="3124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4648200" y="3124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81200" y="3200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3200400" y="3200400"/>
              <a:ext cx="1219200" cy="76200"/>
            </a:xfrm>
            <a:prstGeom prst="rect">
              <a:avLst/>
            </a:prstGeom>
            <a:solidFill>
              <a:srgbClr val="FF0000"/>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4419600" y="3200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5638800" y="3200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1752600" y="3276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971800" y="3276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4191000" y="3276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5410200" y="3276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2743200" y="3352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962400" y="3352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181600" y="3352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2514600" y="3429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3733800" y="3429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4953000" y="3429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2286000" y="3505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05200" y="3505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4724400" y="3505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2057400" y="3581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3276600" y="3581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4495800" y="3581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5486400" y="3657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1828800" y="3657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3048000" y="3657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4267200" y="3657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5257800" y="3733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2819400" y="3733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4038600" y="3733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5029200" y="3810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2590800" y="3810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3810000" y="3810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4800600" y="3886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2362200" y="3886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3581400" y="3886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2057400" y="3962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Rectangle 106"/>
            <p:cNvSpPr/>
            <p:nvPr/>
          </p:nvSpPr>
          <p:spPr>
            <a:xfrm>
              <a:off x="3276600" y="3962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tangle 107"/>
            <p:cNvSpPr/>
            <p:nvPr/>
          </p:nvSpPr>
          <p:spPr>
            <a:xfrm>
              <a:off x="4495800" y="3962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a:xfrm>
              <a:off x="1828800" y="4038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p:cNvSpPr/>
            <p:nvPr/>
          </p:nvSpPr>
          <p:spPr>
            <a:xfrm>
              <a:off x="3048000" y="4038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a:xfrm>
              <a:off x="4267200" y="4038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a:xfrm>
              <a:off x="5486400" y="4038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Rectangle 113"/>
            <p:cNvSpPr/>
            <p:nvPr/>
          </p:nvSpPr>
          <p:spPr>
            <a:xfrm>
              <a:off x="1600200" y="4114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Rectangle 114"/>
            <p:cNvSpPr/>
            <p:nvPr/>
          </p:nvSpPr>
          <p:spPr>
            <a:xfrm>
              <a:off x="2819400" y="4114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a:xfrm>
              <a:off x="4038600" y="4114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5257800" y="4114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p:cNvSpPr/>
            <p:nvPr/>
          </p:nvSpPr>
          <p:spPr>
            <a:xfrm>
              <a:off x="2590800" y="4191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Rectangle 119"/>
            <p:cNvSpPr/>
            <p:nvPr/>
          </p:nvSpPr>
          <p:spPr>
            <a:xfrm>
              <a:off x="3810000" y="4191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Rectangle 120"/>
            <p:cNvSpPr/>
            <p:nvPr/>
          </p:nvSpPr>
          <p:spPr>
            <a:xfrm>
              <a:off x="5029200" y="4191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Rectangle 122"/>
            <p:cNvSpPr/>
            <p:nvPr/>
          </p:nvSpPr>
          <p:spPr>
            <a:xfrm>
              <a:off x="2362200" y="4267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a:xfrm>
              <a:off x="3581400" y="4267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p:cNvSpPr/>
            <p:nvPr/>
          </p:nvSpPr>
          <p:spPr>
            <a:xfrm>
              <a:off x="4800600" y="4267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Rectangle 126"/>
            <p:cNvSpPr/>
            <p:nvPr/>
          </p:nvSpPr>
          <p:spPr>
            <a:xfrm>
              <a:off x="2133600" y="4343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Rectangle 127"/>
            <p:cNvSpPr/>
            <p:nvPr/>
          </p:nvSpPr>
          <p:spPr>
            <a:xfrm>
              <a:off x="3352800" y="4343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Rectangle 128"/>
            <p:cNvSpPr/>
            <p:nvPr/>
          </p:nvSpPr>
          <p:spPr>
            <a:xfrm>
              <a:off x="4572000" y="4343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Rectangle 129"/>
            <p:cNvSpPr/>
            <p:nvPr/>
          </p:nvSpPr>
          <p:spPr>
            <a:xfrm>
              <a:off x="5562600" y="4419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1905000" y="4419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3124200" y="4419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4343400" y="4419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133"/>
            <p:cNvSpPr/>
            <p:nvPr/>
          </p:nvSpPr>
          <p:spPr>
            <a:xfrm>
              <a:off x="5334000" y="4495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Rectangle 135"/>
            <p:cNvSpPr/>
            <p:nvPr/>
          </p:nvSpPr>
          <p:spPr>
            <a:xfrm>
              <a:off x="2895600" y="4495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Rectangle 136"/>
            <p:cNvSpPr/>
            <p:nvPr/>
          </p:nvSpPr>
          <p:spPr>
            <a:xfrm>
              <a:off x="4114800" y="44958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p:cNvSpPr/>
            <p:nvPr/>
          </p:nvSpPr>
          <p:spPr>
            <a:xfrm>
              <a:off x="2667000" y="4572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Rectangle 140"/>
            <p:cNvSpPr/>
            <p:nvPr/>
          </p:nvSpPr>
          <p:spPr>
            <a:xfrm>
              <a:off x="3886200" y="45720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a:xfrm>
              <a:off x="4876800" y="4648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Rectangle 143"/>
            <p:cNvSpPr/>
            <p:nvPr/>
          </p:nvSpPr>
          <p:spPr>
            <a:xfrm>
              <a:off x="2438400" y="4648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Rectangle 144"/>
            <p:cNvSpPr/>
            <p:nvPr/>
          </p:nvSpPr>
          <p:spPr>
            <a:xfrm>
              <a:off x="3657600" y="46482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Rectangle 145"/>
            <p:cNvSpPr/>
            <p:nvPr/>
          </p:nvSpPr>
          <p:spPr>
            <a:xfrm>
              <a:off x="4648200" y="4724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Rectangle 147"/>
            <p:cNvSpPr/>
            <p:nvPr/>
          </p:nvSpPr>
          <p:spPr>
            <a:xfrm>
              <a:off x="2209800" y="4724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9" name="Rectangle 148"/>
            <p:cNvSpPr/>
            <p:nvPr/>
          </p:nvSpPr>
          <p:spPr>
            <a:xfrm>
              <a:off x="3429000" y="47244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4419600" y="4800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Rectangle 152"/>
            <p:cNvSpPr/>
            <p:nvPr/>
          </p:nvSpPr>
          <p:spPr>
            <a:xfrm>
              <a:off x="3200400" y="4800600"/>
              <a:ext cx="1219200" cy="76200"/>
            </a:xfrm>
            <a:prstGeom prst="rect">
              <a:avLst/>
            </a:prstGeom>
            <a:solidFill>
              <a:schemeClr val="bg1"/>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3" name="Rectangle 202"/>
            <p:cNvSpPr/>
            <p:nvPr/>
          </p:nvSpPr>
          <p:spPr>
            <a:xfrm>
              <a:off x="5638800" y="2057400"/>
              <a:ext cx="1219200" cy="2895600"/>
            </a:xfrm>
            <a:prstGeom prst="rect">
              <a:avLst/>
            </a:prstGeom>
            <a:solidFill>
              <a:schemeClr val="bg1"/>
            </a:solidFill>
            <a:ln w="127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4" name="Rectangle 203"/>
            <p:cNvSpPr/>
            <p:nvPr/>
          </p:nvSpPr>
          <p:spPr>
            <a:xfrm>
              <a:off x="1524000" y="2057400"/>
              <a:ext cx="1219200" cy="2895600"/>
            </a:xfrm>
            <a:prstGeom prst="rect">
              <a:avLst/>
            </a:prstGeom>
            <a:solidFill>
              <a:schemeClr val="bg1"/>
            </a:solidFill>
            <a:ln w="127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 name="Rectangle 201"/>
            <p:cNvSpPr/>
            <p:nvPr/>
          </p:nvSpPr>
          <p:spPr>
            <a:xfrm>
              <a:off x="2743200" y="2133600"/>
              <a:ext cx="2895600" cy="2743200"/>
            </a:xfrm>
            <a:prstGeom prst="rect">
              <a:avLst/>
            </a:prstGeom>
            <a:noFill/>
            <a:ln w="381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24" name="TextBox 323"/>
          <p:cNvSpPr txBox="1"/>
          <p:nvPr/>
        </p:nvSpPr>
        <p:spPr>
          <a:xfrm>
            <a:off x="5486400" y="1219200"/>
            <a:ext cx="2005076" cy="892552"/>
          </a:xfrm>
          <a:prstGeom prst="rect">
            <a:avLst/>
          </a:prstGeom>
          <a:noFill/>
        </p:spPr>
        <p:txBody>
          <a:bodyPr wrap="none" rtlCol="0">
            <a:spAutoFit/>
          </a:bodyPr>
          <a:lstStyle/>
          <a:p>
            <a:pPr algn="ctr"/>
            <a:r>
              <a:rPr lang="en-US" sz="3200" dirty="0" smtClean="0"/>
              <a:t>Row Major</a:t>
            </a:r>
          </a:p>
          <a:p>
            <a:pPr algn="ctr"/>
            <a:r>
              <a:rPr lang="en-US" sz="2000" dirty="0" smtClean="0"/>
              <a:t>(as used in C)</a:t>
            </a:r>
            <a:endParaRPr lang="en-US" sz="2000" dirty="0"/>
          </a:p>
        </p:txBody>
      </p:sp>
      <p:sp>
        <p:nvSpPr>
          <p:cNvPr id="325" name="TextBox 324"/>
          <p:cNvSpPr txBox="1"/>
          <p:nvPr/>
        </p:nvSpPr>
        <p:spPr>
          <a:xfrm>
            <a:off x="1143000" y="1219200"/>
            <a:ext cx="2570936" cy="892552"/>
          </a:xfrm>
          <a:prstGeom prst="rect">
            <a:avLst/>
          </a:prstGeom>
          <a:noFill/>
        </p:spPr>
        <p:txBody>
          <a:bodyPr wrap="none" rtlCol="0">
            <a:spAutoFit/>
          </a:bodyPr>
          <a:lstStyle/>
          <a:p>
            <a:pPr algn="ctr"/>
            <a:r>
              <a:rPr lang="en-US" sz="3200" dirty="0" smtClean="0"/>
              <a:t>Column Major</a:t>
            </a:r>
          </a:p>
          <a:p>
            <a:pPr algn="ctr"/>
            <a:r>
              <a:rPr lang="en-US" dirty="0" smtClean="0"/>
              <a:t>(as used in FORTRAN)</a:t>
            </a:r>
            <a:endParaRPr lang="en-US" dirty="0"/>
          </a:p>
        </p:txBody>
      </p:sp>
      <p:sp>
        <p:nvSpPr>
          <p:cNvPr id="326" name="TextBox 325"/>
          <p:cNvSpPr txBox="1"/>
          <p:nvPr/>
        </p:nvSpPr>
        <p:spPr>
          <a:xfrm>
            <a:off x="2514600" y="2057400"/>
            <a:ext cx="4390946" cy="461665"/>
          </a:xfrm>
          <a:prstGeom prst="rect">
            <a:avLst/>
          </a:prstGeom>
          <a:noFill/>
        </p:spPr>
        <p:txBody>
          <a:bodyPr wrap="none" rtlCol="0">
            <a:spAutoFit/>
          </a:bodyPr>
          <a:lstStyle/>
          <a:p>
            <a:r>
              <a:rPr lang="en-US" sz="2400" dirty="0" smtClean="0"/>
              <a:t>Individual multi-word cache block</a:t>
            </a:r>
            <a:endParaRPr lang="en-US" sz="2400" dirty="0"/>
          </a:p>
        </p:txBody>
      </p:sp>
      <p:cxnSp>
        <p:nvCxnSpPr>
          <p:cNvPr id="328" name="Straight Arrow Connector 327"/>
          <p:cNvCxnSpPr/>
          <p:nvPr/>
        </p:nvCxnSpPr>
        <p:spPr>
          <a:xfrm rot="5400000">
            <a:off x="2667001" y="2590801"/>
            <a:ext cx="990600" cy="6857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1" name="Straight Arrow Connector 330"/>
          <p:cNvCxnSpPr/>
          <p:nvPr/>
        </p:nvCxnSpPr>
        <p:spPr>
          <a:xfrm rot="16200000" flipH="1">
            <a:off x="4610100" y="2705099"/>
            <a:ext cx="1295400" cy="7620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7" name="Rectangle 336"/>
          <p:cNvSpPr/>
          <p:nvPr/>
        </p:nvSpPr>
        <p:spPr>
          <a:xfrm>
            <a:off x="990601" y="4191000"/>
            <a:ext cx="2743200" cy="76200"/>
          </a:xfrm>
          <a:prstGeom prst="rect">
            <a:avLst/>
          </a:prstGeom>
          <a:solidFill>
            <a:srgbClr val="0000FF"/>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8" name="Rectangle 337"/>
          <p:cNvSpPr/>
          <p:nvPr/>
        </p:nvSpPr>
        <p:spPr>
          <a:xfrm>
            <a:off x="5029201" y="4191000"/>
            <a:ext cx="2895600" cy="76200"/>
          </a:xfrm>
          <a:prstGeom prst="rect">
            <a:avLst/>
          </a:prstGeom>
          <a:solidFill>
            <a:srgbClr val="0000FF"/>
          </a:solid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TextBox 338"/>
          <p:cNvSpPr txBox="1"/>
          <p:nvPr/>
        </p:nvSpPr>
        <p:spPr>
          <a:xfrm>
            <a:off x="3048000" y="5562600"/>
            <a:ext cx="2871399" cy="461665"/>
          </a:xfrm>
          <a:prstGeom prst="rect">
            <a:avLst/>
          </a:prstGeom>
          <a:noFill/>
        </p:spPr>
        <p:txBody>
          <a:bodyPr wrap="none" rtlCol="0">
            <a:spAutoFit/>
          </a:bodyPr>
          <a:lstStyle/>
          <a:p>
            <a:r>
              <a:rPr lang="en-US" sz="2400" dirty="0" smtClean="0"/>
              <a:t>One row of 2D matrix</a:t>
            </a:r>
            <a:endParaRPr lang="en-US" sz="2400" dirty="0"/>
          </a:p>
        </p:txBody>
      </p:sp>
      <p:cxnSp>
        <p:nvCxnSpPr>
          <p:cNvPr id="340" name="Straight Arrow Connector 339"/>
          <p:cNvCxnSpPr/>
          <p:nvPr/>
        </p:nvCxnSpPr>
        <p:spPr>
          <a:xfrm rot="16200000" flipV="1">
            <a:off x="2705101" y="4762499"/>
            <a:ext cx="1371600" cy="3810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3" name="Straight Arrow Connector 342"/>
          <p:cNvCxnSpPr/>
          <p:nvPr/>
        </p:nvCxnSpPr>
        <p:spPr>
          <a:xfrm rot="5400000" flipH="1" flipV="1">
            <a:off x="4648200" y="4495800"/>
            <a:ext cx="13716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6" name="TextBox 345"/>
          <p:cNvSpPr txBox="1"/>
          <p:nvPr/>
        </p:nvSpPr>
        <p:spPr>
          <a:xfrm>
            <a:off x="3700345" y="6096000"/>
            <a:ext cx="5443655" cy="369332"/>
          </a:xfrm>
          <a:prstGeom prst="rect">
            <a:avLst/>
          </a:prstGeom>
          <a:noFill/>
        </p:spPr>
        <p:txBody>
          <a:bodyPr wrap="none" rtlCol="0">
            <a:spAutoFit/>
          </a:bodyPr>
          <a:lstStyle/>
          <a:p>
            <a:r>
              <a:rPr lang="en-US" dirty="0" smtClean="0"/>
              <a:t>*Cache Line is alternative name for Cache Entry or Block</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5.1|4.4"/>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1.4|11.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cap="flat" cmpd="sng" algn="ctr">
          <a:solidFill>
            <a:srgbClr val="000000"/>
          </a:solidFill>
          <a:prstDash val="solid"/>
          <a:round/>
          <a:headEnd type="none" w="med" len="med"/>
          <a:tailEnd type="none" w="med" len="med"/>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12953</TotalTime>
  <Words>3028</Words>
  <Application>Microsoft Macintosh PowerPoint</Application>
  <PresentationFormat>On-screen Show (4:3)</PresentationFormat>
  <Paragraphs>422</Paragraphs>
  <Slides>28</Slides>
  <Notes>15</Notes>
  <HiddenSlides>2</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Image</vt:lpstr>
      <vt:lpstr>CS 61C:  Great Ideas in Computer Architecture  Cache Performance</vt:lpstr>
      <vt:lpstr>New-School Machine Structures (It’s a bit more complicated!)</vt:lpstr>
      <vt:lpstr>Review</vt:lpstr>
      <vt:lpstr>Caches are software-invisible</vt:lpstr>
      <vt:lpstr>CPI/Miss Rates/DRAM Access SpecInt2006 on AMD Barcelona (64KB L1, 512KB L2)</vt:lpstr>
      <vt:lpstr>Performance Programming: Adjust software accesses to improve miss rate</vt:lpstr>
      <vt:lpstr>Performance of Loops over Arrays</vt:lpstr>
      <vt:lpstr>Alternate Matrix Layouts in Memory</vt:lpstr>
      <vt:lpstr>Cache Blocks in Matrix</vt:lpstr>
      <vt:lpstr>Loop Interchange: Flashcard quiz</vt:lpstr>
      <vt:lpstr>Loop Fusion: Flashcard Quiz</vt:lpstr>
      <vt:lpstr>Text Book Quiz</vt:lpstr>
      <vt:lpstr>Administrivia</vt:lpstr>
      <vt:lpstr>Cache Blocking (aka Cache Tiling)</vt:lpstr>
      <vt:lpstr>Matrix Multiplication</vt:lpstr>
      <vt:lpstr>The simplest algorithm</vt:lpstr>
      <vt:lpstr>Matrix Multiplication</vt:lpstr>
      <vt:lpstr>Improving reuse via Blocking:  1st “Naïve” Matrix Multiply</vt:lpstr>
      <vt:lpstr>Linear Algebra to the Rescue!</vt:lpstr>
      <vt:lpstr>Blocked Matrix Multiply</vt:lpstr>
      <vt:lpstr>Blocked Algorithm</vt:lpstr>
      <vt:lpstr>Another View of Blocked Matrix Multiply</vt:lpstr>
      <vt:lpstr>Maximum Block Size</vt:lpstr>
      <vt:lpstr>Sources of Cache Misses (3 C’s)</vt:lpstr>
      <vt:lpstr>Flashcard Quiz: With a fixed cache capacity, what effect does a larger block size have on the 3Cs?</vt:lpstr>
      <vt:lpstr>Flashcard Quiz: With a fixed cache block size, what effect does a larger cache capacity have on the 3Cs?</vt:lpstr>
      <vt:lpstr>Sources of Cache Misses (3 C’s)</vt:lpstr>
      <vt:lpstr>…and in Conclusion</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Krste Asanovic</cp:lastModifiedBy>
  <cp:revision>294</cp:revision>
  <cp:lastPrinted>2012-10-01T01:35:09Z</cp:lastPrinted>
  <dcterms:created xsi:type="dcterms:W3CDTF">2012-10-01T18:03:37Z</dcterms:created>
  <dcterms:modified xsi:type="dcterms:W3CDTF">2012-10-01T19:01:17Z</dcterms:modified>
</cp:coreProperties>
</file>