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30" r:id="rId2"/>
    <p:sldId id="576" r:id="rId3"/>
    <p:sldId id="531" r:id="rId4"/>
    <p:sldId id="506" r:id="rId5"/>
    <p:sldId id="548" r:id="rId6"/>
    <p:sldId id="550" r:id="rId7"/>
    <p:sldId id="549" r:id="rId8"/>
    <p:sldId id="551" r:id="rId9"/>
    <p:sldId id="552" r:id="rId10"/>
    <p:sldId id="553" r:id="rId11"/>
    <p:sldId id="578" r:id="rId12"/>
    <p:sldId id="559" r:id="rId13"/>
    <p:sldId id="567" r:id="rId14"/>
    <p:sldId id="579" r:id="rId15"/>
    <p:sldId id="577" r:id="rId16"/>
    <p:sldId id="580" r:id="rId17"/>
    <p:sldId id="569" r:id="rId18"/>
    <p:sldId id="514" r:id="rId19"/>
    <p:sldId id="515" r:id="rId20"/>
    <p:sldId id="516" r:id="rId21"/>
    <p:sldId id="573" r:id="rId22"/>
    <p:sldId id="574" r:id="rId23"/>
    <p:sldId id="517" r:id="rId24"/>
    <p:sldId id="482" r:id="rId25"/>
    <p:sldId id="483" r:id="rId26"/>
    <p:sldId id="51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hiddenSlides="1" frameSlides="1"/>
  <p:clrMru>
    <a:srgbClr val="FF6FCF"/>
    <a:srgbClr val="C9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975" autoAdjust="0"/>
    <p:restoredTop sz="84825" autoAdjust="0"/>
  </p:normalViewPr>
  <p:slideViewPr>
    <p:cSldViewPr>
      <p:cViewPr varScale="1">
        <p:scale>
          <a:sx n="142" d="100"/>
          <a:sy n="142" d="100"/>
        </p:scale>
        <p:origin x="-10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888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9DC2-F279-4646-BCCE-C46D086E786B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45EA-F028-EE4B-9B8E-E1A3C1BD1FD5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7A25-A6A3-D842-8BC9-97C34F986B89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243-2450-0941-8DCC-0D68BAD5C9A5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80A8-AD4E-5440-9DD2-FC0D7A59E969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266-A314-D943-AB16-A6405A0DA528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892-6580-4845-97CD-B2BA7E831B90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FCB5-CD67-2D4F-A280-D50E02DAAB36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A88F-CE18-7440-AFC0-13B25BB29071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492B-B56D-9649-9118-23D428163CCB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3E20-8BFE-5740-B1BE-C38D6FC770BF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1FD7-6C0E-3D40-ADB6-BC12748232F1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err="1" smtClean="0"/>
              <a:t>OpenMP</a:t>
            </a:r>
            <a:r>
              <a:rPr lang="en-US" i="1" dirty="0" smtClean="0"/>
              <a:t>, Part I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Instructor:</a:t>
            </a:r>
          </a:p>
          <a:p>
            <a:r>
              <a:rPr lang="en-US" dirty="0" smtClean="0"/>
              <a:t>Krste Asanovic, Randy H. Katz</a:t>
            </a:r>
          </a:p>
          <a:p>
            <a:r>
              <a:rPr lang="en-US" dirty="0" smtClean="0"/>
              <a:t>http://inst.eecs.Berkeley.edu/~cs61c/fa12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5F9-B273-3745-AE61-B581006FA702}" type="datetime1">
              <a:rPr lang="en-US" smtClean="0"/>
              <a:pPr/>
              <a:t>10/14/12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Number of Threads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many threads will OpenMP create?</a:t>
            </a:r>
          </a:p>
          <a:p>
            <a:pPr lvl="1"/>
            <a:r>
              <a:rPr lang="en-US" dirty="0" smtClean="0"/>
              <a:t>Can set via clause in parallel </a:t>
            </a:r>
            <a:r>
              <a:rPr lang="en-US" dirty="0" err="1" smtClean="0"/>
              <a:t>pragma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200" b="1" dirty="0" smtClean="0">
                <a:latin typeface="Courier"/>
                <a:cs typeface="Courier"/>
              </a:rPr>
              <a:t>#</a:t>
            </a:r>
            <a:r>
              <a:rPr lang="en-US" sz="2200" b="1" dirty="0" err="1" smtClean="0">
                <a:latin typeface="Courier"/>
                <a:cs typeface="Courier"/>
              </a:rPr>
              <a:t>pragma</a:t>
            </a:r>
            <a:r>
              <a:rPr lang="en-US" sz="2200" b="1" dirty="0" smtClean="0">
                <a:latin typeface="Courier"/>
                <a:cs typeface="Courier"/>
              </a:rPr>
              <a:t> </a:t>
            </a:r>
            <a:r>
              <a:rPr lang="en-US" sz="2200" b="1" dirty="0" err="1" smtClean="0">
                <a:latin typeface="Courier"/>
                <a:cs typeface="Courier"/>
              </a:rPr>
              <a:t>omp</a:t>
            </a:r>
            <a:r>
              <a:rPr lang="en-US" sz="2200" b="1" dirty="0" smtClean="0">
                <a:latin typeface="Courier"/>
                <a:cs typeface="Courier"/>
              </a:rPr>
              <a:t> parallel for </a:t>
            </a:r>
            <a:r>
              <a:rPr lang="en-US" sz="2200" b="1" dirty="0" err="1" smtClean="0">
                <a:latin typeface="Courier"/>
                <a:cs typeface="Courier"/>
              </a:rPr>
              <a:t>num_threads(NUM_THREADS</a:t>
            </a:r>
            <a:r>
              <a:rPr lang="en-US" sz="2200" b="1" dirty="0" smtClean="0"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 smtClean="0"/>
              <a:t>or can set via explicit call to runtime function:</a:t>
            </a:r>
          </a:p>
          <a:p>
            <a:pPr>
              <a:buNone/>
            </a:pPr>
            <a:r>
              <a:rPr lang="en-US" sz="2400" b="1" dirty="0" smtClean="0">
                <a:latin typeface="Courier"/>
                <a:cs typeface="Courier"/>
              </a:rPr>
              <a:t>#include &lt;</a:t>
            </a:r>
            <a:r>
              <a:rPr lang="en-US" sz="2400" b="1" dirty="0" err="1" smtClean="0">
                <a:latin typeface="Courier"/>
                <a:cs typeface="Courier"/>
              </a:rPr>
              <a:t>omp.h</a:t>
            </a:r>
            <a:r>
              <a:rPr lang="en-US" sz="2400" b="1" dirty="0" smtClean="0">
                <a:latin typeface="Courier"/>
                <a:cs typeface="Courier"/>
              </a:rPr>
              <a:t>&gt; /* </a:t>
            </a:r>
            <a:r>
              <a:rPr lang="en-US" sz="2400" b="1" dirty="0" err="1" smtClean="0">
                <a:latin typeface="Courier"/>
                <a:cs typeface="Courier"/>
              </a:rPr>
              <a:t>OpenMP</a:t>
            </a:r>
            <a:r>
              <a:rPr lang="en-US" sz="2400" b="1" dirty="0" smtClean="0">
                <a:latin typeface="Courier"/>
                <a:cs typeface="Courier"/>
              </a:rPr>
              <a:t> header file. */</a:t>
            </a:r>
          </a:p>
          <a:p>
            <a:pPr>
              <a:buNone/>
            </a:pPr>
            <a:r>
              <a:rPr lang="en-US" sz="2400" b="1" dirty="0" err="1" smtClean="0">
                <a:latin typeface="Courier"/>
                <a:cs typeface="Courier"/>
              </a:rPr>
              <a:t>omp_set_num_threads(NUM_THREADS</a:t>
            </a:r>
            <a:r>
              <a:rPr lang="en-US" sz="2400" b="1" dirty="0" smtClean="0">
                <a:latin typeface="Courier"/>
                <a:cs typeface="Courier"/>
              </a:rPr>
              <a:t>);</a:t>
            </a:r>
          </a:p>
          <a:p>
            <a:pPr lvl="1"/>
            <a:r>
              <a:rPr lang="en-US" sz="2400" dirty="0" smtClean="0">
                <a:latin typeface="Calibri"/>
                <a:cs typeface="Calibri"/>
              </a:rPr>
              <a:t>or via </a:t>
            </a:r>
            <a:r>
              <a:rPr lang="en-US" sz="2400" b="1" dirty="0" smtClean="0">
                <a:latin typeface="Courier"/>
                <a:cs typeface="Courier"/>
              </a:rPr>
              <a:t>NUM_THREADS </a:t>
            </a:r>
            <a:r>
              <a:rPr lang="en-US" dirty="0" smtClean="0"/>
              <a:t>an environment variable, usually set in your shell to the number of processors in computer running program</a:t>
            </a:r>
          </a:p>
          <a:p>
            <a:pPr lvl="1"/>
            <a:r>
              <a:rPr lang="en-US" dirty="0" smtClean="0"/>
              <a:t>NUM_THREADS includes the master thread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C3B-C138-5045-9D62-5CC5F5210414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threads are operating system threads.</a:t>
            </a:r>
          </a:p>
          <a:p>
            <a:r>
              <a:rPr lang="en-US" dirty="0" smtClean="0"/>
              <a:t>OS will multiplex requested </a:t>
            </a:r>
            <a:r>
              <a:rPr lang="en-US" dirty="0" err="1" smtClean="0"/>
              <a:t>OpenMP</a:t>
            </a:r>
            <a:r>
              <a:rPr lang="en-US" dirty="0" smtClean="0"/>
              <a:t> threads onto available hardware threads.</a:t>
            </a:r>
          </a:p>
          <a:p>
            <a:r>
              <a:rPr lang="en-US" dirty="0" smtClean="0"/>
              <a:t>Hopefully each get a real hardware thread to run on, so no OS-level time-multiplexing.</a:t>
            </a:r>
          </a:p>
          <a:p>
            <a:r>
              <a:rPr lang="en-US" dirty="0" smtClean="0"/>
              <a:t>But other tasks on machine can also use hardware threads!</a:t>
            </a:r>
          </a:p>
          <a:p>
            <a:r>
              <a:rPr lang="en-US" dirty="0" smtClean="0"/>
              <a:t>Be careful when timing results for project 3!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243-2450-0941-8DCC-0D68BAD5C9A5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Parallel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"/>
                <a:cs typeface="Courier"/>
              </a:rPr>
              <a:t>#include &lt;</a:t>
            </a:r>
            <a:r>
              <a:rPr lang="en-US" b="1" dirty="0" err="1" smtClean="0">
                <a:latin typeface="Courier"/>
                <a:cs typeface="Courier"/>
              </a:rPr>
              <a:t>omp.h</a:t>
            </a:r>
            <a:r>
              <a:rPr lang="en-US" b="1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Courier"/>
                <a:cs typeface="Courier"/>
              </a:rPr>
              <a:t>#</a:t>
            </a:r>
            <a:r>
              <a:rPr lang="en-US" b="1" dirty="0" err="1" smtClean="0">
                <a:latin typeface="Courier"/>
                <a:cs typeface="Courier"/>
              </a:rPr>
              <a:t>pragma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omp</a:t>
            </a:r>
            <a:r>
              <a:rPr lang="en-US" b="1" dirty="0" smtClean="0">
                <a:latin typeface="Courier"/>
                <a:cs typeface="Courier"/>
              </a:rPr>
              <a:t> parallel </a:t>
            </a:r>
          </a:p>
          <a:p>
            <a:pPr>
              <a:buNone/>
            </a:pPr>
            <a:r>
              <a:rPr lang="en-US" b="1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b="1" dirty="0" smtClean="0">
                <a:latin typeface="Courier"/>
                <a:cs typeface="Courier"/>
              </a:rPr>
              <a:t>	int ID = </a:t>
            </a:r>
            <a:r>
              <a:rPr lang="en-US" b="1" dirty="0" err="1" smtClean="0">
                <a:latin typeface="Courier"/>
                <a:cs typeface="Courier"/>
              </a:rPr>
              <a:t>omp_get_thread_num</a:t>
            </a:r>
            <a:r>
              <a:rPr lang="en-US" b="1" dirty="0" smtClean="0">
                <a:latin typeface="Courier"/>
                <a:cs typeface="Courier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foo(ID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/>
              <a:t>Each thread executes a copy of the code within the structured block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latin typeface="Courier"/>
                <a:cs typeface="Courier"/>
              </a:rPr>
              <a:t>omp_get_thread_num</a:t>
            </a:r>
            <a:r>
              <a:rPr lang="en-US" b="1" dirty="0" smtClean="0">
                <a:latin typeface="Courier"/>
                <a:cs typeface="Courier"/>
              </a:rPr>
              <a:t>()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1C6-0BE8-7845-85B0-00C39993C1A1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 memory accesses form a </a:t>
            </a:r>
            <a:r>
              <a:rPr lang="en-US" i="1" dirty="0" smtClean="0">
                <a:solidFill>
                  <a:srgbClr val="3366FF"/>
                </a:solidFill>
              </a:rPr>
              <a:t>data race </a:t>
            </a:r>
            <a:r>
              <a:rPr lang="en-US" dirty="0" smtClean="0"/>
              <a:t>if from different threads to same location, and at least one is a write, and they occur one after another</a:t>
            </a:r>
          </a:p>
          <a:p>
            <a:r>
              <a:rPr lang="en-US" dirty="0" smtClean="0"/>
              <a:t>If there is a data race, result of program can vary depending on chance (which thread first?)</a:t>
            </a:r>
          </a:p>
          <a:p>
            <a:r>
              <a:rPr lang="en-US" dirty="0" smtClean="0"/>
              <a:t>Avoid data races by synchronizing writing and reading to get deterministic behavior</a:t>
            </a:r>
          </a:p>
          <a:p>
            <a:r>
              <a:rPr lang="en-US" dirty="0" smtClean="0"/>
              <a:t>Synchronization done by user-level routines that rely on hardware synchronization instructions</a:t>
            </a:r>
          </a:p>
          <a:p>
            <a:r>
              <a:rPr lang="en-US" dirty="0" smtClean="0"/>
              <a:t>(more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D842-4003-3549-930A-F336DE53C981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Sharing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declared outside parallel block are shared by default.</a:t>
            </a:r>
          </a:p>
          <a:p>
            <a:r>
              <a:rPr lang="en-US" dirty="0" err="1" smtClean="0"/>
              <a:t>private(</a:t>
            </a:r>
            <a:r>
              <a:rPr lang="en-US" i="1" dirty="0" err="1" smtClean="0"/>
              <a:t>x</a:t>
            </a:r>
            <a:r>
              <a:rPr lang="en-US" dirty="0" smtClean="0"/>
              <a:t>) statement makes new private version of variable </a:t>
            </a:r>
            <a:r>
              <a:rPr lang="en-US" i="1" dirty="0" err="1" smtClean="0"/>
              <a:t>x</a:t>
            </a:r>
            <a:r>
              <a:rPr lang="en-US" dirty="0" smtClean="0"/>
              <a:t> for each thread.</a:t>
            </a: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b="1" dirty="0" err="1" smtClean="0">
                <a:latin typeface="Courier"/>
                <a:cs typeface="Courier"/>
              </a:rPr>
              <a:t>int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, temp, A[], B[];</a:t>
            </a:r>
          </a:p>
          <a:p>
            <a:pPr>
              <a:buNone/>
            </a:pPr>
            <a:r>
              <a:rPr lang="en-US" sz="2400" b="1" dirty="0" smtClean="0">
                <a:latin typeface="Courier"/>
                <a:cs typeface="Courier"/>
              </a:rPr>
              <a:t>#</a:t>
            </a:r>
            <a:r>
              <a:rPr lang="en-US" sz="2400" b="1" dirty="0" err="1" smtClean="0">
                <a:latin typeface="Courier"/>
                <a:cs typeface="Courier"/>
              </a:rPr>
              <a:t>pragma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b="1" dirty="0" err="1" smtClean="0">
                <a:latin typeface="Courier"/>
                <a:cs typeface="Courier"/>
              </a:rPr>
              <a:t>omp</a:t>
            </a:r>
            <a:r>
              <a:rPr lang="en-US" sz="2400" b="1" dirty="0" smtClean="0">
                <a:latin typeface="Courier"/>
                <a:cs typeface="Courier"/>
              </a:rPr>
              <a:t> parallel for </a:t>
            </a:r>
            <a:r>
              <a:rPr lang="en-US" sz="2400" b="1" dirty="0" err="1" smtClean="0">
                <a:latin typeface="Courier"/>
                <a:cs typeface="Courier"/>
              </a:rPr>
              <a:t>private(temp</a:t>
            </a:r>
            <a:r>
              <a:rPr lang="en-US" sz="2400" b="1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urier"/>
                <a:cs typeface="Courier"/>
              </a:rPr>
              <a:t>for (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=0;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&lt;N;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400" b="1" dirty="0" smtClean="0">
                <a:latin typeface="Courier"/>
                <a:cs typeface="Courier"/>
              </a:rPr>
              <a:t>{	temp = </a:t>
            </a:r>
            <a:r>
              <a:rPr lang="en-US" sz="2400" b="1" dirty="0" err="1" smtClean="0">
                <a:latin typeface="Courier"/>
                <a:cs typeface="Courier"/>
              </a:rPr>
              <a:t>A[i</a:t>
            </a:r>
            <a:r>
              <a:rPr lang="en-US" sz="2400" b="1" dirty="0" smtClean="0">
                <a:latin typeface="Courier"/>
                <a:cs typeface="Courier"/>
              </a:rPr>
              <a:t>]; </a:t>
            </a:r>
            <a:r>
              <a:rPr lang="en-US" sz="2400" b="1" dirty="0" err="1" smtClean="0">
                <a:latin typeface="Courier"/>
                <a:cs typeface="Courier"/>
              </a:rPr>
              <a:t>A[i</a:t>
            </a:r>
            <a:r>
              <a:rPr lang="en-US" sz="2400" b="1" dirty="0" smtClean="0">
                <a:latin typeface="Courier"/>
                <a:cs typeface="Courier"/>
              </a:rPr>
              <a:t>] = </a:t>
            </a:r>
            <a:r>
              <a:rPr lang="en-US" sz="2400" b="1" dirty="0" err="1" smtClean="0">
                <a:latin typeface="Courier"/>
                <a:cs typeface="Courier"/>
              </a:rPr>
              <a:t>B[i</a:t>
            </a:r>
            <a:r>
              <a:rPr lang="en-US" sz="2400" b="1" dirty="0" smtClean="0">
                <a:latin typeface="Courier"/>
                <a:cs typeface="Courier"/>
              </a:rPr>
              <a:t>]; </a:t>
            </a:r>
            <a:r>
              <a:rPr lang="en-US" sz="2400" b="1" dirty="0" err="1" smtClean="0">
                <a:latin typeface="Courier"/>
                <a:cs typeface="Courier"/>
              </a:rPr>
              <a:t>B[i</a:t>
            </a:r>
            <a:r>
              <a:rPr lang="en-US" sz="2400" b="1" dirty="0" smtClean="0">
                <a:latin typeface="Courier"/>
                <a:cs typeface="Courier"/>
              </a:rPr>
              <a:t>] = temp;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243-2450-0941-8DCC-0D68BAD5C9A5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70760"/>
          </a:xfrm>
        </p:spPr>
        <p:txBody>
          <a:bodyPr>
            <a:normAutofit/>
          </a:bodyPr>
          <a:lstStyle/>
          <a:p>
            <a:r>
              <a:rPr lang="en-US" dirty="0" smtClean="0"/>
              <a:t>Midterm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B81A-40EF-254B-9DCC-4F96D5FB7935}" type="datetime1">
              <a:rPr lang="en-US" smtClean="0"/>
              <a:pPr/>
              <a:t>10/14/12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 descr="Midterm Distribu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213865" cy="39592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0" y="5334000"/>
            <a:ext cx="61127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Only 2/3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of grades included above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Regrade</a:t>
            </a:r>
            <a:r>
              <a:rPr lang="en-US" dirty="0" smtClean="0"/>
              <a:t> Request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70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 REQUESTS ACCEPTED UNTIL LECTURE WED OCTOBER 17, i.e., we’ll simply delete any that come before</a:t>
            </a:r>
          </a:p>
          <a:p>
            <a:r>
              <a:rPr lang="en-US" sz="2800" dirty="0" smtClean="0"/>
              <a:t>Must attend discussion section to learn solutions and grading process – TA signoff needed for </a:t>
            </a:r>
            <a:r>
              <a:rPr lang="en-US" sz="2800" dirty="0" err="1" smtClean="0"/>
              <a:t>regrade</a:t>
            </a:r>
            <a:r>
              <a:rPr lang="en-US" sz="2800" dirty="0" smtClean="0"/>
              <a:t> request!</a:t>
            </a:r>
          </a:p>
          <a:p>
            <a:r>
              <a:rPr lang="en-US" sz="2800" dirty="0" err="1" smtClean="0"/>
              <a:t>Regrade</a:t>
            </a:r>
            <a:r>
              <a:rPr lang="en-US" sz="2800" dirty="0" smtClean="0"/>
              <a:t> requests must be accompanied by written request explaining rationale for </a:t>
            </a:r>
            <a:r>
              <a:rPr lang="en-US" sz="2800" dirty="0" err="1" smtClean="0"/>
              <a:t>regrade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Modifying your copy of exam punishable by F and letter in your University record</a:t>
            </a:r>
          </a:p>
          <a:p>
            <a:r>
              <a:rPr lang="en-US" sz="2800" dirty="0" smtClean="0"/>
              <a:t>We reserve right to </a:t>
            </a:r>
            <a:r>
              <a:rPr lang="en-US" sz="2800" dirty="0" err="1" smtClean="0"/>
              <a:t>regrade</a:t>
            </a:r>
            <a:r>
              <a:rPr lang="en-US" sz="2800" dirty="0" smtClean="0"/>
              <a:t> whole exam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B81A-40EF-254B-9DCC-4F96D5FB7935}" type="datetime1">
              <a:rPr lang="en-US" smtClean="0"/>
              <a:pPr/>
              <a:t>10/14/12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π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3.</a:t>
            </a:r>
            <a:br>
              <a:rPr lang="en-US" sz="3600" dirty="0" smtClean="0"/>
            </a:br>
            <a:r>
              <a:rPr lang="en-US" sz="3600" dirty="0" smtClean="0"/>
              <a:t>141592653589793238462643383279502884197169399375105820974944592307816406286208998628034825342117067982148086513282306647093844609550582231725359408128481117450284102… </a:t>
            </a:r>
          </a:p>
          <a:p>
            <a:r>
              <a:rPr lang="en-US" sz="3600" dirty="0" smtClean="0"/>
              <a:t>Pi Day is  3-14 (</a:t>
            </a:r>
            <a:r>
              <a:rPr lang="en-US" dirty="0" smtClean="0"/>
              <a:t>started at SF Exploratorium)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D6F8-9872-9641-B74B-8506192F1706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Calculating </a:t>
            </a:r>
            <a:r>
              <a:rPr lang="en-US" dirty="0" err="1" smtClean="0"/>
              <a:t>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273-8338-AB4E-BDB3-FA825F0A172C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7471"/>
            <a:ext cx="9131300" cy="574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Calculation of </a:t>
            </a:r>
            <a:r>
              <a:rPr lang="en-US" dirty="0" err="1" smtClean="0"/>
              <a:t>π</a:t>
            </a:r>
            <a:r>
              <a:rPr lang="en-US" dirty="0" smtClean="0"/>
              <a:t> in C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#include &lt;</a:t>
            </a:r>
            <a:r>
              <a:rPr lang="en-US" b="1" dirty="0" err="1" smtClean="0">
                <a:latin typeface="Courier New"/>
                <a:cs typeface="Courier New"/>
              </a:rPr>
              <a:t>stdio.h</a:t>
            </a:r>
            <a:r>
              <a:rPr lang="en-US" b="1" dirty="0" smtClean="0">
                <a:latin typeface="Courier New"/>
                <a:cs typeface="Courier New"/>
              </a:rPr>
              <a:t>&gt;/* Serial Code */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static long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 = 100000; double step;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void main ()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{	  int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; 	  double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, pi, sum = 0.0;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step = 1.0/(double)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for 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=1;i&lt;=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++){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  	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 = (i-0.5)*step;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  	sum = sum + 4.0/(1.0+x*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}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pi = sum/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</a:t>
            </a: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b="1" dirty="0" smtClean="0">
                <a:latin typeface="Courier New"/>
                <a:cs typeface="Courier New"/>
              </a:rPr>
              <a:t> ("pi = %6.12f\n", pi);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14B3-F646-7549-9B8F-07B5D0C2B47D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30867"/>
            <a:ext cx="8229600" cy="48514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</a:p>
          <a:p>
            <a:r>
              <a:rPr lang="en-US" dirty="0" smtClean="0"/>
              <a:t>Multiprocessor/Multicore uses Shared Memory</a:t>
            </a:r>
          </a:p>
          <a:p>
            <a:pPr lvl="1"/>
            <a:r>
              <a:rPr lang="en-US" dirty="0" smtClean="0"/>
              <a:t>Cache coherency implements shared memory even with multiple copies in multiple caches</a:t>
            </a:r>
          </a:p>
          <a:p>
            <a:pPr lvl="1"/>
            <a:r>
              <a:rPr lang="en-US" dirty="0" smtClean="0"/>
              <a:t>False sharing a concern; watch block size!</a:t>
            </a:r>
          </a:p>
          <a:p>
            <a:r>
              <a:rPr lang="en-US" dirty="0" smtClean="0"/>
              <a:t>Multithreading increases utilization, </a:t>
            </a:r>
            <a:r>
              <a:rPr lang="en-US" dirty="0" err="1" smtClean="0"/>
              <a:t>Multicore</a:t>
            </a:r>
            <a:r>
              <a:rPr lang="en-US" dirty="0" smtClean="0"/>
              <a:t> more processors (MIMD)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CBF7-6A4A-5B42-8786-354F7CFB5105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OpenMP Version (with bug)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75733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#include &lt;</a:t>
            </a:r>
            <a:r>
              <a:rPr lang="en-US" b="1" dirty="0" err="1" smtClean="0">
                <a:latin typeface="Courier New"/>
                <a:cs typeface="Courier New"/>
              </a:rPr>
              <a:t>omp.h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static long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 = 100000; double step;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#define NUM_THREADS 2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void main ()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{	  int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; 	  double 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, pi, </a:t>
            </a:r>
            <a:r>
              <a:rPr lang="en-US" b="1" dirty="0" err="1" smtClean="0">
                <a:latin typeface="Courier New"/>
                <a:cs typeface="Courier New"/>
              </a:rPr>
              <a:t>sum[NUM_THREADS</a:t>
            </a:r>
            <a:r>
              <a:rPr lang="en-US" b="1" dirty="0" smtClean="0">
                <a:latin typeface="Courier New"/>
                <a:cs typeface="Courier New"/>
              </a:rPr>
              <a:t>];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step = 1.0/(double)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 err="1" smtClean="0">
                <a:latin typeface="Courier New"/>
                <a:cs typeface="Courier New"/>
              </a:rPr>
              <a:t>pragma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omp</a:t>
            </a:r>
            <a:r>
              <a:rPr lang="en-US" b="1" dirty="0" smtClean="0">
                <a:latin typeface="Courier New"/>
                <a:cs typeface="Courier New"/>
              </a:rPr>
              <a:t> parallel private (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{	  int id = </a:t>
            </a:r>
            <a:r>
              <a:rPr lang="en-US" b="1" dirty="0" err="1" smtClean="0">
                <a:latin typeface="Courier New"/>
                <a:cs typeface="Courier New"/>
              </a:rPr>
              <a:t>omp_get_thread_num</a:t>
            </a:r>
            <a:r>
              <a:rPr lang="en-US" b="1" dirty="0" smtClean="0">
                <a:latin typeface="Courier New"/>
                <a:cs typeface="Courier New"/>
              </a:rPr>
              <a:t>();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for 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=id, </a:t>
            </a:r>
            <a:r>
              <a:rPr lang="en-US" b="1" dirty="0" err="1" smtClean="0">
                <a:latin typeface="Courier New"/>
                <a:cs typeface="Courier New"/>
              </a:rPr>
              <a:t>sum[id</a:t>
            </a:r>
            <a:r>
              <a:rPr lang="en-US" b="1" dirty="0" smtClean="0">
                <a:latin typeface="Courier New"/>
                <a:cs typeface="Courier New"/>
              </a:rPr>
              <a:t>]=0.0;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&lt;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=</a:t>
            </a:r>
            <a:r>
              <a:rPr lang="en-US" b="1" dirty="0" err="1" smtClean="0">
                <a:latin typeface="Courier New"/>
                <a:cs typeface="Courier New"/>
              </a:rPr>
              <a:t>i+NUM_THREADS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  {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 	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 = (i+0.5)*step;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 	 </a:t>
            </a:r>
            <a:r>
              <a:rPr lang="en-US" b="1" dirty="0" err="1" smtClean="0">
                <a:latin typeface="Courier New"/>
                <a:cs typeface="Courier New"/>
              </a:rPr>
              <a:t>sum[id</a:t>
            </a:r>
            <a:r>
              <a:rPr lang="en-US" b="1" dirty="0" smtClean="0">
                <a:latin typeface="Courier New"/>
                <a:cs typeface="Courier New"/>
              </a:rPr>
              <a:t>] += 4.0/(1.0+x*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}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</a:t>
            </a:r>
            <a:r>
              <a:rPr lang="en-US" b="1" dirty="0" err="1" smtClean="0">
                <a:latin typeface="Courier New"/>
                <a:cs typeface="Courier New"/>
              </a:rPr>
              <a:t>for(i</a:t>
            </a:r>
            <a:r>
              <a:rPr lang="en-US" b="1" dirty="0" smtClean="0">
                <a:latin typeface="Courier New"/>
                <a:cs typeface="Courier New"/>
              </a:rPr>
              <a:t>=0, pi=0.0;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&lt;NUM_THREADS;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	pi += </a:t>
            </a:r>
            <a:r>
              <a:rPr lang="en-US" b="1" dirty="0" err="1" smtClean="0">
                <a:latin typeface="Courier New"/>
                <a:cs typeface="Courier New"/>
              </a:rPr>
              <a:t>sum[i</a:t>
            </a:r>
            <a:r>
              <a:rPr lang="en-US" b="1" dirty="0" smtClean="0">
                <a:latin typeface="Courier New"/>
                <a:cs typeface="Courier New"/>
              </a:rPr>
              <a:t>] 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b="1" dirty="0" smtClean="0">
                <a:latin typeface="Courier New"/>
                <a:cs typeface="Courier New"/>
              </a:rPr>
              <a:t> ("pi = %6.12f\n", pi  /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FF76-BA40-2F43-80ED-E5583C3BACD7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with NUM_THREADS = 1 multiple times</a:t>
            </a:r>
          </a:p>
          <a:p>
            <a:r>
              <a:rPr lang="en-US" dirty="0" smtClean="0"/>
              <a:t>Run with NUM_THREADS = 2 multiple times</a:t>
            </a:r>
          </a:p>
          <a:p>
            <a:r>
              <a:rPr lang="en-US" dirty="0" smtClean="0"/>
              <a:t>What happens?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AAA8-96BB-A04B-853F-BCA3CD1307CB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OpenMP Version (with bug)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4267"/>
            <a:ext cx="8229600" cy="575733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#include &lt;</a:t>
            </a:r>
            <a:r>
              <a:rPr lang="en-US" b="1" dirty="0" err="1" smtClean="0">
                <a:latin typeface="Courier New"/>
                <a:cs typeface="Courier New"/>
              </a:rPr>
              <a:t>omp.h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static long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 = 100000; double step;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#define NUM_THREADS 2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void main ()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{	  int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; 	  double 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, pi, </a:t>
            </a:r>
            <a:r>
              <a:rPr lang="en-US" b="1" dirty="0" err="1" smtClean="0">
                <a:latin typeface="Courier New"/>
                <a:cs typeface="Courier New"/>
              </a:rPr>
              <a:t>sum[NUM_THREADS</a:t>
            </a:r>
            <a:r>
              <a:rPr lang="en-US" b="1" dirty="0" smtClean="0">
                <a:latin typeface="Courier New"/>
                <a:cs typeface="Courier New"/>
              </a:rPr>
              <a:t>];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step = 1.0/(double)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 err="1" smtClean="0">
                <a:latin typeface="Courier New"/>
                <a:cs typeface="Courier New"/>
              </a:rPr>
              <a:t>pragma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omp</a:t>
            </a:r>
            <a:r>
              <a:rPr lang="en-US" b="1" dirty="0" smtClean="0">
                <a:latin typeface="Courier New"/>
                <a:cs typeface="Courier New"/>
              </a:rPr>
              <a:t> parallel private (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{	  int id = </a:t>
            </a:r>
            <a:r>
              <a:rPr lang="en-US" b="1" dirty="0" err="1" smtClean="0">
                <a:latin typeface="Courier New"/>
                <a:cs typeface="Courier New"/>
              </a:rPr>
              <a:t>omp_get_thread_num</a:t>
            </a:r>
            <a:r>
              <a:rPr lang="en-US" b="1" dirty="0" smtClean="0">
                <a:latin typeface="Courier New"/>
                <a:cs typeface="Courier New"/>
              </a:rPr>
              <a:t>();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for 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=id, </a:t>
            </a:r>
            <a:r>
              <a:rPr lang="en-US" b="1" dirty="0" err="1" smtClean="0">
                <a:latin typeface="Courier New"/>
                <a:cs typeface="Courier New"/>
              </a:rPr>
              <a:t>sum[id</a:t>
            </a:r>
            <a:r>
              <a:rPr lang="en-US" b="1" dirty="0" smtClean="0">
                <a:latin typeface="Courier New"/>
                <a:cs typeface="Courier New"/>
              </a:rPr>
              <a:t>]=0.0;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&lt;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=</a:t>
            </a:r>
            <a:r>
              <a:rPr lang="en-US" b="1" dirty="0" err="1" smtClean="0">
                <a:latin typeface="Courier New"/>
                <a:cs typeface="Courier New"/>
              </a:rPr>
              <a:t>i+NUM_THREADS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{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 	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 = (i+0.5)*step;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 	 </a:t>
            </a:r>
            <a:r>
              <a:rPr lang="en-US" b="1" dirty="0" err="1" smtClean="0">
                <a:latin typeface="Courier New"/>
                <a:cs typeface="Courier New"/>
              </a:rPr>
              <a:t>sum[id</a:t>
            </a:r>
            <a:r>
              <a:rPr lang="en-US" b="1" dirty="0" smtClean="0">
                <a:latin typeface="Courier New"/>
                <a:cs typeface="Courier New"/>
              </a:rPr>
              <a:t>] += 4.0/(1.0+x*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}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</a:t>
            </a:r>
            <a:r>
              <a:rPr lang="en-US" b="1" dirty="0" err="1" smtClean="0">
                <a:latin typeface="Courier New"/>
                <a:cs typeface="Courier New"/>
              </a:rPr>
              <a:t>for(i</a:t>
            </a:r>
            <a:r>
              <a:rPr lang="en-US" b="1" dirty="0" smtClean="0">
                <a:latin typeface="Courier New"/>
                <a:cs typeface="Courier New"/>
              </a:rPr>
              <a:t>=0, pi=0.0;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&lt;NUM_THREADS;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	pi += </a:t>
            </a:r>
            <a:r>
              <a:rPr lang="en-US" b="1" dirty="0" err="1" smtClean="0">
                <a:latin typeface="Courier New"/>
                <a:cs typeface="Courier New"/>
              </a:rPr>
              <a:t>sum[i</a:t>
            </a:r>
            <a:r>
              <a:rPr lang="en-US" b="1" dirty="0" smtClean="0">
                <a:latin typeface="Courier New"/>
                <a:cs typeface="Courier New"/>
              </a:rPr>
              <a:t>] 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b="1" dirty="0" smtClean="0">
                <a:latin typeface="Courier New"/>
                <a:cs typeface="Courier New"/>
              </a:rPr>
              <a:t> ("pi = %6.12f\n", pi  /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9683-3844-3548-B1B4-48302A0E3A42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981201" y="3200400"/>
            <a:ext cx="7162800" cy="1289068"/>
            <a:chOff x="2048933" y="829736"/>
            <a:chExt cx="7095067" cy="1107815"/>
          </a:xfrm>
        </p:grpSpPr>
        <p:sp>
          <p:nvSpPr>
            <p:cNvPr id="8" name="TextBox 7"/>
            <p:cNvSpPr txBox="1"/>
            <p:nvPr/>
          </p:nvSpPr>
          <p:spPr>
            <a:xfrm>
              <a:off x="4910667" y="1117599"/>
              <a:ext cx="4233333" cy="819952"/>
            </a:xfrm>
            <a:prstGeom prst="rect">
              <a:avLst/>
            </a:prstGeom>
            <a:noFill/>
            <a:ln w="19050" cmpd="sng"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Note: loop index variable </a:t>
              </a:r>
              <a:r>
                <a:rPr lang="en-US" sz="2800" dirty="0" err="1" smtClean="0">
                  <a:latin typeface="Courier"/>
                  <a:cs typeface="Courier"/>
                </a:rPr>
                <a:t>i</a:t>
              </a:r>
              <a:r>
                <a:rPr lang="en-US" sz="2800" dirty="0" smtClean="0"/>
                <a:t> is shared between threads</a:t>
              </a:r>
              <a:endParaRPr lang="en-US" sz="28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2048933" y="829736"/>
              <a:ext cx="2844800" cy="3894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OpenMP Version 2 (with bug)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4267"/>
            <a:ext cx="8229600" cy="575733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#include &lt;</a:t>
            </a:r>
            <a:r>
              <a:rPr lang="en-US" b="1" dirty="0" err="1" smtClean="0">
                <a:latin typeface="Courier New"/>
                <a:cs typeface="Courier New"/>
              </a:rPr>
              <a:t>omp.h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static long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 = 100000; double step;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#define NUM_THREADS 2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void main ()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{	  int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; 	  double 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, sum, pi=0.0;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step = 1.0/(double)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 err="1" smtClean="0">
                <a:latin typeface="Courier New"/>
                <a:cs typeface="Courier New"/>
              </a:rPr>
              <a:t>pragma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omp</a:t>
            </a:r>
            <a:r>
              <a:rPr lang="en-US" b="1" dirty="0" smtClean="0">
                <a:latin typeface="Courier New"/>
                <a:cs typeface="Courier New"/>
              </a:rPr>
              <a:t> parallel private (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, sum)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{	  int id = </a:t>
            </a:r>
            <a:r>
              <a:rPr lang="en-US" b="1" dirty="0" err="1" smtClean="0">
                <a:latin typeface="Courier New"/>
                <a:cs typeface="Courier New"/>
              </a:rPr>
              <a:t>omp_get_thread_num</a:t>
            </a:r>
            <a:r>
              <a:rPr lang="en-US" b="1" dirty="0" smtClean="0">
                <a:latin typeface="Courier New"/>
                <a:cs typeface="Courier New"/>
              </a:rPr>
              <a:t>();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for 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=id, sum=0.0;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&lt; </a:t>
            </a:r>
            <a:r>
              <a:rPr lang="en-US" b="1" dirty="0" err="1" smtClean="0">
                <a:latin typeface="Courier New"/>
                <a:cs typeface="Courier New"/>
              </a:rPr>
              <a:t>num_steps</a:t>
            </a:r>
            <a:r>
              <a:rPr lang="en-US" b="1" dirty="0" smtClean="0">
                <a:latin typeface="Courier New"/>
                <a:cs typeface="Courier New"/>
              </a:rPr>
              <a:t>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=</a:t>
            </a:r>
            <a:r>
              <a:rPr lang="en-US" b="1" dirty="0" err="1" smtClean="0">
                <a:latin typeface="Courier New"/>
                <a:cs typeface="Courier New"/>
              </a:rPr>
              <a:t>i+NUM_THREADS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{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 	 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 = (i+0.5)*step;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 	 sum += 4.0/(1.0+x*</a:t>
            </a:r>
            <a:r>
              <a:rPr lang="en-US" b="1" dirty="0" err="1" smtClean="0">
                <a:latin typeface="Courier New"/>
                <a:cs typeface="Courier New"/>
              </a:rPr>
              <a:t>x</a:t>
            </a:r>
            <a:r>
              <a:rPr lang="en-US" b="1" dirty="0" smtClean="0">
                <a:latin typeface="Courier New"/>
                <a:cs typeface="Courier New"/>
              </a:rPr>
              <a:t>);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  }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 err="1" smtClean="0">
                <a:latin typeface="Courier New"/>
                <a:cs typeface="Courier New"/>
              </a:rPr>
              <a:t>pragma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omp</a:t>
            </a:r>
            <a:r>
              <a:rPr lang="en-US" b="1" dirty="0" smtClean="0">
                <a:latin typeface="Courier New"/>
                <a:cs typeface="Courier New"/>
              </a:rPr>
              <a:t> critical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pi += sum;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 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b="1" dirty="0" smtClean="0">
                <a:latin typeface="Courier New"/>
                <a:cs typeface="Courier New"/>
              </a:rPr>
              <a:t> ("pi = %6.12f,\n”,pi/num_steps);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2F6B-1711-7649-A142-A1F55F7BECE3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OpenMP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3366FF"/>
                </a:solidFill>
              </a:rPr>
              <a:t>Reduction</a:t>
            </a:r>
            <a:r>
              <a:rPr lang="en-US" dirty="0" smtClean="0"/>
              <a:t>: specifies that 1 or more variables that are private to each thread are subject of reduction operation at end of parallel region:</a:t>
            </a:r>
            <a:br>
              <a:rPr lang="en-US" dirty="0" smtClean="0"/>
            </a:br>
            <a:r>
              <a:rPr lang="en-US" dirty="0" err="1" smtClean="0"/>
              <a:t>reduction(operation:var</a:t>
            </a:r>
            <a:r>
              <a:rPr lang="en-US" dirty="0" smtClean="0"/>
              <a:t>) where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3366FF"/>
                </a:solidFill>
              </a:rPr>
              <a:t>Operation</a:t>
            </a:r>
            <a:r>
              <a:rPr lang="en-US" dirty="0" smtClean="0"/>
              <a:t>: operator to perform on the variables (</a:t>
            </a:r>
            <a:r>
              <a:rPr lang="en-US" dirty="0" err="1" smtClean="0"/>
              <a:t>var</a:t>
            </a:r>
            <a:r>
              <a:rPr lang="en-US" dirty="0" smtClean="0"/>
              <a:t>) at the end of the parallel region</a:t>
            </a:r>
          </a:p>
          <a:p>
            <a:pPr lvl="1">
              <a:buClr>
                <a:schemeClr val="tx1"/>
              </a:buClr>
            </a:pPr>
            <a:r>
              <a:rPr lang="en-US" i="1" dirty="0" err="1" smtClean="0">
                <a:solidFill>
                  <a:srgbClr val="3366FF"/>
                </a:solidFill>
              </a:rPr>
              <a:t>Var</a:t>
            </a:r>
            <a:r>
              <a:rPr lang="en-US" dirty="0" smtClean="0"/>
              <a:t>: One or more variables on which to perform scalar reduction. </a:t>
            </a:r>
          </a:p>
          <a:p>
            <a:pPr>
              <a:buNone/>
            </a:pPr>
            <a:r>
              <a:rPr lang="en-US" sz="2400" b="1" dirty="0" smtClean="0">
                <a:latin typeface="Courier"/>
                <a:cs typeface="Courier"/>
              </a:rPr>
              <a:t>#</a:t>
            </a:r>
            <a:r>
              <a:rPr lang="en-US" sz="2400" b="1" dirty="0" err="1" smtClean="0">
                <a:latin typeface="Courier"/>
                <a:cs typeface="Courier"/>
              </a:rPr>
              <a:t>pragma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b="1" dirty="0" err="1" smtClean="0">
                <a:latin typeface="Courier"/>
                <a:cs typeface="Courier"/>
              </a:rPr>
              <a:t>omp</a:t>
            </a:r>
            <a:r>
              <a:rPr lang="en-US" sz="2400" b="1" dirty="0" smtClean="0">
                <a:latin typeface="Courier"/>
                <a:cs typeface="Courier"/>
              </a:rPr>
              <a:t> for reduction(+ : </a:t>
            </a:r>
            <a:r>
              <a:rPr lang="en-US" sz="2400" b="1" dirty="0" err="1" smtClean="0">
                <a:latin typeface="Courier"/>
                <a:cs typeface="Courier"/>
              </a:rPr>
              <a:t>nSum</a:t>
            </a:r>
            <a:r>
              <a:rPr lang="en-US" sz="2400" b="1" dirty="0" smtClean="0">
                <a:latin typeface="Courier"/>
                <a:cs typeface="Courier"/>
              </a:rPr>
              <a:t>) </a:t>
            </a:r>
            <a:br>
              <a:rPr lang="en-US" sz="2400" b="1" dirty="0" smtClean="0">
                <a:latin typeface="Courier"/>
                <a:cs typeface="Courier"/>
              </a:rPr>
            </a:br>
            <a:r>
              <a:rPr lang="en-US" sz="2400" b="1" dirty="0" smtClean="0">
                <a:latin typeface="Courier"/>
                <a:cs typeface="Courier"/>
              </a:rPr>
              <a:t>for (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 = START 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 &lt;= END ; ++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) </a:t>
            </a:r>
            <a:br>
              <a:rPr lang="en-US" sz="2400" b="1" dirty="0" smtClean="0">
                <a:latin typeface="Courier"/>
                <a:cs typeface="Courier"/>
              </a:rPr>
            </a:br>
            <a:r>
              <a:rPr lang="en-US" sz="2400" b="1" dirty="0" smtClean="0">
                <a:latin typeface="Courier"/>
                <a:cs typeface="Courier"/>
              </a:rPr>
              <a:t>		</a:t>
            </a:r>
            <a:r>
              <a:rPr lang="en-US" sz="2400" b="1" dirty="0" err="1" smtClean="0">
                <a:latin typeface="Courier"/>
                <a:cs typeface="Courier"/>
              </a:rPr>
              <a:t>nSum</a:t>
            </a:r>
            <a:r>
              <a:rPr lang="en-US" sz="2400" b="1" dirty="0" smtClean="0">
                <a:latin typeface="Courier"/>
                <a:cs typeface="Courier"/>
              </a:rPr>
              <a:t> +=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;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9D69-199F-4649-A64B-B540FB0F0B01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OpenMP Reduction 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8" y="694267"/>
            <a:ext cx="8229600" cy="6163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#include &lt;</a:t>
            </a:r>
            <a:r>
              <a:rPr lang="en-US" sz="2000" b="1" dirty="0" err="1" smtClean="0">
                <a:latin typeface="Courier New"/>
                <a:cs typeface="Courier New"/>
              </a:rPr>
              <a:t>omp.h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#include &lt;</a:t>
            </a:r>
            <a:r>
              <a:rPr lang="en-US" sz="2000" b="1" dirty="0" err="1" smtClean="0">
                <a:latin typeface="Courier New"/>
                <a:cs typeface="Courier New"/>
              </a:rPr>
              <a:t>stdio.h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/static long </a:t>
            </a:r>
            <a:r>
              <a:rPr lang="en-US" sz="2000" b="1" dirty="0" err="1" smtClean="0">
                <a:latin typeface="Courier New"/>
                <a:cs typeface="Courier New"/>
              </a:rPr>
              <a:t>num_steps</a:t>
            </a:r>
            <a:r>
              <a:rPr lang="en-US" sz="2000" b="1" dirty="0" smtClean="0">
                <a:latin typeface="Courier New"/>
                <a:cs typeface="Courier New"/>
              </a:rPr>
              <a:t> = 100000;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double step;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void main ()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{	  int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; 	  double </a:t>
            </a:r>
            <a:r>
              <a:rPr lang="en-US" sz="2000" b="1" dirty="0" err="1" smtClean="0">
                <a:latin typeface="Courier New"/>
                <a:cs typeface="Courier New"/>
              </a:rPr>
              <a:t>x</a:t>
            </a:r>
            <a:r>
              <a:rPr lang="en-US" sz="2000" b="1" dirty="0" smtClean="0">
                <a:latin typeface="Courier New"/>
                <a:cs typeface="Courier New"/>
              </a:rPr>
              <a:t>, pi, sum = 0.0;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  step = 1.0/(double) </a:t>
            </a:r>
            <a:r>
              <a:rPr lang="en-US" sz="2000" b="1" dirty="0" err="1" smtClean="0">
                <a:latin typeface="Courier New"/>
                <a:cs typeface="Courier New"/>
              </a:rPr>
              <a:t>num_steps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#</a:t>
            </a:r>
            <a:r>
              <a:rPr lang="en-US" sz="2000" b="1" dirty="0" err="1" smtClean="0"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latin typeface="Courier New"/>
                <a:cs typeface="Courier New"/>
              </a:rPr>
              <a:t> parallel for </a:t>
            </a:r>
            <a:r>
              <a:rPr lang="en-US" sz="2000" b="1" dirty="0" err="1" smtClean="0">
                <a:latin typeface="Courier New"/>
                <a:cs typeface="Courier New"/>
              </a:rPr>
              <a:t>private(x</a:t>
            </a:r>
            <a:r>
              <a:rPr lang="en-US" sz="2000" b="1" dirty="0" smtClean="0">
                <a:latin typeface="Courier New"/>
                <a:cs typeface="Courier New"/>
              </a:rPr>
              <a:t>) </a:t>
            </a:r>
            <a:r>
              <a:rPr lang="en-US" sz="2000" b="1" dirty="0" err="1" smtClean="0">
                <a:latin typeface="Courier New"/>
                <a:cs typeface="Courier New"/>
              </a:rPr>
              <a:t>reduction(+:sum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  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=1;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&lt;= </a:t>
            </a:r>
            <a:r>
              <a:rPr lang="en-US" sz="2000" b="1" dirty="0" err="1" smtClean="0">
                <a:latin typeface="Courier New"/>
                <a:cs typeface="Courier New"/>
              </a:rPr>
              <a:t>num_steps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  </a:t>
            </a:r>
            <a:r>
              <a:rPr lang="en-US" sz="2000" b="1" dirty="0" err="1" smtClean="0">
                <a:latin typeface="Courier New"/>
                <a:cs typeface="Courier New"/>
              </a:rPr>
              <a:t>x</a:t>
            </a:r>
            <a:r>
              <a:rPr lang="en-US" sz="2000" b="1" dirty="0" smtClean="0">
                <a:latin typeface="Courier New"/>
                <a:cs typeface="Courier New"/>
              </a:rPr>
              <a:t> = (i-0.5)*step;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  sum = sum + 4.0/(1.0+x*</a:t>
            </a:r>
            <a:r>
              <a:rPr lang="en-US" sz="2000" b="1" dirty="0" err="1" smtClean="0">
                <a:latin typeface="Courier New"/>
                <a:cs typeface="Courier New"/>
              </a:rPr>
              <a:t>x</a:t>
            </a:r>
            <a:r>
              <a:rPr lang="en-US" sz="2000" b="1" dirty="0" smtClean="0">
                <a:latin typeface="Courier New"/>
                <a:cs typeface="Courier New"/>
              </a:rPr>
              <a:t>);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  }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  pi = sum / </a:t>
            </a:r>
            <a:r>
              <a:rPr lang="en-US" sz="2000" b="1" dirty="0" err="1" smtClean="0">
                <a:latin typeface="Courier New"/>
                <a:cs typeface="Courier New"/>
              </a:rPr>
              <a:t>num_steps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printf</a:t>
            </a:r>
            <a:r>
              <a:rPr lang="en-US" sz="2000" b="1" dirty="0" smtClean="0">
                <a:latin typeface="Courier New"/>
                <a:cs typeface="Courier New"/>
              </a:rPr>
              <a:t> ("pi = %6.8f\n", pi);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14B9-0018-3549-88E8-6AB6192ED459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893733" y="1117599"/>
            <a:ext cx="4250267" cy="2370669"/>
            <a:chOff x="4893733" y="1117599"/>
            <a:chExt cx="4250267" cy="2370669"/>
          </a:xfrm>
        </p:grpSpPr>
        <p:sp>
          <p:nvSpPr>
            <p:cNvPr id="7" name="TextBox 6"/>
            <p:cNvSpPr txBox="1"/>
            <p:nvPr/>
          </p:nvSpPr>
          <p:spPr>
            <a:xfrm>
              <a:off x="4910667" y="1117599"/>
              <a:ext cx="4233333" cy="1384995"/>
            </a:xfrm>
            <a:prstGeom prst="rect">
              <a:avLst/>
            </a:prstGeom>
            <a:noFill/>
            <a:ln w="19050" cmpd="sng"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Note: Don’t have to declare for loop index variable </a:t>
              </a:r>
              <a:r>
                <a:rPr lang="en-US" sz="2800" dirty="0" err="1" smtClean="0">
                  <a:latin typeface="Courier"/>
                  <a:cs typeface="Courier"/>
                </a:rPr>
                <a:t>i</a:t>
              </a:r>
              <a:r>
                <a:rPr lang="en-US" sz="2800" dirty="0" smtClean="0"/>
                <a:t> private, since that is default</a:t>
              </a:r>
              <a:endParaRPr lang="en-US" sz="28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4445000" y="2954867"/>
              <a:ext cx="982134" cy="846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smtClean="0"/>
              <a:t>in Conclusion,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30867"/>
            <a:ext cx="8229600" cy="4851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as simple parallel extension to C</a:t>
            </a:r>
          </a:p>
          <a:p>
            <a:pPr lvl="1"/>
            <a:r>
              <a:rPr lang="en-US" dirty="0" smtClean="0"/>
              <a:t>Threads, Parallel for, private, critical sections, … </a:t>
            </a:r>
          </a:p>
          <a:p>
            <a:pPr lvl="1"/>
            <a:r>
              <a:rPr lang="en-US" dirty="0" smtClean="0"/>
              <a:t>≈ C: small so easy to learn, but not very high level and its easy to get into trouble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B58F-F89F-C94F-82B9-634D4A3AC481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New-School Machine Structures</a:t>
            </a:r>
            <a:br>
              <a:rPr lang="en-US" dirty="0" smtClean="0"/>
            </a:br>
            <a:r>
              <a:rPr lang="en-US" dirty="0" smtClean="0"/>
              <a:t>(It’s a bit more complicated!)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52378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D050-4C08-5C44-82CA-785761566EA3}" type="datetime1">
              <a:rPr lang="en-US" smtClean="0"/>
              <a:pPr/>
              <a:t>10/14/12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p:oleObj spid="_x0000_s68610" name="Image" r:id="rId5" imgW="3492063" imgH="2400000" progId="">
                  <p:embed/>
                </p:oleObj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4" name="Group 91"/>
          <p:cNvGrpSpPr/>
          <p:nvPr/>
        </p:nvGrpSpPr>
        <p:grpSpPr>
          <a:xfrm>
            <a:off x="0" y="2404534"/>
            <a:ext cx="9550986" cy="3064933"/>
            <a:chOff x="0" y="2404534"/>
            <a:chExt cx="9550986" cy="3064933"/>
          </a:xfrm>
        </p:grpSpPr>
        <p:grpSp>
          <p:nvGrpSpPr>
            <p:cNvPr id="65" name="Group 64"/>
            <p:cNvGrpSpPr/>
            <p:nvPr/>
          </p:nvGrpSpPr>
          <p:grpSpPr>
            <a:xfrm>
              <a:off x="5232400" y="3151501"/>
              <a:ext cx="4318587" cy="2317966"/>
              <a:chOff x="1678763" y="1325247"/>
              <a:chExt cx="9492273" cy="168125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678763" y="1325247"/>
                <a:ext cx="6469521" cy="1681255"/>
              </a:xfrm>
              <a:prstGeom prst="rect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968868" y="1802865"/>
                <a:ext cx="3202168" cy="267882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Project 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0" y="2404534"/>
              <a:ext cx="3200400" cy="1049867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100s of (mostly dead) </a:t>
            </a:r>
            <a:br>
              <a:rPr lang="en-US" dirty="0" smtClean="0"/>
            </a:br>
            <a:r>
              <a:rPr lang="en-US" dirty="0" smtClean="0"/>
              <a:t>Parallel Programming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15CF-B9E8-804C-A723-B073C04B2133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8800"/>
                <a:gridCol w="2590800"/>
                <a:gridCol w="1574800"/>
                <a:gridCol w="2235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ActorScript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Concurrent Pascal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JoCaml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Orc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Concurrent ML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Oz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Afnix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Concurrent Haskell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Java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Pict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Alef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Curry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Joule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Reia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Alice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CUDA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Joyce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SALSA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APL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LabVIEW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Scala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Axum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Eiffel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Limbo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SISAL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Chapel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Erlang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Linda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SR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Cilk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Fortan 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MultiLisp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Stackless</a:t>
                      </a:r>
                      <a:r>
                        <a:rPr lang="en-US" sz="2000" b="0" i="0" u="none" strike="noStrike" dirty="0">
                          <a:latin typeface="Verdana"/>
                        </a:rPr>
                        <a:t> Python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Clean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Go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Modula-3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Verdana"/>
                        </a:rPr>
                        <a:t>SuperPascal</a:t>
                      </a:r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Clojure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Io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Occam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VHDL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Concurrent 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Janus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Verdana"/>
                        </a:rPr>
                        <a:t>occam-π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Verdana"/>
                        </a:rPr>
                        <a:t>XC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OpenMP is an API used for multi-threaded, shared memory parallelism</a:t>
            </a:r>
          </a:p>
          <a:p>
            <a:pPr lvl="1"/>
            <a:r>
              <a:rPr lang="en-US" dirty="0" smtClean="0"/>
              <a:t>Compiler Directives (inserted into source code)</a:t>
            </a:r>
          </a:p>
          <a:p>
            <a:pPr lvl="1"/>
            <a:r>
              <a:rPr lang="en-US" dirty="0" smtClean="0"/>
              <a:t>Runtime Library Routines (called from your code)</a:t>
            </a:r>
          </a:p>
          <a:p>
            <a:pPr lvl="1"/>
            <a:r>
              <a:rPr lang="en-US" dirty="0" smtClean="0"/>
              <a:t>Environment Variables (set in your shell)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dirty="0" smtClean="0"/>
              <a:t>Easy to compile: </a:t>
            </a:r>
            <a:r>
              <a:rPr lang="en-US" dirty="0" smtClean="0">
                <a:latin typeface="Courier"/>
                <a:cs typeface="Courier"/>
              </a:rPr>
              <a:t>cc –</a:t>
            </a:r>
            <a:r>
              <a:rPr lang="en-US" dirty="0" err="1" smtClean="0">
                <a:latin typeface="Courier"/>
                <a:cs typeface="Courier"/>
              </a:rPr>
              <a:t>fopenmp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name.c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5B76-3D34-8A4E-8B90-5CCCF5EA0EDA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Parallelization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for (i=0; i&lt;max; i++) zero[i] = 0;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For loop must have canonical shape for OpenMP to parallelize it </a:t>
            </a:r>
          </a:p>
          <a:p>
            <a:pPr lvl="2"/>
            <a:r>
              <a:rPr lang="en-US" dirty="0" smtClean="0"/>
              <a:t>Necessary for run-time system to determine loop iterations</a:t>
            </a:r>
          </a:p>
          <a:p>
            <a:pPr lvl="1"/>
            <a:r>
              <a:rPr lang="en-US" dirty="0" smtClean="0"/>
              <a:t>No premature exits from the loop allowed</a:t>
            </a:r>
          </a:p>
          <a:p>
            <a:pPr lvl="2"/>
            <a:r>
              <a:rPr lang="en-US" dirty="0" smtClean="0"/>
              <a:t>i.e., No break, return, exit, goto statements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8AE2-3341-074F-80D7-8C130C41C5F6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95400"/>
            <a:ext cx="564854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Fork/Join Parallelism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9144000" cy="2468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Start out executing the program with one master thread</a:t>
            </a:r>
          </a:p>
          <a:p>
            <a:r>
              <a:rPr lang="en-US" sz="2800" dirty="0" smtClean="0"/>
              <a:t>Master thread </a:t>
            </a:r>
            <a:r>
              <a:rPr lang="en-US" sz="2800" i="1" dirty="0" smtClean="0">
                <a:solidFill>
                  <a:srgbClr val="0000FF"/>
                </a:solidFill>
              </a:rPr>
              <a:t>forks </a:t>
            </a:r>
            <a:r>
              <a:rPr lang="en-US" sz="2800" dirty="0" smtClean="0"/>
              <a:t>worker threads as enter parallel code</a:t>
            </a:r>
          </a:p>
          <a:p>
            <a:r>
              <a:rPr lang="en-US" sz="2800" dirty="0" smtClean="0"/>
              <a:t>Worker threads </a:t>
            </a:r>
            <a:r>
              <a:rPr lang="en-US" sz="2800" i="1" dirty="0" smtClean="0">
                <a:solidFill>
                  <a:srgbClr val="0000FF"/>
                </a:solidFill>
              </a:rPr>
              <a:t>join</a:t>
            </a:r>
            <a:r>
              <a:rPr lang="en-US" sz="2800" dirty="0" smtClean="0"/>
              <a:t> (die or suspend) at end of parallel code</a:t>
            </a:r>
            <a:endParaRPr lang="en-US" sz="2800" dirty="0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533400" y="60960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Verdana" charset="0"/>
              </a:rPr>
              <a:t>Image courtesy of http://www.llnl.gov/computing/tutorials/openMP/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228F-5942-BB46-8745-26EEF6613846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 Extends C with Pragmas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Pragmas are a mechanism C provides for non-standard language extensions</a:t>
            </a:r>
          </a:p>
          <a:p>
            <a:pPr lvl="1"/>
            <a:r>
              <a:rPr lang="en-US" sz="2400" b="1" dirty="0" smtClean="0">
                <a:latin typeface="Courier"/>
                <a:cs typeface="Courier"/>
              </a:rPr>
              <a:t>#</a:t>
            </a:r>
            <a:r>
              <a:rPr lang="en-US" sz="2400" b="1" dirty="0" err="1" smtClean="0">
                <a:latin typeface="Courier"/>
                <a:cs typeface="Courier"/>
              </a:rPr>
              <a:t>pragma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b="1" i="1" dirty="0" smtClean="0">
                <a:latin typeface="Courier"/>
                <a:cs typeface="Courier"/>
              </a:rPr>
              <a:t>description</a:t>
            </a:r>
          </a:p>
          <a:p>
            <a:r>
              <a:rPr lang="en-US" sz="2800" dirty="0" smtClean="0"/>
              <a:t>Commonly implemented </a:t>
            </a:r>
            <a:r>
              <a:rPr lang="en-US" sz="2800" dirty="0" err="1" smtClean="0"/>
              <a:t>pragmas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smtClean="0"/>
              <a:t>structure packing, symbol aliasing, floating-point exception modes</a:t>
            </a:r>
          </a:p>
          <a:p>
            <a:r>
              <a:rPr lang="en-US" sz="2800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sz="2400" dirty="0" smtClean="0"/>
              <a:t>Runs on sequential computer even with embedded </a:t>
            </a:r>
            <a:r>
              <a:rPr lang="en-US" sz="2400" dirty="0" err="1" smtClean="0"/>
              <a:t>pragmas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F55-BF1D-6C49-AFC3-D6C4BC81C2A4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parallel </a:t>
            </a:r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smtClean="0"/>
              <a:t>pragma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600200"/>
            <a:ext cx="8585199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#pragma omp parallel for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for (i=0; i&lt;max; i++) zero[i] = 0;</a:t>
            </a:r>
          </a:p>
          <a:p>
            <a:endParaRPr lang="en-US" dirty="0" smtClean="0"/>
          </a:p>
          <a:p>
            <a:r>
              <a:rPr lang="en-US" dirty="0" smtClean="0"/>
              <a:t>Master thread creates additional threads, each with a separate execution context</a:t>
            </a:r>
          </a:p>
          <a:p>
            <a:r>
              <a:rPr lang="en-US" dirty="0" smtClean="0"/>
              <a:t>Master thread becomes part of team of parallel threads inside parallel block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C20-D72D-6040-96F9-AA26D93A16AB}" type="datetime1">
              <a:rPr lang="en-US" smtClean="0"/>
              <a:pPr/>
              <a:t>10/14/12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24207</TotalTime>
  <Words>2296</Words>
  <Application>Microsoft Macintosh PowerPoint</Application>
  <PresentationFormat>On-screen Show (4:3)</PresentationFormat>
  <Paragraphs>361</Paragraphs>
  <Slides>26</Slides>
  <Notes>1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Image</vt:lpstr>
      <vt:lpstr>CS 61C:  Great Ideas in Computer Architecture  OpenMP, Part I</vt:lpstr>
      <vt:lpstr>Review</vt:lpstr>
      <vt:lpstr>New-School Machine Structures (It’s a bit more complicated!)</vt:lpstr>
      <vt:lpstr>100s of (mostly dead)  Parallel Programming Languages</vt:lpstr>
      <vt:lpstr>OpenMP</vt:lpstr>
      <vt:lpstr>Simple Parallelization</vt:lpstr>
      <vt:lpstr>Fork/Join Parallelism</vt:lpstr>
      <vt:lpstr>OpenMP Extends C with Pragmas </vt:lpstr>
      <vt:lpstr>The parallel for pragma</vt:lpstr>
      <vt:lpstr>Controlling Number of Threads</vt:lpstr>
      <vt:lpstr>What kind of threads?</vt:lpstr>
      <vt:lpstr>Invoking Parallel Threads</vt:lpstr>
      <vt:lpstr>Data Races and Synchronization</vt:lpstr>
      <vt:lpstr>Controlling Sharing of Variables</vt:lpstr>
      <vt:lpstr>Administrivia</vt:lpstr>
      <vt:lpstr>Regrade Request Policy</vt:lpstr>
      <vt:lpstr>π</vt:lpstr>
      <vt:lpstr>Calculating π</vt:lpstr>
      <vt:lpstr>Sequential Calculation of π in C </vt:lpstr>
      <vt:lpstr>OpenMP Version (with bug)</vt:lpstr>
      <vt:lpstr>Experiment</vt:lpstr>
      <vt:lpstr>OpenMP Version (with bug)</vt:lpstr>
      <vt:lpstr>OpenMP Version 2 (with bug)</vt:lpstr>
      <vt:lpstr>OpenMP Reduction</vt:lpstr>
      <vt:lpstr>OpenMP Reduction Version </vt:lpstr>
      <vt:lpstr>And in Conclusion, …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Krste Asanovic</cp:lastModifiedBy>
  <cp:revision>287</cp:revision>
  <cp:lastPrinted>2012-10-14T19:54:02Z</cp:lastPrinted>
  <dcterms:created xsi:type="dcterms:W3CDTF">2012-10-14T19:54:13Z</dcterms:created>
  <dcterms:modified xsi:type="dcterms:W3CDTF">2012-10-15T05:10:53Z</dcterms:modified>
</cp:coreProperties>
</file>