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608" r:id="rId2"/>
    <p:sldId id="609" r:id="rId3"/>
    <p:sldId id="528" r:id="rId4"/>
    <p:sldId id="617" r:id="rId5"/>
    <p:sldId id="623" r:id="rId6"/>
    <p:sldId id="622" r:id="rId7"/>
    <p:sldId id="611" r:id="rId8"/>
    <p:sldId id="589" r:id="rId9"/>
    <p:sldId id="630" r:id="rId10"/>
    <p:sldId id="570" r:id="rId11"/>
    <p:sldId id="571" r:id="rId12"/>
    <p:sldId id="603" r:id="rId13"/>
    <p:sldId id="573" r:id="rId14"/>
    <p:sldId id="574" r:id="rId15"/>
    <p:sldId id="606" r:id="rId16"/>
    <p:sldId id="621" r:id="rId17"/>
    <p:sldId id="596" r:id="rId18"/>
    <p:sldId id="624" r:id="rId19"/>
    <p:sldId id="629" r:id="rId20"/>
    <p:sldId id="575" r:id="rId21"/>
    <p:sldId id="576" r:id="rId22"/>
    <p:sldId id="580" r:id="rId23"/>
    <p:sldId id="581" r:id="rId24"/>
    <p:sldId id="582" r:id="rId25"/>
    <p:sldId id="583" r:id="rId26"/>
    <p:sldId id="586" r:id="rId27"/>
    <p:sldId id="625" r:id="rId28"/>
    <p:sldId id="58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C9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975" autoAdjust="0"/>
    <p:restoredTop sz="84825" autoAdjust="0"/>
  </p:normalViewPr>
  <p:slideViewPr>
    <p:cSldViewPr snapToGrid="0">
      <p:cViewPr>
        <p:scale>
          <a:sx n="75" d="100"/>
          <a:sy n="75" d="100"/>
        </p:scale>
        <p:origin x="-1592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12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10/21/12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1322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10/21/12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2141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2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5788"/>
            <a:ext cx="4552950" cy="3416300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942" tIns="44971" rIns="89942" bIns="44971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942" tIns="44971" rIns="89942" bIns="44971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942" tIns="44971" rIns="89942" bIns="44971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942" tIns="44971" rIns="89942" bIns="44971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942" tIns="44971" rIns="89942" bIns="44971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942" tIns="44971" rIns="89942" bIns="44971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942" tIns="44971" rIns="89942" bIns="44971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698500"/>
            <a:ext cx="4535488" cy="3403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9" y="4343400"/>
            <a:ext cx="5910262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9" y="4341813"/>
            <a:ext cx="5910262" cy="4116387"/>
          </a:xfrm>
          <a:noFill/>
        </p:spPr>
        <p:txBody>
          <a:bodyPr wrap="square" lIns="90475" tIns="44444" rIns="90475" bIns="4444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585788"/>
            <a:ext cx="45529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22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942" tIns="44971" rIns="89942" bIns="44971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charset="0"/>
              </a:rPr>
              <a:t>Go to </a:t>
            </a:r>
            <a:r>
              <a:rPr lang="en-US" dirty="0" err="1" smtClean="0">
                <a:latin typeface="Arial" charset="0"/>
              </a:rPr>
              <a:t>Logisim</a:t>
            </a:r>
            <a:r>
              <a:rPr lang="en-US" baseline="0" dirty="0" smtClean="0">
                <a:latin typeface="Arial" charset="0"/>
              </a:rPr>
              <a:t> and do design from </a:t>
            </a:r>
            <a:r>
              <a:rPr lang="en-US" baseline="0" dirty="0" err="1" smtClean="0">
                <a:latin typeface="Arial" charset="0"/>
              </a:rPr>
              <a:t>mux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942" tIns="44971" rIns="89942" bIns="44971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942" tIns="44971" rIns="89942" bIns="44971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charset="0"/>
              </a:rPr>
              <a:t>Draw on Board,</a:t>
            </a:r>
            <a:r>
              <a:rPr lang="en-US" baseline="0" dirty="0" smtClean="0">
                <a:latin typeface="Arial" charset="0"/>
              </a:rPr>
              <a:t> Build in </a:t>
            </a:r>
            <a:r>
              <a:rPr lang="en-US" baseline="0" dirty="0" err="1" smtClean="0">
                <a:latin typeface="Arial" charset="0"/>
              </a:rPr>
              <a:t>Logisim</a:t>
            </a:r>
            <a:r>
              <a:rPr lang="en-US" baseline="0" dirty="0" smtClean="0">
                <a:latin typeface="Arial" charset="0"/>
              </a:rPr>
              <a:t>, create as </a:t>
            </a:r>
            <a:r>
              <a:rPr lang="en-US" baseline="0" dirty="0" err="1" smtClean="0">
                <a:latin typeface="Arial" charset="0"/>
              </a:rPr>
              <a:t>subcircuit</a:t>
            </a:r>
            <a:r>
              <a:rPr lang="en-US" baseline="0" dirty="0" smtClean="0">
                <a:latin typeface="Arial" charset="0"/>
              </a:rPr>
              <a:t> my </a:t>
            </a:r>
            <a:r>
              <a:rPr lang="en-US" baseline="0" dirty="0" err="1" smtClean="0">
                <a:latin typeface="Arial" charset="0"/>
              </a:rPr>
              <a:t>mux</a:t>
            </a:r>
            <a:endParaRPr lang="en-US" baseline="0" dirty="0" smtClean="0">
              <a:latin typeface="Arial" charset="0"/>
            </a:endParaRPr>
          </a:p>
          <a:p>
            <a:endParaRPr lang="en-US" baseline="0" dirty="0" smtClean="0">
              <a:latin typeface="Arial" charset="0"/>
            </a:endParaRPr>
          </a:p>
          <a:p>
            <a:r>
              <a:rPr lang="en-US" baseline="0" dirty="0" smtClean="0">
                <a:latin typeface="Arial" charset="0"/>
              </a:rPr>
              <a:t>Make </a:t>
            </a:r>
            <a:r>
              <a:rPr lang="en-US" baseline="0" dirty="0" err="1" smtClean="0">
                <a:latin typeface="Arial" charset="0"/>
              </a:rPr>
              <a:t>s</a:t>
            </a:r>
            <a:r>
              <a:rPr lang="en-US" baseline="0" dirty="0" smtClean="0">
                <a:latin typeface="Arial" charset="0"/>
              </a:rPr>
              <a:t> north facing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942" tIns="44971" rIns="89942" bIns="44971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942" tIns="44971" rIns="89942" bIns="44971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942" tIns="44971" rIns="89942" bIns="44971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charset="0"/>
              </a:rPr>
              <a:t>Go to </a:t>
            </a:r>
            <a:r>
              <a:rPr lang="en-US" dirty="0" err="1" smtClean="0">
                <a:latin typeface="Arial" charset="0"/>
              </a:rPr>
              <a:t>Logisim</a:t>
            </a:r>
            <a:r>
              <a:rPr lang="en-US" baseline="0" dirty="0" smtClean="0">
                <a:latin typeface="Arial" charset="0"/>
              </a:rPr>
              <a:t> and do design from </a:t>
            </a:r>
            <a:r>
              <a:rPr lang="en-US" baseline="0" dirty="0" err="1" smtClean="0">
                <a:latin typeface="Arial" charset="0"/>
              </a:rPr>
              <a:t>mux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790B-5CD9-414F-B3A9-01D0EEB5F2FF}" type="datetime1">
              <a:rPr lang="en-US" smtClean="0"/>
              <a:pPr/>
              <a:t>10/21/12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</a:t>
            </a:r>
            <a:r>
              <a:rPr lang="en-US" dirty="0" smtClean="0"/>
              <a:t>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4E63-6730-A345-AF75-C0AD6D3B2540}" type="datetime1">
              <a:rPr lang="en-US" smtClean="0"/>
              <a:pPr/>
              <a:t>10/21/12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</a:t>
            </a:r>
            <a:r>
              <a:rPr lang="en-US" dirty="0" smtClean="0"/>
              <a:t>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036D-0335-264E-99A4-41FD5CC66037}" type="datetime1">
              <a:rPr lang="en-US" smtClean="0"/>
              <a:pPr/>
              <a:t>10/21/12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</a:t>
            </a:r>
            <a:r>
              <a:rPr lang="en-US" dirty="0" smtClean="0"/>
              <a:t>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152401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1" y="1143001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1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1" y="2287589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1"/>
            <a:ext cx="8153400" cy="422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3400" y="914400"/>
            <a:ext cx="8153400" cy="23939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AF39-9CD5-A54C-9267-ABEFB3E7F621}" type="datetime1">
              <a:rPr lang="en-US" smtClean="0"/>
              <a:pPr/>
              <a:t>10/21/12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</a:t>
            </a:r>
            <a:r>
              <a:rPr lang="en-US" dirty="0" smtClean="0"/>
              <a:t>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0663-AEDA-054B-BC20-306888084A56}" type="datetime1">
              <a:rPr lang="en-US" smtClean="0"/>
              <a:pPr/>
              <a:t>10/21/12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</a:t>
            </a:r>
            <a:r>
              <a:rPr lang="en-US" dirty="0" smtClean="0"/>
              <a:t>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A333-4460-604B-AF42-C68BE5552430}" type="datetime1">
              <a:rPr lang="en-US" smtClean="0"/>
              <a:pPr/>
              <a:t>10/21/12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</a:t>
            </a:r>
            <a:r>
              <a:rPr lang="en-US" dirty="0" smtClean="0"/>
              <a:t>#24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521E-7175-5D48-A5D8-0C5F5727484A}" type="datetime1">
              <a:rPr lang="en-US" smtClean="0"/>
              <a:pPr/>
              <a:t>10/21/12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</a:t>
            </a:r>
            <a:r>
              <a:rPr lang="en-US" dirty="0" smtClean="0"/>
              <a:t>#24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FD9F-C20D-AB4F-9360-4F4AAADA823E}" type="datetime1">
              <a:rPr lang="en-US" smtClean="0"/>
              <a:pPr/>
              <a:t>10/21/12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</a:t>
            </a:r>
            <a:r>
              <a:rPr lang="en-US" dirty="0" smtClean="0"/>
              <a:t>#24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ACB2-2944-A442-8773-2CE50FFA53DD}" type="datetime1">
              <a:rPr lang="en-US" smtClean="0"/>
              <a:pPr/>
              <a:t>10/21/12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</a:t>
            </a:r>
            <a:r>
              <a:rPr lang="en-US" dirty="0" smtClean="0"/>
              <a:t>#24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D74D-2143-0642-8058-741421B11957}" type="datetime1">
              <a:rPr lang="en-US" smtClean="0"/>
              <a:pPr/>
              <a:t>10/21/12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</a:t>
            </a:r>
            <a:r>
              <a:rPr lang="en-US" dirty="0" smtClean="0"/>
              <a:t>#24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7894-9D16-AC4A-BCB8-384DC090D397}" type="datetime1">
              <a:rPr lang="en-US" smtClean="0"/>
              <a:pPr/>
              <a:t>10/21/12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</a:t>
            </a:r>
            <a:r>
              <a:rPr lang="en-US" dirty="0" smtClean="0"/>
              <a:t>#24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1C0D1-6558-B94E-A034-32B3381B9677}" type="datetime1">
              <a:rPr lang="en-US" smtClean="0"/>
              <a:pPr/>
              <a:t>10/21/12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Fall 2012 -- Lecture </a:t>
            </a:r>
            <a:r>
              <a:rPr lang="en-US" dirty="0" smtClean="0"/>
              <a:t>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png"/><Relationship Id="rId7" Type="http://schemas.openxmlformats.org/officeDocument/2006/relationships/image" Target="../media/image3.jpe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1574801"/>
            <a:ext cx="8051800" cy="2025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 61C: </a:t>
            </a:r>
            <a:br>
              <a:rPr lang="en-US" dirty="0" smtClean="0"/>
            </a:br>
            <a:r>
              <a:rPr lang="en-US" dirty="0" smtClean="0"/>
              <a:t>Great Ideas in Computer Architecture </a:t>
            </a:r>
            <a:br>
              <a:rPr lang="en-US" dirty="0" smtClean="0"/>
            </a:br>
            <a:r>
              <a:rPr lang="en-US" i="1" dirty="0" err="1" smtClean="0"/>
              <a:t>Datapath</a:t>
            </a:r>
            <a:r>
              <a:rPr lang="en-US" i="1" dirty="0" smtClean="0"/>
              <a:t> Building Blocks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3886200"/>
            <a:ext cx="69596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Instructors:</a:t>
            </a:r>
          </a:p>
          <a:p>
            <a:r>
              <a:rPr lang="en-US" dirty="0" err="1" smtClean="0"/>
              <a:t>Krste</a:t>
            </a:r>
            <a:r>
              <a:rPr lang="en-US" dirty="0" smtClean="0"/>
              <a:t> </a:t>
            </a:r>
            <a:r>
              <a:rPr lang="en-US" dirty="0" err="1" smtClean="0"/>
              <a:t>Asanovic</a:t>
            </a:r>
            <a:r>
              <a:rPr lang="en-US" dirty="0" smtClean="0"/>
              <a:t>, Randy H. Katz</a:t>
            </a:r>
          </a:p>
          <a:p>
            <a:r>
              <a:rPr lang="en-US" dirty="0" smtClean="0"/>
              <a:t>http://inst.eecs.Berkeley.edu/~cs61c/fa12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</a:t>
            </a:r>
            <a:r>
              <a:rPr lang="en-US" dirty="0" smtClean="0"/>
              <a:t>#24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7857-E9BB-D942-B6B3-FDE46981BBF5}" type="datetime1">
              <a:rPr lang="en-US" smtClean="0"/>
              <a:pPr/>
              <a:t>10/21/12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Data Multiplexer</a:t>
            </a:r>
            <a:br>
              <a:rPr lang="en-US" smtClean="0"/>
            </a:br>
            <a:r>
              <a:rPr lang="en-US" smtClean="0"/>
              <a:t>(e.g., 2-to-1 x n-bit-wide)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79463" y="1393825"/>
            <a:ext cx="7823200" cy="5100638"/>
          </a:xfrm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003801" y="2141539"/>
            <a:ext cx="1259479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</a:rPr>
              <a:t>“</a:t>
            </a:r>
            <a:r>
              <a:rPr lang="en-US" sz="3200" dirty="0" err="1">
                <a:solidFill>
                  <a:srgbClr val="000000"/>
                </a:solidFill>
                <a:latin typeface="+mn-lt"/>
              </a:rPr>
              <a:t>mux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”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EC9B3F4-7808-504D-8E52-57CD70CC1F0D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CD8FD-0AB7-1745-A2BC-906F473B03A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</a:t>
            </a:r>
            <a:r>
              <a:rPr lang="en-US" dirty="0" smtClean="0"/>
              <a:t>#24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en-US" smtClean="0"/>
              <a:t>N Instances of 1-bit-Wide Mux</a:t>
            </a: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752600" y="1008063"/>
            <a:ext cx="7391400" cy="5510212"/>
          </a:xfrm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" y="3938587"/>
            <a:ext cx="6324600" cy="2538413"/>
            <a:chOff x="96" y="2481"/>
            <a:chExt cx="3984" cy="1599"/>
          </a:xfrm>
        </p:grpSpPr>
        <p:pic>
          <p:nvPicPr>
            <p:cNvPr id="26634" name="Picture 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E1E1E1"/>
                </a:clrFrom>
                <a:clrTo>
                  <a:srgbClr val="E1E1E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" y="2481"/>
              <a:ext cx="3408" cy="15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6635" name="AutoShape 6"/>
            <p:cNvSpPr>
              <a:spLocks noChangeArrowheads="1"/>
            </p:cNvSpPr>
            <p:nvPr/>
          </p:nvSpPr>
          <p:spPr bwMode="auto">
            <a:xfrm flipH="1">
              <a:off x="3552" y="2888"/>
              <a:ext cx="528" cy="512"/>
            </a:xfrm>
            <a:prstGeom prst="rightArrow">
              <a:avLst>
                <a:gd name="adj1" fmla="val 45120"/>
                <a:gd name="adj2" fmla="val 56111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436103" name="Rectangle 7"/>
          <p:cNvSpPr>
            <a:spLocks noChangeArrowheads="1"/>
          </p:cNvSpPr>
          <p:nvPr/>
        </p:nvSpPr>
        <p:spPr bwMode="auto">
          <a:xfrm>
            <a:off x="1041400" y="3476625"/>
            <a:ext cx="394471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</a:rPr>
              <a:t>How many rows in TT?</a:t>
            </a:r>
          </a:p>
        </p:txBody>
      </p:sp>
      <p:sp>
        <p:nvSpPr>
          <p:cNvPr id="2436104" name="Rectangle 8"/>
          <p:cNvSpPr>
            <a:spLocks noChangeArrowheads="1"/>
          </p:cNvSpPr>
          <p:nvPr/>
        </p:nvSpPr>
        <p:spPr bwMode="auto">
          <a:xfrm>
            <a:off x="6469063" y="3739634"/>
            <a:ext cx="2590800" cy="36933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DB546E-8729-5542-97FD-F479B76C7594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6DCA2-BA17-2445-80AF-F635E4477A1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</a:t>
            </a:r>
            <a:r>
              <a:rPr lang="en-US" dirty="0" smtClean="0"/>
              <a:t>#24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6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6103" grpId="0" build="p" autoUpdateAnimBg="0"/>
      <p:bldP spid="24361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to1muxmov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34" y="2150534"/>
            <a:ext cx="8128000" cy="3911600"/>
          </a:xfrm>
          <a:prstGeom prst="rect">
            <a:avLst/>
          </a:prstGeom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How Do We Build a </a:t>
            </a:r>
            <a:br>
              <a:rPr lang="en-US" dirty="0"/>
            </a:br>
            <a:r>
              <a:rPr lang="en-US" dirty="0"/>
              <a:t>1-bit-Wide </a:t>
            </a:r>
            <a:r>
              <a:rPr lang="en-US" dirty="0" err="1" smtClean="0"/>
              <a:t>Mux</a:t>
            </a:r>
            <a:r>
              <a:rPr lang="en-US" dirty="0" smtClean="0"/>
              <a:t> (in </a:t>
            </a:r>
            <a:r>
              <a:rPr lang="en-US" dirty="0" err="1" smtClean="0"/>
              <a:t>Logisim</a:t>
            </a:r>
            <a:r>
              <a:rPr lang="en-US" dirty="0" smtClean="0"/>
              <a:t>)?</a:t>
            </a:r>
            <a:endParaRPr lang="en-US" dirty="0"/>
          </a:p>
        </p:txBody>
      </p:sp>
      <p:pic>
        <p:nvPicPr>
          <p:cNvPr id="28676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clrChange>
              <a:clrFrom>
                <a:srgbClr val="E1E1E1"/>
              </a:clrFrom>
              <a:clrTo>
                <a:srgbClr val="E1E1E1">
                  <a:alpha val="0"/>
                </a:srgbClr>
              </a:clrTo>
            </a:clrChange>
          </a:blip>
          <a:srcRect l="16814" t="82986" r="55753"/>
          <a:stretch>
            <a:fillRect/>
          </a:stretch>
        </p:blipFill>
        <p:spPr>
          <a:xfrm>
            <a:off x="5727700" y="2368551"/>
            <a:ext cx="2362200" cy="687388"/>
          </a:xfrm>
        </p:spPr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D16740A-F0A9-9148-8133-9329EE16819B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1723C-6AC1-AA41-ADF1-40AB91D73C3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</a:t>
            </a:r>
            <a:r>
              <a:rPr lang="en-US" dirty="0" smtClean="0"/>
              <a:t>#24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999067" y="5181600"/>
            <a:ext cx="762000" cy="50800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85332" y="5300133"/>
            <a:ext cx="4856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/>
              <a:t>s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4-to-1 Multiplexer</a:t>
            </a: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 l="7608" t="7127" r="5435"/>
          <a:stretch>
            <a:fillRect/>
          </a:stretch>
        </p:blipFill>
        <p:spPr>
          <a:xfrm>
            <a:off x="474663" y="1414464"/>
            <a:ext cx="7315200" cy="4767262"/>
          </a:xfrm>
        </p:spPr>
      </p:pic>
      <p:sp>
        <p:nvSpPr>
          <p:cNvPr id="2440196" name="Rectangle 4"/>
          <p:cNvSpPr>
            <a:spLocks noChangeArrowheads="1"/>
          </p:cNvSpPr>
          <p:nvPr/>
        </p:nvSpPr>
        <p:spPr bwMode="auto">
          <a:xfrm>
            <a:off x="4241800" y="1884363"/>
            <a:ext cx="394471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</a:rPr>
              <a:t>How many rows in TT?</a:t>
            </a:r>
          </a:p>
        </p:txBody>
      </p:sp>
      <p:pic>
        <p:nvPicPr>
          <p:cNvPr id="244019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1E1E1"/>
              </a:clrFrom>
              <a:clrTo>
                <a:srgbClr val="E1E1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2" y="5791200"/>
            <a:ext cx="7688263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590800" y="5720835"/>
            <a:ext cx="184666" cy="36933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9256FE1-27FA-FE4F-B996-F69635A87B66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FD644-BED4-A243-A0FD-480C7CCC92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</a:t>
            </a:r>
            <a:r>
              <a:rPr lang="en-US" dirty="0" smtClean="0"/>
              <a:t>#24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0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0196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 Hierarchical Approach</a:t>
            </a:r>
            <a:br>
              <a:rPr lang="en-US" dirty="0" smtClean="0"/>
            </a:br>
            <a:r>
              <a:rPr lang="en-US" dirty="0" smtClean="0"/>
              <a:t>(in </a:t>
            </a:r>
            <a:r>
              <a:rPr lang="en-US" dirty="0" err="1" smtClean="0"/>
              <a:t>Logisim</a:t>
            </a:r>
            <a:r>
              <a:rPr lang="en-US" dirty="0" smtClean="0"/>
              <a:t>)</a:t>
            </a:r>
          </a:p>
        </p:txBody>
      </p:sp>
      <p:pic>
        <p:nvPicPr>
          <p:cNvPr id="244224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 l="10294" t="7181" r="8456" b="3676"/>
          <a:stretch>
            <a:fillRect/>
          </a:stretch>
        </p:blipFill>
        <p:spPr>
          <a:xfrm>
            <a:off x="1660525" y="1657350"/>
            <a:ext cx="5511800" cy="5200650"/>
          </a:xfrm>
        </p:spPr>
      </p:pic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A851D16-9155-1E42-BDA4-CD98E8CADE28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B2006-2692-FB46-9AFA-EBB21D03BB2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</a:t>
            </a:r>
            <a:r>
              <a:rPr lang="en-US" dirty="0" smtClean="0"/>
              <a:t>#24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7" y="0"/>
            <a:ext cx="3132666" cy="1143000"/>
          </a:xfrm>
        </p:spPr>
        <p:txBody>
          <a:bodyPr/>
          <a:lstStyle/>
          <a:p>
            <a:r>
              <a:rPr lang="en-US" dirty="0" err="1" smtClean="0"/>
              <a:t>Logisim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9D06-7F2F-A044-A2A1-523A187E89EF}" type="datetime1">
              <a:rPr lang="en-US" smtClean="0"/>
              <a:pPr/>
              <a:t>10/21/12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</a:t>
            </a:r>
            <a:r>
              <a:rPr lang="en-US" dirty="0" smtClean="0"/>
              <a:t>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 descr="Wide4to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517" y="345017"/>
            <a:ext cx="4483100" cy="6235700"/>
          </a:xfrm>
          <a:prstGeom prst="rect">
            <a:avLst/>
          </a:prstGeom>
        </p:spPr>
      </p:pic>
      <p:pic>
        <p:nvPicPr>
          <p:cNvPr id="8" name="Picture 7" descr="4to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3216"/>
            <a:ext cx="4648200" cy="2019300"/>
          </a:xfrm>
          <a:prstGeom prst="rect">
            <a:avLst/>
          </a:prstGeom>
        </p:spPr>
      </p:pic>
      <p:pic>
        <p:nvPicPr>
          <p:cNvPr id="10" name="Picture 9" descr="4to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1" y="3691466"/>
            <a:ext cx="3302000" cy="228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Subcircuits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Subcircuit</a:t>
            </a:r>
            <a:r>
              <a:rPr lang="en-US" dirty="0" smtClean="0"/>
              <a:t>: </a:t>
            </a:r>
            <a:r>
              <a:rPr lang="en-US" dirty="0" err="1" smtClean="0"/>
              <a:t>Logisim</a:t>
            </a:r>
            <a:r>
              <a:rPr lang="en-US" dirty="0" smtClean="0"/>
              <a:t> equivalent of procedure or method</a:t>
            </a:r>
          </a:p>
          <a:p>
            <a:pPr lvl="1"/>
            <a:r>
              <a:rPr lang="en-US" dirty="0" smtClean="0"/>
              <a:t>Every project is a hierarchy of </a:t>
            </a:r>
            <a:r>
              <a:rPr lang="en-US" dirty="0" err="1" smtClean="0"/>
              <a:t>subcircuits</a:t>
            </a:r>
            <a:endParaRPr lang="en-US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FD9F-C20D-AB4F-9360-4F4AAADA823E}" type="datetime1">
              <a:rPr lang="en-US" smtClean="0"/>
              <a:pPr/>
              <a:t>10/21/12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</a:t>
            </a:r>
            <a:r>
              <a:rPr lang="en-US" dirty="0" smtClean="0"/>
              <a:t>#24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N-bit-wide Data Multiplexer </a:t>
            </a:r>
            <a:br>
              <a:rPr lang="en-US" dirty="0" smtClean="0"/>
            </a:br>
            <a:r>
              <a:rPr lang="en-US" dirty="0" smtClean="0"/>
              <a:t>(in </a:t>
            </a:r>
            <a:r>
              <a:rPr lang="en-US" dirty="0" err="1" smtClean="0"/>
              <a:t>Logisim</a:t>
            </a:r>
            <a:r>
              <a:rPr lang="en-US" dirty="0" smtClean="0"/>
              <a:t> + tunnel)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79463" y="1393825"/>
            <a:ext cx="7823200" cy="5100638"/>
          </a:xfrm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003801" y="2141539"/>
            <a:ext cx="1259479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</a:rPr>
              <a:t>“</a:t>
            </a:r>
            <a:r>
              <a:rPr lang="en-US" sz="3200" dirty="0" err="1">
                <a:solidFill>
                  <a:srgbClr val="000000"/>
                </a:solidFill>
                <a:latin typeface="+mn-lt"/>
              </a:rPr>
              <a:t>mux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”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2C7D477-B63D-E749-978B-45E9001E4B56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CD8FD-0AB7-1745-A2BC-906F473B03A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</a:t>
            </a:r>
            <a:r>
              <a:rPr lang="en-US" dirty="0" smtClean="0"/>
              <a:t>#24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6CAF-2EBE-204E-8477-714DC45B4737}" type="datetime1">
              <a:rPr lang="en-US" smtClean="0"/>
              <a:pPr/>
              <a:t>10/21/12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</a:t>
            </a:r>
            <a:r>
              <a:rPr lang="en-US" dirty="0" smtClean="0"/>
              <a:t>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Multiplexer</a:t>
            </a:r>
            <a:endParaRPr lang="en-US" dirty="0" smtClean="0">
              <a:solidFill>
                <a:srgbClr val="BFBFBF"/>
              </a:solidFill>
            </a:endParaRPr>
          </a:p>
          <a:p>
            <a:r>
              <a:rPr lang="en-US" dirty="0" smtClean="0"/>
              <a:t>ALU Design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And, in Conclusion, …</a:t>
            </a:r>
          </a:p>
          <a:p>
            <a:pPr eaLnBrk="1" hangingPunct="1"/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0B2C46-5AD7-FE4F-8A59-D0FE4920D08E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6CE77-EE0D-234F-A875-A91A105112B0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</a:t>
            </a:r>
            <a:r>
              <a:rPr lang="en-US" dirty="0" smtClean="0"/>
              <a:t>#24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481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0266" y="2214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Content Placeholder 42"/>
          <p:cNvSpPr>
            <a:spLocks noGrp="1"/>
          </p:cNvSpPr>
          <p:nvPr>
            <p:ph sz="half" idx="1"/>
          </p:nvPr>
        </p:nvSpPr>
        <p:spPr>
          <a:xfrm>
            <a:off x="0" y="1387066"/>
            <a:ext cx="3421902" cy="52378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Search “Katz”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instruction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data item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All gates @ one time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Programming Languages</a:t>
            </a: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51A9-5A26-ED49-B325-FD29B1EF0A46}" type="datetime1">
              <a:rPr lang="en-US" smtClean="0"/>
              <a:pPr/>
              <a:t>10/21/12</a:t>
            </a:fld>
            <a:endParaRPr lang="en-US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</a:t>
            </a:r>
            <a:r>
              <a:rPr lang="en-US" dirty="0" smtClean="0"/>
              <a:t>#24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8170342" y="1665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3916478" y="1665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Harness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2" name="Group 50"/>
          <p:cNvGrpSpPr/>
          <p:nvPr/>
        </p:nvGrpSpPr>
        <p:grpSpPr>
          <a:xfrm>
            <a:off x="5831288" y="5537200"/>
            <a:ext cx="3360062" cy="1289820"/>
            <a:chOff x="5831288" y="5537200"/>
            <a:chExt cx="3360062" cy="1289820"/>
          </a:xfrm>
        </p:grpSpPr>
        <p:sp>
          <p:nvSpPr>
            <p:cNvPr id="166" name="TextBox 165"/>
            <p:cNvSpPr txBox="1"/>
            <p:nvPr/>
          </p:nvSpPr>
          <p:spPr>
            <a:xfrm>
              <a:off x="7942290" y="598575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Logic Gates</a:t>
              </a:r>
              <a:endParaRPr lang="en-US" dirty="0"/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438" y="5537200"/>
              <a:ext cx="54947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773" y="5537200"/>
              <a:ext cx="955786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7"/>
            <p:cNvGrpSpPr/>
            <p:nvPr/>
          </p:nvGrpSpPr>
          <p:grpSpPr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93186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7236" name="Image" r:id="rId5" imgW="3492063" imgH="2400000" progId="">
                      <p:embed/>
                    </p:oleObj>
                  </mc:Choice>
                  <mc:Fallback>
                    <p:oleObj name="Image" r:id="rId5" imgW="3492063" imgH="2400000" progId="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60469" y="6139983"/>
                            <a:ext cx="1044389" cy="7180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353"/>
                <a:ext cx="2089150" cy="708647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7" name="Picture 116" descr="cern-rack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3656" y="1334878"/>
            <a:ext cx="2859651" cy="1667628"/>
          </a:xfrm>
          <a:prstGeom prst="rect">
            <a:avLst/>
          </a:prstGeom>
        </p:spPr>
      </p:pic>
      <p:grpSp>
        <p:nvGrpSpPr>
          <p:cNvPr id="4" name="Group 55"/>
          <p:cNvGrpSpPr/>
          <p:nvPr/>
        </p:nvGrpSpPr>
        <p:grpSpPr>
          <a:xfrm>
            <a:off x="3442017" y="2980266"/>
            <a:ext cx="5143176" cy="1625601"/>
            <a:chOff x="3442017" y="2980266"/>
            <a:chExt cx="5143176" cy="1625601"/>
          </a:xfrm>
        </p:grpSpPr>
        <p:grpSp>
          <p:nvGrpSpPr>
            <p:cNvPr id="5" name="Group 53"/>
            <p:cNvGrpSpPr/>
            <p:nvPr/>
          </p:nvGrpSpPr>
          <p:grpSpPr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48" name="Picture 5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954" y="2980266"/>
                <a:ext cx="1729843" cy="38947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1460" y="2980267"/>
                <a:ext cx="1083733" cy="38947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44"/>
              <p:cNvGrpSpPr/>
              <p:nvPr/>
            </p:nvGrpSpPr>
            <p:grpSpPr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9066" y="3369744"/>
                  <a:ext cx="4690534" cy="123612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8265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90242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6242320" y="3413668"/>
                  <a:ext cx="3440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4134" y="3810000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     Memory               (Cache)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935" y="4199466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Input/Output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6760107" y="3049938"/>
              <a:ext cx="112659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dirty="0" smtClean="0"/>
                <a:t>Computer</a:t>
              </a:r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3365862" y="3454411"/>
            <a:ext cx="5625738" cy="2622539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1023" y="5625230"/>
              <a:ext cx="3626511" cy="341684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Cache Memory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89"/>
            <p:cNvGrpSpPr/>
            <p:nvPr/>
          </p:nvGrpSpPr>
          <p:grpSpPr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9" name="Group 48"/>
              <p:cNvGrpSpPr/>
              <p:nvPr/>
            </p:nvGrpSpPr>
            <p:grpSpPr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5213"/>
                  <a:ext cx="5454288" cy="152997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635" y="3454411"/>
                  <a:ext cx="2252893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845" y="3454411"/>
                  <a:ext cx="640305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TextBox 161"/>
              <p:cNvSpPr txBox="1"/>
              <p:nvPr/>
            </p:nvSpPr>
            <p:spPr>
              <a:xfrm>
                <a:off x="7515253" y="4306692"/>
                <a:ext cx="641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Core</a:t>
                </a:r>
                <a:endParaRPr lang="en-US" dirty="0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450" y="4718050"/>
                <a:ext cx="2705100" cy="85090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Instruction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8900" y="4686300"/>
                <a:ext cx="2362199" cy="48895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Functional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57" name="Picture 56" descr="600px-Pipeline_5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75262" y="4921249"/>
              <a:ext cx="908064" cy="654673"/>
            </a:xfrm>
            <a:prstGeom prst="rect">
              <a:avLst/>
            </a:prstGeom>
          </p:spPr>
        </p:pic>
        <p:grpSp>
          <p:nvGrpSpPr>
            <p:cNvPr id="10" name="Group 88"/>
            <p:cNvGrpSpPr/>
            <p:nvPr/>
          </p:nvGrpSpPr>
          <p:grpSpPr>
            <a:xfrm>
              <a:off x="6108909" y="5194300"/>
              <a:ext cx="2127517" cy="361950"/>
              <a:chOff x="6108909" y="5194300"/>
              <a:chExt cx="2127517" cy="361950"/>
            </a:xfrm>
          </p:grpSpPr>
          <p:grpSp>
            <p:nvGrpSpPr>
              <p:cNvPr id="11" name="Group 68"/>
              <p:cNvGrpSpPr/>
              <p:nvPr/>
            </p:nvGrpSpPr>
            <p:grpSpPr>
              <a:xfrm>
                <a:off x="7499559" y="51943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3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3</a:t>
                  </a:r>
                  <a:endParaRPr lang="en-US" sz="1400" dirty="0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79"/>
              <p:cNvGrpSpPr/>
              <p:nvPr/>
            </p:nvGrpSpPr>
            <p:grpSpPr>
              <a:xfrm>
                <a:off x="7036009" y="52006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2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2</a:t>
                  </a:r>
                  <a:endParaRPr lang="en-US" sz="1400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82"/>
              <p:cNvGrpSpPr/>
              <p:nvPr/>
            </p:nvGrpSpPr>
            <p:grpSpPr>
              <a:xfrm>
                <a:off x="6572459" y="5207000"/>
                <a:ext cx="736867" cy="342900"/>
                <a:chOff x="7499559" y="5194300"/>
                <a:chExt cx="736867" cy="342900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1</a:t>
                  </a:r>
                  <a:endParaRPr lang="en-US" sz="1400" dirty="0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85"/>
              <p:cNvGrpSpPr/>
              <p:nvPr/>
            </p:nvGrpSpPr>
            <p:grpSpPr>
              <a:xfrm>
                <a:off x="6108909" y="52133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0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0</a:t>
                  </a:r>
                  <a:endParaRPr lang="en-US" sz="1400" dirty="0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5" name="Group 91"/>
          <p:cNvGrpSpPr/>
          <p:nvPr/>
        </p:nvGrpSpPr>
        <p:grpSpPr>
          <a:xfrm>
            <a:off x="0" y="5486401"/>
            <a:ext cx="9517119" cy="1371598"/>
            <a:chOff x="0" y="4724401"/>
            <a:chExt cx="9517119" cy="1371598"/>
          </a:xfrm>
        </p:grpSpPr>
        <p:grpSp>
          <p:nvGrpSpPr>
            <p:cNvPr id="16" name="Group 64"/>
            <p:cNvGrpSpPr/>
            <p:nvPr/>
          </p:nvGrpSpPr>
          <p:grpSpPr>
            <a:xfrm>
              <a:off x="5317067" y="4741332"/>
              <a:ext cx="4200052" cy="1354667"/>
              <a:chOff x="1864861" y="2478375"/>
              <a:chExt cx="9231735" cy="98256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864861" y="2846835"/>
                <a:ext cx="8411618" cy="614100"/>
              </a:xfrm>
              <a:prstGeom prst="rect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7894428" y="2478375"/>
                <a:ext cx="3202168" cy="267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Today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5" name="Rectangle 64"/>
            <p:cNvSpPr/>
            <p:nvPr/>
          </p:nvSpPr>
          <p:spPr>
            <a:xfrm>
              <a:off x="0" y="4724401"/>
              <a:ext cx="3200400" cy="660399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Title 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Here!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Arithmetic and Logic Unit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Most processors contain a special logic block called “Arithmetic and Logic Unit” (ALU)</a:t>
            </a:r>
          </a:p>
          <a:p>
            <a:r>
              <a:rPr lang="en-US" smtClean="0"/>
              <a:t>We’ll show you an easy one that does ADD, SUB, bitwise AND, bitwise OR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3" y="3690939"/>
            <a:ext cx="3733800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4038601"/>
            <a:ext cx="434340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3BCE69E-AF90-B446-B6E3-589CB53E9C64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764EF-FF3B-634E-A28E-171D4C52A23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</a:t>
            </a:r>
            <a:r>
              <a:rPr lang="en-US" dirty="0" smtClean="0"/>
              <a:t>#24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 l="5731" r="7370"/>
          <a:stretch>
            <a:fillRect/>
          </a:stretch>
        </p:blipFill>
        <p:spPr>
          <a:xfrm>
            <a:off x="1219202" y="1365250"/>
            <a:ext cx="6519863" cy="5170488"/>
          </a:xfrm>
        </p:spPr>
      </p:pic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ALU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F5DB527-1ED7-E942-8E9B-1BC774B51D39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</a:t>
            </a:r>
            <a:r>
              <a:rPr lang="en-US" dirty="0" smtClean="0"/>
              <a:t>#24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24A3C-86C5-6B42-9ECB-9ACD4CDF891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Adder/Subtractor: One-bit adder Least Significant Bit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23C7D76-86A9-C841-9100-33E5AE3CD054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</a:t>
            </a:r>
            <a:r>
              <a:rPr lang="en-US" dirty="0" smtClean="0"/>
              <a:t>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B76EA-564A-B049-A41D-95C6FDA0994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41990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871663"/>
            <a:ext cx="8305800" cy="3906837"/>
          </a:xfrm>
        </p:spPr>
      </p:pic>
      <p:sp>
        <p:nvSpPr>
          <p:cNvPr id="2452484" name="Rectangle 4"/>
          <p:cNvSpPr>
            <a:spLocks noChangeArrowheads="1"/>
          </p:cNvSpPr>
          <p:nvPr/>
        </p:nvSpPr>
        <p:spPr bwMode="auto">
          <a:xfrm>
            <a:off x="3700463" y="5192198"/>
            <a:ext cx="184666" cy="36933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248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CE5767E-3DED-2547-A4F0-AA0DD01D838F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</a:t>
            </a:r>
            <a:r>
              <a:rPr lang="en-US" dirty="0" smtClean="0"/>
              <a:t>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6B24C-2D66-B24F-A680-F98418670B0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4403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clrChange>
              <a:clrFrom>
                <a:srgbClr val="E1E1E1"/>
              </a:clrFrom>
              <a:clrTo>
                <a:srgbClr val="E1E1E1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14400" y="1150939"/>
            <a:ext cx="8229600" cy="5248275"/>
          </a:xfrm>
        </p:spPr>
      </p:pic>
      <p:sp>
        <p:nvSpPr>
          <p:cNvPr id="2454532" name="Rectangle 4"/>
          <p:cNvSpPr>
            <a:spLocks noChangeArrowheads="1"/>
          </p:cNvSpPr>
          <p:nvPr/>
        </p:nvSpPr>
        <p:spPr bwMode="auto">
          <a:xfrm>
            <a:off x="3106739" y="5486400"/>
            <a:ext cx="5105400" cy="94826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Adder/Subtractor: One-bit adder (1/2) …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45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3"/>
          <a:srcRect t="3922" b="65109"/>
          <a:stretch>
            <a:fillRect/>
          </a:stretch>
        </p:blipFill>
        <p:spPr bwMode="auto">
          <a:xfrm>
            <a:off x="596902" y="2598738"/>
            <a:ext cx="4259263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clrChange>
              <a:clrFrom>
                <a:srgbClr val="E1E1E1"/>
              </a:clrFrom>
              <a:clrTo>
                <a:srgbClr val="E1E1E1">
                  <a:alpha val="0"/>
                </a:srgbClr>
              </a:clrTo>
            </a:clrChange>
          </a:blip>
          <a:srcRect l="9869" t="83969"/>
          <a:stretch>
            <a:fillRect/>
          </a:stretch>
        </p:blipFill>
        <p:spPr>
          <a:xfrm>
            <a:off x="508000" y="4745039"/>
            <a:ext cx="7416800" cy="841375"/>
          </a:xfrm>
        </p:spPr>
      </p:pic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Adder/Subtractor: One-bit Adder (2/2) …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65EB8C4-292F-DD47-8665-31A82F2A9AEF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</a:t>
            </a:r>
            <a:r>
              <a:rPr lang="en-US" dirty="0" smtClean="0"/>
              <a:t>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A3B462-3D54-CC42-9763-69E6DC1A4B4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46088" name="Picture 4"/>
          <p:cNvPicPr>
            <a:picLocks noChangeAspect="1" noChangeArrowheads="1"/>
          </p:cNvPicPr>
          <p:nvPr/>
        </p:nvPicPr>
        <p:blipFill>
          <a:blip r:embed="rId3"/>
          <a:srcRect t="34149" b="2614"/>
          <a:stretch>
            <a:fillRect/>
          </a:stretch>
        </p:blipFill>
        <p:spPr bwMode="auto">
          <a:xfrm>
            <a:off x="4122738" y="1947863"/>
            <a:ext cx="4259263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 x 1-bit Adders </a:t>
            </a:r>
            <a:r>
              <a:rPr lang="en-US">
                <a:latin typeface="Symbol" charset="2"/>
              </a:rPr>
              <a:t></a:t>
            </a:r>
            <a:r>
              <a:rPr lang="en-US"/>
              <a:t> 1 N-bit Adder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7738121-77E0-1F4F-A0AD-DB772113AB4E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</a:t>
            </a:r>
            <a:r>
              <a:rPr lang="en-US" dirty="0" smtClean="0"/>
              <a:t>#24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645EF-D61A-FD43-919D-F24DE2F3BCA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24586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 l="4909" t="6818" r="7500" b="14511"/>
          <a:stretch>
            <a:fillRect/>
          </a:stretch>
        </p:blipFill>
        <p:spPr>
          <a:xfrm>
            <a:off x="134939" y="2557464"/>
            <a:ext cx="8839200" cy="3290887"/>
          </a:xfrm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38314" y="3395665"/>
            <a:ext cx="5859463" cy="1446212"/>
            <a:chOff x="1052" y="1392"/>
            <a:chExt cx="3691" cy="911"/>
          </a:xfrm>
        </p:grpSpPr>
        <p:sp>
          <p:nvSpPr>
            <p:cNvPr id="48138" name="Rectangle 6"/>
            <p:cNvSpPr>
              <a:spLocks noChangeArrowheads="1"/>
            </p:cNvSpPr>
            <p:nvPr/>
          </p:nvSpPr>
          <p:spPr bwMode="auto">
            <a:xfrm>
              <a:off x="1052" y="1392"/>
              <a:ext cx="470" cy="9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800" b="1"/>
                <a:t>+</a:t>
              </a:r>
            </a:p>
          </p:txBody>
        </p:sp>
        <p:sp>
          <p:nvSpPr>
            <p:cNvPr id="48139" name="Rectangle 7"/>
            <p:cNvSpPr>
              <a:spLocks noChangeArrowheads="1"/>
            </p:cNvSpPr>
            <p:nvPr/>
          </p:nvSpPr>
          <p:spPr bwMode="auto">
            <a:xfrm>
              <a:off x="3016" y="1392"/>
              <a:ext cx="470" cy="9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800" b="1"/>
                <a:t>+</a:t>
              </a:r>
            </a:p>
          </p:txBody>
        </p:sp>
        <p:sp>
          <p:nvSpPr>
            <p:cNvPr id="48140" name="Rectangle 8"/>
            <p:cNvSpPr>
              <a:spLocks noChangeArrowheads="1"/>
            </p:cNvSpPr>
            <p:nvPr/>
          </p:nvSpPr>
          <p:spPr bwMode="auto">
            <a:xfrm>
              <a:off x="4273" y="1392"/>
              <a:ext cx="470" cy="9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800" b="1"/>
                <a:t>+</a:t>
              </a:r>
            </a:p>
          </p:txBody>
        </p:sp>
      </p:grpSp>
      <p:sp>
        <p:nvSpPr>
          <p:cNvPr id="2458633" name="Text Box 9"/>
          <p:cNvSpPr txBox="1">
            <a:spLocks noChangeArrowheads="1"/>
          </p:cNvSpPr>
          <p:nvPr/>
        </p:nvSpPr>
        <p:spPr bwMode="auto">
          <a:xfrm>
            <a:off x="6764339" y="2493963"/>
            <a:ext cx="685800" cy="46166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Comic Sans MS" charset="0"/>
              </a:rPr>
              <a:t>b</a:t>
            </a:r>
            <a:r>
              <a:rPr lang="en-US" sz="2400" baseline="-25000">
                <a:latin typeface="Comic Sans MS" charset="0"/>
              </a:rPr>
              <a:t>0</a:t>
            </a:r>
            <a:endParaRPr lang="en-US" sz="2800"/>
          </a:p>
        </p:txBody>
      </p:sp>
      <p:sp>
        <p:nvSpPr>
          <p:cNvPr id="13" name="TextBox 12"/>
          <p:cNvSpPr txBox="1"/>
          <p:nvPr/>
        </p:nvSpPr>
        <p:spPr>
          <a:xfrm>
            <a:off x="744539" y="1658939"/>
            <a:ext cx="519467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Connect Carry Out i-1 to Carry in </a:t>
            </a:r>
            <a:r>
              <a:rPr lang="en-US" sz="2800" dirty="0" err="1">
                <a:latin typeface="+mn-lt"/>
              </a:rPr>
              <a:t>i</a:t>
            </a:r>
            <a:r>
              <a:rPr lang="en-US" sz="2800" dirty="0">
                <a:latin typeface="+mn-lt"/>
              </a:rPr>
              <a:t>: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33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 r="3806"/>
          <a:stretch>
            <a:fillRect/>
          </a:stretch>
        </p:blipFill>
        <p:spPr>
          <a:xfrm>
            <a:off x="601663" y="1558926"/>
            <a:ext cx="8305800" cy="5030788"/>
          </a:xfrm>
        </p:spPr>
      </p:pic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Twos Complement Adder/Subtractor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0EF66F6-8FE9-D346-9AFB-3915D9AFF94B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</a:t>
            </a:r>
            <a:r>
              <a:rPr lang="en-US" dirty="0" smtClean="0"/>
              <a:t>#24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C63C6-3EF9-574C-94F9-1F858BB491C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Path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setting clock period in synchronous systems, must allow for worst case</a:t>
            </a:r>
          </a:p>
          <a:p>
            <a:r>
              <a:rPr lang="en-US" dirty="0" smtClean="0"/>
              <a:t>Path through combinational logic that is worst case called “</a:t>
            </a:r>
            <a:r>
              <a:rPr lang="en-US" dirty="0" smtClean="0">
                <a:solidFill>
                  <a:srgbClr val="0000FF"/>
                </a:solidFill>
              </a:rPr>
              <a:t>critical path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Can be estimated by number of “</a:t>
            </a:r>
            <a:r>
              <a:rPr lang="en-US" dirty="0" smtClean="0">
                <a:solidFill>
                  <a:srgbClr val="0000FF"/>
                </a:solidFill>
              </a:rPr>
              <a:t>gate delays</a:t>
            </a:r>
            <a:r>
              <a:rPr lang="en-US" dirty="0" smtClean="0"/>
              <a:t>”: Number of gates must go through in worst case</a:t>
            </a:r>
          </a:p>
          <a:p>
            <a:r>
              <a:rPr lang="en-US" dirty="0" smtClean="0"/>
              <a:t>Idea: Doesn’t matter if speedup other paths if don’t improve the critical path</a:t>
            </a:r>
          </a:p>
          <a:p>
            <a:r>
              <a:rPr lang="en-US" dirty="0" smtClean="0"/>
              <a:t>What might critical path of ALU?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FD9F-C20D-AB4F-9360-4F4AAADA823E}" type="datetime1">
              <a:rPr lang="en-US" smtClean="0"/>
              <a:pPr/>
              <a:t>10/21/12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</a:t>
            </a:r>
            <a:r>
              <a:rPr lang="en-US" dirty="0" smtClean="0"/>
              <a:t>#24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And, </a:t>
            </a:r>
            <a:r>
              <a:rPr lang="en-US" smtClean="0"/>
              <a:t>in Conclusion, …</a:t>
            </a:r>
            <a:endParaRPr lang="en-US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muxes</a:t>
            </a:r>
            <a:r>
              <a:rPr lang="en-US" dirty="0" smtClean="0"/>
              <a:t> to select among input</a:t>
            </a:r>
          </a:p>
          <a:p>
            <a:pPr lvl="1"/>
            <a:r>
              <a:rPr lang="en-US" dirty="0" smtClean="0"/>
              <a:t>S input bits selects 2</a:t>
            </a:r>
            <a:r>
              <a:rPr lang="en-US" baseline="30000" dirty="0" smtClean="0"/>
              <a:t>S</a:t>
            </a:r>
            <a:r>
              <a:rPr lang="en-US" dirty="0" smtClean="0"/>
              <a:t> inputs</a:t>
            </a:r>
          </a:p>
          <a:p>
            <a:pPr lvl="1"/>
            <a:r>
              <a:rPr lang="en-US" dirty="0" smtClean="0"/>
              <a:t>Each input can be </a:t>
            </a:r>
            <a:r>
              <a:rPr lang="en-US" dirty="0" err="1" smtClean="0"/>
              <a:t>n</a:t>
            </a:r>
            <a:r>
              <a:rPr lang="en-US" dirty="0" smtClean="0"/>
              <a:t>-bits wide, </a:t>
            </a:r>
            <a:r>
              <a:rPr lang="en-US" dirty="0" err="1" smtClean="0"/>
              <a:t>indep</a:t>
            </a:r>
            <a:r>
              <a:rPr lang="en-US" dirty="0" smtClean="0"/>
              <a:t> of S</a:t>
            </a:r>
          </a:p>
          <a:p>
            <a:r>
              <a:rPr lang="en-US" dirty="0" smtClean="0"/>
              <a:t>Can implement </a:t>
            </a:r>
            <a:r>
              <a:rPr lang="en-US" dirty="0" err="1" smtClean="0"/>
              <a:t>muxes</a:t>
            </a:r>
            <a:r>
              <a:rPr lang="en-US" dirty="0" smtClean="0"/>
              <a:t> </a:t>
            </a:r>
            <a:r>
              <a:rPr lang="en-US" dirty="0" smtClean="0"/>
              <a:t>hierarchically</a:t>
            </a:r>
          </a:p>
          <a:p>
            <a:r>
              <a:rPr lang="en-US" dirty="0" smtClean="0"/>
              <a:t>Arithmetic circuits are a kind of combinational logic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0EC786-7CEB-F14C-B0FB-0E9CEB68A2AA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</a:t>
            </a:r>
            <a:r>
              <a:rPr lang="en-US" dirty="0" smtClean="0"/>
              <a:t>#24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110B3-E7D8-7A4E-B012-10111FDED2F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000" smtClean="0"/>
              <a:t>Levels of Representation/Interpretation</a:t>
            </a:r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24389" y="2201864"/>
            <a:ext cx="3848100" cy="89693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600" dirty="0" err="1">
                <a:solidFill>
                  <a:srgbClr val="FF0000"/>
                </a:solidFill>
                <a:ea typeface="+mn-ea"/>
                <a:cs typeface="+mn-cs"/>
              </a:rPr>
              <a:t>lw</a:t>
            </a:r>
            <a:r>
              <a:rPr lang="en-US" sz="1600" dirty="0">
                <a:solidFill>
                  <a:srgbClr val="FF0000"/>
                </a:solidFill>
                <a:ea typeface="+mn-ea"/>
                <a:cs typeface="+mn-cs"/>
              </a:rPr>
              <a:t>	  $t0, 0($2)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600" dirty="0" err="1">
                <a:solidFill>
                  <a:srgbClr val="FF0000"/>
                </a:solidFill>
                <a:ea typeface="+mn-ea"/>
                <a:cs typeface="+mn-cs"/>
              </a:rPr>
              <a:t>lw</a:t>
            </a:r>
            <a:r>
              <a:rPr lang="en-US" sz="1600" dirty="0">
                <a:solidFill>
                  <a:srgbClr val="FF0000"/>
                </a:solidFill>
                <a:ea typeface="+mn-ea"/>
                <a:cs typeface="+mn-cs"/>
              </a:rPr>
              <a:t>	  $t1, 4($2)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600" dirty="0" err="1">
                <a:solidFill>
                  <a:srgbClr val="FF0000"/>
                </a:solidFill>
                <a:ea typeface="+mn-ea"/>
                <a:cs typeface="+mn-cs"/>
              </a:rPr>
              <a:t>sw</a:t>
            </a:r>
            <a:r>
              <a:rPr lang="en-US" sz="1600" dirty="0">
                <a:solidFill>
                  <a:srgbClr val="FF0000"/>
                </a:solidFill>
                <a:ea typeface="+mn-ea"/>
                <a:cs typeface="+mn-cs"/>
              </a:rPr>
              <a:t>	  $t1, 0($2)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600" dirty="0" err="1">
                <a:solidFill>
                  <a:srgbClr val="FF0000"/>
                </a:solidFill>
                <a:ea typeface="+mn-ea"/>
                <a:cs typeface="+mn-cs"/>
              </a:rPr>
              <a:t>sw</a:t>
            </a:r>
            <a:r>
              <a:rPr lang="en-US" sz="1600" dirty="0">
                <a:solidFill>
                  <a:srgbClr val="FF0000"/>
                </a:solidFill>
                <a:ea typeface="+mn-ea"/>
                <a:cs typeface="+mn-cs"/>
              </a:rPr>
              <a:t>	  $t0, 4($2)</a:t>
            </a:r>
          </a:p>
        </p:txBody>
      </p:sp>
      <p:graphicFrame>
        <p:nvGraphicFramePr>
          <p:cNvPr id="21506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624388" y="5549900"/>
          <a:ext cx="18288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0" name="Image" r:id="rId4" imgW="3492063" imgH="2400000" progId="">
                  <p:embed/>
                </p:oleObj>
              </mc:Choice>
              <mc:Fallback>
                <p:oleObj name="Image" r:id="rId4" imgW="3492063" imgH="240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388" y="5549900"/>
                        <a:ext cx="18288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857251" y="1435100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b="1">
                <a:latin typeface="Calibri" charset="0"/>
              </a:rPr>
              <a:t>High Level Language</a:t>
            </a:r>
            <a:br>
              <a:rPr lang="en-US" b="1">
                <a:latin typeface="Calibri" charset="0"/>
              </a:rPr>
            </a:br>
            <a:r>
              <a:rPr lang="en-US" b="1">
                <a:latin typeface="Calibri" charset="0"/>
              </a:rPr>
              <a:t>Program (e.g., C)</a:t>
            </a: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857250" y="2381251"/>
            <a:ext cx="2800351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b="1">
                <a:solidFill>
                  <a:srgbClr val="FF0000"/>
                </a:solidFill>
                <a:latin typeface="Calibri" charset="0"/>
              </a:rPr>
              <a:t>Assembly  Language Program (e.g., MIPS)</a:t>
            </a:r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908051" y="3295650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b="1">
                <a:latin typeface="Calibri" charset="0"/>
              </a:rPr>
              <a:t>Machine  Language Program (MIPS)</a:t>
            </a:r>
          </a:p>
        </p:txBody>
      </p:sp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304800" y="4667251"/>
            <a:ext cx="4038600" cy="544354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b="1">
                <a:solidFill>
                  <a:srgbClr val="3366FF"/>
                </a:solidFill>
                <a:latin typeface="Calibri" charset="0"/>
              </a:rPr>
              <a:t>Hardware Architecture Description</a:t>
            </a:r>
            <a:br>
              <a:rPr lang="en-US" b="1">
                <a:solidFill>
                  <a:srgbClr val="3366FF"/>
                </a:solidFill>
                <a:latin typeface="Calibri" charset="0"/>
              </a:rPr>
            </a:br>
            <a:r>
              <a:rPr lang="en-US" b="1">
                <a:solidFill>
                  <a:srgbClr val="3366FF"/>
                </a:solidFill>
                <a:latin typeface="Calibri" charset="0"/>
              </a:rPr>
              <a:t>(e.g., block diagrams)</a:t>
            </a:r>
            <a:r>
              <a:rPr lang="en-US">
                <a:solidFill>
                  <a:srgbClr val="3366FF"/>
                </a:solidFill>
                <a:latin typeface="Calibri" charset="0"/>
              </a:rPr>
              <a:t> </a:t>
            </a:r>
          </a:p>
        </p:txBody>
      </p:sp>
      <p:sp>
        <p:nvSpPr>
          <p:cNvPr id="21513" name="Line 11"/>
          <p:cNvSpPr>
            <a:spLocks noChangeShapeType="1"/>
          </p:cNvSpPr>
          <p:nvPr/>
        </p:nvSpPr>
        <p:spPr bwMode="auto">
          <a:xfrm>
            <a:off x="2057400" y="1981200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4" name="Rectangle 13"/>
          <p:cNvSpPr>
            <a:spLocks noChangeArrowheads="1"/>
          </p:cNvSpPr>
          <p:nvPr/>
        </p:nvSpPr>
        <p:spPr bwMode="auto">
          <a:xfrm>
            <a:off x="2197101" y="2076451"/>
            <a:ext cx="1308100" cy="2936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b="1" i="1">
                <a:latin typeface="Calibri" charset="0"/>
              </a:rPr>
              <a:t>Compiler</a:t>
            </a:r>
          </a:p>
        </p:txBody>
      </p:sp>
      <p:sp>
        <p:nvSpPr>
          <p:cNvPr id="21515" name="Rectangle 14"/>
          <p:cNvSpPr>
            <a:spLocks noChangeArrowheads="1"/>
          </p:cNvSpPr>
          <p:nvPr/>
        </p:nvSpPr>
        <p:spPr bwMode="auto">
          <a:xfrm>
            <a:off x="2222501" y="2990851"/>
            <a:ext cx="1435100" cy="2936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b="1" i="1">
                <a:latin typeface="Calibri" charset="0"/>
              </a:rPr>
              <a:t>Assembler</a:t>
            </a:r>
          </a:p>
        </p:txBody>
      </p:sp>
      <p:sp>
        <p:nvSpPr>
          <p:cNvPr id="21516" name="Line 15"/>
          <p:cNvSpPr>
            <a:spLocks noChangeShapeType="1"/>
          </p:cNvSpPr>
          <p:nvPr/>
        </p:nvSpPr>
        <p:spPr bwMode="auto">
          <a:xfrm>
            <a:off x="2108200" y="3816351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7" name="Rectangle 16"/>
          <p:cNvSpPr>
            <a:spLocks noChangeArrowheads="1"/>
          </p:cNvSpPr>
          <p:nvPr/>
        </p:nvSpPr>
        <p:spPr bwMode="auto">
          <a:xfrm>
            <a:off x="381000" y="4057651"/>
            <a:ext cx="1676400" cy="529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b="1" i="1">
                <a:latin typeface="Calibri" charset="0"/>
              </a:rPr>
              <a:t>Machine Interpretation</a:t>
            </a:r>
          </a:p>
        </p:txBody>
      </p:sp>
      <p:sp>
        <p:nvSpPr>
          <p:cNvPr id="21518" name="Rectangle 17"/>
          <p:cNvSpPr>
            <a:spLocks noChangeArrowheads="1"/>
          </p:cNvSpPr>
          <p:nvPr/>
        </p:nvSpPr>
        <p:spPr bwMode="auto">
          <a:xfrm>
            <a:off x="4624389" y="1336675"/>
            <a:ext cx="3086100" cy="7096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78000"/>
              </a:lnSpc>
            </a:pPr>
            <a:r>
              <a:rPr lang="en-US" b="1">
                <a:latin typeface="Calibri" charset="0"/>
              </a:rPr>
              <a:t>temp = v[k];</a:t>
            </a:r>
          </a:p>
          <a:p>
            <a:pPr marL="342900" indent="-342900">
              <a:lnSpc>
                <a:spcPct val="78000"/>
              </a:lnSpc>
            </a:pPr>
            <a:r>
              <a:rPr lang="en-US" b="1">
                <a:latin typeface="Calibri" charset="0"/>
              </a:rPr>
              <a:t>v[k] = v[k+1];</a:t>
            </a:r>
          </a:p>
          <a:p>
            <a:pPr marL="342900" indent="-342900">
              <a:lnSpc>
                <a:spcPct val="78000"/>
              </a:lnSpc>
            </a:pPr>
            <a:r>
              <a:rPr lang="en-US" b="1">
                <a:latin typeface="Calibri" charset="0"/>
              </a:rPr>
              <a:t>v[k+1] = temp;</a:t>
            </a:r>
            <a:endParaRPr lang="en-US" sz="1200">
              <a:latin typeface="Calibri" charset="0"/>
            </a:endParaRPr>
          </a:p>
        </p:txBody>
      </p:sp>
      <p:sp>
        <p:nvSpPr>
          <p:cNvPr id="21519" name="Rectangle 19"/>
          <p:cNvSpPr>
            <a:spLocks noChangeArrowheads="1"/>
          </p:cNvSpPr>
          <p:nvPr/>
        </p:nvSpPr>
        <p:spPr bwMode="auto">
          <a:xfrm>
            <a:off x="4624389" y="4298950"/>
            <a:ext cx="29845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20" name="Rectangle 20"/>
          <p:cNvSpPr>
            <a:spLocks noChangeArrowheads="1"/>
          </p:cNvSpPr>
          <p:nvPr/>
        </p:nvSpPr>
        <p:spPr bwMode="auto">
          <a:xfrm>
            <a:off x="4624390" y="3125788"/>
            <a:ext cx="4384575" cy="951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ourier New" charset="0"/>
              </a:rPr>
              <a:t>0000 1001 1100 0110 1010 1111 0101 1000</a:t>
            </a:r>
          </a:p>
          <a:p>
            <a:r>
              <a:rPr lang="en-US" sz="1400">
                <a:latin typeface="Courier New" charset="0"/>
              </a:rPr>
              <a:t>1010 1111 0101 1000 0000 1001 1100 0110 </a:t>
            </a:r>
          </a:p>
          <a:p>
            <a:r>
              <a:rPr lang="en-US" sz="1400">
                <a:latin typeface="Courier New" charset="0"/>
              </a:rPr>
              <a:t>1100 0110 1010 1111 0101 1000 0000 1001 </a:t>
            </a:r>
          </a:p>
          <a:p>
            <a:r>
              <a:rPr lang="en-US" sz="1400">
                <a:latin typeface="Courier New" charset="0"/>
              </a:rPr>
              <a:t>0101 1000 0000 1001 1100 0110 1010 1111</a:t>
            </a:r>
            <a:r>
              <a:rPr lang="en-US" sz="1400">
                <a:latin typeface="Courier" charset="0"/>
              </a:rPr>
              <a:t> </a:t>
            </a:r>
          </a:p>
        </p:txBody>
      </p:sp>
      <p:sp>
        <p:nvSpPr>
          <p:cNvPr id="21521" name="Rectangle 22"/>
          <p:cNvSpPr>
            <a:spLocks noChangeArrowheads="1"/>
          </p:cNvSpPr>
          <p:nvPr/>
        </p:nvSpPr>
        <p:spPr bwMode="auto">
          <a:xfrm>
            <a:off x="844551" y="3816351"/>
            <a:ext cx="2730500" cy="1397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22" name="Line 23"/>
          <p:cNvSpPr>
            <a:spLocks noChangeShapeType="1"/>
          </p:cNvSpPr>
          <p:nvPr/>
        </p:nvSpPr>
        <p:spPr bwMode="auto">
          <a:xfrm>
            <a:off x="2085975" y="2922588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3" name="Rectangle 24"/>
          <p:cNvSpPr>
            <a:spLocks noChangeArrowheads="1"/>
          </p:cNvSpPr>
          <p:nvPr/>
        </p:nvSpPr>
        <p:spPr bwMode="auto">
          <a:xfrm>
            <a:off x="609600" y="6070601"/>
            <a:ext cx="3708400" cy="544354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b="1">
                <a:solidFill>
                  <a:srgbClr val="005400"/>
                </a:solidFill>
                <a:latin typeface="Calibri" charset="0"/>
              </a:rPr>
              <a:t>Logic Circuit Description</a:t>
            </a:r>
            <a:br>
              <a:rPr lang="en-US" b="1">
                <a:solidFill>
                  <a:srgbClr val="005400"/>
                </a:solidFill>
                <a:latin typeface="Calibri" charset="0"/>
              </a:rPr>
            </a:br>
            <a:r>
              <a:rPr lang="en-US" b="1">
                <a:solidFill>
                  <a:srgbClr val="005400"/>
                </a:solidFill>
                <a:latin typeface="Calibri" charset="0"/>
              </a:rPr>
              <a:t>(Circuit Schematic Diagrams)</a:t>
            </a:r>
          </a:p>
        </p:txBody>
      </p:sp>
      <p:sp>
        <p:nvSpPr>
          <p:cNvPr id="21524" name="Line 26"/>
          <p:cNvSpPr>
            <a:spLocks noChangeShapeType="1"/>
          </p:cNvSpPr>
          <p:nvPr/>
        </p:nvSpPr>
        <p:spPr bwMode="auto">
          <a:xfrm>
            <a:off x="2286000" y="5224464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5" name="Rectangle 27"/>
          <p:cNvSpPr>
            <a:spLocks noChangeArrowheads="1"/>
          </p:cNvSpPr>
          <p:nvPr/>
        </p:nvSpPr>
        <p:spPr bwMode="auto">
          <a:xfrm>
            <a:off x="381000" y="5368926"/>
            <a:ext cx="1981200" cy="529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b="1" i="1">
                <a:latin typeface="Calibri" charset="0"/>
              </a:rPr>
              <a:t>Architecture Implementation</a:t>
            </a:r>
          </a:p>
        </p:txBody>
      </p:sp>
      <p:pic>
        <p:nvPicPr>
          <p:cNvPr id="21526" name="Picture 35" descr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24389" y="4178301"/>
            <a:ext cx="16383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7" name="Rectangle 36"/>
          <p:cNvSpPr>
            <a:spLocks noChangeArrowheads="1"/>
          </p:cNvSpPr>
          <p:nvPr/>
        </p:nvSpPr>
        <p:spPr bwMode="auto">
          <a:xfrm>
            <a:off x="6008688" y="5291139"/>
            <a:ext cx="3048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28" name="TextBox 24"/>
          <p:cNvSpPr txBox="1">
            <a:spLocks noChangeArrowheads="1"/>
          </p:cNvSpPr>
          <p:nvPr/>
        </p:nvSpPr>
        <p:spPr bwMode="auto">
          <a:xfrm>
            <a:off x="6359853" y="2184401"/>
            <a:ext cx="25904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latin typeface="Calibri" charset="0"/>
              </a:rPr>
              <a:t>Anything can be represented</a:t>
            </a:r>
            <a:br>
              <a:rPr lang="en-US" sz="1600">
                <a:latin typeface="Calibri" charset="0"/>
              </a:rPr>
            </a:br>
            <a:r>
              <a:rPr lang="en-US" sz="1600">
                <a:latin typeface="Calibri" charset="0"/>
              </a:rPr>
              <a:t>as a </a:t>
            </a:r>
            <a:r>
              <a:rPr lang="en-US" sz="1600" i="1">
                <a:latin typeface="Calibri" charset="0"/>
              </a:rPr>
              <a:t>number</a:t>
            </a:r>
            <a:r>
              <a:rPr lang="en-US" sz="1600">
                <a:latin typeface="Calibri" charset="0"/>
              </a:rPr>
              <a:t>, </a:t>
            </a:r>
            <a:br>
              <a:rPr lang="en-US" sz="1600">
                <a:latin typeface="Calibri" charset="0"/>
              </a:rPr>
            </a:br>
            <a:r>
              <a:rPr lang="en-US" sz="1600">
                <a:latin typeface="Calibri" charset="0"/>
              </a:rPr>
              <a:t>i.e., data or instructions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FA79196-00A3-5547-A426-C08E8226931A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513E0-2E5C-2743-9841-8E41BC710CE1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</a:t>
            </a:r>
            <a:r>
              <a:rPr lang="en-US" dirty="0" smtClean="0"/>
              <a:t>#24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03200" y="4046538"/>
            <a:ext cx="6637339" cy="2811462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Truth </a:t>
            </a:r>
            <a:r>
              <a:rPr lang="en-US" dirty="0" smtClean="0"/>
              <a:t>table can be mapped to gates for combinational logic design</a:t>
            </a:r>
          </a:p>
          <a:p>
            <a:r>
              <a:rPr lang="en-US" dirty="0" smtClean="0"/>
              <a:t>Boolean algebra allows minimization of </a:t>
            </a:r>
            <a:r>
              <a:rPr lang="en-US" dirty="0" smtClean="0"/>
              <a:t>gates</a:t>
            </a:r>
          </a:p>
          <a:p>
            <a:r>
              <a:rPr lang="en-US" dirty="0" smtClean="0"/>
              <a:t>Sequential vs. Combinational Logic</a:t>
            </a:r>
          </a:p>
          <a:p>
            <a:r>
              <a:rPr lang="en-US" dirty="0" smtClean="0"/>
              <a:t>Unique </a:t>
            </a:r>
            <a:r>
              <a:rPr lang="en-US" dirty="0"/>
              <a:t>c</a:t>
            </a:r>
            <a:r>
              <a:rPr lang="en-US" dirty="0" smtClean="0"/>
              <a:t>onfigurations of a digital system: </a:t>
            </a:r>
            <a:r>
              <a:rPr lang="en-US" i="1" dirty="0" smtClean="0"/>
              <a:t>State </a:t>
            </a:r>
            <a:r>
              <a:rPr lang="en-US" dirty="0" smtClean="0"/>
              <a:t>and</a:t>
            </a:r>
            <a:r>
              <a:rPr lang="en-US" i="1" dirty="0" smtClean="0"/>
              <a:t> State Machines</a:t>
            </a: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E5CFD4F-BA84-EB4D-A372-B52AAC258300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</a:t>
            </a:r>
            <a:r>
              <a:rPr lang="en-US" dirty="0" smtClean="0"/>
              <a:t>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946B9-29A8-494E-A355-6DFE277D15B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</a:t>
            </a:r>
            <a:r>
              <a:rPr lang="en-US" dirty="0" smtClean="0"/>
              <a:t>#24</a:t>
            </a:r>
            <a:endParaRPr lang="en-US" dirty="0"/>
          </a:p>
        </p:txBody>
      </p:sp>
      <p:sp>
        <p:nvSpPr>
          <p:cNvPr id="51203" name="Rectangle 9"/>
          <p:cNvSpPr>
            <a:spLocks noChangeArrowheads="1"/>
          </p:cNvSpPr>
          <p:nvPr/>
        </p:nvSpPr>
        <p:spPr bwMode="auto">
          <a:xfrm>
            <a:off x="4468813" y="1690688"/>
            <a:ext cx="1027112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system</a:t>
            </a:r>
          </a:p>
        </p:txBody>
      </p:sp>
      <p:sp>
        <p:nvSpPr>
          <p:cNvPr id="51204" name="Rectangle 10"/>
          <p:cNvSpPr>
            <a:spLocks noChangeArrowheads="1"/>
          </p:cNvSpPr>
          <p:nvPr/>
        </p:nvSpPr>
        <p:spPr bwMode="auto">
          <a:xfrm>
            <a:off x="2263775" y="2644775"/>
            <a:ext cx="1214438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datapath</a:t>
            </a:r>
          </a:p>
        </p:txBody>
      </p:sp>
      <p:sp>
        <p:nvSpPr>
          <p:cNvPr id="51205" name="Rectangle 11"/>
          <p:cNvSpPr>
            <a:spLocks noChangeArrowheads="1"/>
          </p:cNvSpPr>
          <p:nvPr/>
        </p:nvSpPr>
        <p:spPr bwMode="auto">
          <a:xfrm>
            <a:off x="5972175" y="2632075"/>
            <a:ext cx="1012825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control</a:t>
            </a:r>
          </a:p>
        </p:txBody>
      </p:sp>
      <p:sp>
        <p:nvSpPr>
          <p:cNvPr id="51206" name="Rectangle 12"/>
          <p:cNvSpPr>
            <a:spLocks noChangeArrowheads="1"/>
          </p:cNvSpPr>
          <p:nvPr/>
        </p:nvSpPr>
        <p:spPr bwMode="auto">
          <a:xfrm>
            <a:off x="4805363" y="3648075"/>
            <a:ext cx="1528762" cy="550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 algn="ctr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state</a:t>
            </a:r>
            <a:br>
              <a:rPr lang="en-US">
                <a:solidFill>
                  <a:srgbClr val="000000"/>
                </a:solidFill>
                <a:latin typeface="Comic Sans MS" charset="0"/>
              </a:rPr>
            </a:br>
            <a:r>
              <a:rPr lang="en-US">
                <a:solidFill>
                  <a:srgbClr val="000000"/>
                </a:solidFill>
                <a:latin typeface="Comic Sans MS" charset="0"/>
              </a:rPr>
              <a:t>registers</a:t>
            </a:r>
          </a:p>
        </p:txBody>
      </p:sp>
      <p:sp>
        <p:nvSpPr>
          <p:cNvPr id="51207" name="Rectangle 13"/>
          <p:cNvSpPr>
            <a:spLocks noChangeArrowheads="1"/>
          </p:cNvSpPr>
          <p:nvPr/>
        </p:nvSpPr>
        <p:spPr bwMode="auto">
          <a:xfrm>
            <a:off x="6208713" y="3660775"/>
            <a:ext cx="2166937" cy="550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 algn="ctr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combinational</a:t>
            </a:r>
            <a:br>
              <a:rPr lang="en-US">
                <a:solidFill>
                  <a:srgbClr val="000000"/>
                </a:solidFill>
                <a:latin typeface="Comic Sans MS" charset="0"/>
              </a:rPr>
            </a:br>
            <a:r>
              <a:rPr lang="en-US">
                <a:solidFill>
                  <a:srgbClr val="000000"/>
                </a:solidFill>
                <a:latin typeface="Comic Sans MS" charset="0"/>
              </a:rPr>
              <a:t>logic</a:t>
            </a:r>
          </a:p>
        </p:txBody>
      </p:sp>
      <p:sp>
        <p:nvSpPr>
          <p:cNvPr id="51208" name="Rectangle 14"/>
          <p:cNvSpPr>
            <a:spLocks noChangeArrowheads="1"/>
          </p:cNvSpPr>
          <p:nvPr/>
        </p:nvSpPr>
        <p:spPr bwMode="auto">
          <a:xfrm>
            <a:off x="1855258" y="3722688"/>
            <a:ext cx="1365250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multiplexer</a:t>
            </a:r>
          </a:p>
        </p:txBody>
      </p:sp>
      <p:sp>
        <p:nvSpPr>
          <p:cNvPr id="51209" name="Rectangle 15"/>
          <p:cNvSpPr>
            <a:spLocks noChangeArrowheads="1"/>
          </p:cNvSpPr>
          <p:nvPr/>
        </p:nvSpPr>
        <p:spPr bwMode="auto">
          <a:xfrm>
            <a:off x="3203575" y="3735388"/>
            <a:ext cx="1390650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comparator</a:t>
            </a:r>
          </a:p>
        </p:txBody>
      </p:sp>
      <p:sp>
        <p:nvSpPr>
          <p:cNvPr id="51210" name="Rectangle 16"/>
          <p:cNvSpPr>
            <a:spLocks noChangeArrowheads="1"/>
          </p:cNvSpPr>
          <p:nvPr/>
        </p:nvSpPr>
        <p:spPr bwMode="auto">
          <a:xfrm>
            <a:off x="760413" y="3584575"/>
            <a:ext cx="92710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 algn="ctr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code</a:t>
            </a:r>
            <a:br>
              <a:rPr lang="en-US">
                <a:solidFill>
                  <a:srgbClr val="000000"/>
                </a:solidFill>
                <a:latin typeface="Comic Sans MS" charset="0"/>
              </a:rPr>
            </a:br>
            <a:r>
              <a:rPr lang="en-US">
                <a:solidFill>
                  <a:srgbClr val="000000"/>
                </a:solidFill>
                <a:latin typeface="Comic Sans MS" charset="0"/>
              </a:rPr>
              <a:t>registers</a:t>
            </a:r>
          </a:p>
        </p:txBody>
      </p:sp>
      <p:sp>
        <p:nvSpPr>
          <p:cNvPr id="51211" name="Rectangle 17"/>
          <p:cNvSpPr>
            <a:spLocks noChangeArrowheads="1"/>
          </p:cNvSpPr>
          <p:nvPr/>
        </p:nvSpPr>
        <p:spPr bwMode="auto">
          <a:xfrm>
            <a:off x="3503613" y="5038725"/>
            <a:ext cx="1065212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register</a:t>
            </a:r>
          </a:p>
        </p:txBody>
      </p:sp>
      <p:sp>
        <p:nvSpPr>
          <p:cNvPr id="51212" name="Rectangle 18"/>
          <p:cNvSpPr>
            <a:spLocks noChangeArrowheads="1"/>
          </p:cNvSpPr>
          <p:nvPr/>
        </p:nvSpPr>
        <p:spPr bwMode="auto">
          <a:xfrm>
            <a:off x="5118100" y="5038725"/>
            <a:ext cx="841375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logic</a:t>
            </a:r>
          </a:p>
        </p:txBody>
      </p:sp>
      <p:sp>
        <p:nvSpPr>
          <p:cNvPr id="51213" name="Line 19"/>
          <p:cNvSpPr>
            <a:spLocks noChangeShapeType="1"/>
          </p:cNvSpPr>
          <p:nvPr/>
        </p:nvSpPr>
        <p:spPr bwMode="auto">
          <a:xfrm>
            <a:off x="4849813" y="1973263"/>
            <a:ext cx="1428750" cy="7032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4" name="Line 20"/>
          <p:cNvSpPr>
            <a:spLocks noChangeShapeType="1"/>
          </p:cNvSpPr>
          <p:nvPr/>
        </p:nvSpPr>
        <p:spPr bwMode="auto">
          <a:xfrm flipH="1">
            <a:off x="2784475" y="1962150"/>
            <a:ext cx="2052638" cy="688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5" name="Line 21"/>
          <p:cNvSpPr>
            <a:spLocks noChangeShapeType="1"/>
          </p:cNvSpPr>
          <p:nvPr/>
        </p:nvSpPr>
        <p:spPr bwMode="auto">
          <a:xfrm flipH="1">
            <a:off x="2406650" y="2963863"/>
            <a:ext cx="252413" cy="777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6" name="Line 22"/>
          <p:cNvSpPr>
            <a:spLocks noChangeShapeType="1"/>
          </p:cNvSpPr>
          <p:nvPr/>
        </p:nvSpPr>
        <p:spPr bwMode="auto">
          <a:xfrm>
            <a:off x="2659063" y="2938463"/>
            <a:ext cx="1100137" cy="841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7" name="Line 23"/>
          <p:cNvSpPr>
            <a:spLocks noChangeShapeType="1"/>
          </p:cNvSpPr>
          <p:nvPr/>
        </p:nvSpPr>
        <p:spPr bwMode="auto">
          <a:xfrm flipH="1">
            <a:off x="1317625" y="2927350"/>
            <a:ext cx="1354138" cy="701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8" name="Line 24"/>
          <p:cNvSpPr>
            <a:spLocks noChangeShapeType="1"/>
          </p:cNvSpPr>
          <p:nvPr/>
        </p:nvSpPr>
        <p:spPr bwMode="auto">
          <a:xfrm>
            <a:off x="1192213" y="4105275"/>
            <a:ext cx="2655887" cy="939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9" name="Line 25"/>
          <p:cNvSpPr>
            <a:spLocks noChangeShapeType="1"/>
          </p:cNvSpPr>
          <p:nvPr/>
        </p:nvSpPr>
        <p:spPr bwMode="auto">
          <a:xfrm flipH="1">
            <a:off x="3886200" y="4143375"/>
            <a:ext cx="1603375" cy="890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0" name="Line 26"/>
          <p:cNvSpPr>
            <a:spLocks noChangeShapeType="1"/>
          </p:cNvSpPr>
          <p:nvPr/>
        </p:nvSpPr>
        <p:spPr bwMode="auto">
          <a:xfrm flipH="1">
            <a:off x="5553075" y="2914650"/>
            <a:ext cx="776288" cy="776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1" name="Line 27"/>
          <p:cNvSpPr>
            <a:spLocks noChangeShapeType="1"/>
          </p:cNvSpPr>
          <p:nvPr/>
        </p:nvSpPr>
        <p:spPr bwMode="auto">
          <a:xfrm>
            <a:off x="6353175" y="2914650"/>
            <a:ext cx="865188" cy="763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2" name="Line 28"/>
          <p:cNvSpPr>
            <a:spLocks noChangeShapeType="1"/>
          </p:cNvSpPr>
          <p:nvPr/>
        </p:nvSpPr>
        <p:spPr bwMode="auto">
          <a:xfrm>
            <a:off x="3759200" y="4029075"/>
            <a:ext cx="1604963" cy="1028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3" name="Line 29"/>
          <p:cNvSpPr>
            <a:spLocks noChangeShapeType="1"/>
          </p:cNvSpPr>
          <p:nvPr/>
        </p:nvSpPr>
        <p:spPr bwMode="auto">
          <a:xfrm>
            <a:off x="2406650" y="4029075"/>
            <a:ext cx="2932113" cy="1041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4" name="Line 30"/>
          <p:cNvSpPr>
            <a:spLocks noChangeShapeType="1"/>
          </p:cNvSpPr>
          <p:nvPr/>
        </p:nvSpPr>
        <p:spPr bwMode="auto">
          <a:xfrm flipH="1">
            <a:off x="5414963" y="4143375"/>
            <a:ext cx="1790700" cy="914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5" name="Rectangle 31"/>
          <p:cNvSpPr>
            <a:spLocks noChangeArrowheads="1"/>
          </p:cNvSpPr>
          <p:nvPr/>
        </p:nvSpPr>
        <p:spPr bwMode="auto">
          <a:xfrm>
            <a:off x="3740150" y="5791200"/>
            <a:ext cx="185420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 algn="ctr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switching</a:t>
            </a:r>
            <a:br>
              <a:rPr lang="en-US">
                <a:solidFill>
                  <a:srgbClr val="000000"/>
                </a:solidFill>
                <a:latin typeface="Comic Sans MS" charset="0"/>
              </a:rPr>
            </a:br>
            <a:r>
              <a:rPr lang="en-US">
                <a:solidFill>
                  <a:srgbClr val="000000"/>
                </a:solidFill>
                <a:latin typeface="Comic Sans MS" charset="0"/>
              </a:rPr>
              <a:t>networks</a:t>
            </a:r>
          </a:p>
        </p:txBody>
      </p:sp>
      <p:sp>
        <p:nvSpPr>
          <p:cNvPr id="51226" name="Line 32"/>
          <p:cNvSpPr>
            <a:spLocks noChangeShapeType="1"/>
          </p:cNvSpPr>
          <p:nvPr/>
        </p:nvSpPr>
        <p:spPr bwMode="auto">
          <a:xfrm flipH="1">
            <a:off x="4800600" y="5346700"/>
            <a:ext cx="563563" cy="425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7" name="Line 33"/>
          <p:cNvSpPr>
            <a:spLocks noChangeShapeType="1"/>
          </p:cNvSpPr>
          <p:nvPr/>
        </p:nvSpPr>
        <p:spPr bwMode="auto">
          <a:xfrm>
            <a:off x="3886200" y="5334000"/>
            <a:ext cx="638175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8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Design Hierarchy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C0FE1E9-01D7-E047-A658-0DA6A5B19DAC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371852-B2BA-C64F-8A35-805D0536AD16}" type="slidenum">
              <a:rPr lang="en-US"/>
              <a:pPr>
                <a:defRPr/>
              </a:pPr>
              <a:t>5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828799" y="2573340"/>
            <a:ext cx="4199998" cy="3794123"/>
            <a:chOff x="1828799" y="2573340"/>
            <a:chExt cx="4199998" cy="3794123"/>
          </a:xfrm>
        </p:grpSpPr>
        <p:sp>
          <p:nvSpPr>
            <p:cNvPr id="33" name="Rectangle 32"/>
            <p:cNvSpPr/>
            <p:nvPr/>
          </p:nvSpPr>
          <p:spPr>
            <a:xfrm>
              <a:off x="4774672" y="4893734"/>
              <a:ext cx="1254125" cy="439738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995738" y="5762625"/>
              <a:ext cx="1371600" cy="604838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828799" y="3640140"/>
              <a:ext cx="1320800" cy="457728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032000" y="2573340"/>
              <a:ext cx="1320800" cy="457728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60400" y="2506133"/>
            <a:ext cx="7433733" cy="2844273"/>
            <a:chOff x="660400" y="2506133"/>
            <a:chExt cx="7433733" cy="2844273"/>
          </a:xfrm>
        </p:grpSpPr>
        <p:sp>
          <p:nvSpPr>
            <p:cNvPr id="37" name="Rectangle 36"/>
            <p:cNvSpPr/>
            <p:nvPr/>
          </p:nvSpPr>
          <p:spPr>
            <a:xfrm>
              <a:off x="4961468" y="2506133"/>
              <a:ext cx="3132665" cy="1896533"/>
            </a:xfrm>
            <a:prstGeom prst="rect">
              <a:avLst/>
            </a:prstGeom>
            <a:noFill/>
            <a:ln w="50800">
              <a:solidFill>
                <a:srgbClr val="FF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267606" y="4910668"/>
              <a:ext cx="1254125" cy="439738"/>
            </a:xfrm>
            <a:prstGeom prst="rect">
              <a:avLst/>
            </a:prstGeom>
            <a:noFill/>
            <a:ln w="50800">
              <a:solidFill>
                <a:srgbClr val="FF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60400" y="3589868"/>
              <a:ext cx="1118131" cy="524932"/>
            </a:xfrm>
            <a:prstGeom prst="rect">
              <a:avLst/>
            </a:prstGeom>
            <a:noFill/>
            <a:ln w="50800">
              <a:solidFill>
                <a:srgbClr val="FF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 of Circuits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8526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i="1" dirty="0" smtClean="0">
                <a:solidFill>
                  <a:srgbClr val="000000"/>
                </a:solidFill>
                <a:ea typeface="+mn-ea"/>
                <a:cs typeface="+mn-cs"/>
              </a:rPr>
              <a:t>Synchronous Digital Systems 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consist of two basic types of circuits: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FF"/>
                </a:solidFill>
                <a:ea typeface="+mn-ea"/>
              </a:rPr>
              <a:t>Combinational Logic (CL) circuits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000FF"/>
                </a:solidFill>
                <a:ea typeface="+mn-ea"/>
              </a:rPr>
              <a:t>Output is a function of the inputs only, not the history of its execution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i="1" dirty="0" smtClean="0">
                <a:solidFill>
                  <a:srgbClr val="0000FF"/>
                </a:solidFill>
                <a:ea typeface="+mn-ea"/>
              </a:rPr>
              <a:t>E.g., circuits to add A, B (ALUs)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Sequential 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Logic (SL)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Circuits that “remember” or store information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aka “State Elements”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E.g., memories and registers (Registers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)</a:t>
            </a:r>
            <a:endParaRPr lang="en-US" dirty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FBDFFB7-DF6C-3E43-BC93-34D502758544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</a:t>
            </a:r>
            <a:r>
              <a:rPr lang="en-US" dirty="0" smtClean="0"/>
              <a:t>#24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8D7DF-525F-7D46-885E-65CB5685D7BE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Conceptual MIPS </a:t>
            </a:r>
            <a:r>
              <a:rPr lang="en-US" dirty="0" err="1" smtClean="0"/>
              <a:t>Datapath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6B99A3B-913E-B14A-BFA3-88F73467EA76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</a:t>
            </a:r>
            <a:r>
              <a:rPr lang="en-US" dirty="0" smtClean="0"/>
              <a:t>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92A69-F3C1-164A-9859-C87892FC08A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4582" name="Picture 7" descr="f04-01-P3744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746250"/>
            <a:ext cx="7964487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2048933" y="1930399"/>
            <a:ext cx="4842934" cy="3488268"/>
            <a:chOff x="2048933" y="1930399"/>
            <a:chExt cx="4842934" cy="3488268"/>
          </a:xfrm>
        </p:grpSpPr>
        <p:sp>
          <p:nvSpPr>
            <p:cNvPr id="2" name="Oval 1"/>
            <p:cNvSpPr/>
            <p:nvPr/>
          </p:nvSpPr>
          <p:spPr>
            <a:xfrm>
              <a:off x="2048933" y="2015066"/>
              <a:ext cx="1473200" cy="1574801"/>
            </a:xfrm>
            <a:prstGeom prst="ellipse">
              <a:avLst/>
            </a:prstGeom>
            <a:noFill/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40667" y="1930399"/>
              <a:ext cx="1473200" cy="1574801"/>
            </a:xfrm>
            <a:prstGeom prst="ellipse">
              <a:avLst/>
            </a:prstGeom>
            <a:noFill/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418667" y="3843866"/>
              <a:ext cx="1473200" cy="1574801"/>
            </a:xfrm>
            <a:prstGeom prst="ellipse">
              <a:avLst/>
            </a:prstGeom>
            <a:noFill/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318933" y="4097866"/>
            <a:ext cx="2692401" cy="2201334"/>
            <a:chOff x="3318933" y="4097866"/>
            <a:chExt cx="2692401" cy="2201334"/>
          </a:xfrm>
        </p:grpSpPr>
        <p:sp>
          <p:nvSpPr>
            <p:cNvPr id="10" name="Oval 9"/>
            <p:cNvSpPr/>
            <p:nvPr/>
          </p:nvSpPr>
          <p:spPr>
            <a:xfrm>
              <a:off x="3318933" y="4097866"/>
              <a:ext cx="643467" cy="1574801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367867" y="4724399"/>
              <a:ext cx="643467" cy="1574801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Multiplexer</a:t>
            </a:r>
            <a:endParaRPr lang="en-US" dirty="0" smtClean="0"/>
          </a:p>
          <a:p>
            <a:r>
              <a:rPr lang="en-US" dirty="0" smtClean="0"/>
              <a:t>ALU Design</a:t>
            </a:r>
          </a:p>
          <a:p>
            <a:r>
              <a:rPr lang="en-US" dirty="0" smtClean="0"/>
              <a:t>And in Conclusion, …</a:t>
            </a:r>
          </a:p>
          <a:p>
            <a:pPr eaLnBrk="1" hangingPunct="1"/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0B2C46-5AD7-FE4F-8A59-D0FE4920D08E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6CE77-EE0D-234F-A875-A91A105112B0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</a:t>
            </a:r>
            <a:r>
              <a:rPr lang="en-US" dirty="0" smtClean="0"/>
              <a:t>#24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Multiplexer</a:t>
            </a: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ALU Design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And in Conclusion, …</a:t>
            </a:r>
          </a:p>
          <a:p>
            <a:pPr eaLnBrk="1" hangingPunct="1"/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0B2C46-5AD7-FE4F-8A59-D0FE4920D08E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6CE77-EE0D-234F-A875-A91A105112B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</a:t>
            </a:r>
            <a:r>
              <a:rPr lang="en-US" dirty="0" smtClean="0"/>
              <a:t>#24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73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34736</TotalTime>
  <Words>968</Words>
  <Application>Microsoft Macintosh PowerPoint</Application>
  <PresentationFormat>On-screen Show (4:3)</PresentationFormat>
  <Paragraphs>235</Paragraphs>
  <Slides>28</Slides>
  <Notes>17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Image</vt:lpstr>
      <vt:lpstr>CS 61C:  Great Ideas in Computer Architecture  Datapath Building Blocks</vt:lpstr>
      <vt:lpstr>You are Here!</vt:lpstr>
      <vt:lpstr>Levels of Representation/Interpretation</vt:lpstr>
      <vt:lpstr>Review</vt:lpstr>
      <vt:lpstr>Design Hierarchy</vt:lpstr>
      <vt:lpstr>Type of Circuits</vt:lpstr>
      <vt:lpstr>Conceptual MIPS Datapath</vt:lpstr>
      <vt:lpstr>Agenda</vt:lpstr>
      <vt:lpstr>Agenda</vt:lpstr>
      <vt:lpstr>Data Multiplexer (e.g., 2-to-1 x n-bit-wide)</vt:lpstr>
      <vt:lpstr>N Instances of 1-bit-Wide Mux</vt:lpstr>
      <vt:lpstr>How Do We Build a  1-bit-Wide Mux (in Logisim)?</vt:lpstr>
      <vt:lpstr>4-to-1 Multiplexer</vt:lpstr>
      <vt:lpstr>Alternative Hierarchical Approach (in Logisim)</vt:lpstr>
      <vt:lpstr>Logisim</vt:lpstr>
      <vt:lpstr>Subcircuits</vt:lpstr>
      <vt:lpstr>N-bit-wide Data Multiplexer  (in Logisim + tunnel)</vt:lpstr>
      <vt:lpstr>Administrivia</vt:lpstr>
      <vt:lpstr>Agenda</vt:lpstr>
      <vt:lpstr>Arithmetic and Logic Unit</vt:lpstr>
      <vt:lpstr>Simple ALU</vt:lpstr>
      <vt:lpstr>Adder/Subtractor: One-bit adder Least Significant Bit</vt:lpstr>
      <vt:lpstr>Adder/Subtractor: One-bit adder (1/2) …</vt:lpstr>
      <vt:lpstr>Adder/Subtractor: One-bit Adder (2/2) …</vt:lpstr>
      <vt:lpstr>N x 1-bit Adders  1 N-bit Adder</vt:lpstr>
      <vt:lpstr>Twos Complement Adder/Subtractor</vt:lpstr>
      <vt:lpstr>Critical Path</vt:lpstr>
      <vt:lpstr>And, in Conclusion, …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Randy Katz</cp:lastModifiedBy>
  <cp:revision>254</cp:revision>
  <cp:lastPrinted>2011-03-28T14:59:27Z</cp:lastPrinted>
  <dcterms:created xsi:type="dcterms:W3CDTF">2012-03-14T13:28:40Z</dcterms:created>
  <dcterms:modified xsi:type="dcterms:W3CDTF">2012-10-21T17:45:55Z</dcterms:modified>
</cp:coreProperties>
</file>