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.bin" ContentType="application/vnd.openxmlformats-officedocument.oleObject"/>
  <Override PartName="/ppt/notesSlides/notesSlide40.xml" ContentType="application/vnd.openxmlformats-officedocument.presentationml.notesSlide+xml"/>
  <Override PartName="/ppt/embeddings/oleObject2.bin" ContentType="application/vnd.openxmlformats-officedocument.oleObject"/>
  <Override PartName="/ppt/notesSlides/notesSlide41.xml" ContentType="application/vnd.openxmlformats-officedocument.presentationml.notesSlide+xml"/>
  <Override PartName="/ppt/embeddings/oleObject3.bin" ContentType="application/vnd.openxmlformats-officedocument.oleObject"/>
  <Override PartName="/ppt/notesSlides/notesSlide42.xml" ContentType="application/vnd.openxmlformats-officedocument.presentationml.notesSlide+xml"/>
  <Override PartName="/ppt/embeddings/oleObject4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92"/>
  </p:notesMasterIdLst>
  <p:handoutMasterIdLst>
    <p:handoutMasterId r:id="rId93"/>
  </p:handoutMasterIdLst>
  <p:sldIdLst>
    <p:sldId id="335" r:id="rId2"/>
    <p:sldId id="431" r:id="rId3"/>
    <p:sldId id="260" r:id="rId4"/>
    <p:sldId id="657" r:id="rId5"/>
    <p:sldId id="269" r:id="rId6"/>
    <p:sldId id="653" r:id="rId7"/>
    <p:sldId id="64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430" r:id="rId23"/>
    <p:sldId id="436" r:id="rId24"/>
    <p:sldId id="646" r:id="rId25"/>
    <p:sldId id="432" r:id="rId26"/>
    <p:sldId id="438" r:id="rId27"/>
    <p:sldId id="647" r:id="rId28"/>
    <p:sldId id="437" r:id="rId29"/>
    <p:sldId id="439" r:id="rId30"/>
    <p:sldId id="655" r:id="rId31"/>
    <p:sldId id="440" r:id="rId32"/>
    <p:sldId id="460" r:id="rId33"/>
    <p:sldId id="461" r:id="rId34"/>
    <p:sldId id="651" r:id="rId35"/>
    <p:sldId id="658" r:id="rId36"/>
    <p:sldId id="261" r:id="rId37"/>
    <p:sldId id="262" r:id="rId38"/>
    <p:sldId id="263" r:id="rId39"/>
    <p:sldId id="264" r:id="rId40"/>
    <p:sldId id="656" r:id="rId41"/>
    <p:sldId id="266" r:id="rId42"/>
    <p:sldId id="441" r:id="rId43"/>
    <p:sldId id="442" r:id="rId44"/>
    <p:sldId id="443" r:id="rId45"/>
    <p:sldId id="444" r:id="rId46"/>
    <p:sldId id="648" r:id="rId47"/>
    <p:sldId id="446" r:id="rId48"/>
    <p:sldId id="451" r:id="rId49"/>
    <p:sldId id="452" r:id="rId50"/>
    <p:sldId id="453" r:id="rId51"/>
    <p:sldId id="649" r:id="rId52"/>
    <p:sldId id="476" r:id="rId53"/>
    <p:sldId id="490" r:id="rId54"/>
    <p:sldId id="491" r:id="rId55"/>
    <p:sldId id="492" r:id="rId56"/>
    <p:sldId id="493" r:id="rId57"/>
    <p:sldId id="494" r:id="rId58"/>
    <p:sldId id="495" r:id="rId59"/>
    <p:sldId id="496" r:id="rId60"/>
    <p:sldId id="497" r:id="rId61"/>
    <p:sldId id="498" r:id="rId62"/>
    <p:sldId id="447" r:id="rId63"/>
    <p:sldId id="448" r:id="rId64"/>
    <p:sldId id="449" r:id="rId65"/>
    <p:sldId id="450" r:id="rId66"/>
    <p:sldId id="499" r:id="rId67"/>
    <p:sldId id="500" r:id="rId68"/>
    <p:sldId id="501" r:id="rId69"/>
    <p:sldId id="502" r:id="rId70"/>
    <p:sldId id="503" r:id="rId71"/>
    <p:sldId id="504" r:id="rId72"/>
    <p:sldId id="505" r:id="rId73"/>
    <p:sldId id="506" r:id="rId74"/>
    <p:sldId id="507" r:id="rId75"/>
    <p:sldId id="508" r:id="rId76"/>
    <p:sldId id="510" r:id="rId77"/>
    <p:sldId id="511" r:id="rId78"/>
    <p:sldId id="512" r:id="rId79"/>
    <p:sldId id="513" r:id="rId80"/>
    <p:sldId id="514" r:id="rId81"/>
    <p:sldId id="515" r:id="rId82"/>
    <p:sldId id="652" r:id="rId83"/>
    <p:sldId id="659" r:id="rId84"/>
    <p:sldId id="516" r:id="rId85"/>
    <p:sldId id="517" r:id="rId86"/>
    <p:sldId id="474" r:id="rId87"/>
    <p:sldId id="518" r:id="rId88"/>
    <p:sldId id="654" r:id="rId89"/>
    <p:sldId id="661" r:id="rId90"/>
    <p:sldId id="660" r:id="rId91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99"/>
    <a:srgbClr val="FFCC99"/>
    <a:srgbClr val="FF3300"/>
    <a:srgbClr val="CCFFFF"/>
    <a:srgbClr val="FFCC00"/>
    <a:srgbClr val="FF7C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1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9128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Relationship Id="rId3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Relationship Id="rId3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Relationship Id="rId3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c:spPr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25.0</c:v>
                </c:pt>
                <c:pt idx="7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5275112"/>
        <c:axId val="-2055271880"/>
      </c:areaChart>
      <c:catAx>
        <c:axId val="-20552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5271880"/>
        <c:crossesAt val="0.0"/>
        <c:auto val="1"/>
        <c:lblAlgn val="ctr"/>
        <c:lblOffset val="100"/>
        <c:noMultiLvlLbl val="0"/>
      </c:catAx>
      <c:valAx>
        <c:axId val="-2055271880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5275112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25.0</c:v>
                </c:pt>
                <c:pt idx="1">
                  <c:v>25.0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5240792"/>
        <c:axId val="-2055237624"/>
      </c:areaChart>
      <c:catAx>
        <c:axId val="-205524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5237624"/>
        <c:crossesAt val="0.0"/>
        <c:auto val="1"/>
        <c:lblAlgn val="ctr"/>
        <c:lblOffset val="100"/>
        <c:noMultiLvlLbl val="0"/>
      </c:catAx>
      <c:valAx>
        <c:axId val="-2055237624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5240792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c:spPr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25.0</c:v>
                </c:pt>
                <c:pt idx="4">
                  <c:v>25.0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6241592"/>
        <c:axId val="-2056244840"/>
      </c:areaChart>
      <c:catAx>
        <c:axId val="-205624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6244840"/>
        <c:crossesAt val="0.0"/>
        <c:auto val="1"/>
        <c:lblAlgn val="ctr"/>
        <c:lblOffset val="100"/>
        <c:noMultiLvlLbl val="0"/>
      </c:catAx>
      <c:valAx>
        <c:axId val="-2056244840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6241592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c:spPr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25.0</c:v>
                </c:pt>
                <c:pt idx="7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501224"/>
        <c:axId val="-2057498024"/>
      </c:areaChart>
      <c:catAx>
        <c:axId val="-205750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7498024"/>
        <c:crossesAt val="0.0"/>
        <c:auto val="1"/>
        <c:lblAlgn val="ctr"/>
        <c:lblOffset val="100"/>
        <c:noMultiLvlLbl val="0"/>
      </c:catAx>
      <c:valAx>
        <c:axId val="-2057498024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7501224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25.0</c:v>
                </c:pt>
                <c:pt idx="1">
                  <c:v>25.0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457976"/>
        <c:axId val="-2057454808"/>
      </c:areaChart>
      <c:catAx>
        <c:axId val="-2057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7454808"/>
        <c:crossesAt val="0.0"/>
        <c:auto val="1"/>
        <c:lblAlgn val="ctr"/>
        <c:lblOffset val="100"/>
        <c:noMultiLvlLbl val="0"/>
      </c:catAx>
      <c:valAx>
        <c:axId val="-2057454808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7457976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c:spPr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25.0</c:v>
                </c:pt>
                <c:pt idx="4">
                  <c:v>25.0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412488"/>
        <c:axId val="-2057409288"/>
      </c:areaChart>
      <c:catAx>
        <c:axId val="-205741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7409288"/>
        <c:crossesAt val="0.0"/>
        <c:auto val="1"/>
        <c:lblAlgn val="ctr"/>
        <c:lblOffset val="100"/>
        <c:noMultiLvlLbl val="0"/>
      </c:catAx>
      <c:valAx>
        <c:axId val="-2057409288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7412488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c:spPr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25.0</c:v>
                </c:pt>
                <c:pt idx="4">
                  <c:v>25.0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4072696"/>
        <c:axId val="-2054069496"/>
      </c:areaChart>
      <c:catAx>
        <c:axId val="-205407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4069496"/>
        <c:crossesAt val="0.0"/>
        <c:auto val="1"/>
        <c:lblAlgn val="ctr"/>
        <c:lblOffset val="100"/>
        <c:noMultiLvlLbl val="0"/>
      </c:catAx>
      <c:valAx>
        <c:axId val="-2054069496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4072696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c:spPr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25.0</c:v>
                </c:pt>
                <c:pt idx="7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4034440"/>
        <c:axId val="-2054031208"/>
      </c:areaChart>
      <c:catAx>
        <c:axId val="-205403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4031208"/>
        <c:crossesAt val="0.0"/>
        <c:auto val="1"/>
        <c:lblAlgn val="ctr"/>
        <c:lblOffset val="100"/>
        <c:noMultiLvlLbl val="0"/>
      </c:catAx>
      <c:valAx>
        <c:axId val="-2054031208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4034440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25.0</c:v>
                </c:pt>
                <c:pt idx="1">
                  <c:v>25.0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3993240"/>
        <c:axId val="-2053990072"/>
      </c:areaChart>
      <c:catAx>
        <c:axId val="-205399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53990072"/>
        <c:crossesAt val="0.0"/>
        <c:auto val="1"/>
        <c:lblAlgn val="ctr"/>
        <c:lblOffset val="100"/>
        <c:noMultiLvlLbl val="0"/>
      </c:catAx>
      <c:valAx>
        <c:axId val="-2053990072"/>
        <c:scaling>
          <c:orientation val="minMax"/>
          <c:max val="6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53993240"/>
        <c:crosses val="autoZero"/>
        <c:crossBetween val="midCat"/>
        <c:majorUnit val="20.0"/>
        <c:minorUnit val="4.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0.78693</cdr:x>
      <cdr:y>0.54036</cdr:y>
    </cdr:from>
    <cdr:to>
      <cdr:x>0.94687</cdr:x>
      <cdr:y>0.62174</cdr:y>
    </cdr:to>
    <cdr:sp macro="" textlink="">
      <cdr:nvSpPr>
        <cdr:cNvPr id="2" name="Trapezoid 1"/>
        <cdr:cNvSpPr/>
      </cdr:nvSpPr>
      <cdr:spPr>
        <a:xfrm xmlns:a="http://schemas.openxmlformats.org/drawingml/2006/main">
          <a:off x="2318602" y="1072759"/>
          <a:ext cx="471256" cy="161552"/>
        </a:xfrm>
        <a:custGeom xmlns:a="http://schemas.openxmlformats.org/drawingml/2006/main">
          <a:avLst/>
          <a:gdLst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482138 w 482138"/>
            <a:gd name="connsiteY2" fmla="*/ 0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54754 h 154754"/>
            <a:gd name="connsiteX1" fmla="*/ 0 w 482138"/>
            <a:gd name="connsiteY1" fmla="*/ 5292 h 154754"/>
            <a:gd name="connsiteX2" fmla="*/ 360430 w 482138"/>
            <a:gd name="connsiteY2" fmla="*/ 0 h 154754"/>
            <a:gd name="connsiteX3" fmla="*/ 482138 w 482138"/>
            <a:gd name="connsiteY3" fmla="*/ 154754 h 154754"/>
            <a:gd name="connsiteX4" fmla="*/ 0 w 482138"/>
            <a:gd name="connsiteY4" fmla="*/ 154754 h 154754"/>
            <a:gd name="connsiteX0" fmla="*/ 0 w 482138"/>
            <a:gd name="connsiteY0" fmla="*/ 154754 h 154754"/>
            <a:gd name="connsiteX1" fmla="*/ 0 w 482138"/>
            <a:gd name="connsiteY1" fmla="*/ 5292 h 154754"/>
            <a:gd name="connsiteX2" fmla="*/ 360430 w 482138"/>
            <a:gd name="connsiteY2" fmla="*/ 0 h 154754"/>
            <a:gd name="connsiteX3" fmla="*/ 482138 w 482138"/>
            <a:gd name="connsiteY3" fmla="*/ 154754 h 154754"/>
            <a:gd name="connsiteX4" fmla="*/ 0 w 482138"/>
            <a:gd name="connsiteY4" fmla="*/ 154754 h 154754"/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360430 w 482138"/>
            <a:gd name="connsiteY2" fmla="*/ 10583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349846 w 482138"/>
            <a:gd name="connsiteY2" fmla="*/ 5291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49463 h 149463"/>
            <a:gd name="connsiteX1" fmla="*/ 0 w 482138"/>
            <a:gd name="connsiteY1" fmla="*/ 1 h 149463"/>
            <a:gd name="connsiteX2" fmla="*/ 365603 w 482138"/>
            <a:gd name="connsiteY2" fmla="*/ 0 h 149463"/>
            <a:gd name="connsiteX3" fmla="*/ 482138 w 482138"/>
            <a:gd name="connsiteY3" fmla="*/ 149463 h 149463"/>
            <a:gd name="connsiteX4" fmla="*/ 0 w 482138"/>
            <a:gd name="connsiteY4" fmla="*/ 149463 h 149463"/>
            <a:gd name="connsiteX0" fmla="*/ 0 w 482138"/>
            <a:gd name="connsiteY0" fmla="*/ 149463 h 149463"/>
            <a:gd name="connsiteX1" fmla="*/ 74842 w 482138"/>
            <a:gd name="connsiteY1" fmla="*/ 1 h 149463"/>
            <a:gd name="connsiteX2" fmla="*/ 365603 w 482138"/>
            <a:gd name="connsiteY2" fmla="*/ 0 h 149463"/>
            <a:gd name="connsiteX3" fmla="*/ 482138 w 482138"/>
            <a:gd name="connsiteY3" fmla="*/ 149463 h 149463"/>
            <a:gd name="connsiteX4" fmla="*/ 0 w 482138"/>
            <a:gd name="connsiteY4" fmla="*/ 149463 h 149463"/>
            <a:gd name="connsiteX0" fmla="*/ 0 w 482138"/>
            <a:gd name="connsiteY0" fmla="*/ 149463 h 149463"/>
            <a:gd name="connsiteX1" fmla="*/ 90598 w 482138"/>
            <a:gd name="connsiteY1" fmla="*/ 1 h 149463"/>
            <a:gd name="connsiteX2" fmla="*/ 365603 w 482138"/>
            <a:gd name="connsiteY2" fmla="*/ 0 h 149463"/>
            <a:gd name="connsiteX3" fmla="*/ 482138 w 482138"/>
            <a:gd name="connsiteY3" fmla="*/ 149463 h 149463"/>
            <a:gd name="connsiteX4" fmla="*/ 0 w 482138"/>
            <a:gd name="connsiteY4" fmla="*/ 149463 h 149463"/>
            <a:gd name="connsiteX0" fmla="*/ 0 w 365603"/>
            <a:gd name="connsiteY0" fmla="*/ 149463 h 155511"/>
            <a:gd name="connsiteX1" fmla="*/ 90598 w 365603"/>
            <a:gd name="connsiteY1" fmla="*/ 1 h 155511"/>
            <a:gd name="connsiteX2" fmla="*/ 365603 w 365603"/>
            <a:gd name="connsiteY2" fmla="*/ 0 h 155511"/>
            <a:gd name="connsiteX3" fmla="*/ 365093 w 365603"/>
            <a:gd name="connsiteY3" fmla="*/ 155511 h 155511"/>
            <a:gd name="connsiteX4" fmla="*/ 0 w 365603"/>
            <a:gd name="connsiteY4" fmla="*/ 149463 h 155511"/>
            <a:gd name="connsiteX0" fmla="*/ 0 w 365603"/>
            <a:gd name="connsiteY0" fmla="*/ 155510 h 161558"/>
            <a:gd name="connsiteX1" fmla="*/ 67139 w 365603"/>
            <a:gd name="connsiteY1" fmla="*/ 0 h 161558"/>
            <a:gd name="connsiteX2" fmla="*/ 365603 w 365603"/>
            <a:gd name="connsiteY2" fmla="*/ 6047 h 161558"/>
            <a:gd name="connsiteX3" fmla="*/ 365093 w 365603"/>
            <a:gd name="connsiteY3" fmla="*/ 161558 h 161558"/>
            <a:gd name="connsiteX4" fmla="*/ 0 w 365603"/>
            <a:gd name="connsiteY4" fmla="*/ 155510 h 16155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365603" h="161558">
              <a:moveTo>
                <a:pt x="0" y="155510"/>
              </a:moveTo>
              <a:lnTo>
                <a:pt x="67139" y="0"/>
              </a:lnTo>
              <a:lnTo>
                <a:pt x="365603" y="6047"/>
              </a:lnTo>
              <a:lnTo>
                <a:pt x="365093" y="161558"/>
              </a:lnTo>
              <a:lnTo>
                <a:pt x="0" y="155510"/>
              </a:lnTo>
              <a:close/>
            </a:path>
          </a:pathLst>
        </a:custGeom>
        <a:solidFill xmlns:a="http://schemas.openxmlformats.org/drawingml/2006/main">
          <a:srgbClr val="C0504D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0.05468</cdr:x>
      <cdr:y>0.54218</cdr:y>
    </cdr:from>
    <cdr:to>
      <cdr:x>0.21221</cdr:x>
      <cdr:y>0.61785</cdr:y>
    </cdr:to>
    <cdr:sp macro="" textlink="">
      <cdr:nvSpPr>
        <cdr:cNvPr id="2" name="Trapezoid 1"/>
        <cdr:cNvSpPr/>
      </cdr:nvSpPr>
      <cdr:spPr>
        <a:xfrm xmlns:a="http://schemas.openxmlformats.org/drawingml/2006/main">
          <a:off x="161109" y="1076360"/>
          <a:ext cx="464159" cy="150227"/>
        </a:xfrm>
        <a:custGeom xmlns:a="http://schemas.openxmlformats.org/drawingml/2006/main">
          <a:avLst/>
          <a:gdLst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482138 w 482138"/>
            <a:gd name="connsiteY2" fmla="*/ 0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54754 h 154754"/>
            <a:gd name="connsiteX1" fmla="*/ 0 w 482138"/>
            <a:gd name="connsiteY1" fmla="*/ 5292 h 154754"/>
            <a:gd name="connsiteX2" fmla="*/ 360430 w 482138"/>
            <a:gd name="connsiteY2" fmla="*/ 0 h 154754"/>
            <a:gd name="connsiteX3" fmla="*/ 482138 w 482138"/>
            <a:gd name="connsiteY3" fmla="*/ 154754 h 154754"/>
            <a:gd name="connsiteX4" fmla="*/ 0 w 482138"/>
            <a:gd name="connsiteY4" fmla="*/ 154754 h 154754"/>
            <a:gd name="connsiteX0" fmla="*/ 0 w 482138"/>
            <a:gd name="connsiteY0" fmla="*/ 154754 h 154754"/>
            <a:gd name="connsiteX1" fmla="*/ 0 w 482138"/>
            <a:gd name="connsiteY1" fmla="*/ 5292 h 154754"/>
            <a:gd name="connsiteX2" fmla="*/ 360430 w 482138"/>
            <a:gd name="connsiteY2" fmla="*/ 0 h 154754"/>
            <a:gd name="connsiteX3" fmla="*/ 482138 w 482138"/>
            <a:gd name="connsiteY3" fmla="*/ 154754 h 154754"/>
            <a:gd name="connsiteX4" fmla="*/ 0 w 482138"/>
            <a:gd name="connsiteY4" fmla="*/ 154754 h 154754"/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360430 w 482138"/>
            <a:gd name="connsiteY2" fmla="*/ 10583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349846 w 482138"/>
            <a:gd name="connsiteY2" fmla="*/ 5291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380457 w 482138"/>
            <a:gd name="connsiteY2" fmla="*/ 17385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50219 h 150219"/>
            <a:gd name="connsiteX1" fmla="*/ 0 w 482138"/>
            <a:gd name="connsiteY1" fmla="*/ 757 h 150219"/>
            <a:gd name="connsiteX2" fmla="*/ 386579 w 482138"/>
            <a:gd name="connsiteY2" fmla="*/ 0 h 150219"/>
            <a:gd name="connsiteX3" fmla="*/ 482138 w 482138"/>
            <a:gd name="connsiteY3" fmla="*/ 150219 h 150219"/>
            <a:gd name="connsiteX4" fmla="*/ 0 w 482138"/>
            <a:gd name="connsiteY4" fmla="*/ 150219 h 15021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482138" h="150219">
              <a:moveTo>
                <a:pt x="0" y="150219"/>
              </a:moveTo>
              <a:lnTo>
                <a:pt x="0" y="757"/>
              </a:lnTo>
              <a:lnTo>
                <a:pt x="386579" y="0"/>
              </a:lnTo>
              <a:lnTo>
                <a:pt x="482138" y="150219"/>
              </a:lnTo>
              <a:lnTo>
                <a:pt x="0" y="150219"/>
              </a:lnTo>
              <a:close/>
            </a:path>
          </a:pathLst>
        </a:custGeom>
        <a:solidFill xmlns:a="http://schemas.openxmlformats.org/drawingml/2006/main">
          <a:srgbClr val="C0504D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0.40105</cdr:x>
      <cdr:y>0.54938</cdr:y>
    </cdr:from>
    <cdr:to>
      <cdr:x>0.59399</cdr:x>
      <cdr:y>0.62467</cdr:y>
    </cdr:to>
    <cdr:sp macro="" textlink="">
      <cdr:nvSpPr>
        <cdr:cNvPr id="2" name="Trapezoid 1"/>
        <cdr:cNvSpPr/>
      </cdr:nvSpPr>
      <cdr:spPr>
        <a:xfrm xmlns:a="http://schemas.openxmlformats.org/drawingml/2006/main">
          <a:off x="1181649" y="1090660"/>
          <a:ext cx="568477" cy="149469"/>
        </a:xfrm>
        <a:custGeom xmlns:a="http://schemas.openxmlformats.org/drawingml/2006/main">
          <a:avLst/>
          <a:gdLst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482138 w 482138"/>
            <a:gd name="connsiteY2" fmla="*/ 0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54754 h 154754"/>
            <a:gd name="connsiteX1" fmla="*/ 0 w 482138"/>
            <a:gd name="connsiteY1" fmla="*/ 5292 h 154754"/>
            <a:gd name="connsiteX2" fmla="*/ 360430 w 482138"/>
            <a:gd name="connsiteY2" fmla="*/ 0 h 154754"/>
            <a:gd name="connsiteX3" fmla="*/ 482138 w 482138"/>
            <a:gd name="connsiteY3" fmla="*/ 154754 h 154754"/>
            <a:gd name="connsiteX4" fmla="*/ 0 w 482138"/>
            <a:gd name="connsiteY4" fmla="*/ 154754 h 154754"/>
            <a:gd name="connsiteX0" fmla="*/ 0 w 482138"/>
            <a:gd name="connsiteY0" fmla="*/ 154754 h 154754"/>
            <a:gd name="connsiteX1" fmla="*/ 0 w 482138"/>
            <a:gd name="connsiteY1" fmla="*/ 5292 h 154754"/>
            <a:gd name="connsiteX2" fmla="*/ 360430 w 482138"/>
            <a:gd name="connsiteY2" fmla="*/ 0 h 154754"/>
            <a:gd name="connsiteX3" fmla="*/ 482138 w 482138"/>
            <a:gd name="connsiteY3" fmla="*/ 154754 h 154754"/>
            <a:gd name="connsiteX4" fmla="*/ 0 w 482138"/>
            <a:gd name="connsiteY4" fmla="*/ 154754 h 154754"/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360430 w 482138"/>
            <a:gd name="connsiteY2" fmla="*/ 10583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49462 h 149462"/>
            <a:gd name="connsiteX1" fmla="*/ 0 w 482138"/>
            <a:gd name="connsiteY1" fmla="*/ 0 h 149462"/>
            <a:gd name="connsiteX2" fmla="*/ 349846 w 482138"/>
            <a:gd name="connsiteY2" fmla="*/ 5291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49463 h 149463"/>
            <a:gd name="connsiteX1" fmla="*/ 0 w 482138"/>
            <a:gd name="connsiteY1" fmla="*/ 1 h 149463"/>
            <a:gd name="connsiteX2" fmla="*/ 365603 w 482138"/>
            <a:gd name="connsiteY2" fmla="*/ 0 h 149463"/>
            <a:gd name="connsiteX3" fmla="*/ 482138 w 482138"/>
            <a:gd name="connsiteY3" fmla="*/ 149463 h 149463"/>
            <a:gd name="connsiteX4" fmla="*/ 0 w 482138"/>
            <a:gd name="connsiteY4" fmla="*/ 149463 h 149463"/>
            <a:gd name="connsiteX0" fmla="*/ 0 w 482138"/>
            <a:gd name="connsiteY0" fmla="*/ 149463 h 149463"/>
            <a:gd name="connsiteX1" fmla="*/ 74842 w 482138"/>
            <a:gd name="connsiteY1" fmla="*/ 1 h 149463"/>
            <a:gd name="connsiteX2" fmla="*/ 365603 w 482138"/>
            <a:gd name="connsiteY2" fmla="*/ 0 h 149463"/>
            <a:gd name="connsiteX3" fmla="*/ 482138 w 482138"/>
            <a:gd name="connsiteY3" fmla="*/ 149463 h 149463"/>
            <a:gd name="connsiteX4" fmla="*/ 0 w 482138"/>
            <a:gd name="connsiteY4" fmla="*/ 149463 h 149463"/>
            <a:gd name="connsiteX0" fmla="*/ 0 w 482138"/>
            <a:gd name="connsiteY0" fmla="*/ 149463 h 149463"/>
            <a:gd name="connsiteX1" fmla="*/ 90598 w 482138"/>
            <a:gd name="connsiteY1" fmla="*/ 1 h 149463"/>
            <a:gd name="connsiteX2" fmla="*/ 365603 w 482138"/>
            <a:gd name="connsiteY2" fmla="*/ 0 h 149463"/>
            <a:gd name="connsiteX3" fmla="*/ 482138 w 482138"/>
            <a:gd name="connsiteY3" fmla="*/ 149463 h 149463"/>
            <a:gd name="connsiteX4" fmla="*/ 0 w 482138"/>
            <a:gd name="connsiteY4" fmla="*/ 149463 h 149463"/>
            <a:gd name="connsiteX0" fmla="*/ 0 w 482138"/>
            <a:gd name="connsiteY0" fmla="*/ 149462 h 149462"/>
            <a:gd name="connsiteX1" fmla="*/ 90598 w 482138"/>
            <a:gd name="connsiteY1" fmla="*/ 0 h 149462"/>
            <a:gd name="connsiteX2" fmla="*/ 405583 w 482138"/>
            <a:gd name="connsiteY2" fmla="*/ 6047 h 149462"/>
            <a:gd name="connsiteX3" fmla="*/ 482138 w 482138"/>
            <a:gd name="connsiteY3" fmla="*/ 149462 h 149462"/>
            <a:gd name="connsiteX4" fmla="*/ 0 w 482138"/>
            <a:gd name="connsiteY4" fmla="*/ 149462 h 149462"/>
            <a:gd name="connsiteX0" fmla="*/ 0 w 482138"/>
            <a:gd name="connsiteY0" fmla="*/ 149463 h 149463"/>
            <a:gd name="connsiteX1" fmla="*/ 90598 w 482138"/>
            <a:gd name="connsiteY1" fmla="*/ 1 h 149463"/>
            <a:gd name="connsiteX2" fmla="*/ 395588 w 482138"/>
            <a:gd name="connsiteY2" fmla="*/ 0 h 149463"/>
            <a:gd name="connsiteX3" fmla="*/ 482138 w 482138"/>
            <a:gd name="connsiteY3" fmla="*/ 149463 h 149463"/>
            <a:gd name="connsiteX4" fmla="*/ 0 w 482138"/>
            <a:gd name="connsiteY4" fmla="*/ 149463 h 14946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482138" h="149463">
              <a:moveTo>
                <a:pt x="0" y="149463"/>
              </a:moveTo>
              <a:lnTo>
                <a:pt x="90598" y="1"/>
              </a:lnTo>
              <a:lnTo>
                <a:pt x="395588" y="0"/>
              </a:lnTo>
              <a:lnTo>
                <a:pt x="482138" y="149463"/>
              </a:lnTo>
              <a:lnTo>
                <a:pt x="0" y="149463"/>
              </a:lnTo>
              <a:close/>
            </a:path>
          </a:pathLst>
        </a:custGeom>
        <a:solidFill xmlns:a="http://schemas.openxmlformats.org/drawingml/2006/main">
          <a:srgbClr val="C0504D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cs typeface="Arial" charset="0"/>
              </a:defRPr>
            </a:lvl1pPr>
          </a:lstStyle>
          <a:p>
            <a:pPr>
              <a:defRPr/>
            </a:pPr>
            <a:fld id="{6852AFBC-D5DF-5B4B-BA66-7B341C78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D6AF786-1F47-0B4B-A763-80AC864C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0CE26-0361-414C-90C9-5EFABCBC4EFB}" type="slidenum">
              <a:rPr lang="en-US" sz="1300" b="0">
                <a:latin typeface="Times New Roman" charset="0"/>
              </a:rPr>
              <a:pPr eaLnBrk="1" hangingPunct="1"/>
              <a:t>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8086CD2-16DA-9040-A98D-38E164710005}" type="slidenum">
              <a:rPr lang="en-US" sz="1300" b="0">
                <a:latin typeface="Times New Roman" charset="0"/>
              </a:rPr>
              <a:pPr eaLnBrk="1" hangingPunct="1"/>
              <a:t>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86" tIns="48144" rIns="96286" bIns="48144"/>
          <a:lstStyle/>
          <a:p>
            <a:pPr defTabSz="904875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883F3EA-D933-9E4E-8C61-81164E421FD2}" type="slidenum">
              <a:rPr lang="en-US" sz="1300" b="0">
                <a:latin typeface="Times New Roman" charset="0"/>
              </a:rPr>
              <a:pPr eaLnBrk="1" hangingPunct="1"/>
              <a:t>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86" tIns="48144" rIns="96286" bIns="48144"/>
          <a:lstStyle/>
          <a:p>
            <a:pPr defTabSz="904875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0CC44B-B206-0442-B2A4-227A0F87247C}" type="slidenum">
              <a:rPr lang="en-US" sz="1300" b="0">
                <a:latin typeface="Times New Roman" charset="0"/>
              </a:rPr>
              <a:pPr eaLnBrk="1" hangingPunct="1"/>
              <a:t>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86" tIns="48144" rIns="96286" bIns="48144"/>
          <a:lstStyle/>
          <a:p>
            <a:pPr defTabSz="904875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306D021-E57A-5748-A31F-C28DE98FEDF4}" type="slidenum">
              <a:rPr lang="en-US" sz="1300" b="0">
                <a:latin typeface="Times New Roman" charset="0"/>
              </a:rPr>
              <a:pPr eaLnBrk="1" hangingPunct="1"/>
              <a:t>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86" tIns="48144" rIns="96286" bIns="48144"/>
          <a:lstStyle/>
          <a:p>
            <a:pPr defTabSz="904875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9644808-CFD9-D84F-B8F9-8AE6DADDFE9F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86" tIns="48144" rIns="96286" bIns="48144"/>
          <a:lstStyle/>
          <a:p>
            <a:pPr defTabSz="904875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3D2B5DC-3882-1744-8915-F669FE52D95E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86" tIns="48144" rIns="96286" bIns="48144"/>
          <a:lstStyle/>
          <a:p>
            <a:pPr defTabSz="904875"/>
            <a:r>
              <a:rPr lang="en-US" dirty="0" smtClean="0">
                <a:ea typeface="ＭＳ Ｐゴシック" charset="0"/>
                <a:cs typeface="ＭＳ Ｐゴシック" charset="0"/>
              </a:rPr>
              <a:t>Why the delays in the first pass of the establishment,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but not in subsequent passes (or in teardown)?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B45D5A8-A2A8-C84B-A6C1-FF214AEEC92D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F27351-431E-1B4E-AE1B-297C4E9E1AC7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F2DA879-E9C7-0144-A0DC-5C062FBC9A01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3D2B5DC-3882-1744-8915-F669FE52D95E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86" tIns="48144" rIns="96286" bIns="48144"/>
          <a:lstStyle/>
          <a:p>
            <a:pPr defTabSz="904875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2F9A5F9-B787-D448-816D-90A8CA925F22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419A43F-993A-8348-9F5E-16585C747170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8656AE2-12F0-694A-B892-C6B478E452DB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76A8332-DDCB-C841-BD24-E3202DA7743F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A360738-22F2-894E-A39B-AE8673417232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78" tIns="48140" rIns="96278" bIns="4814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Do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Multiaccess</a:t>
            </a:r>
            <a:r>
              <a:rPr lang="en-US" dirty="0">
                <a:ea typeface="ＭＳ Ｐゴシック" charset="0"/>
                <a:cs typeface="ＭＳ Ｐゴシック" charset="0"/>
              </a:rPr>
              <a:t> problem for: smoke signals, radio,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ethernet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can I tell there is a collision?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Does everyone know there is a collision?  [if not, I might get screwed]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11B5F9A-F588-C146-AD30-3FA7F686983F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11B5F9A-F588-C146-AD30-3FA7F686983F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56E93D-20C2-F44C-B68E-925EC713A266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6F366FB-CE57-E644-8DB5-9A008639F215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2F90597-0A2A-CC42-A476-B9F8AB390944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C5DADE-10DE-614B-AC1C-E7C4B0844B2D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419A43F-993A-8348-9F5E-16585C747170}" type="slidenum">
              <a:rPr lang="en-US" sz="1300" b="0">
                <a:latin typeface="Times New Roman" charset="0"/>
              </a:rPr>
              <a:pPr eaLnBrk="1" hangingPunct="1"/>
              <a:t>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50236F-6C8A-5F4F-8454-A68288932F70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91E4EBD-20AC-3944-8501-0F716BF28BC8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7D9DB57-B61A-2641-88E3-4D49E4E43C29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215EABC-CF94-514D-943C-D4A36BC2D34F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AFDD91-8199-7743-A062-9F2EB66831A1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C4948E0-DEA7-8C46-BA1B-B2F8E6B6B0DD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53F6F23-021B-B343-AA1A-3D13CD1D5F71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D5D65C-030E-5E4B-BE81-D7BE42719B6A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419A43F-993A-8348-9F5E-16585C747170}" type="slidenum">
              <a:rPr lang="en-US" sz="1300" b="0">
                <a:latin typeface="Times New Roman" charset="0"/>
              </a:rPr>
              <a:pPr eaLnBrk="1" hangingPunct="1"/>
              <a:t>53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1F602E1-5803-B74A-BDB9-EF45CF6AC5A1}" type="slidenum">
              <a:rPr lang="en-US" sz="1300" b="0">
                <a:latin typeface="Times New Roman" charset="0"/>
              </a:rPr>
              <a:pPr eaLnBrk="1" hangingPunct="1"/>
              <a:t>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6F026A8-E6FB-ED40-91A3-4D44AB38A896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1550" cy="3587750"/>
          </a:xfrm>
          <a:ln w="12700" cap="flat">
            <a:solidFill>
              <a:schemeClr val="tx1"/>
            </a:solidFill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333" tIns="48667" rIns="97333" bIns="48667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F24A19F-4E73-854D-B911-CF97F82E022F}" type="slidenum">
              <a:rPr lang="en-US" sz="1300" b="0">
                <a:latin typeface="Times New Roman" charset="0"/>
              </a:rPr>
              <a:pPr eaLnBrk="1" hangingPunct="1"/>
              <a:t>63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7CE700D-5A3D-3D4D-9861-9DA8579D5A9F}" type="slidenum">
              <a:rPr lang="en-US" sz="1300" b="0">
                <a:latin typeface="Times New Roman" charset="0"/>
              </a:rPr>
              <a:pPr eaLnBrk="1" hangingPunct="1"/>
              <a:t>64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C4D1159-AB49-0247-8765-71AB24FAF008}" type="slidenum">
              <a:rPr lang="en-US" sz="1300" b="0">
                <a:latin typeface="Times New Roman" charset="0"/>
              </a:rPr>
              <a:pPr eaLnBrk="1" hangingPunct="1"/>
              <a:t>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2375" y="714375"/>
            <a:ext cx="4857750" cy="3644900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78" tIns="48140" rIns="96278" bIns="4814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Row </a:t>
            </a:r>
            <a:r>
              <a:rPr lang="en-US" dirty="0" err="1" smtClean="0"/>
              <a:t>vs</a:t>
            </a:r>
            <a:r>
              <a:rPr lang="en-US" dirty="0" smtClean="0"/>
              <a:t>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E2286-9DB7-7F48-B1BC-A53967C70A0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16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419A43F-993A-8348-9F5E-16585C747170}" type="slidenum">
              <a:rPr lang="en-US" sz="1300" b="0">
                <a:latin typeface="Times New Roman" charset="0"/>
              </a:rPr>
              <a:pPr eaLnBrk="1" hangingPunct="1"/>
              <a:t>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419A43F-993A-8348-9F5E-16585C747170}" type="slidenum">
              <a:rPr lang="en-US" sz="1300" b="0">
                <a:latin typeface="Times New Roman" charset="0"/>
              </a:rPr>
              <a:pPr eaLnBrk="1" hangingPunct="1"/>
              <a:t>82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68CA692-6933-F548-AB36-B303463C0B66}" type="slidenum">
              <a:rPr lang="en-US" sz="1300" b="0">
                <a:latin typeface="Times New Roman" charset="0"/>
              </a:rPr>
              <a:pPr eaLnBrk="1" hangingPunct="1"/>
              <a:t>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5A50344-8697-5D45-B9DA-CF8D5A7D61EC}" type="slidenum">
              <a:rPr lang="en-US" sz="1300" b="0">
                <a:latin typeface="Times New Roman" charset="0"/>
              </a:rPr>
              <a:pPr eaLnBrk="1" hangingPunct="1"/>
              <a:t>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E19A234-F7E7-0544-A716-BED59DA487F3}" type="slidenum">
              <a:rPr lang="en-US" sz="1300" b="0">
                <a:latin typeface="Times New Roman" charset="0"/>
              </a:rPr>
              <a:pPr eaLnBrk="1" hangingPunct="1"/>
              <a:t>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29E24CB-078B-1843-B67C-F5E6EA902EF8}" type="slidenum">
              <a:rPr lang="en-US" sz="1300" b="0">
                <a:latin typeface="Times New Roman" charset="0"/>
              </a:rPr>
              <a:pPr eaLnBrk="1" hangingPunct="1"/>
              <a:t>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1550" cy="3587750"/>
          </a:xfrm>
          <a:ln w="12700" cap="flat">
            <a:solidFill>
              <a:schemeClr val="tx1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333" tIns="48667" rIns="97333" bIns="4866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DA69035-F86D-344E-8230-79D27DC04E50}" type="slidenum">
              <a:rPr lang="en-US" sz="1300" b="0">
                <a:latin typeface="Times New Roman" charset="0"/>
              </a:rPr>
              <a:pPr eaLnBrk="1" hangingPunct="1"/>
              <a:t>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286" tIns="48144" rIns="96286" bIns="48144"/>
          <a:lstStyle/>
          <a:p>
            <a:pPr defTabSz="904875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4BB47-49BE-2C4C-A667-9129E520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7211-D01C-6C4D-8851-BF658F2C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20EE-95BE-9542-B98C-65A2B9CB9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762C-AE33-E04D-8C58-1B5AB9B0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CE20-EEA1-AA41-8131-8019F66F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56D2-2C54-664C-AB53-F3D5FDE5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4FC4-2BDF-C147-B40B-F40EE2622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3F619-A754-B943-A0E1-8831E8AB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DC3D-FB0B-4942-A582-B9EC4430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67F3-6F24-CB4E-88CE-EBF35DBF9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5B74-03BA-B14D-BBB7-6ABB36F45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11B7A896-D686-C448-A44E-7FCC4B2DF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ea typeface="+mn-ea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E1A0D6B-30D6-704B-A190-0595DA43D5C4}" type="slidenum">
              <a:rPr lang="en-US" sz="1400" b="0">
                <a:latin typeface="Times New Roman" charset="0"/>
              </a:rPr>
              <a:pPr eaLnBrk="1" hangingPunct="1"/>
              <a:t>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If the Internet is the answer,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then what was the question?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0"/>
            <a:ext cx="7680325" cy="27432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EE122 Fall </a:t>
            </a:r>
            <a:r>
              <a:rPr lang="en-US" sz="2400" dirty="0" smtClean="0">
                <a:latin typeface="Arial" charset="0"/>
              </a:rPr>
              <a:t>2012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Scott Shenker</a:t>
            </a:r>
          </a:p>
          <a:p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inst.eecs.berkeley.edu</a:t>
            </a:r>
            <a:r>
              <a:rPr lang="en-US" sz="2000" dirty="0">
                <a:latin typeface="Arial" charset="0"/>
              </a:rPr>
              <a:t>/~ee122/</a:t>
            </a:r>
          </a:p>
          <a:p>
            <a:r>
              <a:rPr lang="en-US" sz="2000" dirty="0">
                <a:latin typeface="Arial" charset="0"/>
              </a:rPr>
              <a:t>Materials with thanks to Jennifer Rexford, Ion </a:t>
            </a:r>
            <a:r>
              <a:rPr lang="en-US" sz="2000" dirty="0" err="1">
                <a:latin typeface="Arial" charset="0"/>
              </a:rPr>
              <a:t>Stoica</a:t>
            </a:r>
            <a:r>
              <a:rPr lang="en-US" sz="2000" dirty="0">
                <a:latin typeface="Arial" charset="0"/>
              </a:rPr>
              <a:t>, Vern </a:t>
            </a:r>
            <a:r>
              <a:rPr lang="en-US" sz="2000" dirty="0" err="1">
                <a:latin typeface="Arial" charset="0"/>
              </a:rPr>
              <a:t>Paxson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and other colleagues at Princeton and UC Berkeley</a:t>
            </a:r>
          </a:p>
        </p:txBody>
      </p:sp>
      <p:pic>
        <p:nvPicPr>
          <p:cNvPr id="139268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5288"/>
            <a:ext cx="29575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695772-247A-904F-8425-365AEB56C9A1}" type="slidenum">
              <a:rPr lang="en-US" sz="1400" b="0">
                <a:latin typeface="Times New Roman" charset="0"/>
              </a:rPr>
              <a:pPr eaLnBrk="1" hangingPunct="1"/>
              <a:t>10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41058" name="Rectangle 2"/>
          <p:cNvSpPr>
            <a:spLocks noChangeArrowheads="1"/>
          </p:cNvSpPr>
          <p:nvPr/>
        </p:nvSpPr>
        <p:spPr bwMode="auto">
          <a:xfrm>
            <a:off x="685800" y="1600200"/>
            <a:ext cx="8077200" cy="441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Circuit Switching With Human Operator</a:t>
            </a:r>
          </a:p>
        </p:txBody>
      </p:sp>
      <p:pic>
        <p:nvPicPr>
          <p:cNvPr id="41988" name="Picture 4" descr="Click To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Click To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3429000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Click To Preview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1910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Click To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590800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828800" y="30480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828800" y="3733800"/>
            <a:ext cx="5638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1828800" y="4495800"/>
            <a:ext cx="5638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1828800" y="5257800"/>
            <a:ext cx="5638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1996" name="Picture 12" descr="Click To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Click To Preview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908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Click To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768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Click To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6" descr="Click To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810000" y="2743200"/>
            <a:ext cx="1524000" cy="304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4114800" y="3733800"/>
            <a:ext cx="838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114800" y="4495800"/>
            <a:ext cx="838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4114800" y="5257800"/>
            <a:ext cx="838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4114800" y="3048000"/>
            <a:ext cx="838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376363"/>
            <a:ext cx="137001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427288"/>
            <a:ext cx="470852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“Modern” switches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49425" y="1360488"/>
            <a:ext cx="7162800" cy="42672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Almon Brown Strowger (1839 - 1902)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1889: Invents the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000">
                <a:latin typeface="Arial" charset="0"/>
                <a:ea typeface="Arial" charset="0"/>
                <a:cs typeface="Arial" charset="0"/>
              </a:rPr>
              <a:t>girl-less, cuss-less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000">
                <a:latin typeface="Arial" charset="0"/>
                <a:ea typeface="Arial" charset="0"/>
                <a:cs typeface="Arial" charset="0"/>
              </a:rPr>
              <a:t> telephone system -- the </a:t>
            </a:r>
            <a:r>
              <a:rPr lang="en-US" altLang="ja-JP" sz="2000" i="1">
                <a:latin typeface="Arial" charset="0"/>
                <a:ea typeface="Arial" charset="0"/>
                <a:cs typeface="Arial" charset="0"/>
              </a:rPr>
              <a:t>mechanical switching system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BFABBB8-03C6-3345-85E1-8B0669548465}" type="slidenum">
              <a:rPr lang="en-US" sz="1400" b="0">
                <a:latin typeface="Times New Roman" charset="0"/>
              </a:rPr>
              <a:pPr eaLnBrk="1" hangingPunct="1"/>
              <a:t>12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pPr defTabSz="915988"/>
            <a:r>
              <a:rPr lang="zh-TW" altLang="en-US">
                <a:latin typeface="Helvetica" charset="0"/>
                <a:ea typeface="PMingLiU" charset="0"/>
                <a:cs typeface="PMingLiU" charset="0"/>
              </a:rPr>
              <a:t>Timing in Circuit Switching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96" name="Freeform 16"/>
          <p:cNvSpPr>
            <a:spLocks/>
          </p:cNvSpPr>
          <p:nvPr/>
        </p:nvSpPr>
        <p:spPr bwMode="auto">
          <a:xfrm>
            <a:off x="6716713" y="1477963"/>
            <a:ext cx="908050" cy="944562"/>
          </a:xfrm>
          <a:custGeom>
            <a:avLst/>
            <a:gdLst>
              <a:gd name="T0" fmla="*/ 2147483647 w 573"/>
              <a:gd name="T1" fmla="*/ 2147483647 h 596"/>
              <a:gd name="T2" fmla="*/ 0 w 573"/>
              <a:gd name="T3" fmla="*/ 2147483647 h 596"/>
              <a:gd name="T4" fmla="*/ 0 w 573"/>
              <a:gd name="T5" fmla="*/ 2147483647 h 596"/>
              <a:gd name="T6" fmla="*/ 2147483647 w 573"/>
              <a:gd name="T7" fmla="*/ 2147483647 h 596"/>
              <a:gd name="T8" fmla="*/ 2147483647 w 573"/>
              <a:gd name="T9" fmla="*/ 2147483647 h 596"/>
              <a:gd name="T10" fmla="*/ 2147483647 w 573"/>
              <a:gd name="T11" fmla="*/ 2147483647 h 596"/>
              <a:gd name="T12" fmla="*/ 2147483647 w 573"/>
              <a:gd name="T13" fmla="*/ 2147483647 h 596"/>
              <a:gd name="T14" fmla="*/ 2147483647 w 573"/>
              <a:gd name="T15" fmla="*/ 2147483647 h 596"/>
              <a:gd name="T16" fmla="*/ 2147483647 w 573"/>
              <a:gd name="T17" fmla="*/ 0 h 596"/>
              <a:gd name="T18" fmla="*/ 2147483647 w 573"/>
              <a:gd name="T19" fmla="*/ 0 h 596"/>
              <a:gd name="T20" fmla="*/ 2147483647 w 573"/>
              <a:gd name="T21" fmla="*/ 2147483647 h 596"/>
              <a:gd name="T22" fmla="*/ 2147483647 w 573"/>
              <a:gd name="T23" fmla="*/ 2147483647 h 596"/>
              <a:gd name="T24" fmla="*/ 2147483647 w 573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3"/>
              <a:gd name="T40" fmla="*/ 0 h 596"/>
              <a:gd name="T41" fmla="*/ 573 w 573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3" h="596">
                <a:moveTo>
                  <a:pt x="127" y="391"/>
                </a:moveTo>
                <a:lnTo>
                  <a:pt x="0" y="391"/>
                </a:lnTo>
                <a:lnTo>
                  <a:pt x="0" y="596"/>
                </a:lnTo>
                <a:lnTo>
                  <a:pt x="573" y="596"/>
                </a:lnTo>
                <a:lnTo>
                  <a:pt x="573" y="391"/>
                </a:lnTo>
                <a:lnTo>
                  <a:pt x="449" y="391"/>
                </a:lnTo>
                <a:lnTo>
                  <a:pt x="449" y="364"/>
                </a:lnTo>
                <a:lnTo>
                  <a:pt x="503" y="364"/>
                </a:lnTo>
                <a:lnTo>
                  <a:pt x="503" y="0"/>
                </a:lnTo>
                <a:lnTo>
                  <a:pt x="73" y="0"/>
                </a:lnTo>
                <a:lnTo>
                  <a:pt x="73" y="364"/>
                </a:lnTo>
                <a:lnTo>
                  <a:pt x="127" y="364"/>
                </a:lnTo>
                <a:lnTo>
                  <a:pt x="127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6918325" y="2098675"/>
            <a:ext cx="511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6918325" y="2055813"/>
            <a:ext cx="511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Freeform 19"/>
          <p:cNvSpPr>
            <a:spLocks noEditPoints="1"/>
          </p:cNvSpPr>
          <p:nvPr/>
        </p:nvSpPr>
        <p:spPr bwMode="auto">
          <a:xfrm>
            <a:off x="7186613" y="2130425"/>
            <a:ext cx="368300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7" y="26"/>
                </a:moveTo>
                <a:lnTo>
                  <a:pt x="233" y="26"/>
                </a:lnTo>
                <a:lnTo>
                  <a:pt x="233" y="0"/>
                </a:lnTo>
                <a:lnTo>
                  <a:pt x="207" y="0"/>
                </a:lnTo>
                <a:lnTo>
                  <a:pt x="207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7186613" y="22177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7186613" y="23066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7202488" y="2259013"/>
            <a:ext cx="266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7359650" y="2233613"/>
            <a:ext cx="84138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Freeform 24"/>
          <p:cNvSpPr>
            <a:spLocks noEditPoints="1"/>
          </p:cNvSpPr>
          <p:nvPr/>
        </p:nvSpPr>
        <p:spPr bwMode="auto">
          <a:xfrm>
            <a:off x="6746875" y="1546225"/>
            <a:ext cx="854075" cy="635000"/>
          </a:xfrm>
          <a:custGeom>
            <a:avLst/>
            <a:gdLst>
              <a:gd name="T0" fmla="*/ 2147483647 w 539"/>
              <a:gd name="T1" fmla="*/ 2147483647 h 401"/>
              <a:gd name="T2" fmla="*/ 2147483647 w 539"/>
              <a:gd name="T3" fmla="*/ 2147483647 h 401"/>
              <a:gd name="T4" fmla="*/ 2147483647 w 539"/>
              <a:gd name="T5" fmla="*/ 2147483647 h 401"/>
              <a:gd name="T6" fmla="*/ 2147483647 w 539"/>
              <a:gd name="T7" fmla="*/ 2147483647 h 401"/>
              <a:gd name="T8" fmla="*/ 2147483647 w 539"/>
              <a:gd name="T9" fmla="*/ 2147483647 h 401"/>
              <a:gd name="T10" fmla="*/ 2147483647 w 539"/>
              <a:gd name="T11" fmla="*/ 2147483647 h 401"/>
              <a:gd name="T12" fmla="*/ 2147483647 w 539"/>
              <a:gd name="T13" fmla="*/ 2147483647 h 401"/>
              <a:gd name="T14" fmla="*/ 2147483647 w 539"/>
              <a:gd name="T15" fmla="*/ 2147483647 h 401"/>
              <a:gd name="T16" fmla="*/ 2147483647 w 539"/>
              <a:gd name="T17" fmla="*/ 2147483647 h 401"/>
              <a:gd name="T18" fmla="*/ 2147483647 w 539"/>
              <a:gd name="T19" fmla="*/ 2147483647 h 401"/>
              <a:gd name="T20" fmla="*/ 2147483647 w 539"/>
              <a:gd name="T21" fmla="*/ 2147483647 h 401"/>
              <a:gd name="T22" fmla="*/ 2147483647 w 539"/>
              <a:gd name="T23" fmla="*/ 2147483647 h 401"/>
              <a:gd name="T24" fmla="*/ 2147483647 w 539"/>
              <a:gd name="T25" fmla="*/ 2147483647 h 401"/>
              <a:gd name="T26" fmla="*/ 2147483647 w 539"/>
              <a:gd name="T27" fmla="*/ 2147483647 h 401"/>
              <a:gd name="T28" fmla="*/ 2147483647 w 539"/>
              <a:gd name="T29" fmla="*/ 0 h 401"/>
              <a:gd name="T30" fmla="*/ 2147483647 w 539"/>
              <a:gd name="T31" fmla="*/ 0 h 401"/>
              <a:gd name="T32" fmla="*/ 2147483647 w 539"/>
              <a:gd name="T33" fmla="*/ 2147483647 h 401"/>
              <a:gd name="T34" fmla="*/ 2147483647 w 539"/>
              <a:gd name="T35" fmla="*/ 2147483647 h 401"/>
              <a:gd name="T36" fmla="*/ 2147483647 w 539"/>
              <a:gd name="T37" fmla="*/ 2147483647 h 401"/>
              <a:gd name="T38" fmla="*/ 0 w 539"/>
              <a:gd name="T39" fmla="*/ 2147483647 h 401"/>
              <a:gd name="T40" fmla="*/ 2147483647 w 539"/>
              <a:gd name="T41" fmla="*/ 2147483647 h 401"/>
              <a:gd name="T42" fmla="*/ 2147483647 w 539"/>
              <a:gd name="T43" fmla="*/ 2147483647 h 401"/>
              <a:gd name="T44" fmla="*/ 0 w 539"/>
              <a:gd name="T45" fmla="*/ 2147483647 h 401"/>
              <a:gd name="T46" fmla="*/ 0 w 539"/>
              <a:gd name="T47" fmla="*/ 2147483647 h 401"/>
              <a:gd name="T48" fmla="*/ 2147483647 w 539"/>
              <a:gd name="T49" fmla="*/ 2147483647 h 401"/>
              <a:gd name="T50" fmla="*/ 2147483647 w 539"/>
              <a:gd name="T51" fmla="*/ 2147483647 h 401"/>
              <a:gd name="T52" fmla="*/ 2147483647 w 539"/>
              <a:gd name="T53" fmla="*/ 2147483647 h 401"/>
              <a:gd name="T54" fmla="*/ 2147483647 w 539"/>
              <a:gd name="T55" fmla="*/ 2147483647 h 401"/>
              <a:gd name="T56" fmla="*/ 2147483647 w 539"/>
              <a:gd name="T57" fmla="*/ 2147483647 h 401"/>
              <a:gd name="T58" fmla="*/ 2147483647 w 539"/>
              <a:gd name="T59" fmla="*/ 2147483647 h 401"/>
              <a:gd name="T60" fmla="*/ 2147483647 w 539"/>
              <a:gd name="T61" fmla="*/ 2147483647 h 401"/>
              <a:gd name="T62" fmla="*/ 2147483647 w 539"/>
              <a:gd name="T63" fmla="*/ 2147483647 h 401"/>
              <a:gd name="T64" fmla="*/ 2147483647 w 539"/>
              <a:gd name="T65" fmla="*/ 2147483647 h 401"/>
              <a:gd name="T66" fmla="*/ 2147483647 w 539"/>
              <a:gd name="T67" fmla="*/ 2147483647 h 401"/>
              <a:gd name="T68" fmla="*/ 2147483647 w 539"/>
              <a:gd name="T69" fmla="*/ 2147483647 h 401"/>
              <a:gd name="T70" fmla="*/ 2147483647 w 539"/>
              <a:gd name="T71" fmla="*/ 2147483647 h 401"/>
              <a:gd name="T72" fmla="*/ 2147483647 w 539"/>
              <a:gd name="T73" fmla="*/ 2147483647 h 401"/>
              <a:gd name="T74" fmla="*/ 2147483647 w 539"/>
              <a:gd name="T75" fmla="*/ 2147483647 h 401"/>
              <a:gd name="T76" fmla="*/ 2147483647 w 539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9"/>
              <a:gd name="T118" fmla="*/ 0 h 401"/>
              <a:gd name="T119" fmla="*/ 539 w 539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9" h="401">
                <a:moveTo>
                  <a:pt x="449" y="285"/>
                </a:moveTo>
                <a:lnTo>
                  <a:pt x="472" y="285"/>
                </a:lnTo>
                <a:lnTo>
                  <a:pt x="472" y="278"/>
                </a:lnTo>
                <a:lnTo>
                  <a:pt x="449" y="278"/>
                </a:lnTo>
                <a:lnTo>
                  <a:pt x="449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3" y="14"/>
                </a:lnTo>
                <a:lnTo>
                  <a:pt x="443" y="0"/>
                </a:lnTo>
                <a:lnTo>
                  <a:pt x="93" y="0"/>
                </a:lnTo>
                <a:lnTo>
                  <a:pt x="93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2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2" y="391"/>
                </a:lnTo>
                <a:lnTo>
                  <a:pt x="312" y="401"/>
                </a:lnTo>
                <a:close/>
                <a:moveTo>
                  <a:pt x="519" y="378"/>
                </a:moveTo>
                <a:lnTo>
                  <a:pt x="539" y="378"/>
                </a:lnTo>
                <a:lnTo>
                  <a:pt x="539" y="368"/>
                </a:lnTo>
                <a:lnTo>
                  <a:pt x="519" y="368"/>
                </a:lnTo>
                <a:lnTo>
                  <a:pt x="519" y="378"/>
                </a:lnTo>
                <a:close/>
                <a:moveTo>
                  <a:pt x="519" y="394"/>
                </a:moveTo>
                <a:lnTo>
                  <a:pt x="539" y="394"/>
                </a:lnTo>
                <a:lnTo>
                  <a:pt x="539" y="388"/>
                </a:lnTo>
                <a:lnTo>
                  <a:pt x="519" y="388"/>
                </a:lnTo>
                <a:lnTo>
                  <a:pt x="519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6832600" y="2025650"/>
            <a:ext cx="681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V="1">
            <a:off x="7005638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 flipV="1">
            <a:off x="7172325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3197225" y="2071688"/>
            <a:ext cx="908050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3222625" y="2103438"/>
            <a:ext cx="852488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0" name="Freeform 30"/>
          <p:cNvSpPr>
            <a:spLocks noEditPoints="1"/>
          </p:cNvSpPr>
          <p:nvPr/>
        </p:nvSpPr>
        <p:spPr bwMode="auto">
          <a:xfrm>
            <a:off x="3236913" y="2160588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787900" y="2071688"/>
            <a:ext cx="909638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4813300" y="2103438"/>
            <a:ext cx="854075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4" name="Freeform 34"/>
          <p:cNvSpPr>
            <a:spLocks noEditPoints="1"/>
          </p:cNvSpPr>
          <p:nvPr/>
        </p:nvSpPr>
        <p:spPr bwMode="auto">
          <a:xfrm>
            <a:off x="4829175" y="2160588"/>
            <a:ext cx="766763" cy="114300"/>
          </a:xfrm>
          <a:custGeom>
            <a:avLst/>
            <a:gdLst>
              <a:gd name="T0" fmla="*/ 0 w 484"/>
              <a:gd name="T1" fmla="*/ 2147483647 h 72"/>
              <a:gd name="T2" fmla="*/ 2147483647 w 484"/>
              <a:gd name="T3" fmla="*/ 2147483647 h 72"/>
              <a:gd name="T4" fmla="*/ 2147483647 w 484"/>
              <a:gd name="T5" fmla="*/ 2147483647 h 72"/>
              <a:gd name="T6" fmla="*/ 2147483647 w 484"/>
              <a:gd name="T7" fmla="*/ 2147483647 h 72"/>
              <a:gd name="T8" fmla="*/ 2147483647 w 484"/>
              <a:gd name="T9" fmla="*/ 2147483647 h 72"/>
              <a:gd name="T10" fmla="*/ 2147483647 w 484"/>
              <a:gd name="T11" fmla="*/ 2147483647 h 72"/>
              <a:gd name="T12" fmla="*/ 0 w 484"/>
              <a:gd name="T13" fmla="*/ 2147483647 h 72"/>
              <a:gd name="T14" fmla="*/ 2147483647 w 484"/>
              <a:gd name="T15" fmla="*/ 2147483647 h 72"/>
              <a:gd name="T16" fmla="*/ 2147483647 w 484"/>
              <a:gd name="T17" fmla="*/ 2147483647 h 72"/>
              <a:gd name="T18" fmla="*/ 2147483647 w 484"/>
              <a:gd name="T19" fmla="*/ 0 h 72"/>
              <a:gd name="T20" fmla="*/ 2147483647 w 484"/>
              <a:gd name="T21" fmla="*/ 0 h 72"/>
              <a:gd name="T22" fmla="*/ 2147483647 w 484"/>
              <a:gd name="T23" fmla="*/ 2147483647 h 72"/>
              <a:gd name="T24" fmla="*/ 2147483647 w 484"/>
              <a:gd name="T25" fmla="*/ 2147483647 h 72"/>
              <a:gd name="T26" fmla="*/ 2147483647 w 484"/>
              <a:gd name="T27" fmla="*/ 2147483647 h 72"/>
              <a:gd name="T28" fmla="*/ 2147483647 w 484"/>
              <a:gd name="T29" fmla="*/ 2147483647 h 72"/>
              <a:gd name="T30" fmla="*/ 2147483647 w 484"/>
              <a:gd name="T31" fmla="*/ 2147483647 h 72"/>
              <a:gd name="T32" fmla="*/ 2147483647 w 484"/>
              <a:gd name="T33" fmla="*/ 2147483647 h 72"/>
              <a:gd name="T34" fmla="*/ 2147483647 w 484"/>
              <a:gd name="T35" fmla="*/ 2147483647 h 72"/>
              <a:gd name="T36" fmla="*/ 2147483647 w 484"/>
              <a:gd name="T37" fmla="*/ 2147483647 h 72"/>
              <a:gd name="T38" fmla="*/ 2147483647 w 484"/>
              <a:gd name="T39" fmla="*/ 0 h 72"/>
              <a:gd name="T40" fmla="*/ 2147483647 w 484"/>
              <a:gd name="T41" fmla="*/ 0 h 72"/>
              <a:gd name="T42" fmla="*/ 2147483647 w 484"/>
              <a:gd name="T43" fmla="*/ 2147483647 h 72"/>
              <a:gd name="T44" fmla="*/ 2147483647 w 484"/>
              <a:gd name="T45" fmla="*/ 2147483647 h 72"/>
              <a:gd name="T46" fmla="*/ 2147483647 w 484"/>
              <a:gd name="T47" fmla="*/ 2147483647 h 72"/>
              <a:gd name="T48" fmla="*/ 2147483647 w 484"/>
              <a:gd name="T49" fmla="*/ 2147483647 h 72"/>
              <a:gd name="T50" fmla="*/ 2147483647 w 484"/>
              <a:gd name="T51" fmla="*/ 2147483647 h 72"/>
              <a:gd name="T52" fmla="*/ 2147483647 w 484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72"/>
              <a:gd name="T83" fmla="*/ 484 w 484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72">
                <a:moveTo>
                  <a:pt x="0" y="46"/>
                </a:moveTo>
                <a:lnTo>
                  <a:pt x="9" y="26"/>
                </a:lnTo>
                <a:lnTo>
                  <a:pt x="63" y="26"/>
                </a:lnTo>
                <a:lnTo>
                  <a:pt x="73" y="46"/>
                </a:lnTo>
                <a:lnTo>
                  <a:pt x="63" y="62"/>
                </a:lnTo>
                <a:lnTo>
                  <a:pt x="9" y="62"/>
                </a:lnTo>
                <a:lnTo>
                  <a:pt x="0" y="46"/>
                </a:lnTo>
                <a:close/>
                <a:moveTo>
                  <a:pt x="162" y="26"/>
                </a:moveTo>
                <a:lnTo>
                  <a:pt x="286" y="26"/>
                </a:lnTo>
                <a:lnTo>
                  <a:pt x="296" y="0"/>
                </a:lnTo>
                <a:lnTo>
                  <a:pt x="153" y="0"/>
                </a:lnTo>
                <a:lnTo>
                  <a:pt x="162" y="26"/>
                </a:lnTo>
                <a:close/>
                <a:moveTo>
                  <a:pt x="162" y="72"/>
                </a:moveTo>
                <a:lnTo>
                  <a:pt x="286" y="72"/>
                </a:lnTo>
                <a:lnTo>
                  <a:pt x="296" y="46"/>
                </a:lnTo>
                <a:lnTo>
                  <a:pt x="153" y="46"/>
                </a:lnTo>
                <a:lnTo>
                  <a:pt x="162" y="72"/>
                </a:lnTo>
                <a:close/>
                <a:moveTo>
                  <a:pt x="395" y="26"/>
                </a:moveTo>
                <a:lnTo>
                  <a:pt x="484" y="26"/>
                </a:lnTo>
                <a:lnTo>
                  <a:pt x="484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2" y="72"/>
                </a:lnTo>
                <a:lnTo>
                  <a:pt x="452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5" name="Freeform 35"/>
          <p:cNvSpPr>
            <a:spLocks/>
          </p:cNvSpPr>
          <p:nvPr/>
        </p:nvSpPr>
        <p:spPr bwMode="auto">
          <a:xfrm>
            <a:off x="4105275" y="2185988"/>
            <a:ext cx="682625" cy="1587"/>
          </a:xfrm>
          <a:custGeom>
            <a:avLst/>
            <a:gdLst>
              <a:gd name="T0" fmla="*/ 0 w 430"/>
              <a:gd name="T1" fmla="*/ 0 h 1587"/>
              <a:gd name="T2" fmla="*/ 2147483647 w 430"/>
              <a:gd name="T3" fmla="*/ 0 h 1587"/>
              <a:gd name="T4" fmla="*/ 2147483647 w 430"/>
              <a:gd name="T5" fmla="*/ 0 h 1587"/>
              <a:gd name="T6" fmla="*/ 0 60000 65536"/>
              <a:gd name="T7" fmla="*/ 0 60000 65536"/>
              <a:gd name="T8" fmla="*/ 0 60000 65536"/>
              <a:gd name="T9" fmla="*/ 0 w 430"/>
              <a:gd name="T10" fmla="*/ 0 h 1587"/>
              <a:gd name="T11" fmla="*/ 430 w 4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7">
                <a:moveTo>
                  <a:pt x="0" y="0"/>
                </a:moveTo>
                <a:lnTo>
                  <a:pt x="214" y="0"/>
                </a:lnTo>
                <a:lnTo>
                  <a:pt x="43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Freeform 37"/>
          <p:cNvSpPr>
            <a:spLocks/>
          </p:cNvSpPr>
          <p:nvPr/>
        </p:nvSpPr>
        <p:spPr bwMode="auto">
          <a:xfrm>
            <a:off x="1379538" y="1477963"/>
            <a:ext cx="909637" cy="944562"/>
          </a:xfrm>
          <a:custGeom>
            <a:avLst/>
            <a:gdLst>
              <a:gd name="T0" fmla="*/ 2147483647 w 574"/>
              <a:gd name="T1" fmla="*/ 2147483647 h 596"/>
              <a:gd name="T2" fmla="*/ 0 w 574"/>
              <a:gd name="T3" fmla="*/ 2147483647 h 596"/>
              <a:gd name="T4" fmla="*/ 0 w 574"/>
              <a:gd name="T5" fmla="*/ 2147483647 h 596"/>
              <a:gd name="T6" fmla="*/ 2147483647 w 574"/>
              <a:gd name="T7" fmla="*/ 2147483647 h 596"/>
              <a:gd name="T8" fmla="*/ 2147483647 w 574"/>
              <a:gd name="T9" fmla="*/ 2147483647 h 596"/>
              <a:gd name="T10" fmla="*/ 2147483647 w 574"/>
              <a:gd name="T11" fmla="*/ 2147483647 h 596"/>
              <a:gd name="T12" fmla="*/ 2147483647 w 574"/>
              <a:gd name="T13" fmla="*/ 2147483647 h 596"/>
              <a:gd name="T14" fmla="*/ 2147483647 w 574"/>
              <a:gd name="T15" fmla="*/ 2147483647 h 596"/>
              <a:gd name="T16" fmla="*/ 2147483647 w 574"/>
              <a:gd name="T17" fmla="*/ 0 h 596"/>
              <a:gd name="T18" fmla="*/ 2147483647 w 574"/>
              <a:gd name="T19" fmla="*/ 0 h 596"/>
              <a:gd name="T20" fmla="*/ 2147483647 w 574"/>
              <a:gd name="T21" fmla="*/ 2147483647 h 596"/>
              <a:gd name="T22" fmla="*/ 2147483647 w 574"/>
              <a:gd name="T23" fmla="*/ 2147483647 h 596"/>
              <a:gd name="T24" fmla="*/ 2147483647 w 574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4"/>
              <a:gd name="T40" fmla="*/ 0 h 596"/>
              <a:gd name="T41" fmla="*/ 574 w 574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4" h="596">
                <a:moveTo>
                  <a:pt x="124" y="391"/>
                </a:moveTo>
                <a:lnTo>
                  <a:pt x="0" y="391"/>
                </a:lnTo>
                <a:lnTo>
                  <a:pt x="0" y="596"/>
                </a:lnTo>
                <a:lnTo>
                  <a:pt x="574" y="596"/>
                </a:lnTo>
                <a:lnTo>
                  <a:pt x="574" y="391"/>
                </a:lnTo>
                <a:lnTo>
                  <a:pt x="446" y="391"/>
                </a:lnTo>
                <a:lnTo>
                  <a:pt x="446" y="364"/>
                </a:lnTo>
                <a:lnTo>
                  <a:pt x="500" y="364"/>
                </a:lnTo>
                <a:lnTo>
                  <a:pt x="500" y="0"/>
                </a:lnTo>
                <a:lnTo>
                  <a:pt x="70" y="0"/>
                </a:lnTo>
                <a:lnTo>
                  <a:pt x="70" y="364"/>
                </a:lnTo>
                <a:lnTo>
                  <a:pt x="124" y="364"/>
                </a:lnTo>
                <a:lnTo>
                  <a:pt x="124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>
            <a:off x="1576388" y="2098675"/>
            <a:ext cx="5095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1576388" y="2055813"/>
            <a:ext cx="509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Freeform 40"/>
          <p:cNvSpPr>
            <a:spLocks noEditPoints="1"/>
          </p:cNvSpPr>
          <p:nvPr/>
        </p:nvSpPr>
        <p:spPr bwMode="auto">
          <a:xfrm>
            <a:off x="1847850" y="2130425"/>
            <a:ext cx="369888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4" y="26"/>
                </a:moveTo>
                <a:lnTo>
                  <a:pt x="233" y="26"/>
                </a:lnTo>
                <a:lnTo>
                  <a:pt x="233" y="0"/>
                </a:lnTo>
                <a:lnTo>
                  <a:pt x="204" y="0"/>
                </a:lnTo>
                <a:lnTo>
                  <a:pt x="204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>
            <a:off x="1847850" y="22177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1847850" y="23066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>
            <a:off x="1858963" y="2259013"/>
            <a:ext cx="273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2016125" y="2233613"/>
            <a:ext cx="85725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Freeform 45"/>
          <p:cNvSpPr>
            <a:spLocks noEditPoints="1"/>
          </p:cNvSpPr>
          <p:nvPr/>
        </p:nvSpPr>
        <p:spPr bwMode="auto">
          <a:xfrm>
            <a:off x="1404938" y="1546225"/>
            <a:ext cx="852487" cy="635000"/>
          </a:xfrm>
          <a:custGeom>
            <a:avLst/>
            <a:gdLst>
              <a:gd name="T0" fmla="*/ 2147483647 w 538"/>
              <a:gd name="T1" fmla="*/ 2147483647 h 401"/>
              <a:gd name="T2" fmla="*/ 2147483647 w 538"/>
              <a:gd name="T3" fmla="*/ 2147483647 h 401"/>
              <a:gd name="T4" fmla="*/ 2147483647 w 538"/>
              <a:gd name="T5" fmla="*/ 2147483647 h 401"/>
              <a:gd name="T6" fmla="*/ 2147483647 w 538"/>
              <a:gd name="T7" fmla="*/ 2147483647 h 401"/>
              <a:gd name="T8" fmla="*/ 2147483647 w 538"/>
              <a:gd name="T9" fmla="*/ 2147483647 h 401"/>
              <a:gd name="T10" fmla="*/ 2147483647 w 538"/>
              <a:gd name="T11" fmla="*/ 2147483647 h 401"/>
              <a:gd name="T12" fmla="*/ 2147483647 w 538"/>
              <a:gd name="T13" fmla="*/ 2147483647 h 401"/>
              <a:gd name="T14" fmla="*/ 2147483647 w 538"/>
              <a:gd name="T15" fmla="*/ 2147483647 h 401"/>
              <a:gd name="T16" fmla="*/ 2147483647 w 538"/>
              <a:gd name="T17" fmla="*/ 2147483647 h 401"/>
              <a:gd name="T18" fmla="*/ 2147483647 w 538"/>
              <a:gd name="T19" fmla="*/ 2147483647 h 401"/>
              <a:gd name="T20" fmla="*/ 2147483647 w 538"/>
              <a:gd name="T21" fmla="*/ 2147483647 h 401"/>
              <a:gd name="T22" fmla="*/ 2147483647 w 538"/>
              <a:gd name="T23" fmla="*/ 2147483647 h 401"/>
              <a:gd name="T24" fmla="*/ 2147483647 w 538"/>
              <a:gd name="T25" fmla="*/ 2147483647 h 401"/>
              <a:gd name="T26" fmla="*/ 2147483647 w 538"/>
              <a:gd name="T27" fmla="*/ 2147483647 h 401"/>
              <a:gd name="T28" fmla="*/ 2147483647 w 538"/>
              <a:gd name="T29" fmla="*/ 0 h 401"/>
              <a:gd name="T30" fmla="*/ 2147483647 w 538"/>
              <a:gd name="T31" fmla="*/ 0 h 401"/>
              <a:gd name="T32" fmla="*/ 2147483647 w 538"/>
              <a:gd name="T33" fmla="*/ 2147483647 h 401"/>
              <a:gd name="T34" fmla="*/ 2147483647 w 538"/>
              <a:gd name="T35" fmla="*/ 2147483647 h 401"/>
              <a:gd name="T36" fmla="*/ 2147483647 w 538"/>
              <a:gd name="T37" fmla="*/ 2147483647 h 401"/>
              <a:gd name="T38" fmla="*/ 0 w 538"/>
              <a:gd name="T39" fmla="*/ 2147483647 h 401"/>
              <a:gd name="T40" fmla="*/ 2147483647 w 538"/>
              <a:gd name="T41" fmla="*/ 2147483647 h 401"/>
              <a:gd name="T42" fmla="*/ 2147483647 w 538"/>
              <a:gd name="T43" fmla="*/ 2147483647 h 401"/>
              <a:gd name="T44" fmla="*/ 0 w 538"/>
              <a:gd name="T45" fmla="*/ 2147483647 h 401"/>
              <a:gd name="T46" fmla="*/ 0 w 538"/>
              <a:gd name="T47" fmla="*/ 2147483647 h 401"/>
              <a:gd name="T48" fmla="*/ 2147483647 w 538"/>
              <a:gd name="T49" fmla="*/ 2147483647 h 401"/>
              <a:gd name="T50" fmla="*/ 2147483647 w 538"/>
              <a:gd name="T51" fmla="*/ 2147483647 h 401"/>
              <a:gd name="T52" fmla="*/ 2147483647 w 538"/>
              <a:gd name="T53" fmla="*/ 2147483647 h 401"/>
              <a:gd name="T54" fmla="*/ 2147483647 w 538"/>
              <a:gd name="T55" fmla="*/ 2147483647 h 401"/>
              <a:gd name="T56" fmla="*/ 2147483647 w 538"/>
              <a:gd name="T57" fmla="*/ 2147483647 h 401"/>
              <a:gd name="T58" fmla="*/ 2147483647 w 538"/>
              <a:gd name="T59" fmla="*/ 2147483647 h 401"/>
              <a:gd name="T60" fmla="*/ 2147483647 w 538"/>
              <a:gd name="T61" fmla="*/ 2147483647 h 401"/>
              <a:gd name="T62" fmla="*/ 2147483647 w 538"/>
              <a:gd name="T63" fmla="*/ 2147483647 h 401"/>
              <a:gd name="T64" fmla="*/ 2147483647 w 538"/>
              <a:gd name="T65" fmla="*/ 2147483647 h 401"/>
              <a:gd name="T66" fmla="*/ 2147483647 w 538"/>
              <a:gd name="T67" fmla="*/ 2147483647 h 401"/>
              <a:gd name="T68" fmla="*/ 2147483647 w 538"/>
              <a:gd name="T69" fmla="*/ 2147483647 h 401"/>
              <a:gd name="T70" fmla="*/ 2147483647 w 538"/>
              <a:gd name="T71" fmla="*/ 2147483647 h 401"/>
              <a:gd name="T72" fmla="*/ 2147483647 w 538"/>
              <a:gd name="T73" fmla="*/ 2147483647 h 401"/>
              <a:gd name="T74" fmla="*/ 2147483647 w 538"/>
              <a:gd name="T75" fmla="*/ 2147483647 h 401"/>
              <a:gd name="T76" fmla="*/ 2147483647 w 538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8"/>
              <a:gd name="T118" fmla="*/ 0 h 401"/>
              <a:gd name="T119" fmla="*/ 538 w 538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8" h="401">
                <a:moveTo>
                  <a:pt x="452" y="285"/>
                </a:moveTo>
                <a:lnTo>
                  <a:pt x="472" y="285"/>
                </a:lnTo>
                <a:lnTo>
                  <a:pt x="472" y="278"/>
                </a:lnTo>
                <a:lnTo>
                  <a:pt x="452" y="278"/>
                </a:lnTo>
                <a:lnTo>
                  <a:pt x="452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6" y="14"/>
                </a:lnTo>
                <a:lnTo>
                  <a:pt x="446" y="0"/>
                </a:lnTo>
                <a:lnTo>
                  <a:pt x="96" y="0"/>
                </a:lnTo>
                <a:lnTo>
                  <a:pt x="96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6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6" y="391"/>
                </a:lnTo>
                <a:lnTo>
                  <a:pt x="316" y="401"/>
                </a:lnTo>
                <a:close/>
                <a:moveTo>
                  <a:pt x="523" y="378"/>
                </a:moveTo>
                <a:lnTo>
                  <a:pt x="538" y="378"/>
                </a:lnTo>
                <a:lnTo>
                  <a:pt x="538" y="368"/>
                </a:lnTo>
                <a:lnTo>
                  <a:pt x="523" y="368"/>
                </a:lnTo>
                <a:lnTo>
                  <a:pt x="523" y="378"/>
                </a:lnTo>
                <a:close/>
                <a:moveTo>
                  <a:pt x="523" y="394"/>
                </a:moveTo>
                <a:lnTo>
                  <a:pt x="538" y="394"/>
                </a:lnTo>
                <a:lnTo>
                  <a:pt x="538" y="388"/>
                </a:lnTo>
                <a:lnTo>
                  <a:pt x="523" y="388"/>
                </a:lnTo>
                <a:lnTo>
                  <a:pt x="523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>
            <a:off x="1490663" y="2025650"/>
            <a:ext cx="6810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 flipV="1">
            <a:off x="1663700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 flipV="1">
            <a:off x="1833563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836613" y="1600200"/>
            <a:ext cx="781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1</a:t>
            </a:r>
          </a:p>
        </p:txBody>
      </p: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7543800" y="1600200"/>
            <a:ext cx="7508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2</a:t>
            </a: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2740025" y="1749425"/>
            <a:ext cx="98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1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4946650" y="1749425"/>
            <a:ext cx="1141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2</a:t>
            </a: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134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>
            <a:off x="41846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136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3881438" y="1292225"/>
            <a:ext cx="908050" cy="2365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3906838" y="1323975"/>
            <a:ext cx="852487" cy="269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39" name="Freeform 59"/>
          <p:cNvSpPr>
            <a:spLocks noEditPoints="1"/>
          </p:cNvSpPr>
          <p:nvPr/>
        </p:nvSpPr>
        <p:spPr bwMode="auto">
          <a:xfrm>
            <a:off x="3921125" y="1382713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0" name="Line 60"/>
          <p:cNvSpPr>
            <a:spLocks noChangeShapeType="1"/>
          </p:cNvSpPr>
          <p:nvPr/>
        </p:nvSpPr>
        <p:spPr bwMode="auto">
          <a:xfrm flipV="1">
            <a:off x="3652838" y="1597025"/>
            <a:ext cx="531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141" name="Line 61"/>
          <p:cNvSpPr>
            <a:spLocks noChangeShapeType="1"/>
          </p:cNvSpPr>
          <p:nvPr/>
        </p:nvSpPr>
        <p:spPr bwMode="auto">
          <a:xfrm flipH="1" flipV="1">
            <a:off x="4489450" y="1520825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143" name="Text Box 63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F3DA714-A1A7-7441-A3D1-16332F6421C5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pPr defTabSz="915988"/>
            <a:r>
              <a:rPr lang="zh-TW" altLang="en-US">
                <a:latin typeface="Helvetica" charset="0"/>
                <a:ea typeface="PMingLiU" charset="0"/>
                <a:cs typeface="PMingLiU" charset="0"/>
              </a:rPr>
              <a:t>Timing in Circuit Switching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8145" name="Freeform 17"/>
          <p:cNvSpPr>
            <a:spLocks/>
          </p:cNvSpPr>
          <p:nvPr/>
        </p:nvSpPr>
        <p:spPr bwMode="auto">
          <a:xfrm>
            <a:off x="6716713" y="1477963"/>
            <a:ext cx="908050" cy="944562"/>
          </a:xfrm>
          <a:custGeom>
            <a:avLst/>
            <a:gdLst>
              <a:gd name="T0" fmla="*/ 2147483647 w 573"/>
              <a:gd name="T1" fmla="*/ 2147483647 h 596"/>
              <a:gd name="T2" fmla="*/ 0 w 573"/>
              <a:gd name="T3" fmla="*/ 2147483647 h 596"/>
              <a:gd name="T4" fmla="*/ 0 w 573"/>
              <a:gd name="T5" fmla="*/ 2147483647 h 596"/>
              <a:gd name="T6" fmla="*/ 2147483647 w 573"/>
              <a:gd name="T7" fmla="*/ 2147483647 h 596"/>
              <a:gd name="T8" fmla="*/ 2147483647 w 573"/>
              <a:gd name="T9" fmla="*/ 2147483647 h 596"/>
              <a:gd name="T10" fmla="*/ 2147483647 w 573"/>
              <a:gd name="T11" fmla="*/ 2147483647 h 596"/>
              <a:gd name="T12" fmla="*/ 2147483647 w 573"/>
              <a:gd name="T13" fmla="*/ 2147483647 h 596"/>
              <a:gd name="T14" fmla="*/ 2147483647 w 573"/>
              <a:gd name="T15" fmla="*/ 2147483647 h 596"/>
              <a:gd name="T16" fmla="*/ 2147483647 w 573"/>
              <a:gd name="T17" fmla="*/ 0 h 596"/>
              <a:gd name="T18" fmla="*/ 2147483647 w 573"/>
              <a:gd name="T19" fmla="*/ 0 h 596"/>
              <a:gd name="T20" fmla="*/ 2147483647 w 573"/>
              <a:gd name="T21" fmla="*/ 2147483647 h 596"/>
              <a:gd name="T22" fmla="*/ 2147483647 w 573"/>
              <a:gd name="T23" fmla="*/ 2147483647 h 596"/>
              <a:gd name="T24" fmla="*/ 2147483647 w 573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3"/>
              <a:gd name="T40" fmla="*/ 0 h 596"/>
              <a:gd name="T41" fmla="*/ 573 w 573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3" h="596">
                <a:moveTo>
                  <a:pt x="127" y="391"/>
                </a:moveTo>
                <a:lnTo>
                  <a:pt x="0" y="391"/>
                </a:lnTo>
                <a:lnTo>
                  <a:pt x="0" y="596"/>
                </a:lnTo>
                <a:lnTo>
                  <a:pt x="573" y="596"/>
                </a:lnTo>
                <a:lnTo>
                  <a:pt x="573" y="391"/>
                </a:lnTo>
                <a:lnTo>
                  <a:pt x="449" y="391"/>
                </a:lnTo>
                <a:lnTo>
                  <a:pt x="449" y="364"/>
                </a:lnTo>
                <a:lnTo>
                  <a:pt x="503" y="364"/>
                </a:lnTo>
                <a:lnTo>
                  <a:pt x="503" y="0"/>
                </a:lnTo>
                <a:lnTo>
                  <a:pt x="73" y="0"/>
                </a:lnTo>
                <a:lnTo>
                  <a:pt x="73" y="364"/>
                </a:lnTo>
                <a:lnTo>
                  <a:pt x="127" y="364"/>
                </a:lnTo>
                <a:lnTo>
                  <a:pt x="127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6918325" y="2098675"/>
            <a:ext cx="511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6918325" y="2055813"/>
            <a:ext cx="511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Freeform 20"/>
          <p:cNvSpPr>
            <a:spLocks noEditPoints="1"/>
          </p:cNvSpPr>
          <p:nvPr/>
        </p:nvSpPr>
        <p:spPr bwMode="auto">
          <a:xfrm>
            <a:off x="7186613" y="2130425"/>
            <a:ext cx="368300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7" y="26"/>
                </a:moveTo>
                <a:lnTo>
                  <a:pt x="233" y="26"/>
                </a:lnTo>
                <a:lnTo>
                  <a:pt x="233" y="0"/>
                </a:lnTo>
                <a:lnTo>
                  <a:pt x="207" y="0"/>
                </a:lnTo>
                <a:lnTo>
                  <a:pt x="207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7186613" y="22177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7186613" y="23066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7202488" y="2259013"/>
            <a:ext cx="266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7359650" y="2233613"/>
            <a:ext cx="84138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Freeform 25"/>
          <p:cNvSpPr>
            <a:spLocks noEditPoints="1"/>
          </p:cNvSpPr>
          <p:nvPr/>
        </p:nvSpPr>
        <p:spPr bwMode="auto">
          <a:xfrm>
            <a:off x="6746875" y="1546225"/>
            <a:ext cx="854075" cy="635000"/>
          </a:xfrm>
          <a:custGeom>
            <a:avLst/>
            <a:gdLst>
              <a:gd name="T0" fmla="*/ 2147483647 w 539"/>
              <a:gd name="T1" fmla="*/ 2147483647 h 401"/>
              <a:gd name="T2" fmla="*/ 2147483647 w 539"/>
              <a:gd name="T3" fmla="*/ 2147483647 h 401"/>
              <a:gd name="T4" fmla="*/ 2147483647 w 539"/>
              <a:gd name="T5" fmla="*/ 2147483647 h 401"/>
              <a:gd name="T6" fmla="*/ 2147483647 w 539"/>
              <a:gd name="T7" fmla="*/ 2147483647 h 401"/>
              <a:gd name="T8" fmla="*/ 2147483647 w 539"/>
              <a:gd name="T9" fmla="*/ 2147483647 h 401"/>
              <a:gd name="T10" fmla="*/ 2147483647 w 539"/>
              <a:gd name="T11" fmla="*/ 2147483647 h 401"/>
              <a:gd name="T12" fmla="*/ 2147483647 w 539"/>
              <a:gd name="T13" fmla="*/ 2147483647 h 401"/>
              <a:gd name="T14" fmla="*/ 2147483647 w 539"/>
              <a:gd name="T15" fmla="*/ 2147483647 h 401"/>
              <a:gd name="T16" fmla="*/ 2147483647 w 539"/>
              <a:gd name="T17" fmla="*/ 2147483647 h 401"/>
              <a:gd name="T18" fmla="*/ 2147483647 w 539"/>
              <a:gd name="T19" fmla="*/ 2147483647 h 401"/>
              <a:gd name="T20" fmla="*/ 2147483647 w 539"/>
              <a:gd name="T21" fmla="*/ 2147483647 h 401"/>
              <a:gd name="T22" fmla="*/ 2147483647 w 539"/>
              <a:gd name="T23" fmla="*/ 2147483647 h 401"/>
              <a:gd name="T24" fmla="*/ 2147483647 w 539"/>
              <a:gd name="T25" fmla="*/ 2147483647 h 401"/>
              <a:gd name="T26" fmla="*/ 2147483647 w 539"/>
              <a:gd name="T27" fmla="*/ 2147483647 h 401"/>
              <a:gd name="T28" fmla="*/ 2147483647 w 539"/>
              <a:gd name="T29" fmla="*/ 0 h 401"/>
              <a:gd name="T30" fmla="*/ 2147483647 w 539"/>
              <a:gd name="T31" fmla="*/ 0 h 401"/>
              <a:gd name="T32" fmla="*/ 2147483647 w 539"/>
              <a:gd name="T33" fmla="*/ 2147483647 h 401"/>
              <a:gd name="T34" fmla="*/ 2147483647 w 539"/>
              <a:gd name="T35" fmla="*/ 2147483647 h 401"/>
              <a:gd name="T36" fmla="*/ 2147483647 w 539"/>
              <a:gd name="T37" fmla="*/ 2147483647 h 401"/>
              <a:gd name="T38" fmla="*/ 0 w 539"/>
              <a:gd name="T39" fmla="*/ 2147483647 h 401"/>
              <a:gd name="T40" fmla="*/ 2147483647 w 539"/>
              <a:gd name="T41" fmla="*/ 2147483647 h 401"/>
              <a:gd name="T42" fmla="*/ 2147483647 w 539"/>
              <a:gd name="T43" fmla="*/ 2147483647 h 401"/>
              <a:gd name="T44" fmla="*/ 0 w 539"/>
              <a:gd name="T45" fmla="*/ 2147483647 h 401"/>
              <a:gd name="T46" fmla="*/ 0 w 539"/>
              <a:gd name="T47" fmla="*/ 2147483647 h 401"/>
              <a:gd name="T48" fmla="*/ 2147483647 w 539"/>
              <a:gd name="T49" fmla="*/ 2147483647 h 401"/>
              <a:gd name="T50" fmla="*/ 2147483647 w 539"/>
              <a:gd name="T51" fmla="*/ 2147483647 h 401"/>
              <a:gd name="T52" fmla="*/ 2147483647 w 539"/>
              <a:gd name="T53" fmla="*/ 2147483647 h 401"/>
              <a:gd name="T54" fmla="*/ 2147483647 w 539"/>
              <a:gd name="T55" fmla="*/ 2147483647 h 401"/>
              <a:gd name="T56" fmla="*/ 2147483647 w 539"/>
              <a:gd name="T57" fmla="*/ 2147483647 h 401"/>
              <a:gd name="T58" fmla="*/ 2147483647 w 539"/>
              <a:gd name="T59" fmla="*/ 2147483647 h 401"/>
              <a:gd name="T60" fmla="*/ 2147483647 w 539"/>
              <a:gd name="T61" fmla="*/ 2147483647 h 401"/>
              <a:gd name="T62" fmla="*/ 2147483647 w 539"/>
              <a:gd name="T63" fmla="*/ 2147483647 h 401"/>
              <a:gd name="T64" fmla="*/ 2147483647 w 539"/>
              <a:gd name="T65" fmla="*/ 2147483647 h 401"/>
              <a:gd name="T66" fmla="*/ 2147483647 w 539"/>
              <a:gd name="T67" fmla="*/ 2147483647 h 401"/>
              <a:gd name="T68" fmla="*/ 2147483647 w 539"/>
              <a:gd name="T69" fmla="*/ 2147483647 h 401"/>
              <a:gd name="T70" fmla="*/ 2147483647 w 539"/>
              <a:gd name="T71" fmla="*/ 2147483647 h 401"/>
              <a:gd name="T72" fmla="*/ 2147483647 w 539"/>
              <a:gd name="T73" fmla="*/ 2147483647 h 401"/>
              <a:gd name="T74" fmla="*/ 2147483647 w 539"/>
              <a:gd name="T75" fmla="*/ 2147483647 h 401"/>
              <a:gd name="T76" fmla="*/ 2147483647 w 539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9"/>
              <a:gd name="T118" fmla="*/ 0 h 401"/>
              <a:gd name="T119" fmla="*/ 539 w 539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9" h="401">
                <a:moveTo>
                  <a:pt x="449" y="285"/>
                </a:moveTo>
                <a:lnTo>
                  <a:pt x="472" y="285"/>
                </a:lnTo>
                <a:lnTo>
                  <a:pt x="472" y="278"/>
                </a:lnTo>
                <a:lnTo>
                  <a:pt x="449" y="278"/>
                </a:lnTo>
                <a:lnTo>
                  <a:pt x="449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3" y="14"/>
                </a:lnTo>
                <a:lnTo>
                  <a:pt x="443" y="0"/>
                </a:lnTo>
                <a:lnTo>
                  <a:pt x="93" y="0"/>
                </a:lnTo>
                <a:lnTo>
                  <a:pt x="93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2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2" y="391"/>
                </a:lnTo>
                <a:lnTo>
                  <a:pt x="312" y="401"/>
                </a:lnTo>
                <a:close/>
                <a:moveTo>
                  <a:pt x="519" y="378"/>
                </a:moveTo>
                <a:lnTo>
                  <a:pt x="539" y="378"/>
                </a:lnTo>
                <a:lnTo>
                  <a:pt x="539" y="368"/>
                </a:lnTo>
                <a:lnTo>
                  <a:pt x="519" y="368"/>
                </a:lnTo>
                <a:lnTo>
                  <a:pt x="519" y="378"/>
                </a:lnTo>
                <a:close/>
                <a:moveTo>
                  <a:pt x="519" y="394"/>
                </a:moveTo>
                <a:lnTo>
                  <a:pt x="539" y="394"/>
                </a:lnTo>
                <a:lnTo>
                  <a:pt x="539" y="388"/>
                </a:lnTo>
                <a:lnTo>
                  <a:pt x="519" y="388"/>
                </a:lnTo>
                <a:lnTo>
                  <a:pt x="519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6832600" y="2025650"/>
            <a:ext cx="681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7005638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7172325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3197225" y="2071688"/>
            <a:ext cx="908050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3222625" y="2103438"/>
            <a:ext cx="852488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9" name="Freeform 31"/>
          <p:cNvSpPr>
            <a:spLocks noEditPoints="1"/>
          </p:cNvSpPr>
          <p:nvPr/>
        </p:nvSpPr>
        <p:spPr bwMode="auto">
          <a:xfrm>
            <a:off x="3236913" y="2160588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0" name="Freeform 32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4787900" y="2071688"/>
            <a:ext cx="909638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4813300" y="2103438"/>
            <a:ext cx="854075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3" name="Freeform 35"/>
          <p:cNvSpPr>
            <a:spLocks noEditPoints="1"/>
          </p:cNvSpPr>
          <p:nvPr/>
        </p:nvSpPr>
        <p:spPr bwMode="auto">
          <a:xfrm>
            <a:off x="4829175" y="2160588"/>
            <a:ext cx="766763" cy="114300"/>
          </a:xfrm>
          <a:custGeom>
            <a:avLst/>
            <a:gdLst>
              <a:gd name="T0" fmla="*/ 0 w 484"/>
              <a:gd name="T1" fmla="*/ 2147483647 h 72"/>
              <a:gd name="T2" fmla="*/ 2147483647 w 484"/>
              <a:gd name="T3" fmla="*/ 2147483647 h 72"/>
              <a:gd name="T4" fmla="*/ 2147483647 w 484"/>
              <a:gd name="T5" fmla="*/ 2147483647 h 72"/>
              <a:gd name="T6" fmla="*/ 2147483647 w 484"/>
              <a:gd name="T7" fmla="*/ 2147483647 h 72"/>
              <a:gd name="T8" fmla="*/ 2147483647 w 484"/>
              <a:gd name="T9" fmla="*/ 2147483647 h 72"/>
              <a:gd name="T10" fmla="*/ 2147483647 w 484"/>
              <a:gd name="T11" fmla="*/ 2147483647 h 72"/>
              <a:gd name="T12" fmla="*/ 0 w 484"/>
              <a:gd name="T13" fmla="*/ 2147483647 h 72"/>
              <a:gd name="T14" fmla="*/ 2147483647 w 484"/>
              <a:gd name="T15" fmla="*/ 2147483647 h 72"/>
              <a:gd name="T16" fmla="*/ 2147483647 w 484"/>
              <a:gd name="T17" fmla="*/ 2147483647 h 72"/>
              <a:gd name="T18" fmla="*/ 2147483647 w 484"/>
              <a:gd name="T19" fmla="*/ 0 h 72"/>
              <a:gd name="T20" fmla="*/ 2147483647 w 484"/>
              <a:gd name="T21" fmla="*/ 0 h 72"/>
              <a:gd name="T22" fmla="*/ 2147483647 w 484"/>
              <a:gd name="T23" fmla="*/ 2147483647 h 72"/>
              <a:gd name="T24" fmla="*/ 2147483647 w 484"/>
              <a:gd name="T25" fmla="*/ 2147483647 h 72"/>
              <a:gd name="T26" fmla="*/ 2147483647 w 484"/>
              <a:gd name="T27" fmla="*/ 2147483647 h 72"/>
              <a:gd name="T28" fmla="*/ 2147483647 w 484"/>
              <a:gd name="T29" fmla="*/ 2147483647 h 72"/>
              <a:gd name="T30" fmla="*/ 2147483647 w 484"/>
              <a:gd name="T31" fmla="*/ 2147483647 h 72"/>
              <a:gd name="T32" fmla="*/ 2147483647 w 484"/>
              <a:gd name="T33" fmla="*/ 2147483647 h 72"/>
              <a:gd name="T34" fmla="*/ 2147483647 w 484"/>
              <a:gd name="T35" fmla="*/ 2147483647 h 72"/>
              <a:gd name="T36" fmla="*/ 2147483647 w 484"/>
              <a:gd name="T37" fmla="*/ 2147483647 h 72"/>
              <a:gd name="T38" fmla="*/ 2147483647 w 484"/>
              <a:gd name="T39" fmla="*/ 0 h 72"/>
              <a:gd name="T40" fmla="*/ 2147483647 w 484"/>
              <a:gd name="T41" fmla="*/ 0 h 72"/>
              <a:gd name="T42" fmla="*/ 2147483647 w 484"/>
              <a:gd name="T43" fmla="*/ 2147483647 h 72"/>
              <a:gd name="T44" fmla="*/ 2147483647 w 484"/>
              <a:gd name="T45" fmla="*/ 2147483647 h 72"/>
              <a:gd name="T46" fmla="*/ 2147483647 w 484"/>
              <a:gd name="T47" fmla="*/ 2147483647 h 72"/>
              <a:gd name="T48" fmla="*/ 2147483647 w 484"/>
              <a:gd name="T49" fmla="*/ 2147483647 h 72"/>
              <a:gd name="T50" fmla="*/ 2147483647 w 484"/>
              <a:gd name="T51" fmla="*/ 2147483647 h 72"/>
              <a:gd name="T52" fmla="*/ 2147483647 w 484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72"/>
              <a:gd name="T83" fmla="*/ 484 w 484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72">
                <a:moveTo>
                  <a:pt x="0" y="46"/>
                </a:moveTo>
                <a:lnTo>
                  <a:pt x="9" y="26"/>
                </a:lnTo>
                <a:lnTo>
                  <a:pt x="63" y="26"/>
                </a:lnTo>
                <a:lnTo>
                  <a:pt x="73" y="46"/>
                </a:lnTo>
                <a:lnTo>
                  <a:pt x="63" y="62"/>
                </a:lnTo>
                <a:lnTo>
                  <a:pt x="9" y="62"/>
                </a:lnTo>
                <a:lnTo>
                  <a:pt x="0" y="46"/>
                </a:lnTo>
                <a:close/>
                <a:moveTo>
                  <a:pt x="162" y="26"/>
                </a:moveTo>
                <a:lnTo>
                  <a:pt x="286" y="26"/>
                </a:lnTo>
                <a:lnTo>
                  <a:pt x="296" y="0"/>
                </a:lnTo>
                <a:lnTo>
                  <a:pt x="153" y="0"/>
                </a:lnTo>
                <a:lnTo>
                  <a:pt x="162" y="26"/>
                </a:lnTo>
                <a:close/>
                <a:moveTo>
                  <a:pt x="162" y="72"/>
                </a:moveTo>
                <a:lnTo>
                  <a:pt x="286" y="72"/>
                </a:lnTo>
                <a:lnTo>
                  <a:pt x="296" y="46"/>
                </a:lnTo>
                <a:lnTo>
                  <a:pt x="153" y="46"/>
                </a:lnTo>
                <a:lnTo>
                  <a:pt x="162" y="72"/>
                </a:lnTo>
                <a:close/>
                <a:moveTo>
                  <a:pt x="395" y="26"/>
                </a:moveTo>
                <a:lnTo>
                  <a:pt x="484" y="26"/>
                </a:lnTo>
                <a:lnTo>
                  <a:pt x="484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2" y="72"/>
                </a:lnTo>
                <a:lnTo>
                  <a:pt x="452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4" name="Freeform 36"/>
          <p:cNvSpPr>
            <a:spLocks/>
          </p:cNvSpPr>
          <p:nvPr/>
        </p:nvSpPr>
        <p:spPr bwMode="auto">
          <a:xfrm>
            <a:off x="4105275" y="2185988"/>
            <a:ext cx="682625" cy="1587"/>
          </a:xfrm>
          <a:custGeom>
            <a:avLst/>
            <a:gdLst>
              <a:gd name="T0" fmla="*/ 0 w 430"/>
              <a:gd name="T1" fmla="*/ 0 h 1587"/>
              <a:gd name="T2" fmla="*/ 2147483647 w 430"/>
              <a:gd name="T3" fmla="*/ 0 h 1587"/>
              <a:gd name="T4" fmla="*/ 2147483647 w 430"/>
              <a:gd name="T5" fmla="*/ 0 h 1587"/>
              <a:gd name="T6" fmla="*/ 0 60000 65536"/>
              <a:gd name="T7" fmla="*/ 0 60000 65536"/>
              <a:gd name="T8" fmla="*/ 0 60000 65536"/>
              <a:gd name="T9" fmla="*/ 0 w 430"/>
              <a:gd name="T10" fmla="*/ 0 h 1587"/>
              <a:gd name="T11" fmla="*/ 430 w 4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7">
                <a:moveTo>
                  <a:pt x="0" y="0"/>
                </a:moveTo>
                <a:lnTo>
                  <a:pt x="214" y="0"/>
                </a:lnTo>
                <a:lnTo>
                  <a:pt x="43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Freeform 37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Freeform 38"/>
          <p:cNvSpPr>
            <a:spLocks/>
          </p:cNvSpPr>
          <p:nvPr/>
        </p:nvSpPr>
        <p:spPr bwMode="auto">
          <a:xfrm>
            <a:off x="1379538" y="1477963"/>
            <a:ext cx="909637" cy="944562"/>
          </a:xfrm>
          <a:custGeom>
            <a:avLst/>
            <a:gdLst>
              <a:gd name="T0" fmla="*/ 2147483647 w 574"/>
              <a:gd name="T1" fmla="*/ 2147483647 h 596"/>
              <a:gd name="T2" fmla="*/ 0 w 574"/>
              <a:gd name="T3" fmla="*/ 2147483647 h 596"/>
              <a:gd name="T4" fmla="*/ 0 w 574"/>
              <a:gd name="T5" fmla="*/ 2147483647 h 596"/>
              <a:gd name="T6" fmla="*/ 2147483647 w 574"/>
              <a:gd name="T7" fmla="*/ 2147483647 h 596"/>
              <a:gd name="T8" fmla="*/ 2147483647 w 574"/>
              <a:gd name="T9" fmla="*/ 2147483647 h 596"/>
              <a:gd name="T10" fmla="*/ 2147483647 w 574"/>
              <a:gd name="T11" fmla="*/ 2147483647 h 596"/>
              <a:gd name="T12" fmla="*/ 2147483647 w 574"/>
              <a:gd name="T13" fmla="*/ 2147483647 h 596"/>
              <a:gd name="T14" fmla="*/ 2147483647 w 574"/>
              <a:gd name="T15" fmla="*/ 2147483647 h 596"/>
              <a:gd name="T16" fmla="*/ 2147483647 w 574"/>
              <a:gd name="T17" fmla="*/ 0 h 596"/>
              <a:gd name="T18" fmla="*/ 2147483647 w 574"/>
              <a:gd name="T19" fmla="*/ 0 h 596"/>
              <a:gd name="T20" fmla="*/ 2147483647 w 574"/>
              <a:gd name="T21" fmla="*/ 2147483647 h 596"/>
              <a:gd name="T22" fmla="*/ 2147483647 w 574"/>
              <a:gd name="T23" fmla="*/ 2147483647 h 596"/>
              <a:gd name="T24" fmla="*/ 2147483647 w 574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4"/>
              <a:gd name="T40" fmla="*/ 0 h 596"/>
              <a:gd name="T41" fmla="*/ 574 w 574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4" h="596">
                <a:moveTo>
                  <a:pt x="124" y="391"/>
                </a:moveTo>
                <a:lnTo>
                  <a:pt x="0" y="391"/>
                </a:lnTo>
                <a:lnTo>
                  <a:pt x="0" y="596"/>
                </a:lnTo>
                <a:lnTo>
                  <a:pt x="574" y="596"/>
                </a:lnTo>
                <a:lnTo>
                  <a:pt x="574" y="391"/>
                </a:lnTo>
                <a:lnTo>
                  <a:pt x="446" y="391"/>
                </a:lnTo>
                <a:lnTo>
                  <a:pt x="446" y="364"/>
                </a:lnTo>
                <a:lnTo>
                  <a:pt x="500" y="364"/>
                </a:lnTo>
                <a:lnTo>
                  <a:pt x="500" y="0"/>
                </a:lnTo>
                <a:lnTo>
                  <a:pt x="70" y="0"/>
                </a:lnTo>
                <a:lnTo>
                  <a:pt x="70" y="364"/>
                </a:lnTo>
                <a:lnTo>
                  <a:pt x="124" y="364"/>
                </a:lnTo>
                <a:lnTo>
                  <a:pt x="124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1576388" y="2098675"/>
            <a:ext cx="5095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1576388" y="2055813"/>
            <a:ext cx="509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Freeform 41"/>
          <p:cNvSpPr>
            <a:spLocks noEditPoints="1"/>
          </p:cNvSpPr>
          <p:nvPr/>
        </p:nvSpPr>
        <p:spPr bwMode="auto">
          <a:xfrm>
            <a:off x="1847850" y="2130425"/>
            <a:ext cx="369888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4" y="26"/>
                </a:moveTo>
                <a:lnTo>
                  <a:pt x="233" y="26"/>
                </a:lnTo>
                <a:lnTo>
                  <a:pt x="233" y="0"/>
                </a:lnTo>
                <a:lnTo>
                  <a:pt x="204" y="0"/>
                </a:lnTo>
                <a:lnTo>
                  <a:pt x="204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1847850" y="22177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1847850" y="23066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>
            <a:off x="1858963" y="2259013"/>
            <a:ext cx="273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2016125" y="2233613"/>
            <a:ext cx="85725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Freeform 46"/>
          <p:cNvSpPr>
            <a:spLocks noEditPoints="1"/>
          </p:cNvSpPr>
          <p:nvPr/>
        </p:nvSpPr>
        <p:spPr bwMode="auto">
          <a:xfrm>
            <a:off x="1404938" y="1546225"/>
            <a:ext cx="852487" cy="635000"/>
          </a:xfrm>
          <a:custGeom>
            <a:avLst/>
            <a:gdLst>
              <a:gd name="T0" fmla="*/ 2147483647 w 538"/>
              <a:gd name="T1" fmla="*/ 2147483647 h 401"/>
              <a:gd name="T2" fmla="*/ 2147483647 w 538"/>
              <a:gd name="T3" fmla="*/ 2147483647 h 401"/>
              <a:gd name="T4" fmla="*/ 2147483647 w 538"/>
              <a:gd name="T5" fmla="*/ 2147483647 h 401"/>
              <a:gd name="T6" fmla="*/ 2147483647 w 538"/>
              <a:gd name="T7" fmla="*/ 2147483647 h 401"/>
              <a:gd name="T8" fmla="*/ 2147483647 w 538"/>
              <a:gd name="T9" fmla="*/ 2147483647 h 401"/>
              <a:gd name="T10" fmla="*/ 2147483647 w 538"/>
              <a:gd name="T11" fmla="*/ 2147483647 h 401"/>
              <a:gd name="T12" fmla="*/ 2147483647 w 538"/>
              <a:gd name="T13" fmla="*/ 2147483647 h 401"/>
              <a:gd name="T14" fmla="*/ 2147483647 w 538"/>
              <a:gd name="T15" fmla="*/ 2147483647 h 401"/>
              <a:gd name="T16" fmla="*/ 2147483647 w 538"/>
              <a:gd name="T17" fmla="*/ 2147483647 h 401"/>
              <a:gd name="T18" fmla="*/ 2147483647 w 538"/>
              <a:gd name="T19" fmla="*/ 2147483647 h 401"/>
              <a:gd name="T20" fmla="*/ 2147483647 w 538"/>
              <a:gd name="T21" fmla="*/ 2147483647 h 401"/>
              <a:gd name="T22" fmla="*/ 2147483647 w 538"/>
              <a:gd name="T23" fmla="*/ 2147483647 h 401"/>
              <a:gd name="T24" fmla="*/ 2147483647 w 538"/>
              <a:gd name="T25" fmla="*/ 2147483647 h 401"/>
              <a:gd name="T26" fmla="*/ 2147483647 w 538"/>
              <a:gd name="T27" fmla="*/ 2147483647 h 401"/>
              <a:gd name="T28" fmla="*/ 2147483647 w 538"/>
              <a:gd name="T29" fmla="*/ 0 h 401"/>
              <a:gd name="T30" fmla="*/ 2147483647 w 538"/>
              <a:gd name="T31" fmla="*/ 0 h 401"/>
              <a:gd name="T32" fmla="*/ 2147483647 w 538"/>
              <a:gd name="T33" fmla="*/ 2147483647 h 401"/>
              <a:gd name="T34" fmla="*/ 2147483647 w 538"/>
              <a:gd name="T35" fmla="*/ 2147483647 h 401"/>
              <a:gd name="T36" fmla="*/ 2147483647 w 538"/>
              <a:gd name="T37" fmla="*/ 2147483647 h 401"/>
              <a:gd name="T38" fmla="*/ 0 w 538"/>
              <a:gd name="T39" fmla="*/ 2147483647 h 401"/>
              <a:gd name="T40" fmla="*/ 2147483647 w 538"/>
              <a:gd name="T41" fmla="*/ 2147483647 h 401"/>
              <a:gd name="T42" fmla="*/ 2147483647 w 538"/>
              <a:gd name="T43" fmla="*/ 2147483647 h 401"/>
              <a:gd name="T44" fmla="*/ 0 w 538"/>
              <a:gd name="T45" fmla="*/ 2147483647 h 401"/>
              <a:gd name="T46" fmla="*/ 0 w 538"/>
              <a:gd name="T47" fmla="*/ 2147483647 h 401"/>
              <a:gd name="T48" fmla="*/ 2147483647 w 538"/>
              <a:gd name="T49" fmla="*/ 2147483647 h 401"/>
              <a:gd name="T50" fmla="*/ 2147483647 w 538"/>
              <a:gd name="T51" fmla="*/ 2147483647 h 401"/>
              <a:gd name="T52" fmla="*/ 2147483647 w 538"/>
              <a:gd name="T53" fmla="*/ 2147483647 h 401"/>
              <a:gd name="T54" fmla="*/ 2147483647 w 538"/>
              <a:gd name="T55" fmla="*/ 2147483647 h 401"/>
              <a:gd name="T56" fmla="*/ 2147483647 w 538"/>
              <a:gd name="T57" fmla="*/ 2147483647 h 401"/>
              <a:gd name="T58" fmla="*/ 2147483647 w 538"/>
              <a:gd name="T59" fmla="*/ 2147483647 h 401"/>
              <a:gd name="T60" fmla="*/ 2147483647 w 538"/>
              <a:gd name="T61" fmla="*/ 2147483647 h 401"/>
              <a:gd name="T62" fmla="*/ 2147483647 w 538"/>
              <a:gd name="T63" fmla="*/ 2147483647 h 401"/>
              <a:gd name="T64" fmla="*/ 2147483647 w 538"/>
              <a:gd name="T65" fmla="*/ 2147483647 h 401"/>
              <a:gd name="T66" fmla="*/ 2147483647 w 538"/>
              <a:gd name="T67" fmla="*/ 2147483647 h 401"/>
              <a:gd name="T68" fmla="*/ 2147483647 w 538"/>
              <a:gd name="T69" fmla="*/ 2147483647 h 401"/>
              <a:gd name="T70" fmla="*/ 2147483647 w 538"/>
              <a:gd name="T71" fmla="*/ 2147483647 h 401"/>
              <a:gd name="T72" fmla="*/ 2147483647 w 538"/>
              <a:gd name="T73" fmla="*/ 2147483647 h 401"/>
              <a:gd name="T74" fmla="*/ 2147483647 w 538"/>
              <a:gd name="T75" fmla="*/ 2147483647 h 401"/>
              <a:gd name="T76" fmla="*/ 2147483647 w 538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8"/>
              <a:gd name="T118" fmla="*/ 0 h 401"/>
              <a:gd name="T119" fmla="*/ 538 w 538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8" h="401">
                <a:moveTo>
                  <a:pt x="452" y="285"/>
                </a:moveTo>
                <a:lnTo>
                  <a:pt x="472" y="285"/>
                </a:lnTo>
                <a:lnTo>
                  <a:pt x="472" y="278"/>
                </a:lnTo>
                <a:lnTo>
                  <a:pt x="452" y="278"/>
                </a:lnTo>
                <a:lnTo>
                  <a:pt x="452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6" y="14"/>
                </a:lnTo>
                <a:lnTo>
                  <a:pt x="446" y="0"/>
                </a:lnTo>
                <a:lnTo>
                  <a:pt x="96" y="0"/>
                </a:lnTo>
                <a:lnTo>
                  <a:pt x="96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6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6" y="391"/>
                </a:lnTo>
                <a:lnTo>
                  <a:pt x="316" y="401"/>
                </a:lnTo>
                <a:close/>
                <a:moveTo>
                  <a:pt x="523" y="378"/>
                </a:moveTo>
                <a:lnTo>
                  <a:pt x="538" y="378"/>
                </a:lnTo>
                <a:lnTo>
                  <a:pt x="538" y="368"/>
                </a:lnTo>
                <a:lnTo>
                  <a:pt x="523" y="368"/>
                </a:lnTo>
                <a:lnTo>
                  <a:pt x="523" y="378"/>
                </a:lnTo>
                <a:close/>
                <a:moveTo>
                  <a:pt x="523" y="394"/>
                </a:moveTo>
                <a:lnTo>
                  <a:pt x="538" y="394"/>
                </a:lnTo>
                <a:lnTo>
                  <a:pt x="538" y="388"/>
                </a:lnTo>
                <a:lnTo>
                  <a:pt x="523" y="388"/>
                </a:lnTo>
                <a:lnTo>
                  <a:pt x="523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1490663" y="2025650"/>
            <a:ext cx="6810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 flipV="1">
            <a:off x="1663700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 flipV="1">
            <a:off x="1833563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AutoShape 50"/>
          <p:cNvSpPr>
            <a:spLocks/>
          </p:cNvSpPr>
          <p:nvPr/>
        </p:nvSpPr>
        <p:spPr bwMode="auto">
          <a:xfrm>
            <a:off x="1846263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Circuit</a:t>
            </a:r>
            <a:r>
              <a:rPr lang="en-US" sz="1600" b="0">
                <a:latin typeface="PMingLiU" charset="0"/>
              </a:rPr>
              <a:t>            </a:t>
            </a:r>
            <a:br>
              <a:rPr lang="en-US" sz="1600" b="0">
                <a:latin typeface="PMingLiU" charset="0"/>
              </a:rPr>
            </a:br>
            <a:r>
              <a:rPr lang="en-US" sz="1600" b="0">
                <a:latin typeface="Arial" charset="0"/>
              </a:rPr>
              <a:t>Establishment</a:t>
            </a:r>
            <a:r>
              <a:rPr lang="en-US" sz="1600" b="0">
                <a:latin typeface="PMingLiU" charset="0"/>
              </a:rPr>
              <a:t>  </a:t>
            </a:r>
            <a:endParaRPr lang="en-US" sz="1600" b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>
            <a:off x="2027238" y="3209925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>
            <a:off x="3717925" y="3346450"/>
            <a:ext cx="3663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48181" name="AutoShape 53"/>
          <p:cNvSpPr>
            <a:spLocks/>
          </p:cNvSpPr>
          <p:nvPr/>
        </p:nvSpPr>
        <p:spPr bwMode="auto">
          <a:xfrm>
            <a:off x="7416800" y="3200400"/>
            <a:ext cx="74613" cy="152400"/>
          </a:xfrm>
          <a:prstGeom prst="rightBrace">
            <a:avLst>
              <a:gd name="adj1" fmla="val 170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48182" name="Text Box 54"/>
          <p:cNvSpPr txBox="1">
            <a:spLocks noChangeArrowheads="1"/>
          </p:cNvSpPr>
          <p:nvPr/>
        </p:nvSpPr>
        <p:spPr bwMode="auto">
          <a:xfrm>
            <a:off x="836613" y="1600200"/>
            <a:ext cx="781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1</a:t>
            </a:r>
          </a:p>
        </p:txBody>
      </p:sp>
      <p:sp>
        <p:nvSpPr>
          <p:cNvPr id="48183" name="Text Box 55"/>
          <p:cNvSpPr txBox="1">
            <a:spLocks noChangeArrowheads="1"/>
          </p:cNvSpPr>
          <p:nvPr/>
        </p:nvSpPr>
        <p:spPr bwMode="auto">
          <a:xfrm>
            <a:off x="7543800" y="1600200"/>
            <a:ext cx="7508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2</a:t>
            </a:r>
          </a:p>
        </p:txBody>
      </p:sp>
      <p:sp>
        <p:nvSpPr>
          <p:cNvPr id="48184" name="Text Box 56"/>
          <p:cNvSpPr txBox="1">
            <a:spLocks noChangeArrowheads="1"/>
          </p:cNvSpPr>
          <p:nvPr/>
        </p:nvSpPr>
        <p:spPr bwMode="auto">
          <a:xfrm>
            <a:off x="2740025" y="1749425"/>
            <a:ext cx="98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1</a:t>
            </a:r>
          </a:p>
        </p:txBody>
      </p:sp>
      <p:sp>
        <p:nvSpPr>
          <p:cNvPr id="48185" name="Text Box 57"/>
          <p:cNvSpPr txBox="1">
            <a:spLocks noChangeArrowheads="1"/>
          </p:cNvSpPr>
          <p:nvPr/>
        </p:nvSpPr>
        <p:spPr bwMode="auto">
          <a:xfrm>
            <a:off x="4946650" y="1749425"/>
            <a:ext cx="1141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2</a:t>
            </a:r>
          </a:p>
        </p:txBody>
      </p:sp>
      <p:sp>
        <p:nvSpPr>
          <p:cNvPr id="48186" name="Text Box 58"/>
          <p:cNvSpPr txBox="1">
            <a:spLocks noChangeArrowheads="1"/>
          </p:cNvSpPr>
          <p:nvPr/>
        </p:nvSpPr>
        <p:spPr bwMode="auto">
          <a:xfrm>
            <a:off x="7413625" y="2890838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Switch1</a:t>
            </a:r>
          </a:p>
        </p:txBody>
      </p:sp>
      <p:sp>
        <p:nvSpPr>
          <p:cNvPr id="48187" name="Line 59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8188" name="Line 60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8189" name="Line 61"/>
          <p:cNvSpPr>
            <a:spLocks noChangeShapeType="1"/>
          </p:cNvSpPr>
          <p:nvPr/>
        </p:nvSpPr>
        <p:spPr bwMode="auto">
          <a:xfrm>
            <a:off x="41846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8190" name="Line 62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3881438" y="1292225"/>
            <a:ext cx="908050" cy="2365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2" name="Rectangle 64"/>
          <p:cNvSpPr>
            <a:spLocks noChangeArrowheads="1"/>
          </p:cNvSpPr>
          <p:nvPr/>
        </p:nvSpPr>
        <p:spPr bwMode="auto">
          <a:xfrm>
            <a:off x="3906838" y="1323975"/>
            <a:ext cx="852487" cy="269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3" name="Freeform 65"/>
          <p:cNvSpPr>
            <a:spLocks noEditPoints="1"/>
          </p:cNvSpPr>
          <p:nvPr/>
        </p:nvSpPr>
        <p:spPr bwMode="auto">
          <a:xfrm>
            <a:off x="3921125" y="1382713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4" name="Line 66"/>
          <p:cNvSpPr>
            <a:spLocks noChangeShapeType="1"/>
          </p:cNvSpPr>
          <p:nvPr/>
        </p:nvSpPr>
        <p:spPr bwMode="auto">
          <a:xfrm flipV="1">
            <a:off x="3652838" y="1597025"/>
            <a:ext cx="531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H="1" flipV="1">
            <a:off x="4489450" y="1520825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F58B9F0-E7C8-9340-AB74-6080266FC255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pPr defTabSz="915988"/>
            <a:r>
              <a:rPr lang="zh-TW" altLang="en-US">
                <a:latin typeface="Helvetica" charset="0"/>
                <a:ea typeface="PMingLiU" charset="0"/>
                <a:cs typeface="PMingLiU" charset="0"/>
              </a:rPr>
              <a:t>Timing in Circuit Switching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0193" name="Freeform 17"/>
          <p:cNvSpPr>
            <a:spLocks/>
          </p:cNvSpPr>
          <p:nvPr/>
        </p:nvSpPr>
        <p:spPr bwMode="auto">
          <a:xfrm>
            <a:off x="6716713" y="1477963"/>
            <a:ext cx="908050" cy="944562"/>
          </a:xfrm>
          <a:custGeom>
            <a:avLst/>
            <a:gdLst>
              <a:gd name="T0" fmla="*/ 2147483647 w 573"/>
              <a:gd name="T1" fmla="*/ 2147483647 h 596"/>
              <a:gd name="T2" fmla="*/ 0 w 573"/>
              <a:gd name="T3" fmla="*/ 2147483647 h 596"/>
              <a:gd name="T4" fmla="*/ 0 w 573"/>
              <a:gd name="T5" fmla="*/ 2147483647 h 596"/>
              <a:gd name="T6" fmla="*/ 2147483647 w 573"/>
              <a:gd name="T7" fmla="*/ 2147483647 h 596"/>
              <a:gd name="T8" fmla="*/ 2147483647 w 573"/>
              <a:gd name="T9" fmla="*/ 2147483647 h 596"/>
              <a:gd name="T10" fmla="*/ 2147483647 w 573"/>
              <a:gd name="T11" fmla="*/ 2147483647 h 596"/>
              <a:gd name="T12" fmla="*/ 2147483647 w 573"/>
              <a:gd name="T13" fmla="*/ 2147483647 h 596"/>
              <a:gd name="T14" fmla="*/ 2147483647 w 573"/>
              <a:gd name="T15" fmla="*/ 2147483647 h 596"/>
              <a:gd name="T16" fmla="*/ 2147483647 w 573"/>
              <a:gd name="T17" fmla="*/ 0 h 596"/>
              <a:gd name="T18" fmla="*/ 2147483647 w 573"/>
              <a:gd name="T19" fmla="*/ 0 h 596"/>
              <a:gd name="T20" fmla="*/ 2147483647 w 573"/>
              <a:gd name="T21" fmla="*/ 2147483647 h 596"/>
              <a:gd name="T22" fmla="*/ 2147483647 w 573"/>
              <a:gd name="T23" fmla="*/ 2147483647 h 596"/>
              <a:gd name="T24" fmla="*/ 2147483647 w 573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3"/>
              <a:gd name="T40" fmla="*/ 0 h 596"/>
              <a:gd name="T41" fmla="*/ 573 w 573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3" h="596">
                <a:moveTo>
                  <a:pt x="127" y="391"/>
                </a:moveTo>
                <a:lnTo>
                  <a:pt x="0" y="391"/>
                </a:lnTo>
                <a:lnTo>
                  <a:pt x="0" y="596"/>
                </a:lnTo>
                <a:lnTo>
                  <a:pt x="573" y="596"/>
                </a:lnTo>
                <a:lnTo>
                  <a:pt x="573" y="391"/>
                </a:lnTo>
                <a:lnTo>
                  <a:pt x="449" y="391"/>
                </a:lnTo>
                <a:lnTo>
                  <a:pt x="449" y="364"/>
                </a:lnTo>
                <a:lnTo>
                  <a:pt x="503" y="364"/>
                </a:lnTo>
                <a:lnTo>
                  <a:pt x="503" y="0"/>
                </a:lnTo>
                <a:lnTo>
                  <a:pt x="73" y="0"/>
                </a:lnTo>
                <a:lnTo>
                  <a:pt x="73" y="364"/>
                </a:lnTo>
                <a:lnTo>
                  <a:pt x="127" y="364"/>
                </a:lnTo>
                <a:lnTo>
                  <a:pt x="127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6918325" y="2098675"/>
            <a:ext cx="511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6918325" y="2055813"/>
            <a:ext cx="511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Freeform 20"/>
          <p:cNvSpPr>
            <a:spLocks noEditPoints="1"/>
          </p:cNvSpPr>
          <p:nvPr/>
        </p:nvSpPr>
        <p:spPr bwMode="auto">
          <a:xfrm>
            <a:off x="7186613" y="2130425"/>
            <a:ext cx="368300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7" y="26"/>
                </a:moveTo>
                <a:lnTo>
                  <a:pt x="233" y="26"/>
                </a:lnTo>
                <a:lnTo>
                  <a:pt x="233" y="0"/>
                </a:lnTo>
                <a:lnTo>
                  <a:pt x="207" y="0"/>
                </a:lnTo>
                <a:lnTo>
                  <a:pt x="207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7186613" y="22177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7186613" y="23066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7202488" y="2259013"/>
            <a:ext cx="266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7359650" y="2233613"/>
            <a:ext cx="84138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Freeform 25"/>
          <p:cNvSpPr>
            <a:spLocks noEditPoints="1"/>
          </p:cNvSpPr>
          <p:nvPr/>
        </p:nvSpPr>
        <p:spPr bwMode="auto">
          <a:xfrm>
            <a:off x="6746875" y="1546225"/>
            <a:ext cx="854075" cy="635000"/>
          </a:xfrm>
          <a:custGeom>
            <a:avLst/>
            <a:gdLst>
              <a:gd name="T0" fmla="*/ 2147483647 w 539"/>
              <a:gd name="T1" fmla="*/ 2147483647 h 401"/>
              <a:gd name="T2" fmla="*/ 2147483647 w 539"/>
              <a:gd name="T3" fmla="*/ 2147483647 h 401"/>
              <a:gd name="T4" fmla="*/ 2147483647 w 539"/>
              <a:gd name="T5" fmla="*/ 2147483647 h 401"/>
              <a:gd name="T6" fmla="*/ 2147483647 w 539"/>
              <a:gd name="T7" fmla="*/ 2147483647 h 401"/>
              <a:gd name="T8" fmla="*/ 2147483647 w 539"/>
              <a:gd name="T9" fmla="*/ 2147483647 h 401"/>
              <a:gd name="T10" fmla="*/ 2147483647 w 539"/>
              <a:gd name="T11" fmla="*/ 2147483647 h 401"/>
              <a:gd name="T12" fmla="*/ 2147483647 w 539"/>
              <a:gd name="T13" fmla="*/ 2147483647 h 401"/>
              <a:gd name="T14" fmla="*/ 2147483647 w 539"/>
              <a:gd name="T15" fmla="*/ 2147483647 h 401"/>
              <a:gd name="T16" fmla="*/ 2147483647 w 539"/>
              <a:gd name="T17" fmla="*/ 2147483647 h 401"/>
              <a:gd name="T18" fmla="*/ 2147483647 w 539"/>
              <a:gd name="T19" fmla="*/ 2147483647 h 401"/>
              <a:gd name="T20" fmla="*/ 2147483647 w 539"/>
              <a:gd name="T21" fmla="*/ 2147483647 h 401"/>
              <a:gd name="T22" fmla="*/ 2147483647 w 539"/>
              <a:gd name="T23" fmla="*/ 2147483647 h 401"/>
              <a:gd name="T24" fmla="*/ 2147483647 w 539"/>
              <a:gd name="T25" fmla="*/ 2147483647 h 401"/>
              <a:gd name="T26" fmla="*/ 2147483647 w 539"/>
              <a:gd name="T27" fmla="*/ 2147483647 h 401"/>
              <a:gd name="T28" fmla="*/ 2147483647 w 539"/>
              <a:gd name="T29" fmla="*/ 0 h 401"/>
              <a:gd name="T30" fmla="*/ 2147483647 w 539"/>
              <a:gd name="T31" fmla="*/ 0 h 401"/>
              <a:gd name="T32" fmla="*/ 2147483647 w 539"/>
              <a:gd name="T33" fmla="*/ 2147483647 h 401"/>
              <a:gd name="T34" fmla="*/ 2147483647 w 539"/>
              <a:gd name="T35" fmla="*/ 2147483647 h 401"/>
              <a:gd name="T36" fmla="*/ 2147483647 w 539"/>
              <a:gd name="T37" fmla="*/ 2147483647 h 401"/>
              <a:gd name="T38" fmla="*/ 0 w 539"/>
              <a:gd name="T39" fmla="*/ 2147483647 h 401"/>
              <a:gd name="T40" fmla="*/ 2147483647 w 539"/>
              <a:gd name="T41" fmla="*/ 2147483647 h 401"/>
              <a:gd name="T42" fmla="*/ 2147483647 w 539"/>
              <a:gd name="T43" fmla="*/ 2147483647 h 401"/>
              <a:gd name="T44" fmla="*/ 0 w 539"/>
              <a:gd name="T45" fmla="*/ 2147483647 h 401"/>
              <a:gd name="T46" fmla="*/ 0 w 539"/>
              <a:gd name="T47" fmla="*/ 2147483647 h 401"/>
              <a:gd name="T48" fmla="*/ 2147483647 w 539"/>
              <a:gd name="T49" fmla="*/ 2147483647 h 401"/>
              <a:gd name="T50" fmla="*/ 2147483647 w 539"/>
              <a:gd name="T51" fmla="*/ 2147483647 h 401"/>
              <a:gd name="T52" fmla="*/ 2147483647 w 539"/>
              <a:gd name="T53" fmla="*/ 2147483647 h 401"/>
              <a:gd name="T54" fmla="*/ 2147483647 w 539"/>
              <a:gd name="T55" fmla="*/ 2147483647 h 401"/>
              <a:gd name="T56" fmla="*/ 2147483647 w 539"/>
              <a:gd name="T57" fmla="*/ 2147483647 h 401"/>
              <a:gd name="T58" fmla="*/ 2147483647 w 539"/>
              <a:gd name="T59" fmla="*/ 2147483647 h 401"/>
              <a:gd name="T60" fmla="*/ 2147483647 w 539"/>
              <a:gd name="T61" fmla="*/ 2147483647 h 401"/>
              <a:gd name="T62" fmla="*/ 2147483647 w 539"/>
              <a:gd name="T63" fmla="*/ 2147483647 h 401"/>
              <a:gd name="T64" fmla="*/ 2147483647 w 539"/>
              <a:gd name="T65" fmla="*/ 2147483647 h 401"/>
              <a:gd name="T66" fmla="*/ 2147483647 w 539"/>
              <a:gd name="T67" fmla="*/ 2147483647 h 401"/>
              <a:gd name="T68" fmla="*/ 2147483647 w 539"/>
              <a:gd name="T69" fmla="*/ 2147483647 h 401"/>
              <a:gd name="T70" fmla="*/ 2147483647 w 539"/>
              <a:gd name="T71" fmla="*/ 2147483647 h 401"/>
              <a:gd name="T72" fmla="*/ 2147483647 w 539"/>
              <a:gd name="T73" fmla="*/ 2147483647 h 401"/>
              <a:gd name="T74" fmla="*/ 2147483647 w 539"/>
              <a:gd name="T75" fmla="*/ 2147483647 h 401"/>
              <a:gd name="T76" fmla="*/ 2147483647 w 539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9"/>
              <a:gd name="T118" fmla="*/ 0 h 401"/>
              <a:gd name="T119" fmla="*/ 539 w 539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9" h="401">
                <a:moveTo>
                  <a:pt x="449" y="285"/>
                </a:moveTo>
                <a:lnTo>
                  <a:pt x="472" y="285"/>
                </a:lnTo>
                <a:lnTo>
                  <a:pt x="472" y="278"/>
                </a:lnTo>
                <a:lnTo>
                  <a:pt x="449" y="278"/>
                </a:lnTo>
                <a:lnTo>
                  <a:pt x="449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3" y="14"/>
                </a:lnTo>
                <a:lnTo>
                  <a:pt x="443" y="0"/>
                </a:lnTo>
                <a:lnTo>
                  <a:pt x="93" y="0"/>
                </a:lnTo>
                <a:lnTo>
                  <a:pt x="93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2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2" y="391"/>
                </a:lnTo>
                <a:lnTo>
                  <a:pt x="312" y="401"/>
                </a:lnTo>
                <a:close/>
                <a:moveTo>
                  <a:pt x="519" y="378"/>
                </a:moveTo>
                <a:lnTo>
                  <a:pt x="539" y="378"/>
                </a:lnTo>
                <a:lnTo>
                  <a:pt x="539" y="368"/>
                </a:lnTo>
                <a:lnTo>
                  <a:pt x="519" y="368"/>
                </a:lnTo>
                <a:lnTo>
                  <a:pt x="519" y="378"/>
                </a:lnTo>
                <a:close/>
                <a:moveTo>
                  <a:pt x="519" y="394"/>
                </a:moveTo>
                <a:lnTo>
                  <a:pt x="539" y="394"/>
                </a:lnTo>
                <a:lnTo>
                  <a:pt x="539" y="388"/>
                </a:lnTo>
                <a:lnTo>
                  <a:pt x="519" y="388"/>
                </a:lnTo>
                <a:lnTo>
                  <a:pt x="519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6832600" y="2025650"/>
            <a:ext cx="681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V="1">
            <a:off x="7005638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V="1">
            <a:off x="7172325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3197225" y="2071688"/>
            <a:ext cx="908050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3222625" y="2103438"/>
            <a:ext cx="852488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Freeform 31"/>
          <p:cNvSpPr>
            <a:spLocks noEditPoints="1"/>
          </p:cNvSpPr>
          <p:nvPr/>
        </p:nvSpPr>
        <p:spPr bwMode="auto">
          <a:xfrm>
            <a:off x="3236913" y="2160588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Freeform 32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4787900" y="2071688"/>
            <a:ext cx="909638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4813300" y="2103438"/>
            <a:ext cx="854075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Freeform 35"/>
          <p:cNvSpPr>
            <a:spLocks noEditPoints="1"/>
          </p:cNvSpPr>
          <p:nvPr/>
        </p:nvSpPr>
        <p:spPr bwMode="auto">
          <a:xfrm>
            <a:off x="4829175" y="2160588"/>
            <a:ext cx="766763" cy="114300"/>
          </a:xfrm>
          <a:custGeom>
            <a:avLst/>
            <a:gdLst>
              <a:gd name="T0" fmla="*/ 0 w 484"/>
              <a:gd name="T1" fmla="*/ 2147483647 h 72"/>
              <a:gd name="T2" fmla="*/ 2147483647 w 484"/>
              <a:gd name="T3" fmla="*/ 2147483647 h 72"/>
              <a:gd name="T4" fmla="*/ 2147483647 w 484"/>
              <a:gd name="T5" fmla="*/ 2147483647 h 72"/>
              <a:gd name="T6" fmla="*/ 2147483647 w 484"/>
              <a:gd name="T7" fmla="*/ 2147483647 h 72"/>
              <a:gd name="T8" fmla="*/ 2147483647 w 484"/>
              <a:gd name="T9" fmla="*/ 2147483647 h 72"/>
              <a:gd name="T10" fmla="*/ 2147483647 w 484"/>
              <a:gd name="T11" fmla="*/ 2147483647 h 72"/>
              <a:gd name="T12" fmla="*/ 0 w 484"/>
              <a:gd name="T13" fmla="*/ 2147483647 h 72"/>
              <a:gd name="T14" fmla="*/ 2147483647 w 484"/>
              <a:gd name="T15" fmla="*/ 2147483647 h 72"/>
              <a:gd name="T16" fmla="*/ 2147483647 w 484"/>
              <a:gd name="T17" fmla="*/ 2147483647 h 72"/>
              <a:gd name="T18" fmla="*/ 2147483647 w 484"/>
              <a:gd name="T19" fmla="*/ 0 h 72"/>
              <a:gd name="T20" fmla="*/ 2147483647 w 484"/>
              <a:gd name="T21" fmla="*/ 0 h 72"/>
              <a:gd name="T22" fmla="*/ 2147483647 w 484"/>
              <a:gd name="T23" fmla="*/ 2147483647 h 72"/>
              <a:gd name="T24" fmla="*/ 2147483647 w 484"/>
              <a:gd name="T25" fmla="*/ 2147483647 h 72"/>
              <a:gd name="T26" fmla="*/ 2147483647 w 484"/>
              <a:gd name="T27" fmla="*/ 2147483647 h 72"/>
              <a:gd name="T28" fmla="*/ 2147483647 w 484"/>
              <a:gd name="T29" fmla="*/ 2147483647 h 72"/>
              <a:gd name="T30" fmla="*/ 2147483647 w 484"/>
              <a:gd name="T31" fmla="*/ 2147483647 h 72"/>
              <a:gd name="T32" fmla="*/ 2147483647 w 484"/>
              <a:gd name="T33" fmla="*/ 2147483647 h 72"/>
              <a:gd name="T34" fmla="*/ 2147483647 w 484"/>
              <a:gd name="T35" fmla="*/ 2147483647 h 72"/>
              <a:gd name="T36" fmla="*/ 2147483647 w 484"/>
              <a:gd name="T37" fmla="*/ 2147483647 h 72"/>
              <a:gd name="T38" fmla="*/ 2147483647 w 484"/>
              <a:gd name="T39" fmla="*/ 0 h 72"/>
              <a:gd name="T40" fmla="*/ 2147483647 w 484"/>
              <a:gd name="T41" fmla="*/ 0 h 72"/>
              <a:gd name="T42" fmla="*/ 2147483647 w 484"/>
              <a:gd name="T43" fmla="*/ 2147483647 h 72"/>
              <a:gd name="T44" fmla="*/ 2147483647 w 484"/>
              <a:gd name="T45" fmla="*/ 2147483647 h 72"/>
              <a:gd name="T46" fmla="*/ 2147483647 w 484"/>
              <a:gd name="T47" fmla="*/ 2147483647 h 72"/>
              <a:gd name="T48" fmla="*/ 2147483647 w 484"/>
              <a:gd name="T49" fmla="*/ 2147483647 h 72"/>
              <a:gd name="T50" fmla="*/ 2147483647 w 484"/>
              <a:gd name="T51" fmla="*/ 2147483647 h 72"/>
              <a:gd name="T52" fmla="*/ 2147483647 w 484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72"/>
              <a:gd name="T83" fmla="*/ 484 w 484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72">
                <a:moveTo>
                  <a:pt x="0" y="46"/>
                </a:moveTo>
                <a:lnTo>
                  <a:pt x="9" y="26"/>
                </a:lnTo>
                <a:lnTo>
                  <a:pt x="63" y="26"/>
                </a:lnTo>
                <a:lnTo>
                  <a:pt x="73" y="46"/>
                </a:lnTo>
                <a:lnTo>
                  <a:pt x="63" y="62"/>
                </a:lnTo>
                <a:lnTo>
                  <a:pt x="9" y="62"/>
                </a:lnTo>
                <a:lnTo>
                  <a:pt x="0" y="46"/>
                </a:lnTo>
                <a:close/>
                <a:moveTo>
                  <a:pt x="162" y="26"/>
                </a:moveTo>
                <a:lnTo>
                  <a:pt x="286" y="26"/>
                </a:lnTo>
                <a:lnTo>
                  <a:pt x="296" y="0"/>
                </a:lnTo>
                <a:lnTo>
                  <a:pt x="153" y="0"/>
                </a:lnTo>
                <a:lnTo>
                  <a:pt x="162" y="26"/>
                </a:lnTo>
                <a:close/>
                <a:moveTo>
                  <a:pt x="162" y="72"/>
                </a:moveTo>
                <a:lnTo>
                  <a:pt x="286" y="72"/>
                </a:lnTo>
                <a:lnTo>
                  <a:pt x="296" y="46"/>
                </a:lnTo>
                <a:lnTo>
                  <a:pt x="153" y="46"/>
                </a:lnTo>
                <a:lnTo>
                  <a:pt x="162" y="72"/>
                </a:lnTo>
                <a:close/>
                <a:moveTo>
                  <a:pt x="395" y="26"/>
                </a:moveTo>
                <a:lnTo>
                  <a:pt x="484" y="26"/>
                </a:lnTo>
                <a:lnTo>
                  <a:pt x="484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2" y="72"/>
                </a:lnTo>
                <a:lnTo>
                  <a:pt x="452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2" name="Freeform 36"/>
          <p:cNvSpPr>
            <a:spLocks/>
          </p:cNvSpPr>
          <p:nvPr/>
        </p:nvSpPr>
        <p:spPr bwMode="auto">
          <a:xfrm>
            <a:off x="4105275" y="2185988"/>
            <a:ext cx="682625" cy="1587"/>
          </a:xfrm>
          <a:custGeom>
            <a:avLst/>
            <a:gdLst>
              <a:gd name="T0" fmla="*/ 0 w 430"/>
              <a:gd name="T1" fmla="*/ 0 h 1587"/>
              <a:gd name="T2" fmla="*/ 2147483647 w 430"/>
              <a:gd name="T3" fmla="*/ 0 h 1587"/>
              <a:gd name="T4" fmla="*/ 2147483647 w 430"/>
              <a:gd name="T5" fmla="*/ 0 h 1587"/>
              <a:gd name="T6" fmla="*/ 0 60000 65536"/>
              <a:gd name="T7" fmla="*/ 0 60000 65536"/>
              <a:gd name="T8" fmla="*/ 0 60000 65536"/>
              <a:gd name="T9" fmla="*/ 0 w 430"/>
              <a:gd name="T10" fmla="*/ 0 h 1587"/>
              <a:gd name="T11" fmla="*/ 430 w 4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7">
                <a:moveTo>
                  <a:pt x="0" y="0"/>
                </a:moveTo>
                <a:lnTo>
                  <a:pt x="214" y="0"/>
                </a:lnTo>
                <a:lnTo>
                  <a:pt x="43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Freeform 37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Freeform 38"/>
          <p:cNvSpPr>
            <a:spLocks/>
          </p:cNvSpPr>
          <p:nvPr/>
        </p:nvSpPr>
        <p:spPr bwMode="auto">
          <a:xfrm>
            <a:off x="1379538" y="1477963"/>
            <a:ext cx="909637" cy="944562"/>
          </a:xfrm>
          <a:custGeom>
            <a:avLst/>
            <a:gdLst>
              <a:gd name="T0" fmla="*/ 2147483647 w 574"/>
              <a:gd name="T1" fmla="*/ 2147483647 h 596"/>
              <a:gd name="T2" fmla="*/ 0 w 574"/>
              <a:gd name="T3" fmla="*/ 2147483647 h 596"/>
              <a:gd name="T4" fmla="*/ 0 w 574"/>
              <a:gd name="T5" fmla="*/ 2147483647 h 596"/>
              <a:gd name="T6" fmla="*/ 2147483647 w 574"/>
              <a:gd name="T7" fmla="*/ 2147483647 h 596"/>
              <a:gd name="T8" fmla="*/ 2147483647 w 574"/>
              <a:gd name="T9" fmla="*/ 2147483647 h 596"/>
              <a:gd name="T10" fmla="*/ 2147483647 w 574"/>
              <a:gd name="T11" fmla="*/ 2147483647 h 596"/>
              <a:gd name="T12" fmla="*/ 2147483647 w 574"/>
              <a:gd name="T13" fmla="*/ 2147483647 h 596"/>
              <a:gd name="T14" fmla="*/ 2147483647 w 574"/>
              <a:gd name="T15" fmla="*/ 2147483647 h 596"/>
              <a:gd name="T16" fmla="*/ 2147483647 w 574"/>
              <a:gd name="T17" fmla="*/ 0 h 596"/>
              <a:gd name="T18" fmla="*/ 2147483647 w 574"/>
              <a:gd name="T19" fmla="*/ 0 h 596"/>
              <a:gd name="T20" fmla="*/ 2147483647 w 574"/>
              <a:gd name="T21" fmla="*/ 2147483647 h 596"/>
              <a:gd name="T22" fmla="*/ 2147483647 w 574"/>
              <a:gd name="T23" fmla="*/ 2147483647 h 596"/>
              <a:gd name="T24" fmla="*/ 2147483647 w 574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4"/>
              <a:gd name="T40" fmla="*/ 0 h 596"/>
              <a:gd name="T41" fmla="*/ 574 w 574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4" h="596">
                <a:moveTo>
                  <a:pt x="124" y="391"/>
                </a:moveTo>
                <a:lnTo>
                  <a:pt x="0" y="391"/>
                </a:lnTo>
                <a:lnTo>
                  <a:pt x="0" y="596"/>
                </a:lnTo>
                <a:lnTo>
                  <a:pt x="574" y="596"/>
                </a:lnTo>
                <a:lnTo>
                  <a:pt x="574" y="391"/>
                </a:lnTo>
                <a:lnTo>
                  <a:pt x="446" y="391"/>
                </a:lnTo>
                <a:lnTo>
                  <a:pt x="446" y="364"/>
                </a:lnTo>
                <a:lnTo>
                  <a:pt x="500" y="364"/>
                </a:lnTo>
                <a:lnTo>
                  <a:pt x="500" y="0"/>
                </a:lnTo>
                <a:lnTo>
                  <a:pt x="70" y="0"/>
                </a:lnTo>
                <a:lnTo>
                  <a:pt x="70" y="364"/>
                </a:lnTo>
                <a:lnTo>
                  <a:pt x="124" y="364"/>
                </a:lnTo>
                <a:lnTo>
                  <a:pt x="124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576388" y="2098675"/>
            <a:ext cx="5095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>
            <a:off x="1576388" y="2055813"/>
            <a:ext cx="509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Freeform 41"/>
          <p:cNvSpPr>
            <a:spLocks noEditPoints="1"/>
          </p:cNvSpPr>
          <p:nvPr/>
        </p:nvSpPr>
        <p:spPr bwMode="auto">
          <a:xfrm>
            <a:off x="1847850" y="2130425"/>
            <a:ext cx="369888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4" y="26"/>
                </a:moveTo>
                <a:lnTo>
                  <a:pt x="233" y="26"/>
                </a:lnTo>
                <a:lnTo>
                  <a:pt x="233" y="0"/>
                </a:lnTo>
                <a:lnTo>
                  <a:pt x="204" y="0"/>
                </a:lnTo>
                <a:lnTo>
                  <a:pt x="204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>
            <a:off x="1847850" y="22177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Line 43"/>
          <p:cNvSpPr>
            <a:spLocks noChangeShapeType="1"/>
          </p:cNvSpPr>
          <p:nvPr/>
        </p:nvSpPr>
        <p:spPr bwMode="auto">
          <a:xfrm>
            <a:off x="1847850" y="23066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>
            <a:off x="1858963" y="2259013"/>
            <a:ext cx="273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2016125" y="2233613"/>
            <a:ext cx="85725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2" name="Freeform 46"/>
          <p:cNvSpPr>
            <a:spLocks noEditPoints="1"/>
          </p:cNvSpPr>
          <p:nvPr/>
        </p:nvSpPr>
        <p:spPr bwMode="auto">
          <a:xfrm>
            <a:off x="1404938" y="1546225"/>
            <a:ext cx="852487" cy="635000"/>
          </a:xfrm>
          <a:custGeom>
            <a:avLst/>
            <a:gdLst>
              <a:gd name="T0" fmla="*/ 2147483647 w 538"/>
              <a:gd name="T1" fmla="*/ 2147483647 h 401"/>
              <a:gd name="T2" fmla="*/ 2147483647 w 538"/>
              <a:gd name="T3" fmla="*/ 2147483647 h 401"/>
              <a:gd name="T4" fmla="*/ 2147483647 w 538"/>
              <a:gd name="T5" fmla="*/ 2147483647 h 401"/>
              <a:gd name="T6" fmla="*/ 2147483647 w 538"/>
              <a:gd name="T7" fmla="*/ 2147483647 h 401"/>
              <a:gd name="T8" fmla="*/ 2147483647 w 538"/>
              <a:gd name="T9" fmla="*/ 2147483647 h 401"/>
              <a:gd name="T10" fmla="*/ 2147483647 w 538"/>
              <a:gd name="T11" fmla="*/ 2147483647 h 401"/>
              <a:gd name="T12" fmla="*/ 2147483647 w 538"/>
              <a:gd name="T13" fmla="*/ 2147483647 h 401"/>
              <a:gd name="T14" fmla="*/ 2147483647 w 538"/>
              <a:gd name="T15" fmla="*/ 2147483647 h 401"/>
              <a:gd name="T16" fmla="*/ 2147483647 w 538"/>
              <a:gd name="T17" fmla="*/ 2147483647 h 401"/>
              <a:gd name="T18" fmla="*/ 2147483647 w 538"/>
              <a:gd name="T19" fmla="*/ 2147483647 h 401"/>
              <a:gd name="T20" fmla="*/ 2147483647 w 538"/>
              <a:gd name="T21" fmla="*/ 2147483647 h 401"/>
              <a:gd name="T22" fmla="*/ 2147483647 w 538"/>
              <a:gd name="T23" fmla="*/ 2147483647 h 401"/>
              <a:gd name="T24" fmla="*/ 2147483647 w 538"/>
              <a:gd name="T25" fmla="*/ 2147483647 h 401"/>
              <a:gd name="T26" fmla="*/ 2147483647 w 538"/>
              <a:gd name="T27" fmla="*/ 2147483647 h 401"/>
              <a:gd name="T28" fmla="*/ 2147483647 w 538"/>
              <a:gd name="T29" fmla="*/ 0 h 401"/>
              <a:gd name="T30" fmla="*/ 2147483647 w 538"/>
              <a:gd name="T31" fmla="*/ 0 h 401"/>
              <a:gd name="T32" fmla="*/ 2147483647 w 538"/>
              <a:gd name="T33" fmla="*/ 2147483647 h 401"/>
              <a:gd name="T34" fmla="*/ 2147483647 w 538"/>
              <a:gd name="T35" fmla="*/ 2147483647 h 401"/>
              <a:gd name="T36" fmla="*/ 2147483647 w 538"/>
              <a:gd name="T37" fmla="*/ 2147483647 h 401"/>
              <a:gd name="T38" fmla="*/ 0 w 538"/>
              <a:gd name="T39" fmla="*/ 2147483647 h 401"/>
              <a:gd name="T40" fmla="*/ 2147483647 w 538"/>
              <a:gd name="T41" fmla="*/ 2147483647 h 401"/>
              <a:gd name="T42" fmla="*/ 2147483647 w 538"/>
              <a:gd name="T43" fmla="*/ 2147483647 h 401"/>
              <a:gd name="T44" fmla="*/ 0 w 538"/>
              <a:gd name="T45" fmla="*/ 2147483647 h 401"/>
              <a:gd name="T46" fmla="*/ 0 w 538"/>
              <a:gd name="T47" fmla="*/ 2147483647 h 401"/>
              <a:gd name="T48" fmla="*/ 2147483647 w 538"/>
              <a:gd name="T49" fmla="*/ 2147483647 h 401"/>
              <a:gd name="T50" fmla="*/ 2147483647 w 538"/>
              <a:gd name="T51" fmla="*/ 2147483647 h 401"/>
              <a:gd name="T52" fmla="*/ 2147483647 w 538"/>
              <a:gd name="T53" fmla="*/ 2147483647 h 401"/>
              <a:gd name="T54" fmla="*/ 2147483647 w 538"/>
              <a:gd name="T55" fmla="*/ 2147483647 h 401"/>
              <a:gd name="T56" fmla="*/ 2147483647 w 538"/>
              <a:gd name="T57" fmla="*/ 2147483647 h 401"/>
              <a:gd name="T58" fmla="*/ 2147483647 w 538"/>
              <a:gd name="T59" fmla="*/ 2147483647 h 401"/>
              <a:gd name="T60" fmla="*/ 2147483647 w 538"/>
              <a:gd name="T61" fmla="*/ 2147483647 h 401"/>
              <a:gd name="T62" fmla="*/ 2147483647 w 538"/>
              <a:gd name="T63" fmla="*/ 2147483647 h 401"/>
              <a:gd name="T64" fmla="*/ 2147483647 w 538"/>
              <a:gd name="T65" fmla="*/ 2147483647 h 401"/>
              <a:gd name="T66" fmla="*/ 2147483647 w 538"/>
              <a:gd name="T67" fmla="*/ 2147483647 h 401"/>
              <a:gd name="T68" fmla="*/ 2147483647 w 538"/>
              <a:gd name="T69" fmla="*/ 2147483647 h 401"/>
              <a:gd name="T70" fmla="*/ 2147483647 w 538"/>
              <a:gd name="T71" fmla="*/ 2147483647 h 401"/>
              <a:gd name="T72" fmla="*/ 2147483647 w 538"/>
              <a:gd name="T73" fmla="*/ 2147483647 h 401"/>
              <a:gd name="T74" fmla="*/ 2147483647 w 538"/>
              <a:gd name="T75" fmla="*/ 2147483647 h 401"/>
              <a:gd name="T76" fmla="*/ 2147483647 w 538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8"/>
              <a:gd name="T118" fmla="*/ 0 h 401"/>
              <a:gd name="T119" fmla="*/ 538 w 538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8" h="401">
                <a:moveTo>
                  <a:pt x="452" y="285"/>
                </a:moveTo>
                <a:lnTo>
                  <a:pt x="472" y="285"/>
                </a:lnTo>
                <a:lnTo>
                  <a:pt x="472" y="278"/>
                </a:lnTo>
                <a:lnTo>
                  <a:pt x="452" y="278"/>
                </a:lnTo>
                <a:lnTo>
                  <a:pt x="452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6" y="14"/>
                </a:lnTo>
                <a:lnTo>
                  <a:pt x="446" y="0"/>
                </a:lnTo>
                <a:lnTo>
                  <a:pt x="96" y="0"/>
                </a:lnTo>
                <a:lnTo>
                  <a:pt x="96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6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6" y="391"/>
                </a:lnTo>
                <a:lnTo>
                  <a:pt x="316" y="401"/>
                </a:lnTo>
                <a:close/>
                <a:moveTo>
                  <a:pt x="523" y="378"/>
                </a:moveTo>
                <a:lnTo>
                  <a:pt x="538" y="378"/>
                </a:lnTo>
                <a:lnTo>
                  <a:pt x="538" y="368"/>
                </a:lnTo>
                <a:lnTo>
                  <a:pt x="523" y="368"/>
                </a:lnTo>
                <a:lnTo>
                  <a:pt x="523" y="378"/>
                </a:lnTo>
                <a:close/>
                <a:moveTo>
                  <a:pt x="523" y="394"/>
                </a:moveTo>
                <a:lnTo>
                  <a:pt x="538" y="394"/>
                </a:lnTo>
                <a:lnTo>
                  <a:pt x="538" y="388"/>
                </a:lnTo>
                <a:lnTo>
                  <a:pt x="523" y="388"/>
                </a:lnTo>
                <a:lnTo>
                  <a:pt x="523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3" name="Line 47"/>
          <p:cNvSpPr>
            <a:spLocks noChangeShapeType="1"/>
          </p:cNvSpPr>
          <p:nvPr/>
        </p:nvSpPr>
        <p:spPr bwMode="auto">
          <a:xfrm>
            <a:off x="1490663" y="2025650"/>
            <a:ext cx="6810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4" name="Line 48"/>
          <p:cNvSpPr>
            <a:spLocks noChangeShapeType="1"/>
          </p:cNvSpPr>
          <p:nvPr/>
        </p:nvSpPr>
        <p:spPr bwMode="auto">
          <a:xfrm flipV="1">
            <a:off x="1663700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 flipV="1">
            <a:off x="1833563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6" name="AutoShape 50"/>
          <p:cNvSpPr>
            <a:spLocks/>
          </p:cNvSpPr>
          <p:nvPr/>
        </p:nvSpPr>
        <p:spPr bwMode="auto">
          <a:xfrm>
            <a:off x="1846263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Circuit</a:t>
            </a:r>
            <a:r>
              <a:rPr lang="en-US" sz="1600" b="0">
                <a:latin typeface="PMingLiU" charset="0"/>
              </a:rPr>
              <a:t>            </a:t>
            </a:r>
            <a:br>
              <a:rPr lang="en-US" sz="1600" b="0">
                <a:latin typeface="PMingLiU" charset="0"/>
              </a:rPr>
            </a:br>
            <a:r>
              <a:rPr lang="en-US" sz="1600" b="0">
                <a:latin typeface="Arial" charset="0"/>
              </a:rPr>
              <a:t>Establishment</a:t>
            </a:r>
            <a:r>
              <a:rPr lang="en-US" sz="1600" b="0">
                <a:latin typeface="PMingLiU" charset="0"/>
              </a:rPr>
              <a:t>  </a:t>
            </a:r>
            <a:endParaRPr lang="en-US" sz="1600" b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>
            <a:off x="2027238" y="3209925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>
            <a:off x="3717925" y="3346450"/>
            <a:ext cx="3663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0229" name="AutoShape 53"/>
          <p:cNvSpPr>
            <a:spLocks/>
          </p:cNvSpPr>
          <p:nvPr/>
        </p:nvSpPr>
        <p:spPr bwMode="auto">
          <a:xfrm>
            <a:off x="7416800" y="3200400"/>
            <a:ext cx="74613" cy="152400"/>
          </a:xfrm>
          <a:prstGeom prst="rightBrace">
            <a:avLst>
              <a:gd name="adj1" fmla="val 170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836613" y="1600200"/>
            <a:ext cx="781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1</a:t>
            </a:r>
          </a:p>
        </p:txBody>
      </p:sp>
      <p:sp>
        <p:nvSpPr>
          <p:cNvPr id="50231" name="Text Box 55"/>
          <p:cNvSpPr txBox="1">
            <a:spLocks noChangeArrowheads="1"/>
          </p:cNvSpPr>
          <p:nvPr/>
        </p:nvSpPr>
        <p:spPr bwMode="auto">
          <a:xfrm>
            <a:off x="7543800" y="1600200"/>
            <a:ext cx="7508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2</a:t>
            </a:r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2740025" y="1749425"/>
            <a:ext cx="98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1</a:t>
            </a:r>
          </a:p>
        </p:txBody>
      </p:sp>
      <p:sp>
        <p:nvSpPr>
          <p:cNvPr id="50233" name="Text Box 57"/>
          <p:cNvSpPr txBox="1">
            <a:spLocks noChangeArrowheads="1"/>
          </p:cNvSpPr>
          <p:nvPr/>
        </p:nvSpPr>
        <p:spPr bwMode="auto">
          <a:xfrm>
            <a:off x="4946650" y="1749425"/>
            <a:ext cx="1141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2</a:t>
            </a:r>
          </a:p>
        </p:txBody>
      </p:sp>
      <p:sp>
        <p:nvSpPr>
          <p:cNvPr id="50234" name="Text Box 58"/>
          <p:cNvSpPr txBox="1">
            <a:spLocks noChangeArrowheads="1"/>
          </p:cNvSpPr>
          <p:nvPr/>
        </p:nvSpPr>
        <p:spPr bwMode="auto">
          <a:xfrm>
            <a:off x="7413625" y="2890838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Switch1</a:t>
            </a:r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 flipV="1">
            <a:off x="3729038" y="27384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36" name="Line 60"/>
          <p:cNvSpPr>
            <a:spLocks noChangeShapeType="1"/>
          </p:cNvSpPr>
          <p:nvPr/>
        </p:nvSpPr>
        <p:spPr bwMode="auto">
          <a:xfrm flipV="1">
            <a:off x="3729038" y="28146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37" name="AutoShape 61"/>
          <p:cNvSpPr>
            <a:spLocks/>
          </p:cNvSpPr>
          <p:nvPr/>
        </p:nvSpPr>
        <p:spPr bwMode="auto">
          <a:xfrm>
            <a:off x="4337050" y="2738438"/>
            <a:ext cx="74613" cy="114300"/>
          </a:xfrm>
          <a:prstGeom prst="rightBrace">
            <a:avLst>
              <a:gd name="adj1" fmla="val 127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0238" name="Text Box 62"/>
          <p:cNvSpPr txBox="1">
            <a:spLocks noChangeArrowheads="1"/>
          </p:cNvSpPr>
          <p:nvPr/>
        </p:nvSpPr>
        <p:spPr bwMode="auto">
          <a:xfrm>
            <a:off x="4386263" y="2589213"/>
            <a:ext cx="17129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Transmission delay</a:t>
            </a:r>
          </a:p>
        </p:txBody>
      </p:sp>
      <p:sp>
        <p:nvSpPr>
          <p:cNvPr id="50239" name="Line 63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>
            <a:off x="41846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42" name="Line 6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43" name="Rectangle 67"/>
          <p:cNvSpPr>
            <a:spLocks noChangeArrowheads="1"/>
          </p:cNvSpPr>
          <p:nvPr/>
        </p:nvSpPr>
        <p:spPr bwMode="auto">
          <a:xfrm>
            <a:off x="3881438" y="1292225"/>
            <a:ext cx="908050" cy="2365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4" name="Rectangle 68"/>
          <p:cNvSpPr>
            <a:spLocks noChangeArrowheads="1"/>
          </p:cNvSpPr>
          <p:nvPr/>
        </p:nvSpPr>
        <p:spPr bwMode="auto">
          <a:xfrm>
            <a:off x="3906838" y="1323975"/>
            <a:ext cx="852487" cy="269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5" name="Freeform 69"/>
          <p:cNvSpPr>
            <a:spLocks noEditPoints="1"/>
          </p:cNvSpPr>
          <p:nvPr/>
        </p:nvSpPr>
        <p:spPr bwMode="auto">
          <a:xfrm>
            <a:off x="3921125" y="1382713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6" name="Line 70"/>
          <p:cNvSpPr>
            <a:spLocks noChangeShapeType="1"/>
          </p:cNvSpPr>
          <p:nvPr/>
        </p:nvSpPr>
        <p:spPr bwMode="auto">
          <a:xfrm flipV="1">
            <a:off x="3652838" y="1597025"/>
            <a:ext cx="531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47" name="Line 71"/>
          <p:cNvSpPr>
            <a:spLocks noChangeShapeType="1"/>
          </p:cNvSpPr>
          <p:nvPr/>
        </p:nvSpPr>
        <p:spPr bwMode="auto">
          <a:xfrm flipH="1" flipV="1">
            <a:off x="4489450" y="1520825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48" name="Line 72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249" name="Text Box 73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D1EEA56-6D22-A047-8948-8E55BD1663BC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pPr defTabSz="915988"/>
            <a:r>
              <a:rPr lang="zh-TW" altLang="en-US">
                <a:latin typeface="Helvetica" charset="0"/>
                <a:ea typeface="PMingLiU" charset="0"/>
                <a:cs typeface="PMingLiU" charset="0"/>
              </a:rPr>
              <a:t>Timing in Circuit Switching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2242" name="Freeform 18"/>
          <p:cNvSpPr>
            <a:spLocks/>
          </p:cNvSpPr>
          <p:nvPr/>
        </p:nvSpPr>
        <p:spPr bwMode="auto">
          <a:xfrm>
            <a:off x="6716713" y="1477963"/>
            <a:ext cx="908050" cy="944562"/>
          </a:xfrm>
          <a:custGeom>
            <a:avLst/>
            <a:gdLst>
              <a:gd name="T0" fmla="*/ 2147483647 w 573"/>
              <a:gd name="T1" fmla="*/ 2147483647 h 596"/>
              <a:gd name="T2" fmla="*/ 0 w 573"/>
              <a:gd name="T3" fmla="*/ 2147483647 h 596"/>
              <a:gd name="T4" fmla="*/ 0 w 573"/>
              <a:gd name="T5" fmla="*/ 2147483647 h 596"/>
              <a:gd name="T6" fmla="*/ 2147483647 w 573"/>
              <a:gd name="T7" fmla="*/ 2147483647 h 596"/>
              <a:gd name="T8" fmla="*/ 2147483647 w 573"/>
              <a:gd name="T9" fmla="*/ 2147483647 h 596"/>
              <a:gd name="T10" fmla="*/ 2147483647 w 573"/>
              <a:gd name="T11" fmla="*/ 2147483647 h 596"/>
              <a:gd name="T12" fmla="*/ 2147483647 w 573"/>
              <a:gd name="T13" fmla="*/ 2147483647 h 596"/>
              <a:gd name="T14" fmla="*/ 2147483647 w 573"/>
              <a:gd name="T15" fmla="*/ 2147483647 h 596"/>
              <a:gd name="T16" fmla="*/ 2147483647 w 573"/>
              <a:gd name="T17" fmla="*/ 0 h 596"/>
              <a:gd name="T18" fmla="*/ 2147483647 w 573"/>
              <a:gd name="T19" fmla="*/ 0 h 596"/>
              <a:gd name="T20" fmla="*/ 2147483647 w 573"/>
              <a:gd name="T21" fmla="*/ 2147483647 h 596"/>
              <a:gd name="T22" fmla="*/ 2147483647 w 573"/>
              <a:gd name="T23" fmla="*/ 2147483647 h 596"/>
              <a:gd name="T24" fmla="*/ 2147483647 w 573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3"/>
              <a:gd name="T40" fmla="*/ 0 h 596"/>
              <a:gd name="T41" fmla="*/ 573 w 573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3" h="596">
                <a:moveTo>
                  <a:pt x="127" y="391"/>
                </a:moveTo>
                <a:lnTo>
                  <a:pt x="0" y="391"/>
                </a:lnTo>
                <a:lnTo>
                  <a:pt x="0" y="596"/>
                </a:lnTo>
                <a:lnTo>
                  <a:pt x="573" y="596"/>
                </a:lnTo>
                <a:lnTo>
                  <a:pt x="573" y="391"/>
                </a:lnTo>
                <a:lnTo>
                  <a:pt x="449" y="391"/>
                </a:lnTo>
                <a:lnTo>
                  <a:pt x="449" y="364"/>
                </a:lnTo>
                <a:lnTo>
                  <a:pt x="503" y="364"/>
                </a:lnTo>
                <a:lnTo>
                  <a:pt x="503" y="0"/>
                </a:lnTo>
                <a:lnTo>
                  <a:pt x="73" y="0"/>
                </a:lnTo>
                <a:lnTo>
                  <a:pt x="73" y="364"/>
                </a:lnTo>
                <a:lnTo>
                  <a:pt x="127" y="364"/>
                </a:lnTo>
                <a:lnTo>
                  <a:pt x="127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918325" y="2098675"/>
            <a:ext cx="511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918325" y="2055813"/>
            <a:ext cx="511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21"/>
          <p:cNvSpPr>
            <a:spLocks noEditPoints="1"/>
          </p:cNvSpPr>
          <p:nvPr/>
        </p:nvSpPr>
        <p:spPr bwMode="auto">
          <a:xfrm>
            <a:off x="7186613" y="2130425"/>
            <a:ext cx="368300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7" y="26"/>
                </a:moveTo>
                <a:lnTo>
                  <a:pt x="233" y="26"/>
                </a:lnTo>
                <a:lnTo>
                  <a:pt x="233" y="0"/>
                </a:lnTo>
                <a:lnTo>
                  <a:pt x="207" y="0"/>
                </a:lnTo>
                <a:lnTo>
                  <a:pt x="207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7186613" y="22177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7186613" y="23066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7202488" y="2259013"/>
            <a:ext cx="266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7359650" y="2233613"/>
            <a:ext cx="84138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Freeform 26"/>
          <p:cNvSpPr>
            <a:spLocks noEditPoints="1"/>
          </p:cNvSpPr>
          <p:nvPr/>
        </p:nvSpPr>
        <p:spPr bwMode="auto">
          <a:xfrm>
            <a:off x="6746875" y="1546225"/>
            <a:ext cx="854075" cy="635000"/>
          </a:xfrm>
          <a:custGeom>
            <a:avLst/>
            <a:gdLst>
              <a:gd name="T0" fmla="*/ 2147483647 w 539"/>
              <a:gd name="T1" fmla="*/ 2147483647 h 401"/>
              <a:gd name="T2" fmla="*/ 2147483647 w 539"/>
              <a:gd name="T3" fmla="*/ 2147483647 h 401"/>
              <a:gd name="T4" fmla="*/ 2147483647 w 539"/>
              <a:gd name="T5" fmla="*/ 2147483647 h 401"/>
              <a:gd name="T6" fmla="*/ 2147483647 w 539"/>
              <a:gd name="T7" fmla="*/ 2147483647 h 401"/>
              <a:gd name="T8" fmla="*/ 2147483647 w 539"/>
              <a:gd name="T9" fmla="*/ 2147483647 h 401"/>
              <a:gd name="T10" fmla="*/ 2147483647 w 539"/>
              <a:gd name="T11" fmla="*/ 2147483647 h 401"/>
              <a:gd name="T12" fmla="*/ 2147483647 w 539"/>
              <a:gd name="T13" fmla="*/ 2147483647 h 401"/>
              <a:gd name="T14" fmla="*/ 2147483647 w 539"/>
              <a:gd name="T15" fmla="*/ 2147483647 h 401"/>
              <a:gd name="T16" fmla="*/ 2147483647 w 539"/>
              <a:gd name="T17" fmla="*/ 2147483647 h 401"/>
              <a:gd name="T18" fmla="*/ 2147483647 w 539"/>
              <a:gd name="T19" fmla="*/ 2147483647 h 401"/>
              <a:gd name="T20" fmla="*/ 2147483647 w 539"/>
              <a:gd name="T21" fmla="*/ 2147483647 h 401"/>
              <a:gd name="T22" fmla="*/ 2147483647 w 539"/>
              <a:gd name="T23" fmla="*/ 2147483647 h 401"/>
              <a:gd name="T24" fmla="*/ 2147483647 w 539"/>
              <a:gd name="T25" fmla="*/ 2147483647 h 401"/>
              <a:gd name="T26" fmla="*/ 2147483647 w 539"/>
              <a:gd name="T27" fmla="*/ 2147483647 h 401"/>
              <a:gd name="T28" fmla="*/ 2147483647 w 539"/>
              <a:gd name="T29" fmla="*/ 0 h 401"/>
              <a:gd name="T30" fmla="*/ 2147483647 w 539"/>
              <a:gd name="T31" fmla="*/ 0 h 401"/>
              <a:gd name="T32" fmla="*/ 2147483647 w 539"/>
              <a:gd name="T33" fmla="*/ 2147483647 h 401"/>
              <a:gd name="T34" fmla="*/ 2147483647 w 539"/>
              <a:gd name="T35" fmla="*/ 2147483647 h 401"/>
              <a:gd name="T36" fmla="*/ 2147483647 w 539"/>
              <a:gd name="T37" fmla="*/ 2147483647 h 401"/>
              <a:gd name="T38" fmla="*/ 0 w 539"/>
              <a:gd name="T39" fmla="*/ 2147483647 h 401"/>
              <a:gd name="T40" fmla="*/ 2147483647 w 539"/>
              <a:gd name="T41" fmla="*/ 2147483647 h 401"/>
              <a:gd name="T42" fmla="*/ 2147483647 w 539"/>
              <a:gd name="T43" fmla="*/ 2147483647 h 401"/>
              <a:gd name="T44" fmla="*/ 0 w 539"/>
              <a:gd name="T45" fmla="*/ 2147483647 h 401"/>
              <a:gd name="T46" fmla="*/ 0 w 539"/>
              <a:gd name="T47" fmla="*/ 2147483647 h 401"/>
              <a:gd name="T48" fmla="*/ 2147483647 w 539"/>
              <a:gd name="T49" fmla="*/ 2147483647 h 401"/>
              <a:gd name="T50" fmla="*/ 2147483647 w 539"/>
              <a:gd name="T51" fmla="*/ 2147483647 h 401"/>
              <a:gd name="T52" fmla="*/ 2147483647 w 539"/>
              <a:gd name="T53" fmla="*/ 2147483647 h 401"/>
              <a:gd name="T54" fmla="*/ 2147483647 w 539"/>
              <a:gd name="T55" fmla="*/ 2147483647 h 401"/>
              <a:gd name="T56" fmla="*/ 2147483647 w 539"/>
              <a:gd name="T57" fmla="*/ 2147483647 h 401"/>
              <a:gd name="T58" fmla="*/ 2147483647 w 539"/>
              <a:gd name="T59" fmla="*/ 2147483647 h 401"/>
              <a:gd name="T60" fmla="*/ 2147483647 w 539"/>
              <a:gd name="T61" fmla="*/ 2147483647 h 401"/>
              <a:gd name="T62" fmla="*/ 2147483647 w 539"/>
              <a:gd name="T63" fmla="*/ 2147483647 h 401"/>
              <a:gd name="T64" fmla="*/ 2147483647 w 539"/>
              <a:gd name="T65" fmla="*/ 2147483647 h 401"/>
              <a:gd name="T66" fmla="*/ 2147483647 w 539"/>
              <a:gd name="T67" fmla="*/ 2147483647 h 401"/>
              <a:gd name="T68" fmla="*/ 2147483647 w 539"/>
              <a:gd name="T69" fmla="*/ 2147483647 h 401"/>
              <a:gd name="T70" fmla="*/ 2147483647 w 539"/>
              <a:gd name="T71" fmla="*/ 2147483647 h 401"/>
              <a:gd name="T72" fmla="*/ 2147483647 w 539"/>
              <a:gd name="T73" fmla="*/ 2147483647 h 401"/>
              <a:gd name="T74" fmla="*/ 2147483647 w 539"/>
              <a:gd name="T75" fmla="*/ 2147483647 h 401"/>
              <a:gd name="T76" fmla="*/ 2147483647 w 539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9"/>
              <a:gd name="T118" fmla="*/ 0 h 401"/>
              <a:gd name="T119" fmla="*/ 539 w 539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9" h="401">
                <a:moveTo>
                  <a:pt x="449" y="285"/>
                </a:moveTo>
                <a:lnTo>
                  <a:pt x="472" y="285"/>
                </a:lnTo>
                <a:lnTo>
                  <a:pt x="472" y="278"/>
                </a:lnTo>
                <a:lnTo>
                  <a:pt x="449" y="278"/>
                </a:lnTo>
                <a:lnTo>
                  <a:pt x="449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3" y="14"/>
                </a:lnTo>
                <a:lnTo>
                  <a:pt x="443" y="0"/>
                </a:lnTo>
                <a:lnTo>
                  <a:pt x="93" y="0"/>
                </a:lnTo>
                <a:lnTo>
                  <a:pt x="93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2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2" y="391"/>
                </a:lnTo>
                <a:lnTo>
                  <a:pt x="312" y="401"/>
                </a:lnTo>
                <a:close/>
                <a:moveTo>
                  <a:pt x="519" y="378"/>
                </a:moveTo>
                <a:lnTo>
                  <a:pt x="539" y="378"/>
                </a:lnTo>
                <a:lnTo>
                  <a:pt x="539" y="368"/>
                </a:lnTo>
                <a:lnTo>
                  <a:pt x="519" y="368"/>
                </a:lnTo>
                <a:lnTo>
                  <a:pt x="519" y="378"/>
                </a:lnTo>
                <a:close/>
                <a:moveTo>
                  <a:pt x="519" y="394"/>
                </a:moveTo>
                <a:lnTo>
                  <a:pt x="539" y="394"/>
                </a:lnTo>
                <a:lnTo>
                  <a:pt x="539" y="388"/>
                </a:lnTo>
                <a:lnTo>
                  <a:pt x="519" y="388"/>
                </a:lnTo>
                <a:lnTo>
                  <a:pt x="519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6832600" y="2025650"/>
            <a:ext cx="681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V="1">
            <a:off x="7005638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 flipV="1">
            <a:off x="7172325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3197225" y="2071688"/>
            <a:ext cx="908050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3222625" y="2103438"/>
            <a:ext cx="852488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6" name="Freeform 32"/>
          <p:cNvSpPr>
            <a:spLocks noEditPoints="1"/>
          </p:cNvSpPr>
          <p:nvPr/>
        </p:nvSpPr>
        <p:spPr bwMode="auto">
          <a:xfrm>
            <a:off x="3236913" y="2160588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7" name="Freeform 33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4787900" y="2071688"/>
            <a:ext cx="909638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Rectangle 35"/>
          <p:cNvSpPr>
            <a:spLocks noChangeArrowheads="1"/>
          </p:cNvSpPr>
          <p:nvPr/>
        </p:nvSpPr>
        <p:spPr bwMode="auto">
          <a:xfrm>
            <a:off x="4813300" y="2103438"/>
            <a:ext cx="854075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0" name="Freeform 36"/>
          <p:cNvSpPr>
            <a:spLocks noEditPoints="1"/>
          </p:cNvSpPr>
          <p:nvPr/>
        </p:nvSpPr>
        <p:spPr bwMode="auto">
          <a:xfrm>
            <a:off x="4829175" y="2160588"/>
            <a:ext cx="766763" cy="114300"/>
          </a:xfrm>
          <a:custGeom>
            <a:avLst/>
            <a:gdLst>
              <a:gd name="T0" fmla="*/ 0 w 484"/>
              <a:gd name="T1" fmla="*/ 2147483647 h 72"/>
              <a:gd name="T2" fmla="*/ 2147483647 w 484"/>
              <a:gd name="T3" fmla="*/ 2147483647 h 72"/>
              <a:gd name="T4" fmla="*/ 2147483647 w 484"/>
              <a:gd name="T5" fmla="*/ 2147483647 h 72"/>
              <a:gd name="T6" fmla="*/ 2147483647 w 484"/>
              <a:gd name="T7" fmla="*/ 2147483647 h 72"/>
              <a:gd name="T8" fmla="*/ 2147483647 w 484"/>
              <a:gd name="T9" fmla="*/ 2147483647 h 72"/>
              <a:gd name="T10" fmla="*/ 2147483647 w 484"/>
              <a:gd name="T11" fmla="*/ 2147483647 h 72"/>
              <a:gd name="T12" fmla="*/ 0 w 484"/>
              <a:gd name="T13" fmla="*/ 2147483647 h 72"/>
              <a:gd name="T14" fmla="*/ 2147483647 w 484"/>
              <a:gd name="T15" fmla="*/ 2147483647 h 72"/>
              <a:gd name="T16" fmla="*/ 2147483647 w 484"/>
              <a:gd name="T17" fmla="*/ 2147483647 h 72"/>
              <a:gd name="T18" fmla="*/ 2147483647 w 484"/>
              <a:gd name="T19" fmla="*/ 0 h 72"/>
              <a:gd name="T20" fmla="*/ 2147483647 w 484"/>
              <a:gd name="T21" fmla="*/ 0 h 72"/>
              <a:gd name="T22" fmla="*/ 2147483647 w 484"/>
              <a:gd name="T23" fmla="*/ 2147483647 h 72"/>
              <a:gd name="T24" fmla="*/ 2147483647 w 484"/>
              <a:gd name="T25" fmla="*/ 2147483647 h 72"/>
              <a:gd name="T26" fmla="*/ 2147483647 w 484"/>
              <a:gd name="T27" fmla="*/ 2147483647 h 72"/>
              <a:gd name="T28" fmla="*/ 2147483647 w 484"/>
              <a:gd name="T29" fmla="*/ 2147483647 h 72"/>
              <a:gd name="T30" fmla="*/ 2147483647 w 484"/>
              <a:gd name="T31" fmla="*/ 2147483647 h 72"/>
              <a:gd name="T32" fmla="*/ 2147483647 w 484"/>
              <a:gd name="T33" fmla="*/ 2147483647 h 72"/>
              <a:gd name="T34" fmla="*/ 2147483647 w 484"/>
              <a:gd name="T35" fmla="*/ 2147483647 h 72"/>
              <a:gd name="T36" fmla="*/ 2147483647 w 484"/>
              <a:gd name="T37" fmla="*/ 2147483647 h 72"/>
              <a:gd name="T38" fmla="*/ 2147483647 w 484"/>
              <a:gd name="T39" fmla="*/ 0 h 72"/>
              <a:gd name="T40" fmla="*/ 2147483647 w 484"/>
              <a:gd name="T41" fmla="*/ 0 h 72"/>
              <a:gd name="T42" fmla="*/ 2147483647 w 484"/>
              <a:gd name="T43" fmla="*/ 2147483647 h 72"/>
              <a:gd name="T44" fmla="*/ 2147483647 w 484"/>
              <a:gd name="T45" fmla="*/ 2147483647 h 72"/>
              <a:gd name="T46" fmla="*/ 2147483647 w 484"/>
              <a:gd name="T47" fmla="*/ 2147483647 h 72"/>
              <a:gd name="T48" fmla="*/ 2147483647 w 484"/>
              <a:gd name="T49" fmla="*/ 2147483647 h 72"/>
              <a:gd name="T50" fmla="*/ 2147483647 w 484"/>
              <a:gd name="T51" fmla="*/ 2147483647 h 72"/>
              <a:gd name="T52" fmla="*/ 2147483647 w 484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72"/>
              <a:gd name="T83" fmla="*/ 484 w 484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72">
                <a:moveTo>
                  <a:pt x="0" y="46"/>
                </a:moveTo>
                <a:lnTo>
                  <a:pt x="9" y="26"/>
                </a:lnTo>
                <a:lnTo>
                  <a:pt x="63" y="26"/>
                </a:lnTo>
                <a:lnTo>
                  <a:pt x="73" y="46"/>
                </a:lnTo>
                <a:lnTo>
                  <a:pt x="63" y="62"/>
                </a:lnTo>
                <a:lnTo>
                  <a:pt x="9" y="62"/>
                </a:lnTo>
                <a:lnTo>
                  <a:pt x="0" y="46"/>
                </a:lnTo>
                <a:close/>
                <a:moveTo>
                  <a:pt x="162" y="26"/>
                </a:moveTo>
                <a:lnTo>
                  <a:pt x="286" y="26"/>
                </a:lnTo>
                <a:lnTo>
                  <a:pt x="296" y="0"/>
                </a:lnTo>
                <a:lnTo>
                  <a:pt x="153" y="0"/>
                </a:lnTo>
                <a:lnTo>
                  <a:pt x="162" y="26"/>
                </a:lnTo>
                <a:close/>
                <a:moveTo>
                  <a:pt x="162" y="72"/>
                </a:moveTo>
                <a:lnTo>
                  <a:pt x="286" y="72"/>
                </a:lnTo>
                <a:lnTo>
                  <a:pt x="296" y="46"/>
                </a:lnTo>
                <a:lnTo>
                  <a:pt x="153" y="46"/>
                </a:lnTo>
                <a:lnTo>
                  <a:pt x="162" y="72"/>
                </a:lnTo>
                <a:close/>
                <a:moveTo>
                  <a:pt x="395" y="26"/>
                </a:moveTo>
                <a:lnTo>
                  <a:pt x="484" y="26"/>
                </a:lnTo>
                <a:lnTo>
                  <a:pt x="484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2" y="72"/>
                </a:lnTo>
                <a:lnTo>
                  <a:pt x="452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1" name="Freeform 37"/>
          <p:cNvSpPr>
            <a:spLocks/>
          </p:cNvSpPr>
          <p:nvPr/>
        </p:nvSpPr>
        <p:spPr bwMode="auto">
          <a:xfrm>
            <a:off x="4105275" y="2185988"/>
            <a:ext cx="682625" cy="1587"/>
          </a:xfrm>
          <a:custGeom>
            <a:avLst/>
            <a:gdLst>
              <a:gd name="T0" fmla="*/ 0 w 430"/>
              <a:gd name="T1" fmla="*/ 0 h 1587"/>
              <a:gd name="T2" fmla="*/ 2147483647 w 430"/>
              <a:gd name="T3" fmla="*/ 0 h 1587"/>
              <a:gd name="T4" fmla="*/ 2147483647 w 430"/>
              <a:gd name="T5" fmla="*/ 0 h 1587"/>
              <a:gd name="T6" fmla="*/ 0 60000 65536"/>
              <a:gd name="T7" fmla="*/ 0 60000 65536"/>
              <a:gd name="T8" fmla="*/ 0 60000 65536"/>
              <a:gd name="T9" fmla="*/ 0 w 430"/>
              <a:gd name="T10" fmla="*/ 0 h 1587"/>
              <a:gd name="T11" fmla="*/ 430 w 4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7">
                <a:moveTo>
                  <a:pt x="0" y="0"/>
                </a:moveTo>
                <a:lnTo>
                  <a:pt x="214" y="0"/>
                </a:lnTo>
                <a:lnTo>
                  <a:pt x="43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Freeform 38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Freeform 39"/>
          <p:cNvSpPr>
            <a:spLocks/>
          </p:cNvSpPr>
          <p:nvPr/>
        </p:nvSpPr>
        <p:spPr bwMode="auto">
          <a:xfrm>
            <a:off x="1379538" y="1477963"/>
            <a:ext cx="909637" cy="944562"/>
          </a:xfrm>
          <a:custGeom>
            <a:avLst/>
            <a:gdLst>
              <a:gd name="T0" fmla="*/ 2147483647 w 574"/>
              <a:gd name="T1" fmla="*/ 2147483647 h 596"/>
              <a:gd name="T2" fmla="*/ 0 w 574"/>
              <a:gd name="T3" fmla="*/ 2147483647 h 596"/>
              <a:gd name="T4" fmla="*/ 0 w 574"/>
              <a:gd name="T5" fmla="*/ 2147483647 h 596"/>
              <a:gd name="T6" fmla="*/ 2147483647 w 574"/>
              <a:gd name="T7" fmla="*/ 2147483647 h 596"/>
              <a:gd name="T8" fmla="*/ 2147483647 w 574"/>
              <a:gd name="T9" fmla="*/ 2147483647 h 596"/>
              <a:gd name="T10" fmla="*/ 2147483647 w 574"/>
              <a:gd name="T11" fmla="*/ 2147483647 h 596"/>
              <a:gd name="T12" fmla="*/ 2147483647 w 574"/>
              <a:gd name="T13" fmla="*/ 2147483647 h 596"/>
              <a:gd name="T14" fmla="*/ 2147483647 w 574"/>
              <a:gd name="T15" fmla="*/ 2147483647 h 596"/>
              <a:gd name="T16" fmla="*/ 2147483647 w 574"/>
              <a:gd name="T17" fmla="*/ 0 h 596"/>
              <a:gd name="T18" fmla="*/ 2147483647 w 574"/>
              <a:gd name="T19" fmla="*/ 0 h 596"/>
              <a:gd name="T20" fmla="*/ 2147483647 w 574"/>
              <a:gd name="T21" fmla="*/ 2147483647 h 596"/>
              <a:gd name="T22" fmla="*/ 2147483647 w 574"/>
              <a:gd name="T23" fmla="*/ 2147483647 h 596"/>
              <a:gd name="T24" fmla="*/ 2147483647 w 574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4"/>
              <a:gd name="T40" fmla="*/ 0 h 596"/>
              <a:gd name="T41" fmla="*/ 574 w 574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4" h="596">
                <a:moveTo>
                  <a:pt x="124" y="391"/>
                </a:moveTo>
                <a:lnTo>
                  <a:pt x="0" y="391"/>
                </a:lnTo>
                <a:lnTo>
                  <a:pt x="0" y="596"/>
                </a:lnTo>
                <a:lnTo>
                  <a:pt x="574" y="596"/>
                </a:lnTo>
                <a:lnTo>
                  <a:pt x="574" y="391"/>
                </a:lnTo>
                <a:lnTo>
                  <a:pt x="446" y="391"/>
                </a:lnTo>
                <a:lnTo>
                  <a:pt x="446" y="364"/>
                </a:lnTo>
                <a:lnTo>
                  <a:pt x="500" y="364"/>
                </a:lnTo>
                <a:lnTo>
                  <a:pt x="500" y="0"/>
                </a:lnTo>
                <a:lnTo>
                  <a:pt x="70" y="0"/>
                </a:lnTo>
                <a:lnTo>
                  <a:pt x="70" y="364"/>
                </a:lnTo>
                <a:lnTo>
                  <a:pt x="124" y="364"/>
                </a:lnTo>
                <a:lnTo>
                  <a:pt x="124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1576388" y="2098675"/>
            <a:ext cx="5095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1576388" y="2055813"/>
            <a:ext cx="509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6" name="Freeform 42"/>
          <p:cNvSpPr>
            <a:spLocks noEditPoints="1"/>
          </p:cNvSpPr>
          <p:nvPr/>
        </p:nvSpPr>
        <p:spPr bwMode="auto">
          <a:xfrm>
            <a:off x="1847850" y="2130425"/>
            <a:ext cx="369888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4" y="26"/>
                </a:moveTo>
                <a:lnTo>
                  <a:pt x="233" y="26"/>
                </a:lnTo>
                <a:lnTo>
                  <a:pt x="233" y="0"/>
                </a:lnTo>
                <a:lnTo>
                  <a:pt x="204" y="0"/>
                </a:lnTo>
                <a:lnTo>
                  <a:pt x="204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1847850" y="22177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>
            <a:off x="1847850" y="23066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Line 45"/>
          <p:cNvSpPr>
            <a:spLocks noChangeShapeType="1"/>
          </p:cNvSpPr>
          <p:nvPr/>
        </p:nvSpPr>
        <p:spPr bwMode="auto">
          <a:xfrm>
            <a:off x="1858963" y="2259013"/>
            <a:ext cx="273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Rectangle 46"/>
          <p:cNvSpPr>
            <a:spLocks noChangeArrowheads="1"/>
          </p:cNvSpPr>
          <p:nvPr/>
        </p:nvSpPr>
        <p:spPr bwMode="auto">
          <a:xfrm>
            <a:off x="2016125" y="2233613"/>
            <a:ext cx="85725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Freeform 47"/>
          <p:cNvSpPr>
            <a:spLocks noEditPoints="1"/>
          </p:cNvSpPr>
          <p:nvPr/>
        </p:nvSpPr>
        <p:spPr bwMode="auto">
          <a:xfrm>
            <a:off x="1404938" y="1546225"/>
            <a:ext cx="852487" cy="635000"/>
          </a:xfrm>
          <a:custGeom>
            <a:avLst/>
            <a:gdLst>
              <a:gd name="T0" fmla="*/ 2147483647 w 538"/>
              <a:gd name="T1" fmla="*/ 2147483647 h 401"/>
              <a:gd name="T2" fmla="*/ 2147483647 w 538"/>
              <a:gd name="T3" fmla="*/ 2147483647 h 401"/>
              <a:gd name="T4" fmla="*/ 2147483647 w 538"/>
              <a:gd name="T5" fmla="*/ 2147483647 h 401"/>
              <a:gd name="T6" fmla="*/ 2147483647 w 538"/>
              <a:gd name="T7" fmla="*/ 2147483647 h 401"/>
              <a:gd name="T8" fmla="*/ 2147483647 w 538"/>
              <a:gd name="T9" fmla="*/ 2147483647 h 401"/>
              <a:gd name="T10" fmla="*/ 2147483647 w 538"/>
              <a:gd name="T11" fmla="*/ 2147483647 h 401"/>
              <a:gd name="T12" fmla="*/ 2147483647 w 538"/>
              <a:gd name="T13" fmla="*/ 2147483647 h 401"/>
              <a:gd name="T14" fmla="*/ 2147483647 w 538"/>
              <a:gd name="T15" fmla="*/ 2147483647 h 401"/>
              <a:gd name="T16" fmla="*/ 2147483647 w 538"/>
              <a:gd name="T17" fmla="*/ 2147483647 h 401"/>
              <a:gd name="T18" fmla="*/ 2147483647 w 538"/>
              <a:gd name="T19" fmla="*/ 2147483647 h 401"/>
              <a:gd name="T20" fmla="*/ 2147483647 w 538"/>
              <a:gd name="T21" fmla="*/ 2147483647 h 401"/>
              <a:gd name="T22" fmla="*/ 2147483647 w 538"/>
              <a:gd name="T23" fmla="*/ 2147483647 h 401"/>
              <a:gd name="T24" fmla="*/ 2147483647 w 538"/>
              <a:gd name="T25" fmla="*/ 2147483647 h 401"/>
              <a:gd name="T26" fmla="*/ 2147483647 w 538"/>
              <a:gd name="T27" fmla="*/ 2147483647 h 401"/>
              <a:gd name="T28" fmla="*/ 2147483647 w 538"/>
              <a:gd name="T29" fmla="*/ 0 h 401"/>
              <a:gd name="T30" fmla="*/ 2147483647 w 538"/>
              <a:gd name="T31" fmla="*/ 0 h 401"/>
              <a:gd name="T32" fmla="*/ 2147483647 w 538"/>
              <a:gd name="T33" fmla="*/ 2147483647 h 401"/>
              <a:gd name="T34" fmla="*/ 2147483647 w 538"/>
              <a:gd name="T35" fmla="*/ 2147483647 h 401"/>
              <a:gd name="T36" fmla="*/ 2147483647 w 538"/>
              <a:gd name="T37" fmla="*/ 2147483647 h 401"/>
              <a:gd name="T38" fmla="*/ 0 w 538"/>
              <a:gd name="T39" fmla="*/ 2147483647 h 401"/>
              <a:gd name="T40" fmla="*/ 2147483647 w 538"/>
              <a:gd name="T41" fmla="*/ 2147483647 h 401"/>
              <a:gd name="T42" fmla="*/ 2147483647 w 538"/>
              <a:gd name="T43" fmla="*/ 2147483647 h 401"/>
              <a:gd name="T44" fmla="*/ 0 w 538"/>
              <a:gd name="T45" fmla="*/ 2147483647 h 401"/>
              <a:gd name="T46" fmla="*/ 0 w 538"/>
              <a:gd name="T47" fmla="*/ 2147483647 h 401"/>
              <a:gd name="T48" fmla="*/ 2147483647 w 538"/>
              <a:gd name="T49" fmla="*/ 2147483647 h 401"/>
              <a:gd name="T50" fmla="*/ 2147483647 w 538"/>
              <a:gd name="T51" fmla="*/ 2147483647 h 401"/>
              <a:gd name="T52" fmla="*/ 2147483647 w 538"/>
              <a:gd name="T53" fmla="*/ 2147483647 h 401"/>
              <a:gd name="T54" fmla="*/ 2147483647 w 538"/>
              <a:gd name="T55" fmla="*/ 2147483647 h 401"/>
              <a:gd name="T56" fmla="*/ 2147483647 w 538"/>
              <a:gd name="T57" fmla="*/ 2147483647 h 401"/>
              <a:gd name="T58" fmla="*/ 2147483647 w 538"/>
              <a:gd name="T59" fmla="*/ 2147483647 h 401"/>
              <a:gd name="T60" fmla="*/ 2147483647 w 538"/>
              <a:gd name="T61" fmla="*/ 2147483647 h 401"/>
              <a:gd name="T62" fmla="*/ 2147483647 w 538"/>
              <a:gd name="T63" fmla="*/ 2147483647 h 401"/>
              <a:gd name="T64" fmla="*/ 2147483647 w 538"/>
              <a:gd name="T65" fmla="*/ 2147483647 h 401"/>
              <a:gd name="T66" fmla="*/ 2147483647 w 538"/>
              <a:gd name="T67" fmla="*/ 2147483647 h 401"/>
              <a:gd name="T68" fmla="*/ 2147483647 w 538"/>
              <a:gd name="T69" fmla="*/ 2147483647 h 401"/>
              <a:gd name="T70" fmla="*/ 2147483647 w 538"/>
              <a:gd name="T71" fmla="*/ 2147483647 h 401"/>
              <a:gd name="T72" fmla="*/ 2147483647 w 538"/>
              <a:gd name="T73" fmla="*/ 2147483647 h 401"/>
              <a:gd name="T74" fmla="*/ 2147483647 w 538"/>
              <a:gd name="T75" fmla="*/ 2147483647 h 401"/>
              <a:gd name="T76" fmla="*/ 2147483647 w 538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8"/>
              <a:gd name="T118" fmla="*/ 0 h 401"/>
              <a:gd name="T119" fmla="*/ 538 w 538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8" h="401">
                <a:moveTo>
                  <a:pt x="452" y="285"/>
                </a:moveTo>
                <a:lnTo>
                  <a:pt x="472" y="285"/>
                </a:lnTo>
                <a:lnTo>
                  <a:pt x="472" y="278"/>
                </a:lnTo>
                <a:lnTo>
                  <a:pt x="452" y="278"/>
                </a:lnTo>
                <a:lnTo>
                  <a:pt x="452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6" y="14"/>
                </a:lnTo>
                <a:lnTo>
                  <a:pt x="446" y="0"/>
                </a:lnTo>
                <a:lnTo>
                  <a:pt x="96" y="0"/>
                </a:lnTo>
                <a:lnTo>
                  <a:pt x="96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6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6" y="391"/>
                </a:lnTo>
                <a:lnTo>
                  <a:pt x="316" y="401"/>
                </a:lnTo>
                <a:close/>
                <a:moveTo>
                  <a:pt x="523" y="378"/>
                </a:moveTo>
                <a:lnTo>
                  <a:pt x="538" y="378"/>
                </a:lnTo>
                <a:lnTo>
                  <a:pt x="538" y="368"/>
                </a:lnTo>
                <a:lnTo>
                  <a:pt x="523" y="368"/>
                </a:lnTo>
                <a:lnTo>
                  <a:pt x="523" y="378"/>
                </a:lnTo>
                <a:close/>
                <a:moveTo>
                  <a:pt x="523" y="394"/>
                </a:moveTo>
                <a:lnTo>
                  <a:pt x="538" y="394"/>
                </a:lnTo>
                <a:lnTo>
                  <a:pt x="538" y="388"/>
                </a:lnTo>
                <a:lnTo>
                  <a:pt x="523" y="388"/>
                </a:lnTo>
                <a:lnTo>
                  <a:pt x="523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2" name="Line 48"/>
          <p:cNvSpPr>
            <a:spLocks noChangeShapeType="1"/>
          </p:cNvSpPr>
          <p:nvPr/>
        </p:nvSpPr>
        <p:spPr bwMode="auto">
          <a:xfrm>
            <a:off x="1490663" y="2025650"/>
            <a:ext cx="6810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 flipV="1">
            <a:off x="1663700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V="1">
            <a:off x="1833563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5" name="AutoShape 51"/>
          <p:cNvSpPr>
            <a:spLocks/>
          </p:cNvSpPr>
          <p:nvPr/>
        </p:nvSpPr>
        <p:spPr bwMode="auto">
          <a:xfrm>
            <a:off x="1846263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Circuit</a:t>
            </a:r>
            <a:r>
              <a:rPr lang="en-US" sz="1600" b="0">
                <a:latin typeface="PMingLiU" charset="0"/>
              </a:rPr>
              <a:t>            </a:t>
            </a:r>
            <a:br>
              <a:rPr lang="en-US" sz="1600" b="0">
                <a:latin typeface="PMingLiU" charset="0"/>
              </a:rPr>
            </a:br>
            <a:r>
              <a:rPr lang="en-US" sz="1600" b="0">
                <a:latin typeface="Arial" charset="0"/>
              </a:rPr>
              <a:t>Establishment</a:t>
            </a:r>
            <a:r>
              <a:rPr lang="en-US" sz="1600" b="0">
                <a:latin typeface="PMingLiU" charset="0"/>
              </a:rPr>
              <a:t>  </a:t>
            </a:r>
            <a:endParaRPr lang="en-US" sz="1600" b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2276" name="Line 52"/>
          <p:cNvSpPr>
            <a:spLocks noChangeShapeType="1"/>
          </p:cNvSpPr>
          <p:nvPr/>
        </p:nvSpPr>
        <p:spPr bwMode="auto">
          <a:xfrm>
            <a:off x="2027238" y="3209925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>
            <a:off x="3717925" y="3346450"/>
            <a:ext cx="3663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2278" name="AutoShape 54"/>
          <p:cNvSpPr>
            <a:spLocks/>
          </p:cNvSpPr>
          <p:nvPr/>
        </p:nvSpPr>
        <p:spPr bwMode="auto">
          <a:xfrm>
            <a:off x="7416800" y="3200400"/>
            <a:ext cx="74613" cy="152400"/>
          </a:xfrm>
          <a:prstGeom prst="rightBrace">
            <a:avLst>
              <a:gd name="adj1" fmla="val 170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836613" y="1600200"/>
            <a:ext cx="781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1</a:t>
            </a:r>
          </a:p>
        </p:txBody>
      </p:sp>
      <p:sp>
        <p:nvSpPr>
          <p:cNvPr id="52280" name="Text Box 56"/>
          <p:cNvSpPr txBox="1">
            <a:spLocks noChangeArrowheads="1"/>
          </p:cNvSpPr>
          <p:nvPr/>
        </p:nvSpPr>
        <p:spPr bwMode="auto">
          <a:xfrm>
            <a:off x="7543800" y="1600200"/>
            <a:ext cx="7508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2</a:t>
            </a:r>
          </a:p>
        </p:txBody>
      </p:sp>
      <p:sp>
        <p:nvSpPr>
          <p:cNvPr id="52281" name="Text Box 57"/>
          <p:cNvSpPr txBox="1">
            <a:spLocks noChangeArrowheads="1"/>
          </p:cNvSpPr>
          <p:nvPr/>
        </p:nvSpPr>
        <p:spPr bwMode="auto">
          <a:xfrm>
            <a:off x="2740025" y="1749425"/>
            <a:ext cx="98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1</a:t>
            </a:r>
          </a:p>
        </p:txBody>
      </p:sp>
      <p:sp>
        <p:nvSpPr>
          <p:cNvPr id="52282" name="Text Box 58"/>
          <p:cNvSpPr txBox="1">
            <a:spLocks noChangeArrowheads="1"/>
          </p:cNvSpPr>
          <p:nvPr/>
        </p:nvSpPr>
        <p:spPr bwMode="auto">
          <a:xfrm>
            <a:off x="4946650" y="1749425"/>
            <a:ext cx="1141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2</a:t>
            </a:r>
          </a:p>
        </p:txBody>
      </p:sp>
      <p:sp>
        <p:nvSpPr>
          <p:cNvPr id="52283" name="Text Box 59"/>
          <p:cNvSpPr txBox="1">
            <a:spLocks noChangeArrowheads="1"/>
          </p:cNvSpPr>
          <p:nvPr/>
        </p:nvSpPr>
        <p:spPr bwMode="auto">
          <a:xfrm>
            <a:off x="7413625" y="2890838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Switch1</a:t>
            </a:r>
          </a:p>
        </p:txBody>
      </p:sp>
      <p:sp>
        <p:nvSpPr>
          <p:cNvPr id="52284" name="AutoShape 60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2285" name="Line 61"/>
          <p:cNvSpPr>
            <a:spLocks noChangeShapeType="1"/>
          </p:cNvSpPr>
          <p:nvPr/>
        </p:nvSpPr>
        <p:spPr bwMode="auto">
          <a:xfrm flipV="1">
            <a:off x="3729038" y="27384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86" name="Line 62"/>
          <p:cNvSpPr>
            <a:spLocks noChangeShapeType="1"/>
          </p:cNvSpPr>
          <p:nvPr/>
        </p:nvSpPr>
        <p:spPr bwMode="auto">
          <a:xfrm flipV="1">
            <a:off x="3729038" y="28146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87" name="AutoShape 63"/>
          <p:cNvSpPr>
            <a:spLocks/>
          </p:cNvSpPr>
          <p:nvPr/>
        </p:nvSpPr>
        <p:spPr bwMode="auto">
          <a:xfrm>
            <a:off x="4337050" y="2738438"/>
            <a:ext cx="74613" cy="114300"/>
          </a:xfrm>
          <a:prstGeom prst="rightBrace">
            <a:avLst>
              <a:gd name="adj1" fmla="val 127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2288" name="Text Box 64"/>
          <p:cNvSpPr txBox="1">
            <a:spLocks noChangeArrowheads="1"/>
          </p:cNvSpPr>
          <p:nvPr/>
        </p:nvSpPr>
        <p:spPr bwMode="auto">
          <a:xfrm>
            <a:off x="4386263" y="2589213"/>
            <a:ext cx="17129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Transmission delay</a:t>
            </a:r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2290" name="Line 66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91" name="Line 67"/>
          <p:cNvSpPr>
            <a:spLocks noChangeShapeType="1"/>
          </p:cNvSpPr>
          <p:nvPr/>
        </p:nvSpPr>
        <p:spPr bwMode="auto">
          <a:xfrm>
            <a:off x="41846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92" name="Line 68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93" name="Rectangle 69"/>
          <p:cNvSpPr>
            <a:spLocks noChangeArrowheads="1"/>
          </p:cNvSpPr>
          <p:nvPr/>
        </p:nvSpPr>
        <p:spPr bwMode="auto">
          <a:xfrm>
            <a:off x="3881438" y="1292225"/>
            <a:ext cx="908050" cy="2365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4" name="Rectangle 70"/>
          <p:cNvSpPr>
            <a:spLocks noChangeArrowheads="1"/>
          </p:cNvSpPr>
          <p:nvPr/>
        </p:nvSpPr>
        <p:spPr bwMode="auto">
          <a:xfrm>
            <a:off x="3906838" y="1323975"/>
            <a:ext cx="852487" cy="269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5" name="Freeform 71"/>
          <p:cNvSpPr>
            <a:spLocks noEditPoints="1"/>
          </p:cNvSpPr>
          <p:nvPr/>
        </p:nvSpPr>
        <p:spPr bwMode="auto">
          <a:xfrm>
            <a:off x="3921125" y="1382713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6" name="Line 72"/>
          <p:cNvSpPr>
            <a:spLocks noChangeShapeType="1"/>
          </p:cNvSpPr>
          <p:nvPr/>
        </p:nvSpPr>
        <p:spPr bwMode="auto">
          <a:xfrm flipV="1">
            <a:off x="3652838" y="1597025"/>
            <a:ext cx="531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97" name="Line 73"/>
          <p:cNvSpPr>
            <a:spLocks noChangeShapeType="1"/>
          </p:cNvSpPr>
          <p:nvPr/>
        </p:nvSpPr>
        <p:spPr bwMode="auto">
          <a:xfrm flipH="1" flipV="1">
            <a:off x="4489450" y="1520825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98" name="Line 74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99" name="Text Box 75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958B056-4ADA-5F48-B09A-C4E66BAA338E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pPr defTabSz="915988"/>
            <a:r>
              <a:rPr lang="zh-TW" altLang="en-US">
                <a:latin typeface="Helvetica" charset="0"/>
                <a:ea typeface="PMingLiU" charset="0"/>
                <a:cs typeface="PMingLiU" charset="0"/>
              </a:rPr>
              <a:t>Timing in Circuit Switching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6716713" y="1477963"/>
            <a:ext cx="908050" cy="944562"/>
          </a:xfrm>
          <a:custGeom>
            <a:avLst/>
            <a:gdLst>
              <a:gd name="T0" fmla="*/ 2147483647 w 573"/>
              <a:gd name="T1" fmla="*/ 2147483647 h 596"/>
              <a:gd name="T2" fmla="*/ 0 w 573"/>
              <a:gd name="T3" fmla="*/ 2147483647 h 596"/>
              <a:gd name="T4" fmla="*/ 0 w 573"/>
              <a:gd name="T5" fmla="*/ 2147483647 h 596"/>
              <a:gd name="T6" fmla="*/ 2147483647 w 573"/>
              <a:gd name="T7" fmla="*/ 2147483647 h 596"/>
              <a:gd name="T8" fmla="*/ 2147483647 w 573"/>
              <a:gd name="T9" fmla="*/ 2147483647 h 596"/>
              <a:gd name="T10" fmla="*/ 2147483647 w 573"/>
              <a:gd name="T11" fmla="*/ 2147483647 h 596"/>
              <a:gd name="T12" fmla="*/ 2147483647 w 573"/>
              <a:gd name="T13" fmla="*/ 2147483647 h 596"/>
              <a:gd name="T14" fmla="*/ 2147483647 w 573"/>
              <a:gd name="T15" fmla="*/ 2147483647 h 596"/>
              <a:gd name="T16" fmla="*/ 2147483647 w 573"/>
              <a:gd name="T17" fmla="*/ 0 h 596"/>
              <a:gd name="T18" fmla="*/ 2147483647 w 573"/>
              <a:gd name="T19" fmla="*/ 0 h 596"/>
              <a:gd name="T20" fmla="*/ 2147483647 w 573"/>
              <a:gd name="T21" fmla="*/ 2147483647 h 596"/>
              <a:gd name="T22" fmla="*/ 2147483647 w 573"/>
              <a:gd name="T23" fmla="*/ 2147483647 h 596"/>
              <a:gd name="T24" fmla="*/ 2147483647 w 573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3"/>
              <a:gd name="T40" fmla="*/ 0 h 596"/>
              <a:gd name="T41" fmla="*/ 573 w 573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3" h="596">
                <a:moveTo>
                  <a:pt x="127" y="391"/>
                </a:moveTo>
                <a:lnTo>
                  <a:pt x="0" y="391"/>
                </a:lnTo>
                <a:lnTo>
                  <a:pt x="0" y="596"/>
                </a:lnTo>
                <a:lnTo>
                  <a:pt x="573" y="596"/>
                </a:lnTo>
                <a:lnTo>
                  <a:pt x="573" y="391"/>
                </a:lnTo>
                <a:lnTo>
                  <a:pt x="449" y="391"/>
                </a:lnTo>
                <a:lnTo>
                  <a:pt x="449" y="364"/>
                </a:lnTo>
                <a:lnTo>
                  <a:pt x="503" y="364"/>
                </a:lnTo>
                <a:lnTo>
                  <a:pt x="503" y="0"/>
                </a:lnTo>
                <a:lnTo>
                  <a:pt x="73" y="0"/>
                </a:lnTo>
                <a:lnTo>
                  <a:pt x="73" y="364"/>
                </a:lnTo>
                <a:lnTo>
                  <a:pt x="127" y="364"/>
                </a:lnTo>
                <a:lnTo>
                  <a:pt x="127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6918325" y="2098675"/>
            <a:ext cx="511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6918325" y="2055813"/>
            <a:ext cx="511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Freeform 22"/>
          <p:cNvSpPr>
            <a:spLocks noEditPoints="1"/>
          </p:cNvSpPr>
          <p:nvPr/>
        </p:nvSpPr>
        <p:spPr bwMode="auto">
          <a:xfrm>
            <a:off x="7186613" y="2130425"/>
            <a:ext cx="368300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7" y="26"/>
                </a:moveTo>
                <a:lnTo>
                  <a:pt x="233" y="26"/>
                </a:lnTo>
                <a:lnTo>
                  <a:pt x="233" y="0"/>
                </a:lnTo>
                <a:lnTo>
                  <a:pt x="207" y="0"/>
                </a:lnTo>
                <a:lnTo>
                  <a:pt x="207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7186613" y="22177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7186613" y="23066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7202488" y="2259013"/>
            <a:ext cx="266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7359650" y="2233613"/>
            <a:ext cx="84138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Freeform 27"/>
          <p:cNvSpPr>
            <a:spLocks noEditPoints="1"/>
          </p:cNvSpPr>
          <p:nvPr/>
        </p:nvSpPr>
        <p:spPr bwMode="auto">
          <a:xfrm>
            <a:off x="6746875" y="1546225"/>
            <a:ext cx="854075" cy="635000"/>
          </a:xfrm>
          <a:custGeom>
            <a:avLst/>
            <a:gdLst>
              <a:gd name="T0" fmla="*/ 2147483647 w 539"/>
              <a:gd name="T1" fmla="*/ 2147483647 h 401"/>
              <a:gd name="T2" fmla="*/ 2147483647 w 539"/>
              <a:gd name="T3" fmla="*/ 2147483647 h 401"/>
              <a:gd name="T4" fmla="*/ 2147483647 w 539"/>
              <a:gd name="T5" fmla="*/ 2147483647 h 401"/>
              <a:gd name="T6" fmla="*/ 2147483647 w 539"/>
              <a:gd name="T7" fmla="*/ 2147483647 h 401"/>
              <a:gd name="T8" fmla="*/ 2147483647 w 539"/>
              <a:gd name="T9" fmla="*/ 2147483647 h 401"/>
              <a:gd name="T10" fmla="*/ 2147483647 w 539"/>
              <a:gd name="T11" fmla="*/ 2147483647 h 401"/>
              <a:gd name="T12" fmla="*/ 2147483647 w 539"/>
              <a:gd name="T13" fmla="*/ 2147483647 h 401"/>
              <a:gd name="T14" fmla="*/ 2147483647 w 539"/>
              <a:gd name="T15" fmla="*/ 2147483647 h 401"/>
              <a:gd name="T16" fmla="*/ 2147483647 w 539"/>
              <a:gd name="T17" fmla="*/ 2147483647 h 401"/>
              <a:gd name="T18" fmla="*/ 2147483647 w 539"/>
              <a:gd name="T19" fmla="*/ 2147483647 h 401"/>
              <a:gd name="T20" fmla="*/ 2147483647 w 539"/>
              <a:gd name="T21" fmla="*/ 2147483647 h 401"/>
              <a:gd name="T22" fmla="*/ 2147483647 w 539"/>
              <a:gd name="T23" fmla="*/ 2147483647 h 401"/>
              <a:gd name="T24" fmla="*/ 2147483647 w 539"/>
              <a:gd name="T25" fmla="*/ 2147483647 h 401"/>
              <a:gd name="T26" fmla="*/ 2147483647 w 539"/>
              <a:gd name="T27" fmla="*/ 2147483647 h 401"/>
              <a:gd name="T28" fmla="*/ 2147483647 w 539"/>
              <a:gd name="T29" fmla="*/ 0 h 401"/>
              <a:gd name="T30" fmla="*/ 2147483647 w 539"/>
              <a:gd name="T31" fmla="*/ 0 h 401"/>
              <a:gd name="T32" fmla="*/ 2147483647 w 539"/>
              <a:gd name="T33" fmla="*/ 2147483647 h 401"/>
              <a:gd name="T34" fmla="*/ 2147483647 w 539"/>
              <a:gd name="T35" fmla="*/ 2147483647 h 401"/>
              <a:gd name="T36" fmla="*/ 2147483647 w 539"/>
              <a:gd name="T37" fmla="*/ 2147483647 h 401"/>
              <a:gd name="T38" fmla="*/ 0 w 539"/>
              <a:gd name="T39" fmla="*/ 2147483647 h 401"/>
              <a:gd name="T40" fmla="*/ 2147483647 w 539"/>
              <a:gd name="T41" fmla="*/ 2147483647 h 401"/>
              <a:gd name="T42" fmla="*/ 2147483647 w 539"/>
              <a:gd name="T43" fmla="*/ 2147483647 h 401"/>
              <a:gd name="T44" fmla="*/ 0 w 539"/>
              <a:gd name="T45" fmla="*/ 2147483647 h 401"/>
              <a:gd name="T46" fmla="*/ 0 w 539"/>
              <a:gd name="T47" fmla="*/ 2147483647 h 401"/>
              <a:gd name="T48" fmla="*/ 2147483647 w 539"/>
              <a:gd name="T49" fmla="*/ 2147483647 h 401"/>
              <a:gd name="T50" fmla="*/ 2147483647 w 539"/>
              <a:gd name="T51" fmla="*/ 2147483647 h 401"/>
              <a:gd name="T52" fmla="*/ 2147483647 w 539"/>
              <a:gd name="T53" fmla="*/ 2147483647 h 401"/>
              <a:gd name="T54" fmla="*/ 2147483647 w 539"/>
              <a:gd name="T55" fmla="*/ 2147483647 h 401"/>
              <a:gd name="T56" fmla="*/ 2147483647 w 539"/>
              <a:gd name="T57" fmla="*/ 2147483647 h 401"/>
              <a:gd name="T58" fmla="*/ 2147483647 w 539"/>
              <a:gd name="T59" fmla="*/ 2147483647 h 401"/>
              <a:gd name="T60" fmla="*/ 2147483647 w 539"/>
              <a:gd name="T61" fmla="*/ 2147483647 h 401"/>
              <a:gd name="T62" fmla="*/ 2147483647 w 539"/>
              <a:gd name="T63" fmla="*/ 2147483647 h 401"/>
              <a:gd name="T64" fmla="*/ 2147483647 w 539"/>
              <a:gd name="T65" fmla="*/ 2147483647 h 401"/>
              <a:gd name="T66" fmla="*/ 2147483647 w 539"/>
              <a:gd name="T67" fmla="*/ 2147483647 h 401"/>
              <a:gd name="T68" fmla="*/ 2147483647 w 539"/>
              <a:gd name="T69" fmla="*/ 2147483647 h 401"/>
              <a:gd name="T70" fmla="*/ 2147483647 w 539"/>
              <a:gd name="T71" fmla="*/ 2147483647 h 401"/>
              <a:gd name="T72" fmla="*/ 2147483647 w 539"/>
              <a:gd name="T73" fmla="*/ 2147483647 h 401"/>
              <a:gd name="T74" fmla="*/ 2147483647 w 539"/>
              <a:gd name="T75" fmla="*/ 2147483647 h 401"/>
              <a:gd name="T76" fmla="*/ 2147483647 w 539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9"/>
              <a:gd name="T118" fmla="*/ 0 h 401"/>
              <a:gd name="T119" fmla="*/ 539 w 539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9" h="401">
                <a:moveTo>
                  <a:pt x="449" y="285"/>
                </a:moveTo>
                <a:lnTo>
                  <a:pt x="472" y="285"/>
                </a:lnTo>
                <a:lnTo>
                  <a:pt x="472" y="278"/>
                </a:lnTo>
                <a:lnTo>
                  <a:pt x="449" y="278"/>
                </a:lnTo>
                <a:lnTo>
                  <a:pt x="449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3" y="14"/>
                </a:lnTo>
                <a:lnTo>
                  <a:pt x="443" y="0"/>
                </a:lnTo>
                <a:lnTo>
                  <a:pt x="93" y="0"/>
                </a:lnTo>
                <a:lnTo>
                  <a:pt x="93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2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2" y="391"/>
                </a:lnTo>
                <a:lnTo>
                  <a:pt x="312" y="401"/>
                </a:lnTo>
                <a:close/>
                <a:moveTo>
                  <a:pt x="519" y="378"/>
                </a:moveTo>
                <a:lnTo>
                  <a:pt x="539" y="378"/>
                </a:lnTo>
                <a:lnTo>
                  <a:pt x="539" y="368"/>
                </a:lnTo>
                <a:lnTo>
                  <a:pt x="519" y="368"/>
                </a:lnTo>
                <a:lnTo>
                  <a:pt x="519" y="378"/>
                </a:lnTo>
                <a:close/>
                <a:moveTo>
                  <a:pt x="519" y="394"/>
                </a:moveTo>
                <a:lnTo>
                  <a:pt x="539" y="394"/>
                </a:lnTo>
                <a:lnTo>
                  <a:pt x="539" y="388"/>
                </a:lnTo>
                <a:lnTo>
                  <a:pt x="519" y="388"/>
                </a:lnTo>
                <a:lnTo>
                  <a:pt x="519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6832600" y="2025650"/>
            <a:ext cx="681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 flipV="1">
            <a:off x="7005638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7172325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3197225" y="2071688"/>
            <a:ext cx="908050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3222625" y="2103438"/>
            <a:ext cx="852488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Freeform 33"/>
          <p:cNvSpPr>
            <a:spLocks noEditPoints="1"/>
          </p:cNvSpPr>
          <p:nvPr/>
        </p:nvSpPr>
        <p:spPr bwMode="auto">
          <a:xfrm>
            <a:off x="3236913" y="2160588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Freeform 34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Rectangle 35"/>
          <p:cNvSpPr>
            <a:spLocks noChangeArrowheads="1"/>
          </p:cNvSpPr>
          <p:nvPr/>
        </p:nvSpPr>
        <p:spPr bwMode="auto">
          <a:xfrm>
            <a:off x="4787900" y="2071688"/>
            <a:ext cx="909638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4813300" y="2103438"/>
            <a:ext cx="854075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9" name="Freeform 37"/>
          <p:cNvSpPr>
            <a:spLocks noEditPoints="1"/>
          </p:cNvSpPr>
          <p:nvPr/>
        </p:nvSpPr>
        <p:spPr bwMode="auto">
          <a:xfrm>
            <a:off x="4829175" y="2160588"/>
            <a:ext cx="766763" cy="114300"/>
          </a:xfrm>
          <a:custGeom>
            <a:avLst/>
            <a:gdLst>
              <a:gd name="T0" fmla="*/ 0 w 484"/>
              <a:gd name="T1" fmla="*/ 2147483647 h 72"/>
              <a:gd name="T2" fmla="*/ 2147483647 w 484"/>
              <a:gd name="T3" fmla="*/ 2147483647 h 72"/>
              <a:gd name="T4" fmla="*/ 2147483647 w 484"/>
              <a:gd name="T5" fmla="*/ 2147483647 h 72"/>
              <a:gd name="T6" fmla="*/ 2147483647 w 484"/>
              <a:gd name="T7" fmla="*/ 2147483647 h 72"/>
              <a:gd name="T8" fmla="*/ 2147483647 w 484"/>
              <a:gd name="T9" fmla="*/ 2147483647 h 72"/>
              <a:gd name="T10" fmla="*/ 2147483647 w 484"/>
              <a:gd name="T11" fmla="*/ 2147483647 h 72"/>
              <a:gd name="T12" fmla="*/ 0 w 484"/>
              <a:gd name="T13" fmla="*/ 2147483647 h 72"/>
              <a:gd name="T14" fmla="*/ 2147483647 w 484"/>
              <a:gd name="T15" fmla="*/ 2147483647 h 72"/>
              <a:gd name="T16" fmla="*/ 2147483647 w 484"/>
              <a:gd name="T17" fmla="*/ 2147483647 h 72"/>
              <a:gd name="T18" fmla="*/ 2147483647 w 484"/>
              <a:gd name="T19" fmla="*/ 0 h 72"/>
              <a:gd name="T20" fmla="*/ 2147483647 w 484"/>
              <a:gd name="T21" fmla="*/ 0 h 72"/>
              <a:gd name="T22" fmla="*/ 2147483647 w 484"/>
              <a:gd name="T23" fmla="*/ 2147483647 h 72"/>
              <a:gd name="T24" fmla="*/ 2147483647 w 484"/>
              <a:gd name="T25" fmla="*/ 2147483647 h 72"/>
              <a:gd name="T26" fmla="*/ 2147483647 w 484"/>
              <a:gd name="T27" fmla="*/ 2147483647 h 72"/>
              <a:gd name="T28" fmla="*/ 2147483647 w 484"/>
              <a:gd name="T29" fmla="*/ 2147483647 h 72"/>
              <a:gd name="T30" fmla="*/ 2147483647 w 484"/>
              <a:gd name="T31" fmla="*/ 2147483647 h 72"/>
              <a:gd name="T32" fmla="*/ 2147483647 w 484"/>
              <a:gd name="T33" fmla="*/ 2147483647 h 72"/>
              <a:gd name="T34" fmla="*/ 2147483647 w 484"/>
              <a:gd name="T35" fmla="*/ 2147483647 h 72"/>
              <a:gd name="T36" fmla="*/ 2147483647 w 484"/>
              <a:gd name="T37" fmla="*/ 2147483647 h 72"/>
              <a:gd name="T38" fmla="*/ 2147483647 w 484"/>
              <a:gd name="T39" fmla="*/ 0 h 72"/>
              <a:gd name="T40" fmla="*/ 2147483647 w 484"/>
              <a:gd name="T41" fmla="*/ 0 h 72"/>
              <a:gd name="T42" fmla="*/ 2147483647 w 484"/>
              <a:gd name="T43" fmla="*/ 2147483647 h 72"/>
              <a:gd name="T44" fmla="*/ 2147483647 w 484"/>
              <a:gd name="T45" fmla="*/ 2147483647 h 72"/>
              <a:gd name="T46" fmla="*/ 2147483647 w 484"/>
              <a:gd name="T47" fmla="*/ 2147483647 h 72"/>
              <a:gd name="T48" fmla="*/ 2147483647 w 484"/>
              <a:gd name="T49" fmla="*/ 2147483647 h 72"/>
              <a:gd name="T50" fmla="*/ 2147483647 w 484"/>
              <a:gd name="T51" fmla="*/ 2147483647 h 72"/>
              <a:gd name="T52" fmla="*/ 2147483647 w 484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72"/>
              <a:gd name="T83" fmla="*/ 484 w 484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72">
                <a:moveTo>
                  <a:pt x="0" y="46"/>
                </a:moveTo>
                <a:lnTo>
                  <a:pt x="9" y="26"/>
                </a:lnTo>
                <a:lnTo>
                  <a:pt x="63" y="26"/>
                </a:lnTo>
                <a:lnTo>
                  <a:pt x="73" y="46"/>
                </a:lnTo>
                <a:lnTo>
                  <a:pt x="63" y="62"/>
                </a:lnTo>
                <a:lnTo>
                  <a:pt x="9" y="62"/>
                </a:lnTo>
                <a:lnTo>
                  <a:pt x="0" y="46"/>
                </a:lnTo>
                <a:close/>
                <a:moveTo>
                  <a:pt x="162" y="26"/>
                </a:moveTo>
                <a:lnTo>
                  <a:pt x="286" y="26"/>
                </a:lnTo>
                <a:lnTo>
                  <a:pt x="296" y="0"/>
                </a:lnTo>
                <a:lnTo>
                  <a:pt x="153" y="0"/>
                </a:lnTo>
                <a:lnTo>
                  <a:pt x="162" y="26"/>
                </a:lnTo>
                <a:close/>
                <a:moveTo>
                  <a:pt x="162" y="72"/>
                </a:moveTo>
                <a:lnTo>
                  <a:pt x="286" y="72"/>
                </a:lnTo>
                <a:lnTo>
                  <a:pt x="296" y="46"/>
                </a:lnTo>
                <a:lnTo>
                  <a:pt x="153" y="46"/>
                </a:lnTo>
                <a:lnTo>
                  <a:pt x="162" y="72"/>
                </a:lnTo>
                <a:close/>
                <a:moveTo>
                  <a:pt x="395" y="26"/>
                </a:moveTo>
                <a:lnTo>
                  <a:pt x="484" y="26"/>
                </a:lnTo>
                <a:lnTo>
                  <a:pt x="484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2" y="72"/>
                </a:lnTo>
                <a:lnTo>
                  <a:pt x="452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0" name="Freeform 38"/>
          <p:cNvSpPr>
            <a:spLocks/>
          </p:cNvSpPr>
          <p:nvPr/>
        </p:nvSpPr>
        <p:spPr bwMode="auto">
          <a:xfrm>
            <a:off x="4105275" y="2185988"/>
            <a:ext cx="682625" cy="1587"/>
          </a:xfrm>
          <a:custGeom>
            <a:avLst/>
            <a:gdLst>
              <a:gd name="T0" fmla="*/ 0 w 430"/>
              <a:gd name="T1" fmla="*/ 0 h 1587"/>
              <a:gd name="T2" fmla="*/ 2147483647 w 430"/>
              <a:gd name="T3" fmla="*/ 0 h 1587"/>
              <a:gd name="T4" fmla="*/ 2147483647 w 430"/>
              <a:gd name="T5" fmla="*/ 0 h 1587"/>
              <a:gd name="T6" fmla="*/ 0 60000 65536"/>
              <a:gd name="T7" fmla="*/ 0 60000 65536"/>
              <a:gd name="T8" fmla="*/ 0 60000 65536"/>
              <a:gd name="T9" fmla="*/ 0 w 430"/>
              <a:gd name="T10" fmla="*/ 0 h 1587"/>
              <a:gd name="T11" fmla="*/ 430 w 4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7">
                <a:moveTo>
                  <a:pt x="0" y="0"/>
                </a:moveTo>
                <a:lnTo>
                  <a:pt x="214" y="0"/>
                </a:lnTo>
                <a:lnTo>
                  <a:pt x="43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2" name="Freeform 40"/>
          <p:cNvSpPr>
            <a:spLocks/>
          </p:cNvSpPr>
          <p:nvPr/>
        </p:nvSpPr>
        <p:spPr bwMode="auto">
          <a:xfrm>
            <a:off x="1379538" y="1477963"/>
            <a:ext cx="909637" cy="944562"/>
          </a:xfrm>
          <a:custGeom>
            <a:avLst/>
            <a:gdLst>
              <a:gd name="T0" fmla="*/ 2147483647 w 574"/>
              <a:gd name="T1" fmla="*/ 2147483647 h 596"/>
              <a:gd name="T2" fmla="*/ 0 w 574"/>
              <a:gd name="T3" fmla="*/ 2147483647 h 596"/>
              <a:gd name="T4" fmla="*/ 0 w 574"/>
              <a:gd name="T5" fmla="*/ 2147483647 h 596"/>
              <a:gd name="T6" fmla="*/ 2147483647 w 574"/>
              <a:gd name="T7" fmla="*/ 2147483647 h 596"/>
              <a:gd name="T8" fmla="*/ 2147483647 w 574"/>
              <a:gd name="T9" fmla="*/ 2147483647 h 596"/>
              <a:gd name="T10" fmla="*/ 2147483647 w 574"/>
              <a:gd name="T11" fmla="*/ 2147483647 h 596"/>
              <a:gd name="T12" fmla="*/ 2147483647 w 574"/>
              <a:gd name="T13" fmla="*/ 2147483647 h 596"/>
              <a:gd name="T14" fmla="*/ 2147483647 w 574"/>
              <a:gd name="T15" fmla="*/ 2147483647 h 596"/>
              <a:gd name="T16" fmla="*/ 2147483647 w 574"/>
              <a:gd name="T17" fmla="*/ 0 h 596"/>
              <a:gd name="T18" fmla="*/ 2147483647 w 574"/>
              <a:gd name="T19" fmla="*/ 0 h 596"/>
              <a:gd name="T20" fmla="*/ 2147483647 w 574"/>
              <a:gd name="T21" fmla="*/ 2147483647 h 596"/>
              <a:gd name="T22" fmla="*/ 2147483647 w 574"/>
              <a:gd name="T23" fmla="*/ 2147483647 h 596"/>
              <a:gd name="T24" fmla="*/ 2147483647 w 574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4"/>
              <a:gd name="T40" fmla="*/ 0 h 596"/>
              <a:gd name="T41" fmla="*/ 574 w 574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4" h="596">
                <a:moveTo>
                  <a:pt x="124" y="391"/>
                </a:moveTo>
                <a:lnTo>
                  <a:pt x="0" y="391"/>
                </a:lnTo>
                <a:lnTo>
                  <a:pt x="0" y="596"/>
                </a:lnTo>
                <a:lnTo>
                  <a:pt x="574" y="596"/>
                </a:lnTo>
                <a:lnTo>
                  <a:pt x="574" y="391"/>
                </a:lnTo>
                <a:lnTo>
                  <a:pt x="446" y="391"/>
                </a:lnTo>
                <a:lnTo>
                  <a:pt x="446" y="364"/>
                </a:lnTo>
                <a:lnTo>
                  <a:pt x="500" y="364"/>
                </a:lnTo>
                <a:lnTo>
                  <a:pt x="500" y="0"/>
                </a:lnTo>
                <a:lnTo>
                  <a:pt x="70" y="0"/>
                </a:lnTo>
                <a:lnTo>
                  <a:pt x="70" y="364"/>
                </a:lnTo>
                <a:lnTo>
                  <a:pt x="124" y="364"/>
                </a:lnTo>
                <a:lnTo>
                  <a:pt x="124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>
            <a:off x="1576388" y="2098675"/>
            <a:ext cx="5095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1576388" y="2055813"/>
            <a:ext cx="509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5" name="Freeform 43"/>
          <p:cNvSpPr>
            <a:spLocks noEditPoints="1"/>
          </p:cNvSpPr>
          <p:nvPr/>
        </p:nvSpPr>
        <p:spPr bwMode="auto">
          <a:xfrm>
            <a:off x="1847850" y="2130425"/>
            <a:ext cx="369888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4" y="26"/>
                </a:moveTo>
                <a:lnTo>
                  <a:pt x="233" y="26"/>
                </a:lnTo>
                <a:lnTo>
                  <a:pt x="233" y="0"/>
                </a:lnTo>
                <a:lnTo>
                  <a:pt x="204" y="0"/>
                </a:lnTo>
                <a:lnTo>
                  <a:pt x="204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1847850" y="22177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>
            <a:off x="1847850" y="23066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1858963" y="2259013"/>
            <a:ext cx="273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9" name="Rectangle 47"/>
          <p:cNvSpPr>
            <a:spLocks noChangeArrowheads="1"/>
          </p:cNvSpPr>
          <p:nvPr/>
        </p:nvSpPr>
        <p:spPr bwMode="auto">
          <a:xfrm>
            <a:off x="2016125" y="2233613"/>
            <a:ext cx="85725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0" name="Freeform 48"/>
          <p:cNvSpPr>
            <a:spLocks noEditPoints="1"/>
          </p:cNvSpPr>
          <p:nvPr/>
        </p:nvSpPr>
        <p:spPr bwMode="auto">
          <a:xfrm>
            <a:off x="1404938" y="1546225"/>
            <a:ext cx="852487" cy="635000"/>
          </a:xfrm>
          <a:custGeom>
            <a:avLst/>
            <a:gdLst>
              <a:gd name="T0" fmla="*/ 2147483647 w 538"/>
              <a:gd name="T1" fmla="*/ 2147483647 h 401"/>
              <a:gd name="T2" fmla="*/ 2147483647 w 538"/>
              <a:gd name="T3" fmla="*/ 2147483647 h 401"/>
              <a:gd name="T4" fmla="*/ 2147483647 w 538"/>
              <a:gd name="T5" fmla="*/ 2147483647 h 401"/>
              <a:gd name="T6" fmla="*/ 2147483647 w 538"/>
              <a:gd name="T7" fmla="*/ 2147483647 h 401"/>
              <a:gd name="T8" fmla="*/ 2147483647 w 538"/>
              <a:gd name="T9" fmla="*/ 2147483647 h 401"/>
              <a:gd name="T10" fmla="*/ 2147483647 w 538"/>
              <a:gd name="T11" fmla="*/ 2147483647 h 401"/>
              <a:gd name="T12" fmla="*/ 2147483647 w 538"/>
              <a:gd name="T13" fmla="*/ 2147483647 h 401"/>
              <a:gd name="T14" fmla="*/ 2147483647 w 538"/>
              <a:gd name="T15" fmla="*/ 2147483647 h 401"/>
              <a:gd name="T16" fmla="*/ 2147483647 w 538"/>
              <a:gd name="T17" fmla="*/ 2147483647 h 401"/>
              <a:gd name="T18" fmla="*/ 2147483647 w 538"/>
              <a:gd name="T19" fmla="*/ 2147483647 h 401"/>
              <a:gd name="T20" fmla="*/ 2147483647 w 538"/>
              <a:gd name="T21" fmla="*/ 2147483647 h 401"/>
              <a:gd name="T22" fmla="*/ 2147483647 w 538"/>
              <a:gd name="T23" fmla="*/ 2147483647 h 401"/>
              <a:gd name="T24" fmla="*/ 2147483647 w 538"/>
              <a:gd name="T25" fmla="*/ 2147483647 h 401"/>
              <a:gd name="T26" fmla="*/ 2147483647 w 538"/>
              <a:gd name="T27" fmla="*/ 2147483647 h 401"/>
              <a:gd name="T28" fmla="*/ 2147483647 w 538"/>
              <a:gd name="T29" fmla="*/ 0 h 401"/>
              <a:gd name="T30" fmla="*/ 2147483647 w 538"/>
              <a:gd name="T31" fmla="*/ 0 h 401"/>
              <a:gd name="T32" fmla="*/ 2147483647 w 538"/>
              <a:gd name="T33" fmla="*/ 2147483647 h 401"/>
              <a:gd name="T34" fmla="*/ 2147483647 w 538"/>
              <a:gd name="T35" fmla="*/ 2147483647 h 401"/>
              <a:gd name="T36" fmla="*/ 2147483647 w 538"/>
              <a:gd name="T37" fmla="*/ 2147483647 h 401"/>
              <a:gd name="T38" fmla="*/ 0 w 538"/>
              <a:gd name="T39" fmla="*/ 2147483647 h 401"/>
              <a:gd name="T40" fmla="*/ 2147483647 w 538"/>
              <a:gd name="T41" fmla="*/ 2147483647 h 401"/>
              <a:gd name="T42" fmla="*/ 2147483647 w 538"/>
              <a:gd name="T43" fmla="*/ 2147483647 h 401"/>
              <a:gd name="T44" fmla="*/ 0 w 538"/>
              <a:gd name="T45" fmla="*/ 2147483647 h 401"/>
              <a:gd name="T46" fmla="*/ 0 w 538"/>
              <a:gd name="T47" fmla="*/ 2147483647 h 401"/>
              <a:gd name="T48" fmla="*/ 2147483647 w 538"/>
              <a:gd name="T49" fmla="*/ 2147483647 h 401"/>
              <a:gd name="T50" fmla="*/ 2147483647 w 538"/>
              <a:gd name="T51" fmla="*/ 2147483647 h 401"/>
              <a:gd name="T52" fmla="*/ 2147483647 w 538"/>
              <a:gd name="T53" fmla="*/ 2147483647 h 401"/>
              <a:gd name="T54" fmla="*/ 2147483647 w 538"/>
              <a:gd name="T55" fmla="*/ 2147483647 h 401"/>
              <a:gd name="T56" fmla="*/ 2147483647 w 538"/>
              <a:gd name="T57" fmla="*/ 2147483647 h 401"/>
              <a:gd name="T58" fmla="*/ 2147483647 w 538"/>
              <a:gd name="T59" fmla="*/ 2147483647 h 401"/>
              <a:gd name="T60" fmla="*/ 2147483647 w 538"/>
              <a:gd name="T61" fmla="*/ 2147483647 h 401"/>
              <a:gd name="T62" fmla="*/ 2147483647 w 538"/>
              <a:gd name="T63" fmla="*/ 2147483647 h 401"/>
              <a:gd name="T64" fmla="*/ 2147483647 w 538"/>
              <a:gd name="T65" fmla="*/ 2147483647 h 401"/>
              <a:gd name="T66" fmla="*/ 2147483647 w 538"/>
              <a:gd name="T67" fmla="*/ 2147483647 h 401"/>
              <a:gd name="T68" fmla="*/ 2147483647 w 538"/>
              <a:gd name="T69" fmla="*/ 2147483647 h 401"/>
              <a:gd name="T70" fmla="*/ 2147483647 w 538"/>
              <a:gd name="T71" fmla="*/ 2147483647 h 401"/>
              <a:gd name="T72" fmla="*/ 2147483647 w 538"/>
              <a:gd name="T73" fmla="*/ 2147483647 h 401"/>
              <a:gd name="T74" fmla="*/ 2147483647 w 538"/>
              <a:gd name="T75" fmla="*/ 2147483647 h 401"/>
              <a:gd name="T76" fmla="*/ 2147483647 w 538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8"/>
              <a:gd name="T118" fmla="*/ 0 h 401"/>
              <a:gd name="T119" fmla="*/ 538 w 538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8" h="401">
                <a:moveTo>
                  <a:pt x="452" y="285"/>
                </a:moveTo>
                <a:lnTo>
                  <a:pt x="472" y="285"/>
                </a:lnTo>
                <a:lnTo>
                  <a:pt x="472" y="278"/>
                </a:lnTo>
                <a:lnTo>
                  <a:pt x="452" y="278"/>
                </a:lnTo>
                <a:lnTo>
                  <a:pt x="452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6" y="14"/>
                </a:lnTo>
                <a:lnTo>
                  <a:pt x="446" y="0"/>
                </a:lnTo>
                <a:lnTo>
                  <a:pt x="96" y="0"/>
                </a:lnTo>
                <a:lnTo>
                  <a:pt x="96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6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6" y="391"/>
                </a:lnTo>
                <a:lnTo>
                  <a:pt x="316" y="401"/>
                </a:lnTo>
                <a:close/>
                <a:moveTo>
                  <a:pt x="523" y="378"/>
                </a:moveTo>
                <a:lnTo>
                  <a:pt x="538" y="378"/>
                </a:lnTo>
                <a:lnTo>
                  <a:pt x="538" y="368"/>
                </a:lnTo>
                <a:lnTo>
                  <a:pt x="523" y="368"/>
                </a:lnTo>
                <a:lnTo>
                  <a:pt x="523" y="378"/>
                </a:lnTo>
                <a:close/>
                <a:moveTo>
                  <a:pt x="523" y="394"/>
                </a:moveTo>
                <a:lnTo>
                  <a:pt x="538" y="394"/>
                </a:lnTo>
                <a:lnTo>
                  <a:pt x="538" y="388"/>
                </a:lnTo>
                <a:lnTo>
                  <a:pt x="523" y="388"/>
                </a:lnTo>
                <a:lnTo>
                  <a:pt x="523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1" name="Line 49"/>
          <p:cNvSpPr>
            <a:spLocks noChangeShapeType="1"/>
          </p:cNvSpPr>
          <p:nvPr/>
        </p:nvSpPr>
        <p:spPr bwMode="auto">
          <a:xfrm>
            <a:off x="1490663" y="2025650"/>
            <a:ext cx="6810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 flipV="1">
            <a:off x="1663700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 flipV="1">
            <a:off x="1833563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4" name="AutoShape 52"/>
          <p:cNvSpPr>
            <a:spLocks/>
          </p:cNvSpPr>
          <p:nvPr/>
        </p:nvSpPr>
        <p:spPr bwMode="auto">
          <a:xfrm>
            <a:off x="1846263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Circuit</a:t>
            </a:r>
            <a:r>
              <a:rPr lang="en-US" sz="1600" b="0">
                <a:latin typeface="PMingLiU" charset="0"/>
              </a:rPr>
              <a:t>            </a:t>
            </a:r>
            <a:br>
              <a:rPr lang="en-US" sz="1600" b="0">
                <a:latin typeface="PMingLiU" charset="0"/>
              </a:rPr>
            </a:br>
            <a:r>
              <a:rPr lang="en-US" sz="1600" b="0">
                <a:latin typeface="Arial" charset="0"/>
              </a:rPr>
              <a:t>Establishment</a:t>
            </a:r>
            <a:r>
              <a:rPr lang="en-US" sz="1600" b="0">
                <a:latin typeface="PMingLiU" charset="0"/>
              </a:rPr>
              <a:t>  </a:t>
            </a:r>
            <a:endParaRPr lang="en-US" sz="1600" b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>
            <a:off x="2027238" y="3209925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3717925" y="3346450"/>
            <a:ext cx="3663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4327" name="AutoShape 55"/>
          <p:cNvSpPr>
            <a:spLocks/>
          </p:cNvSpPr>
          <p:nvPr/>
        </p:nvSpPr>
        <p:spPr bwMode="auto">
          <a:xfrm>
            <a:off x="7416800" y="3200400"/>
            <a:ext cx="74613" cy="152400"/>
          </a:xfrm>
          <a:prstGeom prst="rightBrace">
            <a:avLst>
              <a:gd name="adj1" fmla="val 170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4328" name="Text Box 56"/>
          <p:cNvSpPr txBox="1">
            <a:spLocks noChangeArrowheads="1"/>
          </p:cNvSpPr>
          <p:nvPr/>
        </p:nvSpPr>
        <p:spPr bwMode="auto">
          <a:xfrm>
            <a:off x="836613" y="1600200"/>
            <a:ext cx="781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1</a:t>
            </a:r>
          </a:p>
        </p:txBody>
      </p:sp>
      <p:sp>
        <p:nvSpPr>
          <p:cNvPr id="54329" name="Text Box 57"/>
          <p:cNvSpPr txBox="1">
            <a:spLocks noChangeArrowheads="1"/>
          </p:cNvSpPr>
          <p:nvPr/>
        </p:nvSpPr>
        <p:spPr bwMode="auto">
          <a:xfrm>
            <a:off x="7543800" y="1600200"/>
            <a:ext cx="7508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2</a:t>
            </a:r>
          </a:p>
        </p:txBody>
      </p:sp>
      <p:sp>
        <p:nvSpPr>
          <p:cNvPr id="54330" name="Text Box 58"/>
          <p:cNvSpPr txBox="1">
            <a:spLocks noChangeArrowheads="1"/>
          </p:cNvSpPr>
          <p:nvPr/>
        </p:nvSpPr>
        <p:spPr bwMode="auto">
          <a:xfrm>
            <a:off x="2740025" y="1749425"/>
            <a:ext cx="98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1</a:t>
            </a:r>
          </a:p>
        </p:txBody>
      </p:sp>
      <p:sp>
        <p:nvSpPr>
          <p:cNvPr id="54331" name="Text Box 59"/>
          <p:cNvSpPr txBox="1">
            <a:spLocks noChangeArrowheads="1"/>
          </p:cNvSpPr>
          <p:nvPr/>
        </p:nvSpPr>
        <p:spPr bwMode="auto">
          <a:xfrm>
            <a:off x="4946650" y="1749425"/>
            <a:ext cx="1141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2</a:t>
            </a:r>
          </a:p>
        </p:txBody>
      </p:sp>
      <p:sp>
        <p:nvSpPr>
          <p:cNvPr id="54332" name="Text Box 60"/>
          <p:cNvSpPr txBox="1">
            <a:spLocks noChangeArrowheads="1"/>
          </p:cNvSpPr>
          <p:nvPr/>
        </p:nvSpPr>
        <p:spPr bwMode="auto">
          <a:xfrm>
            <a:off x="7413625" y="2890838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Switch1</a:t>
            </a:r>
          </a:p>
        </p:txBody>
      </p:sp>
      <p:sp>
        <p:nvSpPr>
          <p:cNvPr id="54333" name="AutoShape 61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>
            <a:off x="7165975" y="3819525"/>
            <a:ext cx="219075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4335" name="Line 63"/>
          <p:cNvSpPr>
            <a:spLocks noChangeShapeType="1"/>
          </p:cNvSpPr>
          <p:nvPr/>
        </p:nvSpPr>
        <p:spPr bwMode="auto">
          <a:xfrm>
            <a:off x="1998663" y="4044950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4336" name="AutoShape 64"/>
          <p:cNvSpPr>
            <a:spLocks/>
          </p:cNvSpPr>
          <p:nvPr/>
        </p:nvSpPr>
        <p:spPr bwMode="auto">
          <a:xfrm>
            <a:off x="7410450" y="3810000"/>
            <a:ext cx="74613" cy="215900"/>
          </a:xfrm>
          <a:prstGeom prst="rightBrace">
            <a:avLst>
              <a:gd name="adj1" fmla="val 2411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200" b="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337" name="Text Box 65"/>
          <p:cNvSpPr txBox="1">
            <a:spLocks noChangeArrowheads="1"/>
          </p:cNvSpPr>
          <p:nvPr/>
        </p:nvSpPr>
        <p:spPr bwMode="auto">
          <a:xfrm>
            <a:off x="7389813" y="3609975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Host 2</a:t>
            </a:r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 flipV="1">
            <a:off x="3729038" y="27384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3729038" y="28146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340" name="AutoShape 68"/>
          <p:cNvSpPr>
            <a:spLocks/>
          </p:cNvSpPr>
          <p:nvPr/>
        </p:nvSpPr>
        <p:spPr bwMode="auto">
          <a:xfrm>
            <a:off x="4337050" y="2738438"/>
            <a:ext cx="74613" cy="114300"/>
          </a:xfrm>
          <a:prstGeom prst="rightBrace">
            <a:avLst>
              <a:gd name="adj1" fmla="val 127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4341" name="Text Box 69"/>
          <p:cNvSpPr txBox="1">
            <a:spLocks noChangeArrowheads="1"/>
          </p:cNvSpPr>
          <p:nvPr/>
        </p:nvSpPr>
        <p:spPr bwMode="auto">
          <a:xfrm>
            <a:off x="4386263" y="2589213"/>
            <a:ext cx="17129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Transmission delay</a:t>
            </a:r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4343" name="Line 71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344" name="Line 72"/>
          <p:cNvSpPr>
            <a:spLocks noChangeShapeType="1"/>
          </p:cNvSpPr>
          <p:nvPr/>
        </p:nvSpPr>
        <p:spPr bwMode="auto">
          <a:xfrm>
            <a:off x="41846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345" name="Line 73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346" name="Rectangle 74"/>
          <p:cNvSpPr>
            <a:spLocks noChangeArrowheads="1"/>
          </p:cNvSpPr>
          <p:nvPr/>
        </p:nvSpPr>
        <p:spPr bwMode="auto">
          <a:xfrm>
            <a:off x="3881438" y="1292225"/>
            <a:ext cx="908050" cy="2365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7" name="Rectangle 75"/>
          <p:cNvSpPr>
            <a:spLocks noChangeArrowheads="1"/>
          </p:cNvSpPr>
          <p:nvPr/>
        </p:nvSpPr>
        <p:spPr bwMode="auto">
          <a:xfrm>
            <a:off x="3906838" y="1323975"/>
            <a:ext cx="852487" cy="269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8" name="Freeform 76"/>
          <p:cNvSpPr>
            <a:spLocks noEditPoints="1"/>
          </p:cNvSpPr>
          <p:nvPr/>
        </p:nvSpPr>
        <p:spPr bwMode="auto">
          <a:xfrm>
            <a:off x="3921125" y="1382713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 flipV="1">
            <a:off x="3652838" y="1597025"/>
            <a:ext cx="531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 flipH="1" flipV="1">
            <a:off x="4489450" y="1520825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351" name="Line 79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52" name="Text Box 80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31CD27C-998B-0442-B361-E87F7AC2D3E4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pPr defTabSz="915988"/>
            <a:r>
              <a:rPr lang="zh-TW" altLang="en-US">
                <a:latin typeface="Helvetica" charset="0"/>
                <a:ea typeface="PMingLiU" charset="0"/>
                <a:cs typeface="PMingLiU" charset="0"/>
              </a:rPr>
              <a:t>Timing in Circuit Switching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6340" name="Freeform 20"/>
          <p:cNvSpPr>
            <a:spLocks/>
          </p:cNvSpPr>
          <p:nvPr/>
        </p:nvSpPr>
        <p:spPr bwMode="auto">
          <a:xfrm>
            <a:off x="6716713" y="1477963"/>
            <a:ext cx="908050" cy="944562"/>
          </a:xfrm>
          <a:custGeom>
            <a:avLst/>
            <a:gdLst>
              <a:gd name="T0" fmla="*/ 2147483647 w 573"/>
              <a:gd name="T1" fmla="*/ 2147483647 h 596"/>
              <a:gd name="T2" fmla="*/ 0 w 573"/>
              <a:gd name="T3" fmla="*/ 2147483647 h 596"/>
              <a:gd name="T4" fmla="*/ 0 w 573"/>
              <a:gd name="T5" fmla="*/ 2147483647 h 596"/>
              <a:gd name="T6" fmla="*/ 2147483647 w 573"/>
              <a:gd name="T7" fmla="*/ 2147483647 h 596"/>
              <a:gd name="T8" fmla="*/ 2147483647 w 573"/>
              <a:gd name="T9" fmla="*/ 2147483647 h 596"/>
              <a:gd name="T10" fmla="*/ 2147483647 w 573"/>
              <a:gd name="T11" fmla="*/ 2147483647 h 596"/>
              <a:gd name="T12" fmla="*/ 2147483647 w 573"/>
              <a:gd name="T13" fmla="*/ 2147483647 h 596"/>
              <a:gd name="T14" fmla="*/ 2147483647 w 573"/>
              <a:gd name="T15" fmla="*/ 2147483647 h 596"/>
              <a:gd name="T16" fmla="*/ 2147483647 w 573"/>
              <a:gd name="T17" fmla="*/ 0 h 596"/>
              <a:gd name="T18" fmla="*/ 2147483647 w 573"/>
              <a:gd name="T19" fmla="*/ 0 h 596"/>
              <a:gd name="T20" fmla="*/ 2147483647 w 573"/>
              <a:gd name="T21" fmla="*/ 2147483647 h 596"/>
              <a:gd name="T22" fmla="*/ 2147483647 w 573"/>
              <a:gd name="T23" fmla="*/ 2147483647 h 596"/>
              <a:gd name="T24" fmla="*/ 2147483647 w 573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3"/>
              <a:gd name="T40" fmla="*/ 0 h 596"/>
              <a:gd name="T41" fmla="*/ 573 w 573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3" h="596">
                <a:moveTo>
                  <a:pt x="127" y="391"/>
                </a:moveTo>
                <a:lnTo>
                  <a:pt x="0" y="391"/>
                </a:lnTo>
                <a:lnTo>
                  <a:pt x="0" y="596"/>
                </a:lnTo>
                <a:lnTo>
                  <a:pt x="573" y="596"/>
                </a:lnTo>
                <a:lnTo>
                  <a:pt x="573" y="391"/>
                </a:lnTo>
                <a:lnTo>
                  <a:pt x="449" y="391"/>
                </a:lnTo>
                <a:lnTo>
                  <a:pt x="449" y="364"/>
                </a:lnTo>
                <a:lnTo>
                  <a:pt x="503" y="364"/>
                </a:lnTo>
                <a:lnTo>
                  <a:pt x="503" y="0"/>
                </a:lnTo>
                <a:lnTo>
                  <a:pt x="73" y="0"/>
                </a:lnTo>
                <a:lnTo>
                  <a:pt x="73" y="364"/>
                </a:lnTo>
                <a:lnTo>
                  <a:pt x="127" y="364"/>
                </a:lnTo>
                <a:lnTo>
                  <a:pt x="127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6918325" y="2098675"/>
            <a:ext cx="511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6918325" y="2055813"/>
            <a:ext cx="511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Freeform 23"/>
          <p:cNvSpPr>
            <a:spLocks noEditPoints="1"/>
          </p:cNvSpPr>
          <p:nvPr/>
        </p:nvSpPr>
        <p:spPr bwMode="auto">
          <a:xfrm>
            <a:off x="7186613" y="2130425"/>
            <a:ext cx="368300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7" y="26"/>
                </a:moveTo>
                <a:lnTo>
                  <a:pt x="233" y="26"/>
                </a:lnTo>
                <a:lnTo>
                  <a:pt x="233" y="0"/>
                </a:lnTo>
                <a:lnTo>
                  <a:pt x="207" y="0"/>
                </a:lnTo>
                <a:lnTo>
                  <a:pt x="207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7186613" y="22177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7186613" y="23066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7202488" y="2259013"/>
            <a:ext cx="266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7359650" y="2233613"/>
            <a:ext cx="84138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Freeform 28"/>
          <p:cNvSpPr>
            <a:spLocks noEditPoints="1"/>
          </p:cNvSpPr>
          <p:nvPr/>
        </p:nvSpPr>
        <p:spPr bwMode="auto">
          <a:xfrm>
            <a:off x="6746875" y="1546225"/>
            <a:ext cx="854075" cy="635000"/>
          </a:xfrm>
          <a:custGeom>
            <a:avLst/>
            <a:gdLst>
              <a:gd name="T0" fmla="*/ 2147483647 w 539"/>
              <a:gd name="T1" fmla="*/ 2147483647 h 401"/>
              <a:gd name="T2" fmla="*/ 2147483647 w 539"/>
              <a:gd name="T3" fmla="*/ 2147483647 h 401"/>
              <a:gd name="T4" fmla="*/ 2147483647 w 539"/>
              <a:gd name="T5" fmla="*/ 2147483647 h 401"/>
              <a:gd name="T6" fmla="*/ 2147483647 w 539"/>
              <a:gd name="T7" fmla="*/ 2147483647 h 401"/>
              <a:gd name="T8" fmla="*/ 2147483647 w 539"/>
              <a:gd name="T9" fmla="*/ 2147483647 h 401"/>
              <a:gd name="T10" fmla="*/ 2147483647 w 539"/>
              <a:gd name="T11" fmla="*/ 2147483647 h 401"/>
              <a:gd name="T12" fmla="*/ 2147483647 w 539"/>
              <a:gd name="T13" fmla="*/ 2147483647 h 401"/>
              <a:gd name="T14" fmla="*/ 2147483647 w 539"/>
              <a:gd name="T15" fmla="*/ 2147483647 h 401"/>
              <a:gd name="T16" fmla="*/ 2147483647 w 539"/>
              <a:gd name="T17" fmla="*/ 2147483647 h 401"/>
              <a:gd name="T18" fmla="*/ 2147483647 w 539"/>
              <a:gd name="T19" fmla="*/ 2147483647 h 401"/>
              <a:gd name="T20" fmla="*/ 2147483647 w 539"/>
              <a:gd name="T21" fmla="*/ 2147483647 h 401"/>
              <a:gd name="T22" fmla="*/ 2147483647 w 539"/>
              <a:gd name="T23" fmla="*/ 2147483647 h 401"/>
              <a:gd name="T24" fmla="*/ 2147483647 w 539"/>
              <a:gd name="T25" fmla="*/ 2147483647 h 401"/>
              <a:gd name="T26" fmla="*/ 2147483647 w 539"/>
              <a:gd name="T27" fmla="*/ 2147483647 h 401"/>
              <a:gd name="T28" fmla="*/ 2147483647 w 539"/>
              <a:gd name="T29" fmla="*/ 0 h 401"/>
              <a:gd name="T30" fmla="*/ 2147483647 w 539"/>
              <a:gd name="T31" fmla="*/ 0 h 401"/>
              <a:gd name="T32" fmla="*/ 2147483647 w 539"/>
              <a:gd name="T33" fmla="*/ 2147483647 h 401"/>
              <a:gd name="T34" fmla="*/ 2147483647 w 539"/>
              <a:gd name="T35" fmla="*/ 2147483647 h 401"/>
              <a:gd name="T36" fmla="*/ 2147483647 w 539"/>
              <a:gd name="T37" fmla="*/ 2147483647 h 401"/>
              <a:gd name="T38" fmla="*/ 0 w 539"/>
              <a:gd name="T39" fmla="*/ 2147483647 h 401"/>
              <a:gd name="T40" fmla="*/ 2147483647 w 539"/>
              <a:gd name="T41" fmla="*/ 2147483647 h 401"/>
              <a:gd name="T42" fmla="*/ 2147483647 w 539"/>
              <a:gd name="T43" fmla="*/ 2147483647 h 401"/>
              <a:gd name="T44" fmla="*/ 0 w 539"/>
              <a:gd name="T45" fmla="*/ 2147483647 h 401"/>
              <a:gd name="T46" fmla="*/ 0 w 539"/>
              <a:gd name="T47" fmla="*/ 2147483647 h 401"/>
              <a:gd name="T48" fmla="*/ 2147483647 w 539"/>
              <a:gd name="T49" fmla="*/ 2147483647 h 401"/>
              <a:gd name="T50" fmla="*/ 2147483647 w 539"/>
              <a:gd name="T51" fmla="*/ 2147483647 h 401"/>
              <a:gd name="T52" fmla="*/ 2147483647 w 539"/>
              <a:gd name="T53" fmla="*/ 2147483647 h 401"/>
              <a:gd name="T54" fmla="*/ 2147483647 w 539"/>
              <a:gd name="T55" fmla="*/ 2147483647 h 401"/>
              <a:gd name="T56" fmla="*/ 2147483647 w 539"/>
              <a:gd name="T57" fmla="*/ 2147483647 h 401"/>
              <a:gd name="T58" fmla="*/ 2147483647 w 539"/>
              <a:gd name="T59" fmla="*/ 2147483647 h 401"/>
              <a:gd name="T60" fmla="*/ 2147483647 w 539"/>
              <a:gd name="T61" fmla="*/ 2147483647 h 401"/>
              <a:gd name="T62" fmla="*/ 2147483647 w 539"/>
              <a:gd name="T63" fmla="*/ 2147483647 h 401"/>
              <a:gd name="T64" fmla="*/ 2147483647 w 539"/>
              <a:gd name="T65" fmla="*/ 2147483647 h 401"/>
              <a:gd name="T66" fmla="*/ 2147483647 w 539"/>
              <a:gd name="T67" fmla="*/ 2147483647 h 401"/>
              <a:gd name="T68" fmla="*/ 2147483647 w 539"/>
              <a:gd name="T69" fmla="*/ 2147483647 h 401"/>
              <a:gd name="T70" fmla="*/ 2147483647 w 539"/>
              <a:gd name="T71" fmla="*/ 2147483647 h 401"/>
              <a:gd name="T72" fmla="*/ 2147483647 w 539"/>
              <a:gd name="T73" fmla="*/ 2147483647 h 401"/>
              <a:gd name="T74" fmla="*/ 2147483647 w 539"/>
              <a:gd name="T75" fmla="*/ 2147483647 h 401"/>
              <a:gd name="T76" fmla="*/ 2147483647 w 539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9"/>
              <a:gd name="T118" fmla="*/ 0 h 401"/>
              <a:gd name="T119" fmla="*/ 539 w 539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9" h="401">
                <a:moveTo>
                  <a:pt x="449" y="285"/>
                </a:moveTo>
                <a:lnTo>
                  <a:pt x="472" y="285"/>
                </a:lnTo>
                <a:lnTo>
                  <a:pt x="472" y="278"/>
                </a:lnTo>
                <a:lnTo>
                  <a:pt x="449" y="278"/>
                </a:lnTo>
                <a:lnTo>
                  <a:pt x="449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3" y="14"/>
                </a:lnTo>
                <a:lnTo>
                  <a:pt x="443" y="0"/>
                </a:lnTo>
                <a:lnTo>
                  <a:pt x="93" y="0"/>
                </a:lnTo>
                <a:lnTo>
                  <a:pt x="93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2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2" y="391"/>
                </a:lnTo>
                <a:lnTo>
                  <a:pt x="312" y="401"/>
                </a:lnTo>
                <a:close/>
                <a:moveTo>
                  <a:pt x="519" y="378"/>
                </a:moveTo>
                <a:lnTo>
                  <a:pt x="539" y="378"/>
                </a:lnTo>
                <a:lnTo>
                  <a:pt x="539" y="368"/>
                </a:lnTo>
                <a:lnTo>
                  <a:pt x="519" y="368"/>
                </a:lnTo>
                <a:lnTo>
                  <a:pt x="519" y="378"/>
                </a:lnTo>
                <a:close/>
                <a:moveTo>
                  <a:pt x="519" y="394"/>
                </a:moveTo>
                <a:lnTo>
                  <a:pt x="539" y="394"/>
                </a:lnTo>
                <a:lnTo>
                  <a:pt x="539" y="388"/>
                </a:lnTo>
                <a:lnTo>
                  <a:pt x="519" y="388"/>
                </a:lnTo>
                <a:lnTo>
                  <a:pt x="519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6832600" y="2025650"/>
            <a:ext cx="681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V="1">
            <a:off x="7005638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 flipV="1">
            <a:off x="7172325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3197225" y="2071688"/>
            <a:ext cx="908050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3222625" y="2103438"/>
            <a:ext cx="852488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4" name="Freeform 34"/>
          <p:cNvSpPr>
            <a:spLocks noEditPoints="1"/>
          </p:cNvSpPr>
          <p:nvPr/>
        </p:nvSpPr>
        <p:spPr bwMode="auto">
          <a:xfrm>
            <a:off x="3236913" y="2160588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5" name="Freeform 35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4787900" y="2071688"/>
            <a:ext cx="909638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4813300" y="2103438"/>
            <a:ext cx="854075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8" name="Freeform 38"/>
          <p:cNvSpPr>
            <a:spLocks noEditPoints="1"/>
          </p:cNvSpPr>
          <p:nvPr/>
        </p:nvSpPr>
        <p:spPr bwMode="auto">
          <a:xfrm>
            <a:off x="4829175" y="2160588"/>
            <a:ext cx="766763" cy="114300"/>
          </a:xfrm>
          <a:custGeom>
            <a:avLst/>
            <a:gdLst>
              <a:gd name="T0" fmla="*/ 0 w 484"/>
              <a:gd name="T1" fmla="*/ 2147483647 h 72"/>
              <a:gd name="T2" fmla="*/ 2147483647 w 484"/>
              <a:gd name="T3" fmla="*/ 2147483647 h 72"/>
              <a:gd name="T4" fmla="*/ 2147483647 w 484"/>
              <a:gd name="T5" fmla="*/ 2147483647 h 72"/>
              <a:gd name="T6" fmla="*/ 2147483647 w 484"/>
              <a:gd name="T7" fmla="*/ 2147483647 h 72"/>
              <a:gd name="T8" fmla="*/ 2147483647 w 484"/>
              <a:gd name="T9" fmla="*/ 2147483647 h 72"/>
              <a:gd name="T10" fmla="*/ 2147483647 w 484"/>
              <a:gd name="T11" fmla="*/ 2147483647 h 72"/>
              <a:gd name="T12" fmla="*/ 0 w 484"/>
              <a:gd name="T13" fmla="*/ 2147483647 h 72"/>
              <a:gd name="T14" fmla="*/ 2147483647 w 484"/>
              <a:gd name="T15" fmla="*/ 2147483647 h 72"/>
              <a:gd name="T16" fmla="*/ 2147483647 w 484"/>
              <a:gd name="T17" fmla="*/ 2147483647 h 72"/>
              <a:gd name="T18" fmla="*/ 2147483647 w 484"/>
              <a:gd name="T19" fmla="*/ 0 h 72"/>
              <a:gd name="T20" fmla="*/ 2147483647 w 484"/>
              <a:gd name="T21" fmla="*/ 0 h 72"/>
              <a:gd name="T22" fmla="*/ 2147483647 w 484"/>
              <a:gd name="T23" fmla="*/ 2147483647 h 72"/>
              <a:gd name="T24" fmla="*/ 2147483647 w 484"/>
              <a:gd name="T25" fmla="*/ 2147483647 h 72"/>
              <a:gd name="T26" fmla="*/ 2147483647 w 484"/>
              <a:gd name="T27" fmla="*/ 2147483647 h 72"/>
              <a:gd name="T28" fmla="*/ 2147483647 w 484"/>
              <a:gd name="T29" fmla="*/ 2147483647 h 72"/>
              <a:gd name="T30" fmla="*/ 2147483647 w 484"/>
              <a:gd name="T31" fmla="*/ 2147483647 h 72"/>
              <a:gd name="T32" fmla="*/ 2147483647 w 484"/>
              <a:gd name="T33" fmla="*/ 2147483647 h 72"/>
              <a:gd name="T34" fmla="*/ 2147483647 w 484"/>
              <a:gd name="T35" fmla="*/ 2147483647 h 72"/>
              <a:gd name="T36" fmla="*/ 2147483647 w 484"/>
              <a:gd name="T37" fmla="*/ 2147483647 h 72"/>
              <a:gd name="T38" fmla="*/ 2147483647 w 484"/>
              <a:gd name="T39" fmla="*/ 0 h 72"/>
              <a:gd name="T40" fmla="*/ 2147483647 w 484"/>
              <a:gd name="T41" fmla="*/ 0 h 72"/>
              <a:gd name="T42" fmla="*/ 2147483647 w 484"/>
              <a:gd name="T43" fmla="*/ 2147483647 h 72"/>
              <a:gd name="T44" fmla="*/ 2147483647 w 484"/>
              <a:gd name="T45" fmla="*/ 2147483647 h 72"/>
              <a:gd name="T46" fmla="*/ 2147483647 w 484"/>
              <a:gd name="T47" fmla="*/ 2147483647 h 72"/>
              <a:gd name="T48" fmla="*/ 2147483647 w 484"/>
              <a:gd name="T49" fmla="*/ 2147483647 h 72"/>
              <a:gd name="T50" fmla="*/ 2147483647 w 484"/>
              <a:gd name="T51" fmla="*/ 2147483647 h 72"/>
              <a:gd name="T52" fmla="*/ 2147483647 w 484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72"/>
              <a:gd name="T83" fmla="*/ 484 w 484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72">
                <a:moveTo>
                  <a:pt x="0" y="46"/>
                </a:moveTo>
                <a:lnTo>
                  <a:pt x="9" y="26"/>
                </a:lnTo>
                <a:lnTo>
                  <a:pt x="63" y="26"/>
                </a:lnTo>
                <a:lnTo>
                  <a:pt x="73" y="46"/>
                </a:lnTo>
                <a:lnTo>
                  <a:pt x="63" y="62"/>
                </a:lnTo>
                <a:lnTo>
                  <a:pt x="9" y="62"/>
                </a:lnTo>
                <a:lnTo>
                  <a:pt x="0" y="46"/>
                </a:lnTo>
                <a:close/>
                <a:moveTo>
                  <a:pt x="162" y="26"/>
                </a:moveTo>
                <a:lnTo>
                  <a:pt x="286" y="26"/>
                </a:lnTo>
                <a:lnTo>
                  <a:pt x="296" y="0"/>
                </a:lnTo>
                <a:lnTo>
                  <a:pt x="153" y="0"/>
                </a:lnTo>
                <a:lnTo>
                  <a:pt x="162" y="26"/>
                </a:lnTo>
                <a:close/>
                <a:moveTo>
                  <a:pt x="162" y="72"/>
                </a:moveTo>
                <a:lnTo>
                  <a:pt x="286" y="72"/>
                </a:lnTo>
                <a:lnTo>
                  <a:pt x="296" y="46"/>
                </a:lnTo>
                <a:lnTo>
                  <a:pt x="153" y="46"/>
                </a:lnTo>
                <a:lnTo>
                  <a:pt x="162" y="72"/>
                </a:lnTo>
                <a:close/>
                <a:moveTo>
                  <a:pt x="395" y="26"/>
                </a:moveTo>
                <a:lnTo>
                  <a:pt x="484" y="26"/>
                </a:lnTo>
                <a:lnTo>
                  <a:pt x="484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2" y="72"/>
                </a:lnTo>
                <a:lnTo>
                  <a:pt x="452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9" name="Freeform 39"/>
          <p:cNvSpPr>
            <a:spLocks/>
          </p:cNvSpPr>
          <p:nvPr/>
        </p:nvSpPr>
        <p:spPr bwMode="auto">
          <a:xfrm>
            <a:off x="4105275" y="2185988"/>
            <a:ext cx="682625" cy="1587"/>
          </a:xfrm>
          <a:custGeom>
            <a:avLst/>
            <a:gdLst>
              <a:gd name="T0" fmla="*/ 0 w 430"/>
              <a:gd name="T1" fmla="*/ 0 h 1587"/>
              <a:gd name="T2" fmla="*/ 2147483647 w 430"/>
              <a:gd name="T3" fmla="*/ 0 h 1587"/>
              <a:gd name="T4" fmla="*/ 2147483647 w 430"/>
              <a:gd name="T5" fmla="*/ 0 h 1587"/>
              <a:gd name="T6" fmla="*/ 0 60000 65536"/>
              <a:gd name="T7" fmla="*/ 0 60000 65536"/>
              <a:gd name="T8" fmla="*/ 0 60000 65536"/>
              <a:gd name="T9" fmla="*/ 0 w 430"/>
              <a:gd name="T10" fmla="*/ 0 h 1587"/>
              <a:gd name="T11" fmla="*/ 430 w 4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7">
                <a:moveTo>
                  <a:pt x="0" y="0"/>
                </a:moveTo>
                <a:lnTo>
                  <a:pt x="214" y="0"/>
                </a:lnTo>
                <a:lnTo>
                  <a:pt x="43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0" name="Freeform 40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1" name="Freeform 41"/>
          <p:cNvSpPr>
            <a:spLocks/>
          </p:cNvSpPr>
          <p:nvPr/>
        </p:nvSpPr>
        <p:spPr bwMode="auto">
          <a:xfrm>
            <a:off x="1379538" y="1477963"/>
            <a:ext cx="909637" cy="944562"/>
          </a:xfrm>
          <a:custGeom>
            <a:avLst/>
            <a:gdLst>
              <a:gd name="T0" fmla="*/ 2147483647 w 574"/>
              <a:gd name="T1" fmla="*/ 2147483647 h 596"/>
              <a:gd name="T2" fmla="*/ 0 w 574"/>
              <a:gd name="T3" fmla="*/ 2147483647 h 596"/>
              <a:gd name="T4" fmla="*/ 0 w 574"/>
              <a:gd name="T5" fmla="*/ 2147483647 h 596"/>
              <a:gd name="T6" fmla="*/ 2147483647 w 574"/>
              <a:gd name="T7" fmla="*/ 2147483647 h 596"/>
              <a:gd name="T8" fmla="*/ 2147483647 w 574"/>
              <a:gd name="T9" fmla="*/ 2147483647 h 596"/>
              <a:gd name="T10" fmla="*/ 2147483647 w 574"/>
              <a:gd name="T11" fmla="*/ 2147483647 h 596"/>
              <a:gd name="T12" fmla="*/ 2147483647 w 574"/>
              <a:gd name="T13" fmla="*/ 2147483647 h 596"/>
              <a:gd name="T14" fmla="*/ 2147483647 w 574"/>
              <a:gd name="T15" fmla="*/ 2147483647 h 596"/>
              <a:gd name="T16" fmla="*/ 2147483647 w 574"/>
              <a:gd name="T17" fmla="*/ 0 h 596"/>
              <a:gd name="T18" fmla="*/ 2147483647 w 574"/>
              <a:gd name="T19" fmla="*/ 0 h 596"/>
              <a:gd name="T20" fmla="*/ 2147483647 w 574"/>
              <a:gd name="T21" fmla="*/ 2147483647 h 596"/>
              <a:gd name="T22" fmla="*/ 2147483647 w 574"/>
              <a:gd name="T23" fmla="*/ 2147483647 h 596"/>
              <a:gd name="T24" fmla="*/ 2147483647 w 574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4"/>
              <a:gd name="T40" fmla="*/ 0 h 596"/>
              <a:gd name="T41" fmla="*/ 574 w 574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4" h="596">
                <a:moveTo>
                  <a:pt x="124" y="391"/>
                </a:moveTo>
                <a:lnTo>
                  <a:pt x="0" y="391"/>
                </a:lnTo>
                <a:lnTo>
                  <a:pt x="0" y="596"/>
                </a:lnTo>
                <a:lnTo>
                  <a:pt x="574" y="596"/>
                </a:lnTo>
                <a:lnTo>
                  <a:pt x="574" y="391"/>
                </a:lnTo>
                <a:lnTo>
                  <a:pt x="446" y="391"/>
                </a:lnTo>
                <a:lnTo>
                  <a:pt x="446" y="364"/>
                </a:lnTo>
                <a:lnTo>
                  <a:pt x="500" y="364"/>
                </a:lnTo>
                <a:lnTo>
                  <a:pt x="500" y="0"/>
                </a:lnTo>
                <a:lnTo>
                  <a:pt x="70" y="0"/>
                </a:lnTo>
                <a:lnTo>
                  <a:pt x="70" y="364"/>
                </a:lnTo>
                <a:lnTo>
                  <a:pt x="124" y="364"/>
                </a:lnTo>
                <a:lnTo>
                  <a:pt x="124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>
            <a:off x="1576388" y="2098675"/>
            <a:ext cx="5095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>
            <a:off x="1576388" y="2055813"/>
            <a:ext cx="509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4" name="Freeform 44"/>
          <p:cNvSpPr>
            <a:spLocks noEditPoints="1"/>
          </p:cNvSpPr>
          <p:nvPr/>
        </p:nvSpPr>
        <p:spPr bwMode="auto">
          <a:xfrm>
            <a:off x="1847850" y="2130425"/>
            <a:ext cx="369888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4" y="26"/>
                </a:moveTo>
                <a:lnTo>
                  <a:pt x="233" y="26"/>
                </a:lnTo>
                <a:lnTo>
                  <a:pt x="233" y="0"/>
                </a:lnTo>
                <a:lnTo>
                  <a:pt x="204" y="0"/>
                </a:lnTo>
                <a:lnTo>
                  <a:pt x="204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1847850" y="22177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>
            <a:off x="1847850" y="23066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7" name="Line 47"/>
          <p:cNvSpPr>
            <a:spLocks noChangeShapeType="1"/>
          </p:cNvSpPr>
          <p:nvPr/>
        </p:nvSpPr>
        <p:spPr bwMode="auto">
          <a:xfrm>
            <a:off x="1858963" y="2259013"/>
            <a:ext cx="273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8" name="Rectangle 48"/>
          <p:cNvSpPr>
            <a:spLocks noChangeArrowheads="1"/>
          </p:cNvSpPr>
          <p:nvPr/>
        </p:nvSpPr>
        <p:spPr bwMode="auto">
          <a:xfrm>
            <a:off x="2016125" y="2233613"/>
            <a:ext cx="85725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9" name="Freeform 49"/>
          <p:cNvSpPr>
            <a:spLocks noEditPoints="1"/>
          </p:cNvSpPr>
          <p:nvPr/>
        </p:nvSpPr>
        <p:spPr bwMode="auto">
          <a:xfrm>
            <a:off x="1404938" y="1546225"/>
            <a:ext cx="852487" cy="635000"/>
          </a:xfrm>
          <a:custGeom>
            <a:avLst/>
            <a:gdLst>
              <a:gd name="T0" fmla="*/ 2147483647 w 538"/>
              <a:gd name="T1" fmla="*/ 2147483647 h 401"/>
              <a:gd name="T2" fmla="*/ 2147483647 w 538"/>
              <a:gd name="T3" fmla="*/ 2147483647 h 401"/>
              <a:gd name="T4" fmla="*/ 2147483647 w 538"/>
              <a:gd name="T5" fmla="*/ 2147483647 h 401"/>
              <a:gd name="T6" fmla="*/ 2147483647 w 538"/>
              <a:gd name="T7" fmla="*/ 2147483647 h 401"/>
              <a:gd name="T8" fmla="*/ 2147483647 w 538"/>
              <a:gd name="T9" fmla="*/ 2147483647 h 401"/>
              <a:gd name="T10" fmla="*/ 2147483647 w 538"/>
              <a:gd name="T11" fmla="*/ 2147483647 h 401"/>
              <a:gd name="T12" fmla="*/ 2147483647 w 538"/>
              <a:gd name="T13" fmla="*/ 2147483647 h 401"/>
              <a:gd name="T14" fmla="*/ 2147483647 w 538"/>
              <a:gd name="T15" fmla="*/ 2147483647 h 401"/>
              <a:gd name="T16" fmla="*/ 2147483647 w 538"/>
              <a:gd name="T17" fmla="*/ 2147483647 h 401"/>
              <a:gd name="T18" fmla="*/ 2147483647 w 538"/>
              <a:gd name="T19" fmla="*/ 2147483647 h 401"/>
              <a:gd name="T20" fmla="*/ 2147483647 w 538"/>
              <a:gd name="T21" fmla="*/ 2147483647 h 401"/>
              <a:gd name="T22" fmla="*/ 2147483647 w 538"/>
              <a:gd name="T23" fmla="*/ 2147483647 h 401"/>
              <a:gd name="T24" fmla="*/ 2147483647 w 538"/>
              <a:gd name="T25" fmla="*/ 2147483647 h 401"/>
              <a:gd name="T26" fmla="*/ 2147483647 w 538"/>
              <a:gd name="T27" fmla="*/ 2147483647 h 401"/>
              <a:gd name="T28" fmla="*/ 2147483647 w 538"/>
              <a:gd name="T29" fmla="*/ 0 h 401"/>
              <a:gd name="T30" fmla="*/ 2147483647 w 538"/>
              <a:gd name="T31" fmla="*/ 0 h 401"/>
              <a:gd name="T32" fmla="*/ 2147483647 w 538"/>
              <a:gd name="T33" fmla="*/ 2147483647 h 401"/>
              <a:gd name="T34" fmla="*/ 2147483647 w 538"/>
              <a:gd name="T35" fmla="*/ 2147483647 h 401"/>
              <a:gd name="T36" fmla="*/ 2147483647 w 538"/>
              <a:gd name="T37" fmla="*/ 2147483647 h 401"/>
              <a:gd name="T38" fmla="*/ 0 w 538"/>
              <a:gd name="T39" fmla="*/ 2147483647 h 401"/>
              <a:gd name="T40" fmla="*/ 2147483647 w 538"/>
              <a:gd name="T41" fmla="*/ 2147483647 h 401"/>
              <a:gd name="T42" fmla="*/ 2147483647 w 538"/>
              <a:gd name="T43" fmla="*/ 2147483647 h 401"/>
              <a:gd name="T44" fmla="*/ 0 w 538"/>
              <a:gd name="T45" fmla="*/ 2147483647 h 401"/>
              <a:gd name="T46" fmla="*/ 0 w 538"/>
              <a:gd name="T47" fmla="*/ 2147483647 h 401"/>
              <a:gd name="T48" fmla="*/ 2147483647 w 538"/>
              <a:gd name="T49" fmla="*/ 2147483647 h 401"/>
              <a:gd name="T50" fmla="*/ 2147483647 w 538"/>
              <a:gd name="T51" fmla="*/ 2147483647 h 401"/>
              <a:gd name="T52" fmla="*/ 2147483647 w 538"/>
              <a:gd name="T53" fmla="*/ 2147483647 h 401"/>
              <a:gd name="T54" fmla="*/ 2147483647 w 538"/>
              <a:gd name="T55" fmla="*/ 2147483647 h 401"/>
              <a:gd name="T56" fmla="*/ 2147483647 w 538"/>
              <a:gd name="T57" fmla="*/ 2147483647 h 401"/>
              <a:gd name="T58" fmla="*/ 2147483647 w 538"/>
              <a:gd name="T59" fmla="*/ 2147483647 h 401"/>
              <a:gd name="T60" fmla="*/ 2147483647 w 538"/>
              <a:gd name="T61" fmla="*/ 2147483647 h 401"/>
              <a:gd name="T62" fmla="*/ 2147483647 w 538"/>
              <a:gd name="T63" fmla="*/ 2147483647 h 401"/>
              <a:gd name="T64" fmla="*/ 2147483647 w 538"/>
              <a:gd name="T65" fmla="*/ 2147483647 h 401"/>
              <a:gd name="T66" fmla="*/ 2147483647 w 538"/>
              <a:gd name="T67" fmla="*/ 2147483647 h 401"/>
              <a:gd name="T68" fmla="*/ 2147483647 w 538"/>
              <a:gd name="T69" fmla="*/ 2147483647 h 401"/>
              <a:gd name="T70" fmla="*/ 2147483647 w 538"/>
              <a:gd name="T71" fmla="*/ 2147483647 h 401"/>
              <a:gd name="T72" fmla="*/ 2147483647 w 538"/>
              <a:gd name="T73" fmla="*/ 2147483647 h 401"/>
              <a:gd name="T74" fmla="*/ 2147483647 w 538"/>
              <a:gd name="T75" fmla="*/ 2147483647 h 401"/>
              <a:gd name="T76" fmla="*/ 2147483647 w 538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8"/>
              <a:gd name="T118" fmla="*/ 0 h 401"/>
              <a:gd name="T119" fmla="*/ 538 w 538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8" h="401">
                <a:moveTo>
                  <a:pt x="452" y="285"/>
                </a:moveTo>
                <a:lnTo>
                  <a:pt x="472" y="285"/>
                </a:lnTo>
                <a:lnTo>
                  <a:pt x="472" y="278"/>
                </a:lnTo>
                <a:lnTo>
                  <a:pt x="452" y="278"/>
                </a:lnTo>
                <a:lnTo>
                  <a:pt x="452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6" y="14"/>
                </a:lnTo>
                <a:lnTo>
                  <a:pt x="446" y="0"/>
                </a:lnTo>
                <a:lnTo>
                  <a:pt x="96" y="0"/>
                </a:lnTo>
                <a:lnTo>
                  <a:pt x="96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6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6" y="391"/>
                </a:lnTo>
                <a:lnTo>
                  <a:pt x="316" y="401"/>
                </a:lnTo>
                <a:close/>
                <a:moveTo>
                  <a:pt x="523" y="378"/>
                </a:moveTo>
                <a:lnTo>
                  <a:pt x="538" y="378"/>
                </a:lnTo>
                <a:lnTo>
                  <a:pt x="538" y="368"/>
                </a:lnTo>
                <a:lnTo>
                  <a:pt x="523" y="368"/>
                </a:lnTo>
                <a:lnTo>
                  <a:pt x="523" y="378"/>
                </a:lnTo>
                <a:close/>
                <a:moveTo>
                  <a:pt x="523" y="394"/>
                </a:moveTo>
                <a:lnTo>
                  <a:pt x="538" y="394"/>
                </a:lnTo>
                <a:lnTo>
                  <a:pt x="538" y="388"/>
                </a:lnTo>
                <a:lnTo>
                  <a:pt x="523" y="388"/>
                </a:lnTo>
                <a:lnTo>
                  <a:pt x="523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>
            <a:off x="1490663" y="2025650"/>
            <a:ext cx="6810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1" name="Line 51"/>
          <p:cNvSpPr>
            <a:spLocks noChangeShapeType="1"/>
          </p:cNvSpPr>
          <p:nvPr/>
        </p:nvSpPr>
        <p:spPr bwMode="auto">
          <a:xfrm flipV="1">
            <a:off x="1663700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 flipV="1">
            <a:off x="1833563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3" name="AutoShape 53"/>
          <p:cNvSpPr>
            <a:spLocks/>
          </p:cNvSpPr>
          <p:nvPr/>
        </p:nvSpPr>
        <p:spPr bwMode="auto">
          <a:xfrm>
            <a:off x="1846263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Circuit</a:t>
            </a:r>
            <a:r>
              <a:rPr lang="en-US" sz="1600" b="0">
                <a:latin typeface="PMingLiU" charset="0"/>
              </a:rPr>
              <a:t>            </a:t>
            </a:r>
            <a:br>
              <a:rPr lang="en-US" sz="1600" b="0">
                <a:latin typeface="PMingLiU" charset="0"/>
              </a:rPr>
            </a:br>
            <a:r>
              <a:rPr lang="en-US" sz="1600" b="0">
                <a:latin typeface="Arial" charset="0"/>
              </a:rPr>
              <a:t>Establishment</a:t>
            </a:r>
            <a:r>
              <a:rPr lang="en-US" sz="1600" b="0">
                <a:latin typeface="PMingLiU" charset="0"/>
              </a:rPr>
              <a:t>  </a:t>
            </a:r>
            <a:endParaRPr lang="en-US" sz="1600" b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6374" name="AutoShape 54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PMingLiU" charset="0"/>
              </a:rPr>
              <a:t>             </a:t>
            </a:r>
            <a:br>
              <a:rPr lang="en-US" sz="1600" b="0">
                <a:latin typeface="PMingLiU" charset="0"/>
              </a:rPr>
            </a:br>
            <a:r>
              <a:rPr lang="en-US" sz="1600" b="0">
                <a:latin typeface="PMingLiU" charset="0"/>
              </a:rPr>
              <a:t> </a:t>
            </a:r>
            <a:r>
              <a:rPr lang="en-US" sz="1600" b="0">
                <a:latin typeface="Arial" charset="0"/>
              </a:rPr>
              <a:t>Transfer</a:t>
            </a:r>
            <a:r>
              <a:rPr lang="en-US" sz="1600" b="0">
                <a:latin typeface="PMingLiU" charset="0"/>
              </a:rPr>
              <a:t>      </a:t>
            </a:r>
            <a:r>
              <a:rPr lang="en-US" sz="1600" b="0">
                <a:solidFill>
                  <a:srgbClr val="000000"/>
                </a:solidFill>
                <a:latin typeface="PMingLiU" charset="0"/>
              </a:rPr>
              <a:t>   </a:t>
            </a:r>
          </a:p>
        </p:txBody>
      </p:sp>
      <p:sp>
        <p:nvSpPr>
          <p:cNvPr id="56375" name="Line 55"/>
          <p:cNvSpPr>
            <a:spLocks noChangeShapeType="1"/>
          </p:cNvSpPr>
          <p:nvPr/>
        </p:nvSpPr>
        <p:spPr bwMode="auto">
          <a:xfrm>
            <a:off x="2027238" y="3209925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6376" name="Line 56"/>
          <p:cNvSpPr>
            <a:spLocks noChangeShapeType="1"/>
          </p:cNvSpPr>
          <p:nvPr/>
        </p:nvSpPr>
        <p:spPr bwMode="auto">
          <a:xfrm>
            <a:off x="3717925" y="3346450"/>
            <a:ext cx="3663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6377" name="AutoShape 57"/>
          <p:cNvSpPr>
            <a:spLocks/>
          </p:cNvSpPr>
          <p:nvPr/>
        </p:nvSpPr>
        <p:spPr bwMode="auto">
          <a:xfrm>
            <a:off x="7416800" y="3200400"/>
            <a:ext cx="74613" cy="152400"/>
          </a:xfrm>
          <a:prstGeom prst="rightBrace">
            <a:avLst>
              <a:gd name="adj1" fmla="val 170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6378" name="Text Box 58"/>
          <p:cNvSpPr txBox="1">
            <a:spLocks noChangeArrowheads="1"/>
          </p:cNvSpPr>
          <p:nvPr/>
        </p:nvSpPr>
        <p:spPr bwMode="auto">
          <a:xfrm>
            <a:off x="836613" y="1600200"/>
            <a:ext cx="781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1</a:t>
            </a:r>
          </a:p>
        </p:txBody>
      </p:sp>
      <p:sp>
        <p:nvSpPr>
          <p:cNvPr id="56379" name="Text Box 59"/>
          <p:cNvSpPr txBox="1">
            <a:spLocks noChangeArrowheads="1"/>
          </p:cNvSpPr>
          <p:nvPr/>
        </p:nvSpPr>
        <p:spPr bwMode="auto">
          <a:xfrm>
            <a:off x="7543800" y="1600200"/>
            <a:ext cx="7508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2</a:t>
            </a:r>
          </a:p>
        </p:txBody>
      </p:sp>
      <p:sp>
        <p:nvSpPr>
          <p:cNvPr id="56380" name="Text Box 60"/>
          <p:cNvSpPr txBox="1">
            <a:spLocks noChangeArrowheads="1"/>
          </p:cNvSpPr>
          <p:nvPr/>
        </p:nvSpPr>
        <p:spPr bwMode="auto">
          <a:xfrm>
            <a:off x="2740025" y="1749425"/>
            <a:ext cx="98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1</a:t>
            </a:r>
          </a:p>
        </p:txBody>
      </p:sp>
      <p:sp>
        <p:nvSpPr>
          <p:cNvPr id="56381" name="Text Box 61"/>
          <p:cNvSpPr txBox="1">
            <a:spLocks noChangeArrowheads="1"/>
          </p:cNvSpPr>
          <p:nvPr/>
        </p:nvSpPr>
        <p:spPr bwMode="auto">
          <a:xfrm>
            <a:off x="4946650" y="1749425"/>
            <a:ext cx="1141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2</a:t>
            </a:r>
          </a:p>
        </p:txBody>
      </p:sp>
      <p:sp>
        <p:nvSpPr>
          <p:cNvPr id="56382" name="Text Box 62"/>
          <p:cNvSpPr txBox="1">
            <a:spLocks noChangeArrowheads="1"/>
          </p:cNvSpPr>
          <p:nvPr/>
        </p:nvSpPr>
        <p:spPr bwMode="auto">
          <a:xfrm>
            <a:off x="7413625" y="2890838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Switch1</a:t>
            </a:r>
          </a:p>
        </p:txBody>
      </p:sp>
      <p:sp>
        <p:nvSpPr>
          <p:cNvPr id="56383" name="AutoShape 63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6384" name="Line 64"/>
          <p:cNvSpPr>
            <a:spLocks noChangeShapeType="1"/>
          </p:cNvSpPr>
          <p:nvPr/>
        </p:nvSpPr>
        <p:spPr bwMode="auto">
          <a:xfrm>
            <a:off x="7165975" y="3819525"/>
            <a:ext cx="219075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6385" name="Line 65"/>
          <p:cNvSpPr>
            <a:spLocks noChangeShapeType="1"/>
          </p:cNvSpPr>
          <p:nvPr/>
        </p:nvSpPr>
        <p:spPr bwMode="auto">
          <a:xfrm>
            <a:off x="1998663" y="4044950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6386" name="AutoShape 66"/>
          <p:cNvSpPr>
            <a:spLocks/>
          </p:cNvSpPr>
          <p:nvPr/>
        </p:nvSpPr>
        <p:spPr bwMode="auto">
          <a:xfrm>
            <a:off x="7410450" y="3810000"/>
            <a:ext cx="74613" cy="215900"/>
          </a:xfrm>
          <a:prstGeom prst="rightBrace">
            <a:avLst>
              <a:gd name="adj1" fmla="val 2411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200" b="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387" name="Text Box 67"/>
          <p:cNvSpPr txBox="1">
            <a:spLocks noChangeArrowheads="1"/>
          </p:cNvSpPr>
          <p:nvPr/>
        </p:nvSpPr>
        <p:spPr bwMode="auto">
          <a:xfrm>
            <a:off x="7389813" y="3609975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Host 2</a:t>
            </a:r>
          </a:p>
        </p:txBody>
      </p:sp>
      <p:sp>
        <p:nvSpPr>
          <p:cNvPr id="56388" name="Line 68"/>
          <p:cNvSpPr>
            <a:spLocks noChangeShapeType="1"/>
          </p:cNvSpPr>
          <p:nvPr/>
        </p:nvSpPr>
        <p:spPr bwMode="auto">
          <a:xfrm flipV="1">
            <a:off x="3729038" y="27384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89" name="Line 69"/>
          <p:cNvSpPr>
            <a:spLocks noChangeShapeType="1"/>
          </p:cNvSpPr>
          <p:nvPr/>
        </p:nvSpPr>
        <p:spPr bwMode="auto">
          <a:xfrm flipV="1">
            <a:off x="3729038" y="28146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90" name="AutoShape 70"/>
          <p:cNvSpPr>
            <a:spLocks/>
          </p:cNvSpPr>
          <p:nvPr/>
        </p:nvSpPr>
        <p:spPr bwMode="auto">
          <a:xfrm>
            <a:off x="4337050" y="2738438"/>
            <a:ext cx="74613" cy="114300"/>
          </a:xfrm>
          <a:prstGeom prst="rightBrace">
            <a:avLst>
              <a:gd name="adj1" fmla="val 127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6391" name="Text Box 71"/>
          <p:cNvSpPr txBox="1">
            <a:spLocks noChangeArrowheads="1"/>
          </p:cNvSpPr>
          <p:nvPr/>
        </p:nvSpPr>
        <p:spPr bwMode="auto">
          <a:xfrm>
            <a:off x="4386263" y="2589213"/>
            <a:ext cx="17129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Transmission delay</a:t>
            </a:r>
          </a:p>
        </p:txBody>
      </p:sp>
      <p:sp>
        <p:nvSpPr>
          <p:cNvPr id="56392" name="Line 72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6393" name="Line 73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94" name="Line 74"/>
          <p:cNvSpPr>
            <a:spLocks noChangeShapeType="1"/>
          </p:cNvSpPr>
          <p:nvPr/>
        </p:nvSpPr>
        <p:spPr bwMode="auto">
          <a:xfrm>
            <a:off x="41846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95" name="Line 75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96" name="Rectangle 76"/>
          <p:cNvSpPr>
            <a:spLocks noChangeArrowheads="1"/>
          </p:cNvSpPr>
          <p:nvPr/>
        </p:nvSpPr>
        <p:spPr bwMode="auto">
          <a:xfrm>
            <a:off x="3881438" y="1292225"/>
            <a:ext cx="908050" cy="2365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7" name="Rectangle 77"/>
          <p:cNvSpPr>
            <a:spLocks noChangeArrowheads="1"/>
          </p:cNvSpPr>
          <p:nvPr/>
        </p:nvSpPr>
        <p:spPr bwMode="auto">
          <a:xfrm>
            <a:off x="3906838" y="1323975"/>
            <a:ext cx="852487" cy="269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8" name="Freeform 78"/>
          <p:cNvSpPr>
            <a:spLocks noEditPoints="1"/>
          </p:cNvSpPr>
          <p:nvPr/>
        </p:nvSpPr>
        <p:spPr bwMode="auto">
          <a:xfrm>
            <a:off x="3921125" y="1382713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 flipV="1">
            <a:off x="3652838" y="1597025"/>
            <a:ext cx="531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400" name="Line 80"/>
          <p:cNvSpPr>
            <a:spLocks noChangeShapeType="1"/>
          </p:cNvSpPr>
          <p:nvPr/>
        </p:nvSpPr>
        <p:spPr bwMode="auto">
          <a:xfrm flipH="1" flipV="1">
            <a:off x="4489450" y="1520825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401" name="Line 81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402" name="Text Box 82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13F1281-9247-454C-96D1-19DFC9E08882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pPr defTabSz="915988"/>
            <a:r>
              <a:rPr lang="zh-TW" altLang="en-US">
                <a:latin typeface="Helvetica" charset="0"/>
                <a:ea typeface="PMingLiU" charset="0"/>
                <a:cs typeface="PMingLiU" charset="0"/>
              </a:rPr>
              <a:t>Timing in Circuit Switching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>
            <a:off x="6716713" y="1477963"/>
            <a:ext cx="908050" cy="944562"/>
          </a:xfrm>
          <a:custGeom>
            <a:avLst/>
            <a:gdLst>
              <a:gd name="T0" fmla="*/ 2147483647 w 573"/>
              <a:gd name="T1" fmla="*/ 2147483647 h 596"/>
              <a:gd name="T2" fmla="*/ 0 w 573"/>
              <a:gd name="T3" fmla="*/ 2147483647 h 596"/>
              <a:gd name="T4" fmla="*/ 0 w 573"/>
              <a:gd name="T5" fmla="*/ 2147483647 h 596"/>
              <a:gd name="T6" fmla="*/ 2147483647 w 573"/>
              <a:gd name="T7" fmla="*/ 2147483647 h 596"/>
              <a:gd name="T8" fmla="*/ 2147483647 w 573"/>
              <a:gd name="T9" fmla="*/ 2147483647 h 596"/>
              <a:gd name="T10" fmla="*/ 2147483647 w 573"/>
              <a:gd name="T11" fmla="*/ 2147483647 h 596"/>
              <a:gd name="T12" fmla="*/ 2147483647 w 573"/>
              <a:gd name="T13" fmla="*/ 2147483647 h 596"/>
              <a:gd name="T14" fmla="*/ 2147483647 w 573"/>
              <a:gd name="T15" fmla="*/ 2147483647 h 596"/>
              <a:gd name="T16" fmla="*/ 2147483647 w 573"/>
              <a:gd name="T17" fmla="*/ 0 h 596"/>
              <a:gd name="T18" fmla="*/ 2147483647 w 573"/>
              <a:gd name="T19" fmla="*/ 0 h 596"/>
              <a:gd name="T20" fmla="*/ 2147483647 w 573"/>
              <a:gd name="T21" fmla="*/ 2147483647 h 596"/>
              <a:gd name="T22" fmla="*/ 2147483647 w 573"/>
              <a:gd name="T23" fmla="*/ 2147483647 h 596"/>
              <a:gd name="T24" fmla="*/ 2147483647 w 573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3"/>
              <a:gd name="T40" fmla="*/ 0 h 596"/>
              <a:gd name="T41" fmla="*/ 573 w 573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3" h="596">
                <a:moveTo>
                  <a:pt x="127" y="391"/>
                </a:moveTo>
                <a:lnTo>
                  <a:pt x="0" y="391"/>
                </a:lnTo>
                <a:lnTo>
                  <a:pt x="0" y="596"/>
                </a:lnTo>
                <a:lnTo>
                  <a:pt x="573" y="596"/>
                </a:lnTo>
                <a:lnTo>
                  <a:pt x="573" y="391"/>
                </a:lnTo>
                <a:lnTo>
                  <a:pt x="449" y="391"/>
                </a:lnTo>
                <a:lnTo>
                  <a:pt x="449" y="364"/>
                </a:lnTo>
                <a:lnTo>
                  <a:pt x="503" y="364"/>
                </a:lnTo>
                <a:lnTo>
                  <a:pt x="503" y="0"/>
                </a:lnTo>
                <a:lnTo>
                  <a:pt x="73" y="0"/>
                </a:lnTo>
                <a:lnTo>
                  <a:pt x="73" y="364"/>
                </a:lnTo>
                <a:lnTo>
                  <a:pt x="127" y="364"/>
                </a:lnTo>
                <a:lnTo>
                  <a:pt x="127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6918325" y="2098675"/>
            <a:ext cx="511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6918325" y="2055813"/>
            <a:ext cx="511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Freeform 24"/>
          <p:cNvSpPr>
            <a:spLocks noEditPoints="1"/>
          </p:cNvSpPr>
          <p:nvPr/>
        </p:nvSpPr>
        <p:spPr bwMode="auto">
          <a:xfrm>
            <a:off x="7186613" y="2130425"/>
            <a:ext cx="368300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7" y="26"/>
                </a:moveTo>
                <a:lnTo>
                  <a:pt x="233" y="26"/>
                </a:lnTo>
                <a:lnTo>
                  <a:pt x="233" y="0"/>
                </a:lnTo>
                <a:lnTo>
                  <a:pt x="207" y="0"/>
                </a:lnTo>
                <a:lnTo>
                  <a:pt x="207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7186613" y="22177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7186613" y="23066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7202488" y="2259013"/>
            <a:ext cx="266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7359650" y="2233613"/>
            <a:ext cx="84138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Freeform 29"/>
          <p:cNvSpPr>
            <a:spLocks noEditPoints="1"/>
          </p:cNvSpPr>
          <p:nvPr/>
        </p:nvSpPr>
        <p:spPr bwMode="auto">
          <a:xfrm>
            <a:off x="6746875" y="1546225"/>
            <a:ext cx="854075" cy="635000"/>
          </a:xfrm>
          <a:custGeom>
            <a:avLst/>
            <a:gdLst>
              <a:gd name="T0" fmla="*/ 2147483647 w 539"/>
              <a:gd name="T1" fmla="*/ 2147483647 h 401"/>
              <a:gd name="T2" fmla="*/ 2147483647 w 539"/>
              <a:gd name="T3" fmla="*/ 2147483647 h 401"/>
              <a:gd name="T4" fmla="*/ 2147483647 w 539"/>
              <a:gd name="T5" fmla="*/ 2147483647 h 401"/>
              <a:gd name="T6" fmla="*/ 2147483647 w 539"/>
              <a:gd name="T7" fmla="*/ 2147483647 h 401"/>
              <a:gd name="T8" fmla="*/ 2147483647 w 539"/>
              <a:gd name="T9" fmla="*/ 2147483647 h 401"/>
              <a:gd name="T10" fmla="*/ 2147483647 w 539"/>
              <a:gd name="T11" fmla="*/ 2147483647 h 401"/>
              <a:gd name="T12" fmla="*/ 2147483647 w 539"/>
              <a:gd name="T13" fmla="*/ 2147483647 h 401"/>
              <a:gd name="T14" fmla="*/ 2147483647 w 539"/>
              <a:gd name="T15" fmla="*/ 2147483647 h 401"/>
              <a:gd name="T16" fmla="*/ 2147483647 w 539"/>
              <a:gd name="T17" fmla="*/ 2147483647 h 401"/>
              <a:gd name="T18" fmla="*/ 2147483647 w 539"/>
              <a:gd name="T19" fmla="*/ 2147483647 h 401"/>
              <a:gd name="T20" fmla="*/ 2147483647 w 539"/>
              <a:gd name="T21" fmla="*/ 2147483647 h 401"/>
              <a:gd name="T22" fmla="*/ 2147483647 w 539"/>
              <a:gd name="T23" fmla="*/ 2147483647 h 401"/>
              <a:gd name="T24" fmla="*/ 2147483647 w 539"/>
              <a:gd name="T25" fmla="*/ 2147483647 h 401"/>
              <a:gd name="T26" fmla="*/ 2147483647 w 539"/>
              <a:gd name="T27" fmla="*/ 2147483647 h 401"/>
              <a:gd name="T28" fmla="*/ 2147483647 w 539"/>
              <a:gd name="T29" fmla="*/ 0 h 401"/>
              <a:gd name="T30" fmla="*/ 2147483647 w 539"/>
              <a:gd name="T31" fmla="*/ 0 h 401"/>
              <a:gd name="T32" fmla="*/ 2147483647 w 539"/>
              <a:gd name="T33" fmla="*/ 2147483647 h 401"/>
              <a:gd name="T34" fmla="*/ 2147483647 w 539"/>
              <a:gd name="T35" fmla="*/ 2147483647 h 401"/>
              <a:gd name="T36" fmla="*/ 2147483647 w 539"/>
              <a:gd name="T37" fmla="*/ 2147483647 h 401"/>
              <a:gd name="T38" fmla="*/ 0 w 539"/>
              <a:gd name="T39" fmla="*/ 2147483647 h 401"/>
              <a:gd name="T40" fmla="*/ 2147483647 w 539"/>
              <a:gd name="T41" fmla="*/ 2147483647 h 401"/>
              <a:gd name="T42" fmla="*/ 2147483647 w 539"/>
              <a:gd name="T43" fmla="*/ 2147483647 h 401"/>
              <a:gd name="T44" fmla="*/ 0 w 539"/>
              <a:gd name="T45" fmla="*/ 2147483647 h 401"/>
              <a:gd name="T46" fmla="*/ 0 w 539"/>
              <a:gd name="T47" fmla="*/ 2147483647 h 401"/>
              <a:gd name="T48" fmla="*/ 2147483647 w 539"/>
              <a:gd name="T49" fmla="*/ 2147483647 h 401"/>
              <a:gd name="T50" fmla="*/ 2147483647 w 539"/>
              <a:gd name="T51" fmla="*/ 2147483647 h 401"/>
              <a:gd name="T52" fmla="*/ 2147483647 w 539"/>
              <a:gd name="T53" fmla="*/ 2147483647 h 401"/>
              <a:gd name="T54" fmla="*/ 2147483647 w 539"/>
              <a:gd name="T55" fmla="*/ 2147483647 h 401"/>
              <a:gd name="T56" fmla="*/ 2147483647 w 539"/>
              <a:gd name="T57" fmla="*/ 2147483647 h 401"/>
              <a:gd name="T58" fmla="*/ 2147483647 w 539"/>
              <a:gd name="T59" fmla="*/ 2147483647 h 401"/>
              <a:gd name="T60" fmla="*/ 2147483647 w 539"/>
              <a:gd name="T61" fmla="*/ 2147483647 h 401"/>
              <a:gd name="T62" fmla="*/ 2147483647 w 539"/>
              <a:gd name="T63" fmla="*/ 2147483647 h 401"/>
              <a:gd name="T64" fmla="*/ 2147483647 w 539"/>
              <a:gd name="T65" fmla="*/ 2147483647 h 401"/>
              <a:gd name="T66" fmla="*/ 2147483647 w 539"/>
              <a:gd name="T67" fmla="*/ 2147483647 h 401"/>
              <a:gd name="T68" fmla="*/ 2147483647 w 539"/>
              <a:gd name="T69" fmla="*/ 2147483647 h 401"/>
              <a:gd name="T70" fmla="*/ 2147483647 w 539"/>
              <a:gd name="T71" fmla="*/ 2147483647 h 401"/>
              <a:gd name="T72" fmla="*/ 2147483647 w 539"/>
              <a:gd name="T73" fmla="*/ 2147483647 h 401"/>
              <a:gd name="T74" fmla="*/ 2147483647 w 539"/>
              <a:gd name="T75" fmla="*/ 2147483647 h 401"/>
              <a:gd name="T76" fmla="*/ 2147483647 w 539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9"/>
              <a:gd name="T118" fmla="*/ 0 h 401"/>
              <a:gd name="T119" fmla="*/ 539 w 539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9" h="401">
                <a:moveTo>
                  <a:pt x="449" y="285"/>
                </a:moveTo>
                <a:lnTo>
                  <a:pt x="472" y="285"/>
                </a:lnTo>
                <a:lnTo>
                  <a:pt x="472" y="278"/>
                </a:lnTo>
                <a:lnTo>
                  <a:pt x="449" y="278"/>
                </a:lnTo>
                <a:lnTo>
                  <a:pt x="449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3" y="14"/>
                </a:lnTo>
                <a:lnTo>
                  <a:pt x="443" y="0"/>
                </a:lnTo>
                <a:lnTo>
                  <a:pt x="93" y="0"/>
                </a:lnTo>
                <a:lnTo>
                  <a:pt x="93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2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2" y="391"/>
                </a:lnTo>
                <a:lnTo>
                  <a:pt x="312" y="401"/>
                </a:lnTo>
                <a:close/>
                <a:moveTo>
                  <a:pt x="519" y="378"/>
                </a:moveTo>
                <a:lnTo>
                  <a:pt x="539" y="378"/>
                </a:lnTo>
                <a:lnTo>
                  <a:pt x="539" y="368"/>
                </a:lnTo>
                <a:lnTo>
                  <a:pt x="519" y="368"/>
                </a:lnTo>
                <a:lnTo>
                  <a:pt x="519" y="378"/>
                </a:lnTo>
                <a:close/>
                <a:moveTo>
                  <a:pt x="519" y="394"/>
                </a:moveTo>
                <a:lnTo>
                  <a:pt x="539" y="394"/>
                </a:lnTo>
                <a:lnTo>
                  <a:pt x="539" y="388"/>
                </a:lnTo>
                <a:lnTo>
                  <a:pt x="519" y="388"/>
                </a:lnTo>
                <a:lnTo>
                  <a:pt x="519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6832600" y="2025650"/>
            <a:ext cx="681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 flipV="1">
            <a:off x="7005638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V="1">
            <a:off x="7172325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3197225" y="2071688"/>
            <a:ext cx="908050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3222625" y="2103438"/>
            <a:ext cx="852488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3" name="Freeform 35"/>
          <p:cNvSpPr>
            <a:spLocks noEditPoints="1"/>
          </p:cNvSpPr>
          <p:nvPr/>
        </p:nvSpPr>
        <p:spPr bwMode="auto">
          <a:xfrm>
            <a:off x="3236913" y="2160588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4" name="Freeform 36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4787900" y="2071688"/>
            <a:ext cx="909638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4813300" y="2103438"/>
            <a:ext cx="854075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7" name="Freeform 39"/>
          <p:cNvSpPr>
            <a:spLocks noEditPoints="1"/>
          </p:cNvSpPr>
          <p:nvPr/>
        </p:nvSpPr>
        <p:spPr bwMode="auto">
          <a:xfrm>
            <a:off x="4829175" y="2160588"/>
            <a:ext cx="766763" cy="114300"/>
          </a:xfrm>
          <a:custGeom>
            <a:avLst/>
            <a:gdLst>
              <a:gd name="T0" fmla="*/ 0 w 484"/>
              <a:gd name="T1" fmla="*/ 2147483647 h 72"/>
              <a:gd name="T2" fmla="*/ 2147483647 w 484"/>
              <a:gd name="T3" fmla="*/ 2147483647 h 72"/>
              <a:gd name="T4" fmla="*/ 2147483647 w 484"/>
              <a:gd name="T5" fmla="*/ 2147483647 h 72"/>
              <a:gd name="T6" fmla="*/ 2147483647 w 484"/>
              <a:gd name="T7" fmla="*/ 2147483647 h 72"/>
              <a:gd name="T8" fmla="*/ 2147483647 w 484"/>
              <a:gd name="T9" fmla="*/ 2147483647 h 72"/>
              <a:gd name="T10" fmla="*/ 2147483647 w 484"/>
              <a:gd name="T11" fmla="*/ 2147483647 h 72"/>
              <a:gd name="T12" fmla="*/ 0 w 484"/>
              <a:gd name="T13" fmla="*/ 2147483647 h 72"/>
              <a:gd name="T14" fmla="*/ 2147483647 w 484"/>
              <a:gd name="T15" fmla="*/ 2147483647 h 72"/>
              <a:gd name="T16" fmla="*/ 2147483647 w 484"/>
              <a:gd name="T17" fmla="*/ 2147483647 h 72"/>
              <a:gd name="T18" fmla="*/ 2147483647 w 484"/>
              <a:gd name="T19" fmla="*/ 0 h 72"/>
              <a:gd name="T20" fmla="*/ 2147483647 w 484"/>
              <a:gd name="T21" fmla="*/ 0 h 72"/>
              <a:gd name="T22" fmla="*/ 2147483647 w 484"/>
              <a:gd name="T23" fmla="*/ 2147483647 h 72"/>
              <a:gd name="T24" fmla="*/ 2147483647 w 484"/>
              <a:gd name="T25" fmla="*/ 2147483647 h 72"/>
              <a:gd name="T26" fmla="*/ 2147483647 w 484"/>
              <a:gd name="T27" fmla="*/ 2147483647 h 72"/>
              <a:gd name="T28" fmla="*/ 2147483647 w 484"/>
              <a:gd name="T29" fmla="*/ 2147483647 h 72"/>
              <a:gd name="T30" fmla="*/ 2147483647 w 484"/>
              <a:gd name="T31" fmla="*/ 2147483647 h 72"/>
              <a:gd name="T32" fmla="*/ 2147483647 w 484"/>
              <a:gd name="T33" fmla="*/ 2147483647 h 72"/>
              <a:gd name="T34" fmla="*/ 2147483647 w 484"/>
              <a:gd name="T35" fmla="*/ 2147483647 h 72"/>
              <a:gd name="T36" fmla="*/ 2147483647 w 484"/>
              <a:gd name="T37" fmla="*/ 2147483647 h 72"/>
              <a:gd name="T38" fmla="*/ 2147483647 w 484"/>
              <a:gd name="T39" fmla="*/ 0 h 72"/>
              <a:gd name="T40" fmla="*/ 2147483647 w 484"/>
              <a:gd name="T41" fmla="*/ 0 h 72"/>
              <a:gd name="T42" fmla="*/ 2147483647 w 484"/>
              <a:gd name="T43" fmla="*/ 2147483647 h 72"/>
              <a:gd name="T44" fmla="*/ 2147483647 w 484"/>
              <a:gd name="T45" fmla="*/ 2147483647 h 72"/>
              <a:gd name="T46" fmla="*/ 2147483647 w 484"/>
              <a:gd name="T47" fmla="*/ 2147483647 h 72"/>
              <a:gd name="T48" fmla="*/ 2147483647 w 484"/>
              <a:gd name="T49" fmla="*/ 2147483647 h 72"/>
              <a:gd name="T50" fmla="*/ 2147483647 w 484"/>
              <a:gd name="T51" fmla="*/ 2147483647 h 72"/>
              <a:gd name="T52" fmla="*/ 2147483647 w 484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72"/>
              <a:gd name="T83" fmla="*/ 484 w 484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72">
                <a:moveTo>
                  <a:pt x="0" y="46"/>
                </a:moveTo>
                <a:lnTo>
                  <a:pt x="9" y="26"/>
                </a:lnTo>
                <a:lnTo>
                  <a:pt x="63" y="26"/>
                </a:lnTo>
                <a:lnTo>
                  <a:pt x="73" y="46"/>
                </a:lnTo>
                <a:lnTo>
                  <a:pt x="63" y="62"/>
                </a:lnTo>
                <a:lnTo>
                  <a:pt x="9" y="62"/>
                </a:lnTo>
                <a:lnTo>
                  <a:pt x="0" y="46"/>
                </a:lnTo>
                <a:close/>
                <a:moveTo>
                  <a:pt x="162" y="26"/>
                </a:moveTo>
                <a:lnTo>
                  <a:pt x="286" y="26"/>
                </a:lnTo>
                <a:lnTo>
                  <a:pt x="296" y="0"/>
                </a:lnTo>
                <a:lnTo>
                  <a:pt x="153" y="0"/>
                </a:lnTo>
                <a:lnTo>
                  <a:pt x="162" y="26"/>
                </a:lnTo>
                <a:close/>
                <a:moveTo>
                  <a:pt x="162" y="72"/>
                </a:moveTo>
                <a:lnTo>
                  <a:pt x="286" y="72"/>
                </a:lnTo>
                <a:lnTo>
                  <a:pt x="296" y="46"/>
                </a:lnTo>
                <a:lnTo>
                  <a:pt x="153" y="46"/>
                </a:lnTo>
                <a:lnTo>
                  <a:pt x="162" y="72"/>
                </a:lnTo>
                <a:close/>
                <a:moveTo>
                  <a:pt x="395" y="26"/>
                </a:moveTo>
                <a:lnTo>
                  <a:pt x="484" y="26"/>
                </a:lnTo>
                <a:lnTo>
                  <a:pt x="484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2" y="72"/>
                </a:lnTo>
                <a:lnTo>
                  <a:pt x="452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8" name="Freeform 40"/>
          <p:cNvSpPr>
            <a:spLocks/>
          </p:cNvSpPr>
          <p:nvPr/>
        </p:nvSpPr>
        <p:spPr bwMode="auto">
          <a:xfrm>
            <a:off x="4105275" y="2185988"/>
            <a:ext cx="682625" cy="1587"/>
          </a:xfrm>
          <a:custGeom>
            <a:avLst/>
            <a:gdLst>
              <a:gd name="T0" fmla="*/ 0 w 430"/>
              <a:gd name="T1" fmla="*/ 0 h 1587"/>
              <a:gd name="T2" fmla="*/ 2147483647 w 430"/>
              <a:gd name="T3" fmla="*/ 0 h 1587"/>
              <a:gd name="T4" fmla="*/ 2147483647 w 430"/>
              <a:gd name="T5" fmla="*/ 0 h 1587"/>
              <a:gd name="T6" fmla="*/ 0 60000 65536"/>
              <a:gd name="T7" fmla="*/ 0 60000 65536"/>
              <a:gd name="T8" fmla="*/ 0 60000 65536"/>
              <a:gd name="T9" fmla="*/ 0 w 430"/>
              <a:gd name="T10" fmla="*/ 0 h 1587"/>
              <a:gd name="T11" fmla="*/ 430 w 4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7">
                <a:moveTo>
                  <a:pt x="0" y="0"/>
                </a:moveTo>
                <a:lnTo>
                  <a:pt x="214" y="0"/>
                </a:lnTo>
                <a:lnTo>
                  <a:pt x="43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9" name="Freeform 41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Freeform 42"/>
          <p:cNvSpPr>
            <a:spLocks/>
          </p:cNvSpPr>
          <p:nvPr/>
        </p:nvSpPr>
        <p:spPr bwMode="auto">
          <a:xfrm>
            <a:off x="1379538" y="1477963"/>
            <a:ext cx="909637" cy="944562"/>
          </a:xfrm>
          <a:custGeom>
            <a:avLst/>
            <a:gdLst>
              <a:gd name="T0" fmla="*/ 2147483647 w 574"/>
              <a:gd name="T1" fmla="*/ 2147483647 h 596"/>
              <a:gd name="T2" fmla="*/ 0 w 574"/>
              <a:gd name="T3" fmla="*/ 2147483647 h 596"/>
              <a:gd name="T4" fmla="*/ 0 w 574"/>
              <a:gd name="T5" fmla="*/ 2147483647 h 596"/>
              <a:gd name="T6" fmla="*/ 2147483647 w 574"/>
              <a:gd name="T7" fmla="*/ 2147483647 h 596"/>
              <a:gd name="T8" fmla="*/ 2147483647 w 574"/>
              <a:gd name="T9" fmla="*/ 2147483647 h 596"/>
              <a:gd name="T10" fmla="*/ 2147483647 w 574"/>
              <a:gd name="T11" fmla="*/ 2147483647 h 596"/>
              <a:gd name="T12" fmla="*/ 2147483647 w 574"/>
              <a:gd name="T13" fmla="*/ 2147483647 h 596"/>
              <a:gd name="T14" fmla="*/ 2147483647 w 574"/>
              <a:gd name="T15" fmla="*/ 2147483647 h 596"/>
              <a:gd name="T16" fmla="*/ 2147483647 w 574"/>
              <a:gd name="T17" fmla="*/ 0 h 596"/>
              <a:gd name="T18" fmla="*/ 2147483647 w 574"/>
              <a:gd name="T19" fmla="*/ 0 h 596"/>
              <a:gd name="T20" fmla="*/ 2147483647 w 574"/>
              <a:gd name="T21" fmla="*/ 2147483647 h 596"/>
              <a:gd name="T22" fmla="*/ 2147483647 w 574"/>
              <a:gd name="T23" fmla="*/ 2147483647 h 596"/>
              <a:gd name="T24" fmla="*/ 2147483647 w 574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4"/>
              <a:gd name="T40" fmla="*/ 0 h 596"/>
              <a:gd name="T41" fmla="*/ 574 w 574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4" h="596">
                <a:moveTo>
                  <a:pt x="124" y="391"/>
                </a:moveTo>
                <a:lnTo>
                  <a:pt x="0" y="391"/>
                </a:lnTo>
                <a:lnTo>
                  <a:pt x="0" y="596"/>
                </a:lnTo>
                <a:lnTo>
                  <a:pt x="574" y="596"/>
                </a:lnTo>
                <a:lnTo>
                  <a:pt x="574" y="391"/>
                </a:lnTo>
                <a:lnTo>
                  <a:pt x="446" y="391"/>
                </a:lnTo>
                <a:lnTo>
                  <a:pt x="446" y="364"/>
                </a:lnTo>
                <a:lnTo>
                  <a:pt x="500" y="364"/>
                </a:lnTo>
                <a:lnTo>
                  <a:pt x="500" y="0"/>
                </a:lnTo>
                <a:lnTo>
                  <a:pt x="70" y="0"/>
                </a:lnTo>
                <a:lnTo>
                  <a:pt x="70" y="364"/>
                </a:lnTo>
                <a:lnTo>
                  <a:pt x="124" y="364"/>
                </a:lnTo>
                <a:lnTo>
                  <a:pt x="124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1576388" y="2098675"/>
            <a:ext cx="5095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2" name="Line 44"/>
          <p:cNvSpPr>
            <a:spLocks noChangeShapeType="1"/>
          </p:cNvSpPr>
          <p:nvPr/>
        </p:nvSpPr>
        <p:spPr bwMode="auto">
          <a:xfrm>
            <a:off x="1576388" y="2055813"/>
            <a:ext cx="509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3" name="Freeform 45"/>
          <p:cNvSpPr>
            <a:spLocks noEditPoints="1"/>
          </p:cNvSpPr>
          <p:nvPr/>
        </p:nvSpPr>
        <p:spPr bwMode="auto">
          <a:xfrm>
            <a:off x="1847850" y="2130425"/>
            <a:ext cx="369888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4" y="26"/>
                </a:moveTo>
                <a:lnTo>
                  <a:pt x="233" y="26"/>
                </a:lnTo>
                <a:lnTo>
                  <a:pt x="233" y="0"/>
                </a:lnTo>
                <a:lnTo>
                  <a:pt x="204" y="0"/>
                </a:lnTo>
                <a:lnTo>
                  <a:pt x="204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4" name="Line 46"/>
          <p:cNvSpPr>
            <a:spLocks noChangeShapeType="1"/>
          </p:cNvSpPr>
          <p:nvPr/>
        </p:nvSpPr>
        <p:spPr bwMode="auto">
          <a:xfrm>
            <a:off x="1847850" y="22177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Line 47"/>
          <p:cNvSpPr>
            <a:spLocks noChangeShapeType="1"/>
          </p:cNvSpPr>
          <p:nvPr/>
        </p:nvSpPr>
        <p:spPr bwMode="auto">
          <a:xfrm>
            <a:off x="1847850" y="23066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6" name="Line 48"/>
          <p:cNvSpPr>
            <a:spLocks noChangeShapeType="1"/>
          </p:cNvSpPr>
          <p:nvPr/>
        </p:nvSpPr>
        <p:spPr bwMode="auto">
          <a:xfrm>
            <a:off x="1858963" y="2259013"/>
            <a:ext cx="273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auto">
          <a:xfrm>
            <a:off x="2016125" y="2233613"/>
            <a:ext cx="85725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8" name="Freeform 50"/>
          <p:cNvSpPr>
            <a:spLocks noEditPoints="1"/>
          </p:cNvSpPr>
          <p:nvPr/>
        </p:nvSpPr>
        <p:spPr bwMode="auto">
          <a:xfrm>
            <a:off x="1404938" y="1546225"/>
            <a:ext cx="852487" cy="635000"/>
          </a:xfrm>
          <a:custGeom>
            <a:avLst/>
            <a:gdLst>
              <a:gd name="T0" fmla="*/ 2147483647 w 538"/>
              <a:gd name="T1" fmla="*/ 2147483647 h 401"/>
              <a:gd name="T2" fmla="*/ 2147483647 w 538"/>
              <a:gd name="T3" fmla="*/ 2147483647 h 401"/>
              <a:gd name="T4" fmla="*/ 2147483647 w 538"/>
              <a:gd name="T5" fmla="*/ 2147483647 h 401"/>
              <a:gd name="T6" fmla="*/ 2147483647 w 538"/>
              <a:gd name="T7" fmla="*/ 2147483647 h 401"/>
              <a:gd name="T8" fmla="*/ 2147483647 w 538"/>
              <a:gd name="T9" fmla="*/ 2147483647 h 401"/>
              <a:gd name="T10" fmla="*/ 2147483647 w 538"/>
              <a:gd name="T11" fmla="*/ 2147483647 h 401"/>
              <a:gd name="T12" fmla="*/ 2147483647 w 538"/>
              <a:gd name="T13" fmla="*/ 2147483647 h 401"/>
              <a:gd name="T14" fmla="*/ 2147483647 w 538"/>
              <a:gd name="T15" fmla="*/ 2147483647 h 401"/>
              <a:gd name="T16" fmla="*/ 2147483647 w 538"/>
              <a:gd name="T17" fmla="*/ 2147483647 h 401"/>
              <a:gd name="T18" fmla="*/ 2147483647 w 538"/>
              <a:gd name="T19" fmla="*/ 2147483647 h 401"/>
              <a:gd name="T20" fmla="*/ 2147483647 w 538"/>
              <a:gd name="T21" fmla="*/ 2147483647 h 401"/>
              <a:gd name="T22" fmla="*/ 2147483647 w 538"/>
              <a:gd name="T23" fmla="*/ 2147483647 h 401"/>
              <a:gd name="T24" fmla="*/ 2147483647 w 538"/>
              <a:gd name="T25" fmla="*/ 2147483647 h 401"/>
              <a:gd name="T26" fmla="*/ 2147483647 w 538"/>
              <a:gd name="T27" fmla="*/ 2147483647 h 401"/>
              <a:gd name="T28" fmla="*/ 2147483647 w 538"/>
              <a:gd name="T29" fmla="*/ 0 h 401"/>
              <a:gd name="T30" fmla="*/ 2147483647 w 538"/>
              <a:gd name="T31" fmla="*/ 0 h 401"/>
              <a:gd name="T32" fmla="*/ 2147483647 w 538"/>
              <a:gd name="T33" fmla="*/ 2147483647 h 401"/>
              <a:gd name="T34" fmla="*/ 2147483647 w 538"/>
              <a:gd name="T35" fmla="*/ 2147483647 h 401"/>
              <a:gd name="T36" fmla="*/ 2147483647 w 538"/>
              <a:gd name="T37" fmla="*/ 2147483647 h 401"/>
              <a:gd name="T38" fmla="*/ 0 w 538"/>
              <a:gd name="T39" fmla="*/ 2147483647 h 401"/>
              <a:gd name="T40" fmla="*/ 2147483647 w 538"/>
              <a:gd name="T41" fmla="*/ 2147483647 h 401"/>
              <a:gd name="T42" fmla="*/ 2147483647 w 538"/>
              <a:gd name="T43" fmla="*/ 2147483647 h 401"/>
              <a:gd name="T44" fmla="*/ 0 w 538"/>
              <a:gd name="T45" fmla="*/ 2147483647 h 401"/>
              <a:gd name="T46" fmla="*/ 0 w 538"/>
              <a:gd name="T47" fmla="*/ 2147483647 h 401"/>
              <a:gd name="T48" fmla="*/ 2147483647 w 538"/>
              <a:gd name="T49" fmla="*/ 2147483647 h 401"/>
              <a:gd name="T50" fmla="*/ 2147483647 w 538"/>
              <a:gd name="T51" fmla="*/ 2147483647 h 401"/>
              <a:gd name="T52" fmla="*/ 2147483647 w 538"/>
              <a:gd name="T53" fmla="*/ 2147483647 h 401"/>
              <a:gd name="T54" fmla="*/ 2147483647 w 538"/>
              <a:gd name="T55" fmla="*/ 2147483647 h 401"/>
              <a:gd name="T56" fmla="*/ 2147483647 w 538"/>
              <a:gd name="T57" fmla="*/ 2147483647 h 401"/>
              <a:gd name="T58" fmla="*/ 2147483647 w 538"/>
              <a:gd name="T59" fmla="*/ 2147483647 h 401"/>
              <a:gd name="T60" fmla="*/ 2147483647 w 538"/>
              <a:gd name="T61" fmla="*/ 2147483647 h 401"/>
              <a:gd name="T62" fmla="*/ 2147483647 w 538"/>
              <a:gd name="T63" fmla="*/ 2147483647 h 401"/>
              <a:gd name="T64" fmla="*/ 2147483647 w 538"/>
              <a:gd name="T65" fmla="*/ 2147483647 h 401"/>
              <a:gd name="T66" fmla="*/ 2147483647 w 538"/>
              <a:gd name="T67" fmla="*/ 2147483647 h 401"/>
              <a:gd name="T68" fmla="*/ 2147483647 w 538"/>
              <a:gd name="T69" fmla="*/ 2147483647 h 401"/>
              <a:gd name="T70" fmla="*/ 2147483647 w 538"/>
              <a:gd name="T71" fmla="*/ 2147483647 h 401"/>
              <a:gd name="T72" fmla="*/ 2147483647 w 538"/>
              <a:gd name="T73" fmla="*/ 2147483647 h 401"/>
              <a:gd name="T74" fmla="*/ 2147483647 w 538"/>
              <a:gd name="T75" fmla="*/ 2147483647 h 401"/>
              <a:gd name="T76" fmla="*/ 2147483647 w 538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8"/>
              <a:gd name="T118" fmla="*/ 0 h 401"/>
              <a:gd name="T119" fmla="*/ 538 w 538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8" h="401">
                <a:moveTo>
                  <a:pt x="452" y="285"/>
                </a:moveTo>
                <a:lnTo>
                  <a:pt x="472" y="285"/>
                </a:lnTo>
                <a:lnTo>
                  <a:pt x="472" y="278"/>
                </a:lnTo>
                <a:lnTo>
                  <a:pt x="452" y="278"/>
                </a:lnTo>
                <a:lnTo>
                  <a:pt x="452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6" y="14"/>
                </a:lnTo>
                <a:lnTo>
                  <a:pt x="446" y="0"/>
                </a:lnTo>
                <a:lnTo>
                  <a:pt x="96" y="0"/>
                </a:lnTo>
                <a:lnTo>
                  <a:pt x="96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6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6" y="391"/>
                </a:lnTo>
                <a:lnTo>
                  <a:pt x="316" y="401"/>
                </a:lnTo>
                <a:close/>
                <a:moveTo>
                  <a:pt x="523" y="378"/>
                </a:moveTo>
                <a:lnTo>
                  <a:pt x="538" y="378"/>
                </a:lnTo>
                <a:lnTo>
                  <a:pt x="538" y="368"/>
                </a:lnTo>
                <a:lnTo>
                  <a:pt x="523" y="368"/>
                </a:lnTo>
                <a:lnTo>
                  <a:pt x="523" y="378"/>
                </a:lnTo>
                <a:close/>
                <a:moveTo>
                  <a:pt x="523" y="394"/>
                </a:moveTo>
                <a:lnTo>
                  <a:pt x="538" y="394"/>
                </a:lnTo>
                <a:lnTo>
                  <a:pt x="538" y="388"/>
                </a:lnTo>
                <a:lnTo>
                  <a:pt x="523" y="388"/>
                </a:lnTo>
                <a:lnTo>
                  <a:pt x="523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9" name="Line 51"/>
          <p:cNvSpPr>
            <a:spLocks noChangeShapeType="1"/>
          </p:cNvSpPr>
          <p:nvPr/>
        </p:nvSpPr>
        <p:spPr bwMode="auto">
          <a:xfrm>
            <a:off x="1490663" y="2025650"/>
            <a:ext cx="6810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0" name="Line 52"/>
          <p:cNvSpPr>
            <a:spLocks noChangeShapeType="1"/>
          </p:cNvSpPr>
          <p:nvPr/>
        </p:nvSpPr>
        <p:spPr bwMode="auto">
          <a:xfrm flipV="1">
            <a:off x="1663700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1" name="Line 53"/>
          <p:cNvSpPr>
            <a:spLocks noChangeShapeType="1"/>
          </p:cNvSpPr>
          <p:nvPr/>
        </p:nvSpPr>
        <p:spPr bwMode="auto">
          <a:xfrm flipV="1">
            <a:off x="1833563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2" name="AutoShape 54"/>
          <p:cNvSpPr>
            <a:spLocks/>
          </p:cNvSpPr>
          <p:nvPr/>
        </p:nvSpPr>
        <p:spPr bwMode="auto">
          <a:xfrm>
            <a:off x="1846263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Circuit</a:t>
            </a:r>
            <a:r>
              <a:rPr lang="en-US" sz="1600" b="0">
                <a:latin typeface="PMingLiU" charset="0"/>
              </a:rPr>
              <a:t>            </a:t>
            </a:r>
            <a:br>
              <a:rPr lang="en-US" sz="1600" b="0">
                <a:latin typeface="PMingLiU" charset="0"/>
              </a:rPr>
            </a:br>
            <a:r>
              <a:rPr lang="en-US" sz="1600" b="0">
                <a:latin typeface="Arial" charset="0"/>
              </a:rPr>
              <a:t>Establishment</a:t>
            </a:r>
            <a:r>
              <a:rPr lang="en-US" sz="1600" b="0">
                <a:latin typeface="PMingLiU" charset="0"/>
              </a:rPr>
              <a:t>  </a:t>
            </a:r>
            <a:endParaRPr lang="en-US" sz="1600" b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58423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PMingLiU" charset="0"/>
              </a:rPr>
              <a:t>             </a:t>
            </a:r>
            <a:br>
              <a:rPr lang="en-US" sz="1600" b="0">
                <a:latin typeface="PMingLiU" charset="0"/>
              </a:rPr>
            </a:br>
            <a:r>
              <a:rPr lang="en-US" sz="1600" b="0">
                <a:latin typeface="PMingLiU" charset="0"/>
              </a:rPr>
              <a:t> </a:t>
            </a:r>
            <a:r>
              <a:rPr lang="en-US" sz="1600" b="0">
                <a:latin typeface="Arial" charset="0"/>
              </a:rPr>
              <a:t>Transfer</a:t>
            </a:r>
            <a:r>
              <a:rPr lang="en-US" sz="1600" b="0">
                <a:latin typeface="PMingLiU" charset="0"/>
              </a:rPr>
              <a:t>      </a:t>
            </a:r>
            <a:r>
              <a:rPr lang="en-US" sz="1600" b="0">
                <a:solidFill>
                  <a:srgbClr val="000000"/>
                </a:solidFill>
                <a:latin typeface="PMingLiU" charset="0"/>
              </a:rPr>
              <a:t>   </a:t>
            </a:r>
          </a:p>
        </p:txBody>
      </p:sp>
      <p:sp>
        <p:nvSpPr>
          <p:cNvPr id="58424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Circuit               </a:t>
            </a:r>
            <a:br>
              <a:rPr lang="en-US" sz="1600" b="0">
                <a:latin typeface="Arial" charset="0"/>
              </a:rPr>
            </a:br>
            <a:r>
              <a:rPr lang="en-US" sz="1600" b="0">
                <a:latin typeface="Arial" charset="0"/>
              </a:rPr>
              <a:t>Teardown</a:t>
            </a:r>
            <a:r>
              <a:rPr lang="en-US" sz="1600" b="0">
                <a:latin typeface="PMingLiU" charset="0"/>
              </a:rPr>
              <a:t>       </a:t>
            </a:r>
          </a:p>
        </p:txBody>
      </p:sp>
      <p:sp>
        <p:nvSpPr>
          <p:cNvPr id="58425" name="Line 57"/>
          <p:cNvSpPr>
            <a:spLocks noChangeShapeType="1"/>
          </p:cNvSpPr>
          <p:nvPr/>
        </p:nvSpPr>
        <p:spPr bwMode="auto">
          <a:xfrm>
            <a:off x="2027238" y="3209925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3717925" y="3346450"/>
            <a:ext cx="3663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8427" name="AutoShape 59"/>
          <p:cNvSpPr>
            <a:spLocks/>
          </p:cNvSpPr>
          <p:nvPr/>
        </p:nvSpPr>
        <p:spPr bwMode="auto">
          <a:xfrm>
            <a:off x="7416800" y="3200400"/>
            <a:ext cx="74613" cy="152400"/>
          </a:xfrm>
          <a:prstGeom prst="rightBrace">
            <a:avLst>
              <a:gd name="adj1" fmla="val 170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836613" y="1600200"/>
            <a:ext cx="781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1</a:t>
            </a:r>
          </a:p>
        </p:txBody>
      </p:sp>
      <p:sp>
        <p:nvSpPr>
          <p:cNvPr id="58429" name="Text Box 61"/>
          <p:cNvSpPr txBox="1">
            <a:spLocks noChangeArrowheads="1"/>
          </p:cNvSpPr>
          <p:nvPr/>
        </p:nvSpPr>
        <p:spPr bwMode="auto">
          <a:xfrm>
            <a:off x="7543800" y="1600200"/>
            <a:ext cx="7508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2</a:t>
            </a:r>
          </a:p>
        </p:txBody>
      </p:sp>
      <p:sp>
        <p:nvSpPr>
          <p:cNvPr id="58430" name="Text Box 62"/>
          <p:cNvSpPr txBox="1">
            <a:spLocks noChangeArrowheads="1"/>
          </p:cNvSpPr>
          <p:nvPr/>
        </p:nvSpPr>
        <p:spPr bwMode="auto">
          <a:xfrm>
            <a:off x="2740025" y="1749425"/>
            <a:ext cx="98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1</a:t>
            </a:r>
          </a:p>
        </p:txBody>
      </p:sp>
      <p:sp>
        <p:nvSpPr>
          <p:cNvPr id="58431" name="Text Box 63"/>
          <p:cNvSpPr txBox="1">
            <a:spLocks noChangeArrowheads="1"/>
          </p:cNvSpPr>
          <p:nvPr/>
        </p:nvSpPr>
        <p:spPr bwMode="auto">
          <a:xfrm>
            <a:off x="4946650" y="1749425"/>
            <a:ext cx="1141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2</a:t>
            </a:r>
          </a:p>
        </p:txBody>
      </p:sp>
      <p:sp>
        <p:nvSpPr>
          <p:cNvPr id="58432" name="Text Box 64"/>
          <p:cNvSpPr txBox="1">
            <a:spLocks noChangeArrowheads="1"/>
          </p:cNvSpPr>
          <p:nvPr/>
        </p:nvSpPr>
        <p:spPr bwMode="auto">
          <a:xfrm>
            <a:off x="7413625" y="2890838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Switch1</a:t>
            </a:r>
          </a:p>
        </p:txBody>
      </p:sp>
      <p:sp>
        <p:nvSpPr>
          <p:cNvPr id="5843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434" name="Line 66"/>
          <p:cNvSpPr>
            <a:spLocks noChangeShapeType="1"/>
          </p:cNvSpPr>
          <p:nvPr/>
        </p:nvSpPr>
        <p:spPr bwMode="auto">
          <a:xfrm>
            <a:off x="7165975" y="3819525"/>
            <a:ext cx="219075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8435" name="Line 67"/>
          <p:cNvSpPr>
            <a:spLocks noChangeShapeType="1"/>
          </p:cNvSpPr>
          <p:nvPr/>
        </p:nvSpPr>
        <p:spPr bwMode="auto">
          <a:xfrm>
            <a:off x="1998663" y="4044950"/>
            <a:ext cx="53546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58436" name="AutoShape 68"/>
          <p:cNvSpPr>
            <a:spLocks/>
          </p:cNvSpPr>
          <p:nvPr/>
        </p:nvSpPr>
        <p:spPr bwMode="auto">
          <a:xfrm>
            <a:off x="7410450" y="3810000"/>
            <a:ext cx="74613" cy="215900"/>
          </a:xfrm>
          <a:prstGeom prst="rightBrace">
            <a:avLst>
              <a:gd name="adj1" fmla="val 2411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200" b="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8437" name="Text Box 69"/>
          <p:cNvSpPr txBox="1">
            <a:spLocks noChangeArrowheads="1"/>
          </p:cNvSpPr>
          <p:nvPr/>
        </p:nvSpPr>
        <p:spPr bwMode="auto">
          <a:xfrm>
            <a:off x="7389813" y="3609975"/>
            <a:ext cx="1644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propagation delay </a:t>
            </a:r>
          </a:p>
          <a:p>
            <a:pPr algn="l"/>
            <a:r>
              <a:rPr lang="en-US" sz="1400" b="0">
                <a:latin typeface="Arial" charset="0"/>
              </a:rPr>
              <a:t>between Host 1 </a:t>
            </a:r>
          </a:p>
          <a:p>
            <a:pPr algn="l"/>
            <a:r>
              <a:rPr lang="en-US" sz="1400" b="0">
                <a:latin typeface="Arial" charset="0"/>
              </a:rPr>
              <a:t>and Host 2</a:t>
            </a:r>
          </a:p>
        </p:txBody>
      </p:sp>
      <p:sp>
        <p:nvSpPr>
          <p:cNvPr id="58438" name="Line 70"/>
          <p:cNvSpPr>
            <a:spLocks noChangeShapeType="1"/>
          </p:cNvSpPr>
          <p:nvPr/>
        </p:nvSpPr>
        <p:spPr bwMode="auto">
          <a:xfrm flipV="1">
            <a:off x="3729038" y="27384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39" name="Line 71"/>
          <p:cNvSpPr>
            <a:spLocks noChangeShapeType="1"/>
          </p:cNvSpPr>
          <p:nvPr/>
        </p:nvSpPr>
        <p:spPr bwMode="auto">
          <a:xfrm flipV="1">
            <a:off x="3729038" y="2814638"/>
            <a:ext cx="608012" cy="6080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40" name="AutoShape 72"/>
          <p:cNvSpPr>
            <a:spLocks/>
          </p:cNvSpPr>
          <p:nvPr/>
        </p:nvSpPr>
        <p:spPr bwMode="auto">
          <a:xfrm>
            <a:off x="4337050" y="2738438"/>
            <a:ext cx="74613" cy="114300"/>
          </a:xfrm>
          <a:prstGeom prst="rightBrace">
            <a:avLst>
              <a:gd name="adj1" fmla="val 127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58441" name="Text Box 73"/>
          <p:cNvSpPr txBox="1">
            <a:spLocks noChangeArrowheads="1"/>
          </p:cNvSpPr>
          <p:nvPr/>
        </p:nvSpPr>
        <p:spPr bwMode="auto">
          <a:xfrm>
            <a:off x="4386263" y="2589213"/>
            <a:ext cx="17129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Transmission delay</a:t>
            </a:r>
          </a:p>
        </p:txBody>
      </p:sp>
      <p:sp>
        <p:nvSpPr>
          <p:cNvPr id="5844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443" name="Line 75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44" name="Line 76"/>
          <p:cNvSpPr>
            <a:spLocks noChangeShapeType="1"/>
          </p:cNvSpPr>
          <p:nvPr/>
        </p:nvSpPr>
        <p:spPr bwMode="auto">
          <a:xfrm>
            <a:off x="41846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45" name="Line 77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46" name="Rectangle 78"/>
          <p:cNvSpPr>
            <a:spLocks noChangeArrowheads="1"/>
          </p:cNvSpPr>
          <p:nvPr/>
        </p:nvSpPr>
        <p:spPr bwMode="auto">
          <a:xfrm>
            <a:off x="3881438" y="1292225"/>
            <a:ext cx="908050" cy="2365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7" name="Rectangle 79"/>
          <p:cNvSpPr>
            <a:spLocks noChangeArrowheads="1"/>
          </p:cNvSpPr>
          <p:nvPr/>
        </p:nvSpPr>
        <p:spPr bwMode="auto">
          <a:xfrm>
            <a:off x="3906838" y="1323975"/>
            <a:ext cx="852487" cy="269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8" name="Freeform 80"/>
          <p:cNvSpPr>
            <a:spLocks noEditPoints="1"/>
          </p:cNvSpPr>
          <p:nvPr/>
        </p:nvSpPr>
        <p:spPr bwMode="auto">
          <a:xfrm>
            <a:off x="3921125" y="1382713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9" name="Line 81"/>
          <p:cNvSpPr>
            <a:spLocks noChangeShapeType="1"/>
          </p:cNvSpPr>
          <p:nvPr/>
        </p:nvSpPr>
        <p:spPr bwMode="auto">
          <a:xfrm flipV="1">
            <a:off x="3652838" y="1597025"/>
            <a:ext cx="531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50" name="Line 82"/>
          <p:cNvSpPr>
            <a:spLocks noChangeShapeType="1"/>
          </p:cNvSpPr>
          <p:nvPr/>
        </p:nvSpPr>
        <p:spPr bwMode="auto">
          <a:xfrm flipH="1" flipV="1">
            <a:off x="4489450" y="1520825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5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45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5845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36BF113-FF83-E044-BA4C-DC3B621A3B8D}" type="slidenum">
              <a:rPr lang="en-US" sz="1400" b="0">
                <a:latin typeface="Times New Roman" charset="0"/>
              </a:rPr>
              <a:pPr eaLnBrk="1" hangingPunct="1"/>
              <a:t>19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54663" y="4867275"/>
            <a:ext cx="1751012" cy="304800"/>
            <a:chOff x="1056" y="1872"/>
            <a:chExt cx="1104" cy="192"/>
          </a:xfrm>
        </p:grpSpPr>
        <p:sp>
          <p:nvSpPr>
            <p:cNvPr id="959491" name="Oval 3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51" name="Rectangle 4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52" name="Oval 5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554663" y="3954463"/>
            <a:ext cx="1751012" cy="304800"/>
            <a:chOff x="1056" y="1872"/>
            <a:chExt cx="1104" cy="192"/>
          </a:xfrm>
        </p:grpSpPr>
        <p:sp>
          <p:nvSpPr>
            <p:cNvPr id="959495" name="Oval 7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48" name="Rectangle 8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49" name="Oval 9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54663" y="2967038"/>
            <a:ext cx="1751012" cy="303212"/>
            <a:chOff x="1056" y="1872"/>
            <a:chExt cx="1104" cy="192"/>
          </a:xfrm>
        </p:grpSpPr>
        <p:sp>
          <p:nvSpPr>
            <p:cNvPr id="959499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45" name="Rectangle 12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46" name="Oval 13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595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haring a link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9504" name="Rectangle 16"/>
          <p:cNvSpPr>
            <a:spLocks noChangeArrowheads="1"/>
          </p:cNvSpPr>
          <p:nvPr/>
        </p:nvSpPr>
        <p:spPr bwMode="auto">
          <a:xfrm>
            <a:off x="3579813" y="2889250"/>
            <a:ext cx="2127250" cy="26638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825625" y="2967038"/>
            <a:ext cx="1751013" cy="303212"/>
            <a:chOff x="1056" y="1872"/>
            <a:chExt cx="1104" cy="192"/>
          </a:xfrm>
        </p:grpSpPr>
        <p:sp>
          <p:nvSpPr>
            <p:cNvPr id="959506" name="Oval 18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42" name="Rectangle 19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43" name="Oval 20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825625" y="3954463"/>
            <a:ext cx="1751013" cy="304800"/>
            <a:chOff x="1056" y="1872"/>
            <a:chExt cx="1104" cy="192"/>
          </a:xfrm>
        </p:grpSpPr>
        <p:sp>
          <p:nvSpPr>
            <p:cNvPr id="959510" name="Oval 22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39" name="Rectangle 23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40" name="Oval 24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825625" y="4867275"/>
            <a:ext cx="1751013" cy="304800"/>
            <a:chOff x="1056" y="1872"/>
            <a:chExt cx="1104" cy="192"/>
          </a:xfrm>
        </p:grpSpPr>
        <p:sp>
          <p:nvSpPr>
            <p:cNvPr id="959514" name="Oval 26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436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7" name="Oval 28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59517" name="Rectangle 29"/>
          <p:cNvSpPr>
            <a:spLocks noChangeArrowheads="1"/>
          </p:cNvSpPr>
          <p:nvPr/>
        </p:nvSpPr>
        <p:spPr bwMode="auto">
          <a:xfrm>
            <a:off x="1901825" y="2387600"/>
            <a:ext cx="143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incoming links</a:t>
            </a:r>
            <a:endParaRPr lang="en-US" sz="1800" b="0">
              <a:latin typeface="Arial" charset="0"/>
            </a:endParaRPr>
          </a:p>
        </p:txBody>
      </p:sp>
      <p:sp>
        <p:nvSpPr>
          <p:cNvPr id="959518" name="Rectangle 30"/>
          <p:cNvSpPr>
            <a:spLocks noChangeArrowheads="1"/>
          </p:cNvSpPr>
          <p:nvPr/>
        </p:nvSpPr>
        <p:spPr bwMode="auto">
          <a:xfrm>
            <a:off x="5661025" y="2387600"/>
            <a:ext cx="1398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outgoing links</a:t>
            </a:r>
            <a:endParaRPr lang="en-US" sz="1800" b="0">
              <a:latin typeface="Arial" charset="0"/>
            </a:endParaRPr>
          </a:p>
        </p:txBody>
      </p:sp>
      <p:sp>
        <p:nvSpPr>
          <p:cNvPr id="959519" name="Line 31"/>
          <p:cNvSpPr>
            <a:spLocks noChangeShapeType="1"/>
          </p:cNvSpPr>
          <p:nvPr/>
        </p:nvSpPr>
        <p:spPr bwMode="auto">
          <a:xfrm flipV="1">
            <a:off x="1749425" y="5083175"/>
            <a:ext cx="5783263" cy="127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59520" name="Freeform 32"/>
          <p:cNvSpPr>
            <a:spLocks/>
          </p:cNvSpPr>
          <p:nvPr/>
        </p:nvSpPr>
        <p:spPr bwMode="auto">
          <a:xfrm flipV="1">
            <a:off x="1749425" y="3117850"/>
            <a:ext cx="5783263" cy="1825625"/>
          </a:xfrm>
          <a:custGeom>
            <a:avLst/>
            <a:gdLst>
              <a:gd name="T0" fmla="*/ 0 w 3648"/>
              <a:gd name="T1" fmla="*/ 0 h 528"/>
              <a:gd name="T2" fmla="*/ 2147483647 w 3648"/>
              <a:gd name="T3" fmla="*/ 0 h 528"/>
              <a:gd name="T4" fmla="*/ 2147483647 w 3648"/>
              <a:gd name="T5" fmla="*/ 2147483647 h 528"/>
              <a:gd name="T6" fmla="*/ 2147483647 w 3648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528"/>
              <a:gd name="T14" fmla="*/ 3648 w 364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528">
                <a:moveTo>
                  <a:pt x="0" y="0"/>
                </a:moveTo>
                <a:lnTo>
                  <a:pt x="1296" y="0"/>
                </a:lnTo>
                <a:lnTo>
                  <a:pt x="2400" y="528"/>
                </a:lnTo>
                <a:lnTo>
                  <a:pt x="3648" y="528"/>
                </a:lnTo>
              </a:path>
            </a:pathLst>
          </a:custGeom>
          <a:noFill/>
          <a:ln w="50800">
            <a:solidFill>
              <a:srgbClr val="00CC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59521" name="Freeform 33"/>
          <p:cNvSpPr>
            <a:spLocks/>
          </p:cNvSpPr>
          <p:nvPr/>
        </p:nvSpPr>
        <p:spPr bwMode="auto">
          <a:xfrm>
            <a:off x="1749425" y="3117850"/>
            <a:ext cx="5783263" cy="989013"/>
          </a:xfrm>
          <a:custGeom>
            <a:avLst/>
            <a:gdLst>
              <a:gd name="T0" fmla="*/ 0 w 3600"/>
              <a:gd name="T1" fmla="*/ 0 h 576"/>
              <a:gd name="T2" fmla="*/ 2147483647 w 3600"/>
              <a:gd name="T3" fmla="*/ 0 h 576"/>
              <a:gd name="T4" fmla="*/ 2147483647 w 3600"/>
              <a:gd name="T5" fmla="*/ 2147483647 h 576"/>
              <a:gd name="T6" fmla="*/ 2147483647 w 3600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3600"/>
              <a:gd name="T13" fmla="*/ 0 h 576"/>
              <a:gd name="T14" fmla="*/ 3600 w 36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00" h="576">
                <a:moveTo>
                  <a:pt x="0" y="0"/>
                </a:moveTo>
                <a:lnTo>
                  <a:pt x="1248" y="0"/>
                </a:lnTo>
                <a:lnTo>
                  <a:pt x="2400" y="576"/>
                </a:lnTo>
                <a:lnTo>
                  <a:pt x="3600" y="576"/>
                </a:ln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59522" name="Freeform 34"/>
          <p:cNvSpPr>
            <a:spLocks/>
          </p:cNvSpPr>
          <p:nvPr/>
        </p:nvSpPr>
        <p:spPr bwMode="auto">
          <a:xfrm>
            <a:off x="1749425" y="4106863"/>
            <a:ext cx="5783263" cy="836612"/>
          </a:xfrm>
          <a:custGeom>
            <a:avLst/>
            <a:gdLst>
              <a:gd name="T0" fmla="*/ 0 w 3648"/>
              <a:gd name="T1" fmla="*/ 0 h 528"/>
              <a:gd name="T2" fmla="*/ 2147483647 w 3648"/>
              <a:gd name="T3" fmla="*/ 0 h 528"/>
              <a:gd name="T4" fmla="*/ 2147483647 w 3648"/>
              <a:gd name="T5" fmla="*/ 2147483647 h 528"/>
              <a:gd name="T6" fmla="*/ 2147483647 w 3648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528"/>
              <a:gd name="T14" fmla="*/ 3648 w 364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528">
                <a:moveTo>
                  <a:pt x="0" y="0"/>
                </a:moveTo>
                <a:lnTo>
                  <a:pt x="1248" y="0"/>
                </a:lnTo>
                <a:lnTo>
                  <a:pt x="2448" y="528"/>
                </a:lnTo>
                <a:lnTo>
                  <a:pt x="3648" y="528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59523" name="Rectangle 35"/>
          <p:cNvSpPr>
            <a:spLocks noChangeArrowheads="1"/>
          </p:cNvSpPr>
          <p:nvPr/>
        </p:nvSpPr>
        <p:spPr bwMode="auto">
          <a:xfrm>
            <a:off x="4108450" y="2357438"/>
            <a:ext cx="54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Node</a:t>
            </a:r>
            <a:endParaRPr lang="en-US" sz="1800" b="0">
              <a:latin typeface="Arial" charset="0"/>
            </a:endParaRPr>
          </a:p>
        </p:txBody>
      </p:sp>
      <p:sp>
        <p:nvSpPr>
          <p:cNvPr id="959524" name="Text Box 36"/>
          <p:cNvSpPr txBox="1">
            <a:spLocks noChangeArrowheads="1"/>
          </p:cNvSpPr>
          <p:nvPr/>
        </p:nvSpPr>
        <p:spPr bwMode="auto">
          <a:xfrm>
            <a:off x="762000" y="5715000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0" i="1" dirty="0">
                <a:latin typeface="Arial" charset="0"/>
              </a:rPr>
              <a:t>How do the black and orange </a:t>
            </a:r>
            <a:r>
              <a:rPr lang="en-US" sz="2800" b="0" i="1" dirty="0" smtClean="0">
                <a:latin typeface="Arial" charset="0"/>
              </a:rPr>
              <a:t>circuits</a:t>
            </a:r>
            <a:br>
              <a:rPr lang="en-US" sz="2800" b="0" i="1" dirty="0" smtClean="0">
                <a:latin typeface="Arial" charset="0"/>
              </a:rPr>
            </a:br>
            <a:r>
              <a:rPr lang="en-US" sz="2800" b="0" i="1" dirty="0" smtClean="0">
                <a:latin typeface="Arial" charset="0"/>
              </a:rPr>
              <a:t>share </a:t>
            </a:r>
            <a:r>
              <a:rPr lang="en-US" sz="2800" b="0" i="1" dirty="0">
                <a:latin typeface="Arial" charset="0"/>
              </a:rPr>
              <a:t>the outgoing link?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02" grpId="0"/>
      <p:bldP spid="959504" grpId="0" animBg="1"/>
      <p:bldP spid="959517" grpId="0"/>
      <p:bldP spid="959518" grpId="0"/>
      <p:bldP spid="959519" grpId="0" animBg="1"/>
      <p:bldP spid="959520" grpId="0" animBg="1"/>
      <p:bldP spid="959521" grpId="0" animBg="1"/>
      <p:bldP spid="959522" grpId="0" animBg="1"/>
      <p:bldP spid="959523" grpId="0"/>
      <p:bldP spid="9595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Participation: </a:t>
            </a:r>
            <a:r>
              <a:rPr lang="en-US" dirty="0" err="1" smtClean="0"/>
              <a:t>administrivia</a:t>
            </a:r>
            <a:r>
              <a:rPr lang="en-US" dirty="0" smtClean="0"/>
              <a:t> questions don’t count</a:t>
            </a:r>
          </a:p>
          <a:p>
            <a:pPr lvl="1"/>
            <a:r>
              <a:rPr lang="en-US" dirty="0" smtClean="0"/>
              <a:t>And don’t send your email during class (duh!)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ath: 340 students/ 27 lectures ~ 12.5 comments/lecture 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Sections start this </a:t>
            </a:r>
            <a:r>
              <a:rPr lang="en-US" dirty="0" smtClean="0"/>
              <a:t>week</a:t>
            </a:r>
          </a:p>
          <a:p>
            <a:pPr lvl="1"/>
            <a:r>
              <a:rPr lang="en-US" dirty="0" smtClean="0"/>
              <a:t>If you asked about a switch, should have heard from me</a:t>
            </a:r>
          </a:p>
          <a:p>
            <a:pPr lvl="5"/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nstructional </a:t>
            </a:r>
            <a:r>
              <a:rPr lang="en-US" dirty="0" smtClean="0"/>
              <a:t>account forms </a:t>
            </a:r>
            <a:r>
              <a:rPr lang="en-US" dirty="0" smtClean="0"/>
              <a:t>sent </a:t>
            </a:r>
            <a:r>
              <a:rPr lang="en-US" dirty="0" smtClean="0"/>
              <a:t>by email</a:t>
            </a:r>
          </a:p>
          <a:p>
            <a:pPr lvl="1"/>
            <a:r>
              <a:rPr lang="en-US" dirty="0" smtClean="0"/>
              <a:t>Should have them by now</a:t>
            </a:r>
          </a:p>
          <a:p>
            <a:pPr lvl="5"/>
            <a:endParaRPr lang="en-US" dirty="0"/>
          </a:p>
          <a:p>
            <a:r>
              <a:rPr lang="en-US" dirty="0" smtClean="0"/>
              <a:t>Midterm clash:</a:t>
            </a:r>
          </a:p>
          <a:p>
            <a:pPr lvl="1"/>
            <a:r>
              <a:rPr lang="en-US" dirty="0" smtClean="0"/>
              <a:t>Is Oct 11</a:t>
            </a:r>
            <a:r>
              <a:rPr lang="en-US" baseline="30000" dirty="0" smtClean="0"/>
              <a:t>th</a:t>
            </a:r>
            <a:r>
              <a:rPr lang="en-US" dirty="0" smtClean="0"/>
              <a:t> ok?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E21F06-5863-174E-9711-AD501BCB8546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Circuit Switching: </a:t>
            </a:r>
            <a:r>
              <a:rPr lang="en-US" sz="3200" i="1">
                <a:latin typeface="Helvetica" charset="0"/>
                <a:ea typeface="ＭＳ Ｐゴシック" charset="0"/>
                <a:cs typeface="ＭＳ Ｐゴシック" charset="0"/>
              </a:rPr>
              <a:t>Multiplexing</a:t>
            </a:r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 a Link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3188"/>
            <a:ext cx="4152900" cy="1711325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Time-division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Each circuit allocated certain time slots</a:t>
            </a:r>
          </a:p>
        </p:txBody>
      </p:sp>
      <p:sp>
        <p:nvSpPr>
          <p:cNvPr id="961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1373188"/>
            <a:ext cx="4152900" cy="1673225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Frequency-division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Each circuit allocated certain frequencies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38825" y="3927475"/>
            <a:ext cx="2803525" cy="1152525"/>
            <a:chOff x="3315" y="2474"/>
            <a:chExt cx="2129" cy="726"/>
          </a:xfrm>
        </p:grpSpPr>
        <p:sp>
          <p:nvSpPr>
            <p:cNvPr id="62488" name="Rectangle 6"/>
            <p:cNvSpPr>
              <a:spLocks noChangeArrowheads="1"/>
            </p:cNvSpPr>
            <p:nvPr/>
          </p:nvSpPr>
          <p:spPr bwMode="auto">
            <a:xfrm>
              <a:off x="3315" y="2474"/>
              <a:ext cx="2129" cy="121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Rectangle 7"/>
            <p:cNvSpPr>
              <a:spLocks noChangeArrowheads="1"/>
            </p:cNvSpPr>
            <p:nvPr/>
          </p:nvSpPr>
          <p:spPr bwMode="auto">
            <a:xfrm>
              <a:off x="3315" y="2716"/>
              <a:ext cx="2129" cy="1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Rectangle 8"/>
            <p:cNvSpPr>
              <a:spLocks noChangeArrowheads="1"/>
            </p:cNvSpPr>
            <p:nvPr/>
          </p:nvSpPr>
          <p:spPr bwMode="auto">
            <a:xfrm>
              <a:off x="3315" y="2595"/>
              <a:ext cx="2129" cy="12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Rectangle 9"/>
            <p:cNvSpPr>
              <a:spLocks noChangeArrowheads="1"/>
            </p:cNvSpPr>
            <p:nvPr/>
          </p:nvSpPr>
          <p:spPr bwMode="auto">
            <a:xfrm>
              <a:off x="3315" y="2837"/>
              <a:ext cx="2129" cy="12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Rectangle 10"/>
            <p:cNvSpPr>
              <a:spLocks noChangeArrowheads="1"/>
            </p:cNvSpPr>
            <p:nvPr/>
          </p:nvSpPr>
          <p:spPr bwMode="auto">
            <a:xfrm>
              <a:off x="3315" y="2958"/>
              <a:ext cx="2129" cy="1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Rectangle 11"/>
            <p:cNvSpPr>
              <a:spLocks noChangeArrowheads="1"/>
            </p:cNvSpPr>
            <p:nvPr/>
          </p:nvSpPr>
          <p:spPr bwMode="auto">
            <a:xfrm>
              <a:off x="3315" y="3079"/>
              <a:ext cx="2129" cy="121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1548" name="Line 12"/>
          <p:cNvSpPr>
            <a:spLocks noChangeShapeType="1"/>
          </p:cNvSpPr>
          <p:nvPr/>
        </p:nvSpPr>
        <p:spPr bwMode="auto">
          <a:xfrm flipV="1">
            <a:off x="5570538" y="39290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1549" name="Text Box 13"/>
          <p:cNvSpPr txBox="1">
            <a:spLocks noChangeArrowheads="1"/>
          </p:cNvSpPr>
          <p:nvPr/>
        </p:nvSpPr>
        <p:spPr bwMode="auto">
          <a:xfrm>
            <a:off x="6684963" y="5272088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time</a:t>
            </a:r>
          </a:p>
        </p:txBody>
      </p:sp>
      <p:sp>
        <p:nvSpPr>
          <p:cNvPr id="961550" name="Text Box 14"/>
          <p:cNvSpPr txBox="1">
            <a:spLocks noChangeArrowheads="1"/>
          </p:cNvSpPr>
          <p:nvPr/>
        </p:nvSpPr>
        <p:spPr bwMode="auto">
          <a:xfrm rot="-5400000">
            <a:off x="4306094" y="4458494"/>
            <a:ext cx="183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frequency</a:t>
            </a:r>
          </a:p>
        </p:txBody>
      </p:sp>
      <p:sp>
        <p:nvSpPr>
          <p:cNvPr id="961551" name="Line 15"/>
          <p:cNvSpPr>
            <a:spLocks noChangeShapeType="1"/>
          </p:cNvSpPr>
          <p:nvPr/>
        </p:nvSpPr>
        <p:spPr bwMode="auto">
          <a:xfrm>
            <a:off x="6032500" y="5348288"/>
            <a:ext cx="2457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Text Box 16"/>
          <p:cNvSpPr txBox="1">
            <a:spLocks noChangeArrowheads="1"/>
          </p:cNvSpPr>
          <p:nvPr/>
        </p:nvSpPr>
        <p:spPr bwMode="auto">
          <a:xfrm>
            <a:off x="1852613" y="5276850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time</a:t>
            </a:r>
          </a:p>
        </p:txBody>
      </p:sp>
      <p:sp>
        <p:nvSpPr>
          <p:cNvPr id="62475" name="Line 17"/>
          <p:cNvSpPr>
            <a:spLocks noChangeShapeType="1"/>
          </p:cNvSpPr>
          <p:nvPr/>
        </p:nvSpPr>
        <p:spPr bwMode="auto">
          <a:xfrm flipV="1">
            <a:off x="885825" y="5349875"/>
            <a:ext cx="28797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8"/>
          <p:cNvSpPr>
            <a:spLocks noChangeArrowheads="1"/>
          </p:cNvSpPr>
          <p:nvPr/>
        </p:nvSpPr>
        <p:spPr bwMode="auto">
          <a:xfrm>
            <a:off x="922338" y="3929063"/>
            <a:ext cx="231775" cy="11128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9"/>
          <p:cNvSpPr>
            <a:spLocks noChangeArrowheads="1"/>
          </p:cNvSpPr>
          <p:nvPr/>
        </p:nvSpPr>
        <p:spPr bwMode="auto">
          <a:xfrm>
            <a:off x="1152525" y="3929063"/>
            <a:ext cx="231775" cy="11128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Rectangle 20"/>
          <p:cNvSpPr>
            <a:spLocks noChangeArrowheads="1"/>
          </p:cNvSpPr>
          <p:nvPr/>
        </p:nvSpPr>
        <p:spPr bwMode="auto">
          <a:xfrm>
            <a:off x="1384300" y="3929063"/>
            <a:ext cx="231775" cy="1112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Rectangle 21"/>
          <p:cNvSpPr>
            <a:spLocks noChangeArrowheads="1"/>
          </p:cNvSpPr>
          <p:nvPr/>
        </p:nvSpPr>
        <p:spPr bwMode="auto">
          <a:xfrm>
            <a:off x="1614488" y="3929063"/>
            <a:ext cx="231775" cy="1112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Rectangle 22"/>
          <p:cNvSpPr>
            <a:spLocks noChangeArrowheads="1"/>
          </p:cNvSpPr>
          <p:nvPr/>
        </p:nvSpPr>
        <p:spPr bwMode="auto">
          <a:xfrm>
            <a:off x="1844675" y="3929063"/>
            <a:ext cx="231775" cy="1112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Rectangle 23"/>
          <p:cNvSpPr>
            <a:spLocks noChangeArrowheads="1"/>
          </p:cNvSpPr>
          <p:nvPr/>
        </p:nvSpPr>
        <p:spPr bwMode="auto">
          <a:xfrm>
            <a:off x="2073275" y="3929063"/>
            <a:ext cx="231775" cy="11128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Rectangle 24"/>
          <p:cNvSpPr>
            <a:spLocks noChangeArrowheads="1"/>
          </p:cNvSpPr>
          <p:nvPr/>
        </p:nvSpPr>
        <p:spPr bwMode="auto">
          <a:xfrm>
            <a:off x="2305050" y="3929063"/>
            <a:ext cx="231775" cy="11128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Rectangle 25"/>
          <p:cNvSpPr>
            <a:spLocks noChangeArrowheads="1"/>
          </p:cNvSpPr>
          <p:nvPr/>
        </p:nvSpPr>
        <p:spPr bwMode="auto">
          <a:xfrm>
            <a:off x="2535238" y="3929063"/>
            <a:ext cx="231775" cy="11128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Rectangle 26"/>
          <p:cNvSpPr>
            <a:spLocks noChangeArrowheads="1"/>
          </p:cNvSpPr>
          <p:nvPr/>
        </p:nvSpPr>
        <p:spPr bwMode="auto">
          <a:xfrm>
            <a:off x="2767013" y="3929063"/>
            <a:ext cx="231775" cy="1112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Rectangle 27"/>
          <p:cNvSpPr>
            <a:spLocks noChangeArrowheads="1"/>
          </p:cNvSpPr>
          <p:nvPr/>
        </p:nvSpPr>
        <p:spPr bwMode="auto">
          <a:xfrm>
            <a:off x="2997200" y="3929063"/>
            <a:ext cx="231775" cy="1112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Rectangle 28"/>
          <p:cNvSpPr>
            <a:spLocks noChangeArrowheads="1"/>
          </p:cNvSpPr>
          <p:nvPr/>
        </p:nvSpPr>
        <p:spPr bwMode="auto">
          <a:xfrm>
            <a:off x="3227388" y="3929063"/>
            <a:ext cx="231775" cy="1112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Rectangle 29"/>
          <p:cNvSpPr>
            <a:spLocks noChangeArrowheads="1"/>
          </p:cNvSpPr>
          <p:nvPr/>
        </p:nvSpPr>
        <p:spPr bwMode="auto">
          <a:xfrm>
            <a:off x="3455988" y="3929063"/>
            <a:ext cx="231775" cy="11128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0" grpId="0" build="p" animBg="1"/>
      <p:bldP spid="961548" grpId="0" animBg="1"/>
      <p:bldP spid="961549" grpId="0"/>
      <p:bldP spid="961550" grpId="0"/>
      <p:bldP spid="9615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102140A-EB88-724B-A8FC-564A7B6A643F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Time-Division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498850"/>
            <a:ext cx="8382000" cy="29654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Relative slot position inside a frame 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determines</a:t>
            </a:r>
            <a:r>
              <a:rPr lang="en-US" sz="2400" dirty="0">
                <a:latin typeface="Arial" charset="0"/>
              </a:rPr>
              <a:t>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E.g., slot 0 belongs to 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orange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conversation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Requires synchronization between sender and </a:t>
            </a:r>
            <a:r>
              <a:rPr lang="en-US" sz="2400" dirty="0" smtClean="0">
                <a:latin typeface="Arial" charset="0"/>
              </a:rPr>
              <a:t>receiver</a:t>
            </a:r>
          </a:p>
          <a:p>
            <a:pPr marL="285750" lvl="1" indent="-285750" defTabSz="9159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dynamically bind a slot to a conversation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a conversation does not use its circuit </a:t>
            </a:r>
            <a:r>
              <a:rPr lang="en-US" sz="2400" b="1" dirty="0" smtClean="0">
                <a:solidFill>
                  <a:schemeClr val="accent1"/>
                </a:solidFill>
                <a:latin typeface="Arial" charset="0"/>
              </a:rPr>
              <a:t>capacity 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is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lost!</a:t>
            </a:r>
            <a:endParaRPr lang="en-US" dirty="0">
              <a:latin typeface="Arial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4561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4562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64536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64537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38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39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40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41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42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Frames</a:t>
            </a:r>
          </a:p>
        </p:txBody>
      </p:sp>
      <p:sp>
        <p:nvSpPr>
          <p:cNvPr id="64543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44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45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64546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64547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64548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64549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64550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64551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52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553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64554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64555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64556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64557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64558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64559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Slots =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trengths of phone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Predictable performance</a:t>
            </a:r>
          </a:p>
          <a:p>
            <a:pPr lvl="1"/>
            <a:r>
              <a:rPr lang="en-US" dirty="0" smtClean="0"/>
              <a:t>Known delays</a:t>
            </a:r>
          </a:p>
          <a:p>
            <a:pPr lvl="1"/>
            <a:r>
              <a:rPr lang="en-US" dirty="0" smtClean="0"/>
              <a:t>No drops</a:t>
            </a:r>
          </a:p>
          <a:p>
            <a:r>
              <a:rPr lang="en-US" dirty="0"/>
              <a:t>Easy to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Centralized management of how calls are routed</a:t>
            </a:r>
            <a:endParaRPr lang="en-US" dirty="0"/>
          </a:p>
          <a:p>
            <a:r>
              <a:rPr lang="en-US" dirty="0" smtClean="0"/>
              <a:t>Easy to reason about</a:t>
            </a:r>
          </a:p>
          <a:p>
            <a:r>
              <a:rPr lang="en-US" dirty="0" smtClean="0"/>
              <a:t>Supports a crucial service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What about weaknesses?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8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#1: Not resilient to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failure along the path prevents transmission</a:t>
            </a:r>
          </a:p>
          <a:p>
            <a:r>
              <a:rPr lang="en-US" dirty="0"/>
              <a:t>Entire transmission has to be </a:t>
            </a:r>
            <a:r>
              <a:rPr lang="en-US" dirty="0" smtClean="0"/>
              <a:t>restarted</a:t>
            </a:r>
          </a:p>
          <a:p>
            <a:pPr lvl="1"/>
            <a:r>
              <a:rPr lang="en-US" dirty="0" smtClean="0"/>
              <a:t>“All or nothing” delivery model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13F1281-9247-454C-96D1-19DFC9E08882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pPr defTabSz="915988"/>
            <a:r>
              <a:rPr lang="en-US" altLang="zh-TW" dirty="0" smtClean="0">
                <a:latin typeface="Helvetica" charset="0"/>
                <a:ea typeface="PMingLiU" charset="0"/>
                <a:cs typeface="PMingLiU" charset="0"/>
              </a:rPr>
              <a:t>All-or-Nothing Delivery</a:t>
            </a:r>
            <a:endParaRPr lang="zh-TW" altLang="en-US" dirty="0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>
            <a:off x="6716713" y="1477963"/>
            <a:ext cx="908050" cy="944562"/>
          </a:xfrm>
          <a:custGeom>
            <a:avLst/>
            <a:gdLst>
              <a:gd name="T0" fmla="*/ 2147483647 w 573"/>
              <a:gd name="T1" fmla="*/ 2147483647 h 596"/>
              <a:gd name="T2" fmla="*/ 0 w 573"/>
              <a:gd name="T3" fmla="*/ 2147483647 h 596"/>
              <a:gd name="T4" fmla="*/ 0 w 573"/>
              <a:gd name="T5" fmla="*/ 2147483647 h 596"/>
              <a:gd name="T6" fmla="*/ 2147483647 w 573"/>
              <a:gd name="T7" fmla="*/ 2147483647 h 596"/>
              <a:gd name="T8" fmla="*/ 2147483647 w 573"/>
              <a:gd name="T9" fmla="*/ 2147483647 h 596"/>
              <a:gd name="T10" fmla="*/ 2147483647 w 573"/>
              <a:gd name="T11" fmla="*/ 2147483647 h 596"/>
              <a:gd name="T12" fmla="*/ 2147483647 w 573"/>
              <a:gd name="T13" fmla="*/ 2147483647 h 596"/>
              <a:gd name="T14" fmla="*/ 2147483647 w 573"/>
              <a:gd name="T15" fmla="*/ 2147483647 h 596"/>
              <a:gd name="T16" fmla="*/ 2147483647 w 573"/>
              <a:gd name="T17" fmla="*/ 0 h 596"/>
              <a:gd name="T18" fmla="*/ 2147483647 w 573"/>
              <a:gd name="T19" fmla="*/ 0 h 596"/>
              <a:gd name="T20" fmla="*/ 2147483647 w 573"/>
              <a:gd name="T21" fmla="*/ 2147483647 h 596"/>
              <a:gd name="T22" fmla="*/ 2147483647 w 573"/>
              <a:gd name="T23" fmla="*/ 2147483647 h 596"/>
              <a:gd name="T24" fmla="*/ 2147483647 w 573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3"/>
              <a:gd name="T40" fmla="*/ 0 h 596"/>
              <a:gd name="T41" fmla="*/ 573 w 573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3" h="596">
                <a:moveTo>
                  <a:pt x="127" y="391"/>
                </a:moveTo>
                <a:lnTo>
                  <a:pt x="0" y="391"/>
                </a:lnTo>
                <a:lnTo>
                  <a:pt x="0" y="596"/>
                </a:lnTo>
                <a:lnTo>
                  <a:pt x="573" y="596"/>
                </a:lnTo>
                <a:lnTo>
                  <a:pt x="573" y="391"/>
                </a:lnTo>
                <a:lnTo>
                  <a:pt x="449" y="391"/>
                </a:lnTo>
                <a:lnTo>
                  <a:pt x="449" y="364"/>
                </a:lnTo>
                <a:lnTo>
                  <a:pt x="503" y="364"/>
                </a:lnTo>
                <a:lnTo>
                  <a:pt x="503" y="0"/>
                </a:lnTo>
                <a:lnTo>
                  <a:pt x="73" y="0"/>
                </a:lnTo>
                <a:lnTo>
                  <a:pt x="73" y="364"/>
                </a:lnTo>
                <a:lnTo>
                  <a:pt x="127" y="364"/>
                </a:lnTo>
                <a:lnTo>
                  <a:pt x="127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6918325" y="2098675"/>
            <a:ext cx="511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6918325" y="2055813"/>
            <a:ext cx="511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Freeform 24"/>
          <p:cNvSpPr>
            <a:spLocks noEditPoints="1"/>
          </p:cNvSpPr>
          <p:nvPr/>
        </p:nvSpPr>
        <p:spPr bwMode="auto">
          <a:xfrm>
            <a:off x="7186613" y="2130425"/>
            <a:ext cx="368300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7" y="26"/>
                </a:moveTo>
                <a:lnTo>
                  <a:pt x="233" y="26"/>
                </a:lnTo>
                <a:lnTo>
                  <a:pt x="233" y="0"/>
                </a:lnTo>
                <a:lnTo>
                  <a:pt x="207" y="0"/>
                </a:lnTo>
                <a:lnTo>
                  <a:pt x="207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7186613" y="22177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7186613" y="2306638"/>
            <a:ext cx="2968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7202488" y="2259013"/>
            <a:ext cx="2667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7359650" y="2233613"/>
            <a:ext cx="84138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Freeform 29"/>
          <p:cNvSpPr>
            <a:spLocks noEditPoints="1"/>
          </p:cNvSpPr>
          <p:nvPr/>
        </p:nvSpPr>
        <p:spPr bwMode="auto">
          <a:xfrm>
            <a:off x="6746875" y="1546225"/>
            <a:ext cx="854075" cy="635000"/>
          </a:xfrm>
          <a:custGeom>
            <a:avLst/>
            <a:gdLst>
              <a:gd name="T0" fmla="*/ 2147483647 w 539"/>
              <a:gd name="T1" fmla="*/ 2147483647 h 401"/>
              <a:gd name="T2" fmla="*/ 2147483647 w 539"/>
              <a:gd name="T3" fmla="*/ 2147483647 h 401"/>
              <a:gd name="T4" fmla="*/ 2147483647 w 539"/>
              <a:gd name="T5" fmla="*/ 2147483647 h 401"/>
              <a:gd name="T6" fmla="*/ 2147483647 w 539"/>
              <a:gd name="T7" fmla="*/ 2147483647 h 401"/>
              <a:gd name="T8" fmla="*/ 2147483647 w 539"/>
              <a:gd name="T9" fmla="*/ 2147483647 h 401"/>
              <a:gd name="T10" fmla="*/ 2147483647 w 539"/>
              <a:gd name="T11" fmla="*/ 2147483647 h 401"/>
              <a:gd name="T12" fmla="*/ 2147483647 w 539"/>
              <a:gd name="T13" fmla="*/ 2147483647 h 401"/>
              <a:gd name="T14" fmla="*/ 2147483647 w 539"/>
              <a:gd name="T15" fmla="*/ 2147483647 h 401"/>
              <a:gd name="T16" fmla="*/ 2147483647 w 539"/>
              <a:gd name="T17" fmla="*/ 2147483647 h 401"/>
              <a:gd name="T18" fmla="*/ 2147483647 w 539"/>
              <a:gd name="T19" fmla="*/ 2147483647 h 401"/>
              <a:gd name="T20" fmla="*/ 2147483647 w 539"/>
              <a:gd name="T21" fmla="*/ 2147483647 h 401"/>
              <a:gd name="T22" fmla="*/ 2147483647 w 539"/>
              <a:gd name="T23" fmla="*/ 2147483647 h 401"/>
              <a:gd name="T24" fmla="*/ 2147483647 w 539"/>
              <a:gd name="T25" fmla="*/ 2147483647 h 401"/>
              <a:gd name="T26" fmla="*/ 2147483647 w 539"/>
              <a:gd name="T27" fmla="*/ 2147483647 h 401"/>
              <a:gd name="T28" fmla="*/ 2147483647 w 539"/>
              <a:gd name="T29" fmla="*/ 0 h 401"/>
              <a:gd name="T30" fmla="*/ 2147483647 w 539"/>
              <a:gd name="T31" fmla="*/ 0 h 401"/>
              <a:gd name="T32" fmla="*/ 2147483647 w 539"/>
              <a:gd name="T33" fmla="*/ 2147483647 h 401"/>
              <a:gd name="T34" fmla="*/ 2147483647 w 539"/>
              <a:gd name="T35" fmla="*/ 2147483647 h 401"/>
              <a:gd name="T36" fmla="*/ 2147483647 w 539"/>
              <a:gd name="T37" fmla="*/ 2147483647 h 401"/>
              <a:gd name="T38" fmla="*/ 0 w 539"/>
              <a:gd name="T39" fmla="*/ 2147483647 h 401"/>
              <a:gd name="T40" fmla="*/ 2147483647 w 539"/>
              <a:gd name="T41" fmla="*/ 2147483647 h 401"/>
              <a:gd name="T42" fmla="*/ 2147483647 w 539"/>
              <a:gd name="T43" fmla="*/ 2147483647 h 401"/>
              <a:gd name="T44" fmla="*/ 0 w 539"/>
              <a:gd name="T45" fmla="*/ 2147483647 h 401"/>
              <a:gd name="T46" fmla="*/ 0 w 539"/>
              <a:gd name="T47" fmla="*/ 2147483647 h 401"/>
              <a:gd name="T48" fmla="*/ 2147483647 w 539"/>
              <a:gd name="T49" fmla="*/ 2147483647 h 401"/>
              <a:gd name="T50" fmla="*/ 2147483647 w 539"/>
              <a:gd name="T51" fmla="*/ 2147483647 h 401"/>
              <a:gd name="T52" fmla="*/ 2147483647 w 539"/>
              <a:gd name="T53" fmla="*/ 2147483647 h 401"/>
              <a:gd name="T54" fmla="*/ 2147483647 w 539"/>
              <a:gd name="T55" fmla="*/ 2147483647 h 401"/>
              <a:gd name="T56" fmla="*/ 2147483647 w 539"/>
              <a:gd name="T57" fmla="*/ 2147483647 h 401"/>
              <a:gd name="T58" fmla="*/ 2147483647 w 539"/>
              <a:gd name="T59" fmla="*/ 2147483647 h 401"/>
              <a:gd name="T60" fmla="*/ 2147483647 w 539"/>
              <a:gd name="T61" fmla="*/ 2147483647 h 401"/>
              <a:gd name="T62" fmla="*/ 2147483647 w 539"/>
              <a:gd name="T63" fmla="*/ 2147483647 h 401"/>
              <a:gd name="T64" fmla="*/ 2147483647 w 539"/>
              <a:gd name="T65" fmla="*/ 2147483647 h 401"/>
              <a:gd name="T66" fmla="*/ 2147483647 w 539"/>
              <a:gd name="T67" fmla="*/ 2147483647 h 401"/>
              <a:gd name="T68" fmla="*/ 2147483647 w 539"/>
              <a:gd name="T69" fmla="*/ 2147483647 h 401"/>
              <a:gd name="T70" fmla="*/ 2147483647 w 539"/>
              <a:gd name="T71" fmla="*/ 2147483647 h 401"/>
              <a:gd name="T72" fmla="*/ 2147483647 w 539"/>
              <a:gd name="T73" fmla="*/ 2147483647 h 401"/>
              <a:gd name="T74" fmla="*/ 2147483647 w 539"/>
              <a:gd name="T75" fmla="*/ 2147483647 h 401"/>
              <a:gd name="T76" fmla="*/ 2147483647 w 539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9"/>
              <a:gd name="T118" fmla="*/ 0 h 401"/>
              <a:gd name="T119" fmla="*/ 539 w 539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9" h="401">
                <a:moveTo>
                  <a:pt x="449" y="285"/>
                </a:moveTo>
                <a:lnTo>
                  <a:pt x="472" y="285"/>
                </a:lnTo>
                <a:lnTo>
                  <a:pt x="472" y="278"/>
                </a:lnTo>
                <a:lnTo>
                  <a:pt x="449" y="278"/>
                </a:lnTo>
                <a:lnTo>
                  <a:pt x="449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3" y="14"/>
                </a:lnTo>
                <a:lnTo>
                  <a:pt x="443" y="0"/>
                </a:lnTo>
                <a:lnTo>
                  <a:pt x="93" y="0"/>
                </a:lnTo>
                <a:lnTo>
                  <a:pt x="93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2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2" y="391"/>
                </a:lnTo>
                <a:lnTo>
                  <a:pt x="312" y="401"/>
                </a:lnTo>
                <a:close/>
                <a:moveTo>
                  <a:pt x="519" y="378"/>
                </a:moveTo>
                <a:lnTo>
                  <a:pt x="539" y="378"/>
                </a:lnTo>
                <a:lnTo>
                  <a:pt x="539" y="368"/>
                </a:lnTo>
                <a:lnTo>
                  <a:pt x="519" y="368"/>
                </a:lnTo>
                <a:lnTo>
                  <a:pt x="519" y="378"/>
                </a:lnTo>
                <a:close/>
                <a:moveTo>
                  <a:pt x="519" y="394"/>
                </a:moveTo>
                <a:lnTo>
                  <a:pt x="539" y="394"/>
                </a:lnTo>
                <a:lnTo>
                  <a:pt x="539" y="388"/>
                </a:lnTo>
                <a:lnTo>
                  <a:pt x="519" y="388"/>
                </a:lnTo>
                <a:lnTo>
                  <a:pt x="519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6832600" y="2025650"/>
            <a:ext cx="681038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 flipV="1">
            <a:off x="7005638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V="1">
            <a:off x="7172325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3197225" y="2071688"/>
            <a:ext cx="908050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3222625" y="2103438"/>
            <a:ext cx="852488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3" name="Freeform 35"/>
          <p:cNvSpPr>
            <a:spLocks noEditPoints="1"/>
          </p:cNvSpPr>
          <p:nvPr/>
        </p:nvSpPr>
        <p:spPr bwMode="auto">
          <a:xfrm>
            <a:off x="3236913" y="2160588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4" name="Freeform 36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4787900" y="2071688"/>
            <a:ext cx="909638" cy="2349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4813300" y="2103438"/>
            <a:ext cx="854075" cy="269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7" name="Freeform 39"/>
          <p:cNvSpPr>
            <a:spLocks noEditPoints="1"/>
          </p:cNvSpPr>
          <p:nvPr/>
        </p:nvSpPr>
        <p:spPr bwMode="auto">
          <a:xfrm>
            <a:off x="4829175" y="2160588"/>
            <a:ext cx="766763" cy="114300"/>
          </a:xfrm>
          <a:custGeom>
            <a:avLst/>
            <a:gdLst>
              <a:gd name="T0" fmla="*/ 0 w 484"/>
              <a:gd name="T1" fmla="*/ 2147483647 h 72"/>
              <a:gd name="T2" fmla="*/ 2147483647 w 484"/>
              <a:gd name="T3" fmla="*/ 2147483647 h 72"/>
              <a:gd name="T4" fmla="*/ 2147483647 w 484"/>
              <a:gd name="T5" fmla="*/ 2147483647 h 72"/>
              <a:gd name="T6" fmla="*/ 2147483647 w 484"/>
              <a:gd name="T7" fmla="*/ 2147483647 h 72"/>
              <a:gd name="T8" fmla="*/ 2147483647 w 484"/>
              <a:gd name="T9" fmla="*/ 2147483647 h 72"/>
              <a:gd name="T10" fmla="*/ 2147483647 w 484"/>
              <a:gd name="T11" fmla="*/ 2147483647 h 72"/>
              <a:gd name="T12" fmla="*/ 0 w 484"/>
              <a:gd name="T13" fmla="*/ 2147483647 h 72"/>
              <a:gd name="T14" fmla="*/ 2147483647 w 484"/>
              <a:gd name="T15" fmla="*/ 2147483647 h 72"/>
              <a:gd name="T16" fmla="*/ 2147483647 w 484"/>
              <a:gd name="T17" fmla="*/ 2147483647 h 72"/>
              <a:gd name="T18" fmla="*/ 2147483647 w 484"/>
              <a:gd name="T19" fmla="*/ 0 h 72"/>
              <a:gd name="T20" fmla="*/ 2147483647 w 484"/>
              <a:gd name="T21" fmla="*/ 0 h 72"/>
              <a:gd name="T22" fmla="*/ 2147483647 w 484"/>
              <a:gd name="T23" fmla="*/ 2147483647 h 72"/>
              <a:gd name="T24" fmla="*/ 2147483647 w 484"/>
              <a:gd name="T25" fmla="*/ 2147483647 h 72"/>
              <a:gd name="T26" fmla="*/ 2147483647 w 484"/>
              <a:gd name="T27" fmla="*/ 2147483647 h 72"/>
              <a:gd name="T28" fmla="*/ 2147483647 w 484"/>
              <a:gd name="T29" fmla="*/ 2147483647 h 72"/>
              <a:gd name="T30" fmla="*/ 2147483647 w 484"/>
              <a:gd name="T31" fmla="*/ 2147483647 h 72"/>
              <a:gd name="T32" fmla="*/ 2147483647 w 484"/>
              <a:gd name="T33" fmla="*/ 2147483647 h 72"/>
              <a:gd name="T34" fmla="*/ 2147483647 w 484"/>
              <a:gd name="T35" fmla="*/ 2147483647 h 72"/>
              <a:gd name="T36" fmla="*/ 2147483647 w 484"/>
              <a:gd name="T37" fmla="*/ 2147483647 h 72"/>
              <a:gd name="T38" fmla="*/ 2147483647 w 484"/>
              <a:gd name="T39" fmla="*/ 0 h 72"/>
              <a:gd name="T40" fmla="*/ 2147483647 w 484"/>
              <a:gd name="T41" fmla="*/ 0 h 72"/>
              <a:gd name="T42" fmla="*/ 2147483647 w 484"/>
              <a:gd name="T43" fmla="*/ 2147483647 h 72"/>
              <a:gd name="T44" fmla="*/ 2147483647 w 484"/>
              <a:gd name="T45" fmla="*/ 2147483647 h 72"/>
              <a:gd name="T46" fmla="*/ 2147483647 w 484"/>
              <a:gd name="T47" fmla="*/ 2147483647 h 72"/>
              <a:gd name="T48" fmla="*/ 2147483647 w 484"/>
              <a:gd name="T49" fmla="*/ 2147483647 h 72"/>
              <a:gd name="T50" fmla="*/ 2147483647 w 484"/>
              <a:gd name="T51" fmla="*/ 2147483647 h 72"/>
              <a:gd name="T52" fmla="*/ 2147483647 w 484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72"/>
              <a:gd name="T83" fmla="*/ 484 w 484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72">
                <a:moveTo>
                  <a:pt x="0" y="46"/>
                </a:moveTo>
                <a:lnTo>
                  <a:pt x="9" y="26"/>
                </a:lnTo>
                <a:lnTo>
                  <a:pt x="63" y="26"/>
                </a:lnTo>
                <a:lnTo>
                  <a:pt x="73" y="46"/>
                </a:lnTo>
                <a:lnTo>
                  <a:pt x="63" y="62"/>
                </a:lnTo>
                <a:lnTo>
                  <a:pt x="9" y="62"/>
                </a:lnTo>
                <a:lnTo>
                  <a:pt x="0" y="46"/>
                </a:lnTo>
                <a:close/>
                <a:moveTo>
                  <a:pt x="162" y="26"/>
                </a:moveTo>
                <a:lnTo>
                  <a:pt x="286" y="26"/>
                </a:lnTo>
                <a:lnTo>
                  <a:pt x="296" y="0"/>
                </a:lnTo>
                <a:lnTo>
                  <a:pt x="153" y="0"/>
                </a:lnTo>
                <a:lnTo>
                  <a:pt x="162" y="26"/>
                </a:lnTo>
                <a:close/>
                <a:moveTo>
                  <a:pt x="162" y="72"/>
                </a:moveTo>
                <a:lnTo>
                  <a:pt x="286" y="72"/>
                </a:lnTo>
                <a:lnTo>
                  <a:pt x="296" y="46"/>
                </a:lnTo>
                <a:lnTo>
                  <a:pt x="153" y="46"/>
                </a:lnTo>
                <a:lnTo>
                  <a:pt x="162" y="72"/>
                </a:lnTo>
                <a:close/>
                <a:moveTo>
                  <a:pt x="395" y="26"/>
                </a:moveTo>
                <a:lnTo>
                  <a:pt x="484" y="26"/>
                </a:lnTo>
                <a:lnTo>
                  <a:pt x="484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2" y="72"/>
                </a:lnTo>
                <a:lnTo>
                  <a:pt x="452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8" name="Freeform 40"/>
          <p:cNvSpPr>
            <a:spLocks/>
          </p:cNvSpPr>
          <p:nvPr/>
        </p:nvSpPr>
        <p:spPr bwMode="auto">
          <a:xfrm>
            <a:off x="4105275" y="2185988"/>
            <a:ext cx="682625" cy="1587"/>
          </a:xfrm>
          <a:custGeom>
            <a:avLst/>
            <a:gdLst>
              <a:gd name="T0" fmla="*/ 0 w 430"/>
              <a:gd name="T1" fmla="*/ 0 h 1587"/>
              <a:gd name="T2" fmla="*/ 2147483647 w 430"/>
              <a:gd name="T3" fmla="*/ 0 h 1587"/>
              <a:gd name="T4" fmla="*/ 2147483647 w 430"/>
              <a:gd name="T5" fmla="*/ 0 h 1587"/>
              <a:gd name="T6" fmla="*/ 0 60000 65536"/>
              <a:gd name="T7" fmla="*/ 0 60000 65536"/>
              <a:gd name="T8" fmla="*/ 0 60000 65536"/>
              <a:gd name="T9" fmla="*/ 0 w 430"/>
              <a:gd name="T10" fmla="*/ 0 h 1587"/>
              <a:gd name="T11" fmla="*/ 430 w 4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7">
                <a:moveTo>
                  <a:pt x="0" y="0"/>
                </a:moveTo>
                <a:lnTo>
                  <a:pt x="214" y="0"/>
                </a:lnTo>
                <a:lnTo>
                  <a:pt x="43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9" name="Freeform 41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Freeform 42"/>
          <p:cNvSpPr>
            <a:spLocks/>
          </p:cNvSpPr>
          <p:nvPr/>
        </p:nvSpPr>
        <p:spPr bwMode="auto">
          <a:xfrm>
            <a:off x="1379538" y="1477963"/>
            <a:ext cx="909637" cy="944562"/>
          </a:xfrm>
          <a:custGeom>
            <a:avLst/>
            <a:gdLst>
              <a:gd name="T0" fmla="*/ 2147483647 w 574"/>
              <a:gd name="T1" fmla="*/ 2147483647 h 596"/>
              <a:gd name="T2" fmla="*/ 0 w 574"/>
              <a:gd name="T3" fmla="*/ 2147483647 h 596"/>
              <a:gd name="T4" fmla="*/ 0 w 574"/>
              <a:gd name="T5" fmla="*/ 2147483647 h 596"/>
              <a:gd name="T6" fmla="*/ 2147483647 w 574"/>
              <a:gd name="T7" fmla="*/ 2147483647 h 596"/>
              <a:gd name="T8" fmla="*/ 2147483647 w 574"/>
              <a:gd name="T9" fmla="*/ 2147483647 h 596"/>
              <a:gd name="T10" fmla="*/ 2147483647 w 574"/>
              <a:gd name="T11" fmla="*/ 2147483647 h 596"/>
              <a:gd name="T12" fmla="*/ 2147483647 w 574"/>
              <a:gd name="T13" fmla="*/ 2147483647 h 596"/>
              <a:gd name="T14" fmla="*/ 2147483647 w 574"/>
              <a:gd name="T15" fmla="*/ 2147483647 h 596"/>
              <a:gd name="T16" fmla="*/ 2147483647 w 574"/>
              <a:gd name="T17" fmla="*/ 0 h 596"/>
              <a:gd name="T18" fmla="*/ 2147483647 w 574"/>
              <a:gd name="T19" fmla="*/ 0 h 596"/>
              <a:gd name="T20" fmla="*/ 2147483647 w 574"/>
              <a:gd name="T21" fmla="*/ 2147483647 h 596"/>
              <a:gd name="T22" fmla="*/ 2147483647 w 574"/>
              <a:gd name="T23" fmla="*/ 2147483647 h 596"/>
              <a:gd name="T24" fmla="*/ 2147483647 w 574"/>
              <a:gd name="T25" fmla="*/ 2147483647 h 5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4"/>
              <a:gd name="T40" fmla="*/ 0 h 596"/>
              <a:gd name="T41" fmla="*/ 574 w 574"/>
              <a:gd name="T42" fmla="*/ 596 h 5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4" h="596">
                <a:moveTo>
                  <a:pt x="124" y="391"/>
                </a:moveTo>
                <a:lnTo>
                  <a:pt x="0" y="391"/>
                </a:lnTo>
                <a:lnTo>
                  <a:pt x="0" y="596"/>
                </a:lnTo>
                <a:lnTo>
                  <a:pt x="574" y="596"/>
                </a:lnTo>
                <a:lnTo>
                  <a:pt x="574" y="391"/>
                </a:lnTo>
                <a:lnTo>
                  <a:pt x="446" y="391"/>
                </a:lnTo>
                <a:lnTo>
                  <a:pt x="446" y="364"/>
                </a:lnTo>
                <a:lnTo>
                  <a:pt x="500" y="364"/>
                </a:lnTo>
                <a:lnTo>
                  <a:pt x="500" y="0"/>
                </a:lnTo>
                <a:lnTo>
                  <a:pt x="70" y="0"/>
                </a:lnTo>
                <a:lnTo>
                  <a:pt x="70" y="364"/>
                </a:lnTo>
                <a:lnTo>
                  <a:pt x="124" y="364"/>
                </a:lnTo>
                <a:lnTo>
                  <a:pt x="124" y="39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1576388" y="2098675"/>
            <a:ext cx="5095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2" name="Line 44"/>
          <p:cNvSpPr>
            <a:spLocks noChangeShapeType="1"/>
          </p:cNvSpPr>
          <p:nvPr/>
        </p:nvSpPr>
        <p:spPr bwMode="auto">
          <a:xfrm>
            <a:off x="1576388" y="2055813"/>
            <a:ext cx="5095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3" name="Freeform 45"/>
          <p:cNvSpPr>
            <a:spLocks noEditPoints="1"/>
          </p:cNvSpPr>
          <p:nvPr/>
        </p:nvSpPr>
        <p:spPr bwMode="auto">
          <a:xfrm>
            <a:off x="1847850" y="2130425"/>
            <a:ext cx="369888" cy="265113"/>
          </a:xfrm>
          <a:custGeom>
            <a:avLst/>
            <a:gdLst>
              <a:gd name="T0" fmla="*/ 0 w 233"/>
              <a:gd name="T1" fmla="*/ 2147483647 h 168"/>
              <a:gd name="T2" fmla="*/ 2147483647 w 233"/>
              <a:gd name="T3" fmla="*/ 2147483647 h 168"/>
              <a:gd name="T4" fmla="*/ 2147483647 w 233"/>
              <a:gd name="T5" fmla="*/ 0 h 168"/>
              <a:gd name="T6" fmla="*/ 0 w 233"/>
              <a:gd name="T7" fmla="*/ 0 h 168"/>
              <a:gd name="T8" fmla="*/ 0 w 233"/>
              <a:gd name="T9" fmla="*/ 2147483647 h 168"/>
              <a:gd name="T10" fmla="*/ 2147483647 w 233"/>
              <a:gd name="T11" fmla="*/ 2147483647 h 168"/>
              <a:gd name="T12" fmla="*/ 2147483647 w 233"/>
              <a:gd name="T13" fmla="*/ 2147483647 h 168"/>
              <a:gd name="T14" fmla="*/ 2147483647 w 233"/>
              <a:gd name="T15" fmla="*/ 0 h 168"/>
              <a:gd name="T16" fmla="*/ 2147483647 w 233"/>
              <a:gd name="T17" fmla="*/ 0 h 168"/>
              <a:gd name="T18" fmla="*/ 2147483647 w 233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168"/>
              <a:gd name="T32" fmla="*/ 233 w 233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168">
                <a:moveTo>
                  <a:pt x="0" y="168"/>
                </a:moveTo>
                <a:lnTo>
                  <a:pt x="188" y="168"/>
                </a:lnTo>
                <a:lnTo>
                  <a:pt x="188" y="0"/>
                </a:lnTo>
                <a:lnTo>
                  <a:pt x="0" y="0"/>
                </a:lnTo>
                <a:lnTo>
                  <a:pt x="0" y="168"/>
                </a:lnTo>
                <a:close/>
                <a:moveTo>
                  <a:pt x="204" y="26"/>
                </a:moveTo>
                <a:lnTo>
                  <a:pt x="233" y="26"/>
                </a:lnTo>
                <a:lnTo>
                  <a:pt x="233" y="0"/>
                </a:lnTo>
                <a:lnTo>
                  <a:pt x="204" y="0"/>
                </a:lnTo>
                <a:lnTo>
                  <a:pt x="204" y="26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4" name="Line 46"/>
          <p:cNvSpPr>
            <a:spLocks noChangeShapeType="1"/>
          </p:cNvSpPr>
          <p:nvPr/>
        </p:nvSpPr>
        <p:spPr bwMode="auto">
          <a:xfrm>
            <a:off x="1847850" y="22177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Line 47"/>
          <p:cNvSpPr>
            <a:spLocks noChangeShapeType="1"/>
          </p:cNvSpPr>
          <p:nvPr/>
        </p:nvSpPr>
        <p:spPr bwMode="auto">
          <a:xfrm>
            <a:off x="1847850" y="2306638"/>
            <a:ext cx="2984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6" name="Line 48"/>
          <p:cNvSpPr>
            <a:spLocks noChangeShapeType="1"/>
          </p:cNvSpPr>
          <p:nvPr/>
        </p:nvSpPr>
        <p:spPr bwMode="auto">
          <a:xfrm>
            <a:off x="1858963" y="2259013"/>
            <a:ext cx="273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auto">
          <a:xfrm>
            <a:off x="2016125" y="2233613"/>
            <a:ext cx="85725" cy="57150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8" name="Freeform 50"/>
          <p:cNvSpPr>
            <a:spLocks noEditPoints="1"/>
          </p:cNvSpPr>
          <p:nvPr/>
        </p:nvSpPr>
        <p:spPr bwMode="auto">
          <a:xfrm>
            <a:off x="1404938" y="1546225"/>
            <a:ext cx="852487" cy="635000"/>
          </a:xfrm>
          <a:custGeom>
            <a:avLst/>
            <a:gdLst>
              <a:gd name="T0" fmla="*/ 2147483647 w 538"/>
              <a:gd name="T1" fmla="*/ 2147483647 h 401"/>
              <a:gd name="T2" fmla="*/ 2147483647 w 538"/>
              <a:gd name="T3" fmla="*/ 2147483647 h 401"/>
              <a:gd name="T4" fmla="*/ 2147483647 w 538"/>
              <a:gd name="T5" fmla="*/ 2147483647 h 401"/>
              <a:gd name="T6" fmla="*/ 2147483647 w 538"/>
              <a:gd name="T7" fmla="*/ 2147483647 h 401"/>
              <a:gd name="T8" fmla="*/ 2147483647 w 538"/>
              <a:gd name="T9" fmla="*/ 2147483647 h 401"/>
              <a:gd name="T10" fmla="*/ 2147483647 w 538"/>
              <a:gd name="T11" fmla="*/ 2147483647 h 401"/>
              <a:gd name="T12" fmla="*/ 2147483647 w 538"/>
              <a:gd name="T13" fmla="*/ 2147483647 h 401"/>
              <a:gd name="T14" fmla="*/ 2147483647 w 538"/>
              <a:gd name="T15" fmla="*/ 2147483647 h 401"/>
              <a:gd name="T16" fmla="*/ 2147483647 w 538"/>
              <a:gd name="T17" fmla="*/ 2147483647 h 401"/>
              <a:gd name="T18" fmla="*/ 2147483647 w 538"/>
              <a:gd name="T19" fmla="*/ 2147483647 h 401"/>
              <a:gd name="T20" fmla="*/ 2147483647 w 538"/>
              <a:gd name="T21" fmla="*/ 2147483647 h 401"/>
              <a:gd name="T22" fmla="*/ 2147483647 w 538"/>
              <a:gd name="T23" fmla="*/ 2147483647 h 401"/>
              <a:gd name="T24" fmla="*/ 2147483647 w 538"/>
              <a:gd name="T25" fmla="*/ 2147483647 h 401"/>
              <a:gd name="T26" fmla="*/ 2147483647 w 538"/>
              <a:gd name="T27" fmla="*/ 2147483647 h 401"/>
              <a:gd name="T28" fmla="*/ 2147483647 w 538"/>
              <a:gd name="T29" fmla="*/ 0 h 401"/>
              <a:gd name="T30" fmla="*/ 2147483647 w 538"/>
              <a:gd name="T31" fmla="*/ 0 h 401"/>
              <a:gd name="T32" fmla="*/ 2147483647 w 538"/>
              <a:gd name="T33" fmla="*/ 2147483647 h 401"/>
              <a:gd name="T34" fmla="*/ 2147483647 w 538"/>
              <a:gd name="T35" fmla="*/ 2147483647 h 401"/>
              <a:gd name="T36" fmla="*/ 2147483647 w 538"/>
              <a:gd name="T37" fmla="*/ 2147483647 h 401"/>
              <a:gd name="T38" fmla="*/ 0 w 538"/>
              <a:gd name="T39" fmla="*/ 2147483647 h 401"/>
              <a:gd name="T40" fmla="*/ 2147483647 w 538"/>
              <a:gd name="T41" fmla="*/ 2147483647 h 401"/>
              <a:gd name="T42" fmla="*/ 2147483647 w 538"/>
              <a:gd name="T43" fmla="*/ 2147483647 h 401"/>
              <a:gd name="T44" fmla="*/ 0 w 538"/>
              <a:gd name="T45" fmla="*/ 2147483647 h 401"/>
              <a:gd name="T46" fmla="*/ 0 w 538"/>
              <a:gd name="T47" fmla="*/ 2147483647 h 401"/>
              <a:gd name="T48" fmla="*/ 2147483647 w 538"/>
              <a:gd name="T49" fmla="*/ 2147483647 h 401"/>
              <a:gd name="T50" fmla="*/ 2147483647 w 538"/>
              <a:gd name="T51" fmla="*/ 2147483647 h 401"/>
              <a:gd name="T52" fmla="*/ 2147483647 w 538"/>
              <a:gd name="T53" fmla="*/ 2147483647 h 401"/>
              <a:gd name="T54" fmla="*/ 2147483647 w 538"/>
              <a:gd name="T55" fmla="*/ 2147483647 h 401"/>
              <a:gd name="T56" fmla="*/ 2147483647 w 538"/>
              <a:gd name="T57" fmla="*/ 2147483647 h 401"/>
              <a:gd name="T58" fmla="*/ 2147483647 w 538"/>
              <a:gd name="T59" fmla="*/ 2147483647 h 401"/>
              <a:gd name="T60" fmla="*/ 2147483647 w 538"/>
              <a:gd name="T61" fmla="*/ 2147483647 h 401"/>
              <a:gd name="T62" fmla="*/ 2147483647 w 538"/>
              <a:gd name="T63" fmla="*/ 2147483647 h 401"/>
              <a:gd name="T64" fmla="*/ 2147483647 w 538"/>
              <a:gd name="T65" fmla="*/ 2147483647 h 401"/>
              <a:gd name="T66" fmla="*/ 2147483647 w 538"/>
              <a:gd name="T67" fmla="*/ 2147483647 h 401"/>
              <a:gd name="T68" fmla="*/ 2147483647 w 538"/>
              <a:gd name="T69" fmla="*/ 2147483647 h 401"/>
              <a:gd name="T70" fmla="*/ 2147483647 w 538"/>
              <a:gd name="T71" fmla="*/ 2147483647 h 401"/>
              <a:gd name="T72" fmla="*/ 2147483647 w 538"/>
              <a:gd name="T73" fmla="*/ 2147483647 h 401"/>
              <a:gd name="T74" fmla="*/ 2147483647 w 538"/>
              <a:gd name="T75" fmla="*/ 2147483647 h 401"/>
              <a:gd name="T76" fmla="*/ 2147483647 w 538"/>
              <a:gd name="T77" fmla="*/ 2147483647 h 4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8"/>
              <a:gd name="T118" fmla="*/ 0 h 401"/>
              <a:gd name="T119" fmla="*/ 538 w 538"/>
              <a:gd name="T120" fmla="*/ 401 h 4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8" h="401">
                <a:moveTo>
                  <a:pt x="452" y="285"/>
                </a:moveTo>
                <a:lnTo>
                  <a:pt x="472" y="285"/>
                </a:lnTo>
                <a:lnTo>
                  <a:pt x="472" y="278"/>
                </a:lnTo>
                <a:lnTo>
                  <a:pt x="452" y="278"/>
                </a:lnTo>
                <a:lnTo>
                  <a:pt x="452" y="285"/>
                </a:lnTo>
                <a:close/>
                <a:moveTo>
                  <a:pt x="121" y="239"/>
                </a:moveTo>
                <a:lnTo>
                  <a:pt x="121" y="27"/>
                </a:lnTo>
                <a:lnTo>
                  <a:pt x="417" y="27"/>
                </a:lnTo>
                <a:lnTo>
                  <a:pt x="417" y="239"/>
                </a:lnTo>
                <a:lnTo>
                  <a:pt x="121" y="239"/>
                </a:lnTo>
                <a:close/>
                <a:moveTo>
                  <a:pt x="108" y="252"/>
                </a:moveTo>
                <a:lnTo>
                  <a:pt x="430" y="252"/>
                </a:lnTo>
                <a:lnTo>
                  <a:pt x="430" y="14"/>
                </a:lnTo>
                <a:lnTo>
                  <a:pt x="446" y="14"/>
                </a:lnTo>
                <a:lnTo>
                  <a:pt x="446" y="0"/>
                </a:lnTo>
                <a:lnTo>
                  <a:pt x="96" y="0"/>
                </a:lnTo>
                <a:lnTo>
                  <a:pt x="96" y="265"/>
                </a:lnTo>
                <a:lnTo>
                  <a:pt x="108" y="265"/>
                </a:lnTo>
                <a:lnTo>
                  <a:pt x="108" y="252"/>
                </a:lnTo>
                <a:close/>
                <a:moveTo>
                  <a:pt x="0" y="388"/>
                </a:moveTo>
                <a:lnTo>
                  <a:pt x="54" y="388"/>
                </a:lnTo>
                <a:lnTo>
                  <a:pt x="54" y="368"/>
                </a:lnTo>
                <a:lnTo>
                  <a:pt x="0" y="368"/>
                </a:lnTo>
                <a:lnTo>
                  <a:pt x="0" y="388"/>
                </a:lnTo>
                <a:close/>
                <a:moveTo>
                  <a:pt x="316" y="401"/>
                </a:moveTo>
                <a:lnTo>
                  <a:pt x="430" y="401"/>
                </a:lnTo>
                <a:lnTo>
                  <a:pt x="430" y="391"/>
                </a:lnTo>
                <a:lnTo>
                  <a:pt x="316" y="391"/>
                </a:lnTo>
                <a:lnTo>
                  <a:pt x="316" y="401"/>
                </a:lnTo>
                <a:close/>
                <a:moveTo>
                  <a:pt x="523" y="378"/>
                </a:moveTo>
                <a:lnTo>
                  <a:pt x="538" y="378"/>
                </a:lnTo>
                <a:lnTo>
                  <a:pt x="538" y="368"/>
                </a:lnTo>
                <a:lnTo>
                  <a:pt x="523" y="368"/>
                </a:lnTo>
                <a:lnTo>
                  <a:pt x="523" y="378"/>
                </a:lnTo>
                <a:close/>
                <a:moveTo>
                  <a:pt x="523" y="394"/>
                </a:moveTo>
                <a:lnTo>
                  <a:pt x="538" y="394"/>
                </a:lnTo>
                <a:lnTo>
                  <a:pt x="538" y="388"/>
                </a:lnTo>
                <a:lnTo>
                  <a:pt x="523" y="388"/>
                </a:lnTo>
                <a:lnTo>
                  <a:pt x="523" y="39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9" name="Line 51"/>
          <p:cNvSpPr>
            <a:spLocks noChangeShapeType="1"/>
          </p:cNvSpPr>
          <p:nvPr/>
        </p:nvSpPr>
        <p:spPr bwMode="auto">
          <a:xfrm>
            <a:off x="1490663" y="2025650"/>
            <a:ext cx="6810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0" name="Line 52"/>
          <p:cNvSpPr>
            <a:spLocks noChangeShapeType="1"/>
          </p:cNvSpPr>
          <p:nvPr/>
        </p:nvSpPr>
        <p:spPr bwMode="auto">
          <a:xfrm flipV="1">
            <a:off x="1663700" y="2025650"/>
            <a:ext cx="1588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1" name="Line 53"/>
          <p:cNvSpPr>
            <a:spLocks noChangeShapeType="1"/>
          </p:cNvSpPr>
          <p:nvPr/>
        </p:nvSpPr>
        <p:spPr bwMode="auto">
          <a:xfrm flipV="1">
            <a:off x="1833563" y="2025650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836613" y="1600200"/>
            <a:ext cx="781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1</a:t>
            </a:r>
          </a:p>
        </p:txBody>
      </p:sp>
      <p:sp>
        <p:nvSpPr>
          <p:cNvPr id="58429" name="Text Box 61"/>
          <p:cNvSpPr txBox="1">
            <a:spLocks noChangeArrowheads="1"/>
          </p:cNvSpPr>
          <p:nvPr/>
        </p:nvSpPr>
        <p:spPr bwMode="auto">
          <a:xfrm>
            <a:off x="7543800" y="1600200"/>
            <a:ext cx="7508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Host 2</a:t>
            </a:r>
          </a:p>
        </p:txBody>
      </p:sp>
      <p:sp>
        <p:nvSpPr>
          <p:cNvPr id="58430" name="Text Box 62"/>
          <p:cNvSpPr txBox="1">
            <a:spLocks noChangeArrowheads="1"/>
          </p:cNvSpPr>
          <p:nvPr/>
        </p:nvSpPr>
        <p:spPr bwMode="auto">
          <a:xfrm>
            <a:off x="2740025" y="1749425"/>
            <a:ext cx="9890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1</a:t>
            </a:r>
          </a:p>
        </p:txBody>
      </p:sp>
      <p:sp>
        <p:nvSpPr>
          <p:cNvPr id="58431" name="Text Box 63"/>
          <p:cNvSpPr txBox="1">
            <a:spLocks noChangeArrowheads="1"/>
          </p:cNvSpPr>
          <p:nvPr/>
        </p:nvSpPr>
        <p:spPr bwMode="auto">
          <a:xfrm>
            <a:off x="4946650" y="1749425"/>
            <a:ext cx="1141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Switch 2</a:t>
            </a:r>
          </a:p>
        </p:txBody>
      </p:sp>
      <p:sp>
        <p:nvSpPr>
          <p:cNvPr id="5843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44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58443" name="Line 75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44" name="Line 76"/>
          <p:cNvSpPr>
            <a:spLocks noChangeShapeType="1"/>
          </p:cNvSpPr>
          <p:nvPr/>
        </p:nvSpPr>
        <p:spPr bwMode="auto">
          <a:xfrm>
            <a:off x="41846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45" name="Line 77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46" name="Rectangle 78"/>
          <p:cNvSpPr>
            <a:spLocks noChangeArrowheads="1"/>
          </p:cNvSpPr>
          <p:nvPr/>
        </p:nvSpPr>
        <p:spPr bwMode="auto">
          <a:xfrm>
            <a:off x="3881438" y="1292225"/>
            <a:ext cx="908050" cy="2365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7" name="Rectangle 79"/>
          <p:cNvSpPr>
            <a:spLocks noChangeArrowheads="1"/>
          </p:cNvSpPr>
          <p:nvPr/>
        </p:nvSpPr>
        <p:spPr bwMode="auto">
          <a:xfrm>
            <a:off x="3906838" y="1323975"/>
            <a:ext cx="852487" cy="269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8" name="Freeform 80"/>
          <p:cNvSpPr>
            <a:spLocks noEditPoints="1"/>
          </p:cNvSpPr>
          <p:nvPr/>
        </p:nvSpPr>
        <p:spPr bwMode="auto">
          <a:xfrm>
            <a:off x="3921125" y="1382713"/>
            <a:ext cx="768350" cy="114300"/>
          </a:xfrm>
          <a:custGeom>
            <a:avLst/>
            <a:gdLst>
              <a:gd name="T0" fmla="*/ 0 w 485"/>
              <a:gd name="T1" fmla="*/ 2147483647 h 72"/>
              <a:gd name="T2" fmla="*/ 2147483647 w 485"/>
              <a:gd name="T3" fmla="*/ 2147483647 h 72"/>
              <a:gd name="T4" fmla="*/ 2147483647 w 485"/>
              <a:gd name="T5" fmla="*/ 2147483647 h 72"/>
              <a:gd name="T6" fmla="*/ 2147483647 w 485"/>
              <a:gd name="T7" fmla="*/ 2147483647 h 72"/>
              <a:gd name="T8" fmla="*/ 2147483647 w 485"/>
              <a:gd name="T9" fmla="*/ 2147483647 h 72"/>
              <a:gd name="T10" fmla="*/ 2147483647 w 485"/>
              <a:gd name="T11" fmla="*/ 2147483647 h 72"/>
              <a:gd name="T12" fmla="*/ 0 w 485"/>
              <a:gd name="T13" fmla="*/ 2147483647 h 72"/>
              <a:gd name="T14" fmla="*/ 2147483647 w 485"/>
              <a:gd name="T15" fmla="*/ 2147483647 h 72"/>
              <a:gd name="T16" fmla="*/ 2147483647 w 485"/>
              <a:gd name="T17" fmla="*/ 2147483647 h 72"/>
              <a:gd name="T18" fmla="*/ 2147483647 w 485"/>
              <a:gd name="T19" fmla="*/ 0 h 72"/>
              <a:gd name="T20" fmla="*/ 2147483647 w 485"/>
              <a:gd name="T21" fmla="*/ 0 h 72"/>
              <a:gd name="T22" fmla="*/ 2147483647 w 485"/>
              <a:gd name="T23" fmla="*/ 2147483647 h 72"/>
              <a:gd name="T24" fmla="*/ 2147483647 w 485"/>
              <a:gd name="T25" fmla="*/ 2147483647 h 72"/>
              <a:gd name="T26" fmla="*/ 2147483647 w 485"/>
              <a:gd name="T27" fmla="*/ 2147483647 h 72"/>
              <a:gd name="T28" fmla="*/ 2147483647 w 485"/>
              <a:gd name="T29" fmla="*/ 2147483647 h 72"/>
              <a:gd name="T30" fmla="*/ 2147483647 w 485"/>
              <a:gd name="T31" fmla="*/ 2147483647 h 72"/>
              <a:gd name="T32" fmla="*/ 2147483647 w 485"/>
              <a:gd name="T33" fmla="*/ 2147483647 h 72"/>
              <a:gd name="T34" fmla="*/ 2147483647 w 485"/>
              <a:gd name="T35" fmla="*/ 2147483647 h 72"/>
              <a:gd name="T36" fmla="*/ 2147483647 w 485"/>
              <a:gd name="T37" fmla="*/ 2147483647 h 72"/>
              <a:gd name="T38" fmla="*/ 2147483647 w 485"/>
              <a:gd name="T39" fmla="*/ 0 h 72"/>
              <a:gd name="T40" fmla="*/ 2147483647 w 485"/>
              <a:gd name="T41" fmla="*/ 0 h 72"/>
              <a:gd name="T42" fmla="*/ 2147483647 w 485"/>
              <a:gd name="T43" fmla="*/ 2147483647 h 72"/>
              <a:gd name="T44" fmla="*/ 2147483647 w 485"/>
              <a:gd name="T45" fmla="*/ 2147483647 h 72"/>
              <a:gd name="T46" fmla="*/ 2147483647 w 485"/>
              <a:gd name="T47" fmla="*/ 2147483647 h 72"/>
              <a:gd name="T48" fmla="*/ 2147483647 w 485"/>
              <a:gd name="T49" fmla="*/ 2147483647 h 72"/>
              <a:gd name="T50" fmla="*/ 2147483647 w 485"/>
              <a:gd name="T51" fmla="*/ 2147483647 h 72"/>
              <a:gd name="T52" fmla="*/ 2147483647 w 485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72"/>
              <a:gd name="T83" fmla="*/ 485 w 485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72">
                <a:moveTo>
                  <a:pt x="0" y="46"/>
                </a:moveTo>
                <a:lnTo>
                  <a:pt x="10" y="26"/>
                </a:lnTo>
                <a:lnTo>
                  <a:pt x="64" y="26"/>
                </a:lnTo>
                <a:lnTo>
                  <a:pt x="74" y="46"/>
                </a:lnTo>
                <a:lnTo>
                  <a:pt x="64" y="62"/>
                </a:lnTo>
                <a:lnTo>
                  <a:pt x="10" y="62"/>
                </a:lnTo>
                <a:lnTo>
                  <a:pt x="0" y="46"/>
                </a:lnTo>
                <a:close/>
                <a:moveTo>
                  <a:pt x="163" y="26"/>
                </a:moveTo>
                <a:lnTo>
                  <a:pt x="287" y="26"/>
                </a:lnTo>
                <a:lnTo>
                  <a:pt x="297" y="0"/>
                </a:lnTo>
                <a:lnTo>
                  <a:pt x="153" y="0"/>
                </a:lnTo>
                <a:lnTo>
                  <a:pt x="163" y="26"/>
                </a:lnTo>
                <a:close/>
                <a:moveTo>
                  <a:pt x="163" y="72"/>
                </a:moveTo>
                <a:lnTo>
                  <a:pt x="287" y="72"/>
                </a:lnTo>
                <a:lnTo>
                  <a:pt x="297" y="46"/>
                </a:lnTo>
                <a:lnTo>
                  <a:pt x="153" y="46"/>
                </a:lnTo>
                <a:lnTo>
                  <a:pt x="163" y="72"/>
                </a:lnTo>
                <a:close/>
                <a:moveTo>
                  <a:pt x="395" y="26"/>
                </a:moveTo>
                <a:lnTo>
                  <a:pt x="485" y="26"/>
                </a:lnTo>
                <a:lnTo>
                  <a:pt x="485" y="0"/>
                </a:lnTo>
                <a:lnTo>
                  <a:pt x="395" y="0"/>
                </a:lnTo>
                <a:lnTo>
                  <a:pt x="395" y="26"/>
                </a:lnTo>
                <a:close/>
                <a:moveTo>
                  <a:pt x="427" y="72"/>
                </a:moveTo>
                <a:lnTo>
                  <a:pt x="453" y="72"/>
                </a:lnTo>
                <a:lnTo>
                  <a:pt x="453" y="46"/>
                </a:lnTo>
                <a:lnTo>
                  <a:pt x="427" y="46"/>
                </a:lnTo>
                <a:lnTo>
                  <a:pt x="427" y="72"/>
                </a:lnTo>
                <a:close/>
              </a:path>
            </a:pathLst>
          </a:custGeom>
          <a:solidFill>
            <a:srgbClr val="C0C0C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9" name="Line 81"/>
          <p:cNvSpPr>
            <a:spLocks noChangeShapeType="1"/>
          </p:cNvSpPr>
          <p:nvPr/>
        </p:nvSpPr>
        <p:spPr bwMode="auto">
          <a:xfrm flipV="1">
            <a:off x="3652838" y="1597025"/>
            <a:ext cx="5318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50" name="Line 82"/>
          <p:cNvSpPr>
            <a:spLocks noChangeShapeType="1"/>
          </p:cNvSpPr>
          <p:nvPr/>
        </p:nvSpPr>
        <p:spPr bwMode="auto">
          <a:xfrm flipH="1" flipV="1">
            <a:off x="4489450" y="1520825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452" name="Text Box 84"/>
          <p:cNvSpPr txBox="1">
            <a:spLocks noChangeArrowheads="1"/>
          </p:cNvSpPr>
          <p:nvPr/>
        </p:nvSpPr>
        <p:spPr bwMode="auto">
          <a:xfrm>
            <a:off x="2667000" y="25908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Must restart from beginning after failure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45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#2: Wastes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network application with:</a:t>
            </a:r>
          </a:p>
          <a:p>
            <a:pPr lvl="1"/>
            <a:r>
              <a:rPr lang="en-US" dirty="0" smtClean="0"/>
              <a:t>Peak bandwidth P</a:t>
            </a:r>
          </a:p>
          <a:p>
            <a:pPr lvl="1"/>
            <a:r>
              <a:rPr lang="en-US" dirty="0" smtClean="0"/>
              <a:t>Average bandwidth A</a:t>
            </a:r>
          </a:p>
          <a:p>
            <a:pPr lvl="1"/>
            <a:endParaRPr lang="en-US" dirty="0"/>
          </a:p>
          <a:p>
            <a:r>
              <a:rPr lang="en-US" dirty="0" smtClean="0"/>
              <a:t>How much does the network have to reserve for the application to work?</a:t>
            </a:r>
          </a:p>
          <a:p>
            <a:pPr lvl="1"/>
            <a:r>
              <a:rPr lang="en-US" dirty="0" smtClean="0"/>
              <a:t>The peak bandwidth</a:t>
            </a:r>
          </a:p>
          <a:p>
            <a:pPr lvl="1"/>
            <a:endParaRPr lang="en-US" dirty="0"/>
          </a:p>
          <a:p>
            <a:r>
              <a:rPr lang="en-US" dirty="0" smtClean="0"/>
              <a:t>What is the resulting level of utilization?</a:t>
            </a:r>
          </a:p>
          <a:p>
            <a:pPr lvl="1"/>
            <a:r>
              <a:rPr lang="en-US" dirty="0" smtClean="0"/>
              <a:t>Ratio of A/P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Bursty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applications have relatively small P/A ratios</a:t>
            </a:r>
          </a:p>
          <a:p>
            <a:pPr lvl="1"/>
            <a:r>
              <a:rPr lang="en-US" dirty="0" smtClean="0"/>
              <a:t>Voice might have a ratio of 3:1 or so</a:t>
            </a:r>
          </a:p>
          <a:p>
            <a:pPr lvl="1"/>
            <a:endParaRPr lang="en-US" dirty="0"/>
          </a:p>
          <a:p>
            <a:r>
              <a:rPr lang="en-US" dirty="0" smtClean="0"/>
              <a:t>Data applications tend to be rather </a:t>
            </a:r>
            <a:r>
              <a:rPr lang="en-US" dirty="0" err="1" smtClean="0"/>
              <a:t>bursty</a:t>
            </a:r>
            <a:endParaRPr lang="en-US" dirty="0" smtClean="0"/>
          </a:p>
          <a:p>
            <a:pPr lvl="1"/>
            <a:r>
              <a:rPr lang="en-US" dirty="0" smtClean="0"/>
              <a:t>Ratios of 100 or greater are common</a:t>
            </a:r>
          </a:p>
          <a:p>
            <a:pPr lvl="1"/>
            <a:endParaRPr lang="en-US" dirty="0"/>
          </a:p>
          <a:p>
            <a:r>
              <a:rPr lang="en-US" dirty="0" smtClean="0"/>
              <a:t>Circuit switching too inefficient for </a:t>
            </a:r>
            <a:r>
              <a:rPr lang="en-US" dirty="0" err="1" smtClean="0"/>
              <a:t>bursty</a:t>
            </a:r>
            <a:r>
              <a:rPr lang="en-US" dirty="0" smtClean="0"/>
              <a:t> apps</a:t>
            </a:r>
          </a:p>
          <a:p>
            <a:pPr lvl="1"/>
            <a:endParaRPr lang="en-US" dirty="0"/>
          </a:p>
          <a:p>
            <a:r>
              <a:rPr lang="en-US" dirty="0" smtClean="0"/>
              <a:t>Generally:</a:t>
            </a:r>
          </a:p>
          <a:p>
            <a:pPr lvl="1"/>
            <a:r>
              <a:rPr lang="en-US" dirty="0" smtClean="0"/>
              <a:t>Don’t care about factors of two in performance</a:t>
            </a:r>
          </a:p>
          <a:p>
            <a:pPr lvl="1"/>
            <a:r>
              <a:rPr lang="en-US" dirty="0" smtClean="0"/>
              <a:t>But when it gets to several orders of magnitude….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0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delve into this in more detail later</a:t>
            </a:r>
          </a:p>
          <a:p>
            <a:pPr lvl="3"/>
            <a:endParaRPr lang="en-US" dirty="0"/>
          </a:p>
          <a:p>
            <a:r>
              <a:rPr lang="en-US" dirty="0" smtClean="0"/>
              <a:t>But this is what drives the use of a shared network</a:t>
            </a:r>
          </a:p>
          <a:p>
            <a:pPr lvl="3"/>
            <a:endParaRPr lang="en-US" dirty="0"/>
          </a:p>
          <a:p>
            <a:r>
              <a:rPr lang="en-US" dirty="0" smtClean="0"/>
              <a:t>And it is how we could avoid wasting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#3: Designed Tied to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 revolves around the requirements of voice</a:t>
            </a:r>
          </a:p>
          <a:p>
            <a:r>
              <a:rPr lang="en-US" dirty="0" smtClean="0"/>
              <a:t>Not general feature of circuit switching</a:t>
            </a:r>
          </a:p>
          <a:p>
            <a:pPr lvl="1"/>
            <a:r>
              <a:rPr lang="en-US" dirty="0" smtClean="0"/>
              <a:t>But definitely part of the telephone network design</a:t>
            </a:r>
          </a:p>
          <a:p>
            <a:pPr lvl="1"/>
            <a:r>
              <a:rPr lang="en-US" dirty="0" smtClean="0"/>
              <a:t>Switches are where functionality was implemented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#4: Setup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connection requires round-trip time to set up</a:t>
            </a:r>
          </a:p>
          <a:p>
            <a:pPr lvl="1"/>
            <a:r>
              <a:rPr lang="en-US" dirty="0" smtClean="0"/>
              <a:t>Slows down short transfers</a:t>
            </a:r>
          </a:p>
          <a:p>
            <a:pPr lvl="1"/>
            <a:endParaRPr lang="en-US" dirty="0"/>
          </a:p>
          <a:p>
            <a:r>
              <a:rPr lang="en-US" dirty="0" smtClean="0"/>
              <a:t>In actuality, may not be a big issue</a:t>
            </a:r>
          </a:p>
          <a:p>
            <a:pPr lvl="1"/>
            <a:r>
              <a:rPr lang="en-US" dirty="0" smtClean="0"/>
              <a:t>TCP requires round-trip time for handshake</a:t>
            </a:r>
          </a:p>
          <a:p>
            <a:pPr lvl="1"/>
            <a:r>
              <a:rPr lang="en-US" dirty="0" smtClean="0"/>
              <a:t>No one seems to mind….</a:t>
            </a:r>
          </a:p>
          <a:p>
            <a:pPr lvl="1"/>
            <a:endParaRPr lang="en-US" dirty="0"/>
          </a:p>
          <a:p>
            <a:r>
              <a:rPr lang="en-US" dirty="0" smtClean="0"/>
              <a:t>This was a big issue in the ATM </a:t>
            </a:r>
            <a:r>
              <a:rPr lang="en-US" dirty="0" err="1" smtClean="0"/>
              <a:t>vs</a:t>
            </a:r>
            <a:r>
              <a:rPr lang="en-US" dirty="0" smtClean="0"/>
              <a:t> IP battle</a:t>
            </a:r>
          </a:p>
          <a:p>
            <a:pPr lvl="1"/>
            <a:r>
              <a:rPr lang="en-US" dirty="0" smtClean="0"/>
              <a:t>But I think it is overemphasized as a key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B4DDD28-B722-A441-8B33-C96F5E9809F5}" type="slidenum">
              <a:rPr lang="en-US" sz="1400" b="0">
                <a:latin typeface="Times New Roman" charset="0"/>
              </a:rPr>
              <a:pPr eaLnBrk="1" hangingPunct="1"/>
              <a:t>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Outline for today’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class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telephone </a:t>
            </a:r>
            <a:r>
              <a:rPr lang="en-US" dirty="0" smtClean="0">
                <a:latin typeface="Arial" charset="0"/>
              </a:rPr>
              <a:t>network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Taxonomy of networks</a:t>
            </a:r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Some basics of packet switching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Statistical multiplexing</a:t>
            </a:r>
          </a:p>
          <a:p>
            <a:pPr lvl="1"/>
            <a:r>
              <a:rPr lang="en-US" dirty="0" smtClean="0">
                <a:latin typeface="Arial" charset="0"/>
              </a:rPr>
              <a:t>This is something you should know deep in your soul…</a:t>
            </a:r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9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overcome these weaknesses?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two independent threads that led to a different networking paradigm….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r>
              <a:rPr lang="en-US" dirty="0" smtClean="0"/>
              <a:t>What if we wanted a resilient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design it?</a:t>
            </a:r>
          </a:p>
          <a:p>
            <a:endParaRPr lang="en-US" dirty="0"/>
          </a:p>
          <a:p>
            <a:r>
              <a:rPr lang="en-US" dirty="0" smtClean="0"/>
              <a:t>This is the question </a:t>
            </a:r>
            <a:r>
              <a:rPr lang="en-US" b="1" dirty="0" smtClean="0"/>
              <a:t>Paul </a:t>
            </a:r>
            <a:r>
              <a:rPr lang="en-US" b="1" dirty="0" err="1" smtClean="0"/>
              <a:t>Baran</a:t>
            </a:r>
            <a:r>
              <a:rPr lang="en-US" b="1" dirty="0" smtClean="0"/>
              <a:t> </a:t>
            </a:r>
            <a:r>
              <a:rPr lang="en-US" dirty="0" smtClean="0"/>
              <a:t>asked….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4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Baran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Baran</a:t>
            </a:r>
            <a:r>
              <a:rPr lang="en-US" dirty="0"/>
              <a:t> </a:t>
            </a:r>
            <a:r>
              <a:rPr lang="en-US" dirty="0" smtClean="0"/>
              <a:t>investigated survivable networks for USAF</a:t>
            </a:r>
          </a:p>
          <a:p>
            <a:pPr lvl="1"/>
            <a:r>
              <a:rPr lang="en-US" dirty="0" smtClean="0"/>
              <a:t>Network should withstand </a:t>
            </a:r>
            <a:r>
              <a:rPr lang="en-US" dirty="0"/>
              <a:t>almost any degree of destruction to individual components without loss of end-to-end communications.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“On Distributed Communications” (1964)</a:t>
            </a:r>
            <a:endParaRPr lang="en-US" dirty="0"/>
          </a:p>
          <a:p>
            <a:pPr lvl="1"/>
            <a:r>
              <a:rPr lang="en-US" dirty="0" smtClean="0"/>
              <a:t>Distributed control</a:t>
            </a:r>
          </a:p>
          <a:p>
            <a:pPr lvl="1"/>
            <a:r>
              <a:rPr lang="en-US" dirty="0" smtClean="0"/>
              <a:t>Message blocks (packets)</a:t>
            </a:r>
          </a:p>
          <a:p>
            <a:pPr lvl="1"/>
            <a:r>
              <a:rPr lang="en-US" dirty="0" smtClean="0"/>
              <a:t>Store-and-forward delivery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3F619-A754-B943-A0E1-8831E8AB2C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r>
              <a:rPr lang="en-US" dirty="0" smtClean="0"/>
              <a:t>What about a less wasteful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design it?</a:t>
            </a:r>
          </a:p>
          <a:p>
            <a:endParaRPr lang="en-US" dirty="0" smtClean="0"/>
          </a:p>
          <a:p>
            <a:r>
              <a:rPr lang="en-US" dirty="0" smtClean="0"/>
              <a:t>This is the question </a:t>
            </a:r>
            <a:r>
              <a:rPr lang="en-US" b="1" dirty="0" smtClean="0"/>
              <a:t>Len </a:t>
            </a:r>
            <a:r>
              <a:rPr lang="en-US" b="1" dirty="0" err="1" smtClean="0"/>
              <a:t>Kleinrock</a:t>
            </a:r>
            <a:r>
              <a:rPr lang="en-US" b="1" dirty="0" smtClean="0"/>
              <a:t> </a:t>
            </a:r>
            <a:r>
              <a:rPr lang="en-US" dirty="0" smtClean="0"/>
              <a:t>asked…..</a:t>
            </a:r>
          </a:p>
          <a:p>
            <a:pPr lvl="1"/>
            <a:r>
              <a:rPr lang="en-US" dirty="0" smtClean="0"/>
              <a:t>Analyzed packet switching and statistical multiplexing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r>
              <a:rPr lang="en-US" dirty="0" smtClean="0"/>
              <a:t>Returning to title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Internet is the answer, </a:t>
            </a:r>
            <a:r>
              <a:rPr lang="en-US" dirty="0" smtClean="0"/>
              <a:t>then what </a:t>
            </a:r>
            <a:r>
              <a:rPr lang="en-US" dirty="0"/>
              <a:t>was the </a:t>
            </a:r>
            <a:r>
              <a:rPr lang="en-US" dirty="0" smtClean="0"/>
              <a:t>question?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There were two questions:</a:t>
            </a:r>
          </a:p>
          <a:p>
            <a:pPr lvl="1"/>
            <a:r>
              <a:rPr lang="en-US" dirty="0" smtClean="0"/>
              <a:t>How can we build a more reliable network?</a:t>
            </a:r>
          </a:p>
          <a:p>
            <a:pPr lvl="1"/>
            <a:r>
              <a:rPr lang="en-US" dirty="0" smtClean="0"/>
              <a:t>How can we build a more efficient network?</a:t>
            </a:r>
          </a:p>
          <a:p>
            <a:pPr lvl="1"/>
            <a:endParaRPr lang="en-US" dirty="0"/>
          </a:p>
          <a:p>
            <a:r>
              <a:rPr lang="en-US" dirty="0" smtClean="0"/>
              <a:t>Before considering nature of Internet, let’s consider the broader design space for networks</a:t>
            </a:r>
          </a:p>
          <a:p>
            <a:pPr lvl="1"/>
            <a:r>
              <a:rPr lang="en-US" dirty="0" smtClean="0"/>
              <a:t>Term “network” already implies we are sharing a communications infrastructure (i.e. not dedicated links)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Taxonomy of Networks</a:t>
            </a:r>
            <a:endParaRPr lang="en-US" dirty="0">
              <a:latin typeface="Helvetica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3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F947A3-F5C7-FA4E-B21D-D22A18E98406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876800"/>
          </a:xfrm>
        </p:spPr>
        <p:txBody>
          <a:bodyPr lIns="91430" tIns="45716" rIns="91430" bIns="45716"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Communication networks can be classified based on the way in which the </a:t>
            </a:r>
            <a:r>
              <a:rPr lang="en-US" sz="2400" b="1" i="1">
                <a:latin typeface="Arial" charset="0"/>
              </a:rPr>
              <a:t>nodes</a:t>
            </a:r>
            <a:r>
              <a:rPr lang="en-US" sz="2400">
                <a:latin typeface="Arial" charset="0"/>
              </a:rPr>
              <a:t> exchange information:</a:t>
            </a:r>
            <a:endParaRPr lang="zh-TW" altLang="en-US" sz="240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Taxonomy of Communication Networks</a:t>
            </a:r>
            <a:endParaRPr lang="en-US" altLang="zh-TW" i="1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05200" y="2205038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latin typeface="PMingLiU" charset="0"/>
              </a:rPr>
              <a:t>Communication Network</a:t>
            </a:r>
            <a:endParaRPr lang="en-US" sz="2400" b="0" i="1">
              <a:solidFill>
                <a:srgbClr val="000000"/>
              </a:solidFill>
              <a:latin typeface="PMingLiU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CDDA70C-FE76-2145-907F-E6CCC2E0C61D}" type="slidenum">
              <a:rPr lang="en-US" sz="1400" b="0">
                <a:latin typeface="Times New Roman" charset="0"/>
              </a:rPr>
              <a:pPr eaLnBrk="1" hangingPunct="1"/>
              <a:t>37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876800"/>
          </a:xfrm>
        </p:spPr>
        <p:txBody>
          <a:bodyPr lIns="91430" tIns="45716" rIns="91430" bIns="45716"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Communication networks can be classified based on the way in which the </a:t>
            </a:r>
            <a:r>
              <a:rPr lang="en-US" sz="2400" b="1" i="1">
                <a:latin typeface="Arial" charset="0"/>
              </a:rPr>
              <a:t>nodes</a:t>
            </a:r>
            <a:r>
              <a:rPr lang="en-US" sz="2400">
                <a:latin typeface="Arial" charset="0"/>
              </a:rPr>
              <a:t> exchange information:</a:t>
            </a:r>
            <a:endParaRPr lang="zh-TW" altLang="en-US" sz="240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Taxonomy of Communication Networks</a:t>
            </a:r>
            <a:endParaRPr lang="en-US" altLang="zh-TW" i="1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05200" y="2205038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latin typeface="PMingLiU" charset="0"/>
              </a:rPr>
              <a:t>Communication Network</a:t>
            </a:r>
            <a:endParaRPr lang="en-US" sz="2400" b="0" i="1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84888" y="3270250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chemeClr val="accent1"/>
                </a:solidFill>
                <a:latin typeface="PMingLiU" charset="0"/>
              </a:rPr>
              <a:t>Broadcast</a:t>
            </a:r>
            <a:br>
              <a:rPr lang="en-US" sz="1600">
                <a:solidFill>
                  <a:schemeClr val="accent1"/>
                </a:solidFill>
                <a:latin typeface="PMingLiU" charset="0"/>
              </a:rPr>
            </a:br>
            <a:r>
              <a:rPr lang="en-US" sz="1600">
                <a:solidFill>
                  <a:schemeClr val="accent1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chemeClr val="accent1"/>
              </a:solidFill>
              <a:latin typeface="PMingLiU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266065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C2D8CFE-A714-B24C-B25B-943A4B8A008C}" type="slidenum">
              <a:rPr lang="en-US" sz="1400" b="0">
                <a:latin typeface="Times New Roman" charset="0"/>
              </a:rPr>
              <a:pPr eaLnBrk="1" hangingPunct="1"/>
              <a:t>38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953000"/>
          </a:xfrm>
        </p:spPr>
        <p:txBody>
          <a:bodyPr lIns="91430" tIns="45716" rIns="91430" bIns="45716"/>
          <a:lstStyle/>
          <a:p>
            <a:pPr marL="342900" indent="-342900">
              <a:lnSpc>
                <a:spcPct val="80000"/>
              </a:lnSpc>
            </a:pP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Information transmitted by any </a:t>
            </a:r>
            <a:r>
              <a:rPr lang="en-US" altLang="zh-TW" dirty="0">
                <a:solidFill>
                  <a:schemeClr val="accent1"/>
                </a:solidFill>
                <a:latin typeface="Arial" charset="0"/>
                <a:ea typeface="PMingLiU" charset="0"/>
                <a:cs typeface="PMingLiU" charset="0"/>
              </a:rPr>
              <a:t>node</a:t>
            </a: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 is received by </a:t>
            </a:r>
            <a:r>
              <a:rPr lang="en-US" altLang="zh-TW" dirty="0">
                <a:solidFill>
                  <a:schemeClr val="accent1"/>
                </a:solidFill>
                <a:latin typeface="Arial" charset="0"/>
                <a:ea typeface="PMingLiU" charset="0"/>
                <a:cs typeface="PMingLiU" charset="0"/>
              </a:rPr>
              <a:t>every</a:t>
            </a: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 other node in the network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Usually only in LANs (</a:t>
            </a:r>
            <a:r>
              <a:rPr lang="en-US" altLang="zh-TW" i="1" dirty="0">
                <a:latin typeface="Arial" charset="0"/>
                <a:ea typeface="PMingLiU" charset="0"/>
                <a:cs typeface="PMingLiU" charset="0"/>
              </a:rPr>
              <a:t>Local Area</a:t>
            </a: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 Networks)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E.g., </a:t>
            </a:r>
            <a:r>
              <a:rPr lang="en-US" altLang="zh-TW" dirty="0" err="1">
                <a:latin typeface="Arial" charset="0"/>
                <a:ea typeface="PMingLiU" charset="0"/>
                <a:cs typeface="PMingLiU" charset="0"/>
              </a:rPr>
              <a:t>WiFi</a:t>
            </a: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, Ethernet (classical, but not current)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E.g., lecture! 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What problems does this raise?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Problem #1: limited </a:t>
            </a:r>
            <a:r>
              <a:rPr lang="en-US" altLang="zh-TW" dirty="0" smtClean="0">
                <a:latin typeface="Arial" charset="0"/>
                <a:ea typeface="PMingLiU" charset="0"/>
                <a:cs typeface="PMingLiU" charset="0"/>
              </a:rPr>
              <a:t>range</a:t>
            </a:r>
            <a:endParaRPr lang="en-US" altLang="zh-TW" i="1" dirty="0">
              <a:latin typeface="Arial" charset="0"/>
              <a:ea typeface="PMingLiU" charset="0"/>
              <a:cs typeface="PMingLiU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Problem </a:t>
            </a:r>
            <a:r>
              <a:rPr lang="en-US" altLang="zh-TW" dirty="0" smtClean="0">
                <a:latin typeface="Arial" charset="0"/>
                <a:ea typeface="PMingLiU" charset="0"/>
                <a:cs typeface="PMingLiU" charset="0"/>
              </a:rPr>
              <a:t>#</a:t>
            </a: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2</a:t>
            </a:r>
            <a:r>
              <a:rPr lang="en-US" altLang="zh-TW" dirty="0" smtClean="0">
                <a:latin typeface="Arial" charset="0"/>
                <a:ea typeface="PMingLiU" charset="0"/>
                <a:cs typeface="PMingLiU" charset="0"/>
              </a:rPr>
              <a:t>: </a:t>
            </a: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coordinating access to the shared communication medium </a:t>
            </a:r>
          </a:p>
          <a:p>
            <a:pPr marL="682625" lvl="1" indent="-342900">
              <a:lnSpc>
                <a:spcPct val="80000"/>
              </a:lnSpc>
            </a:pPr>
            <a:r>
              <a:rPr lang="en-US" altLang="zh-TW" i="1" dirty="0" smtClean="0">
                <a:latin typeface="Arial" charset="0"/>
                <a:ea typeface="PMingLiU" charset="0"/>
                <a:cs typeface="PMingLiU" charset="0"/>
              </a:rPr>
              <a:t>Multiple </a:t>
            </a:r>
            <a:r>
              <a:rPr lang="en-US" altLang="zh-TW" i="1" dirty="0">
                <a:latin typeface="Arial" charset="0"/>
                <a:ea typeface="PMingLiU" charset="0"/>
                <a:cs typeface="PMingLiU" charset="0"/>
              </a:rPr>
              <a:t>Access </a:t>
            </a:r>
            <a:r>
              <a:rPr lang="en-US" altLang="zh-TW" i="1" dirty="0" smtClean="0">
                <a:latin typeface="Arial" charset="0"/>
                <a:ea typeface="PMingLiU" charset="0"/>
                <a:cs typeface="PMingLiU" charset="0"/>
              </a:rPr>
              <a:t>Problem</a:t>
            </a:r>
            <a:endParaRPr lang="en-US" altLang="zh-TW" dirty="0">
              <a:latin typeface="Arial" charset="0"/>
              <a:ea typeface="PMingLiU" charset="0"/>
              <a:cs typeface="PMingLiU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zh-TW" dirty="0" smtClean="0">
                <a:latin typeface="Arial" charset="0"/>
                <a:ea typeface="PMingLiU" charset="0"/>
                <a:cs typeface="PMingLiU" charset="0"/>
              </a:rPr>
              <a:t>Problem #3: </a:t>
            </a:r>
            <a:r>
              <a:rPr lang="en-US" altLang="zh-TW" dirty="0">
                <a:latin typeface="Arial" charset="0"/>
                <a:ea typeface="PMingLiU" charset="0"/>
                <a:cs typeface="PMingLiU" charset="0"/>
              </a:rPr>
              <a:t>privacy of </a:t>
            </a:r>
            <a:r>
              <a:rPr lang="en-US" altLang="zh-TW" dirty="0" smtClean="0">
                <a:latin typeface="Arial" charset="0"/>
                <a:ea typeface="PMingLiU" charset="0"/>
                <a:cs typeface="PMingLiU" charset="0"/>
              </a:rPr>
              <a:t>communication</a:t>
            </a:r>
            <a:endParaRPr lang="en-US" altLang="zh-TW" dirty="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Broadcast Communication Networks </a:t>
            </a:r>
            <a:endParaRPr lang="en-US" altLang="zh-TW" i="1">
              <a:solidFill>
                <a:srgbClr val="FE00FE"/>
              </a:solidFill>
              <a:latin typeface="Helvetica" charset="0"/>
              <a:ea typeface="PMingLiU" charset="0"/>
              <a:cs typeface="PMingLiU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2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D7659BF-A8DB-0D48-B9A4-33CD4F88399E}" type="slidenum">
              <a:rPr lang="en-US" sz="1400" b="0">
                <a:latin typeface="Times New Roman" charset="0"/>
              </a:rPr>
              <a:pPr eaLnBrk="1" hangingPunct="1"/>
              <a:t>39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876800"/>
          </a:xfrm>
        </p:spPr>
        <p:txBody>
          <a:bodyPr lIns="91430" tIns="45716" rIns="91430" bIns="45716"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Communication networks can be classified based on the way in which the nodes exchange information:</a:t>
            </a:r>
            <a:endParaRPr lang="zh-TW" altLang="en-US" sz="240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Taxonomy of Communication Networks</a:t>
            </a:r>
            <a:endParaRPr lang="en-US" altLang="zh-TW" i="1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05200" y="2205038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latin typeface="PMingLiU" charset="0"/>
              </a:rPr>
              <a:t>Communication Network</a:t>
            </a:r>
            <a:endParaRPr lang="en-US" sz="2400" b="0" i="1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65213" y="3200400"/>
            <a:ext cx="20558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chemeClr val="accent1"/>
                </a:solidFill>
                <a:latin typeface="PMingLiU" charset="0"/>
              </a:rPr>
              <a:t>Switched</a:t>
            </a:r>
            <a:br>
              <a:rPr lang="en-US" sz="1600">
                <a:solidFill>
                  <a:schemeClr val="accent1"/>
                </a:solidFill>
                <a:latin typeface="PMingLiU" charset="0"/>
              </a:rPr>
            </a:br>
            <a:r>
              <a:rPr lang="en-US" sz="1600">
                <a:solidFill>
                  <a:schemeClr val="accent1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chemeClr val="accent1"/>
              </a:solidFill>
              <a:latin typeface="PMingLiU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84888" y="3270250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latin typeface="PMingLiU" charset="0"/>
              </a:rPr>
              <a:t>Broadcast</a:t>
            </a:r>
            <a:br>
              <a:rPr lang="en-US" sz="1600">
                <a:latin typeface="PMingLiU" charset="0"/>
              </a:rPr>
            </a:br>
            <a:r>
              <a:rPr lang="en-US" sz="1600">
                <a:latin typeface="PMingLiU" charset="0"/>
              </a:rPr>
              <a:t>Communication Network</a:t>
            </a:r>
            <a:endParaRPr lang="en-US" sz="2400" b="0" i="1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1828800" y="2662238"/>
            <a:ext cx="2052638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257800" y="266065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Review of Telephone Network</a:t>
            </a:r>
            <a:endParaRPr lang="en-US" dirty="0">
              <a:latin typeface="Helvetica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3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D7659BF-A8DB-0D48-B9A4-33CD4F88399E}" type="slidenum">
              <a:rPr lang="en-US" sz="1400" b="0">
                <a:latin typeface="Times New Roman" charset="0"/>
              </a:rPr>
              <a:pPr eaLnBrk="1" hangingPunct="1"/>
              <a:t>40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876800"/>
          </a:xfrm>
        </p:spPr>
        <p:txBody>
          <a:bodyPr lIns="91430" tIns="45716" rIns="91430" bIns="45716"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Communication networks can be classified based on the way in which the nodes exchange information:</a:t>
            </a:r>
            <a:endParaRPr lang="zh-TW" altLang="en-US" sz="2400" dirty="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Taxonomy of Communication Networks</a:t>
            </a:r>
            <a:endParaRPr lang="en-US" altLang="zh-TW" i="1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05200" y="2205038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latin typeface="PMingLiU" charset="0"/>
              </a:rPr>
              <a:t>Communication Network</a:t>
            </a:r>
            <a:endParaRPr lang="en-US" sz="2400" b="0" i="1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65213" y="3200400"/>
            <a:ext cx="20558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chemeClr val="accent1"/>
                </a:solidFill>
                <a:latin typeface="PMingLiU" charset="0"/>
              </a:rPr>
              <a:t>Switched</a:t>
            </a:r>
            <a:br>
              <a:rPr lang="en-US" sz="1600">
                <a:solidFill>
                  <a:schemeClr val="accent1"/>
                </a:solidFill>
                <a:latin typeface="PMingLiU" charset="0"/>
              </a:rPr>
            </a:br>
            <a:r>
              <a:rPr lang="en-US" sz="1600">
                <a:solidFill>
                  <a:schemeClr val="accent1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chemeClr val="accent1"/>
              </a:solidFill>
              <a:latin typeface="PMingLiU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84888" y="3270250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latin typeface="PMingLiU" charset="0"/>
              </a:rPr>
              <a:t>Broadcast</a:t>
            </a:r>
            <a:br>
              <a:rPr lang="en-US" sz="1600">
                <a:latin typeface="PMingLiU" charset="0"/>
              </a:rPr>
            </a:br>
            <a:r>
              <a:rPr lang="en-US" sz="1600">
                <a:latin typeface="PMingLiU" charset="0"/>
              </a:rPr>
              <a:t>Communication Network</a:t>
            </a:r>
            <a:endParaRPr lang="en-US" sz="2400" b="0" i="1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1828800" y="2662238"/>
            <a:ext cx="2052638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257800" y="266065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4267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latin typeface="Arial" charset="0"/>
                <a:cs typeface="+mn-cs"/>
              </a:rPr>
              <a:t>The term </a:t>
            </a:r>
            <a:r>
              <a:rPr lang="en-US" sz="2400" b="0" i="1" dirty="0">
                <a:latin typeface="Arial" charset="0"/>
                <a:cs typeface="+mn-cs"/>
              </a:rPr>
              <a:t>“switched” means </a:t>
            </a:r>
            <a:r>
              <a:rPr lang="en-US" sz="2400" b="0" i="1" dirty="0" smtClean="0">
                <a:latin typeface="Arial" charset="0"/>
                <a:cs typeface="+mn-cs"/>
              </a:rPr>
              <a:t>that communication is directed to specific destinations</a:t>
            </a:r>
          </a:p>
          <a:p>
            <a:pPr algn="ctr"/>
            <a:endParaRPr lang="en-US" sz="2400" b="0" i="1" dirty="0">
              <a:latin typeface="Arial" charset="0"/>
              <a:cs typeface="+mn-cs"/>
            </a:endParaRPr>
          </a:p>
          <a:p>
            <a:pPr algn="ctr"/>
            <a:r>
              <a:rPr lang="en-US" sz="2400" b="0" i="1" dirty="0" smtClean="0">
                <a:latin typeface="Arial" charset="0"/>
                <a:cs typeface="+mn-cs"/>
              </a:rPr>
              <a:t>The question is how that “switching” is done</a:t>
            </a:r>
            <a:endParaRPr lang="en-US" sz="2400" b="0" i="1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0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21A71B-4A05-764F-A65B-2322F3CEE810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876800"/>
          </a:xfrm>
        </p:spPr>
        <p:txBody>
          <a:bodyPr lIns="91430" tIns="45716" rIns="91430" bIns="45716"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Communication networks can be classified based on the way in which the nodes exchange information:</a:t>
            </a:r>
            <a:endParaRPr lang="zh-TW" altLang="en-US" sz="240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Taxonomy of Communication Networks</a:t>
            </a:r>
            <a:endParaRPr lang="en-US" altLang="zh-TW" i="1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505200" y="2205038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65213" y="3200400"/>
            <a:ext cx="20558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84888" y="3270250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Broadcast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1828800" y="2662238"/>
            <a:ext cx="2052638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5257800" y="266065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54025" y="4576763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chemeClr val="accent1"/>
                </a:solidFill>
                <a:latin typeface="PMingLiU" charset="0"/>
              </a:rPr>
              <a:t>Circuit-Switched</a:t>
            </a:r>
            <a:br>
              <a:rPr lang="en-US" sz="1600">
                <a:solidFill>
                  <a:schemeClr val="accent1"/>
                </a:solidFill>
                <a:latin typeface="PMingLiU" charset="0"/>
              </a:rPr>
            </a:br>
            <a:r>
              <a:rPr lang="en-US" sz="1600">
                <a:solidFill>
                  <a:schemeClr val="accent1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chemeClr val="accent1"/>
              </a:solidFill>
              <a:latin typeface="PMingLiU" charset="0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370013" y="4030663"/>
            <a:ext cx="836612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4FD3E69-EE04-0D4F-AC56-4FF66A3A4323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876800"/>
          </a:xfrm>
        </p:spPr>
        <p:txBody>
          <a:bodyPr lIns="91430" tIns="45716" rIns="91430" bIns="45716"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Communication networks can be classified based on the way in which the nodes exchange information:</a:t>
            </a:r>
            <a:endParaRPr lang="zh-TW" altLang="en-US" sz="2400" dirty="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Taxonomy of Communication Networks</a:t>
            </a:r>
            <a:endParaRPr lang="en-US" altLang="zh-TW" i="1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505200" y="2205038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065213" y="3200400"/>
            <a:ext cx="20558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084888" y="3270250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Broadcast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>
            <a:off x="1828800" y="2662238"/>
            <a:ext cx="2052638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5257800" y="266065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54025" y="4576763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Circuit-Switched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511425" y="4487863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chemeClr val="accent1"/>
                </a:solidFill>
                <a:latin typeface="PMingLiU" charset="0"/>
              </a:rPr>
              <a:t>Packet-Switched</a:t>
            </a:r>
            <a:br>
              <a:rPr lang="en-US" sz="1600">
                <a:solidFill>
                  <a:schemeClr val="accent1"/>
                </a:solidFill>
                <a:latin typeface="PMingLiU" charset="0"/>
              </a:rPr>
            </a:br>
            <a:r>
              <a:rPr lang="en-US" sz="1600">
                <a:solidFill>
                  <a:schemeClr val="accent1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chemeClr val="accent1"/>
              </a:solidFill>
              <a:latin typeface="PMingLiU" charset="0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1370013" y="4030663"/>
            <a:ext cx="836612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2206625" y="4030663"/>
            <a:ext cx="1450975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7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1B5FAD-9923-FD4C-A8AC-814B60B4C97D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altLang="zh-TW">
                <a:latin typeface="Helvetica" charset="0"/>
                <a:ea typeface="PMingLiU" charset="0"/>
                <a:cs typeface="PMingLiU" charset="0"/>
              </a:rPr>
              <a:t>Packet Switching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6" rIns="91430" bIns="45716"/>
          <a:lstStyle/>
          <a:p>
            <a:pPr marL="285750" indent="-285750" defTabSz="915988">
              <a:lnSpc>
                <a:spcPct val="90000"/>
              </a:lnSpc>
            </a:pPr>
            <a:r>
              <a:rPr lang="en-US" altLang="zh-TW" sz="2400">
                <a:latin typeface="Arial" charset="0"/>
                <a:ea typeface="PMingLiU" charset="0"/>
                <a:cs typeface="PMingLiU" charset="0"/>
              </a:rPr>
              <a:t>Data sent as chunks of formatted bit-sequences (</a:t>
            </a:r>
            <a:r>
              <a:rPr lang="en-US" altLang="zh-TW" sz="2400" b="1">
                <a:latin typeface="Arial" charset="0"/>
                <a:ea typeface="PMingLiU" charset="0"/>
                <a:cs typeface="PMingLiU" charset="0"/>
              </a:rPr>
              <a:t>Packets</a:t>
            </a:r>
            <a:r>
              <a:rPr lang="en-US" altLang="zh-TW" sz="2400">
                <a:latin typeface="Arial" charset="0"/>
                <a:ea typeface="PMingLiU" charset="0"/>
                <a:cs typeface="PMingLiU" charset="0"/>
              </a:rPr>
              <a:t>)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altLang="zh-TW" sz="2400">
                <a:latin typeface="Arial" charset="0"/>
                <a:ea typeface="PMingLiU" charset="0"/>
                <a:cs typeface="PMingLiU" charset="0"/>
              </a:rPr>
              <a:t>Packets have following structure:</a:t>
            </a:r>
          </a:p>
          <a:p>
            <a:pPr marL="285750" indent="-285750" defTabSz="915988">
              <a:lnSpc>
                <a:spcPct val="90000"/>
              </a:lnSpc>
            </a:pPr>
            <a:endParaRPr lang="en-US" altLang="zh-TW" sz="2400">
              <a:latin typeface="Arial" charset="0"/>
              <a:ea typeface="PMingLiU" charset="0"/>
              <a:cs typeface="PMingLiU" charset="0"/>
            </a:endParaRPr>
          </a:p>
          <a:p>
            <a:pPr marL="285750" indent="-285750" defTabSz="915988">
              <a:lnSpc>
                <a:spcPct val="90000"/>
              </a:lnSpc>
            </a:pPr>
            <a:endParaRPr lang="en-US" altLang="zh-TW" sz="2400">
              <a:latin typeface="Arial" charset="0"/>
              <a:ea typeface="PMingLiU" charset="0"/>
              <a:cs typeface="PMingLiU" charset="0"/>
            </a:endParaRPr>
          </a:p>
          <a:p>
            <a:pPr marL="1144588" lvl="2" indent="-228600" defTabSz="915988">
              <a:lnSpc>
                <a:spcPct val="90000"/>
              </a:lnSpc>
            </a:pPr>
            <a:endParaRPr lang="en-US" altLang="zh-TW" sz="1800">
              <a:latin typeface="Arial" charset="0"/>
              <a:ea typeface="PMingLiU" charset="0"/>
              <a:cs typeface="PMingLiU" charset="0"/>
            </a:endParaRPr>
          </a:p>
          <a:p>
            <a:pPr marL="1144588" lvl="2" indent="-228600" defTabSz="915988">
              <a:lnSpc>
                <a:spcPct val="90000"/>
              </a:lnSpc>
            </a:pPr>
            <a:endParaRPr lang="en-US" altLang="zh-TW">
              <a:latin typeface="Arial" charset="0"/>
              <a:ea typeface="PMingLiU" charset="0"/>
              <a:cs typeface="PMingLiU" charset="0"/>
            </a:endParaRPr>
          </a:p>
          <a:p>
            <a:pPr marL="1144588" lvl="2" indent="-228600" defTabSz="915988">
              <a:lnSpc>
                <a:spcPct val="90000"/>
              </a:lnSpc>
            </a:pPr>
            <a:r>
              <a:rPr lang="en-US" altLang="zh-TW">
                <a:latin typeface="Arial" charset="0"/>
                <a:ea typeface="PMingLiU" charset="0"/>
                <a:cs typeface="PMingLiU" charset="0"/>
              </a:rPr>
              <a:t>Header and Trailer carry control information </a:t>
            </a:r>
            <a:br>
              <a:rPr lang="en-US" altLang="zh-TW">
                <a:latin typeface="Arial" charset="0"/>
                <a:ea typeface="PMingLiU" charset="0"/>
                <a:cs typeface="PMingLiU" charset="0"/>
              </a:rPr>
            </a:br>
            <a:r>
              <a:rPr lang="en-US" altLang="zh-TW">
                <a:latin typeface="Arial" charset="0"/>
                <a:ea typeface="PMingLiU" charset="0"/>
                <a:cs typeface="PMingLiU" charset="0"/>
              </a:rPr>
              <a:t>(e.g., destination address, checksum)</a:t>
            </a:r>
            <a:endParaRPr lang="en-US" altLang="zh-TW" sz="1800">
              <a:latin typeface="Arial" charset="0"/>
              <a:ea typeface="PMingLiU" charset="0"/>
              <a:cs typeface="PMingLiU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altLang="zh-TW" sz="2400">
                <a:latin typeface="Arial" charset="0"/>
                <a:ea typeface="PMingLiU" charset="0"/>
                <a:cs typeface="PMingLiU" charset="0"/>
              </a:rPr>
              <a:t>Each packet traverses the network from node to node along some path (</a:t>
            </a:r>
            <a:r>
              <a:rPr lang="en-US" altLang="zh-TW" sz="2400" b="1">
                <a:latin typeface="Arial" charset="0"/>
                <a:ea typeface="PMingLiU" charset="0"/>
                <a:cs typeface="PMingLiU" charset="0"/>
              </a:rPr>
              <a:t>Routing</a:t>
            </a:r>
            <a:r>
              <a:rPr lang="en-US" altLang="zh-TW" sz="2400">
                <a:latin typeface="Arial" charset="0"/>
                <a:ea typeface="PMingLiU" charset="0"/>
                <a:cs typeface="PMingLiU" charset="0"/>
              </a:rPr>
              <a:t>) based on header info.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altLang="zh-TW" sz="2400">
                <a:latin typeface="Arial" charset="0"/>
                <a:ea typeface="PMingLiU" charset="0"/>
                <a:cs typeface="PMingLiU" charset="0"/>
              </a:rPr>
              <a:t>Usually, once a node receives the entire packet, it stores it (hopefully briefly) and then forwards it to the next node (</a:t>
            </a:r>
            <a:r>
              <a:rPr lang="en-US" altLang="zh-TW" sz="2400" b="1">
                <a:latin typeface="Arial" charset="0"/>
                <a:ea typeface="PMingLiU" charset="0"/>
                <a:cs typeface="PMingLiU" charset="0"/>
              </a:rPr>
              <a:t>Store-and-Forward Networks</a:t>
            </a:r>
            <a:r>
              <a:rPr lang="en-US" altLang="zh-TW" sz="2400">
                <a:latin typeface="Arial" charset="0"/>
                <a:ea typeface="PMingLiU" charset="0"/>
                <a:cs typeface="PMingLiU" charset="0"/>
              </a:rPr>
              <a:t>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2590800"/>
            <a:ext cx="6477000" cy="838200"/>
            <a:chOff x="1056" y="1681"/>
            <a:chExt cx="3786" cy="289"/>
          </a:xfrm>
        </p:grpSpPr>
        <p:sp>
          <p:nvSpPr>
            <p:cNvPr id="70661" name="Rectangle 4"/>
            <p:cNvSpPr>
              <a:spLocks noChangeArrowheads="1"/>
            </p:cNvSpPr>
            <p:nvPr/>
          </p:nvSpPr>
          <p:spPr bwMode="auto">
            <a:xfrm>
              <a:off x="1056" y="1681"/>
              <a:ext cx="816" cy="288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lIns="91423" tIns="45713" rIns="91423" bIns="45713" anchor="ctr">
              <a:flatTx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>
                  <a:latin typeface="Arial" charset="0"/>
                  <a:ea typeface="PMingLiU" charset="0"/>
                  <a:cs typeface="PMingLiU" charset="0"/>
                </a:rPr>
                <a:t>Header</a:t>
              </a:r>
              <a:endParaRPr lang="en-US" altLang="zh-TW" sz="2400" b="0" i="1">
                <a:latin typeface="Arial" charset="0"/>
                <a:ea typeface="PMingLiU" charset="0"/>
                <a:cs typeface="PMingLiU" charset="0"/>
              </a:endParaRPr>
            </a:p>
          </p:txBody>
        </p:sp>
        <p:sp>
          <p:nvSpPr>
            <p:cNvPr id="70662" name="Rectangle 5"/>
            <p:cNvSpPr>
              <a:spLocks noChangeArrowheads="1"/>
            </p:cNvSpPr>
            <p:nvPr/>
          </p:nvSpPr>
          <p:spPr bwMode="auto">
            <a:xfrm>
              <a:off x="1872" y="1681"/>
              <a:ext cx="2352" cy="288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lIns="91423" tIns="45713" rIns="91423" bIns="45713" anchor="ctr">
              <a:flatTx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>
                  <a:latin typeface="Arial" charset="0"/>
                  <a:ea typeface="PMingLiU" charset="0"/>
                  <a:cs typeface="PMingLiU" charset="0"/>
                </a:rPr>
                <a:t>Data</a:t>
              </a:r>
              <a:endParaRPr lang="en-US" altLang="zh-TW" sz="1800" b="0" i="1">
                <a:latin typeface="Arial" charset="0"/>
                <a:ea typeface="PMingLiU" charset="0"/>
                <a:cs typeface="PMingLiU" charset="0"/>
              </a:endParaRPr>
            </a:p>
          </p:txBody>
        </p:sp>
        <p:sp>
          <p:nvSpPr>
            <p:cNvPr id="70663" name="Rectangle 6"/>
            <p:cNvSpPr>
              <a:spLocks noChangeArrowheads="1"/>
            </p:cNvSpPr>
            <p:nvPr/>
          </p:nvSpPr>
          <p:spPr bwMode="auto">
            <a:xfrm>
              <a:off x="4218" y="1682"/>
              <a:ext cx="624" cy="288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3" tIns="45713" rIns="91423" bIns="45713" anchor="ctr">
              <a:flatTx/>
            </a:bodyPr>
            <a:lstStyle/>
            <a:p>
              <a:pPr algn="ctr">
                <a:lnSpc>
                  <a:spcPct val="0"/>
                </a:lnSpc>
                <a:spcBef>
                  <a:spcPts val="1000"/>
                </a:spcBef>
                <a:spcAft>
                  <a:spcPts val="1000"/>
                </a:spcAft>
              </a:pPr>
              <a:endParaRPr lang="en-US" altLang="zh-TW" sz="1400" b="0">
                <a:latin typeface="Arial" charset="0"/>
                <a:ea typeface="PMingLiU" charset="0"/>
                <a:cs typeface="PMingLiU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TW" sz="1800">
                  <a:latin typeface="Arial" charset="0"/>
                  <a:ea typeface="PMingLiU" charset="0"/>
                  <a:cs typeface="PMingLiU" charset="0"/>
                </a:rPr>
                <a:t>Trailer</a:t>
              </a: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 </a:t>
              </a:r>
              <a:b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</a:b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(sometimes)</a:t>
              </a:r>
              <a:endParaRPr lang="en-US" altLang="zh-TW" sz="1600" b="0" i="1">
                <a:latin typeface="Arial" charset="0"/>
                <a:ea typeface="PMingLiU" charset="0"/>
                <a:cs typeface="PMingLiU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05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4047C3F-7320-E141-9DD5-5AA9FB5066B7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5554663" y="4867275"/>
            <a:ext cx="1751012" cy="304800"/>
            <a:chOff x="1056" y="1872"/>
            <a:chExt cx="1104" cy="192"/>
          </a:xfrm>
        </p:grpSpPr>
        <p:sp>
          <p:nvSpPr>
            <p:cNvPr id="969731" name="Oval 3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2759" name="Rectangle 4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2760" name="Oval 5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72707" name="Group 6"/>
          <p:cNvGrpSpPr>
            <a:grpSpLocks/>
          </p:cNvGrpSpPr>
          <p:nvPr/>
        </p:nvGrpSpPr>
        <p:grpSpPr bwMode="auto">
          <a:xfrm>
            <a:off x="5554663" y="3954463"/>
            <a:ext cx="1751012" cy="304800"/>
            <a:chOff x="1056" y="1872"/>
            <a:chExt cx="1104" cy="192"/>
          </a:xfrm>
        </p:grpSpPr>
        <p:sp>
          <p:nvSpPr>
            <p:cNvPr id="969735" name="Oval 7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2756" name="Rectangle 8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2757" name="Oval 9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72708" name="Group 10"/>
          <p:cNvGrpSpPr>
            <a:grpSpLocks/>
          </p:cNvGrpSpPr>
          <p:nvPr/>
        </p:nvGrpSpPr>
        <p:grpSpPr bwMode="auto">
          <a:xfrm>
            <a:off x="5554663" y="2967038"/>
            <a:ext cx="1751012" cy="303212"/>
            <a:chOff x="1056" y="1872"/>
            <a:chExt cx="1104" cy="192"/>
          </a:xfrm>
        </p:grpSpPr>
        <p:sp>
          <p:nvSpPr>
            <p:cNvPr id="969739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2753" name="Rectangle 12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2754" name="Oval 13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270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72710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82613"/>
          </a:xfrm>
        </p:spPr>
        <p:txBody>
          <a:bodyPr/>
          <a:lstStyle/>
          <a:p>
            <a:pPr marL="342900" indent="-342900"/>
            <a:r>
              <a:rPr lang="en-US">
                <a:latin typeface="Arial" charset="0"/>
              </a:rPr>
              <a:t>Node in a packet switching network</a:t>
            </a:r>
          </a:p>
        </p:txBody>
      </p:sp>
      <p:sp>
        <p:nvSpPr>
          <p:cNvPr id="72711" name="Rectangle 16"/>
          <p:cNvSpPr>
            <a:spLocks noChangeArrowheads="1"/>
          </p:cNvSpPr>
          <p:nvPr/>
        </p:nvSpPr>
        <p:spPr bwMode="auto">
          <a:xfrm>
            <a:off x="3579813" y="2889250"/>
            <a:ext cx="2127250" cy="26638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90343" tIns="44379" rIns="90343" bIns="44379" anchor="ctr">
            <a:flatTx/>
          </a:bodyPr>
          <a:lstStyle/>
          <a:p>
            <a:pPr algn="ctr" defTabSz="912813" eaLnBrk="0" hangingPunct="0"/>
            <a:endParaRPr lang="en-US" sz="1600" b="0">
              <a:latin typeface="Arial" charset="0"/>
            </a:endParaRPr>
          </a:p>
        </p:txBody>
      </p:sp>
      <p:grpSp>
        <p:nvGrpSpPr>
          <p:cNvPr id="72712" name="Group 17"/>
          <p:cNvGrpSpPr>
            <a:grpSpLocks/>
          </p:cNvGrpSpPr>
          <p:nvPr/>
        </p:nvGrpSpPr>
        <p:grpSpPr bwMode="auto">
          <a:xfrm>
            <a:off x="1825625" y="2967038"/>
            <a:ext cx="1751013" cy="303212"/>
            <a:chOff x="1056" y="1872"/>
            <a:chExt cx="1104" cy="192"/>
          </a:xfrm>
        </p:grpSpPr>
        <p:sp>
          <p:nvSpPr>
            <p:cNvPr id="969746" name="Oval 18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2750" name="Rectangle 19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2751" name="Oval 20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72713" name="Group 21"/>
          <p:cNvGrpSpPr>
            <a:grpSpLocks/>
          </p:cNvGrpSpPr>
          <p:nvPr/>
        </p:nvGrpSpPr>
        <p:grpSpPr bwMode="auto">
          <a:xfrm>
            <a:off x="1825625" y="3954463"/>
            <a:ext cx="1751013" cy="304800"/>
            <a:chOff x="1056" y="1872"/>
            <a:chExt cx="1104" cy="192"/>
          </a:xfrm>
        </p:grpSpPr>
        <p:sp>
          <p:nvSpPr>
            <p:cNvPr id="969750" name="Oval 22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2747" name="Rectangle 23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2748" name="Oval 24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72714" name="Group 25"/>
          <p:cNvGrpSpPr>
            <a:grpSpLocks/>
          </p:cNvGrpSpPr>
          <p:nvPr/>
        </p:nvGrpSpPr>
        <p:grpSpPr bwMode="auto">
          <a:xfrm>
            <a:off x="1825625" y="4867275"/>
            <a:ext cx="1751013" cy="304800"/>
            <a:chOff x="1056" y="1872"/>
            <a:chExt cx="1104" cy="192"/>
          </a:xfrm>
        </p:grpSpPr>
        <p:sp>
          <p:nvSpPr>
            <p:cNvPr id="969754" name="Oval 26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2744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2745" name="Oval 28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2715" name="Rectangle 29"/>
          <p:cNvSpPr>
            <a:spLocks noChangeArrowheads="1"/>
          </p:cNvSpPr>
          <p:nvPr/>
        </p:nvSpPr>
        <p:spPr bwMode="auto">
          <a:xfrm>
            <a:off x="1901825" y="2387600"/>
            <a:ext cx="143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incoming links</a:t>
            </a:r>
            <a:endParaRPr lang="en-US" sz="1800" b="0">
              <a:latin typeface="Arial" charset="0"/>
            </a:endParaRPr>
          </a:p>
        </p:txBody>
      </p:sp>
      <p:sp>
        <p:nvSpPr>
          <p:cNvPr id="72716" name="Rectangle 30"/>
          <p:cNvSpPr>
            <a:spLocks noChangeArrowheads="1"/>
          </p:cNvSpPr>
          <p:nvPr/>
        </p:nvSpPr>
        <p:spPr bwMode="auto">
          <a:xfrm>
            <a:off x="5661025" y="2387600"/>
            <a:ext cx="1398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outgoing links</a:t>
            </a:r>
            <a:endParaRPr lang="en-US" sz="1800" b="0">
              <a:latin typeface="Arial" charset="0"/>
            </a:endParaRPr>
          </a:p>
        </p:txBody>
      </p:sp>
      <p:sp>
        <p:nvSpPr>
          <p:cNvPr id="72717" name="Line 31"/>
          <p:cNvSpPr>
            <a:spLocks noChangeShapeType="1"/>
          </p:cNvSpPr>
          <p:nvPr/>
        </p:nvSpPr>
        <p:spPr bwMode="auto">
          <a:xfrm flipV="1">
            <a:off x="1749425" y="5083175"/>
            <a:ext cx="5783263" cy="127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18" name="Freeform 32"/>
          <p:cNvSpPr>
            <a:spLocks/>
          </p:cNvSpPr>
          <p:nvPr/>
        </p:nvSpPr>
        <p:spPr bwMode="auto">
          <a:xfrm flipV="1">
            <a:off x="1749425" y="3117850"/>
            <a:ext cx="5783263" cy="1825625"/>
          </a:xfrm>
          <a:custGeom>
            <a:avLst/>
            <a:gdLst>
              <a:gd name="T0" fmla="*/ 0 w 3648"/>
              <a:gd name="T1" fmla="*/ 0 h 528"/>
              <a:gd name="T2" fmla="*/ 2147483647 w 3648"/>
              <a:gd name="T3" fmla="*/ 0 h 528"/>
              <a:gd name="T4" fmla="*/ 2147483647 w 3648"/>
              <a:gd name="T5" fmla="*/ 2147483647 h 528"/>
              <a:gd name="T6" fmla="*/ 2147483647 w 3648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528"/>
              <a:gd name="T14" fmla="*/ 3648 w 364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528">
                <a:moveTo>
                  <a:pt x="0" y="0"/>
                </a:moveTo>
                <a:lnTo>
                  <a:pt x="1296" y="0"/>
                </a:lnTo>
                <a:lnTo>
                  <a:pt x="2400" y="528"/>
                </a:lnTo>
                <a:lnTo>
                  <a:pt x="3648" y="528"/>
                </a:lnTo>
              </a:path>
            </a:pathLst>
          </a:custGeom>
          <a:noFill/>
          <a:ln w="12700">
            <a:solidFill>
              <a:srgbClr val="00CC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19" name="Freeform 33"/>
          <p:cNvSpPr>
            <a:spLocks/>
          </p:cNvSpPr>
          <p:nvPr/>
        </p:nvSpPr>
        <p:spPr bwMode="auto">
          <a:xfrm>
            <a:off x="1749425" y="3117850"/>
            <a:ext cx="5783263" cy="989013"/>
          </a:xfrm>
          <a:custGeom>
            <a:avLst/>
            <a:gdLst>
              <a:gd name="T0" fmla="*/ 0 w 3600"/>
              <a:gd name="T1" fmla="*/ 0 h 576"/>
              <a:gd name="T2" fmla="*/ 2147483647 w 3600"/>
              <a:gd name="T3" fmla="*/ 0 h 576"/>
              <a:gd name="T4" fmla="*/ 2147483647 w 3600"/>
              <a:gd name="T5" fmla="*/ 2147483647 h 576"/>
              <a:gd name="T6" fmla="*/ 2147483647 w 3600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3600"/>
              <a:gd name="T13" fmla="*/ 0 h 576"/>
              <a:gd name="T14" fmla="*/ 3600 w 36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00" h="576">
                <a:moveTo>
                  <a:pt x="0" y="0"/>
                </a:moveTo>
                <a:lnTo>
                  <a:pt x="1248" y="0"/>
                </a:lnTo>
                <a:lnTo>
                  <a:pt x="2400" y="576"/>
                </a:lnTo>
                <a:lnTo>
                  <a:pt x="3600" y="576"/>
                </a:lnTo>
              </a:path>
            </a:pathLst>
          </a:custGeom>
          <a:noFill/>
          <a:ln w="1270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20" name="Freeform 34"/>
          <p:cNvSpPr>
            <a:spLocks/>
          </p:cNvSpPr>
          <p:nvPr/>
        </p:nvSpPr>
        <p:spPr bwMode="auto">
          <a:xfrm>
            <a:off x="1749425" y="4106863"/>
            <a:ext cx="5783263" cy="836612"/>
          </a:xfrm>
          <a:custGeom>
            <a:avLst/>
            <a:gdLst>
              <a:gd name="T0" fmla="*/ 0 w 3648"/>
              <a:gd name="T1" fmla="*/ 0 h 528"/>
              <a:gd name="T2" fmla="*/ 2147483647 w 3648"/>
              <a:gd name="T3" fmla="*/ 0 h 528"/>
              <a:gd name="T4" fmla="*/ 2147483647 w 3648"/>
              <a:gd name="T5" fmla="*/ 2147483647 h 528"/>
              <a:gd name="T6" fmla="*/ 2147483647 w 3648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528"/>
              <a:gd name="T14" fmla="*/ 3648 w 364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528">
                <a:moveTo>
                  <a:pt x="0" y="0"/>
                </a:moveTo>
                <a:lnTo>
                  <a:pt x="1248" y="0"/>
                </a:lnTo>
                <a:lnTo>
                  <a:pt x="2448" y="528"/>
                </a:lnTo>
                <a:lnTo>
                  <a:pt x="3648" y="528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21" name="Rectangle 35"/>
          <p:cNvSpPr>
            <a:spLocks noChangeArrowheads="1"/>
          </p:cNvSpPr>
          <p:nvPr/>
        </p:nvSpPr>
        <p:spPr bwMode="auto">
          <a:xfrm>
            <a:off x="4108450" y="2357438"/>
            <a:ext cx="54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Node</a:t>
            </a:r>
            <a:endParaRPr lang="en-US" sz="1800" b="0">
              <a:latin typeface="Arial" charset="0"/>
            </a:endParaRPr>
          </a:p>
        </p:txBody>
      </p:sp>
      <p:sp>
        <p:nvSpPr>
          <p:cNvPr id="72722" name="Rectangle 36"/>
          <p:cNvSpPr>
            <a:spLocks noChangeArrowheads="1"/>
          </p:cNvSpPr>
          <p:nvPr/>
        </p:nvSpPr>
        <p:spPr bwMode="auto">
          <a:xfrm>
            <a:off x="2054225" y="3041650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69765" name="Rectangle 37"/>
          <p:cNvSpPr>
            <a:spLocks noChangeArrowheads="1"/>
          </p:cNvSpPr>
          <p:nvPr/>
        </p:nvSpPr>
        <p:spPr bwMode="auto">
          <a:xfrm>
            <a:off x="4108450" y="3194050"/>
            <a:ext cx="1141413" cy="20542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343" tIns="44379" rIns="90343" bIns="44379" anchor="ctr"/>
          <a:lstStyle/>
          <a:p>
            <a:pPr algn="ctr" defTabSz="912813" eaLnBrk="0" hangingPunct="0">
              <a:defRPr/>
            </a:pPr>
            <a:endParaRPr lang="en-US" sz="1600" b="0">
              <a:latin typeface="Arial" charset="0"/>
              <a:ea typeface="+mn-ea"/>
              <a:cs typeface="+mn-cs"/>
            </a:endParaRPr>
          </a:p>
        </p:txBody>
      </p:sp>
      <p:sp>
        <p:nvSpPr>
          <p:cNvPr id="72724" name="Rectangle 38"/>
          <p:cNvSpPr>
            <a:spLocks noChangeArrowheads="1"/>
          </p:cNvSpPr>
          <p:nvPr/>
        </p:nvSpPr>
        <p:spPr bwMode="auto">
          <a:xfrm>
            <a:off x="2890838" y="3041650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25" name="Rectangle 39"/>
          <p:cNvSpPr>
            <a:spLocks noChangeArrowheads="1"/>
          </p:cNvSpPr>
          <p:nvPr/>
        </p:nvSpPr>
        <p:spPr bwMode="auto">
          <a:xfrm>
            <a:off x="4260850" y="3270250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26" name="Rectangle 40"/>
          <p:cNvSpPr>
            <a:spLocks noChangeArrowheads="1"/>
          </p:cNvSpPr>
          <p:nvPr/>
        </p:nvSpPr>
        <p:spPr bwMode="auto">
          <a:xfrm>
            <a:off x="4260850" y="3575050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27" name="Rectangle 41"/>
          <p:cNvSpPr>
            <a:spLocks noChangeArrowheads="1"/>
          </p:cNvSpPr>
          <p:nvPr/>
        </p:nvSpPr>
        <p:spPr bwMode="auto">
          <a:xfrm>
            <a:off x="5402263" y="4030663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28" name="Rectangle 42"/>
          <p:cNvSpPr>
            <a:spLocks noChangeArrowheads="1"/>
          </p:cNvSpPr>
          <p:nvPr/>
        </p:nvSpPr>
        <p:spPr bwMode="auto">
          <a:xfrm>
            <a:off x="6315075" y="4030663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29" name="Rectangle 43"/>
          <p:cNvSpPr>
            <a:spLocks noChangeArrowheads="1"/>
          </p:cNvSpPr>
          <p:nvPr/>
        </p:nvSpPr>
        <p:spPr bwMode="auto">
          <a:xfrm>
            <a:off x="2435225" y="4030663"/>
            <a:ext cx="3048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0" name="Rectangle 44"/>
          <p:cNvSpPr>
            <a:spLocks noChangeArrowheads="1"/>
          </p:cNvSpPr>
          <p:nvPr/>
        </p:nvSpPr>
        <p:spPr bwMode="auto">
          <a:xfrm>
            <a:off x="4260850" y="3954463"/>
            <a:ext cx="3048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1" name="Rectangle 45"/>
          <p:cNvSpPr>
            <a:spLocks noChangeArrowheads="1"/>
          </p:cNvSpPr>
          <p:nvPr/>
        </p:nvSpPr>
        <p:spPr bwMode="auto">
          <a:xfrm>
            <a:off x="5630863" y="4867275"/>
            <a:ext cx="3048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2" name="Rectangle 46"/>
          <p:cNvSpPr>
            <a:spLocks noChangeArrowheads="1"/>
          </p:cNvSpPr>
          <p:nvPr/>
        </p:nvSpPr>
        <p:spPr bwMode="auto">
          <a:xfrm>
            <a:off x="6848475" y="4867275"/>
            <a:ext cx="3048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3" name="Rectangle 47"/>
          <p:cNvSpPr>
            <a:spLocks noChangeArrowheads="1"/>
          </p:cNvSpPr>
          <p:nvPr/>
        </p:nvSpPr>
        <p:spPr bwMode="auto">
          <a:xfrm>
            <a:off x="2054225" y="4867275"/>
            <a:ext cx="304800" cy="1524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4" name="Rectangle 48"/>
          <p:cNvSpPr>
            <a:spLocks noChangeArrowheads="1"/>
          </p:cNvSpPr>
          <p:nvPr/>
        </p:nvSpPr>
        <p:spPr bwMode="auto">
          <a:xfrm>
            <a:off x="3119438" y="4867275"/>
            <a:ext cx="304800" cy="1524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5" name="Rectangle 49"/>
          <p:cNvSpPr>
            <a:spLocks noChangeArrowheads="1"/>
          </p:cNvSpPr>
          <p:nvPr/>
        </p:nvSpPr>
        <p:spPr bwMode="auto">
          <a:xfrm>
            <a:off x="4260850" y="4259263"/>
            <a:ext cx="304800" cy="1524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6" name="Rectangle 50"/>
          <p:cNvSpPr>
            <a:spLocks noChangeArrowheads="1"/>
          </p:cNvSpPr>
          <p:nvPr/>
        </p:nvSpPr>
        <p:spPr bwMode="auto">
          <a:xfrm>
            <a:off x="5402263" y="3041650"/>
            <a:ext cx="304800" cy="1524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7" name="Rectangle 51"/>
          <p:cNvSpPr>
            <a:spLocks noChangeArrowheads="1"/>
          </p:cNvSpPr>
          <p:nvPr/>
        </p:nvSpPr>
        <p:spPr bwMode="auto">
          <a:xfrm>
            <a:off x="6772275" y="3041650"/>
            <a:ext cx="304800" cy="1524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8" name="Rectangle 52"/>
          <p:cNvSpPr>
            <a:spLocks noChangeArrowheads="1"/>
          </p:cNvSpPr>
          <p:nvPr/>
        </p:nvSpPr>
        <p:spPr bwMode="auto">
          <a:xfrm>
            <a:off x="2511425" y="5019675"/>
            <a:ext cx="3048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39" name="Rectangle 53"/>
          <p:cNvSpPr>
            <a:spLocks noChangeArrowheads="1"/>
          </p:cNvSpPr>
          <p:nvPr/>
        </p:nvSpPr>
        <p:spPr bwMode="auto">
          <a:xfrm>
            <a:off x="4260850" y="5019675"/>
            <a:ext cx="3048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40" name="Rectangle 54"/>
          <p:cNvSpPr>
            <a:spLocks noChangeArrowheads="1"/>
          </p:cNvSpPr>
          <p:nvPr/>
        </p:nvSpPr>
        <p:spPr bwMode="auto">
          <a:xfrm>
            <a:off x="4260850" y="4714875"/>
            <a:ext cx="3048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41" name="Rectangle 55"/>
          <p:cNvSpPr>
            <a:spLocks noChangeArrowheads="1"/>
          </p:cNvSpPr>
          <p:nvPr/>
        </p:nvSpPr>
        <p:spPr bwMode="auto">
          <a:xfrm>
            <a:off x="6315075" y="5019675"/>
            <a:ext cx="3048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742" name="Text Box 56"/>
          <p:cNvSpPr txBox="1">
            <a:spLocks noChangeArrowheads="1"/>
          </p:cNvSpPr>
          <p:nvPr/>
        </p:nvSpPr>
        <p:spPr bwMode="auto">
          <a:xfrm>
            <a:off x="4032250" y="2890838"/>
            <a:ext cx="914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12232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9FFBDDE-E1E2-6B42-90A8-AD390B909F18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Packet Switching: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915988"/>
            <a:endParaRPr lang="en-US" sz="2000" dirty="0">
              <a:latin typeface="Arial" charset="0"/>
            </a:endParaRPr>
          </a:p>
          <a:p>
            <a:pPr marL="285750" indent="-285750" defTabSz="915988"/>
            <a:endParaRPr lang="en-US" sz="2000" dirty="0">
              <a:latin typeface="Arial" charset="0"/>
            </a:endParaRPr>
          </a:p>
          <a:p>
            <a:pPr marL="285750" indent="-285750" defTabSz="915988"/>
            <a:endParaRPr lang="en-US" sz="2000" dirty="0">
              <a:latin typeface="Arial" charset="0"/>
            </a:endParaRPr>
          </a:p>
          <a:p>
            <a:pPr marL="285750" indent="-285750" defTabSz="915988"/>
            <a:endParaRPr lang="en-US" sz="2000" dirty="0">
              <a:latin typeface="Arial" charset="0"/>
            </a:endParaRPr>
          </a:p>
          <a:p>
            <a:pPr marL="285750" indent="-285750" defTabSz="915988"/>
            <a:endParaRPr lang="en-US" sz="2000" dirty="0">
              <a:latin typeface="Arial" charset="0"/>
            </a:endParaRPr>
          </a:p>
          <a:p>
            <a:pPr marL="285750" indent="-285750" defTabSz="915988"/>
            <a:endParaRPr lang="en-US" sz="2000" dirty="0">
              <a:latin typeface="Arial" charset="0"/>
            </a:endParaRPr>
          </a:p>
          <a:p>
            <a:pPr marL="285750" indent="-285750" defTabSz="915988"/>
            <a:r>
              <a:rPr lang="en-US" dirty="0">
                <a:latin typeface="Arial" charset="0"/>
              </a:rPr>
              <a:t>How to tell packets apart?</a:t>
            </a:r>
          </a:p>
          <a:p>
            <a:pPr marL="687388" lvl="1" indent="-230188" defTabSz="915988"/>
            <a:r>
              <a:rPr lang="en-US" dirty="0"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meta-data (header)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to describe data</a:t>
            </a:r>
          </a:p>
          <a:p>
            <a:pPr marL="285750" indent="-285750" defTabSz="915988"/>
            <a:r>
              <a:rPr lang="en-US" dirty="0" smtClean="0">
                <a:latin typeface="Arial" charset="0"/>
              </a:rPr>
              <a:t>No reserved resources; dynamic sharing</a:t>
            </a:r>
            <a:endParaRPr lang="en-US" dirty="0">
              <a:latin typeface="Arial" charset="0"/>
            </a:endParaRPr>
          </a:p>
          <a:p>
            <a:pPr marL="687388" lvl="1" indent="-230188" defTabSz="915988"/>
            <a:r>
              <a:rPr lang="en-US" dirty="0">
                <a:latin typeface="Arial" charset="0"/>
                <a:ea typeface="Arial" charset="0"/>
                <a:cs typeface="Arial" charset="0"/>
              </a:rPr>
              <a:t>Single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flow can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the entire link capacity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if it 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alone</a:t>
            </a:r>
          </a:p>
          <a:p>
            <a:pPr marL="687388" lvl="1" indent="-230188" defTabSz="915988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leads to increased efficiency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2435225" y="32988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V="1">
            <a:off x="2890838" y="29194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3119438" y="3070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4260850" y="29194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V="1">
            <a:off x="3348038" y="3070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V="1">
            <a:off x="3576638" y="3070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V="1">
            <a:off x="3805238" y="3070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4489450" y="3070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5630863" y="29194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4718050" y="3070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946650" y="3070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5173663" y="3070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119438" y="3070225"/>
            <a:ext cx="228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4489450" y="3070225"/>
            <a:ext cx="228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3576638" y="3070225"/>
            <a:ext cx="228600" cy="228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4260850" y="3070225"/>
            <a:ext cx="228600" cy="228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348038" y="3070225"/>
            <a:ext cx="228600" cy="228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4946650" y="3070225"/>
            <a:ext cx="227013" cy="228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5935663" y="2157413"/>
            <a:ext cx="455612" cy="533400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74775" name="Group 23"/>
          <p:cNvGrpSpPr>
            <a:grpSpLocks/>
          </p:cNvGrpSpPr>
          <p:nvPr/>
        </p:nvGrpSpPr>
        <p:grpSpPr bwMode="auto">
          <a:xfrm>
            <a:off x="2511425" y="2233613"/>
            <a:ext cx="3424238" cy="228600"/>
            <a:chOff x="1056" y="1872"/>
            <a:chExt cx="1104" cy="192"/>
          </a:xfrm>
        </p:grpSpPr>
        <p:sp>
          <p:nvSpPr>
            <p:cNvPr id="971800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4781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4782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4776" name="Rectangle 27"/>
          <p:cNvSpPr>
            <a:spLocks noChangeArrowheads="1"/>
          </p:cNvSpPr>
          <p:nvPr/>
        </p:nvSpPr>
        <p:spPr bwMode="auto">
          <a:xfrm>
            <a:off x="2359025" y="2157413"/>
            <a:ext cx="457200" cy="533400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74777" name="Freeform 28"/>
          <p:cNvSpPr>
            <a:spLocks/>
          </p:cNvSpPr>
          <p:nvPr/>
        </p:nvSpPr>
        <p:spPr bwMode="auto">
          <a:xfrm>
            <a:off x="1674813" y="1749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78" name="Line 29"/>
          <p:cNvSpPr>
            <a:spLocks noChangeShapeType="1"/>
          </p:cNvSpPr>
          <p:nvPr/>
        </p:nvSpPr>
        <p:spPr bwMode="auto">
          <a:xfrm>
            <a:off x="1598613" y="2338388"/>
            <a:ext cx="5326062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79" name="Freeform 30"/>
          <p:cNvSpPr>
            <a:spLocks/>
          </p:cNvSpPr>
          <p:nvPr/>
        </p:nvSpPr>
        <p:spPr bwMode="auto">
          <a:xfrm flipV="1">
            <a:off x="1674813" y="2386013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C7B760-C0BC-AD4F-B936-5BBF22CE5D24}" type="slidenum">
              <a:rPr lang="en-US" sz="1400" b="0">
                <a:latin typeface="Times New Roman" charset="0"/>
              </a:rPr>
              <a:pPr eaLnBrk="1" hangingPunct="1"/>
              <a:t>46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876800"/>
          </a:xfrm>
        </p:spPr>
        <p:txBody>
          <a:bodyPr lIns="91430" tIns="45716" rIns="91430" bIns="45716"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Communication networks can be classified based on the way in which the nodes exchange information:</a:t>
            </a:r>
            <a:endParaRPr lang="zh-TW" altLang="en-US" sz="240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Taxonomy of Communication Networks</a:t>
            </a:r>
            <a:endParaRPr lang="en-US" altLang="zh-TW" i="1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505200" y="2205038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065213" y="3200400"/>
            <a:ext cx="20558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084888" y="3270250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Broadcast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1828800" y="2662238"/>
            <a:ext cx="2052638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5257800" y="266065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54025" y="4576763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Circuit-Switched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511425" y="4487863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Packet-Switched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>
            <a:off x="1370013" y="4030663"/>
            <a:ext cx="836612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2206625" y="4030663"/>
            <a:ext cx="1450975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1822450" y="5757863"/>
            <a:ext cx="205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chemeClr val="accent1"/>
                </a:solidFill>
                <a:latin typeface="PMingLiU" charset="0"/>
              </a:rPr>
              <a:t>Datagram</a:t>
            </a:r>
            <a:br>
              <a:rPr lang="en-US" sz="1600">
                <a:solidFill>
                  <a:schemeClr val="accent1"/>
                </a:solidFill>
                <a:latin typeface="PMingLiU" charset="0"/>
              </a:rPr>
            </a:br>
            <a:r>
              <a:rPr lang="en-US" sz="1600">
                <a:solidFill>
                  <a:schemeClr val="accent1"/>
                </a:solidFill>
                <a:latin typeface="PMingLiU" charset="0"/>
              </a:rPr>
              <a:t> Network</a:t>
            </a:r>
            <a:endParaRPr lang="en-US" sz="2400" b="0" i="1">
              <a:solidFill>
                <a:schemeClr val="accent1"/>
              </a:solidFill>
              <a:latin typeface="PMingLiU" charset="0"/>
            </a:endParaRP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H="1">
            <a:off x="2890838" y="5334000"/>
            <a:ext cx="766762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5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6B23221-15AD-0F4F-8D12-B5F4F130F1F2}" type="slidenum">
              <a:rPr lang="en-US" sz="1400" b="0">
                <a:latin typeface="Times New Roman" charset="0"/>
              </a:rPr>
              <a:pPr eaLnBrk="1" hangingPunct="1"/>
              <a:t>47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Datagram Packet Switching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packet is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independently switched</a:t>
            </a:r>
            <a:endParaRPr lang="en-US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Each packet header contains full destination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address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Routers/switches make independent routing decisions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No resources are pre-allocated (reserved) in </a:t>
            </a:r>
            <a:r>
              <a:rPr lang="en-US" dirty="0" smtClean="0">
                <a:latin typeface="Arial" charset="0"/>
              </a:rPr>
              <a:t>advance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Leverages </a:t>
            </a:r>
            <a:r>
              <a:rPr lang="ja-JP" altLang="en-US" dirty="0" smtClean="0">
                <a:latin typeface="Arial" charset="0"/>
              </a:rPr>
              <a:t>“</a:t>
            </a:r>
            <a:r>
              <a:rPr lang="en-US" altLang="ja-JP" dirty="0" smtClean="0">
                <a:latin typeface="Arial" charset="0"/>
              </a:rPr>
              <a:t>statistical multiplexing</a:t>
            </a:r>
            <a:r>
              <a:rPr lang="ja-JP" altLang="en-US" dirty="0" smtClean="0">
                <a:latin typeface="Arial" charset="0"/>
              </a:rPr>
              <a:t>”</a:t>
            </a:r>
            <a:r>
              <a:rPr lang="en-US" altLang="ja-JP" dirty="0" smtClean="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Gambling that packets from different conversations won</a:t>
            </a:r>
            <a:r>
              <a:rPr lang="ja-JP" altLang="en-US" dirty="0" smtClean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t all arrive at the same time, so we don</a:t>
            </a:r>
            <a:r>
              <a:rPr lang="ja-JP" altLang="en-US" dirty="0" smtClean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t need enough capacity for all of them at their peak transmission rate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Assuming independence of traffic sources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can compute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probability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that there is enough capacity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0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427DC04-234C-7243-816C-4F8851074EBB}" type="slidenum">
              <a:rPr lang="en-US" sz="1400" b="0">
                <a:latin typeface="Times New Roman" charset="0"/>
              </a:rPr>
              <a:pPr eaLnBrk="1" hangingPunct="1"/>
              <a:t>48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Freeform 2"/>
          <p:cNvSpPr>
            <a:spLocks noEditPoints="1"/>
          </p:cNvSpPr>
          <p:nvPr/>
        </p:nvSpPr>
        <p:spPr bwMode="auto">
          <a:xfrm>
            <a:off x="1809750" y="3094038"/>
            <a:ext cx="2378075" cy="34925"/>
          </a:xfrm>
          <a:custGeom>
            <a:avLst/>
            <a:gdLst>
              <a:gd name="T0" fmla="*/ 2147483647 w 1500"/>
              <a:gd name="T1" fmla="*/ 2147483647 h 22"/>
              <a:gd name="T2" fmla="*/ 2147483647 w 1500"/>
              <a:gd name="T3" fmla="*/ 2147483647 h 22"/>
              <a:gd name="T4" fmla="*/ 2147483647 w 1500"/>
              <a:gd name="T5" fmla="*/ 0 h 22"/>
              <a:gd name="T6" fmla="*/ 2147483647 w 1500"/>
              <a:gd name="T7" fmla="*/ 2147483647 h 22"/>
              <a:gd name="T8" fmla="*/ 2147483647 w 1500"/>
              <a:gd name="T9" fmla="*/ 2147483647 h 22"/>
              <a:gd name="T10" fmla="*/ 2147483647 w 1500"/>
              <a:gd name="T11" fmla="*/ 2147483647 h 22"/>
              <a:gd name="T12" fmla="*/ 2147483647 w 1500"/>
              <a:gd name="T13" fmla="*/ 2147483647 h 22"/>
              <a:gd name="T14" fmla="*/ 2147483647 w 1500"/>
              <a:gd name="T15" fmla="*/ 2147483647 h 22"/>
              <a:gd name="T16" fmla="*/ 2147483647 w 1500"/>
              <a:gd name="T17" fmla="*/ 2147483647 h 22"/>
              <a:gd name="T18" fmla="*/ 0 w 1500"/>
              <a:gd name="T19" fmla="*/ 2147483647 h 22"/>
              <a:gd name="T20" fmla="*/ 2147483647 w 1500"/>
              <a:gd name="T21" fmla="*/ 2147483647 h 22"/>
              <a:gd name="T22" fmla="*/ 2147483647 w 1500"/>
              <a:gd name="T23" fmla="*/ 2147483647 h 22"/>
              <a:gd name="T24" fmla="*/ 2147483647 w 1500"/>
              <a:gd name="T25" fmla="*/ 2147483647 h 22"/>
              <a:gd name="T26" fmla="*/ 2147483647 w 1500"/>
              <a:gd name="T27" fmla="*/ 2147483647 h 22"/>
              <a:gd name="T28" fmla="*/ 2147483647 w 1500"/>
              <a:gd name="T29" fmla="*/ 2147483647 h 22"/>
              <a:gd name="T30" fmla="*/ 2147483647 w 1500"/>
              <a:gd name="T31" fmla="*/ 0 h 22"/>
              <a:gd name="T32" fmla="*/ 2147483647 w 1500"/>
              <a:gd name="T33" fmla="*/ 2147483647 h 22"/>
              <a:gd name="T34" fmla="*/ 0 w 1500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22"/>
              <a:gd name="T56" fmla="*/ 1500 w 150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22">
                <a:moveTo>
                  <a:pt x="1500" y="10"/>
                </a:moveTo>
                <a:lnTo>
                  <a:pt x="1498" y="2"/>
                </a:lnTo>
                <a:lnTo>
                  <a:pt x="1490" y="0"/>
                </a:lnTo>
                <a:lnTo>
                  <a:pt x="1482" y="2"/>
                </a:lnTo>
                <a:lnTo>
                  <a:pt x="1478" y="10"/>
                </a:lnTo>
                <a:lnTo>
                  <a:pt x="1482" y="18"/>
                </a:lnTo>
                <a:lnTo>
                  <a:pt x="1490" y="22"/>
                </a:lnTo>
                <a:lnTo>
                  <a:pt x="1498" y="18"/>
                </a:lnTo>
                <a:lnTo>
                  <a:pt x="1500" y="10"/>
                </a:lnTo>
                <a:close/>
                <a:moveTo>
                  <a:pt x="0" y="10"/>
                </a:moveTo>
                <a:lnTo>
                  <a:pt x="2" y="18"/>
                </a:lnTo>
                <a:lnTo>
                  <a:pt x="10" y="22"/>
                </a:lnTo>
                <a:lnTo>
                  <a:pt x="18" y="18"/>
                </a:lnTo>
                <a:lnTo>
                  <a:pt x="21" y="10"/>
                </a:lnTo>
                <a:lnTo>
                  <a:pt x="18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 flipH="1">
            <a:off x="1843088" y="3109913"/>
            <a:ext cx="230981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Freeform 4"/>
          <p:cNvSpPr>
            <a:spLocks noEditPoints="1"/>
          </p:cNvSpPr>
          <p:nvPr/>
        </p:nvSpPr>
        <p:spPr bwMode="auto">
          <a:xfrm>
            <a:off x="1809750" y="4122738"/>
            <a:ext cx="2378075" cy="638175"/>
          </a:xfrm>
          <a:custGeom>
            <a:avLst/>
            <a:gdLst>
              <a:gd name="T0" fmla="*/ 0 w 1500"/>
              <a:gd name="T1" fmla="*/ 2147483647 h 403"/>
              <a:gd name="T2" fmla="*/ 2147483647 w 1500"/>
              <a:gd name="T3" fmla="*/ 2147483647 h 403"/>
              <a:gd name="T4" fmla="*/ 2147483647 w 1500"/>
              <a:gd name="T5" fmla="*/ 2147483647 h 403"/>
              <a:gd name="T6" fmla="*/ 2147483647 w 1500"/>
              <a:gd name="T7" fmla="*/ 2147483647 h 403"/>
              <a:gd name="T8" fmla="*/ 2147483647 w 1500"/>
              <a:gd name="T9" fmla="*/ 2147483647 h 403"/>
              <a:gd name="T10" fmla="*/ 2147483647 w 1500"/>
              <a:gd name="T11" fmla="*/ 2147483647 h 403"/>
              <a:gd name="T12" fmla="*/ 2147483647 w 1500"/>
              <a:gd name="T13" fmla="*/ 2147483647 h 403"/>
              <a:gd name="T14" fmla="*/ 0 w 1500"/>
              <a:gd name="T15" fmla="*/ 2147483647 h 403"/>
              <a:gd name="T16" fmla="*/ 0 w 1500"/>
              <a:gd name="T17" fmla="*/ 2147483647 h 403"/>
              <a:gd name="T18" fmla="*/ 2147483647 w 1500"/>
              <a:gd name="T19" fmla="*/ 2147483647 h 403"/>
              <a:gd name="T20" fmla="*/ 2147483647 w 1500"/>
              <a:gd name="T21" fmla="*/ 2147483647 h 403"/>
              <a:gd name="T22" fmla="*/ 2147483647 w 1500"/>
              <a:gd name="T23" fmla="*/ 0 h 403"/>
              <a:gd name="T24" fmla="*/ 2147483647 w 1500"/>
              <a:gd name="T25" fmla="*/ 2147483647 h 403"/>
              <a:gd name="T26" fmla="*/ 2147483647 w 1500"/>
              <a:gd name="T27" fmla="*/ 2147483647 h 403"/>
              <a:gd name="T28" fmla="*/ 2147483647 w 1500"/>
              <a:gd name="T29" fmla="*/ 2147483647 h 403"/>
              <a:gd name="T30" fmla="*/ 2147483647 w 1500"/>
              <a:gd name="T31" fmla="*/ 2147483647 h 403"/>
              <a:gd name="T32" fmla="*/ 2147483647 w 1500"/>
              <a:gd name="T33" fmla="*/ 2147483647 h 403"/>
              <a:gd name="T34" fmla="*/ 2147483647 w 1500"/>
              <a:gd name="T35" fmla="*/ 2147483647 h 4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403"/>
              <a:gd name="T56" fmla="*/ 1500 w 1500"/>
              <a:gd name="T57" fmla="*/ 403 h 4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403">
                <a:moveTo>
                  <a:pt x="0" y="395"/>
                </a:moveTo>
                <a:lnTo>
                  <a:pt x="4" y="403"/>
                </a:lnTo>
                <a:lnTo>
                  <a:pt x="14" y="403"/>
                </a:lnTo>
                <a:lnTo>
                  <a:pt x="20" y="399"/>
                </a:lnTo>
                <a:lnTo>
                  <a:pt x="21" y="391"/>
                </a:lnTo>
                <a:lnTo>
                  <a:pt x="16" y="383"/>
                </a:lnTo>
                <a:lnTo>
                  <a:pt x="8" y="381"/>
                </a:lnTo>
                <a:lnTo>
                  <a:pt x="0" y="387"/>
                </a:lnTo>
                <a:lnTo>
                  <a:pt x="0" y="395"/>
                </a:lnTo>
                <a:close/>
                <a:moveTo>
                  <a:pt x="1500" y="8"/>
                </a:moveTo>
                <a:lnTo>
                  <a:pt x="1496" y="2"/>
                </a:lnTo>
                <a:lnTo>
                  <a:pt x="1486" y="0"/>
                </a:lnTo>
                <a:lnTo>
                  <a:pt x="1480" y="6"/>
                </a:lnTo>
                <a:lnTo>
                  <a:pt x="1478" y="14"/>
                </a:lnTo>
                <a:lnTo>
                  <a:pt x="1484" y="22"/>
                </a:lnTo>
                <a:lnTo>
                  <a:pt x="1492" y="22"/>
                </a:lnTo>
                <a:lnTo>
                  <a:pt x="1500" y="18"/>
                </a:lnTo>
                <a:lnTo>
                  <a:pt x="1500" y="8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1843088" y="4144963"/>
            <a:ext cx="2309812" cy="5969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" name="Freeform 6"/>
          <p:cNvSpPr>
            <a:spLocks noEditPoints="1"/>
          </p:cNvSpPr>
          <p:nvPr/>
        </p:nvSpPr>
        <p:spPr bwMode="auto">
          <a:xfrm>
            <a:off x="1809750" y="4725988"/>
            <a:ext cx="2378075" cy="604837"/>
          </a:xfrm>
          <a:custGeom>
            <a:avLst/>
            <a:gdLst>
              <a:gd name="T0" fmla="*/ 0 w 1500"/>
              <a:gd name="T1" fmla="*/ 2147483647 h 381"/>
              <a:gd name="T2" fmla="*/ 2147483647 w 1500"/>
              <a:gd name="T3" fmla="*/ 2147483647 h 381"/>
              <a:gd name="T4" fmla="*/ 2147483647 w 1500"/>
              <a:gd name="T5" fmla="*/ 2147483647 h 381"/>
              <a:gd name="T6" fmla="*/ 2147483647 w 1500"/>
              <a:gd name="T7" fmla="*/ 2147483647 h 381"/>
              <a:gd name="T8" fmla="*/ 2147483647 w 1500"/>
              <a:gd name="T9" fmla="*/ 2147483647 h 381"/>
              <a:gd name="T10" fmla="*/ 2147483647 w 1500"/>
              <a:gd name="T11" fmla="*/ 2147483647 h 381"/>
              <a:gd name="T12" fmla="*/ 2147483647 w 1500"/>
              <a:gd name="T13" fmla="*/ 0 h 381"/>
              <a:gd name="T14" fmla="*/ 2147483647 w 1500"/>
              <a:gd name="T15" fmla="*/ 2147483647 h 381"/>
              <a:gd name="T16" fmla="*/ 0 w 1500"/>
              <a:gd name="T17" fmla="*/ 2147483647 h 381"/>
              <a:gd name="T18" fmla="*/ 2147483647 w 1500"/>
              <a:gd name="T19" fmla="*/ 2147483647 h 381"/>
              <a:gd name="T20" fmla="*/ 2147483647 w 1500"/>
              <a:gd name="T21" fmla="*/ 2147483647 h 381"/>
              <a:gd name="T22" fmla="*/ 2147483647 w 1500"/>
              <a:gd name="T23" fmla="*/ 2147483647 h 381"/>
              <a:gd name="T24" fmla="*/ 2147483647 w 1500"/>
              <a:gd name="T25" fmla="*/ 2147483647 h 381"/>
              <a:gd name="T26" fmla="*/ 2147483647 w 1500"/>
              <a:gd name="T27" fmla="*/ 2147483647 h 381"/>
              <a:gd name="T28" fmla="*/ 2147483647 w 1500"/>
              <a:gd name="T29" fmla="*/ 2147483647 h 381"/>
              <a:gd name="T30" fmla="*/ 2147483647 w 1500"/>
              <a:gd name="T31" fmla="*/ 2147483647 h 381"/>
              <a:gd name="T32" fmla="*/ 2147483647 w 1500"/>
              <a:gd name="T33" fmla="*/ 2147483647 h 381"/>
              <a:gd name="T34" fmla="*/ 2147483647 w 1500"/>
              <a:gd name="T35" fmla="*/ 2147483647 h 3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381"/>
              <a:gd name="T56" fmla="*/ 1500 w 1500"/>
              <a:gd name="T57" fmla="*/ 381 h 38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381">
                <a:moveTo>
                  <a:pt x="0" y="10"/>
                </a:moveTo>
                <a:lnTo>
                  <a:pt x="2" y="18"/>
                </a:lnTo>
                <a:lnTo>
                  <a:pt x="8" y="22"/>
                </a:lnTo>
                <a:lnTo>
                  <a:pt x="16" y="22"/>
                </a:lnTo>
                <a:lnTo>
                  <a:pt x="21" y="14"/>
                </a:lnTo>
                <a:lnTo>
                  <a:pt x="20" y="6"/>
                </a:lnTo>
                <a:lnTo>
                  <a:pt x="14" y="0"/>
                </a:lnTo>
                <a:lnTo>
                  <a:pt x="4" y="2"/>
                </a:lnTo>
                <a:lnTo>
                  <a:pt x="0" y="10"/>
                </a:lnTo>
                <a:close/>
                <a:moveTo>
                  <a:pt x="1500" y="373"/>
                </a:moveTo>
                <a:lnTo>
                  <a:pt x="1500" y="365"/>
                </a:lnTo>
                <a:lnTo>
                  <a:pt x="1492" y="359"/>
                </a:lnTo>
                <a:lnTo>
                  <a:pt x="1484" y="361"/>
                </a:lnTo>
                <a:lnTo>
                  <a:pt x="1478" y="369"/>
                </a:lnTo>
                <a:lnTo>
                  <a:pt x="1480" y="377"/>
                </a:lnTo>
                <a:lnTo>
                  <a:pt x="1486" y="381"/>
                </a:lnTo>
                <a:lnTo>
                  <a:pt x="1496" y="381"/>
                </a:lnTo>
                <a:lnTo>
                  <a:pt x="1500" y="373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1843088" y="4748213"/>
            <a:ext cx="2309812" cy="5635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Freeform 8"/>
          <p:cNvSpPr>
            <a:spLocks noEditPoints="1"/>
          </p:cNvSpPr>
          <p:nvPr/>
        </p:nvSpPr>
        <p:spPr bwMode="auto">
          <a:xfrm>
            <a:off x="4152900" y="3094038"/>
            <a:ext cx="2632075" cy="461962"/>
          </a:xfrm>
          <a:custGeom>
            <a:avLst/>
            <a:gdLst>
              <a:gd name="T0" fmla="*/ 0 w 1660"/>
              <a:gd name="T1" fmla="*/ 2147483647 h 291"/>
              <a:gd name="T2" fmla="*/ 2147483647 w 1660"/>
              <a:gd name="T3" fmla="*/ 2147483647 h 291"/>
              <a:gd name="T4" fmla="*/ 2147483647 w 1660"/>
              <a:gd name="T5" fmla="*/ 2147483647 h 291"/>
              <a:gd name="T6" fmla="*/ 2147483647 w 1660"/>
              <a:gd name="T7" fmla="*/ 2147483647 h 291"/>
              <a:gd name="T8" fmla="*/ 2147483647 w 1660"/>
              <a:gd name="T9" fmla="*/ 2147483647 h 291"/>
              <a:gd name="T10" fmla="*/ 2147483647 w 1660"/>
              <a:gd name="T11" fmla="*/ 2147483647 h 291"/>
              <a:gd name="T12" fmla="*/ 2147483647 w 1660"/>
              <a:gd name="T13" fmla="*/ 0 h 291"/>
              <a:gd name="T14" fmla="*/ 2147483647 w 1660"/>
              <a:gd name="T15" fmla="*/ 2147483647 h 291"/>
              <a:gd name="T16" fmla="*/ 0 w 1660"/>
              <a:gd name="T17" fmla="*/ 2147483647 h 291"/>
              <a:gd name="T18" fmla="*/ 2147483647 w 1660"/>
              <a:gd name="T19" fmla="*/ 2147483647 h 291"/>
              <a:gd name="T20" fmla="*/ 2147483647 w 1660"/>
              <a:gd name="T21" fmla="*/ 2147483647 h 291"/>
              <a:gd name="T22" fmla="*/ 2147483647 w 1660"/>
              <a:gd name="T23" fmla="*/ 2147483647 h 291"/>
              <a:gd name="T24" fmla="*/ 2147483647 w 1660"/>
              <a:gd name="T25" fmla="*/ 2147483647 h 291"/>
              <a:gd name="T26" fmla="*/ 2147483647 w 1660"/>
              <a:gd name="T27" fmla="*/ 2147483647 h 291"/>
              <a:gd name="T28" fmla="*/ 2147483647 w 1660"/>
              <a:gd name="T29" fmla="*/ 2147483647 h 291"/>
              <a:gd name="T30" fmla="*/ 2147483647 w 1660"/>
              <a:gd name="T31" fmla="*/ 2147483647 h 291"/>
              <a:gd name="T32" fmla="*/ 2147483647 w 1660"/>
              <a:gd name="T33" fmla="*/ 2147483647 h 291"/>
              <a:gd name="T34" fmla="*/ 2147483647 w 1660"/>
              <a:gd name="T35" fmla="*/ 2147483647 h 2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60"/>
              <a:gd name="T55" fmla="*/ 0 h 291"/>
              <a:gd name="T56" fmla="*/ 1660 w 1660"/>
              <a:gd name="T57" fmla="*/ 291 h 2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60" h="291">
                <a:moveTo>
                  <a:pt x="0" y="10"/>
                </a:moveTo>
                <a:lnTo>
                  <a:pt x="2" y="18"/>
                </a:lnTo>
                <a:lnTo>
                  <a:pt x="10" y="22"/>
                </a:lnTo>
                <a:lnTo>
                  <a:pt x="18" y="20"/>
                </a:lnTo>
                <a:lnTo>
                  <a:pt x="22" y="12"/>
                </a:lnTo>
                <a:lnTo>
                  <a:pt x="20" y="4"/>
                </a:lnTo>
                <a:lnTo>
                  <a:pt x="14" y="0"/>
                </a:lnTo>
                <a:lnTo>
                  <a:pt x="6" y="2"/>
                </a:lnTo>
                <a:lnTo>
                  <a:pt x="0" y="10"/>
                </a:lnTo>
                <a:close/>
                <a:moveTo>
                  <a:pt x="1660" y="281"/>
                </a:moveTo>
                <a:lnTo>
                  <a:pt x="1658" y="273"/>
                </a:lnTo>
                <a:lnTo>
                  <a:pt x="1650" y="269"/>
                </a:lnTo>
                <a:lnTo>
                  <a:pt x="1642" y="271"/>
                </a:lnTo>
                <a:lnTo>
                  <a:pt x="1638" y="279"/>
                </a:lnTo>
                <a:lnTo>
                  <a:pt x="1638" y="287"/>
                </a:lnTo>
                <a:lnTo>
                  <a:pt x="1646" y="291"/>
                </a:lnTo>
                <a:lnTo>
                  <a:pt x="1654" y="289"/>
                </a:lnTo>
                <a:lnTo>
                  <a:pt x="1660" y="281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4187825" y="3113088"/>
            <a:ext cx="2562225" cy="4238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Freeform 10"/>
          <p:cNvSpPr>
            <a:spLocks noEditPoints="1"/>
          </p:cNvSpPr>
          <p:nvPr/>
        </p:nvSpPr>
        <p:spPr bwMode="auto">
          <a:xfrm>
            <a:off x="4152900" y="3521075"/>
            <a:ext cx="2632075" cy="636588"/>
          </a:xfrm>
          <a:custGeom>
            <a:avLst/>
            <a:gdLst>
              <a:gd name="T0" fmla="*/ 2147483647 w 1660"/>
              <a:gd name="T1" fmla="*/ 2147483647 h 402"/>
              <a:gd name="T2" fmla="*/ 2147483647 w 1660"/>
              <a:gd name="T3" fmla="*/ 2147483647 h 402"/>
              <a:gd name="T4" fmla="*/ 2147483647 w 1660"/>
              <a:gd name="T5" fmla="*/ 0 h 402"/>
              <a:gd name="T6" fmla="*/ 2147483647 w 1660"/>
              <a:gd name="T7" fmla="*/ 2147483647 h 402"/>
              <a:gd name="T8" fmla="*/ 2147483647 w 1660"/>
              <a:gd name="T9" fmla="*/ 2147483647 h 402"/>
              <a:gd name="T10" fmla="*/ 2147483647 w 1660"/>
              <a:gd name="T11" fmla="*/ 2147483647 h 402"/>
              <a:gd name="T12" fmla="*/ 2147483647 w 1660"/>
              <a:gd name="T13" fmla="*/ 2147483647 h 402"/>
              <a:gd name="T14" fmla="*/ 2147483647 w 1660"/>
              <a:gd name="T15" fmla="*/ 2147483647 h 402"/>
              <a:gd name="T16" fmla="*/ 2147483647 w 1660"/>
              <a:gd name="T17" fmla="*/ 2147483647 h 402"/>
              <a:gd name="T18" fmla="*/ 0 w 1660"/>
              <a:gd name="T19" fmla="*/ 2147483647 h 402"/>
              <a:gd name="T20" fmla="*/ 2147483647 w 1660"/>
              <a:gd name="T21" fmla="*/ 2147483647 h 402"/>
              <a:gd name="T22" fmla="*/ 2147483647 w 1660"/>
              <a:gd name="T23" fmla="*/ 2147483647 h 402"/>
              <a:gd name="T24" fmla="*/ 2147483647 w 1660"/>
              <a:gd name="T25" fmla="*/ 2147483647 h 402"/>
              <a:gd name="T26" fmla="*/ 2147483647 w 1660"/>
              <a:gd name="T27" fmla="*/ 2147483647 h 402"/>
              <a:gd name="T28" fmla="*/ 2147483647 w 1660"/>
              <a:gd name="T29" fmla="*/ 2147483647 h 402"/>
              <a:gd name="T30" fmla="*/ 2147483647 w 1660"/>
              <a:gd name="T31" fmla="*/ 2147483647 h 402"/>
              <a:gd name="T32" fmla="*/ 2147483647 w 1660"/>
              <a:gd name="T33" fmla="*/ 2147483647 h 402"/>
              <a:gd name="T34" fmla="*/ 0 w 1660"/>
              <a:gd name="T35" fmla="*/ 2147483647 h 4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60"/>
              <a:gd name="T55" fmla="*/ 0 h 402"/>
              <a:gd name="T56" fmla="*/ 1660 w 1660"/>
              <a:gd name="T57" fmla="*/ 402 h 4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60" h="402">
                <a:moveTo>
                  <a:pt x="1660" y="8"/>
                </a:moveTo>
                <a:lnTo>
                  <a:pt x="1654" y="2"/>
                </a:lnTo>
                <a:lnTo>
                  <a:pt x="1646" y="0"/>
                </a:lnTo>
                <a:lnTo>
                  <a:pt x="1638" y="4"/>
                </a:lnTo>
                <a:lnTo>
                  <a:pt x="1638" y="14"/>
                </a:lnTo>
                <a:lnTo>
                  <a:pt x="1642" y="20"/>
                </a:lnTo>
                <a:lnTo>
                  <a:pt x="1650" y="22"/>
                </a:lnTo>
                <a:lnTo>
                  <a:pt x="1658" y="16"/>
                </a:lnTo>
                <a:lnTo>
                  <a:pt x="1660" y="8"/>
                </a:lnTo>
                <a:close/>
                <a:moveTo>
                  <a:pt x="0" y="394"/>
                </a:moveTo>
                <a:lnTo>
                  <a:pt x="6" y="400"/>
                </a:lnTo>
                <a:lnTo>
                  <a:pt x="14" y="402"/>
                </a:lnTo>
                <a:lnTo>
                  <a:pt x="22" y="398"/>
                </a:lnTo>
                <a:lnTo>
                  <a:pt x="22" y="388"/>
                </a:lnTo>
                <a:lnTo>
                  <a:pt x="18" y="382"/>
                </a:lnTo>
                <a:lnTo>
                  <a:pt x="10" y="380"/>
                </a:lnTo>
                <a:lnTo>
                  <a:pt x="2" y="386"/>
                </a:lnTo>
                <a:lnTo>
                  <a:pt x="0" y="394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H="1">
            <a:off x="4187825" y="3543300"/>
            <a:ext cx="2562225" cy="5921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Freeform 12"/>
          <p:cNvSpPr>
            <a:spLocks noEditPoints="1"/>
          </p:cNvSpPr>
          <p:nvPr/>
        </p:nvSpPr>
        <p:spPr bwMode="auto">
          <a:xfrm>
            <a:off x="4152900" y="5295900"/>
            <a:ext cx="2347913" cy="38100"/>
          </a:xfrm>
          <a:custGeom>
            <a:avLst/>
            <a:gdLst>
              <a:gd name="T0" fmla="*/ 0 w 1481"/>
              <a:gd name="T1" fmla="*/ 2147483647 h 24"/>
              <a:gd name="T2" fmla="*/ 2147483647 w 1481"/>
              <a:gd name="T3" fmla="*/ 2147483647 h 24"/>
              <a:gd name="T4" fmla="*/ 2147483647 w 1481"/>
              <a:gd name="T5" fmla="*/ 2147483647 h 24"/>
              <a:gd name="T6" fmla="*/ 2147483647 w 1481"/>
              <a:gd name="T7" fmla="*/ 2147483647 h 24"/>
              <a:gd name="T8" fmla="*/ 2147483647 w 1481"/>
              <a:gd name="T9" fmla="*/ 2147483647 h 24"/>
              <a:gd name="T10" fmla="*/ 2147483647 w 1481"/>
              <a:gd name="T11" fmla="*/ 2147483647 h 24"/>
              <a:gd name="T12" fmla="*/ 2147483647 w 1481"/>
              <a:gd name="T13" fmla="*/ 0 h 24"/>
              <a:gd name="T14" fmla="*/ 2147483647 w 1481"/>
              <a:gd name="T15" fmla="*/ 2147483647 h 24"/>
              <a:gd name="T16" fmla="*/ 0 w 1481"/>
              <a:gd name="T17" fmla="*/ 2147483647 h 24"/>
              <a:gd name="T18" fmla="*/ 2147483647 w 1481"/>
              <a:gd name="T19" fmla="*/ 2147483647 h 24"/>
              <a:gd name="T20" fmla="*/ 2147483647 w 1481"/>
              <a:gd name="T21" fmla="*/ 2147483647 h 24"/>
              <a:gd name="T22" fmla="*/ 2147483647 w 1481"/>
              <a:gd name="T23" fmla="*/ 0 h 24"/>
              <a:gd name="T24" fmla="*/ 2147483647 w 1481"/>
              <a:gd name="T25" fmla="*/ 2147483647 h 24"/>
              <a:gd name="T26" fmla="*/ 2147483647 w 1481"/>
              <a:gd name="T27" fmla="*/ 2147483647 h 24"/>
              <a:gd name="T28" fmla="*/ 2147483647 w 1481"/>
              <a:gd name="T29" fmla="*/ 2147483647 h 24"/>
              <a:gd name="T30" fmla="*/ 2147483647 w 1481"/>
              <a:gd name="T31" fmla="*/ 2147483647 h 24"/>
              <a:gd name="T32" fmla="*/ 2147483647 w 1481"/>
              <a:gd name="T33" fmla="*/ 2147483647 h 24"/>
              <a:gd name="T34" fmla="*/ 2147483647 w 1481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81"/>
              <a:gd name="T55" fmla="*/ 0 h 24"/>
              <a:gd name="T56" fmla="*/ 1481 w 1481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81" h="24">
                <a:moveTo>
                  <a:pt x="0" y="12"/>
                </a:moveTo>
                <a:lnTo>
                  <a:pt x="4" y="20"/>
                </a:lnTo>
                <a:lnTo>
                  <a:pt x="12" y="24"/>
                </a:lnTo>
                <a:lnTo>
                  <a:pt x="20" y="20"/>
                </a:lnTo>
                <a:lnTo>
                  <a:pt x="22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close/>
                <a:moveTo>
                  <a:pt x="1481" y="12"/>
                </a:moveTo>
                <a:lnTo>
                  <a:pt x="1477" y="4"/>
                </a:lnTo>
                <a:lnTo>
                  <a:pt x="1469" y="0"/>
                </a:lnTo>
                <a:lnTo>
                  <a:pt x="1461" y="4"/>
                </a:lnTo>
                <a:lnTo>
                  <a:pt x="1457" y="12"/>
                </a:lnTo>
                <a:lnTo>
                  <a:pt x="1461" y="20"/>
                </a:lnTo>
                <a:lnTo>
                  <a:pt x="1469" y="24"/>
                </a:lnTo>
                <a:lnTo>
                  <a:pt x="1477" y="20"/>
                </a:lnTo>
                <a:lnTo>
                  <a:pt x="1481" y="12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4187825" y="5314950"/>
            <a:ext cx="227488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 flipV="1">
            <a:off x="6481763" y="5314950"/>
            <a:ext cx="1244600" cy="222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4171950" y="2255838"/>
            <a:ext cx="1588" cy="8540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760413" y="2730500"/>
            <a:ext cx="1065212" cy="3794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 flipV="1">
            <a:off x="760413" y="4745038"/>
            <a:ext cx="1065212" cy="5921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6765925" y="2755900"/>
            <a:ext cx="817563" cy="781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altLang="zh-TW">
                <a:latin typeface="Helvetica" charset="0"/>
                <a:ea typeface="PMingLiU" charset="0"/>
                <a:cs typeface="PMingLiU" charset="0"/>
              </a:rPr>
              <a:t>Datagram Packet Switching</a:t>
            </a: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2306638" y="2967038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2230438" y="4640263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4437063" y="2890838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4437063" y="3878263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4437063" y="5172075"/>
            <a:ext cx="304800" cy="455613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7024688" y="3346450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6719888" y="5095875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grpSp>
        <p:nvGrpSpPr>
          <p:cNvPr id="89115" name="Group 27"/>
          <p:cNvGrpSpPr>
            <a:grpSpLocks/>
          </p:cNvGrpSpPr>
          <p:nvPr/>
        </p:nvGrpSpPr>
        <p:grpSpPr bwMode="auto">
          <a:xfrm>
            <a:off x="1089025" y="2509838"/>
            <a:ext cx="454025" cy="457200"/>
            <a:chOff x="712" y="2330"/>
            <a:chExt cx="286" cy="288"/>
          </a:xfrm>
        </p:grpSpPr>
        <p:sp>
          <p:nvSpPr>
            <p:cNvPr id="89196" name="Freeform 28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7" name="Line 29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8" name="Line 30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9" name="Freeform 31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0" name="Line 32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1" name="Line 33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2" name="Line 34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3" name="Rectangle 35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4" name="Freeform 36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5" name="Line 37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6" name="Line 38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7" name="Line 39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16" name="Group 40"/>
          <p:cNvGrpSpPr>
            <a:grpSpLocks/>
          </p:cNvGrpSpPr>
          <p:nvPr/>
        </p:nvGrpSpPr>
        <p:grpSpPr bwMode="auto">
          <a:xfrm>
            <a:off x="1165225" y="4867275"/>
            <a:ext cx="454025" cy="457200"/>
            <a:chOff x="712" y="2330"/>
            <a:chExt cx="286" cy="288"/>
          </a:xfrm>
        </p:grpSpPr>
        <p:sp>
          <p:nvSpPr>
            <p:cNvPr id="89184" name="Freeform 41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5" name="Line 42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6" name="Line 43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7" name="Freeform 44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8" name="Line 45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9" name="Line 46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0" name="Line 47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1" name="Rectangle 48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2" name="Freeform 49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3" name="Line 50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Line 51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5" name="Line 52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17" name="Group 53"/>
          <p:cNvGrpSpPr>
            <a:grpSpLocks/>
          </p:cNvGrpSpPr>
          <p:nvPr/>
        </p:nvGrpSpPr>
        <p:grpSpPr bwMode="auto">
          <a:xfrm>
            <a:off x="4513263" y="2054225"/>
            <a:ext cx="454025" cy="455613"/>
            <a:chOff x="712" y="2330"/>
            <a:chExt cx="286" cy="288"/>
          </a:xfrm>
        </p:grpSpPr>
        <p:sp>
          <p:nvSpPr>
            <p:cNvPr id="89172" name="Freeform 54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3" name="Line 55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4" name="Line 56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5" name="Freeform 57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6" name="Line 58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7" name="Line 59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8" name="Line 60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Rectangle 61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0" name="Freeform 62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1" name="Line 63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Line 64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3" name="Line 65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18" name="Group 66"/>
          <p:cNvGrpSpPr>
            <a:grpSpLocks/>
          </p:cNvGrpSpPr>
          <p:nvPr/>
        </p:nvGrpSpPr>
        <p:grpSpPr bwMode="auto">
          <a:xfrm>
            <a:off x="7785100" y="2509838"/>
            <a:ext cx="454025" cy="457200"/>
            <a:chOff x="712" y="2330"/>
            <a:chExt cx="286" cy="288"/>
          </a:xfrm>
        </p:grpSpPr>
        <p:sp>
          <p:nvSpPr>
            <p:cNvPr id="89160" name="Freeform 67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1" name="Line 68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Line 69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3" name="Freeform 70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Line 71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5" name="Line 72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6" name="Line 73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7" name="Rectangle 74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8" name="Freeform 75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9" name="Line 76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0" name="Line 77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1" name="Line 78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19" name="Group 79"/>
          <p:cNvGrpSpPr>
            <a:grpSpLocks/>
          </p:cNvGrpSpPr>
          <p:nvPr/>
        </p:nvGrpSpPr>
        <p:grpSpPr bwMode="auto">
          <a:xfrm>
            <a:off x="8093075" y="5019675"/>
            <a:ext cx="454025" cy="457200"/>
            <a:chOff x="712" y="2330"/>
            <a:chExt cx="286" cy="288"/>
          </a:xfrm>
        </p:grpSpPr>
        <p:sp>
          <p:nvSpPr>
            <p:cNvPr id="89148" name="Freeform 80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9" name="Line 81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Line 82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1" name="Freeform 83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2" name="Line 84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3" name="Line 85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4" name="Line 86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5" name="Rectangle 87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6" name="Freeform 88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7" name="Line 89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8" name="Line 90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9" name="Line 91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9120" name="AutoShape 92"/>
          <p:cNvCxnSpPr>
            <a:cxnSpLocks noChangeShapeType="1"/>
            <a:stCxn id="89108" idx="3"/>
            <a:endCxn id="89110" idx="1"/>
          </p:cNvCxnSpPr>
          <p:nvPr/>
        </p:nvCxnSpPr>
        <p:spPr bwMode="auto">
          <a:xfrm flipV="1">
            <a:off x="2611438" y="3119438"/>
            <a:ext cx="1825625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1" name="AutoShape 93"/>
          <p:cNvCxnSpPr>
            <a:cxnSpLocks noChangeShapeType="1"/>
            <a:stCxn id="89108" idx="3"/>
            <a:endCxn id="89111" idx="1"/>
          </p:cNvCxnSpPr>
          <p:nvPr/>
        </p:nvCxnSpPr>
        <p:spPr bwMode="auto">
          <a:xfrm>
            <a:off x="2611438" y="3195638"/>
            <a:ext cx="1825625" cy="911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2" name="AutoShape 94"/>
          <p:cNvCxnSpPr>
            <a:cxnSpLocks noChangeShapeType="1"/>
            <a:stCxn id="89109" idx="3"/>
            <a:endCxn id="89111" idx="1"/>
          </p:cNvCxnSpPr>
          <p:nvPr/>
        </p:nvCxnSpPr>
        <p:spPr bwMode="auto">
          <a:xfrm flipV="1">
            <a:off x="2535238" y="4106863"/>
            <a:ext cx="1901825" cy="762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3" name="AutoShape 95"/>
          <p:cNvCxnSpPr>
            <a:cxnSpLocks noChangeShapeType="1"/>
            <a:stCxn id="89109" idx="3"/>
            <a:endCxn id="89112" idx="1"/>
          </p:cNvCxnSpPr>
          <p:nvPr/>
        </p:nvCxnSpPr>
        <p:spPr bwMode="auto">
          <a:xfrm>
            <a:off x="2535238" y="4868863"/>
            <a:ext cx="1901825" cy="5318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4" name="AutoShape 96"/>
          <p:cNvCxnSpPr>
            <a:cxnSpLocks noChangeShapeType="1"/>
            <a:stCxn id="89111" idx="3"/>
            <a:endCxn id="89113" idx="1"/>
          </p:cNvCxnSpPr>
          <p:nvPr/>
        </p:nvCxnSpPr>
        <p:spPr bwMode="auto">
          <a:xfrm flipV="1">
            <a:off x="4741863" y="3575050"/>
            <a:ext cx="2282825" cy="531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5" name="AutoShape 97"/>
          <p:cNvCxnSpPr>
            <a:cxnSpLocks noChangeShapeType="1"/>
            <a:stCxn id="89112" idx="3"/>
            <a:endCxn id="89114" idx="1"/>
          </p:cNvCxnSpPr>
          <p:nvPr/>
        </p:nvCxnSpPr>
        <p:spPr bwMode="auto">
          <a:xfrm flipV="1">
            <a:off x="4741863" y="5324475"/>
            <a:ext cx="1978025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6" name="AutoShape 98"/>
          <p:cNvCxnSpPr>
            <a:cxnSpLocks noChangeShapeType="1"/>
            <a:stCxn id="89114" idx="0"/>
            <a:endCxn id="89113" idx="2"/>
          </p:cNvCxnSpPr>
          <p:nvPr/>
        </p:nvCxnSpPr>
        <p:spPr bwMode="auto">
          <a:xfrm flipV="1">
            <a:off x="6872288" y="3803650"/>
            <a:ext cx="304800" cy="129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7" name="AutoShape 99"/>
          <p:cNvCxnSpPr>
            <a:cxnSpLocks noChangeShapeType="1"/>
            <a:stCxn id="89109" idx="0"/>
            <a:endCxn id="89108" idx="2"/>
          </p:cNvCxnSpPr>
          <p:nvPr/>
        </p:nvCxnSpPr>
        <p:spPr bwMode="auto">
          <a:xfrm flipV="1">
            <a:off x="2382838" y="3422650"/>
            <a:ext cx="76200" cy="12176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8" name="AutoShape 100"/>
          <p:cNvCxnSpPr>
            <a:cxnSpLocks noChangeShapeType="1"/>
            <a:stCxn id="89110" idx="3"/>
            <a:endCxn id="89113" idx="1"/>
          </p:cNvCxnSpPr>
          <p:nvPr/>
        </p:nvCxnSpPr>
        <p:spPr bwMode="auto">
          <a:xfrm>
            <a:off x="4741863" y="3119438"/>
            <a:ext cx="2282825" cy="4556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29" name="AutoShape 101"/>
          <p:cNvCxnSpPr>
            <a:cxnSpLocks noChangeShapeType="1"/>
            <a:stCxn id="89204" idx="35"/>
            <a:endCxn id="89108" idx="1"/>
          </p:cNvCxnSpPr>
          <p:nvPr/>
        </p:nvCxnSpPr>
        <p:spPr bwMode="auto">
          <a:xfrm>
            <a:off x="1528763" y="2844800"/>
            <a:ext cx="777875" cy="3508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30" name="AutoShape 102"/>
          <p:cNvCxnSpPr>
            <a:cxnSpLocks noChangeShapeType="1"/>
            <a:stCxn id="89192" idx="31"/>
            <a:endCxn id="89109" idx="1"/>
          </p:cNvCxnSpPr>
          <p:nvPr/>
        </p:nvCxnSpPr>
        <p:spPr bwMode="auto">
          <a:xfrm flipV="1">
            <a:off x="1604963" y="4868863"/>
            <a:ext cx="625475" cy="3127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31" name="AutoShape 103"/>
          <p:cNvCxnSpPr>
            <a:cxnSpLocks noChangeShapeType="1"/>
            <a:stCxn id="89110" idx="0"/>
            <a:endCxn id="89175" idx="4"/>
          </p:cNvCxnSpPr>
          <p:nvPr/>
        </p:nvCxnSpPr>
        <p:spPr bwMode="auto">
          <a:xfrm flipV="1">
            <a:off x="4589463" y="2495550"/>
            <a:ext cx="157162" cy="395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32" name="AutoShape 104"/>
          <p:cNvCxnSpPr>
            <a:cxnSpLocks noChangeShapeType="1"/>
            <a:stCxn id="89114" idx="3"/>
            <a:endCxn id="89156" idx="23"/>
          </p:cNvCxnSpPr>
          <p:nvPr/>
        </p:nvCxnSpPr>
        <p:spPr bwMode="auto">
          <a:xfrm>
            <a:off x="7024688" y="5324475"/>
            <a:ext cx="1081087" cy="2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33" name="AutoShape 105"/>
          <p:cNvCxnSpPr>
            <a:cxnSpLocks noChangeShapeType="1"/>
            <a:stCxn id="89113" idx="3"/>
            <a:endCxn id="89160" idx="2"/>
          </p:cNvCxnSpPr>
          <p:nvPr/>
        </p:nvCxnSpPr>
        <p:spPr bwMode="auto">
          <a:xfrm flipV="1">
            <a:off x="7329488" y="2967038"/>
            <a:ext cx="455612" cy="6080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34" name="Text Box 106"/>
          <p:cNvSpPr txBox="1">
            <a:spLocks noChangeArrowheads="1"/>
          </p:cNvSpPr>
          <p:nvPr/>
        </p:nvSpPr>
        <p:spPr bwMode="auto">
          <a:xfrm>
            <a:off x="936625" y="2205038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A</a:t>
            </a:r>
          </a:p>
        </p:txBody>
      </p:sp>
      <p:sp>
        <p:nvSpPr>
          <p:cNvPr id="89135" name="Text Box 107"/>
          <p:cNvSpPr txBox="1">
            <a:spLocks noChangeArrowheads="1"/>
          </p:cNvSpPr>
          <p:nvPr/>
        </p:nvSpPr>
        <p:spPr bwMode="auto">
          <a:xfrm>
            <a:off x="984250" y="4567238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B</a:t>
            </a:r>
          </a:p>
        </p:txBody>
      </p:sp>
      <p:sp>
        <p:nvSpPr>
          <p:cNvPr id="89136" name="Text Box 108"/>
          <p:cNvSpPr txBox="1">
            <a:spLocks noChangeArrowheads="1"/>
          </p:cNvSpPr>
          <p:nvPr/>
        </p:nvSpPr>
        <p:spPr bwMode="auto">
          <a:xfrm>
            <a:off x="7861300" y="4714875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E</a:t>
            </a:r>
          </a:p>
        </p:txBody>
      </p:sp>
      <p:sp>
        <p:nvSpPr>
          <p:cNvPr id="89137" name="Text Box 109"/>
          <p:cNvSpPr txBox="1">
            <a:spLocks noChangeArrowheads="1"/>
          </p:cNvSpPr>
          <p:nvPr/>
        </p:nvSpPr>
        <p:spPr bwMode="auto">
          <a:xfrm>
            <a:off x="7523163" y="2133600"/>
            <a:ext cx="723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D</a:t>
            </a:r>
          </a:p>
        </p:txBody>
      </p:sp>
      <p:sp>
        <p:nvSpPr>
          <p:cNvPr id="89138" name="Text Box 110"/>
          <p:cNvSpPr txBox="1">
            <a:spLocks noChangeArrowheads="1"/>
          </p:cNvSpPr>
          <p:nvPr/>
        </p:nvSpPr>
        <p:spPr bwMode="auto">
          <a:xfrm>
            <a:off x="4356100" y="1749425"/>
            <a:ext cx="723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C</a:t>
            </a:r>
          </a:p>
        </p:txBody>
      </p:sp>
      <p:sp>
        <p:nvSpPr>
          <p:cNvPr id="89139" name="Text Box 111"/>
          <p:cNvSpPr txBox="1">
            <a:spLocks noChangeArrowheads="1"/>
          </p:cNvSpPr>
          <p:nvPr/>
        </p:nvSpPr>
        <p:spPr bwMode="auto">
          <a:xfrm>
            <a:off x="2011363" y="2665413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1</a:t>
            </a:r>
          </a:p>
        </p:txBody>
      </p:sp>
      <p:sp>
        <p:nvSpPr>
          <p:cNvPr id="89140" name="Text Box 112"/>
          <p:cNvSpPr txBox="1">
            <a:spLocks noChangeArrowheads="1"/>
          </p:cNvSpPr>
          <p:nvPr/>
        </p:nvSpPr>
        <p:spPr bwMode="auto">
          <a:xfrm>
            <a:off x="3675063" y="2738438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2</a:t>
            </a:r>
          </a:p>
        </p:txBody>
      </p:sp>
      <p:sp>
        <p:nvSpPr>
          <p:cNvPr id="89141" name="Text Box 113"/>
          <p:cNvSpPr txBox="1">
            <a:spLocks noChangeArrowheads="1"/>
          </p:cNvSpPr>
          <p:nvPr/>
        </p:nvSpPr>
        <p:spPr bwMode="auto">
          <a:xfrm>
            <a:off x="6727825" y="3044825"/>
            <a:ext cx="754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3</a:t>
            </a:r>
          </a:p>
        </p:txBody>
      </p:sp>
      <p:sp>
        <p:nvSpPr>
          <p:cNvPr id="89142" name="Text Box 114"/>
          <p:cNvSpPr txBox="1">
            <a:spLocks noChangeArrowheads="1"/>
          </p:cNvSpPr>
          <p:nvPr/>
        </p:nvSpPr>
        <p:spPr bwMode="auto">
          <a:xfrm>
            <a:off x="2011363" y="50990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4</a:t>
            </a:r>
          </a:p>
        </p:txBody>
      </p:sp>
      <p:sp>
        <p:nvSpPr>
          <p:cNvPr id="89143" name="Text Box 115"/>
          <p:cNvSpPr txBox="1">
            <a:spLocks noChangeArrowheads="1"/>
          </p:cNvSpPr>
          <p:nvPr/>
        </p:nvSpPr>
        <p:spPr bwMode="auto">
          <a:xfrm>
            <a:off x="4132263" y="3578225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5</a:t>
            </a:r>
          </a:p>
        </p:txBody>
      </p:sp>
      <p:sp>
        <p:nvSpPr>
          <p:cNvPr id="89144" name="Text Box 116"/>
          <p:cNvSpPr txBox="1">
            <a:spLocks noChangeArrowheads="1"/>
          </p:cNvSpPr>
          <p:nvPr/>
        </p:nvSpPr>
        <p:spPr bwMode="auto">
          <a:xfrm>
            <a:off x="4141788" y="48704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6</a:t>
            </a:r>
          </a:p>
        </p:txBody>
      </p:sp>
      <p:sp>
        <p:nvSpPr>
          <p:cNvPr id="89145" name="Text Box 117"/>
          <p:cNvSpPr txBox="1">
            <a:spLocks noChangeArrowheads="1"/>
          </p:cNvSpPr>
          <p:nvPr/>
        </p:nvSpPr>
        <p:spPr bwMode="auto">
          <a:xfrm>
            <a:off x="6110288" y="47942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7</a:t>
            </a:r>
          </a:p>
        </p:txBody>
      </p:sp>
      <p:sp>
        <p:nvSpPr>
          <p:cNvPr id="89146" name="Freeform 118"/>
          <p:cNvSpPr>
            <a:spLocks/>
          </p:cNvSpPr>
          <p:nvPr/>
        </p:nvSpPr>
        <p:spPr bwMode="auto">
          <a:xfrm>
            <a:off x="1622425" y="2967038"/>
            <a:ext cx="6315075" cy="2281237"/>
          </a:xfrm>
          <a:custGeom>
            <a:avLst/>
            <a:gdLst>
              <a:gd name="T0" fmla="*/ 0 w 3984"/>
              <a:gd name="T1" fmla="*/ 2147483647 h 1440"/>
              <a:gd name="T2" fmla="*/ 2147483647 w 3984"/>
              <a:gd name="T3" fmla="*/ 2147483647 h 1440"/>
              <a:gd name="T4" fmla="*/ 2147483647 w 3984"/>
              <a:gd name="T5" fmla="*/ 2147483647 h 1440"/>
              <a:gd name="T6" fmla="*/ 2147483647 w 3984"/>
              <a:gd name="T7" fmla="*/ 2147483647 h 1440"/>
              <a:gd name="T8" fmla="*/ 2147483647 w 3984"/>
              <a:gd name="T9" fmla="*/ 0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4"/>
              <a:gd name="T16" fmla="*/ 0 h 1440"/>
              <a:gd name="T17" fmla="*/ 3984 w 3984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4" h="1440">
                <a:moveTo>
                  <a:pt x="0" y="1440"/>
                </a:moveTo>
                <a:cubicBezTo>
                  <a:pt x="184" y="1428"/>
                  <a:pt x="368" y="1416"/>
                  <a:pt x="912" y="1296"/>
                </a:cubicBezTo>
                <a:cubicBezTo>
                  <a:pt x="1456" y="1176"/>
                  <a:pt x="2776" y="880"/>
                  <a:pt x="3264" y="720"/>
                </a:cubicBezTo>
                <a:cubicBezTo>
                  <a:pt x="3752" y="560"/>
                  <a:pt x="3720" y="456"/>
                  <a:pt x="3840" y="336"/>
                </a:cubicBezTo>
                <a:cubicBezTo>
                  <a:pt x="3960" y="216"/>
                  <a:pt x="3972" y="108"/>
                  <a:pt x="3984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9147" name="Freeform 119"/>
          <p:cNvSpPr>
            <a:spLocks/>
          </p:cNvSpPr>
          <p:nvPr/>
        </p:nvSpPr>
        <p:spPr bwMode="auto">
          <a:xfrm>
            <a:off x="1470025" y="2967038"/>
            <a:ext cx="6391275" cy="1470025"/>
          </a:xfrm>
          <a:custGeom>
            <a:avLst/>
            <a:gdLst>
              <a:gd name="T0" fmla="*/ 0 w 4032"/>
              <a:gd name="T1" fmla="*/ 0 h 928"/>
              <a:gd name="T2" fmla="*/ 2147483647 w 4032"/>
              <a:gd name="T3" fmla="*/ 2147483647 h 928"/>
              <a:gd name="T4" fmla="*/ 2147483647 w 4032"/>
              <a:gd name="T5" fmla="*/ 2147483647 h 928"/>
              <a:gd name="T6" fmla="*/ 2147483647 w 4032"/>
              <a:gd name="T7" fmla="*/ 2147483647 h 928"/>
              <a:gd name="T8" fmla="*/ 2147483647 w 4032"/>
              <a:gd name="T9" fmla="*/ 2147483647 h 928"/>
              <a:gd name="T10" fmla="*/ 2147483647 w 4032"/>
              <a:gd name="T11" fmla="*/ 2147483647 h 928"/>
              <a:gd name="T12" fmla="*/ 2147483647 w 4032"/>
              <a:gd name="T13" fmla="*/ 0 h 9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32"/>
              <a:gd name="T22" fmla="*/ 0 h 928"/>
              <a:gd name="T23" fmla="*/ 4032 w 4032"/>
              <a:gd name="T24" fmla="*/ 928 h 9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32" h="928">
                <a:moveTo>
                  <a:pt x="0" y="0"/>
                </a:moveTo>
                <a:cubicBezTo>
                  <a:pt x="164" y="104"/>
                  <a:pt x="328" y="208"/>
                  <a:pt x="576" y="336"/>
                </a:cubicBezTo>
                <a:cubicBezTo>
                  <a:pt x="824" y="464"/>
                  <a:pt x="1272" y="672"/>
                  <a:pt x="1488" y="768"/>
                </a:cubicBezTo>
                <a:cubicBezTo>
                  <a:pt x="1704" y="864"/>
                  <a:pt x="1696" y="896"/>
                  <a:pt x="1872" y="912"/>
                </a:cubicBezTo>
                <a:cubicBezTo>
                  <a:pt x="2048" y="928"/>
                  <a:pt x="2240" y="928"/>
                  <a:pt x="2544" y="864"/>
                </a:cubicBezTo>
                <a:cubicBezTo>
                  <a:pt x="2848" y="800"/>
                  <a:pt x="3448" y="672"/>
                  <a:pt x="3696" y="528"/>
                </a:cubicBezTo>
                <a:cubicBezTo>
                  <a:pt x="3944" y="384"/>
                  <a:pt x="3988" y="192"/>
                  <a:pt x="4032" y="0"/>
                </a:cubicBezTo>
              </a:path>
            </a:pathLst>
          </a:custGeom>
          <a:noFill/>
          <a:ln w="12700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F12A692-EE59-2948-AEF4-8E86718C80AF}" type="slidenum">
              <a:rPr lang="en-US" sz="1400" b="0">
                <a:latin typeface="Times New Roman" charset="0"/>
              </a:rPr>
              <a:pPr eaLnBrk="1" hangingPunct="1"/>
              <a:t>49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1138" name="Freeform 2"/>
          <p:cNvSpPr>
            <a:spLocks noEditPoints="1"/>
          </p:cNvSpPr>
          <p:nvPr/>
        </p:nvSpPr>
        <p:spPr bwMode="auto">
          <a:xfrm>
            <a:off x="1809750" y="3094038"/>
            <a:ext cx="2378075" cy="34925"/>
          </a:xfrm>
          <a:custGeom>
            <a:avLst/>
            <a:gdLst>
              <a:gd name="T0" fmla="*/ 2147483647 w 1500"/>
              <a:gd name="T1" fmla="*/ 2147483647 h 22"/>
              <a:gd name="T2" fmla="*/ 2147483647 w 1500"/>
              <a:gd name="T3" fmla="*/ 2147483647 h 22"/>
              <a:gd name="T4" fmla="*/ 2147483647 w 1500"/>
              <a:gd name="T5" fmla="*/ 0 h 22"/>
              <a:gd name="T6" fmla="*/ 2147483647 w 1500"/>
              <a:gd name="T7" fmla="*/ 2147483647 h 22"/>
              <a:gd name="T8" fmla="*/ 2147483647 w 1500"/>
              <a:gd name="T9" fmla="*/ 2147483647 h 22"/>
              <a:gd name="T10" fmla="*/ 2147483647 w 1500"/>
              <a:gd name="T11" fmla="*/ 2147483647 h 22"/>
              <a:gd name="T12" fmla="*/ 2147483647 w 1500"/>
              <a:gd name="T13" fmla="*/ 2147483647 h 22"/>
              <a:gd name="T14" fmla="*/ 2147483647 w 1500"/>
              <a:gd name="T15" fmla="*/ 2147483647 h 22"/>
              <a:gd name="T16" fmla="*/ 2147483647 w 1500"/>
              <a:gd name="T17" fmla="*/ 2147483647 h 22"/>
              <a:gd name="T18" fmla="*/ 0 w 1500"/>
              <a:gd name="T19" fmla="*/ 2147483647 h 22"/>
              <a:gd name="T20" fmla="*/ 2147483647 w 1500"/>
              <a:gd name="T21" fmla="*/ 2147483647 h 22"/>
              <a:gd name="T22" fmla="*/ 2147483647 w 1500"/>
              <a:gd name="T23" fmla="*/ 2147483647 h 22"/>
              <a:gd name="T24" fmla="*/ 2147483647 w 1500"/>
              <a:gd name="T25" fmla="*/ 2147483647 h 22"/>
              <a:gd name="T26" fmla="*/ 2147483647 w 1500"/>
              <a:gd name="T27" fmla="*/ 2147483647 h 22"/>
              <a:gd name="T28" fmla="*/ 2147483647 w 1500"/>
              <a:gd name="T29" fmla="*/ 2147483647 h 22"/>
              <a:gd name="T30" fmla="*/ 2147483647 w 1500"/>
              <a:gd name="T31" fmla="*/ 0 h 22"/>
              <a:gd name="T32" fmla="*/ 2147483647 w 1500"/>
              <a:gd name="T33" fmla="*/ 2147483647 h 22"/>
              <a:gd name="T34" fmla="*/ 0 w 1500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22"/>
              <a:gd name="T56" fmla="*/ 1500 w 150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22">
                <a:moveTo>
                  <a:pt x="1500" y="10"/>
                </a:moveTo>
                <a:lnTo>
                  <a:pt x="1498" y="2"/>
                </a:lnTo>
                <a:lnTo>
                  <a:pt x="1490" y="0"/>
                </a:lnTo>
                <a:lnTo>
                  <a:pt x="1482" y="2"/>
                </a:lnTo>
                <a:lnTo>
                  <a:pt x="1478" y="10"/>
                </a:lnTo>
                <a:lnTo>
                  <a:pt x="1482" y="18"/>
                </a:lnTo>
                <a:lnTo>
                  <a:pt x="1490" y="22"/>
                </a:lnTo>
                <a:lnTo>
                  <a:pt x="1498" y="18"/>
                </a:lnTo>
                <a:lnTo>
                  <a:pt x="1500" y="10"/>
                </a:lnTo>
                <a:close/>
                <a:moveTo>
                  <a:pt x="0" y="10"/>
                </a:moveTo>
                <a:lnTo>
                  <a:pt x="2" y="18"/>
                </a:lnTo>
                <a:lnTo>
                  <a:pt x="10" y="22"/>
                </a:lnTo>
                <a:lnTo>
                  <a:pt x="18" y="18"/>
                </a:lnTo>
                <a:lnTo>
                  <a:pt x="21" y="10"/>
                </a:lnTo>
                <a:lnTo>
                  <a:pt x="18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 flipH="1">
            <a:off x="1843088" y="3109913"/>
            <a:ext cx="230981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Freeform 4"/>
          <p:cNvSpPr>
            <a:spLocks noEditPoints="1"/>
          </p:cNvSpPr>
          <p:nvPr/>
        </p:nvSpPr>
        <p:spPr bwMode="auto">
          <a:xfrm>
            <a:off x="1809750" y="4122738"/>
            <a:ext cx="2378075" cy="638175"/>
          </a:xfrm>
          <a:custGeom>
            <a:avLst/>
            <a:gdLst>
              <a:gd name="T0" fmla="*/ 0 w 1500"/>
              <a:gd name="T1" fmla="*/ 2147483647 h 403"/>
              <a:gd name="T2" fmla="*/ 2147483647 w 1500"/>
              <a:gd name="T3" fmla="*/ 2147483647 h 403"/>
              <a:gd name="T4" fmla="*/ 2147483647 w 1500"/>
              <a:gd name="T5" fmla="*/ 2147483647 h 403"/>
              <a:gd name="T6" fmla="*/ 2147483647 w 1500"/>
              <a:gd name="T7" fmla="*/ 2147483647 h 403"/>
              <a:gd name="T8" fmla="*/ 2147483647 w 1500"/>
              <a:gd name="T9" fmla="*/ 2147483647 h 403"/>
              <a:gd name="T10" fmla="*/ 2147483647 w 1500"/>
              <a:gd name="T11" fmla="*/ 2147483647 h 403"/>
              <a:gd name="T12" fmla="*/ 2147483647 w 1500"/>
              <a:gd name="T13" fmla="*/ 2147483647 h 403"/>
              <a:gd name="T14" fmla="*/ 0 w 1500"/>
              <a:gd name="T15" fmla="*/ 2147483647 h 403"/>
              <a:gd name="T16" fmla="*/ 0 w 1500"/>
              <a:gd name="T17" fmla="*/ 2147483647 h 403"/>
              <a:gd name="T18" fmla="*/ 2147483647 w 1500"/>
              <a:gd name="T19" fmla="*/ 2147483647 h 403"/>
              <a:gd name="T20" fmla="*/ 2147483647 w 1500"/>
              <a:gd name="T21" fmla="*/ 2147483647 h 403"/>
              <a:gd name="T22" fmla="*/ 2147483647 w 1500"/>
              <a:gd name="T23" fmla="*/ 0 h 403"/>
              <a:gd name="T24" fmla="*/ 2147483647 w 1500"/>
              <a:gd name="T25" fmla="*/ 2147483647 h 403"/>
              <a:gd name="T26" fmla="*/ 2147483647 w 1500"/>
              <a:gd name="T27" fmla="*/ 2147483647 h 403"/>
              <a:gd name="T28" fmla="*/ 2147483647 w 1500"/>
              <a:gd name="T29" fmla="*/ 2147483647 h 403"/>
              <a:gd name="T30" fmla="*/ 2147483647 w 1500"/>
              <a:gd name="T31" fmla="*/ 2147483647 h 403"/>
              <a:gd name="T32" fmla="*/ 2147483647 w 1500"/>
              <a:gd name="T33" fmla="*/ 2147483647 h 403"/>
              <a:gd name="T34" fmla="*/ 2147483647 w 1500"/>
              <a:gd name="T35" fmla="*/ 2147483647 h 4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403"/>
              <a:gd name="T56" fmla="*/ 1500 w 1500"/>
              <a:gd name="T57" fmla="*/ 403 h 4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403">
                <a:moveTo>
                  <a:pt x="0" y="395"/>
                </a:moveTo>
                <a:lnTo>
                  <a:pt x="4" y="403"/>
                </a:lnTo>
                <a:lnTo>
                  <a:pt x="14" y="403"/>
                </a:lnTo>
                <a:lnTo>
                  <a:pt x="20" y="399"/>
                </a:lnTo>
                <a:lnTo>
                  <a:pt x="21" y="391"/>
                </a:lnTo>
                <a:lnTo>
                  <a:pt x="16" y="383"/>
                </a:lnTo>
                <a:lnTo>
                  <a:pt x="8" y="381"/>
                </a:lnTo>
                <a:lnTo>
                  <a:pt x="0" y="387"/>
                </a:lnTo>
                <a:lnTo>
                  <a:pt x="0" y="395"/>
                </a:lnTo>
                <a:close/>
                <a:moveTo>
                  <a:pt x="1500" y="8"/>
                </a:moveTo>
                <a:lnTo>
                  <a:pt x="1496" y="2"/>
                </a:lnTo>
                <a:lnTo>
                  <a:pt x="1486" y="0"/>
                </a:lnTo>
                <a:lnTo>
                  <a:pt x="1480" y="6"/>
                </a:lnTo>
                <a:lnTo>
                  <a:pt x="1478" y="14"/>
                </a:lnTo>
                <a:lnTo>
                  <a:pt x="1484" y="22"/>
                </a:lnTo>
                <a:lnTo>
                  <a:pt x="1492" y="22"/>
                </a:lnTo>
                <a:lnTo>
                  <a:pt x="1500" y="18"/>
                </a:lnTo>
                <a:lnTo>
                  <a:pt x="1500" y="8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 flipV="1">
            <a:off x="1843088" y="4144963"/>
            <a:ext cx="2309812" cy="5969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" name="Freeform 6"/>
          <p:cNvSpPr>
            <a:spLocks noEditPoints="1"/>
          </p:cNvSpPr>
          <p:nvPr/>
        </p:nvSpPr>
        <p:spPr bwMode="auto">
          <a:xfrm>
            <a:off x="1809750" y="4725988"/>
            <a:ext cx="2378075" cy="604837"/>
          </a:xfrm>
          <a:custGeom>
            <a:avLst/>
            <a:gdLst>
              <a:gd name="T0" fmla="*/ 0 w 1500"/>
              <a:gd name="T1" fmla="*/ 2147483647 h 381"/>
              <a:gd name="T2" fmla="*/ 2147483647 w 1500"/>
              <a:gd name="T3" fmla="*/ 2147483647 h 381"/>
              <a:gd name="T4" fmla="*/ 2147483647 w 1500"/>
              <a:gd name="T5" fmla="*/ 2147483647 h 381"/>
              <a:gd name="T6" fmla="*/ 2147483647 w 1500"/>
              <a:gd name="T7" fmla="*/ 2147483647 h 381"/>
              <a:gd name="T8" fmla="*/ 2147483647 w 1500"/>
              <a:gd name="T9" fmla="*/ 2147483647 h 381"/>
              <a:gd name="T10" fmla="*/ 2147483647 w 1500"/>
              <a:gd name="T11" fmla="*/ 2147483647 h 381"/>
              <a:gd name="T12" fmla="*/ 2147483647 w 1500"/>
              <a:gd name="T13" fmla="*/ 0 h 381"/>
              <a:gd name="T14" fmla="*/ 2147483647 w 1500"/>
              <a:gd name="T15" fmla="*/ 2147483647 h 381"/>
              <a:gd name="T16" fmla="*/ 0 w 1500"/>
              <a:gd name="T17" fmla="*/ 2147483647 h 381"/>
              <a:gd name="T18" fmla="*/ 2147483647 w 1500"/>
              <a:gd name="T19" fmla="*/ 2147483647 h 381"/>
              <a:gd name="T20" fmla="*/ 2147483647 w 1500"/>
              <a:gd name="T21" fmla="*/ 2147483647 h 381"/>
              <a:gd name="T22" fmla="*/ 2147483647 w 1500"/>
              <a:gd name="T23" fmla="*/ 2147483647 h 381"/>
              <a:gd name="T24" fmla="*/ 2147483647 w 1500"/>
              <a:gd name="T25" fmla="*/ 2147483647 h 381"/>
              <a:gd name="T26" fmla="*/ 2147483647 w 1500"/>
              <a:gd name="T27" fmla="*/ 2147483647 h 381"/>
              <a:gd name="T28" fmla="*/ 2147483647 w 1500"/>
              <a:gd name="T29" fmla="*/ 2147483647 h 381"/>
              <a:gd name="T30" fmla="*/ 2147483647 w 1500"/>
              <a:gd name="T31" fmla="*/ 2147483647 h 381"/>
              <a:gd name="T32" fmla="*/ 2147483647 w 1500"/>
              <a:gd name="T33" fmla="*/ 2147483647 h 381"/>
              <a:gd name="T34" fmla="*/ 2147483647 w 1500"/>
              <a:gd name="T35" fmla="*/ 2147483647 h 3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381"/>
              <a:gd name="T56" fmla="*/ 1500 w 1500"/>
              <a:gd name="T57" fmla="*/ 381 h 38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381">
                <a:moveTo>
                  <a:pt x="0" y="10"/>
                </a:moveTo>
                <a:lnTo>
                  <a:pt x="2" y="18"/>
                </a:lnTo>
                <a:lnTo>
                  <a:pt x="8" y="22"/>
                </a:lnTo>
                <a:lnTo>
                  <a:pt x="16" y="22"/>
                </a:lnTo>
                <a:lnTo>
                  <a:pt x="21" y="14"/>
                </a:lnTo>
                <a:lnTo>
                  <a:pt x="20" y="6"/>
                </a:lnTo>
                <a:lnTo>
                  <a:pt x="14" y="0"/>
                </a:lnTo>
                <a:lnTo>
                  <a:pt x="4" y="2"/>
                </a:lnTo>
                <a:lnTo>
                  <a:pt x="0" y="10"/>
                </a:lnTo>
                <a:close/>
                <a:moveTo>
                  <a:pt x="1500" y="373"/>
                </a:moveTo>
                <a:lnTo>
                  <a:pt x="1500" y="365"/>
                </a:lnTo>
                <a:lnTo>
                  <a:pt x="1492" y="359"/>
                </a:lnTo>
                <a:lnTo>
                  <a:pt x="1484" y="361"/>
                </a:lnTo>
                <a:lnTo>
                  <a:pt x="1478" y="369"/>
                </a:lnTo>
                <a:lnTo>
                  <a:pt x="1480" y="377"/>
                </a:lnTo>
                <a:lnTo>
                  <a:pt x="1486" y="381"/>
                </a:lnTo>
                <a:lnTo>
                  <a:pt x="1496" y="381"/>
                </a:lnTo>
                <a:lnTo>
                  <a:pt x="1500" y="373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843088" y="4748213"/>
            <a:ext cx="2309812" cy="5635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Freeform 8"/>
          <p:cNvSpPr>
            <a:spLocks noEditPoints="1"/>
          </p:cNvSpPr>
          <p:nvPr/>
        </p:nvSpPr>
        <p:spPr bwMode="auto">
          <a:xfrm>
            <a:off x="4152900" y="3094038"/>
            <a:ext cx="2632075" cy="461962"/>
          </a:xfrm>
          <a:custGeom>
            <a:avLst/>
            <a:gdLst>
              <a:gd name="T0" fmla="*/ 0 w 1660"/>
              <a:gd name="T1" fmla="*/ 2147483647 h 291"/>
              <a:gd name="T2" fmla="*/ 2147483647 w 1660"/>
              <a:gd name="T3" fmla="*/ 2147483647 h 291"/>
              <a:gd name="T4" fmla="*/ 2147483647 w 1660"/>
              <a:gd name="T5" fmla="*/ 2147483647 h 291"/>
              <a:gd name="T6" fmla="*/ 2147483647 w 1660"/>
              <a:gd name="T7" fmla="*/ 2147483647 h 291"/>
              <a:gd name="T8" fmla="*/ 2147483647 w 1660"/>
              <a:gd name="T9" fmla="*/ 2147483647 h 291"/>
              <a:gd name="T10" fmla="*/ 2147483647 w 1660"/>
              <a:gd name="T11" fmla="*/ 2147483647 h 291"/>
              <a:gd name="T12" fmla="*/ 2147483647 w 1660"/>
              <a:gd name="T13" fmla="*/ 0 h 291"/>
              <a:gd name="T14" fmla="*/ 2147483647 w 1660"/>
              <a:gd name="T15" fmla="*/ 2147483647 h 291"/>
              <a:gd name="T16" fmla="*/ 0 w 1660"/>
              <a:gd name="T17" fmla="*/ 2147483647 h 291"/>
              <a:gd name="T18" fmla="*/ 2147483647 w 1660"/>
              <a:gd name="T19" fmla="*/ 2147483647 h 291"/>
              <a:gd name="T20" fmla="*/ 2147483647 w 1660"/>
              <a:gd name="T21" fmla="*/ 2147483647 h 291"/>
              <a:gd name="T22" fmla="*/ 2147483647 w 1660"/>
              <a:gd name="T23" fmla="*/ 2147483647 h 291"/>
              <a:gd name="T24" fmla="*/ 2147483647 w 1660"/>
              <a:gd name="T25" fmla="*/ 2147483647 h 291"/>
              <a:gd name="T26" fmla="*/ 2147483647 w 1660"/>
              <a:gd name="T27" fmla="*/ 2147483647 h 291"/>
              <a:gd name="T28" fmla="*/ 2147483647 w 1660"/>
              <a:gd name="T29" fmla="*/ 2147483647 h 291"/>
              <a:gd name="T30" fmla="*/ 2147483647 w 1660"/>
              <a:gd name="T31" fmla="*/ 2147483647 h 291"/>
              <a:gd name="T32" fmla="*/ 2147483647 w 1660"/>
              <a:gd name="T33" fmla="*/ 2147483647 h 291"/>
              <a:gd name="T34" fmla="*/ 2147483647 w 1660"/>
              <a:gd name="T35" fmla="*/ 2147483647 h 2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60"/>
              <a:gd name="T55" fmla="*/ 0 h 291"/>
              <a:gd name="T56" fmla="*/ 1660 w 1660"/>
              <a:gd name="T57" fmla="*/ 291 h 2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60" h="291">
                <a:moveTo>
                  <a:pt x="0" y="10"/>
                </a:moveTo>
                <a:lnTo>
                  <a:pt x="2" y="18"/>
                </a:lnTo>
                <a:lnTo>
                  <a:pt x="10" y="22"/>
                </a:lnTo>
                <a:lnTo>
                  <a:pt x="18" y="20"/>
                </a:lnTo>
                <a:lnTo>
                  <a:pt x="22" y="12"/>
                </a:lnTo>
                <a:lnTo>
                  <a:pt x="20" y="4"/>
                </a:lnTo>
                <a:lnTo>
                  <a:pt x="14" y="0"/>
                </a:lnTo>
                <a:lnTo>
                  <a:pt x="6" y="2"/>
                </a:lnTo>
                <a:lnTo>
                  <a:pt x="0" y="10"/>
                </a:lnTo>
                <a:close/>
                <a:moveTo>
                  <a:pt x="1660" y="281"/>
                </a:moveTo>
                <a:lnTo>
                  <a:pt x="1658" y="273"/>
                </a:lnTo>
                <a:lnTo>
                  <a:pt x="1650" y="269"/>
                </a:lnTo>
                <a:lnTo>
                  <a:pt x="1642" y="271"/>
                </a:lnTo>
                <a:lnTo>
                  <a:pt x="1638" y="279"/>
                </a:lnTo>
                <a:lnTo>
                  <a:pt x="1638" y="287"/>
                </a:lnTo>
                <a:lnTo>
                  <a:pt x="1646" y="291"/>
                </a:lnTo>
                <a:lnTo>
                  <a:pt x="1654" y="289"/>
                </a:lnTo>
                <a:lnTo>
                  <a:pt x="1660" y="281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4187825" y="3113088"/>
            <a:ext cx="2562225" cy="4238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Freeform 10"/>
          <p:cNvSpPr>
            <a:spLocks noEditPoints="1"/>
          </p:cNvSpPr>
          <p:nvPr/>
        </p:nvSpPr>
        <p:spPr bwMode="auto">
          <a:xfrm>
            <a:off x="4152900" y="3521075"/>
            <a:ext cx="2632075" cy="636588"/>
          </a:xfrm>
          <a:custGeom>
            <a:avLst/>
            <a:gdLst>
              <a:gd name="T0" fmla="*/ 2147483647 w 1660"/>
              <a:gd name="T1" fmla="*/ 2147483647 h 402"/>
              <a:gd name="T2" fmla="*/ 2147483647 w 1660"/>
              <a:gd name="T3" fmla="*/ 2147483647 h 402"/>
              <a:gd name="T4" fmla="*/ 2147483647 w 1660"/>
              <a:gd name="T5" fmla="*/ 0 h 402"/>
              <a:gd name="T6" fmla="*/ 2147483647 w 1660"/>
              <a:gd name="T7" fmla="*/ 2147483647 h 402"/>
              <a:gd name="T8" fmla="*/ 2147483647 w 1660"/>
              <a:gd name="T9" fmla="*/ 2147483647 h 402"/>
              <a:gd name="T10" fmla="*/ 2147483647 w 1660"/>
              <a:gd name="T11" fmla="*/ 2147483647 h 402"/>
              <a:gd name="T12" fmla="*/ 2147483647 w 1660"/>
              <a:gd name="T13" fmla="*/ 2147483647 h 402"/>
              <a:gd name="T14" fmla="*/ 2147483647 w 1660"/>
              <a:gd name="T15" fmla="*/ 2147483647 h 402"/>
              <a:gd name="T16" fmla="*/ 2147483647 w 1660"/>
              <a:gd name="T17" fmla="*/ 2147483647 h 402"/>
              <a:gd name="T18" fmla="*/ 0 w 1660"/>
              <a:gd name="T19" fmla="*/ 2147483647 h 402"/>
              <a:gd name="T20" fmla="*/ 2147483647 w 1660"/>
              <a:gd name="T21" fmla="*/ 2147483647 h 402"/>
              <a:gd name="T22" fmla="*/ 2147483647 w 1660"/>
              <a:gd name="T23" fmla="*/ 2147483647 h 402"/>
              <a:gd name="T24" fmla="*/ 2147483647 w 1660"/>
              <a:gd name="T25" fmla="*/ 2147483647 h 402"/>
              <a:gd name="T26" fmla="*/ 2147483647 w 1660"/>
              <a:gd name="T27" fmla="*/ 2147483647 h 402"/>
              <a:gd name="T28" fmla="*/ 2147483647 w 1660"/>
              <a:gd name="T29" fmla="*/ 2147483647 h 402"/>
              <a:gd name="T30" fmla="*/ 2147483647 w 1660"/>
              <a:gd name="T31" fmla="*/ 2147483647 h 402"/>
              <a:gd name="T32" fmla="*/ 2147483647 w 1660"/>
              <a:gd name="T33" fmla="*/ 2147483647 h 402"/>
              <a:gd name="T34" fmla="*/ 0 w 1660"/>
              <a:gd name="T35" fmla="*/ 2147483647 h 4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60"/>
              <a:gd name="T55" fmla="*/ 0 h 402"/>
              <a:gd name="T56" fmla="*/ 1660 w 1660"/>
              <a:gd name="T57" fmla="*/ 402 h 4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60" h="402">
                <a:moveTo>
                  <a:pt x="1660" y="8"/>
                </a:moveTo>
                <a:lnTo>
                  <a:pt x="1654" y="2"/>
                </a:lnTo>
                <a:lnTo>
                  <a:pt x="1646" y="0"/>
                </a:lnTo>
                <a:lnTo>
                  <a:pt x="1638" y="4"/>
                </a:lnTo>
                <a:lnTo>
                  <a:pt x="1638" y="14"/>
                </a:lnTo>
                <a:lnTo>
                  <a:pt x="1642" y="20"/>
                </a:lnTo>
                <a:lnTo>
                  <a:pt x="1650" y="22"/>
                </a:lnTo>
                <a:lnTo>
                  <a:pt x="1658" y="16"/>
                </a:lnTo>
                <a:lnTo>
                  <a:pt x="1660" y="8"/>
                </a:lnTo>
                <a:close/>
                <a:moveTo>
                  <a:pt x="0" y="394"/>
                </a:moveTo>
                <a:lnTo>
                  <a:pt x="6" y="400"/>
                </a:lnTo>
                <a:lnTo>
                  <a:pt x="14" y="402"/>
                </a:lnTo>
                <a:lnTo>
                  <a:pt x="22" y="398"/>
                </a:lnTo>
                <a:lnTo>
                  <a:pt x="22" y="388"/>
                </a:lnTo>
                <a:lnTo>
                  <a:pt x="18" y="382"/>
                </a:lnTo>
                <a:lnTo>
                  <a:pt x="10" y="380"/>
                </a:lnTo>
                <a:lnTo>
                  <a:pt x="2" y="386"/>
                </a:lnTo>
                <a:lnTo>
                  <a:pt x="0" y="394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>
            <a:off x="4187825" y="3543300"/>
            <a:ext cx="2562225" cy="5921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Freeform 12"/>
          <p:cNvSpPr>
            <a:spLocks noEditPoints="1"/>
          </p:cNvSpPr>
          <p:nvPr/>
        </p:nvSpPr>
        <p:spPr bwMode="auto">
          <a:xfrm>
            <a:off x="4152900" y="5295900"/>
            <a:ext cx="2347913" cy="38100"/>
          </a:xfrm>
          <a:custGeom>
            <a:avLst/>
            <a:gdLst>
              <a:gd name="T0" fmla="*/ 0 w 1481"/>
              <a:gd name="T1" fmla="*/ 2147483647 h 24"/>
              <a:gd name="T2" fmla="*/ 2147483647 w 1481"/>
              <a:gd name="T3" fmla="*/ 2147483647 h 24"/>
              <a:gd name="T4" fmla="*/ 2147483647 w 1481"/>
              <a:gd name="T5" fmla="*/ 2147483647 h 24"/>
              <a:gd name="T6" fmla="*/ 2147483647 w 1481"/>
              <a:gd name="T7" fmla="*/ 2147483647 h 24"/>
              <a:gd name="T8" fmla="*/ 2147483647 w 1481"/>
              <a:gd name="T9" fmla="*/ 2147483647 h 24"/>
              <a:gd name="T10" fmla="*/ 2147483647 w 1481"/>
              <a:gd name="T11" fmla="*/ 2147483647 h 24"/>
              <a:gd name="T12" fmla="*/ 2147483647 w 1481"/>
              <a:gd name="T13" fmla="*/ 0 h 24"/>
              <a:gd name="T14" fmla="*/ 2147483647 w 1481"/>
              <a:gd name="T15" fmla="*/ 2147483647 h 24"/>
              <a:gd name="T16" fmla="*/ 0 w 1481"/>
              <a:gd name="T17" fmla="*/ 2147483647 h 24"/>
              <a:gd name="T18" fmla="*/ 2147483647 w 1481"/>
              <a:gd name="T19" fmla="*/ 2147483647 h 24"/>
              <a:gd name="T20" fmla="*/ 2147483647 w 1481"/>
              <a:gd name="T21" fmla="*/ 2147483647 h 24"/>
              <a:gd name="T22" fmla="*/ 2147483647 w 1481"/>
              <a:gd name="T23" fmla="*/ 0 h 24"/>
              <a:gd name="T24" fmla="*/ 2147483647 w 1481"/>
              <a:gd name="T25" fmla="*/ 2147483647 h 24"/>
              <a:gd name="T26" fmla="*/ 2147483647 w 1481"/>
              <a:gd name="T27" fmla="*/ 2147483647 h 24"/>
              <a:gd name="T28" fmla="*/ 2147483647 w 1481"/>
              <a:gd name="T29" fmla="*/ 2147483647 h 24"/>
              <a:gd name="T30" fmla="*/ 2147483647 w 1481"/>
              <a:gd name="T31" fmla="*/ 2147483647 h 24"/>
              <a:gd name="T32" fmla="*/ 2147483647 w 1481"/>
              <a:gd name="T33" fmla="*/ 2147483647 h 24"/>
              <a:gd name="T34" fmla="*/ 2147483647 w 1481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81"/>
              <a:gd name="T55" fmla="*/ 0 h 24"/>
              <a:gd name="T56" fmla="*/ 1481 w 1481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81" h="24">
                <a:moveTo>
                  <a:pt x="0" y="12"/>
                </a:moveTo>
                <a:lnTo>
                  <a:pt x="4" y="20"/>
                </a:lnTo>
                <a:lnTo>
                  <a:pt x="12" y="24"/>
                </a:lnTo>
                <a:lnTo>
                  <a:pt x="20" y="20"/>
                </a:lnTo>
                <a:lnTo>
                  <a:pt x="22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close/>
                <a:moveTo>
                  <a:pt x="1481" y="12"/>
                </a:moveTo>
                <a:lnTo>
                  <a:pt x="1477" y="4"/>
                </a:lnTo>
                <a:lnTo>
                  <a:pt x="1469" y="0"/>
                </a:lnTo>
                <a:lnTo>
                  <a:pt x="1461" y="4"/>
                </a:lnTo>
                <a:lnTo>
                  <a:pt x="1457" y="12"/>
                </a:lnTo>
                <a:lnTo>
                  <a:pt x="1461" y="20"/>
                </a:lnTo>
                <a:lnTo>
                  <a:pt x="1469" y="24"/>
                </a:lnTo>
                <a:lnTo>
                  <a:pt x="1477" y="20"/>
                </a:lnTo>
                <a:lnTo>
                  <a:pt x="1481" y="12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4187825" y="5314950"/>
            <a:ext cx="227488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6481763" y="5314950"/>
            <a:ext cx="1244600" cy="222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4171950" y="2255838"/>
            <a:ext cx="1588" cy="8540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760413" y="2730500"/>
            <a:ext cx="1065212" cy="3794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760413" y="4745038"/>
            <a:ext cx="1065212" cy="5921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 flipH="1">
            <a:off x="6765925" y="2755900"/>
            <a:ext cx="817563" cy="781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altLang="zh-TW">
                <a:latin typeface="Helvetica" charset="0"/>
                <a:ea typeface="PMingLiU" charset="0"/>
                <a:cs typeface="PMingLiU" charset="0"/>
              </a:rPr>
              <a:t>Datagram Packet Switching</a:t>
            </a: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2306638" y="2967038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2230438" y="4640263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4437063" y="2890838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4437063" y="3878263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4437063" y="5172075"/>
            <a:ext cx="304800" cy="455613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7024688" y="3346450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6719888" y="5095875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grpSp>
        <p:nvGrpSpPr>
          <p:cNvPr id="91163" name="Group 27"/>
          <p:cNvGrpSpPr>
            <a:grpSpLocks/>
          </p:cNvGrpSpPr>
          <p:nvPr/>
        </p:nvGrpSpPr>
        <p:grpSpPr bwMode="auto">
          <a:xfrm>
            <a:off x="1089025" y="2509838"/>
            <a:ext cx="454025" cy="457200"/>
            <a:chOff x="712" y="2330"/>
            <a:chExt cx="286" cy="288"/>
          </a:xfrm>
        </p:grpSpPr>
        <p:sp>
          <p:nvSpPr>
            <p:cNvPr id="91248" name="Freeform 28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9" name="Line 29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0" name="Line 30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1" name="Freeform 31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2" name="Line 32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3" name="Line 33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4" name="Line 34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5" name="Rectangle 35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6" name="Freeform 36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7" name="Line 37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8" name="Line 38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59" name="Line 39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64" name="Group 40"/>
          <p:cNvGrpSpPr>
            <a:grpSpLocks/>
          </p:cNvGrpSpPr>
          <p:nvPr/>
        </p:nvGrpSpPr>
        <p:grpSpPr bwMode="auto">
          <a:xfrm>
            <a:off x="1165225" y="4867275"/>
            <a:ext cx="454025" cy="457200"/>
            <a:chOff x="712" y="2330"/>
            <a:chExt cx="286" cy="288"/>
          </a:xfrm>
        </p:grpSpPr>
        <p:sp>
          <p:nvSpPr>
            <p:cNvPr id="91236" name="Freeform 41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7" name="Line 42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8" name="Line 43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9" name="Freeform 44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0" name="Line 45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1" name="Line 46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2" name="Line 47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3" name="Rectangle 48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4" name="Freeform 49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5" name="Line 50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6" name="Line 51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7" name="Line 52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65" name="Group 53"/>
          <p:cNvGrpSpPr>
            <a:grpSpLocks/>
          </p:cNvGrpSpPr>
          <p:nvPr/>
        </p:nvGrpSpPr>
        <p:grpSpPr bwMode="auto">
          <a:xfrm>
            <a:off x="4513263" y="2054225"/>
            <a:ext cx="454025" cy="455613"/>
            <a:chOff x="712" y="2330"/>
            <a:chExt cx="286" cy="288"/>
          </a:xfrm>
        </p:grpSpPr>
        <p:sp>
          <p:nvSpPr>
            <p:cNvPr id="91224" name="Freeform 54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5" name="Line 55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6" name="Line 56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7" name="Freeform 57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8" name="Line 58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9" name="Line 59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0" name="Line 60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1" name="Rectangle 61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2" name="Freeform 62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3" name="Line 63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4" name="Line 64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5" name="Line 65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66" name="Group 66"/>
          <p:cNvGrpSpPr>
            <a:grpSpLocks/>
          </p:cNvGrpSpPr>
          <p:nvPr/>
        </p:nvGrpSpPr>
        <p:grpSpPr bwMode="auto">
          <a:xfrm>
            <a:off x="7785100" y="2509838"/>
            <a:ext cx="454025" cy="457200"/>
            <a:chOff x="712" y="2330"/>
            <a:chExt cx="286" cy="288"/>
          </a:xfrm>
        </p:grpSpPr>
        <p:sp>
          <p:nvSpPr>
            <p:cNvPr id="91212" name="Freeform 67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Line 68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4" name="Line 69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5" name="Freeform 70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6" name="Line 71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7" name="Line 72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8" name="Line 73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9" name="Rectangle 74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0" name="Freeform 75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1" name="Line 76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2" name="Line 77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3" name="Line 78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67" name="Group 79"/>
          <p:cNvGrpSpPr>
            <a:grpSpLocks/>
          </p:cNvGrpSpPr>
          <p:nvPr/>
        </p:nvGrpSpPr>
        <p:grpSpPr bwMode="auto">
          <a:xfrm>
            <a:off x="8093075" y="5019675"/>
            <a:ext cx="454025" cy="457200"/>
            <a:chOff x="712" y="2330"/>
            <a:chExt cx="286" cy="288"/>
          </a:xfrm>
        </p:grpSpPr>
        <p:sp>
          <p:nvSpPr>
            <p:cNvPr id="91200" name="Freeform 80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1" name="Line 81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2" name="Line 82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3" name="Freeform 83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4" name="Line 84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5" name="Line 85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6" name="Line 86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7" name="Rectangle 87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08" name="Freeform 88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9" name="Line 89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0" name="Line 90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Line 91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1168" name="AutoShape 92"/>
          <p:cNvCxnSpPr>
            <a:cxnSpLocks noChangeShapeType="1"/>
            <a:stCxn id="91156" idx="3"/>
            <a:endCxn id="91158" idx="1"/>
          </p:cNvCxnSpPr>
          <p:nvPr/>
        </p:nvCxnSpPr>
        <p:spPr bwMode="auto">
          <a:xfrm flipV="1">
            <a:off x="2611438" y="3119438"/>
            <a:ext cx="1825625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69" name="AutoShape 93"/>
          <p:cNvCxnSpPr>
            <a:cxnSpLocks noChangeShapeType="1"/>
            <a:stCxn id="91156" idx="3"/>
            <a:endCxn id="91159" idx="1"/>
          </p:cNvCxnSpPr>
          <p:nvPr/>
        </p:nvCxnSpPr>
        <p:spPr bwMode="auto">
          <a:xfrm>
            <a:off x="2611438" y="3195638"/>
            <a:ext cx="1825625" cy="911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0" name="AutoShape 94"/>
          <p:cNvCxnSpPr>
            <a:cxnSpLocks noChangeShapeType="1"/>
            <a:stCxn id="91157" idx="3"/>
            <a:endCxn id="91159" idx="1"/>
          </p:cNvCxnSpPr>
          <p:nvPr/>
        </p:nvCxnSpPr>
        <p:spPr bwMode="auto">
          <a:xfrm flipV="1">
            <a:off x="2535238" y="4106863"/>
            <a:ext cx="1901825" cy="762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1" name="AutoShape 95"/>
          <p:cNvCxnSpPr>
            <a:cxnSpLocks noChangeShapeType="1"/>
            <a:stCxn id="91157" idx="3"/>
            <a:endCxn id="91160" idx="1"/>
          </p:cNvCxnSpPr>
          <p:nvPr/>
        </p:nvCxnSpPr>
        <p:spPr bwMode="auto">
          <a:xfrm>
            <a:off x="2535238" y="4868863"/>
            <a:ext cx="1901825" cy="5318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2" name="AutoShape 96"/>
          <p:cNvCxnSpPr>
            <a:cxnSpLocks noChangeShapeType="1"/>
            <a:stCxn id="91159" idx="3"/>
            <a:endCxn id="91161" idx="1"/>
          </p:cNvCxnSpPr>
          <p:nvPr/>
        </p:nvCxnSpPr>
        <p:spPr bwMode="auto">
          <a:xfrm flipV="1">
            <a:off x="4741863" y="3575050"/>
            <a:ext cx="2282825" cy="531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3" name="AutoShape 97"/>
          <p:cNvCxnSpPr>
            <a:cxnSpLocks noChangeShapeType="1"/>
            <a:stCxn id="91160" idx="3"/>
            <a:endCxn id="91162" idx="1"/>
          </p:cNvCxnSpPr>
          <p:nvPr/>
        </p:nvCxnSpPr>
        <p:spPr bwMode="auto">
          <a:xfrm flipV="1">
            <a:off x="4741863" y="5324475"/>
            <a:ext cx="1978025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4" name="AutoShape 98"/>
          <p:cNvCxnSpPr>
            <a:cxnSpLocks noChangeShapeType="1"/>
            <a:stCxn id="91162" idx="0"/>
            <a:endCxn id="91161" idx="2"/>
          </p:cNvCxnSpPr>
          <p:nvPr/>
        </p:nvCxnSpPr>
        <p:spPr bwMode="auto">
          <a:xfrm flipV="1">
            <a:off x="6872288" y="3803650"/>
            <a:ext cx="304800" cy="129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5" name="AutoShape 99"/>
          <p:cNvCxnSpPr>
            <a:cxnSpLocks noChangeShapeType="1"/>
            <a:stCxn id="91157" idx="0"/>
            <a:endCxn id="91156" idx="2"/>
          </p:cNvCxnSpPr>
          <p:nvPr/>
        </p:nvCxnSpPr>
        <p:spPr bwMode="auto">
          <a:xfrm flipV="1">
            <a:off x="2382838" y="3422650"/>
            <a:ext cx="76200" cy="12176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6" name="AutoShape 100"/>
          <p:cNvCxnSpPr>
            <a:cxnSpLocks noChangeShapeType="1"/>
            <a:stCxn id="91158" idx="3"/>
            <a:endCxn id="91161" idx="1"/>
          </p:cNvCxnSpPr>
          <p:nvPr/>
        </p:nvCxnSpPr>
        <p:spPr bwMode="auto">
          <a:xfrm>
            <a:off x="4741863" y="3119438"/>
            <a:ext cx="2282825" cy="4556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7" name="AutoShape 101"/>
          <p:cNvCxnSpPr>
            <a:cxnSpLocks noChangeShapeType="1"/>
            <a:stCxn id="91256" idx="35"/>
            <a:endCxn id="91156" idx="1"/>
          </p:cNvCxnSpPr>
          <p:nvPr/>
        </p:nvCxnSpPr>
        <p:spPr bwMode="auto">
          <a:xfrm>
            <a:off x="1528763" y="2844800"/>
            <a:ext cx="777875" cy="3508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8" name="AutoShape 102"/>
          <p:cNvCxnSpPr>
            <a:cxnSpLocks noChangeShapeType="1"/>
            <a:stCxn id="91244" idx="31"/>
            <a:endCxn id="91157" idx="1"/>
          </p:cNvCxnSpPr>
          <p:nvPr/>
        </p:nvCxnSpPr>
        <p:spPr bwMode="auto">
          <a:xfrm flipV="1">
            <a:off x="1604963" y="4868863"/>
            <a:ext cx="625475" cy="3127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79" name="AutoShape 103"/>
          <p:cNvCxnSpPr>
            <a:cxnSpLocks noChangeShapeType="1"/>
            <a:stCxn id="91158" idx="0"/>
            <a:endCxn id="91227" idx="4"/>
          </p:cNvCxnSpPr>
          <p:nvPr/>
        </p:nvCxnSpPr>
        <p:spPr bwMode="auto">
          <a:xfrm flipV="1">
            <a:off x="4589463" y="2495550"/>
            <a:ext cx="157162" cy="395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80" name="AutoShape 104"/>
          <p:cNvCxnSpPr>
            <a:cxnSpLocks noChangeShapeType="1"/>
            <a:stCxn id="91162" idx="3"/>
            <a:endCxn id="91208" idx="23"/>
          </p:cNvCxnSpPr>
          <p:nvPr/>
        </p:nvCxnSpPr>
        <p:spPr bwMode="auto">
          <a:xfrm>
            <a:off x="7024688" y="5324475"/>
            <a:ext cx="1081087" cy="2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81" name="AutoShape 105"/>
          <p:cNvCxnSpPr>
            <a:cxnSpLocks noChangeShapeType="1"/>
            <a:stCxn id="91161" idx="3"/>
            <a:endCxn id="91212" idx="2"/>
          </p:cNvCxnSpPr>
          <p:nvPr/>
        </p:nvCxnSpPr>
        <p:spPr bwMode="auto">
          <a:xfrm flipV="1">
            <a:off x="7329488" y="2967038"/>
            <a:ext cx="455612" cy="6080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82" name="Text Box 106"/>
          <p:cNvSpPr txBox="1">
            <a:spLocks noChangeArrowheads="1"/>
          </p:cNvSpPr>
          <p:nvPr/>
        </p:nvSpPr>
        <p:spPr bwMode="auto">
          <a:xfrm>
            <a:off x="936625" y="2205038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A</a:t>
            </a:r>
          </a:p>
        </p:txBody>
      </p:sp>
      <p:sp>
        <p:nvSpPr>
          <p:cNvPr id="91183" name="Text Box 107"/>
          <p:cNvSpPr txBox="1">
            <a:spLocks noChangeArrowheads="1"/>
          </p:cNvSpPr>
          <p:nvPr/>
        </p:nvSpPr>
        <p:spPr bwMode="auto">
          <a:xfrm>
            <a:off x="984250" y="4567238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B</a:t>
            </a:r>
          </a:p>
        </p:txBody>
      </p:sp>
      <p:sp>
        <p:nvSpPr>
          <p:cNvPr id="91184" name="Text Box 108"/>
          <p:cNvSpPr txBox="1">
            <a:spLocks noChangeArrowheads="1"/>
          </p:cNvSpPr>
          <p:nvPr/>
        </p:nvSpPr>
        <p:spPr bwMode="auto">
          <a:xfrm>
            <a:off x="7861300" y="4714875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E</a:t>
            </a:r>
          </a:p>
        </p:txBody>
      </p:sp>
      <p:sp>
        <p:nvSpPr>
          <p:cNvPr id="91185" name="Text Box 109"/>
          <p:cNvSpPr txBox="1">
            <a:spLocks noChangeArrowheads="1"/>
          </p:cNvSpPr>
          <p:nvPr/>
        </p:nvSpPr>
        <p:spPr bwMode="auto">
          <a:xfrm>
            <a:off x="7523163" y="2133600"/>
            <a:ext cx="723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D</a:t>
            </a:r>
          </a:p>
        </p:txBody>
      </p:sp>
      <p:sp>
        <p:nvSpPr>
          <p:cNvPr id="91186" name="Text Box 110"/>
          <p:cNvSpPr txBox="1">
            <a:spLocks noChangeArrowheads="1"/>
          </p:cNvSpPr>
          <p:nvPr/>
        </p:nvSpPr>
        <p:spPr bwMode="auto">
          <a:xfrm>
            <a:off x="4356100" y="1749425"/>
            <a:ext cx="723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C</a:t>
            </a:r>
          </a:p>
        </p:txBody>
      </p:sp>
      <p:sp>
        <p:nvSpPr>
          <p:cNvPr id="91187" name="Text Box 111"/>
          <p:cNvSpPr txBox="1">
            <a:spLocks noChangeArrowheads="1"/>
          </p:cNvSpPr>
          <p:nvPr/>
        </p:nvSpPr>
        <p:spPr bwMode="auto">
          <a:xfrm>
            <a:off x="2011363" y="2665413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1</a:t>
            </a:r>
          </a:p>
        </p:txBody>
      </p:sp>
      <p:sp>
        <p:nvSpPr>
          <p:cNvPr id="91188" name="Text Box 112"/>
          <p:cNvSpPr txBox="1">
            <a:spLocks noChangeArrowheads="1"/>
          </p:cNvSpPr>
          <p:nvPr/>
        </p:nvSpPr>
        <p:spPr bwMode="auto">
          <a:xfrm>
            <a:off x="3675063" y="2738438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2</a:t>
            </a:r>
          </a:p>
        </p:txBody>
      </p:sp>
      <p:sp>
        <p:nvSpPr>
          <p:cNvPr id="91189" name="Text Box 113"/>
          <p:cNvSpPr txBox="1">
            <a:spLocks noChangeArrowheads="1"/>
          </p:cNvSpPr>
          <p:nvPr/>
        </p:nvSpPr>
        <p:spPr bwMode="auto">
          <a:xfrm>
            <a:off x="6727825" y="3044825"/>
            <a:ext cx="754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3</a:t>
            </a:r>
          </a:p>
        </p:txBody>
      </p:sp>
      <p:sp>
        <p:nvSpPr>
          <p:cNvPr id="91190" name="Text Box 114"/>
          <p:cNvSpPr txBox="1">
            <a:spLocks noChangeArrowheads="1"/>
          </p:cNvSpPr>
          <p:nvPr/>
        </p:nvSpPr>
        <p:spPr bwMode="auto">
          <a:xfrm>
            <a:off x="2011363" y="50990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4</a:t>
            </a:r>
          </a:p>
        </p:txBody>
      </p:sp>
      <p:sp>
        <p:nvSpPr>
          <p:cNvPr id="91191" name="Text Box 115"/>
          <p:cNvSpPr txBox="1">
            <a:spLocks noChangeArrowheads="1"/>
          </p:cNvSpPr>
          <p:nvPr/>
        </p:nvSpPr>
        <p:spPr bwMode="auto">
          <a:xfrm>
            <a:off x="4132263" y="3578225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5</a:t>
            </a:r>
          </a:p>
        </p:txBody>
      </p:sp>
      <p:sp>
        <p:nvSpPr>
          <p:cNvPr id="91192" name="Text Box 116"/>
          <p:cNvSpPr txBox="1">
            <a:spLocks noChangeArrowheads="1"/>
          </p:cNvSpPr>
          <p:nvPr/>
        </p:nvSpPr>
        <p:spPr bwMode="auto">
          <a:xfrm>
            <a:off x="4141788" y="48704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6</a:t>
            </a:r>
          </a:p>
        </p:txBody>
      </p:sp>
      <p:sp>
        <p:nvSpPr>
          <p:cNvPr id="91193" name="Text Box 117"/>
          <p:cNvSpPr txBox="1">
            <a:spLocks noChangeArrowheads="1"/>
          </p:cNvSpPr>
          <p:nvPr/>
        </p:nvSpPr>
        <p:spPr bwMode="auto">
          <a:xfrm>
            <a:off x="6110288" y="47942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7</a:t>
            </a:r>
          </a:p>
        </p:txBody>
      </p:sp>
      <p:sp>
        <p:nvSpPr>
          <p:cNvPr id="91194" name="Rectangle 118"/>
          <p:cNvSpPr>
            <a:spLocks noChangeArrowheads="1"/>
          </p:cNvSpPr>
          <p:nvPr/>
        </p:nvSpPr>
        <p:spPr bwMode="auto">
          <a:xfrm>
            <a:off x="1698625" y="2967038"/>
            <a:ext cx="303213" cy="1508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1195" name="Rectangle 119"/>
          <p:cNvSpPr>
            <a:spLocks noChangeArrowheads="1"/>
          </p:cNvSpPr>
          <p:nvPr/>
        </p:nvSpPr>
        <p:spPr bwMode="auto">
          <a:xfrm>
            <a:off x="2990850" y="3422650"/>
            <a:ext cx="3048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1196" name="Rectangle 120"/>
          <p:cNvSpPr>
            <a:spLocks noChangeArrowheads="1"/>
          </p:cNvSpPr>
          <p:nvPr/>
        </p:nvSpPr>
        <p:spPr bwMode="auto">
          <a:xfrm>
            <a:off x="5122863" y="3878263"/>
            <a:ext cx="303212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1197" name="Rectangle 121"/>
          <p:cNvSpPr>
            <a:spLocks noChangeArrowheads="1"/>
          </p:cNvSpPr>
          <p:nvPr/>
        </p:nvSpPr>
        <p:spPr bwMode="auto">
          <a:xfrm>
            <a:off x="7405688" y="3270250"/>
            <a:ext cx="303212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1198" name="Freeform 122"/>
          <p:cNvSpPr>
            <a:spLocks/>
          </p:cNvSpPr>
          <p:nvPr/>
        </p:nvSpPr>
        <p:spPr bwMode="auto">
          <a:xfrm>
            <a:off x="1622425" y="2967038"/>
            <a:ext cx="6315075" cy="2281237"/>
          </a:xfrm>
          <a:custGeom>
            <a:avLst/>
            <a:gdLst>
              <a:gd name="T0" fmla="*/ 0 w 3984"/>
              <a:gd name="T1" fmla="*/ 2147483647 h 1440"/>
              <a:gd name="T2" fmla="*/ 2147483647 w 3984"/>
              <a:gd name="T3" fmla="*/ 2147483647 h 1440"/>
              <a:gd name="T4" fmla="*/ 2147483647 w 3984"/>
              <a:gd name="T5" fmla="*/ 2147483647 h 1440"/>
              <a:gd name="T6" fmla="*/ 2147483647 w 3984"/>
              <a:gd name="T7" fmla="*/ 2147483647 h 1440"/>
              <a:gd name="T8" fmla="*/ 2147483647 w 3984"/>
              <a:gd name="T9" fmla="*/ 0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4"/>
              <a:gd name="T16" fmla="*/ 0 h 1440"/>
              <a:gd name="T17" fmla="*/ 3984 w 3984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4" h="1440">
                <a:moveTo>
                  <a:pt x="0" y="1440"/>
                </a:moveTo>
                <a:cubicBezTo>
                  <a:pt x="184" y="1428"/>
                  <a:pt x="368" y="1416"/>
                  <a:pt x="912" y="1296"/>
                </a:cubicBezTo>
                <a:cubicBezTo>
                  <a:pt x="1456" y="1176"/>
                  <a:pt x="2776" y="880"/>
                  <a:pt x="3264" y="720"/>
                </a:cubicBezTo>
                <a:cubicBezTo>
                  <a:pt x="3752" y="560"/>
                  <a:pt x="3720" y="456"/>
                  <a:pt x="3840" y="336"/>
                </a:cubicBezTo>
                <a:cubicBezTo>
                  <a:pt x="3960" y="216"/>
                  <a:pt x="3972" y="108"/>
                  <a:pt x="3984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1199" name="Freeform 123"/>
          <p:cNvSpPr>
            <a:spLocks/>
          </p:cNvSpPr>
          <p:nvPr/>
        </p:nvSpPr>
        <p:spPr bwMode="auto">
          <a:xfrm>
            <a:off x="1470025" y="2967038"/>
            <a:ext cx="6391275" cy="1470025"/>
          </a:xfrm>
          <a:custGeom>
            <a:avLst/>
            <a:gdLst>
              <a:gd name="T0" fmla="*/ 0 w 4032"/>
              <a:gd name="T1" fmla="*/ 0 h 928"/>
              <a:gd name="T2" fmla="*/ 2147483647 w 4032"/>
              <a:gd name="T3" fmla="*/ 2147483647 h 928"/>
              <a:gd name="T4" fmla="*/ 2147483647 w 4032"/>
              <a:gd name="T5" fmla="*/ 2147483647 h 928"/>
              <a:gd name="T6" fmla="*/ 2147483647 w 4032"/>
              <a:gd name="T7" fmla="*/ 2147483647 h 928"/>
              <a:gd name="T8" fmla="*/ 2147483647 w 4032"/>
              <a:gd name="T9" fmla="*/ 2147483647 h 928"/>
              <a:gd name="T10" fmla="*/ 2147483647 w 4032"/>
              <a:gd name="T11" fmla="*/ 2147483647 h 928"/>
              <a:gd name="T12" fmla="*/ 2147483647 w 4032"/>
              <a:gd name="T13" fmla="*/ 0 h 9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32"/>
              <a:gd name="T22" fmla="*/ 0 h 928"/>
              <a:gd name="T23" fmla="*/ 4032 w 4032"/>
              <a:gd name="T24" fmla="*/ 928 h 9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32" h="928">
                <a:moveTo>
                  <a:pt x="0" y="0"/>
                </a:moveTo>
                <a:cubicBezTo>
                  <a:pt x="164" y="104"/>
                  <a:pt x="328" y="208"/>
                  <a:pt x="576" y="336"/>
                </a:cubicBezTo>
                <a:cubicBezTo>
                  <a:pt x="824" y="464"/>
                  <a:pt x="1272" y="672"/>
                  <a:pt x="1488" y="768"/>
                </a:cubicBezTo>
                <a:cubicBezTo>
                  <a:pt x="1704" y="864"/>
                  <a:pt x="1696" y="896"/>
                  <a:pt x="1872" y="912"/>
                </a:cubicBezTo>
                <a:cubicBezTo>
                  <a:pt x="2048" y="928"/>
                  <a:pt x="2240" y="928"/>
                  <a:pt x="2544" y="864"/>
                </a:cubicBezTo>
                <a:cubicBezTo>
                  <a:pt x="2848" y="800"/>
                  <a:pt x="3448" y="672"/>
                  <a:pt x="3696" y="528"/>
                </a:cubicBezTo>
                <a:cubicBezTo>
                  <a:pt x="3944" y="384"/>
                  <a:pt x="3988" y="192"/>
                  <a:pt x="4032" y="0"/>
                </a:cubicBezTo>
              </a:path>
            </a:pathLst>
          </a:custGeom>
          <a:noFill/>
          <a:ln w="12700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2"/>
          <p:cNvGrpSpPr>
            <a:grpSpLocks/>
          </p:cNvGrpSpPr>
          <p:nvPr/>
        </p:nvGrpSpPr>
        <p:grpSpPr bwMode="auto">
          <a:xfrm>
            <a:off x="393700" y="1420813"/>
            <a:ext cx="3016250" cy="2230437"/>
            <a:chOff x="248" y="804"/>
            <a:chExt cx="1900" cy="1404"/>
          </a:xfrm>
        </p:grpSpPr>
        <p:pic>
          <p:nvPicPr>
            <p:cNvPr id="3994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844"/>
              <a:ext cx="1848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Rectangle 4"/>
            <p:cNvSpPr>
              <a:spLocks noChangeArrowheads="1"/>
            </p:cNvSpPr>
            <p:nvPr/>
          </p:nvSpPr>
          <p:spPr bwMode="auto">
            <a:xfrm>
              <a:off x="1116" y="804"/>
              <a:ext cx="1032" cy="1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Telephones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7162800" cy="4713288"/>
          </a:xfrm>
        </p:spPr>
        <p:txBody>
          <a:bodyPr/>
          <a:lstStyle/>
          <a:p>
            <a:r>
              <a:rPr lang="en-US">
                <a:latin typeface="Arial" charset="0"/>
              </a:rPr>
              <a:t>Alexander Graham Bell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1876: Demonstrates the telephone at US Centenary Exhibition in Philadelphia</a:t>
            </a:r>
          </a:p>
        </p:txBody>
      </p:sp>
      <p:pic>
        <p:nvPicPr>
          <p:cNvPr id="39940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738438"/>
            <a:ext cx="3771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979863"/>
            <a:ext cx="21923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487863"/>
            <a:ext cx="3424237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0B5301F-E80D-4247-B453-7B27619508CD}" type="slidenum">
              <a:rPr lang="en-US" sz="1400" b="0">
                <a:latin typeface="Times New Roman" charset="0"/>
              </a:rPr>
              <a:pPr eaLnBrk="1" hangingPunct="1"/>
              <a:t>50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186" name="Freeform 2"/>
          <p:cNvSpPr>
            <a:spLocks noEditPoints="1"/>
          </p:cNvSpPr>
          <p:nvPr/>
        </p:nvSpPr>
        <p:spPr bwMode="auto">
          <a:xfrm>
            <a:off x="1809750" y="3094038"/>
            <a:ext cx="2378075" cy="34925"/>
          </a:xfrm>
          <a:custGeom>
            <a:avLst/>
            <a:gdLst>
              <a:gd name="T0" fmla="*/ 2147483647 w 1500"/>
              <a:gd name="T1" fmla="*/ 2147483647 h 22"/>
              <a:gd name="T2" fmla="*/ 2147483647 w 1500"/>
              <a:gd name="T3" fmla="*/ 2147483647 h 22"/>
              <a:gd name="T4" fmla="*/ 2147483647 w 1500"/>
              <a:gd name="T5" fmla="*/ 0 h 22"/>
              <a:gd name="T6" fmla="*/ 2147483647 w 1500"/>
              <a:gd name="T7" fmla="*/ 2147483647 h 22"/>
              <a:gd name="T8" fmla="*/ 2147483647 w 1500"/>
              <a:gd name="T9" fmla="*/ 2147483647 h 22"/>
              <a:gd name="T10" fmla="*/ 2147483647 w 1500"/>
              <a:gd name="T11" fmla="*/ 2147483647 h 22"/>
              <a:gd name="T12" fmla="*/ 2147483647 w 1500"/>
              <a:gd name="T13" fmla="*/ 2147483647 h 22"/>
              <a:gd name="T14" fmla="*/ 2147483647 w 1500"/>
              <a:gd name="T15" fmla="*/ 2147483647 h 22"/>
              <a:gd name="T16" fmla="*/ 2147483647 w 1500"/>
              <a:gd name="T17" fmla="*/ 2147483647 h 22"/>
              <a:gd name="T18" fmla="*/ 0 w 1500"/>
              <a:gd name="T19" fmla="*/ 2147483647 h 22"/>
              <a:gd name="T20" fmla="*/ 2147483647 w 1500"/>
              <a:gd name="T21" fmla="*/ 2147483647 h 22"/>
              <a:gd name="T22" fmla="*/ 2147483647 w 1500"/>
              <a:gd name="T23" fmla="*/ 2147483647 h 22"/>
              <a:gd name="T24" fmla="*/ 2147483647 w 1500"/>
              <a:gd name="T25" fmla="*/ 2147483647 h 22"/>
              <a:gd name="T26" fmla="*/ 2147483647 w 1500"/>
              <a:gd name="T27" fmla="*/ 2147483647 h 22"/>
              <a:gd name="T28" fmla="*/ 2147483647 w 1500"/>
              <a:gd name="T29" fmla="*/ 2147483647 h 22"/>
              <a:gd name="T30" fmla="*/ 2147483647 w 1500"/>
              <a:gd name="T31" fmla="*/ 0 h 22"/>
              <a:gd name="T32" fmla="*/ 2147483647 w 1500"/>
              <a:gd name="T33" fmla="*/ 2147483647 h 22"/>
              <a:gd name="T34" fmla="*/ 0 w 1500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22"/>
              <a:gd name="T56" fmla="*/ 1500 w 1500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22">
                <a:moveTo>
                  <a:pt x="1500" y="10"/>
                </a:moveTo>
                <a:lnTo>
                  <a:pt x="1498" y="2"/>
                </a:lnTo>
                <a:lnTo>
                  <a:pt x="1490" y="0"/>
                </a:lnTo>
                <a:lnTo>
                  <a:pt x="1482" y="2"/>
                </a:lnTo>
                <a:lnTo>
                  <a:pt x="1478" y="10"/>
                </a:lnTo>
                <a:lnTo>
                  <a:pt x="1482" y="18"/>
                </a:lnTo>
                <a:lnTo>
                  <a:pt x="1490" y="22"/>
                </a:lnTo>
                <a:lnTo>
                  <a:pt x="1498" y="18"/>
                </a:lnTo>
                <a:lnTo>
                  <a:pt x="1500" y="10"/>
                </a:lnTo>
                <a:close/>
                <a:moveTo>
                  <a:pt x="0" y="10"/>
                </a:moveTo>
                <a:lnTo>
                  <a:pt x="2" y="18"/>
                </a:lnTo>
                <a:lnTo>
                  <a:pt x="10" y="22"/>
                </a:lnTo>
                <a:lnTo>
                  <a:pt x="18" y="18"/>
                </a:lnTo>
                <a:lnTo>
                  <a:pt x="21" y="10"/>
                </a:lnTo>
                <a:lnTo>
                  <a:pt x="18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 flipH="1">
            <a:off x="1843088" y="3109913"/>
            <a:ext cx="230981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Freeform 4"/>
          <p:cNvSpPr>
            <a:spLocks noEditPoints="1"/>
          </p:cNvSpPr>
          <p:nvPr/>
        </p:nvSpPr>
        <p:spPr bwMode="auto">
          <a:xfrm>
            <a:off x="1809750" y="4122738"/>
            <a:ext cx="2378075" cy="638175"/>
          </a:xfrm>
          <a:custGeom>
            <a:avLst/>
            <a:gdLst>
              <a:gd name="T0" fmla="*/ 0 w 1500"/>
              <a:gd name="T1" fmla="*/ 2147483647 h 403"/>
              <a:gd name="T2" fmla="*/ 2147483647 w 1500"/>
              <a:gd name="T3" fmla="*/ 2147483647 h 403"/>
              <a:gd name="T4" fmla="*/ 2147483647 w 1500"/>
              <a:gd name="T5" fmla="*/ 2147483647 h 403"/>
              <a:gd name="T6" fmla="*/ 2147483647 w 1500"/>
              <a:gd name="T7" fmla="*/ 2147483647 h 403"/>
              <a:gd name="T8" fmla="*/ 2147483647 w 1500"/>
              <a:gd name="T9" fmla="*/ 2147483647 h 403"/>
              <a:gd name="T10" fmla="*/ 2147483647 w 1500"/>
              <a:gd name="T11" fmla="*/ 2147483647 h 403"/>
              <a:gd name="T12" fmla="*/ 2147483647 w 1500"/>
              <a:gd name="T13" fmla="*/ 2147483647 h 403"/>
              <a:gd name="T14" fmla="*/ 0 w 1500"/>
              <a:gd name="T15" fmla="*/ 2147483647 h 403"/>
              <a:gd name="T16" fmla="*/ 0 w 1500"/>
              <a:gd name="T17" fmla="*/ 2147483647 h 403"/>
              <a:gd name="T18" fmla="*/ 2147483647 w 1500"/>
              <a:gd name="T19" fmla="*/ 2147483647 h 403"/>
              <a:gd name="T20" fmla="*/ 2147483647 w 1500"/>
              <a:gd name="T21" fmla="*/ 2147483647 h 403"/>
              <a:gd name="T22" fmla="*/ 2147483647 w 1500"/>
              <a:gd name="T23" fmla="*/ 0 h 403"/>
              <a:gd name="T24" fmla="*/ 2147483647 w 1500"/>
              <a:gd name="T25" fmla="*/ 2147483647 h 403"/>
              <a:gd name="T26" fmla="*/ 2147483647 w 1500"/>
              <a:gd name="T27" fmla="*/ 2147483647 h 403"/>
              <a:gd name="T28" fmla="*/ 2147483647 w 1500"/>
              <a:gd name="T29" fmla="*/ 2147483647 h 403"/>
              <a:gd name="T30" fmla="*/ 2147483647 w 1500"/>
              <a:gd name="T31" fmla="*/ 2147483647 h 403"/>
              <a:gd name="T32" fmla="*/ 2147483647 w 1500"/>
              <a:gd name="T33" fmla="*/ 2147483647 h 403"/>
              <a:gd name="T34" fmla="*/ 2147483647 w 1500"/>
              <a:gd name="T35" fmla="*/ 2147483647 h 4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403"/>
              <a:gd name="T56" fmla="*/ 1500 w 1500"/>
              <a:gd name="T57" fmla="*/ 403 h 4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403">
                <a:moveTo>
                  <a:pt x="0" y="395"/>
                </a:moveTo>
                <a:lnTo>
                  <a:pt x="4" y="403"/>
                </a:lnTo>
                <a:lnTo>
                  <a:pt x="14" y="403"/>
                </a:lnTo>
                <a:lnTo>
                  <a:pt x="20" y="399"/>
                </a:lnTo>
                <a:lnTo>
                  <a:pt x="21" y="391"/>
                </a:lnTo>
                <a:lnTo>
                  <a:pt x="16" y="383"/>
                </a:lnTo>
                <a:lnTo>
                  <a:pt x="8" y="381"/>
                </a:lnTo>
                <a:lnTo>
                  <a:pt x="0" y="387"/>
                </a:lnTo>
                <a:lnTo>
                  <a:pt x="0" y="395"/>
                </a:lnTo>
                <a:close/>
                <a:moveTo>
                  <a:pt x="1500" y="8"/>
                </a:moveTo>
                <a:lnTo>
                  <a:pt x="1496" y="2"/>
                </a:lnTo>
                <a:lnTo>
                  <a:pt x="1486" y="0"/>
                </a:lnTo>
                <a:lnTo>
                  <a:pt x="1480" y="6"/>
                </a:lnTo>
                <a:lnTo>
                  <a:pt x="1478" y="14"/>
                </a:lnTo>
                <a:lnTo>
                  <a:pt x="1484" y="22"/>
                </a:lnTo>
                <a:lnTo>
                  <a:pt x="1492" y="22"/>
                </a:lnTo>
                <a:lnTo>
                  <a:pt x="1500" y="18"/>
                </a:lnTo>
                <a:lnTo>
                  <a:pt x="1500" y="8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V="1">
            <a:off x="1843088" y="4144963"/>
            <a:ext cx="2309812" cy="5969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Freeform 6"/>
          <p:cNvSpPr>
            <a:spLocks noEditPoints="1"/>
          </p:cNvSpPr>
          <p:nvPr/>
        </p:nvSpPr>
        <p:spPr bwMode="auto">
          <a:xfrm>
            <a:off x="1809750" y="4725988"/>
            <a:ext cx="2378075" cy="604837"/>
          </a:xfrm>
          <a:custGeom>
            <a:avLst/>
            <a:gdLst>
              <a:gd name="T0" fmla="*/ 0 w 1500"/>
              <a:gd name="T1" fmla="*/ 2147483647 h 381"/>
              <a:gd name="T2" fmla="*/ 2147483647 w 1500"/>
              <a:gd name="T3" fmla="*/ 2147483647 h 381"/>
              <a:gd name="T4" fmla="*/ 2147483647 w 1500"/>
              <a:gd name="T5" fmla="*/ 2147483647 h 381"/>
              <a:gd name="T6" fmla="*/ 2147483647 w 1500"/>
              <a:gd name="T7" fmla="*/ 2147483647 h 381"/>
              <a:gd name="T8" fmla="*/ 2147483647 w 1500"/>
              <a:gd name="T9" fmla="*/ 2147483647 h 381"/>
              <a:gd name="T10" fmla="*/ 2147483647 w 1500"/>
              <a:gd name="T11" fmla="*/ 2147483647 h 381"/>
              <a:gd name="T12" fmla="*/ 2147483647 w 1500"/>
              <a:gd name="T13" fmla="*/ 0 h 381"/>
              <a:gd name="T14" fmla="*/ 2147483647 w 1500"/>
              <a:gd name="T15" fmla="*/ 2147483647 h 381"/>
              <a:gd name="T16" fmla="*/ 0 w 1500"/>
              <a:gd name="T17" fmla="*/ 2147483647 h 381"/>
              <a:gd name="T18" fmla="*/ 2147483647 w 1500"/>
              <a:gd name="T19" fmla="*/ 2147483647 h 381"/>
              <a:gd name="T20" fmla="*/ 2147483647 w 1500"/>
              <a:gd name="T21" fmla="*/ 2147483647 h 381"/>
              <a:gd name="T22" fmla="*/ 2147483647 w 1500"/>
              <a:gd name="T23" fmla="*/ 2147483647 h 381"/>
              <a:gd name="T24" fmla="*/ 2147483647 w 1500"/>
              <a:gd name="T25" fmla="*/ 2147483647 h 381"/>
              <a:gd name="T26" fmla="*/ 2147483647 w 1500"/>
              <a:gd name="T27" fmla="*/ 2147483647 h 381"/>
              <a:gd name="T28" fmla="*/ 2147483647 w 1500"/>
              <a:gd name="T29" fmla="*/ 2147483647 h 381"/>
              <a:gd name="T30" fmla="*/ 2147483647 w 1500"/>
              <a:gd name="T31" fmla="*/ 2147483647 h 381"/>
              <a:gd name="T32" fmla="*/ 2147483647 w 1500"/>
              <a:gd name="T33" fmla="*/ 2147483647 h 381"/>
              <a:gd name="T34" fmla="*/ 2147483647 w 1500"/>
              <a:gd name="T35" fmla="*/ 2147483647 h 3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0"/>
              <a:gd name="T55" fmla="*/ 0 h 381"/>
              <a:gd name="T56" fmla="*/ 1500 w 1500"/>
              <a:gd name="T57" fmla="*/ 381 h 38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0" h="381">
                <a:moveTo>
                  <a:pt x="0" y="10"/>
                </a:moveTo>
                <a:lnTo>
                  <a:pt x="2" y="18"/>
                </a:lnTo>
                <a:lnTo>
                  <a:pt x="8" y="22"/>
                </a:lnTo>
                <a:lnTo>
                  <a:pt x="16" y="22"/>
                </a:lnTo>
                <a:lnTo>
                  <a:pt x="21" y="14"/>
                </a:lnTo>
                <a:lnTo>
                  <a:pt x="20" y="6"/>
                </a:lnTo>
                <a:lnTo>
                  <a:pt x="14" y="0"/>
                </a:lnTo>
                <a:lnTo>
                  <a:pt x="4" y="2"/>
                </a:lnTo>
                <a:lnTo>
                  <a:pt x="0" y="10"/>
                </a:lnTo>
                <a:close/>
                <a:moveTo>
                  <a:pt x="1500" y="373"/>
                </a:moveTo>
                <a:lnTo>
                  <a:pt x="1500" y="365"/>
                </a:lnTo>
                <a:lnTo>
                  <a:pt x="1492" y="359"/>
                </a:lnTo>
                <a:lnTo>
                  <a:pt x="1484" y="361"/>
                </a:lnTo>
                <a:lnTo>
                  <a:pt x="1478" y="369"/>
                </a:lnTo>
                <a:lnTo>
                  <a:pt x="1480" y="377"/>
                </a:lnTo>
                <a:lnTo>
                  <a:pt x="1486" y="381"/>
                </a:lnTo>
                <a:lnTo>
                  <a:pt x="1496" y="381"/>
                </a:lnTo>
                <a:lnTo>
                  <a:pt x="1500" y="373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843088" y="4748213"/>
            <a:ext cx="2309812" cy="5635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Freeform 8"/>
          <p:cNvSpPr>
            <a:spLocks noEditPoints="1"/>
          </p:cNvSpPr>
          <p:nvPr/>
        </p:nvSpPr>
        <p:spPr bwMode="auto">
          <a:xfrm>
            <a:off x="4152900" y="3094038"/>
            <a:ext cx="2632075" cy="461962"/>
          </a:xfrm>
          <a:custGeom>
            <a:avLst/>
            <a:gdLst>
              <a:gd name="T0" fmla="*/ 0 w 1660"/>
              <a:gd name="T1" fmla="*/ 2147483647 h 291"/>
              <a:gd name="T2" fmla="*/ 2147483647 w 1660"/>
              <a:gd name="T3" fmla="*/ 2147483647 h 291"/>
              <a:gd name="T4" fmla="*/ 2147483647 w 1660"/>
              <a:gd name="T5" fmla="*/ 2147483647 h 291"/>
              <a:gd name="T6" fmla="*/ 2147483647 w 1660"/>
              <a:gd name="T7" fmla="*/ 2147483647 h 291"/>
              <a:gd name="T8" fmla="*/ 2147483647 w 1660"/>
              <a:gd name="T9" fmla="*/ 2147483647 h 291"/>
              <a:gd name="T10" fmla="*/ 2147483647 w 1660"/>
              <a:gd name="T11" fmla="*/ 2147483647 h 291"/>
              <a:gd name="T12" fmla="*/ 2147483647 w 1660"/>
              <a:gd name="T13" fmla="*/ 0 h 291"/>
              <a:gd name="T14" fmla="*/ 2147483647 w 1660"/>
              <a:gd name="T15" fmla="*/ 2147483647 h 291"/>
              <a:gd name="T16" fmla="*/ 0 w 1660"/>
              <a:gd name="T17" fmla="*/ 2147483647 h 291"/>
              <a:gd name="T18" fmla="*/ 2147483647 w 1660"/>
              <a:gd name="T19" fmla="*/ 2147483647 h 291"/>
              <a:gd name="T20" fmla="*/ 2147483647 w 1660"/>
              <a:gd name="T21" fmla="*/ 2147483647 h 291"/>
              <a:gd name="T22" fmla="*/ 2147483647 w 1660"/>
              <a:gd name="T23" fmla="*/ 2147483647 h 291"/>
              <a:gd name="T24" fmla="*/ 2147483647 w 1660"/>
              <a:gd name="T25" fmla="*/ 2147483647 h 291"/>
              <a:gd name="T26" fmla="*/ 2147483647 w 1660"/>
              <a:gd name="T27" fmla="*/ 2147483647 h 291"/>
              <a:gd name="T28" fmla="*/ 2147483647 w 1660"/>
              <a:gd name="T29" fmla="*/ 2147483647 h 291"/>
              <a:gd name="T30" fmla="*/ 2147483647 w 1660"/>
              <a:gd name="T31" fmla="*/ 2147483647 h 291"/>
              <a:gd name="T32" fmla="*/ 2147483647 w 1660"/>
              <a:gd name="T33" fmla="*/ 2147483647 h 291"/>
              <a:gd name="T34" fmla="*/ 2147483647 w 1660"/>
              <a:gd name="T35" fmla="*/ 2147483647 h 29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60"/>
              <a:gd name="T55" fmla="*/ 0 h 291"/>
              <a:gd name="T56" fmla="*/ 1660 w 1660"/>
              <a:gd name="T57" fmla="*/ 291 h 29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60" h="291">
                <a:moveTo>
                  <a:pt x="0" y="10"/>
                </a:moveTo>
                <a:lnTo>
                  <a:pt x="2" y="18"/>
                </a:lnTo>
                <a:lnTo>
                  <a:pt x="10" y="22"/>
                </a:lnTo>
                <a:lnTo>
                  <a:pt x="18" y="20"/>
                </a:lnTo>
                <a:lnTo>
                  <a:pt x="22" y="12"/>
                </a:lnTo>
                <a:lnTo>
                  <a:pt x="20" y="4"/>
                </a:lnTo>
                <a:lnTo>
                  <a:pt x="14" y="0"/>
                </a:lnTo>
                <a:lnTo>
                  <a:pt x="6" y="2"/>
                </a:lnTo>
                <a:lnTo>
                  <a:pt x="0" y="10"/>
                </a:lnTo>
                <a:close/>
                <a:moveTo>
                  <a:pt x="1660" y="281"/>
                </a:moveTo>
                <a:lnTo>
                  <a:pt x="1658" y="273"/>
                </a:lnTo>
                <a:lnTo>
                  <a:pt x="1650" y="269"/>
                </a:lnTo>
                <a:lnTo>
                  <a:pt x="1642" y="271"/>
                </a:lnTo>
                <a:lnTo>
                  <a:pt x="1638" y="279"/>
                </a:lnTo>
                <a:lnTo>
                  <a:pt x="1638" y="287"/>
                </a:lnTo>
                <a:lnTo>
                  <a:pt x="1646" y="291"/>
                </a:lnTo>
                <a:lnTo>
                  <a:pt x="1654" y="289"/>
                </a:lnTo>
                <a:lnTo>
                  <a:pt x="1660" y="281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187825" y="3113088"/>
            <a:ext cx="2562225" cy="4238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Freeform 10"/>
          <p:cNvSpPr>
            <a:spLocks noEditPoints="1"/>
          </p:cNvSpPr>
          <p:nvPr/>
        </p:nvSpPr>
        <p:spPr bwMode="auto">
          <a:xfrm>
            <a:off x="4152900" y="3521075"/>
            <a:ext cx="2632075" cy="636588"/>
          </a:xfrm>
          <a:custGeom>
            <a:avLst/>
            <a:gdLst>
              <a:gd name="T0" fmla="*/ 2147483647 w 1660"/>
              <a:gd name="T1" fmla="*/ 2147483647 h 402"/>
              <a:gd name="T2" fmla="*/ 2147483647 w 1660"/>
              <a:gd name="T3" fmla="*/ 2147483647 h 402"/>
              <a:gd name="T4" fmla="*/ 2147483647 w 1660"/>
              <a:gd name="T5" fmla="*/ 0 h 402"/>
              <a:gd name="T6" fmla="*/ 2147483647 w 1660"/>
              <a:gd name="T7" fmla="*/ 2147483647 h 402"/>
              <a:gd name="T8" fmla="*/ 2147483647 w 1660"/>
              <a:gd name="T9" fmla="*/ 2147483647 h 402"/>
              <a:gd name="T10" fmla="*/ 2147483647 w 1660"/>
              <a:gd name="T11" fmla="*/ 2147483647 h 402"/>
              <a:gd name="T12" fmla="*/ 2147483647 w 1660"/>
              <a:gd name="T13" fmla="*/ 2147483647 h 402"/>
              <a:gd name="T14" fmla="*/ 2147483647 w 1660"/>
              <a:gd name="T15" fmla="*/ 2147483647 h 402"/>
              <a:gd name="T16" fmla="*/ 2147483647 w 1660"/>
              <a:gd name="T17" fmla="*/ 2147483647 h 402"/>
              <a:gd name="T18" fmla="*/ 0 w 1660"/>
              <a:gd name="T19" fmla="*/ 2147483647 h 402"/>
              <a:gd name="T20" fmla="*/ 2147483647 w 1660"/>
              <a:gd name="T21" fmla="*/ 2147483647 h 402"/>
              <a:gd name="T22" fmla="*/ 2147483647 w 1660"/>
              <a:gd name="T23" fmla="*/ 2147483647 h 402"/>
              <a:gd name="T24" fmla="*/ 2147483647 w 1660"/>
              <a:gd name="T25" fmla="*/ 2147483647 h 402"/>
              <a:gd name="T26" fmla="*/ 2147483647 w 1660"/>
              <a:gd name="T27" fmla="*/ 2147483647 h 402"/>
              <a:gd name="T28" fmla="*/ 2147483647 w 1660"/>
              <a:gd name="T29" fmla="*/ 2147483647 h 402"/>
              <a:gd name="T30" fmla="*/ 2147483647 w 1660"/>
              <a:gd name="T31" fmla="*/ 2147483647 h 402"/>
              <a:gd name="T32" fmla="*/ 2147483647 w 1660"/>
              <a:gd name="T33" fmla="*/ 2147483647 h 402"/>
              <a:gd name="T34" fmla="*/ 0 w 1660"/>
              <a:gd name="T35" fmla="*/ 2147483647 h 4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60"/>
              <a:gd name="T55" fmla="*/ 0 h 402"/>
              <a:gd name="T56" fmla="*/ 1660 w 1660"/>
              <a:gd name="T57" fmla="*/ 402 h 4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60" h="402">
                <a:moveTo>
                  <a:pt x="1660" y="8"/>
                </a:moveTo>
                <a:lnTo>
                  <a:pt x="1654" y="2"/>
                </a:lnTo>
                <a:lnTo>
                  <a:pt x="1646" y="0"/>
                </a:lnTo>
                <a:lnTo>
                  <a:pt x="1638" y="4"/>
                </a:lnTo>
                <a:lnTo>
                  <a:pt x="1638" y="14"/>
                </a:lnTo>
                <a:lnTo>
                  <a:pt x="1642" y="20"/>
                </a:lnTo>
                <a:lnTo>
                  <a:pt x="1650" y="22"/>
                </a:lnTo>
                <a:lnTo>
                  <a:pt x="1658" y="16"/>
                </a:lnTo>
                <a:lnTo>
                  <a:pt x="1660" y="8"/>
                </a:lnTo>
                <a:close/>
                <a:moveTo>
                  <a:pt x="0" y="394"/>
                </a:moveTo>
                <a:lnTo>
                  <a:pt x="6" y="400"/>
                </a:lnTo>
                <a:lnTo>
                  <a:pt x="14" y="402"/>
                </a:lnTo>
                <a:lnTo>
                  <a:pt x="22" y="398"/>
                </a:lnTo>
                <a:lnTo>
                  <a:pt x="22" y="388"/>
                </a:lnTo>
                <a:lnTo>
                  <a:pt x="18" y="382"/>
                </a:lnTo>
                <a:lnTo>
                  <a:pt x="10" y="380"/>
                </a:lnTo>
                <a:lnTo>
                  <a:pt x="2" y="386"/>
                </a:lnTo>
                <a:lnTo>
                  <a:pt x="0" y="394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 flipH="1">
            <a:off x="4187825" y="3543300"/>
            <a:ext cx="2562225" cy="5921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Freeform 12"/>
          <p:cNvSpPr>
            <a:spLocks noEditPoints="1"/>
          </p:cNvSpPr>
          <p:nvPr/>
        </p:nvSpPr>
        <p:spPr bwMode="auto">
          <a:xfrm>
            <a:off x="4152900" y="5295900"/>
            <a:ext cx="2347913" cy="38100"/>
          </a:xfrm>
          <a:custGeom>
            <a:avLst/>
            <a:gdLst>
              <a:gd name="T0" fmla="*/ 0 w 1481"/>
              <a:gd name="T1" fmla="*/ 2147483647 h 24"/>
              <a:gd name="T2" fmla="*/ 2147483647 w 1481"/>
              <a:gd name="T3" fmla="*/ 2147483647 h 24"/>
              <a:gd name="T4" fmla="*/ 2147483647 w 1481"/>
              <a:gd name="T5" fmla="*/ 2147483647 h 24"/>
              <a:gd name="T6" fmla="*/ 2147483647 w 1481"/>
              <a:gd name="T7" fmla="*/ 2147483647 h 24"/>
              <a:gd name="T8" fmla="*/ 2147483647 w 1481"/>
              <a:gd name="T9" fmla="*/ 2147483647 h 24"/>
              <a:gd name="T10" fmla="*/ 2147483647 w 1481"/>
              <a:gd name="T11" fmla="*/ 2147483647 h 24"/>
              <a:gd name="T12" fmla="*/ 2147483647 w 1481"/>
              <a:gd name="T13" fmla="*/ 0 h 24"/>
              <a:gd name="T14" fmla="*/ 2147483647 w 1481"/>
              <a:gd name="T15" fmla="*/ 2147483647 h 24"/>
              <a:gd name="T16" fmla="*/ 0 w 1481"/>
              <a:gd name="T17" fmla="*/ 2147483647 h 24"/>
              <a:gd name="T18" fmla="*/ 2147483647 w 1481"/>
              <a:gd name="T19" fmla="*/ 2147483647 h 24"/>
              <a:gd name="T20" fmla="*/ 2147483647 w 1481"/>
              <a:gd name="T21" fmla="*/ 2147483647 h 24"/>
              <a:gd name="T22" fmla="*/ 2147483647 w 1481"/>
              <a:gd name="T23" fmla="*/ 0 h 24"/>
              <a:gd name="T24" fmla="*/ 2147483647 w 1481"/>
              <a:gd name="T25" fmla="*/ 2147483647 h 24"/>
              <a:gd name="T26" fmla="*/ 2147483647 w 1481"/>
              <a:gd name="T27" fmla="*/ 2147483647 h 24"/>
              <a:gd name="T28" fmla="*/ 2147483647 w 1481"/>
              <a:gd name="T29" fmla="*/ 2147483647 h 24"/>
              <a:gd name="T30" fmla="*/ 2147483647 w 1481"/>
              <a:gd name="T31" fmla="*/ 2147483647 h 24"/>
              <a:gd name="T32" fmla="*/ 2147483647 w 1481"/>
              <a:gd name="T33" fmla="*/ 2147483647 h 24"/>
              <a:gd name="T34" fmla="*/ 2147483647 w 1481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81"/>
              <a:gd name="T55" fmla="*/ 0 h 24"/>
              <a:gd name="T56" fmla="*/ 1481 w 1481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81" h="24">
                <a:moveTo>
                  <a:pt x="0" y="12"/>
                </a:moveTo>
                <a:lnTo>
                  <a:pt x="4" y="20"/>
                </a:lnTo>
                <a:lnTo>
                  <a:pt x="12" y="24"/>
                </a:lnTo>
                <a:lnTo>
                  <a:pt x="20" y="20"/>
                </a:lnTo>
                <a:lnTo>
                  <a:pt x="22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close/>
                <a:moveTo>
                  <a:pt x="1481" y="12"/>
                </a:moveTo>
                <a:lnTo>
                  <a:pt x="1477" y="4"/>
                </a:lnTo>
                <a:lnTo>
                  <a:pt x="1469" y="0"/>
                </a:lnTo>
                <a:lnTo>
                  <a:pt x="1461" y="4"/>
                </a:lnTo>
                <a:lnTo>
                  <a:pt x="1457" y="12"/>
                </a:lnTo>
                <a:lnTo>
                  <a:pt x="1461" y="20"/>
                </a:lnTo>
                <a:lnTo>
                  <a:pt x="1469" y="24"/>
                </a:lnTo>
                <a:lnTo>
                  <a:pt x="1477" y="20"/>
                </a:lnTo>
                <a:lnTo>
                  <a:pt x="1481" y="12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4187825" y="5314950"/>
            <a:ext cx="227488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H="1" flipV="1">
            <a:off x="6481763" y="5314950"/>
            <a:ext cx="1244600" cy="222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4171950" y="2255838"/>
            <a:ext cx="1588" cy="8540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760413" y="2730500"/>
            <a:ext cx="1065212" cy="3794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V="1">
            <a:off x="760413" y="4745038"/>
            <a:ext cx="1065212" cy="5921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6765925" y="2755900"/>
            <a:ext cx="817563" cy="781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altLang="zh-TW">
                <a:latin typeface="Helvetica" charset="0"/>
                <a:ea typeface="PMingLiU" charset="0"/>
                <a:cs typeface="PMingLiU" charset="0"/>
              </a:rPr>
              <a:t>Datagram Packet Switching</a:t>
            </a: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2306638" y="2967038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2230438" y="4640263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4437063" y="2890838"/>
            <a:ext cx="304800" cy="4556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4437063" y="3878263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4437063" y="5172075"/>
            <a:ext cx="304800" cy="455613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7024688" y="3346450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6719888" y="5095875"/>
            <a:ext cx="3048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grpSp>
        <p:nvGrpSpPr>
          <p:cNvPr id="93211" name="Group 27"/>
          <p:cNvGrpSpPr>
            <a:grpSpLocks/>
          </p:cNvGrpSpPr>
          <p:nvPr/>
        </p:nvGrpSpPr>
        <p:grpSpPr bwMode="auto">
          <a:xfrm>
            <a:off x="1089025" y="2509838"/>
            <a:ext cx="454025" cy="457200"/>
            <a:chOff x="712" y="2330"/>
            <a:chExt cx="286" cy="288"/>
          </a:xfrm>
        </p:grpSpPr>
        <p:sp>
          <p:nvSpPr>
            <p:cNvPr id="93303" name="Freeform 28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4" name="Line 29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5" name="Line 30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6" name="Freeform 31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7" name="Line 32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8" name="Line 33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9" name="Line 34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0" name="Rectangle 35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1" name="Freeform 36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2" name="Line 37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3" name="Line 38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4" name="Line 39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12" name="Group 40"/>
          <p:cNvGrpSpPr>
            <a:grpSpLocks/>
          </p:cNvGrpSpPr>
          <p:nvPr/>
        </p:nvGrpSpPr>
        <p:grpSpPr bwMode="auto">
          <a:xfrm>
            <a:off x="1165225" y="4867275"/>
            <a:ext cx="454025" cy="457200"/>
            <a:chOff x="712" y="2330"/>
            <a:chExt cx="286" cy="288"/>
          </a:xfrm>
        </p:grpSpPr>
        <p:sp>
          <p:nvSpPr>
            <p:cNvPr id="93291" name="Freeform 41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2" name="Line 42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3" name="Line 43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4" name="Freeform 44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5" name="Line 45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6" name="Line 46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7" name="Line 47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8" name="Rectangle 48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9" name="Freeform 49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0" name="Line 50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1" name="Line 51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2" name="Line 52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13" name="Group 53"/>
          <p:cNvGrpSpPr>
            <a:grpSpLocks/>
          </p:cNvGrpSpPr>
          <p:nvPr/>
        </p:nvGrpSpPr>
        <p:grpSpPr bwMode="auto">
          <a:xfrm>
            <a:off x="4513263" y="2054225"/>
            <a:ext cx="454025" cy="455613"/>
            <a:chOff x="712" y="2330"/>
            <a:chExt cx="286" cy="288"/>
          </a:xfrm>
        </p:grpSpPr>
        <p:sp>
          <p:nvSpPr>
            <p:cNvPr id="93279" name="Freeform 54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0" name="Line 55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1" name="Line 56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2" name="Freeform 57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3" name="Line 58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4" name="Line 59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5" name="Line 60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6" name="Rectangle 61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7" name="Freeform 62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8" name="Line 63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" name="Line 64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0" name="Line 65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14" name="Group 66"/>
          <p:cNvGrpSpPr>
            <a:grpSpLocks/>
          </p:cNvGrpSpPr>
          <p:nvPr/>
        </p:nvGrpSpPr>
        <p:grpSpPr bwMode="auto">
          <a:xfrm>
            <a:off x="7785100" y="2509838"/>
            <a:ext cx="454025" cy="457200"/>
            <a:chOff x="712" y="2330"/>
            <a:chExt cx="286" cy="288"/>
          </a:xfrm>
        </p:grpSpPr>
        <p:sp>
          <p:nvSpPr>
            <p:cNvPr id="93267" name="Freeform 67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8" name="Line 68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9" name="Line 69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0" name="Freeform 70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1" name="Line 71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2" name="Line 72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3" name="Line 73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4" name="Rectangle 74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5" name="Freeform 75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6" name="Line 76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7" name="Line 77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8" name="Line 78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15" name="Group 79"/>
          <p:cNvGrpSpPr>
            <a:grpSpLocks/>
          </p:cNvGrpSpPr>
          <p:nvPr/>
        </p:nvGrpSpPr>
        <p:grpSpPr bwMode="auto">
          <a:xfrm>
            <a:off x="8093075" y="5019675"/>
            <a:ext cx="454025" cy="457200"/>
            <a:chOff x="712" y="2330"/>
            <a:chExt cx="286" cy="288"/>
          </a:xfrm>
        </p:grpSpPr>
        <p:sp>
          <p:nvSpPr>
            <p:cNvPr id="93255" name="Freeform 80"/>
            <p:cNvSpPr>
              <a:spLocks/>
            </p:cNvSpPr>
            <p:nvPr/>
          </p:nvSpPr>
          <p:spPr bwMode="auto">
            <a:xfrm>
              <a:off x="712" y="2330"/>
              <a:ext cx="286" cy="288"/>
            </a:xfrm>
            <a:custGeom>
              <a:avLst/>
              <a:gdLst>
                <a:gd name="T0" fmla="*/ 16 w 572"/>
                <a:gd name="T1" fmla="*/ 47 h 577"/>
                <a:gd name="T2" fmla="*/ 0 w 572"/>
                <a:gd name="T3" fmla="*/ 47 h 577"/>
                <a:gd name="T4" fmla="*/ 0 w 572"/>
                <a:gd name="T5" fmla="*/ 72 h 577"/>
                <a:gd name="T6" fmla="*/ 72 w 572"/>
                <a:gd name="T7" fmla="*/ 72 h 577"/>
                <a:gd name="T8" fmla="*/ 72 w 572"/>
                <a:gd name="T9" fmla="*/ 47 h 577"/>
                <a:gd name="T10" fmla="*/ 56 w 572"/>
                <a:gd name="T11" fmla="*/ 47 h 577"/>
                <a:gd name="T12" fmla="*/ 56 w 572"/>
                <a:gd name="T13" fmla="*/ 43 h 577"/>
                <a:gd name="T14" fmla="*/ 63 w 572"/>
                <a:gd name="T15" fmla="*/ 43 h 577"/>
                <a:gd name="T16" fmla="*/ 63 w 572"/>
                <a:gd name="T17" fmla="*/ 0 h 577"/>
                <a:gd name="T18" fmla="*/ 9 w 572"/>
                <a:gd name="T19" fmla="*/ 0 h 577"/>
                <a:gd name="T20" fmla="*/ 9 w 572"/>
                <a:gd name="T21" fmla="*/ 43 h 577"/>
                <a:gd name="T22" fmla="*/ 16 w 572"/>
                <a:gd name="T23" fmla="*/ 43 h 577"/>
                <a:gd name="T24" fmla="*/ 16 w 572"/>
                <a:gd name="T25" fmla="*/ 47 h 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2"/>
                <a:gd name="T40" fmla="*/ 0 h 577"/>
                <a:gd name="T41" fmla="*/ 572 w 572"/>
                <a:gd name="T42" fmla="*/ 577 h 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2" h="577">
                  <a:moveTo>
                    <a:pt x="126" y="377"/>
                  </a:moveTo>
                  <a:lnTo>
                    <a:pt x="0" y="377"/>
                  </a:lnTo>
                  <a:lnTo>
                    <a:pt x="0" y="577"/>
                  </a:lnTo>
                  <a:lnTo>
                    <a:pt x="572" y="577"/>
                  </a:lnTo>
                  <a:lnTo>
                    <a:pt x="572" y="377"/>
                  </a:lnTo>
                  <a:lnTo>
                    <a:pt x="446" y="377"/>
                  </a:lnTo>
                  <a:lnTo>
                    <a:pt x="446" y="350"/>
                  </a:lnTo>
                  <a:lnTo>
                    <a:pt x="500" y="350"/>
                  </a:lnTo>
                  <a:lnTo>
                    <a:pt x="500" y="0"/>
                  </a:lnTo>
                  <a:lnTo>
                    <a:pt x="71" y="0"/>
                  </a:lnTo>
                  <a:lnTo>
                    <a:pt x="71" y="350"/>
                  </a:lnTo>
                  <a:lnTo>
                    <a:pt x="126" y="350"/>
                  </a:lnTo>
                  <a:lnTo>
                    <a:pt x="126" y="37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6" name="Line 81"/>
            <p:cNvSpPr>
              <a:spLocks noChangeShapeType="1"/>
            </p:cNvSpPr>
            <p:nvPr/>
          </p:nvSpPr>
          <p:spPr bwMode="auto">
            <a:xfrm>
              <a:off x="774" y="2518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Line 82"/>
            <p:cNvSpPr>
              <a:spLocks noChangeShapeType="1"/>
            </p:cNvSpPr>
            <p:nvPr/>
          </p:nvSpPr>
          <p:spPr bwMode="auto">
            <a:xfrm>
              <a:off x="774" y="2505"/>
              <a:ext cx="1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8" name="Freeform 83"/>
            <p:cNvSpPr>
              <a:spLocks noEditPoints="1"/>
            </p:cNvSpPr>
            <p:nvPr/>
          </p:nvSpPr>
          <p:spPr bwMode="auto">
            <a:xfrm>
              <a:off x="859" y="2528"/>
              <a:ext cx="116" cy="81"/>
            </a:xfrm>
            <a:custGeom>
              <a:avLst/>
              <a:gdLst>
                <a:gd name="T0" fmla="*/ 0 w 231"/>
                <a:gd name="T1" fmla="*/ 21 h 161"/>
                <a:gd name="T2" fmla="*/ 24 w 231"/>
                <a:gd name="T3" fmla="*/ 21 h 161"/>
                <a:gd name="T4" fmla="*/ 24 w 231"/>
                <a:gd name="T5" fmla="*/ 0 h 161"/>
                <a:gd name="T6" fmla="*/ 0 w 231"/>
                <a:gd name="T7" fmla="*/ 0 h 161"/>
                <a:gd name="T8" fmla="*/ 0 w 231"/>
                <a:gd name="T9" fmla="*/ 21 h 161"/>
                <a:gd name="T10" fmla="*/ 26 w 231"/>
                <a:gd name="T11" fmla="*/ 4 h 161"/>
                <a:gd name="T12" fmla="*/ 29 w 231"/>
                <a:gd name="T13" fmla="*/ 4 h 161"/>
                <a:gd name="T14" fmla="*/ 29 w 231"/>
                <a:gd name="T15" fmla="*/ 0 h 161"/>
                <a:gd name="T16" fmla="*/ 26 w 231"/>
                <a:gd name="T17" fmla="*/ 0 h 161"/>
                <a:gd name="T18" fmla="*/ 26 w 231"/>
                <a:gd name="T19" fmla="*/ 4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61"/>
                <a:gd name="T32" fmla="*/ 231 w 231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61">
                  <a:moveTo>
                    <a:pt x="0" y="161"/>
                  </a:moveTo>
                  <a:lnTo>
                    <a:pt x="187" y="161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61"/>
                  </a:lnTo>
                  <a:close/>
                  <a:moveTo>
                    <a:pt x="204" y="27"/>
                  </a:moveTo>
                  <a:lnTo>
                    <a:pt x="231" y="27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9" name="Line 84"/>
            <p:cNvSpPr>
              <a:spLocks noChangeShapeType="1"/>
            </p:cNvSpPr>
            <p:nvPr/>
          </p:nvSpPr>
          <p:spPr bwMode="auto">
            <a:xfrm>
              <a:off x="859" y="2555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0" name="Line 85"/>
            <p:cNvSpPr>
              <a:spLocks noChangeShapeType="1"/>
            </p:cNvSpPr>
            <p:nvPr/>
          </p:nvSpPr>
          <p:spPr bwMode="auto">
            <a:xfrm>
              <a:off x="859" y="2582"/>
              <a:ext cx="9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1" name="Line 86"/>
            <p:cNvSpPr>
              <a:spLocks noChangeShapeType="1"/>
            </p:cNvSpPr>
            <p:nvPr/>
          </p:nvSpPr>
          <p:spPr bwMode="auto">
            <a:xfrm>
              <a:off x="863" y="2568"/>
              <a:ext cx="8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2" name="Rectangle 87"/>
            <p:cNvSpPr>
              <a:spLocks noChangeArrowheads="1"/>
            </p:cNvSpPr>
            <p:nvPr/>
          </p:nvSpPr>
          <p:spPr bwMode="auto">
            <a:xfrm>
              <a:off x="913" y="2560"/>
              <a:ext cx="26" cy="1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3" name="Freeform 88"/>
            <p:cNvSpPr>
              <a:spLocks noEditPoints="1"/>
            </p:cNvSpPr>
            <p:nvPr/>
          </p:nvSpPr>
          <p:spPr bwMode="auto">
            <a:xfrm>
              <a:off x="720" y="2350"/>
              <a:ext cx="269" cy="193"/>
            </a:xfrm>
            <a:custGeom>
              <a:avLst/>
              <a:gdLst>
                <a:gd name="T0" fmla="*/ 57 w 538"/>
                <a:gd name="T1" fmla="*/ 34 h 387"/>
                <a:gd name="T2" fmla="*/ 59 w 538"/>
                <a:gd name="T3" fmla="*/ 34 h 387"/>
                <a:gd name="T4" fmla="*/ 59 w 538"/>
                <a:gd name="T5" fmla="*/ 33 h 387"/>
                <a:gd name="T6" fmla="*/ 57 w 538"/>
                <a:gd name="T7" fmla="*/ 33 h 387"/>
                <a:gd name="T8" fmla="*/ 57 w 538"/>
                <a:gd name="T9" fmla="*/ 34 h 387"/>
                <a:gd name="T10" fmla="*/ 16 w 538"/>
                <a:gd name="T11" fmla="*/ 28 h 387"/>
                <a:gd name="T12" fmla="*/ 16 w 538"/>
                <a:gd name="T13" fmla="*/ 3 h 387"/>
                <a:gd name="T14" fmla="*/ 52 w 538"/>
                <a:gd name="T15" fmla="*/ 3 h 387"/>
                <a:gd name="T16" fmla="*/ 52 w 538"/>
                <a:gd name="T17" fmla="*/ 28 h 387"/>
                <a:gd name="T18" fmla="*/ 16 w 538"/>
                <a:gd name="T19" fmla="*/ 28 h 387"/>
                <a:gd name="T20" fmla="*/ 14 w 538"/>
                <a:gd name="T21" fmla="*/ 30 h 387"/>
                <a:gd name="T22" fmla="*/ 54 w 538"/>
                <a:gd name="T23" fmla="*/ 30 h 387"/>
                <a:gd name="T24" fmla="*/ 54 w 538"/>
                <a:gd name="T25" fmla="*/ 1 h 387"/>
                <a:gd name="T26" fmla="*/ 56 w 538"/>
                <a:gd name="T27" fmla="*/ 1 h 387"/>
                <a:gd name="T28" fmla="*/ 56 w 538"/>
                <a:gd name="T29" fmla="*/ 0 h 387"/>
                <a:gd name="T30" fmla="*/ 12 w 538"/>
                <a:gd name="T31" fmla="*/ 0 h 387"/>
                <a:gd name="T32" fmla="*/ 12 w 538"/>
                <a:gd name="T33" fmla="*/ 32 h 387"/>
                <a:gd name="T34" fmla="*/ 14 w 538"/>
                <a:gd name="T35" fmla="*/ 32 h 387"/>
                <a:gd name="T36" fmla="*/ 14 w 538"/>
                <a:gd name="T37" fmla="*/ 30 h 387"/>
                <a:gd name="T38" fmla="*/ 0 w 538"/>
                <a:gd name="T39" fmla="*/ 46 h 387"/>
                <a:gd name="T40" fmla="*/ 7 w 538"/>
                <a:gd name="T41" fmla="*/ 46 h 387"/>
                <a:gd name="T42" fmla="*/ 7 w 538"/>
                <a:gd name="T43" fmla="*/ 44 h 387"/>
                <a:gd name="T44" fmla="*/ 0 w 538"/>
                <a:gd name="T45" fmla="*/ 44 h 387"/>
                <a:gd name="T46" fmla="*/ 0 w 538"/>
                <a:gd name="T47" fmla="*/ 46 h 387"/>
                <a:gd name="T48" fmla="*/ 40 w 538"/>
                <a:gd name="T49" fmla="*/ 48 h 387"/>
                <a:gd name="T50" fmla="*/ 54 w 538"/>
                <a:gd name="T51" fmla="*/ 48 h 387"/>
                <a:gd name="T52" fmla="*/ 54 w 538"/>
                <a:gd name="T53" fmla="*/ 47 h 387"/>
                <a:gd name="T54" fmla="*/ 40 w 538"/>
                <a:gd name="T55" fmla="*/ 47 h 387"/>
                <a:gd name="T56" fmla="*/ 40 w 538"/>
                <a:gd name="T57" fmla="*/ 48 h 387"/>
                <a:gd name="T58" fmla="*/ 65 w 538"/>
                <a:gd name="T59" fmla="*/ 45 h 387"/>
                <a:gd name="T60" fmla="*/ 68 w 538"/>
                <a:gd name="T61" fmla="*/ 45 h 387"/>
                <a:gd name="T62" fmla="*/ 68 w 538"/>
                <a:gd name="T63" fmla="*/ 44 h 387"/>
                <a:gd name="T64" fmla="*/ 65 w 538"/>
                <a:gd name="T65" fmla="*/ 44 h 387"/>
                <a:gd name="T66" fmla="*/ 65 w 538"/>
                <a:gd name="T67" fmla="*/ 45 h 387"/>
                <a:gd name="T68" fmla="*/ 65 w 538"/>
                <a:gd name="T69" fmla="*/ 47 h 387"/>
                <a:gd name="T70" fmla="*/ 68 w 538"/>
                <a:gd name="T71" fmla="*/ 47 h 387"/>
                <a:gd name="T72" fmla="*/ 68 w 538"/>
                <a:gd name="T73" fmla="*/ 46 h 387"/>
                <a:gd name="T74" fmla="*/ 65 w 538"/>
                <a:gd name="T75" fmla="*/ 46 h 387"/>
                <a:gd name="T76" fmla="*/ 65 w 538"/>
                <a:gd name="T77" fmla="*/ 47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387"/>
                <a:gd name="T119" fmla="*/ 538 w 538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387">
                  <a:moveTo>
                    <a:pt x="450" y="277"/>
                  </a:moveTo>
                  <a:lnTo>
                    <a:pt x="469" y="277"/>
                  </a:lnTo>
                  <a:lnTo>
                    <a:pt x="469" y="269"/>
                  </a:lnTo>
                  <a:lnTo>
                    <a:pt x="450" y="269"/>
                  </a:lnTo>
                  <a:lnTo>
                    <a:pt x="450" y="277"/>
                  </a:lnTo>
                  <a:close/>
                  <a:moveTo>
                    <a:pt x="122" y="229"/>
                  </a:moveTo>
                  <a:lnTo>
                    <a:pt x="122" y="27"/>
                  </a:lnTo>
                  <a:lnTo>
                    <a:pt x="416" y="27"/>
                  </a:lnTo>
                  <a:lnTo>
                    <a:pt x="416" y="229"/>
                  </a:lnTo>
                  <a:lnTo>
                    <a:pt x="122" y="229"/>
                  </a:lnTo>
                  <a:close/>
                  <a:moveTo>
                    <a:pt x="109" y="243"/>
                  </a:moveTo>
                  <a:lnTo>
                    <a:pt x="429" y="243"/>
                  </a:lnTo>
                  <a:lnTo>
                    <a:pt x="429" y="14"/>
                  </a:lnTo>
                  <a:lnTo>
                    <a:pt x="443" y="14"/>
                  </a:lnTo>
                  <a:lnTo>
                    <a:pt x="443" y="0"/>
                  </a:lnTo>
                  <a:lnTo>
                    <a:pt x="94" y="0"/>
                  </a:lnTo>
                  <a:lnTo>
                    <a:pt x="94" y="256"/>
                  </a:lnTo>
                  <a:lnTo>
                    <a:pt x="109" y="256"/>
                  </a:lnTo>
                  <a:lnTo>
                    <a:pt x="109" y="243"/>
                  </a:lnTo>
                  <a:close/>
                  <a:moveTo>
                    <a:pt x="0" y="373"/>
                  </a:moveTo>
                  <a:lnTo>
                    <a:pt x="54" y="373"/>
                  </a:lnTo>
                  <a:lnTo>
                    <a:pt x="54" y="356"/>
                  </a:lnTo>
                  <a:lnTo>
                    <a:pt x="0" y="356"/>
                  </a:lnTo>
                  <a:lnTo>
                    <a:pt x="0" y="373"/>
                  </a:lnTo>
                  <a:close/>
                  <a:moveTo>
                    <a:pt x="313" y="387"/>
                  </a:moveTo>
                  <a:lnTo>
                    <a:pt x="429" y="387"/>
                  </a:lnTo>
                  <a:lnTo>
                    <a:pt x="429" y="379"/>
                  </a:lnTo>
                  <a:lnTo>
                    <a:pt x="313" y="379"/>
                  </a:lnTo>
                  <a:lnTo>
                    <a:pt x="313" y="387"/>
                  </a:lnTo>
                  <a:close/>
                  <a:moveTo>
                    <a:pt x="519" y="364"/>
                  </a:moveTo>
                  <a:lnTo>
                    <a:pt x="538" y="364"/>
                  </a:lnTo>
                  <a:lnTo>
                    <a:pt x="538" y="356"/>
                  </a:lnTo>
                  <a:lnTo>
                    <a:pt x="519" y="356"/>
                  </a:lnTo>
                  <a:lnTo>
                    <a:pt x="519" y="364"/>
                  </a:lnTo>
                  <a:close/>
                  <a:moveTo>
                    <a:pt x="519" y="383"/>
                  </a:moveTo>
                  <a:lnTo>
                    <a:pt x="538" y="383"/>
                  </a:lnTo>
                  <a:lnTo>
                    <a:pt x="538" y="373"/>
                  </a:lnTo>
                  <a:lnTo>
                    <a:pt x="519" y="373"/>
                  </a:lnTo>
                  <a:lnTo>
                    <a:pt x="519" y="383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4" name="Line 89"/>
            <p:cNvSpPr>
              <a:spLocks noChangeShapeType="1"/>
            </p:cNvSpPr>
            <p:nvPr/>
          </p:nvSpPr>
          <p:spPr bwMode="auto">
            <a:xfrm>
              <a:off x="747" y="2495"/>
              <a:ext cx="2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5" name="Line 90"/>
            <p:cNvSpPr>
              <a:spLocks noChangeShapeType="1"/>
            </p:cNvSpPr>
            <p:nvPr/>
          </p:nvSpPr>
          <p:spPr bwMode="auto">
            <a:xfrm flipV="1">
              <a:off x="801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6" name="Line 91"/>
            <p:cNvSpPr>
              <a:spLocks noChangeShapeType="1"/>
            </p:cNvSpPr>
            <p:nvPr/>
          </p:nvSpPr>
          <p:spPr bwMode="auto">
            <a:xfrm flipV="1">
              <a:off x="855" y="249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3216" name="AutoShape 92"/>
          <p:cNvCxnSpPr>
            <a:cxnSpLocks noChangeShapeType="1"/>
            <a:stCxn id="93204" idx="3"/>
            <a:endCxn id="93206" idx="1"/>
          </p:cNvCxnSpPr>
          <p:nvPr/>
        </p:nvCxnSpPr>
        <p:spPr bwMode="auto">
          <a:xfrm flipV="1">
            <a:off x="2611438" y="3119438"/>
            <a:ext cx="1825625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7" name="AutoShape 93"/>
          <p:cNvCxnSpPr>
            <a:cxnSpLocks noChangeShapeType="1"/>
            <a:stCxn id="93204" idx="3"/>
            <a:endCxn id="93207" idx="1"/>
          </p:cNvCxnSpPr>
          <p:nvPr/>
        </p:nvCxnSpPr>
        <p:spPr bwMode="auto">
          <a:xfrm>
            <a:off x="2611438" y="3195638"/>
            <a:ext cx="1825625" cy="911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8" name="AutoShape 94"/>
          <p:cNvCxnSpPr>
            <a:cxnSpLocks noChangeShapeType="1"/>
            <a:stCxn id="93205" idx="3"/>
            <a:endCxn id="93207" idx="1"/>
          </p:cNvCxnSpPr>
          <p:nvPr/>
        </p:nvCxnSpPr>
        <p:spPr bwMode="auto">
          <a:xfrm flipV="1">
            <a:off x="2535238" y="4106863"/>
            <a:ext cx="1901825" cy="762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19" name="AutoShape 95"/>
          <p:cNvCxnSpPr>
            <a:cxnSpLocks noChangeShapeType="1"/>
            <a:stCxn id="93205" idx="3"/>
            <a:endCxn id="93208" idx="1"/>
          </p:cNvCxnSpPr>
          <p:nvPr/>
        </p:nvCxnSpPr>
        <p:spPr bwMode="auto">
          <a:xfrm>
            <a:off x="2535238" y="4868863"/>
            <a:ext cx="1901825" cy="5318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0" name="AutoShape 96"/>
          <p:cNvCxnSpPr>
            <a:cxnSpLocks noChangeShapeType="1"/>
            <a:stCxn id="93207" idx="3"/>
            <a:endCxn id="93209" idx="1"/>
          </p:cNvCxnSpPr>
          <p:nvPr/>
        </p:nvCxnSpPr>
        <p:spPr bwMode="auto">
          <a:xfrm flipV="1">
            <a:off x="4741863" y="3575050"/>
            <a:ext cx="2282825" cy="531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1" name="AutoShape 97"/>
          <p:cNvCxnSpPr>
            <a:cxnSpLocks noChangeShapeType="1"/>
            <a:stCxn id="93208" idx="3"/>
            <a:endCxn id="93210" idx="1"/>
          </p:cNvCxnSpPr>
          <p:nvPr/>
        </p:nvCxnSpPr>
        <p:spPr bwMode="auto">
          <a:xfrm flipV="1">
            <a:off x="4741863" y="5324475"/>
            <a:ext cx="1978025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2" name="AutoShape 98"/>
          <p:cNvCxnSpPr>
            <a:cxnSpLocks noChangeShapeType="1"/>
            <a:stCxn id="93210" idx="0"/>
            <a:endCxn id="93209" idx="2"/>
          </p:cNvCxnSpPr>
          <p:nvPr/>
        </p:nvCxnSpPr>
        <p:spPr bwMode="auto">
          <a:xfrm flipV="1">
            <a:off x="6872288" y="3803650"/>
            <a:ext cx="304800" cy="129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3" name="AutoShape 99"/>
          <p:cNvCxnSpPr>
            <a:cxnSpLocks noChangeShapeType="1"/>
            <a:stCxn id="93205" idx="0"/>
            <a:endCxn id="93204" idx="2"/>
          </p:cNvCxnSpPr>
          <p:nvPr/>
        </p:nvCxnSpPr>
        <p:spPr bwMode="auto">
          <a:xfrm flipV="1">
            <a:off x="2382838" y="3422650"/>
            <a:ext cx="76200" cy="12176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4" name="AutoShape 100"/>
          <p:cNvCxnSpPr>
            <a:cxnSpLocks noChangeShapeType="1"/>
            <a:stCxn id="93206" idx="3"/>
            <a:endCxn id="93209" idx="1"/>
          </p:cNvCxnSpPr>
          <p:nvPr/>
        </p:nvCxnSpPr>
        <p:spPr bwMode="auto">
          <a:xfrm>
            <a:off x="4741863" y="3119438"/>
            <a:ext cx="2282825" cy="4556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5" name="AutoShape 101"/>
          <p:cNvCxnSpPr>
            <a:cxnSpLocks noChangeShapeType="1"/>
            <a:stCxn id="93311" idx="35"/>
            <a:endCxn id="93204" idx="1"/>
          </p:cNvCxnSpPr>
          <p:nvPr/>
        </p:nvCxnSpPr>
        <p:spPr bwMode="auto">
          <a:xfrm>
            <a:off x="1528763" y="2844800"/>
            <a:ext cx="777875" cy="3508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6" name="AutoShape 102"/>
          <p:cNvCxnSpPr>
            <a:cxnSpLocks noChangeShapeType="1"/>
            <a:stCxn id="93299" idx="31"/>
            <a:endCxn id="93205" idx="1"/>
          </p:cNvCxnSpPr>
          <p:nvPr/>
        </p:nvCxnSpPr>
        <p:spPr bwMode="auto">
          <a:xfrm flipV="1">
            <a:off x="1604963" y="4868863"/>
            <a:ext cx="625475" cy="3127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7" name="AutoShape 103"/>
          <p:cNvCxnSpPr>
            <a:cxnSpLocks noChangeShapeType="1"/>
            <a:stCxn id="93206" idx="0"/>
            <a:endCxn id="93282" idx="4"/>
          </p:cNvCxnSpPr>
          <p:nvPr/>
        </p:nvCxnSpPr>
        <p:spPr bwMode="auto">
          <a:xfrm flipV="1">
            <a:off x="4589463" y="2495550"/>
            <a:ext cx="157162" cy="395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8" name="AutoShape 104"/>
          <p:cNvCxnSpPr>
            <a:cxnSpLocks noChangeShapeType="1"/>
            <a:stCxn id="93210" idx="3"/>
            <a:endCxn id="93263" idx="23"/>
          </p:cNvCxnSpPr>
          <p:nvPr/>
        </p:nvCxnSpPr>
        <p:spPr bwMode="auto">
          <a:xfrm>
            <a:off x="7024688" y="5324475"/>
            <a:ext cx="1081087" cy="2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229" name="AutoShape 105"/>
          <p:cNvCxnSpPr>
            <a:cxnSpLocks noChangeShapeType="1"/>
            <a:stCxn id="93209" idx="3"/>
            <a:endCxn id="93267" idx="2"/>
          </p:cNvCxnSpPr>
          <p:nvPr/>
        </p:nvCxnSpPr>
        <p:spPr bwMode="auto">
          <a:xfrm flipV="1">
            <a:off x="7329488" y="2967038"/>
            <a:ext cx="455612" cy="6080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230" name="Text Box 106"/>
          <p:cNvSpPr txBox="1">
            <a:spLocks noChangeArrowheads="1"/>
          </p:cNvSpPr>
          <p:nvPr/>
        </p:nvSpPr>
        <p:spPr bwMode="auto">
          <a:xfrm>
            <a:off x="936625" y="2205038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A</a:t>
            </a:r>
          </a:p>
        </p:txBody>
      </p:sp>
      <p:sp>
        <p:nvSpPr>
          <p:cNvPr id="93231" name="Text Box 107"/>
          <p:cNvSpPr txBox="1">
            <a:spLocks noChangeArrowheads="1"/>
          </p:cNvSpPr>
          <p:nvPr/>
        </p:nvSpPr>
        <p:spPr bwMode="auto">
          <a:xfrm>
            <a:off x="984250" y="4567238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B</a:t>
            </a:r>
          </a:p>
        </p:txBody>
      </p:sp>
      <p:sp>
        <p:nvSpPr>
          <p:cNvPr id="93232" name="Text Box 108"/>
          <p:cNvSpPr txBox="1">
            <a:spLocks noChangeArrowheads="1"/>
          </p:cNvSpPr>
          <p:nvPr/>
        </p:nvSpPr>
        <p:spPr bwMode="auto">
          <a:xfrm>
            <a:off x="7861300" y="4714875"/>
            <a:ext cx="714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E</a:t>
            </a:r>
          </a:p>
        </p:txBody>
      </p:sp>
      <p:sp>
        <p:nvSpPr>
          <p:cNvPr id="93233" name="Text Box 109"/>
          <p:cNvSpPr txBox="1">
            <a:spLocks noChangeArrowheads="1"/>
          </p:cNvSpPr>
          <p:nvPr/>
        </p:nvSpPr>
        <p:spPr bwMode="auto">
          <a:xfrm>
            <a:off x="7523163" y="2133600"/>
            <a:ext cx="723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D</a:t>
            </a:r>
          </a:p>
        </p:txBody>
      </p:sp>
      <p:sp>
        <p:nvSpPr>
          <p:cNvPr id="93234" name="Text Box 110"/>
          <p:cNvSpPr txBox="1">
            <a:spLocks noChangeArrowheads="1"/>
          </p:cNvSpPr>
          <p:nvPr/>
        </p:nvSpPr>
        <p:spPr bwMode="auto">
          <a:xfrm>
            <a:off x="4356100" y="1749425"/>
            <a:ext cx="723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Host C</a:t>
            </a:r>
          </a:p>
        </p:txBody>
      </p:sp>
      <p:sp>
        <p:nvSpPr>
          <p:cNvPr id="93235" name="Text Box 111"/>
          <p:cNvSpPr txBox="1">
            <a:spLocks noChangeArrowheads="1"/>
          </p:cNvSpPr>
          <p:nvPr/>
        </p:nvSpPr>
        <p:spPr bwMode="auto">
          <a:xfrm>
            <a:off x="2011363" y="2665413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1</a:t>
            </a:r>
          </a:p>
        </p:txBody>
      </p:sp>
      <p:sp>
        <p:nvSpPr>
          <p:cNvPr id="93236" name="Text Box 112"/>
          <p:cNvSpPr txBox="1">
            <a:spLocks noChangeArrowheads="1"/>
          </p:cNvSpPr>
          <p:nvPr/>
        </p:nvSpPr>
        <p:spPr bwMode="auto">
          <a:xfrm>
            <a:off x="3675063" y="2738438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2</a:t>
            </a:r>
          </a:p>
        </p:txBody>
      </p:sp>
      <p:sp>
        <p:nvSpPr>
          <p:cNvPr id="93237" name="Text Box 113"/>
          <p:cNvSpPr txBox="1">
            <a:spLocks noChangeArrowheads="1"/>
          </p:cNvSpPr>
          <p:nvPr/>
        </p:nvSpPr>
        <p:spPr bwMode="auto">
          <a:xfrm>
            <a:off x="6727825" y="3044825"/>
            <a:ext cx="754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3</a:t>
            </a:r>
          </a:p>
        </p:txBody>
      </p:sp>
      <p:sp>
        <p:nvSpPr>
          <p:cNvPr id="93238" name="Text Box 114"/>
          <p:cNvSpPr txBox="1">
            <a:spLocks noChangeArrowheads="1"/>
          </p:cNvSpPr>
          <p:nvPr/>
        </p:nvSpPr>
        <p:spPr bwMode="auto">
          <a:xfrm>
            <a:off x="2011363" y="50990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4</a:t>
            </a:r>
          </a:p>
        </p:txBody>
      </p:sp>
      <p:sp>
        <p:nvSpPr>
          <p:cNvPr id="93239" name="Text Box 115"/>
          <p:cNvSpPr txBox="1">
            <a:spLocks noChangeArrowheads="1"/>
          </p:cNvSpPr>
          <p:nvPr/>
        </p:nvSpPr>
        <p:spPr bwMode="auto">
          <a:xfrm>
            <a:off x="4132263" y="3578225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5</a:t>
            </a:r>
          </a:p>
        </p:txBody>
      </p:sp>
      <p:sp>
        <p:nvSpPr>
          <p:cNvPr id="93240" name="Text Box 116"/>
          <p:cNvSpPr txBox="1">
            <a:spLocks noChangeArrowheads="1"/>
          </p:cNvSpPr>
          <p:nvPr/>
        </p:nvSpPr>
        <p:spPr bwMode="auto">
          <a:xfrm>
            <a:off x="4141788" y="48704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6</a:t>
            </a:r>
          </a:p>
        </p:txBody>
      </p:sp>
      <p:sp>
        <p:nvSpPr>
          <p:cNvPr id="93241" name="Text Box 117"/>
          <p:cNvSpPr txBox="1">
            <a:spLocks noChangeArrowheads="1"/>
          </p:cNvSpPr>
          <p:nvPr/>
        </p:nvSpPr>
        <p:spPr bwMode="auto">
          <a:xfrm>
            <a:off x="6110288" y="4794250"/>
            <a:ext cx="754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Arial" charset="0"/>
              </a:rPr>
              <a:t>Node 7</a:t>
            </a:r>
          </a:p>
        </p:txBody>
      </p:sp>
      <p:sp>
        <p:nvSpPr>
          <p:cNvPr id="93242" name="Rectangle 118"/>
          <p:cNvSpPr>
            <a:spLocks noChangeArrowheads="1"/>
          </p:cNvSpPr>
          <p:nvPr/>
        </p:nvSpPr>
        <p:spPr bwMode="auto">
          <a:xfrm>
            <a:off x="1773238" y="4943475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43" name="Rectangle 119"/>
          <p:cNvSpPr>
            <a:spLocks noChangeArrowheads="1"/>
          </p:cNvSpPr>
          <p:nvPr/>
        </p:nvSpPr>
        <p:spPr bwMode="auto">
          <a:xfrm>
            <a:off x="3219450" y="5019675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44" name="Rectangle 120"/>
          <p:cNvSpPr>
            <a:spLocks noChangeArrowheads="1"/>
          </p:cNvSpPr>
          <p:nvPr/>
        </p:nvSpPr>
        <p:spPr bwMode="auto">
          <a:xfrm>
            <a:off x="5197475" y="5324475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45" name="Rectangle 121"/>
          <p:cNvSpPr>
            <a:spLocks noChangeArrowheads="1"/>
          </p:cNvSpPr>
          <p:nvPr/>
        </p:nvSpPr>
        <p:spPr bwMode="auto">
          <a:xfrm>
            <a:off x="6872288" y="4411663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46" name="Rectangle 122"/>
          <p:cNvSpPr>
            <a:spLocks noChangeArrowheads="1"/>
          </p:cNvSpPr>
          <p:nvPr/>
        </p:nvSpPr>
        <p:spPr bwMode="auto">
          <a:xfrm>
            <a:off x="3524250" y="4335463"/>
            <a:ext cx="3048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47" name="Rectangle 123"/>
          <p:cNvSpPr>
            <a:spLocks noChangeArrowheads="1"/>
          </p:cNvSpPr>
          <p:nvPr/>
        </p:nvSpPr>
        <p:spPr bwMode="auto">
          <a:xfrm>
            <a:off x="5883275" y="3727450"/>
            <a:ext cx="304800" cy="150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48" name="Rectangle 124"/>
          <p:cNvSpPr>
            <a:spLocks noChangeArrowheads="1"/>
          </p:cNvSpPr>
          <p:nvPr/>
        </p:nvSpPr>
        <p:spPr bwMode="auto">
          <a:xfrm>
            <a:off x="7480300" y="2967038"/>
            <a:ext cx="304800" cy="1508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49" name="Rectangle 125"/>
          <p:cNvSpPr>
            <a:spLocks noChangeArrowheads="1"/>
          </p:cNvSpPr>
          <p:nvPr/>
        </p:nvSpPr>
        <p:spPr bwMode="auto">
          <a:xfrm>
            <a:off x="1698625" y="2967038"/>
            <a:ext cx="303213" cy="1508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50" name="Rectangle 126"/>
          <p:cNvSpPr>
            <a:spLocks noChangeArrowheads="1"/>
          </p:cNvSpPr>
          <p:nvPr/>
        </p:nvSpPr>
        <p:spPr bwMode="auto">
          <a:xfrm>
            <a:off x="2990850" y="3422650"/>
            <a:ext cx="3048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51" name="Rectangle 127"/>
          <p:cNvSpPr>
            <a:spLocks noChangeArrowheads="1"/>
          </p:cNvSpPr>
          <p:nvPr/>
        </p:nvSpPr>
        <p:spPr bwMode="auto">
          <a:xfrm>
            <a:off x="5122863" y="3878263"/>
            <a:ext cx="303212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52" name="Rectangle 128"/>
          <p:cNvSpPr>
            <a:spLocks noChangeArrowheads="1"/>
          </p:cNvSpPr>
          <p:nvPr/>
        </p:nvSpPr>
        <p:spPr bwMode="auto">
          <a:xfrm>
            <a:off x="7405688" y="3270250"/>
            <a:ext cx="303212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253" name="Freeform 129"/>
          <p:cNvSpPr>
            <a:spLocks/>
          </p:cNvSpPr>
          <p:nvPr/>
        </p:nvSpPr>
        <p:spPr bwMode="auto">
          <a:xfrm>
            <a:off x="1622425" y="2967038"/>
            <a:ext cx="6315075" cy="2281237"/>
          </a:xfrm>
          <a:custGeom>
            <a:avLst/>
            <a:gdLst>
              <a:gd name="T0" fmla="*/ 0 w 3984"/>
              <a:gd name="T1" fmla="*/ 2147483647 h 1440"/>
              <a:gd name="T2" fmla="*/ 2147483647 w 3984"/>
              <a:gd name="T3" fmla="*/ 2147483647 h 1440"/>
              <a:gd name="T4" fmla="*/ 2147483647 w 3984"/>
              <a:gd name="T5" fmla="*/ 2147483647 h 1440"/>
              <a:gd name="T6" fmla="*/ 2147483647 w 3984"/>
              <a:gd name="T7" fmla="*/ 2147483647 h 1440"/>
              <a:gd name="T8" fmla="*/ 2147483647 w 3984"/>
              <a:gd name="T9" fmla="*/ 0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4"/>
              <a:gd name="T16" fmla="*/ 0 h 1440"/>
              <a:gd name="T17" fmla="*/ 3984 w 3984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4" h="1440">
                <a:moveTo>
                  <a:pt x="0" y="1440"/>
                </a:moveTo>
                <a:cubicBezTo>
                  <a:pt x="184" y="1428"/>
                  <a:pt x="368" y="1416"/>
                  <a:pt x="912" y="1296"/>
                </a:cubicBezTo>
                <a:cubicBezTo>
                  <a:pt x="1456" y="1176"/>
                  <a:pt x="2776" y="880"/>
                  <a:pt x="3264" y="720"/>
                </a:cubicBezTo>
                <a:cubicBezTo>
                  <a:pt x="3752" y="560"/>
                  <a:pt x="3720" y="456"/>
                  <a:pt x="3840" y="336"/>
                </a:cubicBezTo>
                <a:cubicBezTo>
                  <a:pt x="3960" y="216"/>
                  <a:pt x="3972" y="108"/>
                  <a:pt x="3984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254" name="Freeform 130"/>
          <p:cNvSpPr>
            <a:spLocks/>
          </p:cNvSpPr>
          <p:nvPr/>
        </p:nvSpPr>
        <p:spPr bwMode="auto">
          <a:xfrm>
            <a:off x="1470025" y="2967038"/>
            <a:ext cx="6391275" cy="1470025"/>
          </a:xfrm>
          <a:custGeom>
            <a:avLst/>
            <a:gdLst>
              <a:gd name="T0" fmla="*/ 0 w 4032"/>
              <a:gd name="T1" fmla="*/ 0 h 928"/>
              <a:gd name="T2" fmla="*/ 2147483647 w 4032"/>
              <a:gd name="T3" fmla="*/ 2147483647 h 928"/>
              <a:gd name="T4" fmla="*/ 2147483647 w 4032"/>
              <a:gd name="T5" fmla="*/ 2147483647 h 928"/>
              <a:gd name="T6" fmla="*/ 2147483647 w 4032"/>
              <a:gd name="T7" fmla="*/ 2147483647 h 928"/>
              <a:gd name="T8" fmla="*/ 2147483647 w 4032"/>
              <a:gd name="T9" fmla="*/ 2147483647 h 928"/>
              <a:gd name="T10" fmla="*/ 2147483647 w 4032"/>
              <a:gd name="T11" fmla="*/ 2147483647 h 928"/>
              <a:gd name="T12" fmla="*/ 2147483647 w 4032"/>
              <a:gd name="T13" fmla="*/ 0 h 9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32"/>
              <a:gd name="T22" fmla="*/ 0 h 928"/>
              <a:gd name="T23" fmla="*/ 4032 w 4032"/>
              <a:gd name="T24" fmla="*/ 928 h 9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32" h="928">
                <a:moveTo>
                  <a:pt x="0" y="0"/>
                </a:moveTo>
                <a:cubicBezTo>
                  <a:pt x="164" y="104"/>
                  <a:pt x="328" y="208"/>
                  <a:pt x="576" y="336"/>
                </a:cubicBezTo>
                <a:cubicBezTo>
                  <a:pt x="824" y="464"/>
                  <a:pt x="1272" y="672"/>
                  <a:pt x="1488" y="768"/>
                </a:cubicBezTo>
                <a:cubicBezTo>
                  <a:pt x="1704" y="864"/>
                  <a:pt x="1696" y="896"/>
                  <a:pt x="1872" y="912"/>
                </a:cubicBezTo>
                <a:cubicBezTo>
                  <a:pt x="2048" y="928"/>
                  <a:pt x="2240" y="928"/>
                  <a:pt x="2544" y="864"/>
                </a:cubicBezTo>
                <a:cubicBezTo>
                  <a:pt x="2848" y="800"/>
                  <a:pt x="3448" y="672"/>
                  <a:pt x="3696" y="528"/>
                </a:cubicBezTo>
                <a:cubicBezTo>
                  <a:pt x="3944" y="384"/>
                  <a:pt x="3988" y="192"/>
                  <a:pt x="4032" y="0"/>
                </a:cubicBezTo>
              </a:path>
            </a:pathLst>
          </a:custGeom>
          <a:noFill/>
          <a:ln w="12700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3DCAC45-07A3-8144-97CC-1E8E7B62F7E0}" type="slidenum">
              <a:rPr lang="en-US" sz="1400" b="0">
                <a:latin typeface="Times New Roman" charset="0"/>
              </a:rPr>
              <a:pPr eaLnBrk="1" hangingPunct="1"/>
              <a:t>51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77175" cy="4876800"/>
          </a:xfrm>
        </p:spPr>
        <p:txBody>
          <a:bodyPr lIns="91430" tIns="45716" rIns="91430" bIns="45716"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Communication networks can be classified based on the way in which the nodes exchange information:</a:t>
            </a:r>
            <a:endParaRPr lang="zh-TW" altLang="en-US" sz="2400"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Taxonomy of Communication Networks</a:t>
            </a:r>
            <a:endParaRPr lang="en-US" altLang="zh-TW" i="1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994308" name="Text Box 4"/>
          <p:cNvSpPr txBox="1">
            <a:spLocks noChangeArrowheads="1"/>
          </p:cNvSpPr>
          <p:nvPr/>
        </p:nvSpPr>
        <p:spPr bwMode="auto">
          <a:xfrm>
            <a:off x="3505200" y="2205038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994309" name="Text Box 5"/>
          <p:cNvSpPr txBox="1">
            <a:spLocks noChangeArrowheads="1"/>
          </p:cNvSpPr>
          <p:nvPr/>
        </p:nvSpPr>
        <p:spPr bwMode="auto">
          <a:xfrm>
            <a:off x="1065213" y="3200400"/>
            <a:ext cx="20558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994310" name="Text Box 6"/>
          <p:cNvSpPr txBox="1">
            <a:spLocks noChangeArrowheads="1"/>
          </p:cNvSpPr>
          <p:nvPr/>
        </p:nvSpPr>
        <p:spPr bwMode="auto">
          <a:xfrm>
            <a:off x="6084888" y="3270250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Broadcast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994311" name="Line 7"/>
          <p:cNvSpPr>
            <a:spLocks noChangeShapeType="1"/>
          </p:cNvSpPr>
          <p:nvPr/>
        </p:nvSpPr>
        <p:spPr bwMode="auto">
          <a:xfrm flipH="1">
            <a:off x="1828800" y="2662238"/>
            <a:ext cx="2052638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994312" name="Line 8"/>
          <p:cNvSpPr>
            <a:spLocks noChangeShapeType="1"/>
          </p:cNvSpPr>
          <p:nvPr/>
        </p:nvSpPr>
        <p:spPr bwMode="auto">
          <a:xfrm>
            <a:off x="5257800" y="266065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994313" name="Text Box 9"/>
          <p:cNvSpPr txBox="1">
            <a:spLocks noChangeArrowheads="1"/>
          </p:cNvSpPr>
          <p:nvPr/>
        </p:nvSpPr>
        <p:spPr bwMode="auto">
          <a:xfrm>
            <a:off x="454025" y="4576763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Circuit-Switched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994314" name="Text Box 10"/>
          <p:cNvSpPr txBox="1">
            <a:spLocks noChangeArrowheads="1"/>
          </p:cNvSpPr>
          <p:nvPr/>
        </p:nvSpPr>
        <p:spPr bwMode="auto">
          <a:xfrm>
            <a:off x="2511425" y="4487863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Packet-Switched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Communication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994315" name="Line 11"/>
          <p:cNvSpPr>
            <a:spLocks noChangeShapeType="1"/>
          </p:cNvSpPr>
          <p:nvPr/>
        </p:nvSpPr>
        <p:spPr bwMode="auto">
          <a:xfrm flipH="1">
            <a:off x="1370013" y="4030663"/>
            <a:ext cx="836612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994316" name="Line 12"/>
          <p:cNvSpPr>
            <a:spLocks noChangeShapeType="1"/>
          </p:cNvSpPr>
          <p:nvPr/>
        </p:nvSpPr>
        <p:spPr bwMode="auto">
          <a:xfrm>
            <a:off x="2206625" y="4030663"/>
            <a:ext cx="1450975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994317" name="Text Box 13"/>
          <p:cNvSpPr txBox="1">
            <a:spLocks noChangeArrowheads="1"/>
          </p:cNvSpPr>
          <p:nvPr/>
        </p:nvSpPr>
        <p:spPr bwMode="auto">
          <a:xfrm>
            <a:off x="1822450" y="5757863"/>
            <a:ext cx="205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rgbClr val="A4A4A4"/>
                </a:solidFill>
                <a:latin typeface="PMingLiU" charset="0"/>
              </a:rPr>
              <a:t>Datagram</a:t>
            </a:r>
            <a:br>
              <a:rPr lang="en-US" sz="1600">
                <a:solidFill>
                  <a:srgbClr val="A4A4A4"/>
                </a:solidFill>
                <a:latin typeface="PMingLiU" charset="0"/>
              </a:rPr>
            </a:br>
            <a:r>
              <a:rPr lang="en-US" sz="1600">
                <a:solidFill>
                  <a:srgbClr val="A4A4A4"/>
                </a:solidFill>
                <a:latin typeface="PMingLiU" charset="0"/>
              </a:rPr>
              <a:t> Network</a:t>
            </a:r>
            <a:endParaRPr lang="en-US" sz="2400" b="0" i="1">
              <a:solidFill>
                <a:srgbClr val="A4A4A4"/>
              </a:solidFill>
              <a:latin typeface="PMingLiU" charset="0"/>
            </a:endParaRPr>
          </a:p>
        </p:txBody>
      </p:sp>
      <p:sp>
        <p:nvSpPr>
          <p:cNvPr id="994318" name="Text Box 14"/>
          <p:cNvSpPr txBox="1">
            <a:spLocks noChangeArrowheads="1"/>
          </p:cNvSpPr>
          <p:nvPr/>
        </p:nvSpPr>
        <p:spPr bwMode="auto">
          <a:xfrm>
            <a:off x="3500438" y="5732463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>
                <a:solidFill>
                  <a:schemeClr val="accent1"/>
                </a:solidFill>
                <a:latin typeface="PMingLiU" charset="0"/>
              </a:rPr>
              <a:t>Virtual Circuit Network</a:t>
            </a:r>
            <a:endParaRPr lang="en-US" sz="2400" b="0" i="1">
              <a:solidFill>
                <a:schemeClr val="accent1"/>
              </a:solidFill>
              <a:latin typeface="PMingLiU" charset="0"/>
            </a:endParaRPr>
          </a:p>
        </p:txBody>
      </p:sp>
      <p:sp>
        <p:nvSpPr>
          <p:cNvPr id="994319" name="Line 15"/>
          <p:cNvSpPr>
            <a:spLocks noChangeShapeType="1"/>
          </p:cNvSpPr>
          <p:nvPr/>
        </p:nvSpPr>
        <p:spPr bwMode="auto">
          <a:xfrm flipH="1">
            <a:off x="2890838" y="5334000"/>
            <a:ext cx="766762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994320" name="Line 16"/>
          <p:cNvSpPr>
            <a:spLocks noChangeShapeType="1"/>
          </p:cNvSpPr>
          <p:nvPr/>
        </p:nvSpPr>
        <p:spPr bwMode="auto">
          <a:xfrm>
            <a:off x="3657600" y="5334000"/>
            <a:ext cx="831850" cy="369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994321" name="Text Box 17"/>
          <p:cNvSpPr txBox="1">
            <a:spLocks noChangeArrowheads="1"/>
          </p:cNvSpPr>
          <p:nvPr/>
        </p:nvSpPr>
        <p:spPr bwMode="auto">
          <a:xfrm>
            <a:off x="5486400" y="4267200"/>
            <a:ext cx="3459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A hybrid of circuits and packets; headers include a </a:t>
            </a:r>
            <a:r>
              <a:rPr lang="ja-JP" altLang="en-US" b="0">
                <a:latin typeface="Arial" charset="0"/>
              </a:rPr>
              <a:t>“</a:t>
            </a:r>
            <a:r>
              <a:rPr lang="en-US" altLang="ja-JP" b="0">
                <a:latin typeface="Arial" charset="0"/>
              </a:rPr>
              <a:t>circuit identifier</a:t>
            </a:r>
            <a:r>
              <a:rPr lang="ja-JP" altLang="en-US" b="0">
                <a:latin typeface="Arial" charset="0"/>
              </a:rPr>
              <a:t>”</a:t>
            </a:r>
            <a:r>
              <a:rPr lang="en-US" altLang="ja-JP" b="0">
                <a:latin typeface="Arial" charset="0"/>
              </a:rPr>
              <a:t> established during a setup phase</a:t>
            </a:r>
            <a:endParaRPr lang="en-US" b="0">
              <a:latin typeface="Arial" charset="0"/>
            </a:endParaRPr>
          </a:p>
        </p:txBody>
      </p:sp>
      <p:cxnSp>
        <p:nvCxnSpPr>
          <p:cNvPr id="994322" name="AutoShape 18"/>
          <p:cNvCxnSpPr>
            <a:cxnSpLocks noChangeShapeType="1"/>
            <a:stCxn id="994321" idx="2"/>
            <a:endCxn id="994318" idx="3"/>
          </p:cNvCxnSpPr>
          <p:nvPr/>
        </p:nvCxnSpPr>
        <p:spPr bwMode="auto">
          <a:xfrm rot="5400000">
            <a:off x="6049169" y="4918869"/>
            <a:ext cx="676275" cy="1658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4655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6" grpId="0" build="p"/>
      <p:bldP spid="994307" grpId="0"/>
      <p:bldP spid="994308" grpId="0"/>
      <p:bldP spid="994309" grpId="0"/>
      <p:bldP spid="994310" grpId="0"/>
      <p:bldP spid="994311" grpId="0" animBg="1"/>
      <p:bldP spid="994312" grpId="0" animBg="1"/>
      <p:bldP spid="994313" grpId="0"/>
      <p:bldP spid="994314" grpId="0"/>
      <p:bldP spid="994315" grpId="0" animBg="1"/>
      <p:bldP spid="994316" grpId="0" animBg="1"/>
      <p:bldP spid="994317" grpId="0"/>
      <p:bldP spid="994318" grpId="0"/>
      <p:bldP spid="994319" grpId="0" animBg="1"/>
      <p:bldP spid="994320" grpId="0" animBg="1"/>
      <p:bldP spid="9943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4ABFCB-027A-134D-A1D7-41F07BB0FDEB}" type="slidenum">
              <a:rPr lang="en-US" sz="1400" b="0">
                <a:latin typeface="Times New Roman" charset="0"/>
              </a:rPr>
              <a:pPr eaLnBrk="1" hangingPunct="1"/>
              <a:t>52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5 Minute Break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Questions Before We Proceed?</a:t>
            </a:r>
          </a:p>
        </p:txBody>
      </p:sp>
    </p:spTree>
    <p:extLst>
      <p:ext uri="{BB962C8B-B14F-4D97-AF65-F5344CB8AC3E}">
        <p14:creationId xmlns:p14="http://schemas.microsoft.com/office/powerpoint/2010/main" val="324811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Basics of Datagram Networks</a:t>
            </a:r>
            <a:endParaRPr lang="en-US" dirty="0">
              <a:latin typeface="Helvetica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and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  <a:latin typeface="Arial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 transmission technology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</a:rPr>
              <a:t>Twisted pair, optical, radio,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whatever</a:t>
            </a:r>
            <a:endParaRPr lang="en-US" dirty="0">
              <a:latin typeface="Arial" charset="0"/>
            </a:endParaRPr>
          </a:p>
          <a:p>
            <a:pPr lvl="1"/>
            <a:endParaRPr lang="en-US" dirty="0" smtClean="0"/>
          </a:p>
          <a:p>
            <a:r>
              <a:rPr lang="en-US" u="sng" dirty="0" smtClean="0">
                <a:latin typeface="Arial" charset="0"/>
              </a:rPr>
              <a:t>Node</a:t>
            </a:r>
            <a:r>
              <a:rPr lang="en-US" dirty="0" smtClean="0">
                <a:latin typeface="Arial" charset="0"/>
              </a:rPr>
              <a:t>: computational devices on end of links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Host: general-purpose computer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 node: switch or router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5314890"/>
            <a:ext cx="1981200" cy="0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diamond" w="lg" len="lg"/>
            <a:tailEnd type="diamond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398693" y="508629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Node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5293" y="508629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Node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649" y="4781490"/>
            <a:ext cx="81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Link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04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Arial" charset="0"/>
              </a:rPr>
              <a:t>Latency (delay)</a:t>
            </a:r>
            <a:endParaRPr lang="en-US" sz="32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u="sng" dirty="0" smtClean="0">
                <a:latin typeface="Arial" charset="0"/>
              </a:rPr>
              <a:t>Propagation</a:t>
            </a:r>
            <a:r>
              <a:rPr lang="en-US" dirty="0" smtClean="0">
                <a:latin typeface="Arial" charset="0"/>
              </a:rPr>
              <a:t> time for data sent along </a:t>
            </a:r>
            <a:r>
              <a:rPr lang="en-US" dirty="0">
                <a:latin typeface="Arial" charset="0"/>
              </a:rPr>
              <a:t>the link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Corresponds to the “length” of the link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Arial" charset="0"/>
              </a:rPr>
              <a:t>Bandwidth (capacity)</a:t>
            </a:r>
            <a:endParaRPr lang="en-US" sz="32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Amount of data sent (or received) per unit time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Corresponds to the “width” of the link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Bandwidth-delay product: (BDP)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Amount of data that can be “in flight” at any time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Propagation delay × bits/time = total bits in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5410200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24163" y="5410200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5410200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5551488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5410200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9525" y="3983039"/>
            <a:ext cx="192088" cy="4570412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65629" y="6324600"/>
            <a:ext cx="1262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5537200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delay x bandwidth</a:t>
            </a:r>
          </a:p>
        </p:txBody>
      </p:sp>
    </p:spTree>
    <p:extLst>
      <p:ext uri="{BB962C8B-B14F-4D97-AF65-F5344CB8AC3E}">
        <p14:creationId xmlns:p14="http://schemas.microsoft.com/office/powerpoint/2010/main" val="380277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Bandwidth-Delay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city over slow link:</a:t>
            </a:r>
          </a:p>
          <a:p>
            <a:pPr lvl="1"/>
            <a:r>
              <a:rPr lang="en-US" dirty="0" smtClean="0"/>
              <a:t>B~100mbps</a:t>
            </a:r>
          </a:p>
          <a:p>
            <a:pPr lvl="1"/>
            <a:r>
              <a:rPr lang="en-US" dirty="0" smtClean="0"/>
              <a:t>L~.1msec</a:t>
            </a:r>
          </a:p>
          <a:p>
            <a:pPr lvl="1"/>
            <a:r>
              <a:rPr lang="en-US" dirty="0" smtClean="0"/>
              <a:t>BDP ~ 10000bits ~ 1.25MBytes</a:t>
            </a:r>
          </a:p>
          <a:p>
            <a:pPr lvl="1"/>
            <a:endParaRPr lang="en-US" dirty="0"/>
          </a:p>
          <a:p>
            <a:r>
              <a:rPr lang="en-US" dirty="0" smtClean="0"/>
              <a:t>Cross-country over fast link:</a:t>
            </a:r>
          </a:p>
          <a:p>
            <a:pPr lvl="1"/>
            <a:r>
              <a:rPr lang="en-US" dirty="0" smtClean="0"/>
              <a:t>B~10Gbps</a:t>
            </a:r>
          </a:p>
          <a:p>
            <a:pPr lvl="1"/>
            <a:r>
              <a:rPr lang="en-US" dirty="0" smtClean="0"/>
              <a:t>L~10msec</a:t>
            </a:r>
          </a:p>
          <a:p>
            <a:pPr lvl="1"/>
            <a:r>
              <a:rPr lang="en-US" dirty="0" smtClean="0"/>
              <a:t>BDP ~ 10</a:t>
            </a:r>
            <a:r>
              <a:rPr lang="en-US" baseline="30000" dirty="0" smtClean="0"/>
              <a:t>8</a:t>
            </a:r>
            <a:r>
              <a:rPr lang="en-US" dirty="0" smtClean="0"/>
              <a:t>bits ~ </a:t>
            </a:r>
            <a:r>
              <a:rPr lang="en-US" dirty="0" smtClean="0"/>
              <a:t>12.5GBytes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6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Transmission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1500 byte packet over 14.4k modem: ~1 sec</a:t>
            </a:r>
          </a:p>
          <a:p>
            <a:endParaRPr lang="en-US" dirty="0"/>
          </a:p>
          <a:p>
            <a:r>
              <a:rPr lang="en-US" dirty="0" smtClean="0"/>
              <a:t>1500 byte packet over 10Gbps link: ~10</a:t>
            </a:r>
            <a:r>
              <a:rPr lang="en-US" baseline="30000" dirty="0" smtClean="0"/>
              <a:t>-6</a:t>
            </a:r>
            <a:r>
              <a:rPr lang="en-US" dirty="0" smtClean="0"/>
              <a:t>sec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6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Fraction of time link is busy transmitting</a:t>
            </a:r>
          </a:p>
          <a:p>
            <a:pPr lvl="1"/>
            <a:r>
              <a:rPr lang="en-US" dirty="0" smtClean="0"/>
              <a:t>Often denoted by </a:t>
            </a:r>
            <a:r>
              <a:rPr lang="en-US" dirty="0" err="1" smtClean="0"/>
              <a:t>ρ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Ratio of arrival rate to bandwidth</a:t>
            </a:r>
          </a:p>
          <a:p>
            <a:pPr lvl="1"/>
            <a:r>
              <a:rPr lang="en-US" dirty="0" smtClean="0"/>
              <a:t>Arrival: A bits/sec on average</a:t>
            </a:r>
          </a:p>
          <a:p>
            <a:pPr lvl="1"/>
            <a:r>
              <a:rPr lang="en-US" dirty="0" smtClean="0"/>
              <a:t>Utilization = A/B = Arrival/Bandwidth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Payload (Body)</a:t>
            </a:r>
          </a:p>
          <a:p>
            <a:pPr lvl="1"/>
            <a:r>
              <a:rPr lang="en-US" dirty="0" smtClean="0"/>
              <a:t>Data being transferred</a:t>
            </a:r>
          </a:p>
          <a:p>
            <a:pPr lvl="1"/>
            <a:endParaRPr lang="en-US" dirty="0"/>
          </a:p>
          <a:p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Instructions to the network for how to handle packet</a:t>
            </a:r>
          </a:p>
          <a:p>
            <a:pPr lvl="1"/>
            <a:r>
              <a:rPr lang="en-US" dirty="0" smtClean="0"/>
              <a:t>Think of the header as an interface!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was an app, not a network!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 technological breakthrough was to turn voice into electrical signals and vice versa.</a:t>
            </a:r>
          </a:p>
          <a:p>
            <a:pPr lvl="1"/>
            <a:r>
              <a:rPr lang="en-US" dirty="0" smtClean="0"/>
              <a:t>Great achievement</a:t>
            </a:r>
          </a:p>
          <a:p>
            <a:pPr lvl="1"/>
            <a:r>
              <a:rPr lang="en-US" dirty="0" smtClean="0"/>
              <a:t>One of the nastiest patent battles in history</a:t>
            </a:r>
          </a:p>
          <a:p>
            <a:pPr lvl="2"/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demonstration of this new device involved two phones connected by a single dedicated wire.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200400" y="2667000"/>
            <a:ext cx="2286000" cy="762000"/>
            <a:chOff x="2016" y="1680"/>
            <a:chExt cx="1440" cy="480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016" y="1680"/>
              <a:ext cx="1056" cy="480"/>
            </a:xfrm>
            <a:custGeom>
              <a:avLst/>
              <a:gdLst>
                <a:gd name="T0" fmla="*/ 0 w 1056"/>
                <a:gd name="T1" fmla="*/ 0 h 480"/>
                <a:gd name="T2" fmla="*/ 1056 w 1056"/>
                <a:gd name="T3" fmla="*/ 0 h 480"/>
                <a:gd name="T4" fmla="*/ 1056 w 1056"/>
                <a:gd name="T5" fmla="*/ 480 h 480"/>
                <a:gd name="T6" fmla="*/ 0 w 105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480">
                  <a:moveTo>
                    <a:pt x="0" y="0"/>
                  </a:moveTo>
                  <a:lnTo>
                    <a:pt x="1056" y="0"/>
                  </a:lnTo>
                  <a:lnTo>
                    <a:pt x="1056" y="480"/>
                  </a:lnTo>
                  <a:lnTo>
                    <a:pt x="0" y="480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72" y="1728"/>
              <a:ext cx="384" cy="3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Lifecycle of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191185" y="3597275"/>
            <a:ext cx="19904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charset="0"/>
              </a:rPr>
              <a:t>Excess Packets </a:t>
            </a:r>
          </a:p>
          <a:p>
            <a:r>
              <a:rPr lang="en-US" i="1" dirty="0" smtClean="0">
                <a:latin typeface="Times New Roman" charset="0"/>
              </a:rPr>
              <a:t>Stored in Buffer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69658" y="3124200"/>
            <a:ext cx="1935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latin typeface="Times New Roman" charset="0"/>
              </a:rPr>
              <a:t>Packet Arriving </a:t>
            </a:r>
          </a:p>
          <a:p>
            <a:pPr algn="ctr"/>
            <a:r>
              <a:rPr lang="en-US" i="1" dirty="0" smtClean="0">
                <a:latin typeface="Times New Roman" charset="0"/>
              </a:rPr>
              <a:t>at Switch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334000" y="3200400"/>
            <a:ext cx="16078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latin typeface="Times New Roman" charset="0"/>
              </a:rPr>
              <a:t>Packet</a:t>
            </a:r>
          </a:p>
          <a:p>
            <a:pPr algn="ctr"/>
            <a:r>
              <a:rPr lang="en-US" i="1" dirty="0" smtClean="0">
                <a:latin typeface="Times New Roman" charset="0"/>
              </a:rPr>
              <a:t>Being</a:t>
            </a:r>
          </a:p>
          <a:p>
            <a:pPr algn="ctr"/>
            <a:r>
              <a:rPr lang="en-US" i="1" dirty="0" smtClean="0">
                <a:latin typeface="Times New Roman" charset="0"/>
              </a:rPr>
              <a:t> Transmitted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104674" y="2819400"/>
            <a:ext cx="1740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charset="0"/>
              </a:rPr>
              <a:t>Packet Buffer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783697" y="2571690"/>
            <a:ext cx="7695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charset="0"/>
              </a:rPr>
              <a:t>Link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038600" y="1295400"/>
            <a:ext cx="22348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charset="0"/>
              </a:rPr>
              <a:t>Packet Currently </a:t>
            </a:r>
          </a:p>
          <a:p>
            <a:r>
              <a:rPr lang="en-US" i="1" dirty="0" smtClean="0">
                <a:latin typeface="Times New Roman" charset="0"/>
              </a:rPr>
              <a:t>Being Transmitted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156038" y="1981200"/>
            <a:ext cx="25562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311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55035 0.00046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35 0.00046 L 0.61702 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5" grpId="0"/>
      <p:bldP spid="15" grpId="1"/>
      <p:bldP spid="19" grpId="0"/>
      <p:bldP spid="19" grpId="1"/>
      <p:bldP spid="44" grpId="0" animBg="1"/>
      <p:bldP spid="44" grpId="1" animBg="1"/>
      <p:bldP spid="44" grpId="2" animBg="1"/>
      <p:bldP spid="20" grpId="0" animBg="1"/>
      <p:bldP spid="20" grpId="1" animBg="1"/>
      <p:bldP spid="30" grpId="0" animBg="1"/>
      <p:bldP spid="30" grpId="1" animBg="1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3" grpId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200400" y="2667000"/>
            <a:ext cx="2286000" cy="762000"/>
            <a:chOff x="2016" y="1680"/>
            <a:chExt cx="1440" cy="480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016" y="1680"/>
              <a:ext cx="1056" cy="480"/>
            </a:xfrm>
            <a:custGeom>
              <a:avLst/>
              <a:gdLst>
                <a:gd name="T0" fmla="*/ 0 w 1056"/>
                <a:gd name="T1" fmla="*/ 0 h 480"/>
                <a:gd name="T2" fmla="*/ 1056 w 1056"/>
                <a:gd name="T3" fmla="*/ 0 h 480"/>
                <a:gd name="T4" fmla="*/ 1056 w 1056"/>
                <a:gd name="T5" fmla="*/ 480 h 480"/>
                <a:gd name="T6" fmla="*/ 0 w 105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480">
                  <a:moveTo>
                    <a:pt x="0" y="0"/>
                  </a:moveTo>
                  <a:lnTo>
                    <a:pt x="1056" y="0"/>
                  </a:lnTo>
                  <a:lnTo>
                    <a:pt x="1056" y="480"/>
                  </a:lnTo>
                  <a:lnTo>
                    <a:pt x="0" y="480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72" y="1728"/>
              <a:ext cx="384" cy="3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Delays of Their Lives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43633" y="3597275"/>
            <a:ext cx="17608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atin typeface="Times New Roman" charset="0"/>
              </a:rPr>
              <a:t>Queueing</a:t>
            </a:r>
            <a:endParaRPr lang="en-US" sz="2800" i="1" dirty="0" smtClean="0">
              <a:latin typeface="Times New Roman" charset="0"/>
            </a:endParaRPr>
          </a:p>
          <a:p>
            <a:pPr algn="ctr"/>
            <a:r>
              <a:rPr lang="en-US" sz="2800" i="1" dirty="0" smtClean="0">
                <a:latin typeface="Times New Roman" charset="0"/>
              </a:rPr>
              <a:t>Delay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984611" y="3236893"/>
            <a:ext cx="23066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</a:rPr>
              <a:t>Transmission</a:t>
            </a:r>
          </a:p>
          <a:p>
            <a:pPr algn="ctr"/>
            <a:r>
              <a:rPr lang="en-US" sz="2800" i="1" dirty="0" smtClean="0">
                <a:latin typeface="Times New Roman" charset="0"/>
              </a:rPr>
              <a:t> Delay</a:t>
            </a:r>
            <a:endParaRPr lang="en-US" sz="2800" i="1" dirty="0">
              <a:latin typeface="Times New Roman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923686" y="4495800"/>
            <a:ext cx="75055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atin typeface="Times New Roman" charset="0"/>
              </a:rPr>
              <a:t>Propagation Delay is how long it takes</a:t>
            </a:r>
          </a:p>
          <a:p>
            <a:pPr algn="ctr"/>
            <a:r>
              <a:rPr lang="en-US" sz="3200" i="1" dirty="0" smtClean="0">
                <a:latin typeface="Times New Roman" charset="0"/>
              </a:rPr>
              <a:t>to reach the next switch after transmission</a:t>
            </a:r>
            <a:endParaRPr lang="en-US" sz="3200" i="1" dirty="0">
              <a:latin typeface="Times New Roman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042774" y="3992940"/>
            <a:ext cx="75536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atin typeface="Times New Roman" charset="0"/>
              </a:rPr>
              <a:t>Round-Trip Time (RTT) is the time it takes</a:t>
            </a:r>
          </a:p>
          <a:p>
            <a:pPr algn="ctr"/>
            <a:r>
              <a:rPr lang="en-US" sz="3200" i="1" dirty="0" smtClean="0">
                <a:latin typeface="Times New Roman" charset="0"/>
              </a:rPr>
              <a:t>a packet to reach the destination and </a:t>
            </a:r>
          </a:p>
          <a:p>
            <a:pPr algn="ctr"/>
            <a:r>
              <a:rPr lang="en-US" sz="3200" i="1" dirty="0" smtClean="0">
                <a:latin typeface="Times New Roman" charset="0"/>
              </a:rPr>
              <a:t>the response to return to the sender</a:t>
            </a:r>
            <a:endParaRPr lang="en-US" sz="32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55035 0.00046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35 0.00046 L 0.61702 0.0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44" grpId="0" animBg="1"/>
      <p:bldP spid="44" grpId="1" animBg="1"/>
      <p:bldP spid="44" grpId="2" animBg="1"/>
      <p:bldP spid="20" grpId="0" animBg="1"/>
      <p:bldP spid="20" grpId="1" animBg="1"/>
      <p:bldP spid="30" grpId="0" animBg="1"/>
      <p:bldP spid="30" grpId="1" animBg="1"/>
      <p:bldP spid="21" grpId="0"/>
      <p:bldP spid="21" grpId="1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427D61-9ACF-D845-83E5-EFBDE4582C9A}" type="slidenum">
              <a:rPr lang="en-US" sz="1400" b="0">
                <a:latin typeface="Times New Roman" charset="0"/>
              </a:rPr>
              <a:pPr eaLnBrk="1" hangingPunct="1"/>
              <a:t>62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zh-TW" altLang="en-US" sz="3200">
                <a:latin typeface="Helvetica" charset="0"/>
                <a:ea typeface="PMingLiU" charset="0"/>
                <a:cs typeface="PMingLiU" charset="0"/>
              </a:rPr>
              <a:t>Timing of Datagram Packet Switching</a:t>
            </a:r>
            <a:endParaRPr lang="zh-TW" altLang="en-US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238500" y="33655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238500" y="4102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0909" name="Object 2"/>
          <p:cNvGraphicFramePr>
            <a:graphicFrameLocks noChangeAspect="1"/>
          </p:cNvGraphicFramePr>
          <p:nvPr/>
        </p:nvGraphicFramePr>
        <p:xfrm>
          <a:off x="457200" y="1371600"/>
          <a:ext cx="82296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VISIO" r:id="rId4" imgW="7340600" imgH="1028700" progId="Visio.Drawing.4">
                  <p:embed/>
                </p:oleObj>
              </mc:Choice>
              <mc:Fallback>
                <p:oleObj name="VISIO" r:id="rId4" imgW="7340600" imgH="102870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296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2105025" y="3651250"/>
            <a:ext cx="1852613" cy="333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V="1">
            <a:off x="3805238" y="38036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80912" name="AutoShape 16"/>
          <p:cNvSpPr>
            <a:spLocks/>
          </p:cNvSpPr>
          <p:nvPr/>
        </p:nvSpPr>
        <p:spPr bwMode="auto">
          <a:xfrm>
            <a:off x="4032250" y="3649663"/>
            <a:ext cx="76200" cy="153987"/>
          </a:xfrm>
          <a:prstGeom prst="rightBrace">
            <a:avLst>
              <a:gd name="adj1" fmla="val 1684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>
              <a:latin typeface="PMingLiU" charset="0"/>
            </a:endParaRPr>
          </a:p>
        </p:txBody>
      </p:sp>
      <p:sp>
        <p:nvSpPr>
          <p:cNvPr id="80913" name="AutoShape 17"/>
          <p:cNvSpPr>
            <a:spLocks noChangeArrowheads="1"/>
          </p:cNvSpPr>
          <p:nvPr/>
        </p:nvSpPr>
        <p:spPr bwMode="auto">
          <a:xfrm rot="5400000">
            <a:off x="2720975" y="3084513"/>
            <a:ext cx="484188" cy="1731962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Packet 1</a:t>
            </a: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2097088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3829050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5562600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7294563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0918" name="Oval 22"/>
          <p:cNvSpPr>
            <a:spLocks noChangeArrowheads="1"/>
          </p:cNvSpPr>
          <p:nvPr/>
        </p:nvSpPr>
        <p:spPr bwMode="auto">
          <a:xfrm>
            <a:off x="5935663" y="4565650"/>
            <a:ext cx="212725" cy="3032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V="1">
            <a:off x="6096000" y="3954463"/>
            <a:ext cx="106363" cy="6302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V="1">
            <a:off x="6254750" y="4037013"/>
            <a:ext cx="1274763" cy="285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760413" y="1600200"/>
            <a:ext cx="1008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Host 1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696200" y="1600200"/>
            <a:ext cx="827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Host 2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3424238" y="1752600"/>
            <a:ext cx="7667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Node 1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5022850" y="1752600"/>
            <a:ext cx="768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Node 2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4067175" y="3117850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Arial" charset="0"/>
              </a:rPr>
              <a:t>propagation</a:t>
            </a:r>
          </a:p>
          <a:p>
            <a:pPr algn="l"/>
            <a:r>
              <a:rPr lang="en-US" sz="1600" b="0">
                <a:latin typeface="Arial" charset="0"/>
              </a:rPr>
              <a:t>delay between</a:t>
            </a:r>
          </a:p>
          <a:p>
            <a:pPr algn="l"/>
            <a:r>
              <a:rPr lang="en-US" sz="1600" b="0">
                <a:latin typeface="Arial" charset="0"/>
              </a:rPr>
              <a:t>Host 1 and </a:t>
            </a:r>
          </a:p>
          <a:p>
            <a:pPr algn="l"/>
            <a:r>
              <a:rPr lang="en-US" sz="1600" b="0">
                <a:latin typeface="Arial" charset="0"/>
              </a:rPr>
              <a:t>Node 1 </a:t>
            </a:r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25114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>
            <a:off x="43370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>
            <a:off x="59356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6F842F2-2CD7-A941-B574-0195D494E9DD}" type="slidenum">
              <a:rPr lang="en-US" sz="1400" b="0">
                <a:latin typeface="Times New Roman" charset="0"/>
              </a:rPr>
              <a:pPr eaLnBrk="1" hangingPunct="1"/>
              <a:t>63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zh-TW" altLang="en-US" sz="3200">
                <a:latin typeface="Helvetica" charset="0"/>
                <a:ea typeface="PMingLiU" charset="0"/>
                <a:cs typeface="PMingLiU" charset="0"/>
              </a:rPr>
              <a:t>Timing of Datagram Packet Switching</a:t>
            </a:r>
            <a:endParaRPr lang="zh-TW" altLang="en-US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238500" y="33655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3238500" y="4102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957" name="Object 2"/>
          <p:cNvGraphicFramePr>
            <a:graphicFrameLocks noChangeAspect="1"/>
          </p:cNvGraphicFramePr>
          <p:nvPr/>
        </p:nvGraphicFramePr>
        <p:xfrm>
          <a:off x="457200" y="1371600"/>
          <a:ext cx="82296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5" name="VISIO" r:id="rId4" imgW="7340600" imgH="1028700" progId="Visio.Drawing.4">
                  <p:embed/>
                </p:oleObj>
              </mc:Choice>
              <mc:Fallback>
                <p:oleObj name="VISIO" r:id="rId4" imgW="7340600" imgH="102870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296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8" name="Line 14"/>
          <p:cNvSpPr>
            <a:spLocks noChangeShapeType="1"/>
          </p:cNvSpPr>
          <p:nvPr/>
        </p:nvSpPr>
        <p:spPr bwMode="auto">
          <a:xfrm flipV="1">
            <a:off x="2105025" y="3651250"/>
            <a:ext cx="1852613" cy="333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V="1">
            <a:off x="3805238" y="38036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82960" name="AutoShape 16"/>
          <p:cNvSpPr>
            <a:spLocks/>
          </p:cNvSpPr>
          <p:nvPr/>
        </p:nvSpPr>
        <p:spPr bwMode="auto">
          <a:xfrm>
            <a:off x="4032250" y="3649663"/>
            <a:ext cx="76200" cy="153987"/>
          </a:xfrm>
          <a:prstGeom prst="rightBrace">
            <a:avLst>
              <a:gd name="adj1" fmla="val 1684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>
              <a:latin typeface="PMingLiU" charset="0"/>
            </a:endParaRPr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 rot="5400000">
            <a:off x="2720975" y="3084513"/>
            <a:ext cx="484188" cy="1731962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Packet 1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2097088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3829050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5562600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7294563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5935663" y="4565650"/>
            <a:ext cx="212725" cy="3032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 flipV="1">
            <a:off x="6096000" y="3954463"/>
            <a:ext cx="106363" cy="6302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 flipV="1">
            <a:off x="6254750" y="4037013"/>
            <a:ext cx="1274763" cy="285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2969" name="AutoShape 25"/>
          <p:cNvSpPr>
            <a:spLocks/>
          </p:cNvSpPr>
          <p:nvPr/>
        </p:nvSpPr>
        <p:spPr bwMode="auto">
          <a:xfrm>
            <a:off x="1905000" y="3684588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3" tIns="45713" rIns="274291" bIns="228577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760413" y="1600200"/>
            <a:ext cx="1008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Host 1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7696200" y="1600200"/>
            <a:ext cx="827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Host 2</a:t>
            </a:r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3424238" y="1752600"/>
            <a:ext cx="7667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Node 1</a:t>
            </a:r>
          </a:p>
        </p:txBody>
      </p:sp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5022850" y="1752600"/>
            <a:ext cx="768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Node 2</a:t>
            </a:r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4067175" y="3117850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Arial" charset="0"/>
              </a:rPr>
              <a:t>propagation</a:t>
            </a:r>
          </a:p>
          <a:p>
            <a:pPr algn="l"/>
            <a:r>
              <a:rPr lang="en-US" sz="1600" b="0">
                <a:latin typeface="Arial" charset="0"/>
              </a:rPr>
              <a:t>delay between</a:t>
            </a:r>
          </a:p>
          <a:p>
            <a:pPr algn="l"/>
            <a:r>
              <a:rPr lang="en-US" sz="1600" b="0">
                <a:latin typeface="Arial" charset="0"/>
              </a:rPr>
              <a:t>Host 1 and </a:t>
            </a:r>
          </a:p>
          <a:p>
            <a:pPr algn="l"/>
            <a:r>
              <a:rPr lang="en-US" sz="1600" b="0">
                <a:latin typeface="Arial" charset="0"/>
              </a:rPr>
              <a:t>Node 1 </a:t>
            </a: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341313" y="3541713"/>
            <a:ext cx="14557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transmission </a:t>
            </a:r>
          </a:p>
          <a:p>
            <a:pPr algn="l"/>
            <a:r>
              <a:rPr lang="en-US" sz="1400" b="0">
                <a:latin typeface="Arial" charset="0"/>
              </a:rPr>
              <a:t>time of Packet 1</a:t>
            </a:r>
          </a:p>
          <a:p>
            <a:pPr algn="l"/>
            <a:r>
              <a:rPr lang="en-US" sz="1400" b="0">
                <a:latin typeface="Arial" charset="0"/>
              </a:rPr>
              <a:t>at Host 1</a:t>
            </a:r>
          </a:p>
        </p:txBody>
      </p:sp>
      <p:sp>
        <p:nvSpPr>
          <p:cNvPr id="82976" name="Line 32"/>
          <p:cNvSpPr>
            <a:spLocks noChangeShapeType="1"/>
          </p:cNvSpPr>
          <p:nvPr/>
        </p:nvSpPr>
        <p:spPr bwMode="auto">
          <a:xfrm>
            <a:off x="25114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>
            <a:off x="43370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>
            <a:off x="59356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BDF8031-F19F-5844-8567-9922EDF6DBA7}" type="slidenum">
              <a:rPr lang="en-US" sz="1400" b="0">
                <a:latin typeface="Times New Roman" charset="0"/>
              </a:rPr>
              <a:pPr eaLnBrk="1" hangingPunct="1"/>
              <a:t>64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4994" name="AutoShape 2"/>
          <p:cNvSpPr>
            <a:spLocks noChangeArrowheads="1"/>
          </p:cNvSpPr>
          <p:nvPr/>
        </p:nvSpPr>
        <p:spPr bwMode="auto">
          <a:xfrm rot="5400000">
            <a:off x="6194425" y="4251326"/>
            <a:ext cx="484187" cy="1731962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45705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Packet 1</a:t>
            </a: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 rot="5400000">
            <a:off x="4433888" y="3643312"/>
            <a:ext cx="484188" cy="1731963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45705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Packet 1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zh-TW" altLang="en-US" sz="3200">
                <a:latin typeface="Helvetica" charset="0"/>
                <a:ea typeface="PMingLiU" charset="0"/>
                <a:cs typeface="PMingLiU" charset="0"/>
              </a:rPr>
              <a:t>Timing of Datagram Packet Switching</a:t>
            </a:r>
            <a:endParaRPr lang="zh-TW" altLang="en-US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238500" y="33655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3238500" y="4102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5007" name="Object 2"/>
          <p:cNvGraphicFramePr>
            <a:graphicFrameLocks noChangeAspect="1"/>
          </p:cNvGraphicFramePr>
          <p:nvPr/>
        </p:nvGraphicFramePr>
        <p:xfrm>
          <a:off x="457200" y="1371600"/>
          <a:ext cx="82296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79" name="VISIO" r:id="rId4" imgW="7340600" imgH="1028700" progId="Visio.Drawing.4">
                  <p:embed/>
                </p:oleObj>
              </mc:Choice>
              <mc:Fallback>
                <p:oleObj name="VISIO" r:id="rId4" imgW="7340600" imgH="102870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296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Line 16"/>
          <p:cNvSpPr>
            <a:spLocks noChangeShapeType="1"/>
          </p:cNvSpPr>
          <p:nvPr/>
        </p:nvSpPr>
        <p:spPr bwMode="auto">
          <a:xfrm flipV="1">
            <a:off x="2105025" y="3651250"/>
            <a:ext cx="1852613" cy="333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3805238" y="38036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85010" name="AutoShape 18"/>
          <p:cNvSpPr>
            <a:spLocks/>
          </p:cNvSpPr>
          <p:nvPr/>
        </p:nvSpPr>
        <p:spPr bwMode="auto">
          <a:xfrm>
            <a:off x="4032250" y="3649663"/>
            <a:ext cx="76200" cy="153987"/>
          </a:xfrm>
          <a:prstGeom prst="rightBrace">
            <a:avLst>
              <a:gd name="adj1" fmla="val 1684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>
              <a:latin typeface="PMingLiU" charset="0"/>
            </a:endParaRPr>
          </a:p>
        </p:txBody>
      </p:sp>
      <p:sp>
        <p:nvSpPr>
          <p:cNvPr id="85011" name="AutoShape 19"/>
          <p:cNvSpPr>
            <a:spLocks noChangeArrowheads="1"/>
          </p:cNvSpPr>
          <p:nvPr/>
        </p:nvSpPr>
        <p:spPr bwMode="auto">
          <a:xfrm rot="5400000">
            <a:off x="2720975" y="3084513"/>
            <a:ext cx="484188" cy="1731962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Packet 1</a:t>
            </a:r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2097088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3829050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>
            <a:off x="5562600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7294563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5935663" y="4565650"/>
            <a:ext cx="212725" cy="3032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 flipV="1">
            <a:off x="6096000" y="3954463"/>
            <a:ext cx="106363" cy="6302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6042025" y="3803650"/>
            <a:ext cx="10763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processing </a:t>
            </a:r>
            <a:br>
              <a:rPr lang="en-US" sz="1400" b="0">
                <a:latin typeface="Arial" charset="0"/>
              </a:rPr>
            </a:br>
            <a:r>
              <a:rPr lang="en-US" sz="1400" b="0">
                <a:latin typeface="Arial" charset="0"/>
              </a:rPr>
              <a:t>delay of Packet 1 at Node 2</a:t>
            </a:r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 flipV="1">
            <a:off x="6254750" y="4037013"/>
            <a:ext cx="1274763" cy="285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5020" name="AutoShape 28"/>
          <p:cNvSpPr>
            <a:spLocks/>
          </p:cNvSpPr>
          <p:nvPr/>
        </p:nvSpPr>
        <p:spPr bwMode="auto">
          <a:xfrm>
            <a:off x="1905000" y="3684588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3" tIns="45713" rIns="274291" bIns="228577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760413" y="1600200"/>
            <a:ext cx="1008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Host 1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7696200" y="1600200"/>
            <a:ext cx="827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Host 2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3424238" y="1752600"/>
            <a:ext cx="7667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Node 1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5022850" y="1752600"/>
            <a:ext cx="768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Node 2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4067175" y="3117850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Arial" charset="0"/>
              </a:rPr>
              <a:t>propagation</a:t>
            </a:r>
          </a:p>
          <a:p>
            <a:pPr algn="l"/>
            <a:r>
              <a:rPr lang="en-US" sz="1600" b="0">
                <a:latin typeface="Arial" charset="0"/>
              </a:rPr>
              <a:t>delay between</a:t>
            </a:r>
          </a:p>
          <a:p>
            <a:pPr algn="l"/>
            <a:r>
              <a:rPr lang="en-US" sz="1600" b="0">
                <a:latin typeface="Arial" charset="0"/>
              </a:rPr>
              <a:t>Host 1 and </a:t>
            </a:r>
          </a:p>
          <a:p>
            <a:pPr algn="l"/>
            <a:r>
              <a:rPr lang="en-US" sz="1600" b="0">
                <a:latin typeface="Arial" charset="0"/>
              </a:rPr>
              <a:t>Node 1 </a:t>
            </a:r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 flipV="1">
            <a:off x="5573713" y="4430713"/>
            <a:ext cx="304800" cy="303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 flipV="1">
            <a:off x="5554663" y="4564063"/>
            <a:ext cx="304800" cy="303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5028" name="AutoShape 36"/>
          <p:cNvSpPr>
            <a:spLocks/>
          </p:cNvSpPr>
          <p:nvPr/>
        </p:nvSpPr>
        <p:spPr bwMode="auto">
          <a:xfrm>
            <a:off x="5935663" y="4411663"/>
            <a:ext cx="152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>
              <a:latin typeface="PMingLiU" charset="0"/>
            </a:endParaRPr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341313" y="3541713"/>
            <a:ext cx="14557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transmission </a:t>
            </a:r>
          </a:p>
          <a:p>
            <a:pPr algn="l"/>
            <a:r>
              <a:rPr lang="en-US" sz="1400" b="0">
                <a:latin typeface="Arial" charset="0"/>
              </a:rPr>
              <a:t>time of Packet 1</a:t>
            </a:r>
          </a:p>
          <a:p>
            <a:pPr algn="l"/>
            <a:r>
              <a:rPr lang="en-US" sz="1400" b="0">
                <a:latin typeface="Arial" charset="0"/>
              </a:rPr>
              <a:t>at Host 1</a:t>
            </a:r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>
            <a:off x="25114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5031" name="Line 39"/>
          <p:cNvSpPr>
            <a:spLocks noChangeShapeType="1"/>
          </p:cNvSpPr>
          <p:nvPr/>
        </p:nvSpPr>
        <p:spPr bwMode="auto">
          <a:xfrm>
            <a:off x="43370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>
            <a:off x="59356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4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6EDAFC1-D8CD-2F4B-99E1-EE2D703FEDE2}" type="slidenum">
              <a:rPr lang="en-US" sz="1400" b="0">
                <a:latin typeface="Times New Roman" charset="0"/>
              </a:rPr>
              <a:pPr eaLnBrk="1" hangingPunct="1"/>
              <a:t>65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5570538" y="4875213"/>
            <a:ext cx="1741487" cy="1228725"/>
            <a:chOff x="1321" y="2432"/>
            <a:chExt cx="1097" cy="774"/>
          </a:xfrm>
        </p:grpSpPr>
        <p:sp>
          <p:nvSpPr>
            <p:cNvPr id="87087" name="AutoShape 3"/>
            <p:cNvSpPr>
              <a:spLocks noChangeArrowheads="1"/>
            </p:cNvSpPr>
            <p:nvPr/>
          </p:nvSpPr>
          <p:spPr bwMode="auto">
            <a:xfrm rot="5400000">
              <a:off x="1714" y="2039"/>
              <a:ext cx="305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45705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solidFill>
                    <a:srgbClr val="000000"/>
                  </a:solidFill>
                  <a:latin typeface="Arial" charset="0"/>
                  <a:ea typeface="PMingLiU" charset="0"/>
                  <a:cs typeface="PMingLiU" charset="0"/>
                </a:rPr>
                <a:t>Packet 1</a:t>
              </a:r>
            </a:p>
          </p:txBody>
        </p:sp>
        <p:sp>
          <p:nvSpPr>
            <p:cNvPr id="87088" name="AutoShape 4"/>
            <p:cNvSpPr>
              <a:spLocks noChangeArrowheads="1"/>
            </p:cNvSpPr>
            <p:nvPr/>
          </p:nvSpPr>
          <p:spPr bwMode="auto">
            <a:xfrm rot="5400000">
              <a:off x="1721" y="2270"/>
              <a:ext cx="304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45705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solidFill>
                    <a:srgbClr val="000000"/>
                  </a:solidFill>
                  <a:latin typeface="Arial" charset="0"/>
                  <a:ea typeface="PMingLiU" charset="0"/>
                  <a:cs typeface="PMingLiU" charset="0"/>
                </a:rPr>
                <a:t>Packet 2</a:t>
              </a:r>
            </a:p>
          </p:txBody>
        </p:sp>
        <p:sp>
          <p:nvSpPr>
            <p:cNvPr id="87089" name="AutoShape 5"/>
            <p:cNvSpPr>
              <a:spLocks noChangeArrowheads="1"/>
            </p:cNvSpPr>
            <p:nvPr/>
          </p:nvSpPr>
          <p:spPr bwMode="auto">
            <a:xfrm rot="5400000">
              <a:off x="1714" y="2508"/>
              <a:ext cx="305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45705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solidFill>
                    <a:srgbClr val="000000"/>
                  </a:solidFill>
                  <a:latin typeface="Arial" charset="0"/>
                  <a:ea typeface="PMingLiU" charset="0"/>
                  <a:cs typeface="PMingLiU" charset="0"/>
                </a:rPr>
                <a:t>Packet 3</a:t>
              </a:r>
            </a:p>
          </p:txBody>
        </p:sp>
      </p:grpSp>
      <p:grpSp>
        <p:nvGrpSpPr>
          <p:cNvPr id="87043" name="Group 6"/>
          <p:cNvGrpSpPr>
            <a:grpSpLocks/>
          </p:cNvGrpSpPr>
          <p:nvPr/>
        </p:nvGrpSpPr>
        <p:grpSpPr bwMode="auto">
          <a:xfrm>
            <a:off x="3819525" y="4265613"/>
            <a:ext cx="1741488" cy="1230312"/>
            <a:chOff x="1321" y="2432"/>
            <a:chExt cx="1097" cy="774"/>
          </a:xfrm>
        </p:grpSpPr>
        <p:sp>
          <p:nvSpPr>
            <p:cNvPr id="87084" name="AutoShape 7"/>
            <p:cNvSpPr>
              <a:spLocks noChangeArrowheads="1"/>
            </p:cNvSpPr>
            <p:nvPr/>
          </p:nvSpPr>
          <p:spPr bwMode="auto">
            <a:xfrm rot="5400000">
              <a:off x="1714" y="2039"/>
              <a:ext cx="305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45705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Packet 1</a:t>
              </a:r>
            </a:p>
          </p:txBody>
        </p:sp>
        <p:sp>
          <p:nvSpPr>
            <p:cNvPr id="87085" name="AutoShape 8"/>
            <p:cNvSpPr>
              <a:spLocks noChangeArrowheads="1"/>
            </p:cNvSpPr>
            <p:nvPr/>
          </p:nvSpPr>
          <p:spPr bwMode="auto">
            <a:xfrm rot="5400000">
              <a:off x="1721" y="2270"/>
              <a:ext cx="304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45705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Packet 2</a:t>
              </a:r>
            </a:p>
          </p:txBody>
        </p:sp>
        <p:sp>
          <p:nvSpPr>
            <p:cNvPr id="87086" name="AutoShape 9"/>
            <p:cNvSpPr>
              <a:spLocks noChangeArrowheads="1"/>
            </p:cNvSpPr>
            <p:nvPr/>
          </p:nvSpPr>
          <p:spPr bwMode="auto">
            <a:xfrm rot="5400000">
              <a:off x="1714" y="2508"/>
              <a:ext cx="305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45705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Packet 3</a:t>
              </a:r>
            </a:p>
          </p:txBody>
        </p:sp>
      </p:grpSp>
      <p:sp>
        <p:nvSpPr>
          <p:cNvPr id="87044" name="Rectangle 10"/>
          <p:cNvSpPr>
            <a:spLocks noGrp="1" noChangeArrowheads="1"/>
          </p:cNvSpPr>
          <p:nvPr>
            <p:ph type="title"/>
          </p:nvPr>
        </p:nvSpPr>
        <p:spPr/>
        <p:txBody>
          <a:bodyPr lIns="91430" tIns="45716" rIns="91430" bIns="45716" anchor="t"/>
          <a:lstStyle/>
          <a:p>
            <a:r>
              <a:rPr lang="zh-TW" altLang="en-US" sz="3200">
                <a:latin typeface="Helvetica" charset="0"/>
                <a:ea typeface="PMingLiU" charset="0"/>
                <a:cs typeface="PMingLiU" charset="0"/>
              </a:rPr>
              <a:t>Timing of Datagram Packet Switching</a:t>
            </a:r>
            <a:endParaRPr lang="zh-TW" altLang="en-US">
              <a:latin typeface="Helvetica" charset="0"/>
              <a:ea typeface="PMingLiU" charset="0"/>
              <a:cs typeface="PMingLiU" charset="0"/>
            </a:endParaRPr>
          </a:p>
        </p:txBody>
      </p:sp>
      <p:sp>
        <p:nvSpPr>
          <p:cNvPr id="87045" name="Rectangle 11"/>
          <p:cNvSpPr>
            <a:spLocks noChangeArrowheads="1"/>
          </p:cNvSpPr>
          <p:nvPr/>
        </p:nvSpPr>
        <p:spPr bwMode="auto">
          <a:xfrm>
            <a:off x="4260850" y="1711325"/>
            <a:ext cx="0" cy="11113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6" name="Rectangle 12"/>
          <p:cNvSpPr>
            <a:spLocks noChangeArrowheads="1"/>
          </p:cNvSpPr>
          <p:nvPr/>
        </p:nvSpPr>
        <p:spPr bwMode="auto">
          <a:xfrm>
            <a:off x="4260850" y="1770063"/>
            <a:ext cx="0" cy="11112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Rectangle 13"/>
          <p:cNvSpPr>
            <a:spLocks noChangeArrowheads="1"/>
          </p:cNvSpPr>
          <p:nvPr/>
        </p:nvSpPr>
        <p:spPr bwMode="auto">
          <a:xfrm>
            <a:off x="1066800" y="19177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Rectangle 14"/>
          <p:cNvSpPr>
            <a:spLocks noChangeArrowheads="1"/>
          </p:cNvSpPr>
          <p:nvPr/>
        </p:nvSpPr>
        <p:spPr bwMode="auto">
          <a:xfrm>
            <a:off x="1790700" y="2070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Rectangle 15"/>
          <p:cNvSpPr>
            <a:spLocks noChangeArrowheads="1"/>
          </p:cNvSpPr>
          <p:nvPr/>
        </p:nvSpPr>
        <p:spPr bwMode="auto">
          <a:xfrm>
            <a:off x="1066800" y="19939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Rectangle 16"/>
          <p:cNvSpPr>
            <a:spLocks noChangeArrowheads="1"/>
          </p:cNvSpPr>
          <p:nvPr/>
        </p:nvSpPr>
        <p:spPr bwMode="auto">
          <a:xfrm>
            <a:off x="1790700" y="21463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Rectangle 17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Rectangle 18"/>
          <p:cNvSpPr>
            <a:spLocks noChangeArrowheads="1"/>
          </p:cNvSpPr>
          <p:nvPr/>
        </p:nvSpPr>
        <p:spPr bwMode="auto">
          <a:xfrm>
            <a:off x="3238500" y="33655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Rectangle 19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Rectangle 20"/>
          <p:cNvSpPr>
            <a:spLocks noChangeArrowheads="1"/>
          </p:cNvSpPr>
          <p:nvPr/>
        </p:nvSpPr>
        <p:spPr bwMode="auto">
          <a:xfrm>
            <a:off x="3238500" y="4102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7055" name="Object 2"/>
          <p:cNvGraphicFramePr>
            <a:graphicFrameLocks noChangeAspect="1"/>
          </p:cNvGraphicFramePr>
          <p:nvPr/>
        </p:nvGraphicFramePr>
        <p:xfrm>
          <a:off x="457200" y="1371600"/>
          <a:ext cx="82296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03" name="VISIO" r:id="rId4" imgW="7340600" imgH="1028700" progId="Visio.Drawing.4">
                  <p:embed/>
                </p:oleObj>
              </mc:Choice>
              <mc:Fallback>
                <p:oleObj name="VISIO" r:id="rId4" imgW="7340600" imgH="102870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296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6" name="Line 22"/>
          <p:cNvSpPr>
            <a:spLocks noChangeShapeType="1"/>
          </p:cNvSpPr>
          <p:nvPr/>
        </p:nvSpPr>
        <p:spPr bwMode="auto">
          <a:xfrm flipV="1">
            <a:off x="2105025" y="3651250"/>
            <a:ext cx="1852613" cy="333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87057" name="Line 23"/>
          <p:cNvSpPr>
            <a:spLocks noChangeShapeType="1"/>
          </p:cNvSpPr>
          <p:nvPr/>
        </p:nvSpPr>
        <p:spPr bwMode="auto">
          <a:xfrm flipV="1">
            <a:off x="3805238" y="38036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sp>
        <p:nvSpPr>
          <p:cNvPr id="87058" name="AutoShape 24"/>
          <p:cNvSpPr>
            <a:spLocks/>
          </p:cNvSpPr>
          <p:nvPr/>
        </p:nvSpPr>
        <p:spPr bwMode="auto">
          <a:xfrm>
            <a:off x="4032250" y="3649663"/>
            <a:ext cx="76200" cy="153987"/>
          </a:xfrm>
          <a:prstGeom prst="rightBrace">
            <a:avLst>
              <a:gd name="adj1" fmla="val 1684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>
              <a:latin typeface="PMingLiU" charset="0"/>
            </a:endParaRPr>
          </a:p>
        </p:txBody>
      </p:sp>
      <p:grpSp>
        <p:nvGrpSpPr>
          <p:cNvPr id="87059" name="Group 25"/>
          <p:cNvGrpSpPr>
            <a:grpSpLocks/>
          </p:cNvGrpSpPr>
          <p:nvPr/>
        </p:nvGrpSpPr>
        <p:grpSpPr bwMode="auto">
          <a:xfrm>
            <a:off x="2097088" y="3708400"/>
            <a:ext cx="1741487" cy="1227138"/>
            <a:chOff x="1321" y="2432"/>
            <a:chExt cx="1097" cy="774"/>
          </a:xfrm>
        </p:grpSpPr>
        <p:sp>
          <p:nvSpPr>
            <p:cNvPr id="87081" name="AutoShape 26"/>
            <p:cNvSpPr>
              <a:spLocks noChangeArrowheads="1"/>
            </p:cNvSpPr>
            <p:nvPr/>
          </p:nvSpPr>
          <p:spPr bwMode="auto">
            <a:xfrm rot="5400000">
              <a:off x="1714" y="2039"/>
              <a:ext cx="305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Packet 1</a:t>
              </a:r>
            </a:p>
          </p:txBody>
        </p:sp>
        <p:sp>
          <p:nvSpPr>
            <p:cNvPr id="87082" name="AutoShape 27"/>
            <p:cNvSpPr>
              <a:spLocks noChangeArrowheads="1"/>
            </p:cNvSpPr>
            <p:nvPr/>
          </p:nvSpPr>
          <p:spPr bwMode="auto">
            <a:xfrm rot="5400000">
              <a:off x="1721" y="2270"/>
              <a:ext cx="304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Packet 2</a:t>
              </a:r>
            </a:p>
          </p:txBody>
        </p:sp>
        <p:sp>
          <p:nvSpPr>
            <p:cNvPr id="87083" name="AutoShape 28"/>
            <p:cNvSpPr>
              <a:spLocks noChangeArrowheads="1"/>
            </p:cNvSpPr>
            <p:nvPr/>
          </p:nvSpPr>
          <p:spPr bwMode="auto">
            <a:xfrm rot="5400000">
              <a:off x="1714" y="2508"/>
              <a:ext cx="305" cy="1091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Packet 3</a:t>
              </a:r>
            </a:p>
          </p:txBody>
        </p:sp>
      </p:grpSp>
      <p:sp>
        <p:nvSpPr>
          <p:cNvPr id="87060" name="Line 29"/>
          <p:cNvSpPr>
            <a:spLocks noChangeShapeType="1"/>
          </p:cNvSpPr>
          <p:nvPr/>
        </p:nvSpPr>
        <p:spPr bwMode="auto">
          <a:xfrm>
            <a:off x="2097088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7061" name="Line 30"/>
          <p:cNvSpPr>
            <a:spLocks noChangeShapeType="1"/>
          </p:cNvSpPr>
          <p:nvPr/>
        </p:nvSpPr>
        <p:spPr bwMode="auto">
          <a:xfrm>
            <a:off x="3829050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7062" name="Line 31"/>
          <p:cNvSpPr>
            <a:spLocks noChangeShapeType="1"/>
          </p:cNvSpPr>
          <p:nvPr/>
        </p:nvSpPr>
        <p:spPr bwMode="auto">
          <a:xfrm>
            <a:off x="5562600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7063" name="Line 32"/>
          <p:cNvSpPr>
            <a:spLocks noChangeShapeType="1"/>
          </p:cNvSpPr>
          <p:nvPr/>
        </p:nvSpPr>
        <p:spPr bwMode="auto">
          <a:xfrm>
            <a:off x="7294563" y="2738438"/>
            <a:ext cx="0" cy="3508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7064" name="Oval 33"/>
          <p:cNvSpPr>
            <a:spLocks noChangeArrowheads="1"/>
          </p:cNvSpPr>
          <p:nvPr/>
        </p:nvSpPr>
        <p:spPr bwMode="auto">
          <a:xfrm>
            <a:off x="5935663" y="4565650"/>
            <a:ext cx="212725" cy="3032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7065" name="Line 34"/>
          <p:cNvSpPr>
            <a:spLocks noChangeShapeType="1"/>
          </p:cNvSpPr>
          <p:nvPr/>
        </p:nvSpPr>
        <p:spPr bwMode="auto">
          <a:xfrm flipV="1">
            <a:off x="6096000" y="3954463"/>
            <a:ext cx="106363" cy="6302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7066" name="Text Box 35"/>
          <p:cNvSpPr txBox="1">
            <a:spLocks noChangeArrowheads="1"/>
          </p:cNvSpPr>
          <p:nvPr/>
        </p:nvSpPr>
        <p:spPr bwMode="auto">
          <a:xfrm>
            <a:off x="6042025" y="3803650"/>
            <a:ext cx="107632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processing </a:t>
            </a:r>
            <a:br>
              <a:rPr lang="en-US" sz="1400" b="0">
                <a:latin typeface="Arial" charset="0"/>
              </a:rPr>
            </a:br>
            <a:r>
              <a:rPr lang="en-US" sz="1400" b="0">
                <a:latin typeface="Arial" charset="0"/>
              </a:rPr>
              <a:t>delay of Packet 1 at Node 2</a:t>
            </a:r>
          </a:p>
        </p:txBody>
      </p:sp>
      <p:sp>
        <p:nvSpPr>
          <p:cNvPr id="87067" name="Line 36"/>
          <p:cNvSpPr>
            <a:spLocks noChangeShapeType="1"/>
          </p:cNvSpPr>
          <p:nvPr/>
        </p:nvSpPr>
        <p:spPr bwMode="auto">
          <a:xfrm flipV="1">
            <a:off x="6254750" y="4037013"/>
            <a:ext cx="1274763" cy="285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0" tIns="45786" rIns="91570" bIns="228943" anchorCtr="1">
            <a:spAutoFit/>
          </a:bodyPr>
          <a:lstStyle/>
          <a:p>
            <a:endParaRPr lang="en-US"/>
          </a:p>
        </p:txBody>
      </p:sp>
      <p:sp>
        <p:nvSpPr>
          <p:cNvPr id="87068" name="AutoShape 37"/>
          <p:cNvSpPr>
            <a:spLocks/>
          </p:cNvSpPr>
          <p:nvPr/>
        </p:nvSpPr>
        <p:spPr bwMode="auto">
          <a:xfrm>
            <a:off x="1905000" y="3684588"/>
            <a:ext cx="76200" cy="381000"/>
          </a:xfrm>
          <a:prstGeom prst="lef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3" tIns="45713" rIns="274291" bIns="228577" anchor="ctr"/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 b="0">
              <a:latin typeface="PMingLiU" charset="0"/>
            </a:endParaRPr>
          </a:p>
        </p:txBody>
      </p:sp>
      <p:sp>
        <p:nvSpPr>
          <p:cNvPr id="87069" name="Text Box 38"/>
          <p:cNvSpPr txBox="1">
            <a:spLocks noChangeArrowheads="1"/>
          </p:cNvSpPr>
          <p:nvPr/>
        </p:nvSpPr>
        <p:spPr bwMode="auto">
          <a:xfrm>
            <a:off x="760413" y="1600200"/>
            <a:ext cx="1008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Host 1</a:t>
            </a:r>
          </a:p>
        </p:txBody>
      </p:sp>
      <p:sp>
        <p:nvSpPr>
          <p:cNvPr id="87070" name="Text Box 39"/>
          <p:cNvSpPr txBox="1">
            <a:spLocks noChangeArrowheads="1"/>
          </p:cNvSpPr>
          <p:nvPr/>
        </p:nvSpPr>
        <p:spPr bwMode="auto">
          <a:xfrm>
            <a:off x="7696200" y="1600200"/>
            <a:ext cx="827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charset="0"/>
              </a:rPr>
              <a:t>Host 2</a:t>
            </a:r>
          </a:p>
        </p:txBody>
      </p:sp>
      <p:sp>
        <p:nvSpPr>
          <p:cNvPr id="87071" name="Text Box 40"/>
          <p:cNvSpPr txBox="1">
            <a:spLocks noChangeArrowheads="1"/>
          </p:cNvSpPr>
          <p:nvPr/>
        </p:nvSpPr>
        <p:spPr bwMode="auto">
          <a:xfrm>
            <a:off x="3424238" y="1752600"/>
            <a:ext cx="7667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Node 1</a:t>
            </a:r>
          </a:p>
        </p:txBody>
      </p:sp>
      <p:sp>
        <p:nvSpPr>
          <p:cNvPr id="87072" name="Text Box 41"/>
          <p:cNvSpPr txBox="1">
            <a:spLocks noChangeArrowheads="1"/>
          </p:cNvSpPr>
          <p:nvPr/>
        </p:nvSpPr>
        <p:spPr bwMode="auto">
          <a:xfrm>
            <a:off x="5022850" y="1752600"/>
            <a:ext cx="768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3" rIns="91423" bIns="228577" anchorCtr="1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1400" b="0">
                <a:latin typeface="Arial" charset="0"/>
              </a:rPr>
              <a:t>Node 2</a:t>
            </a:r>
          </a:p>
        </p:txBody>
      </p:sp>
      <p:sp>
        <p:nvSpPr>
          <p:cNvPr id="87073" name="Text Box 42"/>
          <p:cNvSpPr txBox="1">
            <a:spLocks noChangeArrowheads="1"/>
          </p:cNvSpPr>
          <p:nvPr/>
        </p:nvSpPr>
        <p:spPr bwMode="auto">
          <a:xfrm>
            <a:off x="4067175" y="3117850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Arial" charset="0"/>
              </a:rPr>
              <a:t>propagation</a:t>
            </a:r>
          </a:p>
          <a:p>
            <a:pPr algn="l"/>
            <a:r>
              <a:rPr lang="en-US" sz="1600" b="0">
                <a:latin typeface="Arial" charset="0"/>
              </a:rPr>
              <a:t>delay between</a:t>
            </a:r>
          </a:p>
          <a:p>
            <a:pPr algn="l"/>
            <a:r>
              <a:rPr lang="en-US" sz="1600" b="0">
                <a:latin typeface="Arial" charset="0"/>
              </a:rPr>
              <a:t>Host 1 and </a:t>
            </a:r>
          </a:p>
          <a:p>
            <a:pPr algn="l"/>
            <a:r>
              <a:rPr lang="en-US" sz="1600" b="0">
                <a:latin typeface="Arial" charset="0"/>
              </a:rPr>
              <a:t>Node 1 </a:t>
            </a:r>
          </a:p>
        </p:txBody>
      </p:sp>
      <p:sp>
        <p:nvSpPr>
          <p:cNvPr id="87074" name="Line 43"/>
          <p:cNvSpPr>
            <a:spLocks noChangeShapeType="1"/>
          </p:cNvSpPr>
          <p:nvPr/>
        </p:nvSpPr>
        <p:spPr bwMode="auto">
          <a:xfrm flipV="1">
            <a:off x="5573713" y="4430713"/>
            <a:ext cx="304800" cy="303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7075" name="Line 44"/>
          <p:cNvSpPr>
            <a:spLocks noChangeShapeType="1"/>
          </p:cNvSpPr>
          <p:nvPr/>
        </p:nvSpPr>
        <p:spPr bwMode="auto">
          <a:xfrm flipV="1">
            <a:off x="5554663" y="4564063"/>
            <a:ext cx="304800" cy="303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7076" name="AutoShape 45"/>
          <p:cNvSpPr>
            <a:spLocks/>
          </p:cNvSpPr>
          <p:nvPr/>
        </p:nvSpPr>
        <p:spPr bwMode="auto">
          <a:xfrm>
            <a:off x="5935663" y="4411663"/>
            <a:ext cx="152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291" tIns="45713" rIns="91423" bIns="228577" anchor="ctr"/>
          <a:lstStyle/>
          <a:p>
            <a:pPr algn="l" eaLnBrk="0" hangingPunct="0">
              <a:spcBef>
                <a:spcPct val="50000"/>
              </a:spcBef>
              <a:spcAft>
                <a:spcPts val="1000"/>
              </a:spcAft>
            </a:pPr>
            <a:endParaRPr lang="en-US" sz="1400">
              <a:latin typeface="PMingLiU" charset="0"/>
            </a:endParaRPr>
          </a:p>
        </p:txBody>
      </p:sp>
      <p:sp>
        <p:nvSpPr>
          <p:cNvPr id="87077" name="Text Box 46"/>
          <p:cNvSpPr txBox="1">
            <a:spLocks noChangeArrowheads="1"/>
          </p:cNvSpPr>
          <p:nvPr/>
        </p:nvSpPr>
        <p:spPr bwMode="auto">
          <a:xfrm>
            <a:off x="341313" y="3541713"/>
            <a:ext cx="14557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transmission </a:t>
            </a:r>
          </a:p>
          <a:p>
            <a:pPr algn="l"/>
            <a:r>
              <a:rPr lang="en-US" sz="1400" b="0">
                <a:latin typeface="Arial" charset="0"/>
              </a:rPr>
              <a:t>time of Packet 1</a:t>
            </a:r>
          </a:p>
          <a:p>
            <a:pPr algn="l"/>
            <a:r>
              <a:rPr lang="en-US" sz="1400" b="0">
                <a:latin typeface="Arial" charset="0"/>
              </a:rPr>
              <a:t>at Host 1</a:t>
            </a:r>
          </a:p>
        </p:txBody>
      </p:sp>
      <p:sp>
        <p:nvSpPr>
          <p:cNvPr id="87078" name="Line 47"/>
          <p:cNvSpPr>
            <a:spLocks noChangeShapeType="1"/>
          </p:cNvSpPr>
          <p:nvPr/>
        </p:nvSpPr>
        <p:spPr bwMode="auto">
          <a:xfrm>
            <a:off x="25114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7079" name="Line 48"/>
          <p:cNvSpPr>
            <a:spLocks noChangeShapeType="1"/>
          </p:cNvSpPr>
          <p:nvPr/>
        </p:nvSpPr>
        <p:spPr bwMode="auto">
          <a:xfrm>
            <a:off x="4337050" y="22050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7080" name="Line 49"/>
          <p:cNvSpPr>
            <a:spLocks noChangeShapeType="1"/>
          </p:cNvSpPr>
          <p:nvPr/>
        </p:nvSpPr>
        <p:spPr bwMode="auto">
          <a:xfrm>
            <a:off x="59356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7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Networking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Propagation delay: latency</a:t>
            </a:r>
          </a:p>
          <a:p>
            <a:pPr lvl="1"/>
            <a:r>
              <a:rPr lang="en-US" dirty="0" smtClean="0"/>
              <a:t>Time spent in traversing the link</a:t>
            </a:r>
          </a:p>
          <a:p>
            <a:pPr lvl="1"/>
            <a:r>
              <a:rPr lang="en-US" dirty="0" smtClean="0"/>
              <a:t>“speed of propagation” delay </a:t>
            </a:r>
            <a:endParaRPr lang="en-US" dirty="0"/>
          </a:p>
          <a:p>
            <a:r>
              <a:rPr lang="en-US" dirty="0" smtClean="0"/>
              <a:t>Transmission delay:</a:t>
            </a:r>
          </a:p>
          <a:p>
            <a:pPr lvl="1"/>
            <a:r>
              <a:rPr lang="en-US" dirty="0" smtClean="0"/>
              <a:t>Time spent being transmitted</a:t>
            </a:r>
          </a:p>
          <a:p>
            <a:pPr lvl="1"/>
            <a:r>
              <a:rPr lang="en-US" dirty="0" smtClean="0"/>
              <a:t>Ratio of packet size to bandwidth</a:t>
            </a:r>
            <a:endParaRPr lang="en-US" dirty="0"/>
          </a:p>
          <a:p>
            <a:r>
              <a:rPr lang="en-US" dirty="0" err="1" smtClean="0"/>
              <a:t>Queueing</a:t>
            </a:r>
            <a:r>
              <a:rPr lang="en-US" dirty="0" smtClean="0"/>
              <a:t> delay:</a:t>
            </a:r>
          </a:p>
          <a:p>
            <a:pPr lvl="1"/>
            <a:r>
              <a:rPr lang="en-US" dirty="0" smtClean="0"/>
              <a:t>Time spent waiting in queue</a:t>
            </a:r>
          </a:p>
          <a:p>
            <a:pPr lvl="1"/>
            <a:r>
              <a:rPr lang="en-US" dirty="0" smtClean="0"/>
              <a:t>Ratio of total packet bits ahead in queue to bandwidth</a:t>
            </a:r>
          </a:p>
          <a:p>
            <a:r>
              <a:rPr lang="en-US" dirty="0" err="1" smtClean="0"/>
              <a:t>Roundtrip</a:t>
            </a:r>
            <a:r>
              <a:rPr lang="en-US" dirty="0" smtClean="0"/>
              <a:t> delay (RTT)</a:t>
            </a:r>
          </a:p>
          <a:p>
            <a:pPr lvl="1"/>
            <a:r>
              <a:rPr lang="en-US" dirty="0" smtClean="0"/>
              <a:t>Total time for a packet to reach destination and a response to return to the sender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Propagation </a:t>
            </a:r>
            <a:r>
              <a:rPr lang="en-US" dirty="0" smtClean="0"/>
              <a:t>delay?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change</a:t>
            </a:r>
          </a:p>
          <a:p>
            <a:r>
              <a:rPr lang="en-US" dirty="0"/>
              <a:t>Transmission </a:t>
            </a:r>
            <a:r>
              <a:rPr lang="en-US" dirty="0" smtClean="0"/>
              <a:t>delay?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etting </a:t>
            </a:r>
            <a:r>
              <a:rPr lang="en-US" dirty="0"/>
              <a:t>smaller!</a:t>
            </a:r>
          </a:p>
          <a:p>
            <a:r>
              <a:rPr lang="en-US" dirty="0" err="1"/>
              <a:t>Queueing</a:t>
            </a:r>
            <a:r>
              <a:rPr lang="en-US" dirty="0"/>
              <a:t> </a:t>
            </a:r>
            <a:r>
              <a:rPr lang="en-US" dirty="0" smtClean="0"/>
              <a:t>delay?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sually smaller</a:t>
            </a:r>
            <a:endParaRPr lang="en-US" dirty="0"/>
          </a:p>
          <a:p>
            <a:r>
              <a:rPr lang="en-US" dirty="0"/>
              <a:t>How does this affect </a:t>
            </a:r>
            <a:r>
              <a:rPr lang="en-US" dirty="0" smtClean="0"/>
              <a:t>applications?</a:t>
            </a:r>
            <a:endParaRPr lang="en-US" dirty="0"/>
          </a:p>
          <a:p>
            <a:pPr lvl="1"/>
            <a:r>
              <a:rPr lang="en-US" dirty="0" smtClean="0"/>
              <a:t>CDNs work very hard to move data near clients</a:t>
            </a:r>
          </a:p>
          <a:p>
            <a:pPr lvl="1"/>
            <a:r>
              <a:rPr lang="en-US" dirty="0" smtClean="0"/>
              <a:t>Reduces backbone bandwidth requirements</a:t>
            </a:r>
          </a:p>
          <a:p>
            <a:pPr lvl="1"/>
            <a:r>
              <a:rPr lang="en-US" dirty="0" smtClean="0"/>
              <a:t>But also decreases latency</a:t>
            </a:r>
          </a:p>
          <a:p>
            <a:pPr lvl="1"/>
            <a:r>
              <a:rPr lang="en-US" dirty="0" smtClean="0"/>
              <a:t>Google: time is money!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Queueing</a:t>
            </a:r>
            <a:r>
              <a:rPr lang="en-US" dirty="0" smtClean="0"/>
              <a:t>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happen if packets are evenly spaced</a:t>
            </a:r>
          </a:p>
          <a:p>
            <a:pPr lvl="1"/>
            <a:r>
              <a:rPr lang="en-US" dirty="0" smtClean="0"/>
              <a:t>And arrival rate is less than service rate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200400" y="2667000"/>
            <a:ext cx="2286000" cy="762000"/>
            <a:chOff x="2016" y="1680"/>
            <a:chExt cx="1440" cy="480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016" y="1680"/>
              <a:ext cx="1056" cy="480"/>
            </a:xfrm>
            <a:custGeom>
              <a:avLst/>
              <a:gdLst>
                <a:gd name="T0" fmla="*/ 0 w 1056"/>
                <a:gd name="T1" fmla="*/ 0 h 480"/>
                <a:gd name="T2" fmla="*/ 1056 w 1056"/>
                <a:gd name="T3" fmla="*/ 0 h 480"/>
                <a:gd name="T4" fmla="*/ 1056 w 1056"/>
                <a:gd name="T5" fmla="*/ 480 h 480"/>
                <a:gd name="T6" fmla="*/ 0 w 105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480">
                  <a:moveTo>
                    <a:pt x="0" y="0"/>
                  </a:moveTo>
                  <a:lnTo>
                    <a:pt x="1056" y="0"/>
                  </a:lnTo>
                  <a:lnTo>
                    <a:pt x="1056" y="480"/>
                  </a:lnTo>
                  <a:lnTo>
                    <a:pt x="0" y="480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72" y="1728"/>
              <a:ext cx="384" cy="3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Smooth Arrivals = No </a:t>
            </a:r>
            <a:r>
              <a:rPr lang="en-US" dirty="0" err="1" smtClean="0"/>
              <a:t>Queueing</a:t>
            </a:r>
            <a:r>
              <a:rPr lang="en-US" dirty="0" smtClean="0"/>
              <a:t> Delays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4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0" grpId="0" animBg="1"/>
      <p:bldP spid="30" grpId="1" animBg="1"/>
      <p:bldP spid="22" grpId="0" animBg="1"/>
      <p:bldP spid="22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phone “network”?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have a dedicated wire between every two telephones</a:t>
            </a:r>
          </a:p>
          <a:p>
            <a:pPr lvl="1"/>
            <a:r>
              <a:rPr lang="en-US" dirty="0" smtClean="0"/>
              <a:t>Doesn’t scale</a:t>
            </a:r>
          </a:p>
          <a:p>
            <a:pPr lvl="1"/>
            <a:r>
              <a:rPr lang="en-US" dirty="0" smtClean="0"/>
              <a:t>Most wires will go unused….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need a “shared network” of wires</a:t>
            </a:r>
          </a:p>
          <a:p>
            <a:pPr lvl="1"/>
            <a:r>
              <a:rPr lang="en-US" dirty="0" smtClean="0"/>
              <a:t>Much like the highway is shared by cars going to different destinations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telephone network </a:t>
            </a:r>
            <a:r>
              <a:rPr lang="en-US" dirty="0" smtClean="0"/>
              <a:t>grew into </a:t>
            </a:r>
            <a:r>
              <a:rPr lang="en-US" dirty="0" smtClean="0"/>
              <a:t>the </a:t>
            </a:r>
            <a:r>
              <a:rPr lang="en-US" dirty="0" smtClean="0"/>
              <a:t>first large-scale electronic </a:t>
            </a:r>
            <a:r>
              <a:rPr lang="en-US" dirty="0" smtClean="0"/>
              <a:t>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2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Queueing</a:t>
            </a:r>
            <a:r>
              <a:rPr lang="en-US" dirty="0" smtClean="0"/>
              <a:t>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happen if packets are evenly spaced</a:t>
            </a:r>
          </a:p>
          <a:p>
            <a:pPr lvl="1"/>
            <a:r>
              <a:rPr lang="en-US" dirty="0" smtClean="0"/>
              <a:t>And arrival rate is less than service rate</a:t>
            </a:r>
          </a:p>
          <a:p>
            <a:pPr lvl="1"/>
            <a:endParaRPr lang="en-US" dirty="0"/>
          </a:p>
          <a:p>
            <a:r>
              <a:rPr lang="en-US" dirty="0" err="1" smtClean="0"/>
              <a:t>Queueing</a:t>
            </a:r>
            <a:r>
              <a:rPr lang="en-US" dirty="0" smtClean="0"/>
              <a:t> delay caused by “packet interference”</a:t>
            </a:r>
          </a:p>
          <a:p>
            <a:pPr lvl="1"/>
            <a:r>
              <a:rPr lang="en-US" dirty="0" err="1" smtClean="0"/>
              <a:t>Burstiness</a:t>
            </a:r>
            <a:r>
              <a:rPr lang="en-US" dirty="0" smtClean="0"/>
              <a:t> of arrival schedule</a:t>
            </a:r>
          </a:p>
          <a:p>
            <a:pPr lvl="1"/>
            <a:r>
              <a:rPr lang="en-US" dirty="0" smtClean="0"/>
              <a:t>Variations in packet lengths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200400" y="2667000"/>
            <a:ext cx="2286000" cy="762000"/>
            <a:chOff x="2016" y="1680"/>
            <a:chExt cx="1440" cy="480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016" y="1680"/>
              <a:ext cx="1056" cy="480"/>
            </a:xfrm>
            <a:custGeom>
              <a:avLst/>
              <a:gdLst>
                <a:gd name="T0" fmla="*/ 0 w 1056"/>
                <a:gd name="T1" fmla="*/ 0 h 480"/>
                <a:gd name="T2" fmla="*/ 1056 w 1056"/>
                <a:gd name="T3" fmla="*/ 0 h 480"/>
                <a:gd name="T4" fmla="*/ 1056 w 1056"/>
                <a:gd name="T5" fmla="*/ 480 h 480"/>
                <a:gd name="T6" fmla="*/ 0 w 105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480">
                  <a:moveTo>
                    <a:pt x="0" y="0"/>
                  </a:moveTo>
                  <a:lnTo>
                    <a:pt x="1056" y="0"/>
                  </a:lnTo>
                  <a:lnTo>
                    <a:pt x="1056" y="480"/>
                  </a:lnTo>
                  <a:lnTo>
                    <a:pt x="0" y="480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72" y="1728"/>
              <a:ext cx="384" cy="3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Bursty</a:t>
            </a:r>
            <a:r>
              <a:rPr lang="en-US" dirty="0" smtClean="0"/>
              <a:t> Arrivals = </a:t>
            </a:r>
            <a:r>
              <a:rPr lang="en-US" dirty="0" err="1" smtClean="0"/>
              <a:t>Queueing</a:t>
            </a:r>
            <a:r>
              <a:rPr lang="en-US" dirty="0" smtClean="0"/>
              <a:t> Delays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Oval 80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There is substantial </a:t>
            </a:r>
            <a:r>
              <a:rPr lang="en-US" sz="2800" b="0" dirty="0" err="1" smtClean="0">
                <a:latin typeface="+mn-lt"/>
              </a:rPr>
              <a:t>queueing</a:t>
            </a:r>
            <a:r>
              <a:rPr lang="en-US" sz="2800" b="0" dirty="0" smtClean="0">
                <a:latin typeface="+mn-lt"/>
              </a:rPr>
              <a:t> delay even though link is underutilized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67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55035 0.0004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35 0.00046 L 0.61702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5035 0.00047 " pathEditMode="fixed" rAng="0" ptsTypes="AA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35 0.00046 L 0.61702 0.00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5035 0.00047 " pathEditMode="fixed" rAng="0" ptsTypes="AA">
                                      <p:cBhvr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35 0.00046 L 0.61702 0.0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1.48148E-6 L 0.55034 0.00046 " pathEditMode="fixed" rAng="0" ptsTypes="AA">
                                      <p:cBhvr>
                                        <p:cTn id="5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35 0.00046 L 0.61702 0.00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22 0.00046 L 1.15074 0.00046 " pathEditMode="relative" ptsTypes="AA">
                                      <p:cBhvr>
                                        <p:cTn id="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30" grpId="0" animBg="1"/>
      <p:bldP spid="30" grpId="1" animBg="1"/>
      <p:bldP spid="34" grpId="0" animBg="1"/>
      <p:bldP spid="34" grpId="1" animBg="1"/>
      <p:bldP spid="34" grpId="2" animBg="1"/>
      <p:bldP spid="38" grpId="0" animBg="1"/>
      <p:bldP spid="38" grpId="1" animBg="1"/>
      <p:bldP spid="52" grpId="0" animBg="1"/>
      <p:bldP spid="52" grpId="1" animBg="1"/>
      <p:bldP spid="52" grpId="2" animBg="1"/>
      <p:bldP spid="56" grpId="0" animBg="1"/>
      <p:bldP spid="56" grpId="1" animBg="1"/>
      <p:bldP spid="69" grpId="0" animBg="1"/>
      <p:bldP spid="69" grpId="1" animBg="1"/>
      <p:bldP spid="69" grpId="2" animBg="1"/>
      <p:bldP spid="73" grpId="0" animBg="1"/>
      <p:bldP spid="73" grpId="1" animBg="1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Queueing</a:t>
            </a:r>
            <a:r>
              <a:rPr lang="en-US" dirty="0" smtClean="0"/>
              <a:t> </a:t>
            </a:r>
            <a:r>
              <a:rPr lang="en-US" dirty="0" smtClean="0"/>
              <a:t>Delay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happen if packets are evenly spaced</a:t>
            </a:r>
          </a:p>
          <a:p>
            <a:pPr lvl="1"/>
            <a:r>
              <a:rPr lang="en-US" dirty="0" smtClean="0"/>
              <a:t>And arrival rate is less than service rate</a:t>
            </a:r>
          </a:p>
          <a:p>
            <a:pPr lvl="1"/>
            <a:endParaRPr lang="en-US" dirty="0"/>
          </a:p>
          <a:p>
            <a:r>
              <a:rPr lang="en-US" dirty="0" err="1" smtClean="0"/>
              <a:t>Queueing</a:t>
            </a:r>
            <a:r>
              <a:rPr lang="en-US" dirty="0" smtClean="0"/>
              <a:t> delay caused by “packet interference”</a:t>
            </a:r>
          </a:p>
          <a:p>
            <a:pPr lvl="1"/>
            <a:r>
              <a:rPr lang="en-US" dirty="0" err="1" smtClean="0"/>
              <a:t>Burstiness</a:t>
            </a:r>
            <a:r>
              <a:rPr lang="en-US" dirty="0" smtClean="0"/>
              <a:t> of arrival schedule</a:t>
            </a:r>
          </a:p>
          <a:p>
            <a:pPr lvl="1"/>
            <a:r>
              <a:rPr lang="en-US" dirty="0" smtClean="0"/>
              <a:t>Variations in packet lengths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Made worse at high load</a:t>
            </a:r>
          </a:p>
          <a:p>
            <a:pPr lvl="1"/>
            <a:r>
              <a:rPr lang="en-US" dirty="0" smtClean="0"/>
              <a:t>Less “idle time” to absorb bursts</a:t>
            </a:r>
          </a:p>
          <a:p>
            <a:pPr lvl="1"/>
            <a:r>
              <a:rPr lang="en-US" dirty="0" smtClean="0"/>
              <a:t>Think about traffic jams in rush hour….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4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minimum and maximal delay</a:t>
            </a:r>
          </a:p>
          <a:p>
            <a:r>
              <a:rPr lang="en-US" dirty="0" smtClean="0"/>
              <a:t>Latency plays no role in jitter</a:t>
            </a:r>
          </a:p>
          <a:p>
            <a:pPr lvl="1"/>
            <a:r>
              <a:rPr lang="en-US" dirty="0" smtClean="0"/>
              <a:t>Nor does transmission delay for same sized packets</a:t>
            </a:r>
          </a:p>
          <a:p>
            <a:r>
              <a:rPr lang="en-US" dirty="0"/>
              <a:t>J</a:t>
            </a:r>
            <a:r>
              <a:rPr lang="en-US" dirty="0" smtClean="0"/>
              <a:t>itter typically just differences in </a:t>
            </a:r>
            <a:r>
              <a:rPr lang="en-US" dirty="0" err="1" smtClean="0"/>
              <a:t>queueing</a:t>
            </a:r>
            <a:r>
              <a:rPr lang="en-US" dirty="0" smtClean="0"/>
              <a:t> delay</a:t>
            </a:r>
          </a:p>
          <a:p>
            <a:r>
              <a:rPr lang="en-US" dirty="0" smtClean="0"/>
              <a:t>Why might an application care about jitter?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1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200400" y="2667000"/>
            <a:ext cx="2286000" cy="762000"/>
            <a:chOff x="2016" y="1680"/>
            <a:chExt cx="1440" cy="480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016" y="1680"/>
              <a:ext cx="1056" cy="480"/>
            </a:xfrm>
            <a:custGeom>
              <a:avLst/>
              <a:gdLst>
                <a:gd name="T0" fmla="*/ 0 w 1056"/>
                <a:gd name="T1" fmla="*/ 0 h 480"/>
                <a:gd name="T2" fmla="*/ 1056 w 1056"/>
                <a:gd name="T3" fmla="*/ 0 h 480"/>
                <a:gd name="T4" fmla="*/ 1056 w 1056"/>
                <a:gd name="T5" fmla="*/ 480 h 480"/>
                <a:gd name="T6" fmla="*/ 0 w 105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480">
                  <a:moveTo>
                    <a:pt x="0" y="0"/>
                  </a:moveTo>
                  <a:lnTo>
                    <a:pt x="1056" y="0"/>
                  </a:lnTo>
                  <a:lnTo>
                    <a:pt x="1056" y="480"/>
                  </a:lnTo>
                  <a:lnTo>
                    <a:pt x="0" y="480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72" y="1728"/>
              <a:ext cx="384" cy="3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Losses: Buffers Full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8768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2672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36576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3048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6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34202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200400" y="2667000"/>
            <a:ext cx="2286000" cy="762000"/>
            <a:chOff x="2016" y="1680"/>
            <a:chExt cx="1440" cy="480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016" y="1680"/>
              <a:ext cx="1056" cy="480"/>
            </a:xfrm>
            <a:custGeom>
              <a:avLst/>
              <a:gdLst>
                <a:gd name="T0" fmla="*/ 0 w 1056"/>
                <a:gd name="T1" fmla="*/ 0 h 480"/>
                <a:gd name="T2" fmla="*/ 1056 w 1056"/>
                <a:gd name="T3" fmla="*/ 0 h 480"/>
                <a:gd name="T4" fmla="*/ 1056 w 1056"/>
                <a:gd name="T5" fmla="*/ 480 h 480"/>
                <a:gd name="T6" fmla="*/ 0 w 105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480">
                  <a:moveTo>
                    <a:pt x="0" y="0"/>
                  </a:moveTo>
                  <a:lnTo>
                    <a:pt x="1056" y="0"/>
                  </a:lnTo>
                  <a:lnTo>
                    <a:pt x="1056" y="480"/>
                  </a:lnTo>
                  <a:lnTo>
                    <a:pt x="0" y="480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72" y="1728"/>
              <a:ext cx="384" cy="3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Losses: Corruption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486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-762000" y="2743200"/>
            <a:ext cx="603504" cy="6035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" name="Pie 4"/>
          <p:cNvSpPr>
            <a:spLocks noChangeAspect="1"/>
          </p:cNvSpPr>
          <p:nvPr/>
        </p:nvSpPr>
        <p:spPr bwMode="auto">
          <a:xfrm>
            <a:off x="7397496" y="2743200"/>
            <a:ext cx="603504" cy="603504"/>
          </a:xfrm>
          <a:prstGeom prst="pi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4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97E-6 -1.6215E-8 L 0.61722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19 0.00046 L 0.89202 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0.18299 0.00046 " pathEditMode="relative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5" grpId="0" animBg="1"/>
      <p:bldP spid="5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Queueing</a:t>
            </a:r>
            <a:r>
              <a:rPr lang="en-US" dirty="0" smtClean="0"/>
              <a:t> Theory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Arrival process: how packets arrive</a:t>
            </a:r>
          </a:p>
          <a:p>
            <a:pPr lvl="1"/>
            <a:r>
              <a:rPr lang="en-US" dirty="0" smtClean="0"/>
              <a:t>Average rate A</a:t>
            </a:r>
          </a:p>
          <a:p>
            <a:pPr lvl="1"/>
            <a:r>
              <a:rPr lang="en-US" dirty="0" smtClean="0"/>
              <a:t>Peak rate P</a:t>
            </a:r>
          </a:p>
          <a:p>
            <a:r>
              <a:rPr lang="en-US" dirty="0" smtClean="0"/>
              <a:t>Service process: transmission times</a:t>
            </a:r>
          </a:p>
          <a:p>
            <a:pPr lvl="1"/>
            <a:r>
              <a:rPr lang="en-US" dirty="0" smtClean="0"/>
              <a:t>Average transmission time</a:t>
            </a:r>
          </a:p>
          <a:p>
            <a:pPr lvl="1"/>
            <a:r>
              <a:rPr lang="en-US" dirty="0" smtClean="0"/>
              <a:t>For networks, function of packet size</a:t>
            </a:r>
            <a:endParaRPr lang="en-US" dirty="0"/>
          </a:p>
          <a:p>
            <a:r>
              <a:rPr lang="en-US" dirty="0" smtClean="0"/>
              <a:t>W: average time packets wait in the queue</a:t>
            </a:r>
          </a:p>
          <a:p>
            <a:pPr lvl="1"/>
            <a:r>
              <a:rPr lang="en-US" dirty="0" smtClean="0"/>
              <a:t>W for “waiting time”</a:t>
            </a:r>
          </a:p>
          <a:p>
            <a:r>
              <a:rPr lang="en-US" dirty="0"/>
              <a:t>L</a:t>
            </a:r>
            <a:r>
              <a:rPr lang="en-US" dirty="0" smtClean="0"/>
              <a:t>: average number of packets waiting in the queue</a:t>
            </a:r>
          </a:p>
          <a:p>
            <a:pPr lvl="1"/>
            <a:r>
              <a:rPr lang="en-US" dirty="0" smtClean="0"/>
              <a:t>L for “length of queue”</a:t>
            </a:r>
          </a:p>
          <a:p>
            <a:r>
              <a:rPr lang="en-US" dirty="0" smtClean="0"/>
              <a:t>Two different quantities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 (1961)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3600" dirty="0" smtClean="0"/>
              <a:t>L = A x 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ompute L: count packets in queue every second</a:t>
            </a:r>
          </a:p>
          <a:p>
            <a:pPr lvl="1"/>
            <a:r>
              <a:rPr lang="en-US" dirty="0" smtClean="0"/>
              <a:t>How often does a single packet get counted? W times</a:t>
            </a:r>
          </a:p>
          <a:p>
            <a:r>
              <a:rPr lang="en-US" dirty="0" smtClean="0"/>
              <a:t>Could compute L differently </a:t>
            </a:r>
          </a:p>
          <a:p>
            <a:pPr lvl="1"/>
            <a:r>
              <a:rPr lang="en-US" dirty="0" smtClean="0"/>
              <a:t>On average, every packet will be counted W times</a:t>
            </a:r>
          </a:p>
          <a:p>
            <a:pPr lvl="1"/>
            <a:r>
              <a:rPr lang="en-US" dirty="0" smtClean="0"/>
              <a:t>The average arrival rate determines how frequently this total queue occupancy should be added to the total</a:t>
            </a:r>
          </a:p>
          <a:p>
            <a:r>
              <a:rPr lang="en-US" dirty="0" smtClean="0"/>
              <a:t>Why do you care?</a:t>
            </a:r>
          </a:p>
          <a:p>
            <a:pPr lvl="1"/>
            <a:r>
              <a:rPr lang="en-US" dirty="0" smtClean="0"/>
              <a:t>Easy to compute L, harder to compute W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Statistical Multiplexing</a:t>
            </a:r>
            <a:endParaRPr lang="en-US" dirty="0">
              <a:latin typeface="Helvetica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8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44248032"/>
              </p:ext>
            </p:extLst>
          </p:nvPr>
        </p:nvGraphicFramePr>
        <p:xfrm>
          <a:off x="209303" y="4788593"/>
          <a:ext cx="2946400" cy="198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44314636"/>
              </p:ext>
            </p:extLst>
          </p:nvPr>
        </p:nvGraphicFramePr>
        <p:xfrm>
          <a:off x="209303" y="1001055"/>
          <a:ext cx="2946400" cy="198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352861"/>
              </p:ext>
            </p:extLst>
          </p:nvPr>
        </p:nvGraphicFramePr>
        <p:xfrm>
          <a:off x="209303" y="2894824"/>
          <a:ext cx="2946400" cy="198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023" y="1673646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023" y="3558117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023" y="5378027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Data Rate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Flows with </a:t>
            </a:r>
            <a:r>
              <a:rPr lang="en-US" dirty="0" err="1" smtClean="0"/>
              <a:t>Bursty</a:t>
            </a:r>
            <a:r>
              <a:rPr lang="en-US" dirty="0" smtClean="0"/>
              <a:t> Arrivals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62480" y="3589577"/>
            <a:ext cx="3742443" cy="1559149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302" y="4653831"/>
            <a:ext cx="329378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303" y="6541187"/>
            <a:ext cx="329378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302" y="2746714"/>
            <a:ext cx="329378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567" y="2556220"/>
            <a:ext cx="86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75567" y="6356521"/>
            <a:ext cx="86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5567" y="4469165"/>
            <a:ext cx="79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333" y="3589577"/>
            <a:ext cx="0" cy="15591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60149" y="4175546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384821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FBA8071-24DB-3646-AC90-B74DE9333298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Telephone network uses circuit switching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402013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latin typeface="Arial" charset="0"/>
              </a:rPr>
              <a:t>Establish: source creates circuit to destination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Nodes along the path store connection info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reserve resources for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connection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circuit not available: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Busy signal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sz="2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latin typeface="Arial" charset="0"/>
              </a:rPr>
              <a:t>Transfer: source sends data over the circuit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 destination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address in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msg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since nodes know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path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Continual stream of data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latin typeface="Arial" charset="0"/>
              </a:rPr>
              <a:t>Teardown: source tears down circuit when done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5391150" y="569118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571875" y="5449888"/>
            <a:ext cx="306388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3525838" y="5689600"/>
            <a:ext cx="449262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975100" y="5689600"/>
            <a:ext cx="542925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4037013" y="5681663"/>
            <a:ext cx="1058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518025" y="5692775"/>
            <a:ext cx="652463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3933825" y="5227638"/>
            <a:ext cx="82550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3125788" y="5734050"/>
            <a:ext cx="833437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4759325" y="5227638"/>
            <a:ext cx="360363" cy="45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659188" y="5634038"/>
            <a:ext cx="425450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5238750" y="6072188"/>
            <a:ext cx="474663" cy="295275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322763" y="6034088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962525" y="5546725"/>
            <a:ext cx="425450" cy="220663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4456113" y="5102225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924550" y="5235575"/>
            <a:ext cx="473075" cy="295275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5924550" y="5540375"/>
            <a:ext cx="473075" cy="293688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3317875" y="6034088"/>
            <a:ext cx="474663" cy="295275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2859088" y="5740400"/>
            <a:ext cx="474662" cy="293688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3201988" y="5254625"/>
            <a:ext cx="474662" cy="295275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>
            <a:off x="4706938" y="6148388"/>
            <a:ext cx="531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5391150" y="5387975"/>
            <a:ext cx="533400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937" name="Freeform 25"/>
          <p:cNvSpPr>
            <a:spLocks/>
          </p:cNvSpPr>
          <p:nvPr/>
        </p:nvSpPr>
        <p:spPr bwMode="auto">
          <a:xfrm>
            <a:off x="3506788" y="5330825"/>
            <a:ext cx="2587625" cy="379413"/>
          </a:xfrm>
          <a:custGeom>
            <a:avLst/>
            <a:gdLst>
              <a:gd name="T0" fmla="*/ 0 w 1632"/>
              <a:gd name="T1" fmla="*/ 2147483647 h 240"/>
              <a:gd name="T2" fmla="*/ 2147483647 w 1632"/>
              <a:gd name="T3" fmla="*/ 2147483647 h 240"/>
              <a:gd name="T4" fmla="*/ 2147483647 w 1632"/>
              <a:gd name="T5" fmla="*/ 0 h 240"/>
              <a:gd name="T6" fmla="*/ 2147483647 w 1632"/>
              <a:gd name="T7" fmla="*/ 0 h 240"/>
              <a:gd name="T8" fmla="*/ 2147483647 w 1632"/>
              <a:gd name="T9" fmla="*/ 2147483647 h 240"/>
              <a:gd name="T10" fmla="*/ 2147483647 w 1632"/>
              <a:gd name="T11" fmla="*/ 2147483647 h 240"/>
              <a:gd name="T12" fmla="*/ 2147483647 w 1632"/>
              <a:gd name="T13" fmla="*/ 0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240"/>
              <a:gd name="T23" fmla="*/ 1632 w 163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240">
                <a:moveTo>
                  <a:pt x="0" y="48"/>
                </a:moveTo>
                <a:lnTo>
                  <a:pt x="288" y="240"/>
                </a:lnTo>
                <a:lnTo>
                  <a:pt x="672" y="0"/>
                </a:lnTo>
                <a:lnTo>
                  <a:pt x="864" y="0"/>
                </a:lnTo>
                <a:lnTo>
                  <a:pt x="1008" y="144"/>
                </a:lnTo>
                <a:lnTo>
                  <a:pt x="1248" y="144"/>
                </a:lnTo>
                <a:lnTo>
                  <a:pt x="1632" y="0"/>
                </a:ln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3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34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34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 animBg="1"/>
      <p:bldP spid="934937" grpId="0" uiExpand="1" animBg="1"/>
      <p:bldP spid="934937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9302" y="4134953"/>
            <a:ext cx="3293781" cy="518878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70302917"/>
              </p:ext>
            </p:extLst>
          </p:nvPr>
        </p:nvGraphicFramePr>
        <p:xfrm>
          <a:off x="209303" y="4788593"/>
          <a:ext cx="2946400" cy="198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38964486"/>
              </p:ext>
            </p:extLst>
          </p:nvPr>
        </p:nvGraphicFramePr>
        <p:xfrm>
          <a:off x="209303" y="1001055"/>
          <a:ext cx="2946400" cy="198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41597556"/>
              </p:ext>
            </p:extLst>
          </p:nvPr>
        </p:nvGraphicFramePr>
        <p:xfrm>
          <a:off x="209303" y="2894824"/>
          <a:ext cx="2946400" cy="198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023" y="1673646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023" y="3558117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023" y="5378027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Data Rate 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08481" y="3600160"/>
            <a:ext cx="4007026" cy="1559149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848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45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When Each Flow Gets 1/3</a:t>
            </a:r>
            <a:r>
              <a:rPr lang="en-US" baseline="30000" dirty="0" smtClean="0"/>
              <a:t>rd</a:t>
            </a:r>
            <a:r>
              <a:rPr lang="en-US" dirty="0" smtClean="0"/>
              <a:t> of Capacity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9303" y="6022309"/>
            <a:ext cx="3293781" cy="518878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09302" y="2227836"/>
            <a:ext cx="3293781" cy="518878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567" y="2556220"/>
            <a:ext cx="79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75567" y="6356521"/>
            <a:ext cx="94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75567" y="4469165"/>
            <a:ext cx="79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8166" y="3606615"/>
            <a:ext cx="0" cy="529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0646" y="4128347"/>
            <a:ext cx="0" cy="529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28965" y="4630929"/>
            <a:ext cx="0" cy="529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Frequent Overloading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6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9302" y="3094682"/>
            <a:ext cx="3293782" cy="1559149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3" y="1499011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Flows Share Total Capacity</a:t>
            </a:r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21007780"/>
              </p:ext>
            </p:extLst>
          </p:nvPr>
        </p:nvGraphicFramePr>
        <p:xfrm>
          <a:off x="209303" y="2894824"/>
          <a:ext cx="2946400" cy="198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9303" y="4788593"/>
            <a:ext cx="4057897" cy="1985252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1187"/>
              <a:ext cx="329378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344831784"/>
                </p:ext>
              </p:extLst>
            </p:nvPr>
          </p:nvGraphicFramePr>
          <p:xfrm>
            <a:off x="209303" y="4788593"/>
            <a:ext cx="2946400" cy="1985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5567" y="6356521"/>
              <a:ext cx="791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Time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567" y="4469165"/>
            <a:ext cx="86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9302" y="1001055"/>
            <a:ext cx="4134098" cy="1985252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714"/>
              <a:ext cx="329378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5567" y="2556220"/>
              <a:ext cx="867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Time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27" name="Chart 26"/>
            <p:cNvGraphicFramePr/>
            <p:nvPr>
              <p:extLst>
                <p:ext uri="{D42A27DB-BD31-4B8C-83A1-F6EECF244321}">
                  <p14:modId xmlns:p14="http://schemas.microsoft.com/office/powerpoint/2010/main" val="240379653"/>
                </p:ext>
              </p:extLst>
            </p:nvPr>
          </p:nvGraphicFramePr>
          <p:xfrm>
            <a:off x="209303" y="1001055"/>
            <a:ext cx="2946400" cy="1985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3831167" y="3153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No Overloading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Statistical multiplexing relies on the assumption </a:t>
            </a:r>
          </a:p>
          <a:p>
            <a:pPr algn="ctr"/>
            <a:r>
              <a:rPr lang="en-US" sz="2800" b="0" dirty="0" smtClean="0">
                <a:latin typeface="+mn-lt"/>
              </a:rPr>
              <a:t>that not all flows burst at the same time.</a:t>
            </a: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endParaRPr lang="en-US" sz="2400" b="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Very similar to insurance, and has same failure case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15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Classroom Demonstration of Stat Mux</a:t>
            </a:r>
            <a:endParaRPr lang="en-US" dirty="0">
              <a:latin typeface="Helvetica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need 8 volunteers!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group of 4:</a:t>
            </a:r>
          </a:p>
          <a:p>
            <a:pPr lvl="1"/>
            <a:r>
              <a:rPr lang="en-US" dirty="0" smtClean="0"/>
              <a:t>Each generates either 0, 1, or 2 packets per cycle</a:t>
            </a:r>
          </a:p>
          <a:p>
            <a:pPr lvl="1"/>
            <a:r>
              <a:rPr lang="en-US" dirty="0" smtClean="0"/>
              <a:t>But your link only handles 1 packet per cycle</a:t>
            </a:r>
          </a:p>
          <a:p>
            <a:pPr lvl="1"/>
            <a:r>
              <a:rPr lang="en-US" dirty="0" smtClean="0"/>
              <a:t>How much of your link do you use (on average)?</a:t>
            </a:r>
          </a:p>
          <a:p>
            <a:pPr lvl="1"/>
            <a:endParaRPr lang="en-US" dirty="0"/>
          </a:p>
          <a:p>
            <a:r>
              <a:rPr lang="en-US" dirty="0" smtClean="0"/>
              <a:t>Other group of 4:</a:t>
            </a:r>
          </a:p>
          <a:p>
            <a:pPr lvl="1"/>
            <a:r>
              <a:rPr lang="en-US" dirty="0" smtClean="0"/>
              <a:t>Each generates either 0, 1, or 2 packets per cycle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share your links, so you can handle 4 packets/cycle</a:t>
            </a:r>
          </a:p>
          <a:p>
            <a:pPr lvl="1"/>
            <a:r>
              <a:rPr lang="en-US" dirty="0" smtClean="0"/>
              <a:t>How much of your combined link do you use (average)?</a:t>
            </a:r>
          </a:p>
          <a:p>
            <a:pPr lvl="1"/>
            <a:endParaRPr lang="en-US" dirty="0"/>
          </a:p>
          <a:p>
            <a:r>
              <a:rPr lang="en-US" dirty="0" smtClean="0"/>
              <a:t>Which team will win?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time divided into frames</a:t>
            </a:r>
          </a:p>
          <a:p>
            <a:pPr lvl="1"/>
            <a:r>
              <a:rPr lang="en-US" dirty="0" smtClean="0"/>
              <a:t>Frames divided into slots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Flows generate packets during each frame</a:t>
            </a:r>
          </a:p>
          <a:p>
            <a:pPr lvl="1"/>
            <a:r>
              <a:rPr lang="en-US" dirty="0" smtClean="0"/>
              <a:t>Peak number of packets/frame P</a:t>
            </a:r>
          </a:p>
          <a:p>
            <a:pPr lvl="1"/>
            <a:r>
              <a:rPr lang="en-US" dirty="0" smtClean="0"/>
              <a:t>Average number of packets/frame A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ingle flow: must allocate P slots to avoid drops</a:t>
            </a:r>
          </a:p>
          <a:p>
            <a:pPr lvl="1"/>
            <a:r>
              <a:rPr lang="en-US" dirty="0" smtClean="0"/>
              <a:t>But P might be much bigger than A</a:t>
            </a:r>
          </a:p>
          <a:p>
            <a:pPr lvl="1"/>
            <a:r>
              <a:rPr lang="en-US" dirty="0" smtClean="0"/>
              <a:t>Very wasteful!</a:t>
            </a:r>
          </a:p>
          <a:p>
            <a:r>
              <a:rPr lang="en-US" dirty="0" smtClean="0"/>
              <a:t>Use the “Law of Large Numbers”….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Take on “Stat Mux”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2133600" y="1524000"/>
            <a:ext cx="6324600" cy="1619310"/>
            <a:chOff x="1752600" y="1524000"/>
            <a:chExt cx="6324600" cy="1619310"/>
          </a:xfrm>
        </p:grpSpPr>
        <p:grpSp>
          <p:nvGrpSpPr>
            <p:cNvPr id="81" name="Group 80"/>
            <p:cNvGrpSpPr/>
            <p:nvPr/>
          </p:nvGrpSpPr>
          <p:grpSpPr>
            <a:xfrm>
              <a:off x="1752600" y="2286000"/>
              <a:ext cx="1828800" cy="381000"/>
              <a:chOff x="1676400" y="2286000"/>
              <a:chExt cx="1828800" cy="381000"/>
            </a:xfrm>
          </p:grpSpPr>
          <p:cxnSp>
            <p:nvCxnSpPr>
              <p:cNvPr id="116" name="Straight Connector 115"/>
              <p:cNvCxnSpPr/>
              <p:nvPr/>
            </p:nvCxnSpPr>
            <p:spPr bwMode="auto">
              <a:xfrm>
                <a:off x="1676400" y="2667000"/>
                <a:ext cx="1828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flipV="1">
                <a:off x="1676400" y="22860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 flipV="1">
                <a:off x="1828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flipV="1">
                <a:off x="19812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 flipV="1">
                <a:off x="21336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flipV="1">
                <a:off x="22860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 flipV="1">
                <a:off x="24384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flipV="1">
                <a:off x="2590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flipV="1">
                <a:off x="27432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flipV="1">
                <a:off x="28956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30480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32004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flipV="1">
                <a:off x="3352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flipV="1">
                <a:off x="3505200" y="22860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2" name="Group 81"/>
            <p:cNvGrpSpPr/>
            <p:nvPr/>
          </p:nvGrpSpPr>
          <p:grpSpPr>
            <a:xfrm>
              <a:off x="3581400" y="2286000"/>
              <a:ext cx="1828800" cy="381000"/>
              <a:chOff x="1676400" y="2286000"/>
              <a:chExt cx="1828800" cy="381000"/>
            </a:xfrm>
          </p:grpSpPr>
          <p:cxnSp>
            <p:nvCxnSpPr>
              <p:cNvPr id="102" name="Straight Connector 101"/>
              <p:cNvCxnSpPr/>
              <p:nvPr/>
            </p:nvCxnSpPr>
            <p:spPr bwMode="auto">
              <a:xfrm>
                <a:off x="1676400" y="2667000"/>
                <a:ext cx="1828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flipV="1">
                <a:off x="1676400" y="22860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flipV="1">
                <a:off x="1828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flipV="1">
                <a:off x="19812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flipV="1">
                <a:off x="21336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22860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24384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flipV="1">
                <a:off x="2590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flipV="1">
                <a:off x="27432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flipV="1">
                <a:off x="28956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30480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flipV="1">
                <a:off x="32004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 flipV="1">
                <a:off x="3352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flipV="1">
                <a:off x="3505200" y="22860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3" name="Group 82"/>
            <p:cNvGrpSpPr/>
            <p:nvPr/>
          </p:nvGrpSpPr>
          <p:grpSpPr>
            <a:xfrm>
              <a:off x="5410200" y="2286000"/>
              <a:ext cx="1828800" cy="381000"/>
              <a:chOff x="1676400" y="2286000"/>
              <a:chExt cx="1828800" cy="381000"/>
            </a:xfrm>
          </p:grpSpPr>
          <p:cxnSp>
            <p:nvCxnSpPr>
              <p:cNvPr id="88" name="Straight Connector 87"/>
              <p:cNvCxnSpPr/>
              <p:nvPr/>
            </p:nvCxnSpPr>
            <p:spPr bwMode="auto">
              <a:xfrm>
                <a:off x="1676400" y="2667000"/>
                <a:ext cx="1828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flipV="1">
                <a:off x="1676400" y="22860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V="1">
                <a:off x="1828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flipV="1">
                <a:off x="19812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21336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2860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V="1">
                <a:off x="24384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flipV="1">
                <a:off x="2590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27432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flipV="1">
                <a:off x="28956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V="1">
                <a:off x="30480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flipV="1">
                <a:off x="32004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flipV="1">
                <a:off x="3352800" y="2438400"/>
                <a:ext cx="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3505200" y="2286000"/>
                <a:ext cx="0" cy="3810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4" name="Right Brace 83"/>
            <p:cNvSpPr/>
            <p:nvPr/>
          </p:nvSpPr>
          <p:spPr bwMode="auto">
            <a:xfrm rot="16200000">
              <a:off x="6210300" y="1104900"/>
              <a:ext cx="228600" cy="1828800"/>
            </a:xfrm>
            <a:prstGeom prst="rightBrac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15000" y="15240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latin typeface="+mn-lt"/>
                </a:rPr>
                <a:t>Frame</a:t>
              </a:r>
              <a:endParaRPr lang="en-US" b="0" dirty="0"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81800" y="27432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latin typeface="+mn-lt"/>
                </a:rPr>
                <a:t>Slots</a:t>
              </a:r>
              <a:endParaRPr lang="en-US" b="0" dirty="0">
                <a:latin typeface="+mn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6553200" y="2743200"/>
              <a:ext cx="533400" cy="1524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398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Large Numbers (~1713)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any probability distribution</a:t>
            </a:r>
          </a:p>
          <a:p>
            <a:pPr lvl="1"/>
            <a:r>
              <a:rPr lang="en-US" dirty="0" smtClean="0"/>
              <a:t>Can be highly variable, such as varying from 0 to P</a:t>
            </a:r>
            <a:endParaRPr lang="en-US" dirty="0"/>
          </a:p>
          <a:p>
            <a:r>
              <a:rPr lang="en-US" dirty="0" smtClean="0"/>
              <a:t>Take N samples from probability distribution</a:t>
            </a:r>
          </a:p>
          <a:p>
            <a:pPr lvl="1"/>
            <a:r>
              <a:rPr lang="en-US" dirty="0" smtClean="0"/>
              <a:t>In this case, one set of packets from each flow</a:t>
            </a:r>
          </a:p>
          <a:p>
            <a:r>
              <a:rPr lang="en-US" dirty="0" err="1" smtClean="0"/>
              <a:t>Thm</a:t>
            </a:r>
            <a:r>
              <a:rPr lang="en-US" dirty="0" smtClean="0"/>
              <a:t>: the sum of the samples is very close to N×A</a:t>
            </a:r>
          </a:p>
          <a:p>
            <a:pPr lvl="1"/>
            <a:r>
              <a:rPr lang="en-US" dirty="0" smtClean="0"/>
              <a:t>And gets percentage-wise closer as N increases</a:t>
            </a:r>
            <a:endParaRPr lang="en-US" dirty="0"/>
          </a:p>
          <a:p>
            <a:r>
              <a:rPr lang="en-US" dirty="0" smtClean="0"/>
              <a:t>Sharing between many flows (high aggregation), means that you only </a:t>
            </a:r>
            <a:r>
              <a:rPr lang="en-US" dirty="0"/>
              <a:t>need to allocate slightly more than average </a:t>
            </a:r>
            <a:r>
              <a:rPr lang="en-US" dirty="0" smtClean="0"/>
              <a:t>A slots per frame.</a:t>
            </a:r>
          </a:p>
          <a:p>
            <a:pPr lvl="1"/>
            <a:r>
              <a:rPr lang="en-US" dirty="0" smtClean="0"/>
              <a:t>Sharing </a:t>
            </a:r>
            <a:r>
              <a:rPr lang="en-US" dirty="0" err="1" smtClean="0"/>
              <a:t>smooths</a:t>
            </a:r>
            <a:r>
              <a:rPr lang="en-US" dirty="0" smtClean="0"/>
              <a:t> out variations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M/M/1 Queue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n flows sharing a single queue</a:t>
            </a:r>
          </a:p>
          <a:p>
            <a:r>
              <a:rPr lang="en-US" dirty="0"/>
              <a:t>Flow: random (Poisson) arrivals at rate </a:t>
            </a:r>
            <a:r>
              <a:rPr lang="en-US" dirty="0">
                <a:solidFill>
                  <a:srgbClr val="000066"/>
                </a:solidFill>
                <a:latin typeface="Symbol"/>
                <a:ea typeface="Symbol"/>
                <a:cs typeface="Symbol"/>
              </a:rPr>
              <a:t>l</a:t>
            </a:r>
            <a:endParaRPr lang="en-US" dirty="0"/>
          </a:p>
          <a:p>
            <a:r>
              <a:rPr lang="en-US" dirty="0"/>
              <a:t>Random (Exponential) service with average </a:t>
            </a:r>
            <a:r>
              <a:rPr lang="en-US" dirty="0">
                <a:solidFill>
                  <a:srgbClr val="000066"/>
                </a:solidFill>
              </a:rPr>
              <a:t>1/</a:t>
            </a:r>
            <a:r>
              <a:rPr lang="en-US" dirty="0">
                <a:solidFill>
                  <a:srgbClr val="000066"/>
                </a:solidFill>
                <a:latin typeface="Symbol"/>
                <a:ea typeface="Symbol"/>
                <a:cs typeface="Symbol"/>
              </a:rPr>
              <a:t>m</a:t>
            </a:r>
            <a:r>
              <a:rPr lang="en-US" dirty="0"/>
              <a:t> </a:t>
            </a:r>
          </a:p>
          <a:p>
            <a:r>
              <a:rPr lang="en-US" dirty="0"/>
              <a:t>Utilization factor: </a:t>
            </a:r>
            <a:r>
              <a:rPr lang="en-US" dirty="0">
                <a:latin typeface="Symbol"/>
                <a:ea typeface="Symbol"/>
                <a:cs typeface="Symbol"/>
              </a:rPr>
              <a:t>r </a:t>
            </a:r>
            <a:r>
              <a:rPr lang="en-US" dirty="0"/>
              <a:t>= </a:t>
            </a:r>
            <a:r>
              <a:rPr lang="en-US" dirty="0" err="1"/>
              <a:t>n</a:t>
            </a:r>
            <a:r>
              <a:rPr lang="en-US" dirty="0" err="1">
                <a:latin typeface="Symbol"/>
                <a:ea typeface="Symbol"/>
                <a:cs typeface="Symbol"/>
              </a:rPr>
              <a:t>l</a:t>
            </a:r>
            <a:r>
              <a:rPr lang="en-US" dirty="0"/>
              <a:t>/</a:t>
            </a:r>
            <a:r>
              <a:rPr lang="en-US" dirty="0">
                <a:latin typeface="Symbol"/>
                <a:ea typeface="Symbol"/>
                <a:cs typeface="Symbol"/>
              </a:rPr>
              <a:t>m</a:t>
            </a:r>
          </a:p>
          <a:p>
            <a:pPr lvl="1"/>
            <a:r>
              <a:rPr lang="en-US" dirty="0">
                <a:ea typeface="Symbol"/>
                <a:cs typeface="Symbol"/>
              </a:rPr>
              <a:t>If</a:t>
            </a:r>
            <a:r>
              <a:rPr lang="en-US" dirty="0">
                <a:latin typeface="Symbol"/>
                <a:ea typeface="Symbol"/>
                <a:cs typeface="Symbol"/>
              </a:rPr>
              <a:t> r </a:t>
            </a:r>
            <a:r>
              <a:rPr lang="en-US" dirty="0"/>
              <a:t>&gt;1, system is unstable</a:t>
            </a:r>
            <a:endParaRPr lang="en-US" dirty="0">
              <a:latin typeface="Symbol"/>
              <a:ea typeface="Symbol"/>
              <a:cs typeface="Symbol"/>
            </a:endParaRPr>
          </a:p>
          <a:p>
            <a:r>
              <a:rPr lang="en-US" dirty="0"/>
              <a:t>Case 1: Flows share </a:t>
            </a:r>
            <a:r>
              <a:rPr lang="en-US" dirty="0" smtClean="0"/>
              <a:t>bandwidth</a:t>
            </a:r>
            <a:endParaRPr lang="en-US" dirty="0"/>
          </a:p>
          <a:p>
            <a:pPr lvl="1"/>
            <a:r>
              <a:rPr lang="en-US" dirty="0"/>
              <a:t>Delay = 1/(</a:t>
            </a:r>
            <a:r>
              <a:rPr lang="en-US" dirty="0">
                <a:latin typeface="Symbol" charset="0"/>
              </a:rPr>
              <a:t></a:t>
            </a:r>
            <a:r>
              <a:rPr lang="en-US" dirty="0"/>
              <a:t> - </a:t>
            </a:r>
            <a:r>
              <a:rPr lang="en-US" dirty="0" smtClean="0"/>
              <a:t>n</a:t>
            </a:r>
            <a:r>
              <a:rPr lang="en-US" dirty="0" smtClean="0">
                <a:latin typeface="Symbol" charset="0"/>
              </a:rPr>
              <a:t></a:t>
            </a:r>
            <a:r>
              <a:rPr lang="en-US" dirty="0"/>
              <a:t>)</a:t>
            </a:r>
          </a:p>
          <a:p>
            <a:r>
              <a:rPr lang="en-US" dirty="0"/>
              <a:t>Case 2: Flows each have 1/n</a:t>
            </a:r>
            <a:r>
              <a:rPr lang="en-US" baseline="30000" dirty="0"/>
              <a:t>th</a:t>
            </a:r>
            <a:r>
              <a:rPr lang="en-US" dirty="0"/>
              <a:t> share of bandwidth</a:t>
            </a:r>
          </a:p>
          <a:p>
            <a:pPr lvl="1"/>
            <a:r>
              <a:rPr lang="en-US" dirty="0"/>
              <a:t>No sharing</a:t>
            </a:r>
          </a:p>
          <a:p>
            <a:pPr lvl="1"/>
            <a:r>
              <a:rPr lang="en-US" dirty="0"/>
              <a:t>Delay = </a:t>
            </a:r>
            <a:r>
              <a:rPr lang="en-US" dirty="0" smtClean="0"/>
              <a:t>n/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</a:t>
            </a:r>
            <a:r>
              <a:rPr lang="en-US" dirty="0"/>
              <a:t> - </a:t>
            </a:r>
            <a:r>
              <a:rPr lang="en-US" dirty="0" smtClean="0"/>
              <a:t>n</a:t>
            </a:r>
            <a:r>
              <a:rPr lang="en-US" dirty="0" smtClean="0">
                <a:latin typeface="Symbol" charset="0"/>
              </a:rPr>
              <a:t></a:t>
            </a:r>
            <a:r>
              <a:rPr lang="en-US" dirty="0" smtClean="0"/>
              <a:t>) </a:t>
            </a:r>
            <a:r>
              <a:rPr lang="en-US" b="1" dirty="0" smtClean="0"/>
              <a:t>Not sharing increases delay by 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611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/>
          <a:lstStyle/>
          <a:p>
            <a:r>
              <a:rPr lang="en-US" dirty="0" smtClean="0"/>
              <a:t>If you still don’t understand stat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cover in section….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61F13-EC7C-D04F-B9B4-7AC385261326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6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theme in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efficiency through “sharing”</a:t>
            </a:r>
          </a:p>
          <a:p>
            <a:pPr lvl="1"/>
            <a:r>
              <a:rPr lang="en-US" dirty="0" smtClean="0"/>
              <a:t>Statistical multiplexing</a:t>
            </a:r>
          </a:p>
          <a:p>
            <a:pPr lvl="5"/>
            <a:endParaRPr lang="en-US" dirty="0"/>
          </a:p>
          <a:p>
            <a:r>
              <a:rPr lang="en-US" dirty="0" smtClean="0"/>
              <a:t>Phone network rather than dedicated </a:t>
            </a:r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Ancient history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Packet switching rather than circuits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oday’s lecture</a:t>
            </a:r>
          </a:p>
          <a:p>
            <a:pPr lvl="4"/>
            <a:endParaRPr lang="en-US" dirty="0"/>
          </a:p>
          <a:p>
            <a:r>
              <a:rPr lang="en-US" dirty="0" smtClean="0"/>
              <a:t>Cloud computing</a:t>
            </a:r>
          </a:p>
          <a:p>
            <a:pPr lvl="1"/>
            <a:r>
              <a:rPr lang="en-US" dirty="0" smtClean="0"/>
              <a:t>Shared datacenters, rather than single PCs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Lesson: scaling involves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you share resources</a:t>
            </a:r>
          </a:p>
          <a:p>
            <a:r>
              <a:rPr lang="en-US" dirty="0" smtClean="0"/>
              <a:t>How you deal with failures</a:t>
            </a:r>
          </a:p>
          <a:p>
            <a:r>
              <a:rPr lang="en-US" dirty="0" smtClean="0"/>
              <a:t>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8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97CC818-9551-5645-99B7-035233CADCA3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54663" y="4867275"/>
            <a:ext cx="1751012" cy="304800"/>
            <a:chOff x="1056" y="1872"/>
            <a:chExt cx="1104" cy="192"/>
          </a:xfrm>
        </p:grpSpPr>
        <p:sp>
          <p:nvSpPr>
            <p:cNvPr id="936963" name="Oval 3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7923" name="Rectangle 4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7924" name="Oval 5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554663" y="3954463"/>
            <a:ext cx="1751012" cy="304800"/>
            <a:chOff x="1056" y="1872"/>
            <a:chExt cx="1104" cy="192"/>
          </a:xfrm>
        </p:grpSpPr>
        <p:sp>
          <p:nvSpPr>
            <p:cNvPr id="936967" name="Oval 7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7920" name="Rectangle 8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7921" name="Oval 9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54663" y="2967038"/>
            <a:ext cx="1751012" cy="303212"/>
            <a:chOff x="1056" y="1872"/>
            <a:chExt cx="1104" cy="192"/>
          </a:xfrm>
        </p:grpSpPr>
        <p:sp>
          <p:nvSpPr>
            <p:cNvPr id="936971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7917" name="Rectangle 12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7918" name="Oval 13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369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switch in “circuit switching”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6976" name="Rectangle 16"/>
          <p:cNvSpPr>
            <a:spLocks noChangeArrowheads="1"/>
          </p:cNvSpPr>
          <p:nvPr/>
        </p:nvSpPr>
        <p:spPr bwMode="auto">
          <a:xfrm>
            <a:off x="3579813" y="2889250"/>
            <a:ext cx="2127250" cy="26638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825625" y="2967038"/>
            <a:ext cx="1751013" cy="303212"/>
            <a:chOff x="1056" y="1872"/>
            <a:chExt cx="1104" cy="192"/>
          </a:xfrm>
        </p:grpSpPr>
        <p:sp>
          <p:nvSpPr>
            <p:cNvPr id="936978" name="Oval 18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7914" name="Rectangle 19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7915" name="Oval 20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825625" y="3954463"/>
            <a:ext cx="1751013" cy="304800"/>
            <a:chOff x="1056" y="1872"/>
            <a:chExt cx="1104" cy="192"/>
          </a:xfrm>
        </p:grpSpPr>
        <p:sp>
          <p:nvSpPr>
            <p:cNvPr id="936982" name="Oval 22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7912" name="Oval 24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825625" y="4867275"/>
            <a:ext cx="1751013" cy="304800"/>
            <a:chOff x="1056" y="1872"/>
            <a:chExt cx="1104" cy="192"/>
          </a:xfrm>
        </p:grpSpPr>
        <p:sp>
          <p:nvSpPr>
            <p:cNvPr id="936986" name="Oval 26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7908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7909" name="Oval 28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36989" name="Rectangle 29"/>
          <p:cNvSpPr>
            <a:spLocks noChangeArrowheads="1"/>
          </p:cNvSpPr>
          <p:nvPr/>
        </p:nvSpPr>
        <p:spPr bwMode="auto">
          <a:xfrm>
            <a:off x="1901825" y="2387600"/>
            <a:ext cx="143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incoming links</a:t>
            </a:r>
            <a:endParaRPr lang="en-US" sz="1800" b="0">
              <a:latin typeface="Arial" charset="0"/>
            </a:endParaRPr>
          </a:p>
        </p:txBody>
      </p:sp>
      <p:sp>
        <p:nvSpPr>
          <p:cNvPr id="936990" name="Rectangle 30"/>
          <p:cNvSpPr>
            <a:spLocks noChangeArrowheads="1"/>
          </p:cNvSpPr>
          <p:nvPr/>
        </p:nvSpPr>
        <p:spPr bwMode="auto">
          <a:xfrm>
            <a:off x="5661025" y="2387600"/>
            <a:ext cx="1398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outgoing links</a:t>
            </a:r>
            <a:endParaRPr lang="en-US" sz="1800" b="0">
              <a:latin typeface="Arial" charset="0"/>
            </a:endParaRPr>
          </a:p>
        </p:txBody>
      </p:sp>
      <p:sp>
        <p:nvSpPr>
          <p:cNvPr id="936991" name="Line 31"/>
          <p:cNvSpPr>
            <a:spLocks noChangeShapeType="1"/>
          </p:cNvSpPr>
          <p:nvPr/>
        </p:nvSpPr>
        <p:spPr bwMode="auto">
          <a:xfrm flipV="1">
            <a:off x="1749425" y="5083175"/>
            <a:ext cx="5783263" cy="127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6992" name="Freeform 32"/>
          <p:cNvSpPr>
            <a:spLocks/>
          </p:cNvSpPr>
          <p:nvPr/>
        </p:nvSpPr>
        <p:spPr bwMode="auto">
          <a:xfrm flipV="1">
            <a:off x="1749425" y="3117850"/>
            <a:ext cx="5783263" cy="1825625"/>
          </a:xfrm>
          <a:custGeom>
            <a:avLst/>
            <a:gdLst>
              <a:gd name="T0" fmla="*/ 0 w 3648"/>
              <a:gd name="T1" fmla="*/ 0 h 528"/>
              <a:gd name="T2" fmla="*/ 2147483647 w 3648"/>
              <a:gd name="T3" fmla="*/ 0 h 528"/>
              <a:gd name="T4" fmla="*/ 2147483647 w 3648"/>
              <a:gd name="T5" fmla="*/ 2147483647 h 528"/>
              <a:gd name="T6" fmla="*/ 2147483647 w 3648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528"/>
              <a:gd name="T14" fmla="*/ 3648 w 364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528">
                <a:moveTo>
                  <a:pt x="0" y="0"/>
                </a:moveTo>
                <a:lnTo>
                  <a:pt x="1296" y="0"/>
                </a:lnTo>
                <a:lnTo>
                  <a:pt x="2400" y="528"/>
                </a:lnTo>
                <a:lnTo>
                  <a:pt x="3648" y="528"/>
                </a:lnTo>
              </a:path>
            </a:pathLst>
          </a:custGeom>
          <a:noFill/>
          <a:ln w="50800">
            <a:solidFill>
              <a:srgbClr val="00CC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6993" name="Freeform 33"/>
          <p:cNvSpPr>
            <a:spLocks/>
          </p:cNvSpPr>
          <p:nvPr/>
        </p:nvSpPr>
        <p:spPr bwMode="auto">
          <a:xfrm>
            <a:off x="1749425" y="3117850"/>
            <a:ext cx="5783263" cy="989013"/>
          </a:xfrm>
          <a:custGeom>
            <a:avLst/>
            <a:gdLst>
              <a:gd name="T0" fmla="*/ 0 w 3600"/>
              <a:gd name="T1" fmla="*/ 0 h 576"/>
              <a:gd name="T2" fmla="*/ 2147483647 w 3600"/>
              <a:gd name="T3" fmla="*/ 0 h 576"/>
              <a:gd name="T4" fmla="*/ 2147483647 w 3600"/>
              <a:gd name="T5" fmla="*/ 2147483647 h 576"/>
              <a:gd name="T6" fmla="*/ 2147483647 w 3600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3600"/>
              <a:gd name="T13" fmla="*/ 0 h 576"/>
              <a:gd name="T14" fmla="*/ 3600 w 360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00" h="576">
                <a:moveTo>
                  <a:pt x="0" y="0"/>
                </a:moveTo>
                <a:lnTo>
                  <a:pt x="1248" y="0"/>
                </a:lnTo>
                <a:lnTo>
                  <a:pt x="2400" y="576"/>
                </a:lnTo>
                <a:lnTo>
                  <a:pt x="3600" y="576"/>
                </a:ln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6994" name="Freeform 34"/>
          <p:cNvSpPr>
            <a:spLocks/>
          </p:cNvSpPr>
          <p:nvPr/>
        </p:nvSpPr>
        <p:spPr bwMode="auto">
          <a:xfrm>
            <a:off x="1749425" y="4106863"/>
            <a:ext cx="5783263" cy="836612"/>
          </a:xfrm>
          <a:custGeom>
            <a:avLst/>
            <a:gdLst>
              <a:gd name="T0" fmla="*/ 0 w 3648"/>
              <a:gd name="T1" fmla="*/ 0 h 528"/>
              <a:gd name="T2" fmla="*/ 2147483647 w 3648"/>
              <a:gd name="T3" fmla="*/ 0 h 528"/>
              <a:gd name="T4" fmla="*/ 2147483647 w 3648"/>
              <a:gd name="T5" fmla="*/ 2147483647 h 528"/>
              <a:gd name="T6" fmla="*/ 2147483647 w 3648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528"/>
              <a:gd name="T14" fmla="*/ 3648 w 364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528">
                <a:moveTo>
                  <a:pt x="0" y="0"/>
                </a:moveTo>
                <a:lnTo>
                  <a:pt x="1248" y="0"/>
                </a:lnTo>
                <a:lnTo>
                  <a:pt x="2448" y="528"/>
                </a:lnTo>
                <a:lnTo>
                  <a:pt x="3648" y="528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6995" name="Rectangle 35"/>
          <p:cNvSpPr>
            <a:spLocks noChangeArrowheads="1"/>
          </p:cNvSpPr>
          <p:nvPr/>
        </p:nvSpPr>
        <p:spPr bwMode="auto">
          <a:xfrm>
            <a:off x="4108450" y="2357438"/>
            <a:ext cx="54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2813" eaLnBrk="0" hangingPunct="0"/>
            <a:r>
              <a:rPr lang="en-US" sz="1800" b="0">
                <a:solidFill>
                  <a:srgbClr val="000000"/>
                </a:solidFill>
                <a:latin typeface="Arial" charset="0"/>
              </a:rPr>
              <a:t>Node</a:t>
            </a:r>
            <a:endParaRPr lang="en-US" sz="1800" b="0">
              <a:latin typeface="Arial" charset="0"/>
            </a:endParaRPr>
          </a:p>
        </p:txBody>
      </p:sp>
      <p:sp>
        <p:nvSpPr>
          <p:cNvPr id="936996" name="Text Box 36"/>
          <p:cNvSpPr txBox="1">
            <a:spLocks noChangeArrowheads="1"/>
          </p:cNvSpPr>
          <p:nvPr/>
        </p:nvSpPr>
        <p:spPr bwMode="auto">
          <a:xfrm>
            <a:off x="642938" y="5761038"/>
            <a:ext cx="7859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0" i="1" dirty="0">
                <a:latin typeface="Arial" charset="0"/>
              </a:rPr>
              <a:t>How does the node connect the </a:t>
            </a:r>
            <a:r>
              <a:rPr lang="en-US" sz="2800" b="0" i="1" dirty="0" smtClean="0">
                <a:latin typeface="Arial" charset="0"/>
              </a:rPr>
              <a:t>incoming</a:t>
            </a:r>
            <a:br>
              <a:rPr lang="en-US" sz="2800" b="0" i="1" dirty="0" smtClean="0">
                <a:latin typeface="Arial" charset="0"/>
              </a:rPr>
            </a:br>
            <a:r>
              <a:rPr lang="en-US" sz="2800" b="0" i="1" dirty="0" smtClean="0">
                <a:latin typeface="Arial" charset="0"/>
              </a:rPr>
              <a:t>link </a:t>
            </a:r>
            <a:r>
              <a:rPr lang="en-US" sz="2800" b="0" i="1" dirty="0">
                <a:latin typeface="Arial" charset="0"/>
              </a:rPr>
              <a:t>to the </a:t>
            </a:r>
            <a:r>
              <a:rPr lang="en-US" sz="2800" b="0" i="1" dirty="0" smtClean="0">
                <a:latin typeface="Arial" charset="0"/>
              </a:rPr>
              <a:t>outgoing link? </a:t>
            </a:r>
            <a:endParaRPr lang="en-US" sz="2800" b="0" i="1" dirty="0"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59088" y="3352800"/>
            <a:ext cx="3538537" cy="1265238"/>
            <a:chOff x="2859088" y="4114800"/>
            <a:chExt cx="3538537" cy="1265238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 flipH="1">
              <a:off x="5391150" y="4703763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3571875" y="4462463"/>
              <a:ext cx="306388" cy="22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3525838" y="4702175"/>
              <a:ext cx="449262" cy="477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3975100" y="4702175"/>
              <a:ext cx="542925" cy="473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>
              <a:off x="4037013" y="4694238"/>
              <a:ext cx="1058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 flipH="1">
              <a:off x="4518025" y="4705350"/>
              <a:ext cx="652463" cy="469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V="1">
              <a:off x="3933825" y="4240213"/>
              <a:ext cx="825500" cy="40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 flipH="1">
              <a:off x="3125788" y="4746625"/>
              <a:ext cx="833437" cy="166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4759325" y="4240213"/>
              <a:ext cx="360363" cy="450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659188" y="4646613"/>
              <a:ext cx="425450" cy="222250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5238750" y="5084763"/>
              <a:ext cx="474663" cy="295275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4322763" y="5046663"/>
              <a:ext cx="428625" cy="222250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4962525" y="4559300"/>
              <a:ext cx="425450" cy="220663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4456113" y="4114800"/>
              <a:ext cx="428625" cy="222250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5924550" y="4248150"/>
              <a:ext cx="473075" cy="295275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5924550" y="4552950"/>
              <a:ext cx="473075" cy="293688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3317875" y="5046663"/>
              <a:ext cx="474663" cy="295275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2859088" y="4752975"/>
              <a:ext cx="474662" cy="293688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3201988" y="4267200"/>
              <a:ext cx="474662" cy="295275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 flipH="1">
              <a:off x="4706938" y="5160963"/>
              <a:ext cx="5318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H="1">
              <a:off x="5391150" y="4400550"/>
              <a:ext cx="533400" cy="227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4343400" y="4267200"/>
            <a:ext cx="428625" cy="222250"/>
          </a:xfrm>
          <a:prstGeom prst="rect">
            <a:avLst/>
          </a:prstGeom>
          <a:solidFill>
            <a:srgbClr val="618FF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76" grpId="0" animBg="1"/>
      <p:bldP spid="936989" grpId="0"/>
      <p:bldP spid="936990" grpId="0"/>
      <p:bldP spid="936991" grpId="0" animBg="1"/>
      <p:bldP spid="936992" grpId="0" animBg="1"/>
      <p:bldP spid="936993" grpId="0" animBg="1"/>
      <p:bldP spid="936994" grpId="0" animBg="1"/>
      <p:bldP spid="936995" grpId="0"/>
      <p:bldP spid="936996" grpId="0"/>
      <p:bldP spid="8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Thursday’s lecture….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Layering, principles, the “good stuff”</a:t>
            </a:r>
          </a:p>
          <a:p>
            <a:r>
              <a:rPr lang="en-US" dirty="0" smtClean="0"/>
              <a:t>Read K&amp;R 1.4-1.8 (mostly for context)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6253</TotalTime>
  <Words>3393</Words>
  <Application>Microsoft Macintosh PowerPoint</Application>
  <PresentationFormat>On-screen Show (4:3)</PresentationFormat>
  <Paragraphs>858</Paragraphs>
  <Slides>90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cs426</vt:lpstr>
      <vt:lpstr>VISIO</vt:lpstr>
      <vt:lpstr>If the Internet is the answer, then what was the question?</vt:lpstr>
      <vt:lpstr>Administrivia</vt:lpstr>
      <vt:lpstr>Outline for today’s class</vt:lpstr>
      <vt:lpstr>Review of Telephone Network</vt:lpstr>
      <vt:lpstr>Telephones</vt:lpstr>
      <vt:lpstr>Telephone was an app, not a network!</vt:lpstr>
      <vt:lpstr>What about the phone “network”?</vt:lpstr>
      <vt:lpstr>Telephone network uses circuit switching</vt:lpstr>
      <vt:lpstr>The switch in “circuit switching”</vt:lpstr>
      <vt:lpstr>Circuit Switching With Human Operator</vt:lpstr>
      <vt:lpstr>“Modern” switches</vt:lpstr>
      <vt:lpstr>Timing in Circuit Switching</vt:lpstr>
      <vt:lpstr>Timing in Circuit Switching</vt:lpstr>
      <vt:lpstr>Timing in Circuit Switching</vt:lpstr>
      <vt:lpstr>Timing in Circuit Switching</vt:lpstr>
      <vt:lpstr>Timing in Circuit Switching</vt:lpstr>
      <vt:lpstr>Timing in Circuit Switching</vt:lpstr>
      <vt:lpstr>Timing in Circuit Switching</vt:lpstr>
      <vt:lpstr>Sharing a link</vt:lpstr>
      <vt:lpstr>Circuit Switching: Multiplexing a Link</vt:lpstr>
      <vt:lpstr>Time-Division Multiplexing/Demultiplexing</vt:lpstr>
      <vt:lpstr>Strengths of phone system</vt:lpstr>
      <vt:lpstr>Weakness #1: Not resilient to failure</vt:lpstr>
      <vt:lpstr>All-or-Nothing Delivery</vt:lpstr>
      <vt:lpstr>Weakness #2: Wastes bandwidth</vt:lpstr>
      <vt:lpstr>Smooth vs Bursty Applications</vt:lpstr>
      <vt:lpstr>Statistical Multiplexing</vt:lpstr>
      <vt:lpstr>Weakness #3: Designed Tied to App</vt:lpstr>
      <vt:lpstr>Weakness #4: Setup Time</vt:lpstr>
      <vt:lpstr>How to overcome these weaknesses?</vt:lpstr>
      <vt:lpstr>What if we wanted a resilient network?</vt:lpstr>
      <vt:lpstr>Paul Baran</vt:lpstr>
      <vt:lpstr>What about a less wasteful network?</vt:lpstr>
      <vt:lpstr>Returning to title of lecture</vt:lpstr>
      <vt:lpstr>Taxonomy of Networks</vt:lpstr>
      <vt:lpstr>Taxonomy of Communication Networks</vt:lpstr>
      <vt:lpstr>Taxonomy of Communication Networks</vt:lpstr>
      <vt:lpstr>Broadcast Communication Networks </vt:lpstr>
      <vt:lpstr>Taxonomy of Communication Networks</vt:lpstr>
      <vt:lpstr>Taxonomy of Communication Networks</vt:lpstr>
      <vt:lpstr>Taxonomy of Communication Networks</vt:lpstr>
      <vt:lpstr>Taxonomy of Communication Networks</vt:lpstr>
      <vt:lpstr>Packet Switching</vt:lpstr>
      <vt:lpstr>Packet Switching</vt:lpstr>
      <vt:lpstr>Packet Switching: Multiplexing/Demultiplexing</vt:lpstr>
      <vt:lpstr>Taxonomy of Communication Networks</vt:lpstr>
      <vt:lpstr>Datagram Packet Switching</vt:lpstr>
      <vt:lpstr>Datagram Packet Switching</vt:lpstr>
      <vt:lpstr>Datagram Packet Switching</vt:lpstr>
      <vt:lpstr>Datagram Packet Switching</vt:lpstr>
      <vt:lpstr>Taxonomy of Communication Networks</vt:lpstr>
      <vt:lpstr>5 Minute Break</vt:lpstr>
      <vt:lpstr>Basics of Datagram Networks</vt:lpstr>
      <vt:lpstr>Nodes and Links</vt:lpstr>
      <vt:lpstr>Properties of Links</vt:lpstr>
      <vt:lpstr>Examples of Bandwidth-Delay</vt:lpstr>
      <vt:lpstr>Examples of Transmission Times</vt:lpstr>
      <vt:lpstr>Utilization</vt:lpstr>
      <vt:lpstr>Packets</vt:lpstr>
      <vt:lpstr>The Lifecycle of Packets</vt:lpstr>
      <vt:lpstr>The Delays of Their Lives</vt:lpstr>
      <vt:lpstr>Timing of Datagram Packet Switching</vt:lpstr>
      <vt:lpstr>Timing of Datagram Packet Switching</vt:lpstr>
      <vt:lpstr>Timing of Datagram Packet Switching</vt:lpstr>
      <vt:lpstr>Timing of Datagram Packet Switching</vt:lpstr>
      <vt:lpstr>Review of Networking Delays</vt:lpstr>
      <vt:lpstr>Trends</vt:lpstr>
      <vt:lpstr>Queueing Delay</vt:lpstr>
      <vt:lpstr>Smooth Arrivals = No Queueing Delays</vt:lpstr>
      <vt:lpstr>Queueing Delay</vt:lpstr>
      <vt:lpstr>Bursty Arrivals = Queueing Delays</vt:lpstr>
      <vt:lpstr>Queueing Delay Review</vt:lpstr>
      <vt:lpstr>Jitter</vt:lpstr>
      <vt:lpstr>Packet Losses: Buffers Full</vt:lpstr>
      <vt:lpstr>Packet Losses: Corruption</vt:lpstr>
      <vt:lpstr>Basic Queueing Theory Terminology</vt:lpstr>
      <vt:lpstr>Little’s Law (1961)</vt:lpstr>
      <vt:lpstr>Statistical Multiplexing</vt:lpstr>
      <vt:lpstr>Three Flows with Bursty Arrivals</vt:lpstr>
      <vt:lpstr>When Each Flow Gets 1/3rd of Capacity</vt:lpstr>
      <vt:lpstr>When Flows Share Total Capacity</vt:lpstr>
      <vt:lpstr>Classroom Demonstration of Stat Mux</vt:lpstr>
      <vt:lpstr>I need 8 volunteers!</vt:lpstr>
      <vt:lpstr>Another Take on “Stat Mux”</vt:lpstr>
      <vt:lpstr>Law of Large Numbers (~1713)</vt:lpstr>
      <vt:lpstr>Simple Example: M/M/1 Queue</vt:lpstr>
      <vt:lpstr>If you still don’t understand stat mux</vt:lpstr>
      <vt:lpstr>Recurrent theme in computer science</vt:lpstr>
      <vt:lpstr>General Lesson: scaling involves</vt:lpstr>
      <vt:lpstr>Thursday’s lecture….</vt:lpstr>
    </vt:vector>
  </TitlesOfParts>
  <Company>ICSI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122: Introduction To Communication Networks</dc:title>
  <dc:creator>Vern Paxson</dc:creator>
  <cp:lastModifiedBy>Scott Shenker</cp:lastModifiedBy>
  <cp:revision>377</cp:revision>
  <cp:lastPrinted>2012-08-19T15:36:06Z</cp:lastPrinted>
  <dcterms:created xsi:type="dcterms:W3CDTF">2007-08-31T05:34:37Z</dcterms:created>
  <dcterms:modified xsi:type="dcterms:W3CDTF">2012-08-28T21:59:02Z</dcterms:modified>
</cp:coreProperties>
</file>