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xlsx" ContentType="application/vnd.openxmlformats-officedocument.spreadsheetml.sheet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drawings/drawing1.xml" ContentType="application/vnd.openxmlformats-officedocument.drawingml.chartshapes+xml"/>
  <Override PartName="/ppt/charts/chart5.xml" ContentType="application/vnd.openxmlformats-officedocument.drawingml.chart+xml"/>
  <Override PartName="/ppt/theme/themeOverride5.xml" ContentType="application/vnd.openxmlformats-officedocument.themeOverride+xml"/>
  <Override PartName="/ppt/drawings/drawing2.xml" ContentType="application/vnd.openxmlformats-officedocument.drawingml.chartshapes+xml"/>
  <Override PartName="/ppt/charts/chart6.xml" ContentType="application/vnd.openxmlformats-officedocument.drawingml.chart+xml"/>
  <Override PartName="/ppt/theme/themeOverride6.xml" ContentType="application/vnd.openxmlformats-officedocument.themeOverride+xml"/>
  <Override PartName="/ppt/drawings/drawing3.xml" ContentType="application/vnd.openxmlformats-officedocument.drawingml.chartshapes+xml"/>
  <Override PartName="/ppt/charts/chart7.xml" ContentType="application/vnd.openxmlformats-officedocument.drawingml.chart+xml"/>
  <Override PartName="/ppt/theme/themeOverride7.xml" ContentType="application/vnd.openxmlformats-officedocument.themeOverride+xml"/>
  <Override PartName="/ppt/charts/chart8.xml" ContentType="application/vnd.openxmlformats-officedocument.drawingml.chart+xml"/>
  <Override PartName="/ppt/theme/themeOverride8.xml" ContentType="application/vnd.openxmlformats-officedocument.themeOverride+xml"/>
  <Override PartName="/ppt/charts/chart9.xml" ContentType="application/vnd.openxmlformats-officedocument.drawingml.chart+xml"/>
  <Override PartName="/ppt/theme/themeOverride9.xml" ContentType="application/vnd.openxmlformats-officedocument.themeOverr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9" r:id="rId1"/>
  </p:sldMasterIdLst>
  <p:notesMasterIdLst>
    <p:notesMasterId r:id="rId51"/>
  </p:notesMasterIdLst>
  <p:handoutMasterIdLst>
    <p:handoutMasterId r:id="rId52"/>
  </p:handoutMasterIdLst>
  <p:sldIdLst>
    <p:sldId id="653" r:id="rId2"/>
    <p:sldId id="700" r:id="rId3"/>
    <p:sldId id="701" r:id="rId4"/>
    <p:sldId id="665" r:id="rId5"/>
    <p:sldId id="705" r:id="rId6"/>
    <p:sldId id="706" r:id="rId7"/>
    <p:sldId id="659" r:id="rId8"/>
    <p:sldId id="660" r:id="rId9"/>
    <p:sldId id="703" r:id="rId10"/>
    <p:sldId id="661" r:id="rId11"/>
    <p:sldId id="662" r:id="rId12"/>
    <p:sldId id="702" r:id="rId13"/>
    <p:sldId id="663" r:id="rId14"/>
    <p:sldId id="664" r:id="rId15"/>
    <p:sldId id="678" r:id="rId16"/>
    <p:sldId id="666" r:id="rId17"/>
    <p:sldId id="667" r:id="rId18"/>
    <p:sldId id="668" r:id="rId19"/>
    <p:sldId id="673" r:id="rId20"/>
    <p:sldId id="674" r:id="rId21"/>
    <p:sldId id="675" r:id="rId22"/>
    <p:sldId id="679" r:id="rId23"/>
    <p:sldId id="462" r:id="rId24"/>
    <p:sldId id="455" r:id="rId25"/>
    <p:sldId id="697" r:id="rId26"/>
    <p:sldId id="699" r:id="rId27"/>
    <p:sldId id="698" r:id="rId28"/>
    <p:sldId id="475" r:id="rId29"/>
    <p:sldId id="479" r:id="rId30"/>
    <p:sldId id="480" r:id="rId31"/>
    <p:sldId id="482" r:id="rId32"/>
    <p:sldId id="481" r:id="rId33"/>
    <p:sldId id="483" r:id="rId34"/>
    <p:sldId id="484" r:id="rId35"/>
    <p:sldId id="704" r:id="rId36"/>
    <p:sldId id="534" r:id="rId37"/>
    <p:sldId id="343" r:id="rId38"/>
    <p:sldId id="464" r:id="rId39"/>
    <p:sldId id="435" r:id="rId40"/>
    <p:sldId id="465" r:id="rId41"/>
    <p:sldId id="345" r:id="rId42"/>
    <p:sldId id="346" r:id="rId43"/>
    <p:sldId id="347" r:id="rId44"/>
    <p:sldId id="348" r:id="rId45"/>
    <p:sldId id="466" r:id="rId46"/>
    <p:sldId id="478" r:id="rId47"/>
    <p:sldId id="467" r:id="rId48"/>
    <p:sldId id="486" r:id="rId49"/>
    <p:sldId id="485" r:id="rId50"/>
  </p:sldIdLst>
  <p:sldSz cx="9144000" cy="6858000" type="screen4x3"/>
  <p:notesSz cx="7315200" cy="9601200"/>
  <p:defaultTextStyle>
    <a:defPPr>
      <a:defRPr lang="en-US"/>
    </a:defPPr>
    <a:lvl1pPr algn="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charset="0"/>
        <a:ea typeface="ＭＳ Ｐゴシック" charset="0"/>
        <a:cs typeface="ＭＳ Ｐゴシック" charset="0"/>
      </a:defRPr>
    </a:lvl1pPr>
    <a:lvl2pPr marL="457200" algn="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charset="0"/>
        <a:ea typeface="ＭＳ Ｐゴシック" charset="0"/>
        <a:cs typeface="ＭＳ Ｐゴシック" charset="0"/>
      </a:defRPr>
    </a:lvl2pPr>
    <a:lvl3pPr marL="914400" algn="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charset="0"/>
        <a:ea typeface="ＭＳ Ｐゴシック" charset="0"/>
        <a:cs typeface="ＭＳ Ｐゴシック" charset="0"/>
      </a:defRPr>
    </a:lvl3pPr>
    <a:lvl4pPr marL="1371600" algn="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charset="0"/>
        <a:ea typeface="ＭＳ Ｐゴシック" charset="0"/>
        <a:cs typeface="ＭＳ Ｐゴシック" charset="0"/>
      </a:defRPr>
    </a:lvl4pPr>
    <a:lvl5pPr marL="1828800" algn="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000" b="1" kern="1200">
        <a:solidFill>
          <a:schemeClr val="tx1"/>
        </a:solidFill>
        <a:latin typeface="Courier New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000" b="1" kern="1200">
        <a:solidFill>
          <a:schemeClr val="tx1"/>
        </a:solidFill>
        <a:latin typeface="Courier New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000" b="1" kern="1200">
        <a:solidFill>
          <a:schemeClr val="tx1"/>
        </a:solidFill>
        <a:latin typeface="Courier New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000" b="1" kern="1200">
        <a:solidFill>
          <a:schemeClr val="tx1"/>
        </a:solidFill>
        <a:latin typeface="Courier New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9" frameSlides="1"/>
  <p:clrMru>
    <a:srgbClr val="FFFF99"/>
    <a:srgbClr val="FFCC99"/>
    <a:srgbClr val="FF3300"/>
    <a:srgbClr val="CCFFFF"/>
    <a:srgbClr val="FFCC00"/>
    <a:srgbClr val="FF7C80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-224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9312"/>
    </p:cViewPr>
  </p:outlin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-1296" y="-120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slide" Target="slides/slide49.xml"/><Relationship Id="rId51" Type="http://schemas.openxmlformats.org/officeDocument/2006/relationships/notesMaster" Target="notesMasters/notesMaster1.xml"/><Relationship Id="rId52" Type="http://schemas.openxmlformats.org/officeDocument/2006/relationships/handoutMaster" Target="handoutMasters/handoutMaster1.xml"/><Relationship Id="rId53" Type="http://schemas.openxmlformats.org/officeDocument/2006/relationships/printerSettings" Target="printerSettings/printerSettings1.bin"/><Relationship Id="rId54" Type="http://schemas.openxmlformats.org/officeDocument/2006/relationships/presProps" Target="presProps.xml"/><Relationship Id="rId55" Type="http://schemas.openxmlformats.org/officeDocument/2006/relationships/viewProps" Target="viewProps.xml"/><Relationship Id="rId56" Type="http://schemas.openxmlformats.org/officeDocument/2006/relationships/theme" Target="theme/theme1.xml"/><Relationship Id="rId57" Type="http://schemas.openxmlformats.org/officeDocument/2006/relationships/tableStyles" Target="tableStyle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package" Target="../embeddings/Microsoft_Excel_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2.xml"/><Relationship Id="rId2" Type="http://schemas.openxmlformats.org/officeDocument/2006/relationships/package" Target="../embeddings/Microsoft_Excel_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3.xml"/><Relationship Id="rId2" Type="http://schemas.openxmlformats.org/officeDocument/2006/relationships/package" Target="../embeddings/Microsoft_Excel_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4.xml"/><Relationship Id="rId2" Type="http://schemas.openxmlformats.org/officeDocument/2006/relationships/package" Target="../embeddings/Microsoft_Excel_Sheet4.xlsx"/><Relationship Id="rId3" Type="http://schemas.openxmlformats.org/officeDocument/2006/relationships/chartUserShapes" Target="../drawings/drawing1.xm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5.xml"/><Relationship Id="rId2" Type="http://schemas.openxmlformats.org/officeDocument/2006/relationships/package" Target="../embeddings/Microsoft_Excel_Sheet5.xlsx"/><Relationship Id="rId3" Type="http://schemas.openxmlformats.org/officeDocument/2006/relationships/chartUserShapes" Target="../drawings/drawing2.xm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6.xml"/><Relationship Id="rId2" Type="http://schemas.openxmlformats.org/officeDocument/2006/relationships/package" Target="../embeddings/Microsoft_Excel_Sheet6.xlsx"/><Relationship Id="rId3" Type="http://schemas.openxmlformats.org/officeDocument/2006/relationships/chartUserShapes" Target="../drawings/drawing3.xm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7.xml"/><Relationship Id="rId2" Type="http://schemas.openxmlformats.org/officeDocument/2006/relationships/package" Target="../embeddings/Microsoft_Excel_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8.xml"/><Relationship Id="rId2" Type="http://schemas.openxmlformats.org/officeDocument/2006/relationships/package" Target="../embeddings/Microsoft_Excel_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9.xml"/><Relationship Id="rId2" Type="http://schemas.openxmlformats.org/officeDocument/2006/relationships/package" Target="../embeddings/Microsoft_Excel_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areaChart>
        <c:grouping val="stacked"/>
        <c:varyColors val="0"/>
        <c:ser>
          <c:idx val="2"/>
          <c:order val="0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rgbClr val="9BBB59"/>
            </a:solidFill>
            <a:ln w="25400" cap="flat" cmpd="sng" algn="ctr">
              <a:noFill/>
              <a:prstDash val="solid"/>
            </a:ln>
            <a:effectLst/>
          </c:spPr>
          <c:cat>
            <c:numRef>
              <c:f>Sheet1!$A$2:$A$9</c:f>
              <c:numCache>
                <c:formatCode>General</c:formatCode>
                <c:ptCount val="8"/>
              </c:numCache>
            </c:numRef>
          </c:cat>
          <c:val>
            <c:numRef>
              <c:f>Sheet1!$D$2:$D$9</c:f>
              <c:numCache>
                <c:formatCode>General</c:formatCode>
                <c:ptCount val="8"/>
                <c:pt idx="0">
                  <c:v>0.0</c:v>
                </c:pt>
                <c:pt idx="1">
                  <c:v>0.0</c:v>
                </c:pt>
                <c:pt idx="2">
                  <c:v>0.0</c:v>
                </c:pt>
                <c:pt idx="3">
                  <c:v>0.0</c:v>
                </c:pt>
                <c:pt idx="4">
                  <c:v>0.0</c:v>
                </c:pt>
                <c:pt idx="5">
                  <c:v>0.0</c:v>
                </c:pt>
                <c:pt idx="6">
                  <c:v>25.0</c:v>
                </c:pt>
                <c:pt idx="7">
                  <c:v>25.0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2135833912"/>
        <c:axId val="-2135837224"/>
      </c:areaChart>
      <c:catAx>
        <c:axId val="-21358339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>
                <a:solidFill>
                  <a:schemeClr val="bg1"/>
                </a:solidFill>
              </a:defRPr>
            </a:pPr>
            <a:endParaRPr lang="en-US"/>
          </a:p>
        </c:txPr>
        <c:crossAx val="-2135837224"/>
        <c:crossesAt val="0.0"/>
        <c:auto val="1"/>
        <c:lblAlgn val="ctr"/>
        <c:lblOffset val="100"/>
        <c:noMultiLvlLbl val="0"/>
      </c:catAx>
      <c:valAx>
        <c:axId val="-2135837224"/>
        <c:scaling>
          <c:orientation val="minMax"/>
          <c:max val="60.0"/>
          <c:min val="0.0"/>
        </c:scaling>
        <c:delete val="1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crossAx val="-2135833912"/>
        <c:crosses val="autoZero"/>
        <c:crossBetween val="midCat"/>
        <c:majorUnit val="20.0"/>
        <c:minorUnit val="4.0"/>
      </c:valAx>
    </c:plotArea>
    <c:plotVisOnly val="1"/>
    <c:dispBlanksAs val="zero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areaChart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cat>
            <c:numRef>
              <c:f>Sheet1!$A$2:$A$9</c:f>
              <c:numCache>
                <c:formatCode>General</c:formatCode>
                <c:ptCount val="8"/>
              </c:numCache>
            </c:numRef>
          </c:cat>
          <c:val>
            <c:numRef>
              <c:f>Sheet1!$B$2:$B$9</c:f>
              <c:numCache>
                <c:formatCode>General</c:formatCode>
                <c:ptCount val="8"/>
                <c:pt idx="0">
                  <c:v>25.0</c:v>
                </c:pt>
                <c:pt idx="1">
                  <c:v>25.0</c:v>
                </c:pt>
                <c:pt idx="2">
                  <c:v>0.0</c:v>
                </c:pt>
                <c:pt idx="3">
                  <c:v>0.0</c:v>
                </c:pt>
                <c:pt idx="4">
                  <c:v>0.0</c:v>
                </c:pt>
                <c:pt idx="5">
                  <c:v>0.0</c:v>
                </c:pt>
                <c:pt idx="6">
                  <c:v>0.0</c:v>
                </c:pt>
                <c:pt idx="7">
                  <c:v>0.0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2133444072"/>
        <c:axId val="-2133440904"/>
      </c:areaChart>
      <c:catAx>
        <c:axId val="-21334440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>
                <a:solidFill>
                  <a:schemeClr val="bg1"/>
                </a:solidFill>
              </a:defRPr>
            </a:pPr>
            <a:endParaRPr lang="en-US"/>
          </a:p>
        </c:txPr>
        <c:crossAx val="-2133440904"/>
        <c:crossesAt val="0.0"/>
        <c:auto val="1"/>
        <c:lblAlgn val="ctr"/>
        <c:lblOffset val="100"/>
        <c:noMultiLvlLbl val="0"/>
      </c:catAx>
      <c:valAx>
        <c:axId val="-2133440904"/>
        <c:scaling>
          <c:orientation val="minMax"/>
          <c:max val="60.0"/>
          <c:min val="0.0"/>
        </c:scaling>
        <c:delete val="1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crossAx val="-2133444072"/>
        <c:crosses val="autoZero"/>
        <c:crossBetween val="midCat"/>
        <c:majorUnit val="20.0"/>
        <c:minorUnit val="4.0"/>
      </c:valAx>
    </c:plotArea>
    <c:plotVisOnly val="1"/>
    <c:dispBlanksAs val="zero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areaChart>
        <c:grouping val="stacked"/>
        <c:varyColors val="0"/>
        <c:ser>
          <c:idx val="1"/>
          <c:order val="0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rgbClr val="F79646"/>
            </a:solidFill>
            <a:ln w="25400" cap="flat" cmpd="sng" algn="ctr">
              <a:noFill/>
              <a:prstDash val="solid"/>
            </a:ln>
            <a:effectLst/>
          </c:spPr>
          <c:cat>
            <c:numRef>
              <c:f>Sheet1!$A$2:$A$9</c:f>
              <c:numCache>
                <c:formatCode>General</c:formatCode>
                <c:ptCount val="8"/>
              </c:numCache>
            </c:numRef>
          </c:cat>
          <c:val>
            <c:numRef>
              <c:f>Sheet1!$C$2:$C$9</c:f>
              <c:numCache>
                <c:formatCode>General</c:formatCode>
                <c:ptCount val="8"/>
                <c:pt idx="0">
                  <c:v>0.0</c:v>
                </c:pt>
                <c:pt idx="1">
                  <c:v>0.0</c:v>
                </c:pt>
                <c:pt idx="2">
                  <c:v>0.0</c:v>
                </c:pt>
                <c:pt idx="3">
                  <c:v>25.0</c:v>
                </c:pt>
                <c:pt idx="4">
                  <c:v>25.0</c:v>
                </c:pt>
                <c:pt idx="5">
                  <c:v>0.0</c:v>
                </c:pt>
                <c:pt idx="6">
                  <c:v>0.0</c:v>
                </c:pt>
                <c:pt idx="7">
                  <c:v>0.0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2133409016"/>
        <c:axId val="-2133405816"/>
      </c:areaChart>
      <c:catAx>
        <c:axId val="-21334090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>
                <a:solidFill>
                  <a:schemeClr val="bg1"/>
                </a:solidFill>
              </a:defRPr>
            </a:pPr>
            <a:endParaRPr lang="en-US"/>
          </a:p>
        </c:txPr>
        <c:crossAx val="-2133405816"/>
        <c:crossesAt val="0.0"/>
        <c:auto val="1"/>
        <c:lblAlgn val="ctr"/>
        <c:lblOffset val="100"/>
        <c:noMultiLvlLbl val="0"/>
      </c:catAx>
      <c:valAx>
        <c:axId val="-2133405816"/>
        <c:scaling>
          <c:orientation val="minMax"/>
          <c:max val="60.0"/>
          <c:min val="0.0"/>
        </c:scaling>
        <c:delete val="1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crossAx val="-2133409016"/>
        <c:crosses val="autoZero"/>
        <c:crossBetween val="midCat"/>
        <c:majorUnit val="20.0"/>
        <c:minorUnit val="4.0"/>
      </c:valAx>
    </c:plotArea>
    <c:plotVisOnly val="1"/>
    <c:dispBlanksAs val="zero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areaChart>
        <c:grouping val="stacked"/>
        <c:varyColors val="0"/>
        <c:ser>
          <c:idx val="2"/>
          <c:order val="0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rgbClr val="9BBB59"/>
            </a:solidFill>
            <a:ln w="25400" cap="flat" cmpd="sng" algn="ctr">
              <a:noFill/>
              <a:prstDash val="solid"/>
            </a:ln>
            <a:effectLst/>
          </c:spPr>
          <c:cat>
            <c:numRef>
              <c:f>Sheet1!$A$2:$A$9</c:f>
              <c:numCache>
                <c:formatCode>General</c:formatCode>
                <c:ptCount val="8"/>
              </c:numCache>
            </c:numRef>
          </c:cat>
          <c:val>
            <c:numRef>
              <c:f>Sheet1!$D$2:$D$9</c:f>
              <c:numCache>
                <c:formatCode>General</c:formatCode>
                <c:ptCount val="8"/>
                <c:pt idx="0">
                  <c:v>0.0</c:v>
                </c:pt>
                <c:pt idx="1">
                  <c:v>0.0</c:v>
                </c:pt>
                <c:pt idx="2">
                  <c:v>0.0</c:v>
                </c:pt>
                <c:pt idx="3">
                  <c:v>0.0</c:v>
                </c:pt>
                <c:pt idx="4">
                  <c:v>0.0</c:v>
                </c:pt>
                <c:pt idx="5">
                  <c:v>0.0</c:v>
                </c:pt>
                <c:pt idx="6">
                  <c:v>25.0</c:v>
                </c:pt>
                <c:pt idx="7">
                  <c:v>25.0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2133333512"/>
        <c:axId val="-2133330280"/>
      </c:areaChart>
      <c:catAx>
        <c:axId val="-21333335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>
                <a:solidFill>
                  <a:schemeClr val="bg1"/>
                </a:solidFill>
              </a:defRPr>
            </a:pPr>
            <a:endParaRPr lang="en-US"/>
          </a:p>
        </c:txPr>
        <c:crossAx val="-2133330280"/>
        <c:crossesAt val="0.0"/>
        <c:auto val="1"/>
        <c:lblAlgn val="ctr"/>
        <c:lblOffset val="100"/>
        <c:noMultiLvlLbl val="0"/>
      </c:catAx>
      <c:valAx>
        <c:axId val="-2133330280"/>
        <c:scaling>
          <c:orientation val="minMax"/>
          <c:max val="60.0"/>
          <c:min val="0.0"/>
        </c:scaling>
        <c:delete val="1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crossAx val="-2133333512"/>
        <c:crosses val="autoZero"/>
        <c:crossBetween val="midCat"/>
        <c:majorUnit val="20.0"/>
        <c:minorUnit val="4.0"/>
      </c:valAx>
    </c:plotArea>
    <c:plotVisOnly val="1"/>
    <c:dispBlanksAs val="zero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  <c:userShapes r:id="rId3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areaChart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cat>
            <c:numRef>
              <c:f>Sheet1!$A$2:$A$9</c:f>
              <c:numCache>
                <c:formatCode>General</c:formatCode>
                <c:ptCount val="8"/>
              </c:numCache>
            </c:numRef>
          </c:cat>
          <c:val>
            <c:numRef>
              <c:f>Sheet1!$B$2:$B$9</c:f>
              <c:numCache>
                <c:formatCode>General</c:formatCode>
                <c:ptCount val="8"/>
                <c:pt idx="0">
                  <c:v>25.0</c:v>
                </c:pt>
                <c:pt idx="1">
                  <c:v>25.0</c:v>
                </c:pt>
                <c:pt idx="2">
                  <c:v>0.0</c:v>
                </c:pt>
                <c:pt idx="3">
                  <c:v>0.0</c:v>
                </c:pt>
                <c:pt idx="4">
                  <c:v>0.0</c:v>
                </c:pt>
                <c:pt idx="5">
                  <c:v>0.0</c:v>
                </c:pt>
                <c:pt idx="6">
                  <c:v>0.0</c:v>
                </c:pt>
                <c:pt idx="7">
                  <c:v>0.0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2135908904"/>
        <c:axId val="-2135912088"/>
      </c:areaChart>
      <c:catAx>
        <c:axId val="-21359089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>
                <a:solidFill>
                  <a:schemeClr val="bg1"/>
                </a:solidFill>
              </a:defRPr>
            </a:pPr>
            <a:endParaRPr lang="en-US"/>
          </a:p>
        </c:txPr>
        <c:crossAx val="-2135912088"/>
        <c:crossesAt val="0.0"/>
        <c:auto val="1"/>
        <c:lblAlgn val="ctr"/>
        <c:lblOffset val="100"/>
        <c:noMultiLvlLbl val="0"/>
      </c:catAx>
      <c:valAx>
        <c:axId val="-2135912088"/>
        <c:scaling>
          <c:orientation val="minMax"/>
          <c:max val="60.0"/>
          <c:min val="0.0"/>
        </c:scaling>
        <c:delete val="1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crossAx val="-2135908904"/>
        <c:crosses val="autoZero"/>
        <c:crossBetween val="midCat"/>
        <c:majorUnit val="20.0"/>
        <c:minorUnit val="4.0"/>
      </c:valAx>
    </c:plotArea>
    <c:plotVisOnly val="1"/>
    <c:dispBlanksAs val="zero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  <c:userShapes r:id="rId3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areaChart>
        <c:grouping val="stacked"/>
        <c:varyColors val="0"/>
        <c:ser>
          <c:idx val="1"/>
          <c:order val="0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rgbClr val="F79646"/>
            </a:solidFill>
            <a:ln w="25400" cap="flat" cmpd="sng" algn="ctr">
              <a:noFill/>
              <a:prstDash val="solid"/>
            </a:ln>
            <a:effectLst/>
          </c:spPr>
          <c:cat>
            <c:numRef>
              <c:f>Sheet1!$A$2:$A$9</c:f>
              <c:numCache>
                <c:formatCode>General</c:formatCode>
                <c:ptCount val="8"/>
              </c:numCache>
            </c:numRef>
          </c:cat>
          <c:val>
            <c:numRef>
              <c:f>Sheet1!$C$2:$C$9</c:f>
              <c:numCache>
                <c:formatCode>General</c:formatCode>
                <c:ptCount val="8"/>
                <c:pt idx="0">
                  <c:v>0.0</c:v>
                </c:pt>
                <c:pt idx="1">
                  <c:v>0.0</c:v>
                </c:pt>
                <c:pt idx="2">
                  <c:v>0.0</c:v>
                </c:pt>
                <c:pt idx="3">
                  <c:v>25.0</c:v>
                </c:pt>
                <c:pt idx="4">
                  <c:v>25.0</c:v>
                </c:pt>
                <c:pt idx="5">
                  <c:v>0.0</c:v>
                </c:pt>
                <c:pt idx="6">
                  <c:v>0.0</c:v>
                </c:pt>
                <c:pt idx="7">
                  <c:v>0.0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2132414264"/>
        <c:axId val="-2132411032"/>
      </c:areaChart>
      <c:catAx>
        <c:axId val="-21324142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>
                <a:solidFill>
                  <a:schemeClr val="bg1"/>
                </a:solidFill>
              </a:defRPr>
            </a:pPr>
            <a:endParaRPr lang="en-US"/>
          </a:p>
        </c:txPr>
        <c:crossAx val="-2132411032"/>
        <c:crossesAt val="0.0"/>
        <c:auto val="1"/>
        <c:lblAlgn val="ctr"/>
        <c:lblOffset val="100"/>
        <c:noMultiLvlLbl val="0"/>
      </c:catAx>
      <c:valAx>
        <c:axId val="-2132411032"/>
        <c:scaling>
          <c:orientation val="minMax"/>
          <c:max val="60.0"/>
          <c:min val="0.0"/>
        </c:scaling>
        <c:delete val="1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crossAx val="-2132414264"/>
        <c:crosses val="autoZero"/>
        <c:crossBetween val="midCat"/>
        <c:majorUnit val="20.0"/>
        <c:minorUnit val="4.0"/>
      </c:valAx>
    </c:plotArea>
    <c:plotVisOnly val="1"/>
    <c:dispBlanksAs val="zero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  <c:userShapes r:id="rId3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areaChart>
        <c:grouping val="stacked"/>
        <c:varyColors val="0"/>
        <c:ser>
          <c:idx val="1"/>
          <c:order val="0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rgbClr val="F79646"/>
            </a:solidFill>
            <a:ln w="25400" cap="flat" cmpd="sng" algn="ctr">
              <a:noFill/>
              <a:prstDash val="solid"/>
            </a:ln>
            <a:effectLst/>
          </c:spPr>
          <c:cat>
            <c:numRef>
              <c:f>Sheet1!$A$2:$A$9</c:f>
              <c:numCache>
                <c:formatCode>General</c:formatCode>
                <c:ptCount val="8"/>
              </c:numCache>
            </c:numRef>
          </c:cat>
          <c:val>
            <c:numRef>
              <c:f>Sheet1!$C$2:$C$9</c:f>
              <c:numCache>
                <c:formatCode>General</c:formatCode>
                <c:ptCount val="8"/>
                <c:pt idx="0">
                  <c:v>0.0</c:v>
                </c:pt>
                <c:pt idx="1">
                  <c:v>0.0</c:v>
                </c:pt>
                <c:pt idx="2">
                  <c:v>0.0</c:v>
                </c:pt>
                <c:pt idx="3">
                  <c:v>25.0</c:v>
                </c:pt>
                <c:pt idx="4">
                  <c:v>25.0</c:v>
                </c:pt>
                <c:pt idx="5">
                  <c:v>0.0</c:v>
                </c:pt>
                <c:pt idx="6">
                  <c:v>0.0</c:v>
                </c:pt>
                <c:pt idx="7">
                  <c:v>0.0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2132314200"/>
        <c:axId val="-2132311000"/>
      </c:areaChart>
      <c:catAx>
        <c:axId val="-21323142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>
                <a:solidFill>
                  <a:schemeClr val="bg1"/>
                </a:solidFill>
              </a:defRPr>
            </a:pPr>
            <a:endParaRPr lang="en-US"/>
          </a:p>
        </c:txPr>
        <c:crossAx val="-2132311000"/>
        <c:crossesAt val="0.0"/>
        <c:auto val="1"/>
        <c:lblAlgn val="ctr"/>
        <c:lblOffset val="100"/>
        <c:noMultiLvlLbl val="0"/>
      </c:catAx>
      <c:valAx>
        <c:axId val="-2132311000"/>
        <c:scaling>
          <c:orientation val="minMax"/>
          <c:max val="60.0"/>
          <c:min val="0.0"/>
        </c:scaling>
        <c:delete val="1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crossAx val="-2132314200"/>
        <c:crosses val="autoZero"/>
        <c:crossBetween val="midCat"/>
        <c:majorUnit val="20.0"/>
        <c:minorUnit val="4.0"/>
      </c:valAx>
    </c:plotArea>
    <c:plotVisOnly val="1"/>
    <c:dispBlanksAs val="zero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areaChart>
        <c:grouping val="stacked"/>
        <c:varyColors val="0"/>
        <c:ser>
          <c:idx val="2"/>
          <c:order val="0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rgbClr val="9BBB59"/>
            </a:solidFill>
            <a:ln w="25400" cap="flat" cmpd="sng" algn="ctr">
              <a:noFill/>
              <a:prstDash val="solid"/>
            </a:ln>
            <a:effectLst/>
          </c:spPr>
          <c:cat>
            <c:numRef>
              <c:f>Sheet1!$A$2:$A$9</c:f>
              <c:numCache>
                <c:formatCode>General</c:formatCode>
                <c:ptCount val="8"/>
              </c:numCache>
            </c:numRef>
          </c:cat>
          <c:val>
            <c:numRef>
              <c:f>Sheet1!$D$2:$D$9</c:f>
              <c:numCache>
                <c:formatCode>General</c:formatCode>
                <c:ptCount val="8"/>
                <c:pt idx="0">
                  <c:v>0.0</c:v>
                </c:pt>
                <c:pt idx="1">
                  <c:v>0.0</c:v>
                </c:pt>
                <c:pt idx="2">
                  <c:v>0.0</c:v>
                </c:pt>
                <c:pt idx="3">
                  <c:v>0.0</c:v>
                </c:pt>
                <c:pt idx="4">
                  <c:v>0.0</c:v>
                </c:pt>
                <c:pt idx="5">
                  <c:v>0.0</c:v>
                </c:pt>
                <c:pt idx="6">
                  <c:v>25.0</c:v>
                </c:pt>
                <c:pt idx="7">
                  <c:v>25.0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2132275944"/>
        <c:axId val="-2132272712"/>
      </c:areaChart>
      <c:catAx>
        <c:axId val="-21322759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>
                <a:solidFill>
                  <a:schemeClr val="bg1"/>
                </a:solidFill>
              </a:defRPr>
            </a:pPr>
            <a:endParaRPr lang="en-US"/>
          </a:p>
        </c:txPr>
        <c:crossAx val="-2132272712"/>
        <c:crossesAt val="0.0"/>
        <c:auto val="1"/>
        <c:lblAlgn val="ctr"/>
        <c:lblOffset val="100"/>
        <c:noMultiLvlLbl val="0"/>
      </c:catAx>
      <c:valAx>
        <c:axId val="-2132272712"/>
        <c:scaling>
          <c:orientation val="minMax"/>
          <c:max val="60.0"/>
          <c:min val="0.0"/>
        </c:scaling>
        <c:delete val="1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crossAx val="-2132275944"/>
        <c:crosses val="autoZero"/>
        <c:crossBetween val="midCat"/>
        <c:majorUnit val="20.0"/>
        <c:minorUnit val="4.0"/>
      </c:valAx>
    </c:plotArea>
    <c:plotVisOnly val="1"/>
    <c:dispBlanksAs val="zero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areaChart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cat>
            <c:numRef>
              <c:f>Sheet1!$A$2:$A$9</c:f>
              <c:numCache>
                <c:formatCode>General</c:formatCode>
                <c:ptCount val="8"/>
              </c:numCache>
            </c:numRef>
          </c:cat>
          <c:val>
            <c:numRef>
              <c:f>Sheet1!$B$2:$B$9</c:f>
              <c:numCache>
                <c:formatCode>General</c:formatCode>
                <c:ptCount val="8"/>
                <c:pt idx="0">
                  <c:v>25.0</c:v>
                </c:pt>
                <c:pt idx="1">
                  <c:v>25.0</c:v>
                </c:pt>
                <c:pt idx="2">
                  <c:v>0.0</c:v>
                </c:pt>
                <c:pt idx="3">
                  <c:v>0.0</c:v>
                </c:pt>
                <c:pt idx="4">
                  <c:v>0.0</c:v>
                </c:pt>
                <c:pt idx="5">
                  <c:v>0.0</c:v>
                </c:pt>
                <c:pt idx="6">
                  <c:v>0.0</c:v>
                </c:pt>
                <c:pt idx="7">
                  <c:v>0.0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2132236552"/>
        <c:axId val="-2132233384"/>
      </c:areaChart>
      <c:catAx>
        <c:axId val="-21322365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>
                <a:solidFill>
                  <a:schemeClr val="bg1"/>
                </a:solidFill>
              </a:defRPr>
            </a:pPr>
            <a:endParaRPr lang="en-US"/>
          </a:p>
        </c:txPr>
        <c:crossAx val="-2132233384"/>
        <c:crossesAt val="0.0"/>
        <c:auto val="1"/>
        <c:lblAlgn val="ctr"/>
        <c:lblOffset val="100"/>
        <c:noMultiLvlLbl val="0"/>
      </c:catAx>
      <c:valAx>
        <c:axId val="-2132233384"/>
        <c:scaling>
          <c:orientation val="minMax"/>
          <c:max val="60.0"/>
          <c:min val="0.0"/>
        </c:scaling>
        <c:delete val="1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crossAx val="-2132236552"/>
        <c:crosses val="autoZero"/>
        <c:crossBetween val="midCat"/>
        <c:majorUnit val="20.0"/>
        <c:minorUnit val="4.0"/>
      </c:valAx>
    </c:plotArea>
    <c:plotVisOnly val="1"/>
    <c:dispBlanksAs val="zero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0.78693</cdr:x>
      <cdr:y>0.54036</cdr:y>
    </cdr:from>
    <cdr:to>
      <cdr:x>0.94687</cdr:x>
      <cdr:y>0.62174</cdr:y>
    </cdr:to>
    <cdr:sp macro="" textlink="">
      <cdr:nvSpPr>
        <cdr:cNvPr id="2" name="Trapezoid 1"/>
        <cdr:cNvSpPr/>
      </cdr:nvSpPr>
      <cdr:spPr>
        <a:xfrm xmlns:a="http://schemas.openxmlformats.org/drawingml/2006/main">
          <a:off x="2318602" y="1072759"/>
          <a:ext cx="471256" cy="161552"/>
        </a:xfrm>
        <a:custGeom xmlns:a="http://schemas.openxmlformats.org/drawingml/2006/main">
          <a:avLst/>
          <a:gdLst>
            <a:gd name="connsiteX0" fmla="*/ 0 w 482138"/>
            <a:gd name="connsiteY0" fmla="*/ 149462 h 149462"/>
            <a:gd name="connsiteX1" fmla="*/ 0 w 482138"/>
            <a:gd name="connsiteY1" fmla="*/ 0 h 149462"/>
            <a:gd name="connsiteX2" fmla="*/ 482138 w 482138"/>
            <a:gd name="connsiteY2" fmla="*/ 0 h 149462"/>
            <a:gd name="connsiteX3" fmla="*/ 482138 w 482138"/>
            <a:gd name="connsiteY3" fmla="*/ 149462 h 149462"/>
            <a:gd name="connsiteX4" fmla="*/ 0 w 482138"/>
            <a:gd name="connsiteY4" fmla="*/ 149462 h 149462"/>
            <a:gd name="connsiteX0" fmla="*/ 0 w 482138"/>
            <a:gd name="connsiteY0" fmla="*/ 154754 h 154754"/>
            <a:gd name="connsiteX1" fmla="*/ 0 w 482138"/>
            <a:gd name="connsiteY1" fmla="*/ 5292 h 154754"/>
            <a:gd name="connsiteX2" fmla="*/ 360430 w 482138"/>
            <a:gd name="connsiteY2" fmla="*/ 0 h 154754"/>
            <a:gd name="connsiteX3" fmla="*/ 482138 w 482138"/>
            <a:gd name="connsiteY3" fmla="*/ 154754 h 154754"/>
            <a:gd name="connsiteX4" fmla="*/ 0 w 482138"/>
            <a:gd name="connsiteY4" fmla="*/ 154754 h 154754"/>
            <a:gd name="connsiteX0" fmla="*/ 0 w 482138"/>
            <a:gd name="connsiteY0" fmla="*/ 154754 h 154754"/>
            <a:gd name="connsiteX1" fmla="*/ 0 w 482138"/>
            <a:gd name="connsiteY1" fmla="*/ 5292 h 154754"/>
            <a:gd name="connsiteX2" fmla="*/ 360430 w 482138"/>
            <a:gd name="connsiteY2" fmla="*/ 0 h 154754"/>
            <a:gd name="connsiteX3" fmla="*/ 482138 w 482138"/>
            <a:gd name="connsiteY3" fmla="*/ 154754 h 154754"/>
            <a:gd name="connsiteX4" fmla="*/ 0 w 482138"/>
            <a:gd name="connsiteY4" fmla="*/ 154754 h 154754"/>
            <a:gd name="connsiteX0" fmla="*/ 0 w 482138"/>
            <a:gd name="connsiteY0" fmla="*/ 149462 h 149462"/>
            <a:gd name="connsiteX1" fmla="*/ 0 w 482138"/>
            <a:gd name="connsiteY1" fmla="*/ 0 h 149462"/>
            <a:gd name="connsiteX2" fmla="*/ 360430 w 482138"/>
            <a:gd name="connsiteY2" fmla="*/ 10583 h 149462"/>
            <a:gd name="connsiteX3" fmla="*/ 482138 w 482138"/>
            <a:gd name="connsiteY3" fmla="*/ 149462 h 149462"/>
            <a:gd name="connsiteX4" fmla="*/ 0 w 482138"/>
            <a:gd name="connsiteY4" fmla="*/ 149462 h 149462"/>
            <a:gd name="connsiteX0" fmla="*/ 0 w 482138"/>
            <a:gd name="connsiteY0" fmla="*/ 149462 h 149462"/>
            <a:gd name="connsiteX1" fmla="*/ 0 w 482138"/>
            <a:gd name="connsiteY1" fmla="*/ 0 h 149462"/>
            <a:gd name="connsiteX2" fmla="*/ 349846 w 482138"/>
            <a:gd name="connsiteY2" fmla="*/ 5291 h 149462"/>
            <a:gd name="connsiteX3" fmla="*/ 482138 w 482138"/>
            <a:gd name="connsiteY3" fmla="*/ 149462 h 149462"/>
            <a:gd name="connsiteX4" fmla="*/ 0 w 482138"/>
            <a:gd name="connsiteY4" fmla="*/ 149462 h 149462"/>
            <a:gd name="connsiteX0" fmla="*/ 0 w 482138"/>
            <a:gd name="connsiteY0" fmla="*/ 149463 h 149463"/>
            <a:gd name="connsiteX1" fmla="*/ 0 w 482138"/>
            <a:gd name="connsiteY1" fmla="*/ 1 h 149463"/>
            <a:gd name="connsiteX2" fmla="*/ 365603 w 482138"/>
            <a:gd name="connsiteY2" fmla="*/ 0 h 149463"/>
            <a:gd name="connsiteX3" fmla="*/ 482138 w 482138"/>
            <a:gd name="connsiteY3" fmla="*/ 149463 h 149463"/>
            <a:gd name="connsiteX4" fmla="*/ 0 w 482138"/>
            <a:gd name="connsiteY4" fmla="*/ 149463 h 149463"/>
            <a:gd name="connsiteX0" fmla="*/ 0 w 482138"/>
            <a:gd name="connsiteY0" fmla="*/ 149463 h 149463"/>
            <a:gd name="connsiteX1" fmla="*/ 74842 w 482138"/>
            <a:gd name="connsiteY1" fmla="*/ 1 h 149463"/>
            <a:gd name="connsiteX2" fmla="*/ 365603 w 482138"/>
            <a:gd name="connsiteY2" fmla="*/ 0 h 149463"/>
            <a:gd name="connsiteX3" fmla="*/ 482138 w 482138"/>
            <a:gd name="connsiteY3" fmla="*/ 149463 h 149463"/>
            <a:gd name="connsiteX4" fmla="*/ 0 w 482138"/>
            <a:gd name="connsiteY4" fmla="*/ 149463 h 149463"/>
            <a:gd name="connsiteX0" fmla="*/ 0 w 482138"/>
            <a:gd name="connsiteY0" fmla="*/ 149463 h 149463"/>
            <a:gd name="connsiteX1" fmla="*/ 90598 w 482138"/>
            <a:gd name="connsiteY1" fmla="*/ 1 h 149463"/>
            <a:gd name="connsiteX2" fmla="*/ 365603 w 482138"/>
            <a:gd name="connsiteY2" fmla="*/ 0 h 149463"/>
            <a:gd name="connsiteX3" fmla="*/ 482138 w 482138"/>
            <a:gd name="connsiteY3" fmla="*/ 149463 h 149463"/>
            <a:gd name="connsiteX4" fmla="*/ 0 w 482138"/>
            <a:gd name="connsiteY4" fmla="*/ 149463 h 149463"/>
            <a:gd name="connsiteX0" fmla="*/ 0 w 365603"/>
            <a:gd name="connsiteY0" fmla="*/ 149463 h 155511"/>
            <a:gd name="connsiteX1" fmla="*/ 90598 w 365603"/>
            <a:gd name="connsiteY1" fmla="*/ 1 h 155511"/>
            <a:gd name="connsiteX2" fmla="*/ 365603 w 365603"/>
            <a:gd name="connsiteY2" fmla="*/ 0 h 155511"/>
            <a:gd name="connsiteX3" fmla="*/ 365093 w 365603"/>
            <a:gd name="connsiteY3" fmla="*/ 155511 h 155511"/>
            <a:gd name="connsiteX4" fmla="*/ 0 w 365603"/>
            <a:gd name="connsiteY4" fmla="*/ 149463 h 155511"/>
            <a:gd name="connsiteX0" fmla="*/ 0 w 365603"/>
            <a:gd name="connsiteY0" fmla="*/ 155510 h 161558"/>
            <a:gd name="connsiteX1" fmla="*/ 67139 w 365603"/>
            <a:gd name="connsiteY1" fmla="*/ 0 h 161558"/>
            <a:gd name="connsiteX2" fmla="*/ 365603 w 365603"/>
            <a:gd name="connsiteY2" fmla="*/ 6047 h 161558"/>
            <a:gd name="connsiteX3" fmla="*/ 365093 w 365603"/>
            <a:gd name="connsiteY3" fmla="*/ 161558 h 161558"/>
            <a:gd name="connsiteX4" fmla="*/ 0 w 365603"/>
            <a:gd name="connsiteY4" fmla="*/ 155510 h 161558"/>
          </a:gdLst>
          <a:ahLst/>
          <a:cxnLst>
            <a:cxn ang="0">
              <a:pos x="connsiteX0" y="connsiteY0"/>
            </a:cxn>
            <a:cxn ang="0">
              <a:pos x="connsiteX1" y="connsiteY1"/>
            </a:cxn>
            <a:cxn ang="0">
              <a:pos x="connsiteX2" y="connsiteY2"/>
            </a:cxn>
            <a:cxn ang="0">
              <a:pos x="connsiteX3" y="connsiteY3"/>
            </a:cxn>
            <a:cxn ang="0">
              <a:pos x="connsiteX4" y="connsiteY4"/>
            </a:cxn>
          </a:cxnLst>
          <a:rect l="l" t="t" r="r" b="b"/>
          <a:pathLst>
            <a:path w="365603" h="161558">
              <a:moveTo>
                <a:pt x="0" y="155510"/>
              </a:moveTo>
              <a:lnTo>
                <a:pt x="67139" y="0"/>
              </a:lnTo>
              <a:lnTo>
                <a:pt x="365603" y="6047"/>
              </a:lnTo>
              <a:lnTo>
                <a:pt x="365093" y="161558"/>
              </a:lnTo>
              <a:lnTo>
                <a:pt x="0" y="155510"/>
              </a:lnTo>
              <a:close/>
            </a:path>
          </a:pathLst>
        </a:custGeom>
        <a:solidFill xmlns:a="http://schemas.openxmlformats.org/drawingml/2006/main">
          <a:srgbClr val="C0504D"/>
        </a:solidFill>
        <a:ln xmlns:a="http://schemas.openxmlformats.org/drawingml/2006/main">
          <a:noFill/>
        </a:ln>
        <a:effectLst xmlns:a="http://schemas.openxmlformats.org/drawingml/2006/main"/>
      </cdr:spPr>
      <cdr:style>
        <a:lnRef xmlns:a="http://schemas.openxmlformats.org/drawingml/2006/main" idx="1">
          <a:schemeClr val="accent1"/>
        </a:lnRef>
        <a:fillRef xmlns:a="http://schemas.openxmlformats.org/drawingml/2006/main" idx="3">
          <a:schemeClr val="accent1"/>
        </a:fillRef>
        <a:effectRef xmlns:a="http://schemas.openxmlformats.org/drawingml/2006/main" idx="2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ctr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en-US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0.05468</cdr:x>
      <cdr:y>0.54218</cdr:y>
    </cdr:from>
    <cdr:to>
      <cdr:x>0.21221</cdr:x>
      <cdr:y>0.61785</cdr:y>
    </cdr:to>
    <cdr:sp macro="" textlink="">
      <cdr:nvSpPr>
        <cdr:cNvPr id="2" name="Trapezoid 1"/>
        <cdr:cNvSpPr/>
      </cdr:nvSpPr>
      <cdr:spPr>
        <a:xfrm xmlns:a="http://schemas.openxmlformats.org/drawingml/2006/main">
          <a:off x="161109" y="1076360"/>
          <a:ext cx="464159" cy="150227"/>
        </a:xfrm>
        <a:custGeom xmlns:a="http://schemas.openxmlformats.org/drawingml/2006/main">
          <a:avLst/>
          <a:gdLst>
            <a:gd name="connsiteX0" fmla="*/ 0 w 482138"/>
            <a:gd name="connsiteY0" fmla="*/ 149462 h 149462"/>
            <a:gd name="connsiteX1" fmla="*/ 0 w 482138"/>
            <a:gd name="connsiteY1" fmla="*/ 0 h 149462"/>
            <a:gd name="connsiteX2" fmla="*/ 482138 w 482138"/>
            <a:gd name="connsiteY2" fmla="*/ 0 h 149462"/>
            <a:gd name="connsiteX3" fmla="*/ 482138 w 482138"/>
            <a:gd name="connsiteY3" fmla="*/ 149462 h 149462"/>
            <a:gd name="connsiteX4" fmla="*/ 0 w 482138"/>
            <a:gd name="connsiteY4" fmla="*/ 149462 h 149462"/>
            <a:gd name="connsiteX0" fmla="*/ 0 w 482138"/>
            <a:gd name="connsiteY0" fmla="*/ 154754 h 154754"/>
            <a:gd name="connsiteX1" fmla="*/ 0 w 482138"/>
            <a:gd name="connsiteY1" fmla="*/ 5292 h 154754"/>
            <a:gd name="connsiteX2" fmla="*/ 360430 w 482138"/>
            <a:gd name="connsiteY2" fmla="*/ 0 h 154754"/>
            <a:gd name="connsiteX3" fmla="*/ 482138 w 482138"/>
            <a:gd name="connsiteY3" fmla="*/ 154754 h 154754"/>
            <a:gd name="connsiteX4" fmla="*/ 0 w 482138"/>
            <a:gd name="connsiteY4" fmla="*/ 154754 h 154754"/>
            <a:gd name="connsiteX0" fmla="*/ 0 w 482138"/>
            <a:gd name="connsiteY0" fmla="*/ 154754 h 154754"/>
            <a:gd name="connsiteX1" fmla="*/ 0 w 482138"/>
            <a:gd name="connsiteY1" fmla="*/ 5292 h 154754"/>
            <a:gd name="connsiteX2" fmla="*/ 360430 w 482138"/>
            <a:gd name="connsiteY2" fmla="*/ 0 h 154754"/>
            <a:gd name="connsiteX3" fmla="*/ 482138 w 482138"/>
            <a:gd name="connsiteY3" fmla="*/ 154754 h 154754"/>
            <a:gd name="connsiteX4" fmla="*/ 0 w 482138"/>
            <a:gd name="connsiteY4" fmla="*/ 154754 h 154754"/>
            <a:gd name="connsiteX0" fmla="*/ 0 w 482138"/>
            <a:gd name="connsiteY0" fmla="*/ 149462 h 149462"/>
            <a:gd name="connsiteX1" fmla="*/ 0 w 482138"/>
            <a:gd name="connsiteY1" fmla="*/ 0 h 149462"/>
            <a:gd name="connsiteX2" fmla="*/ 360430 w 482138"/>
            <a:gd name="connsiteY2" fmla="*/ 10583 h 149462"/>
            <a:gd name="connsiteX3" fmla="*/ 482138 w 482138"/>
            <a:gd name="connsiteY3" fmla="*/ 149462 h 149462"/>
            <a:gd name="connsiteX4" fmla="*/ 0 w 482138"/>
            <a:gd name="connsiteY4" fmla="*/ 149462 h 149462"/>
            <a:gd name="connsiteX0" fmla="*/ 0 w 482138"/>
            <a:gd name="connsiteY0" fmla="*/ 149462 h 149462"/>
            <a:gd name="connsiteX1" fmla="*/ 0 w 482138"/>
            <a:gd name="connsiteY1" fmla="*/ 0 h 149462"/>
            <a:gd name="connsiteX2" fmla="*/ 349846 w 482138"/>
            <a:gd name="connsiteY2" fmla="*/ 5291 h 149462"/>
            <a:gd name="connsiteX3" fmla="*/ 482138 w 482138"/>
            <a:gd name="connsiteY3" fmla="*/ 149462 h 149462"/>
            <a:gd name="connsiteX4" fmla="*/ 0 w 482138"/>
            <a:gd name="connsiteY4" fmla="*/ 149462 h 149462"/>
            <a:gd name="connsiteX0" fmla="*/ 0 w 482138"/>
            <a:gd name="connsiteY0" fmla="*/ 149462 h 149462"/>
            <a:gd name="connsiteX1" fmla="*/ 0 w 482138"/>
            <a:gd name="connsiteY1" fmla="*/ 0 h 149462"/>
            <a:gd name="connsiteX2" fmla="*/ 380457 w 482138"/>
            <a:gd name="connsiteY2" fmla="*/ 17385 h 149462"/>
            <a:gd name="connsiteX3" fmla="*/ 482138 w 482138"/>
            <a:gd name="connsiteY3" fmla="*/ 149462 h 149462"/>
            <a:gd name="connsiteX4" fmla="*/ 0 w 482138"/>
            <a:gd name="connsiteY4" fmla="*/ 149462 h 149462"/>
            <a:gd name="connsiteX0" fmla="*/ 0 w 482138"/>
            <a:gd name="connsiteY0" fmla="*/ 150219 h 150219"/>
            <a:gd name="connsiteX1" fmla="*/ 0 w 482138"/>
            <a:gd name="connsiteY1" fmla="*/ 757 h 150219"/>
            <a:gd name="connsiteX2" fmla="*/ 386579 w 482138"/>
            <a:gd name="connsiteY2" fmla="*/ 0 h 150219"/>
            <a:gd name="connsiteX3" fmla="*/ 482138 w 482138"/>
            <a:gd name="connsiteY3" fmla="*/ 150219 h 150219"/>
            <a:gd name="connsiteX4" fmla="*/ 0 w 482138"/>
            <a:gd name="connsiteY4" fmla="*/ 150219 h 150219"/>
          </a:gdLst>
          <a:ahLst/>
          <a:cxnLst>
            <a:cxn ang="0">
              <a:pos x="connsiteX0" y="connsiteY0"/>
            </a:cxn>
            <a:cxn ang="0">
              <a:pos x="connsiteX1" y="connsiteY1"/>
            </a:cxn>
            <a:cxn ang="0">
              <a:pos x="connsiteX2" y="connsiteY2"/>
            </a:cxn>
            <a:cxn ang="0">
              <a:pos x="connsiteX3" y="connsiteY3"/>
            </a:cxn>
            <a:cxn ang="0">
              <a:pos x="connsiteX4" y="connsiteY4"/>
            </a:cxn>
          </a:cxnLst>
          <a:rect l="l" t="t" r="r" b="b"/>
          <a:pathLst>
            <a:path w="482138" h="150219">
              <a:moveTo>
                <a:pt x="0" y="150219"/>
              </a:moveTo>
              <a:lnTo>
                <a:pt x="0" y="757"/>
              </a:lnTo>
              <a:lnTo>
                <a:pt x="386579" y="0"/>
              </a:lnTo>
              <a:lnTo>
                <a:pt x="482138" y="150219"/>
              </a:lnTo>
              <a:lnTo>
                <a:pt x="0" y="150219"/>
              </a:lnTo>
              <a:close/>
            </a:path>
          </a:pathLst>
        </a:custGeom>
        <a:solidFill xmlns:a="http://schemas.openxmlformats.org/drawingml/2006/main">
          <a:srgbClr val="C0504D"/>
        </a:solidFill>
        <a:ln xmlns:a="http://schemas.openxmlformats.org/drawingml/2006/main">
          <a:noFill/>
        </a:ln>
        <a:effectLst xmlns:a="http://schemas.openxmlformats.org/drawingml/2006/main"/>
      </cdr:spPr>
      <cdr:style>
        <a:lnRef xmlns:a="http://schemas.openxmlformats.org/drawingml/2006/main" idx="1">
          <a:schemeClr val="accent1"/>
        </a:lnRef>
        <a:fillRef xmlns:a="http://schemas.openxmlformats.org/drawingml/2006/main" idx="3">
          <a:schemeClr val="accent1"/>
        </a:fillRef>
        <a:effectRef xmlns:a="http://schemas.openxmlformats.org/drawingml/2006/main" idx="2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ctr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defPPr>
            <a:defRPr lang="en-US"/>
          </a:defPPr>
          <a:lvl1pPr marL="0" algn="l" defTabSz="4572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algn="l" defTabSz="4572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algn="l" defTabSz="4572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algn="l" defTabSz="4572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algn="l" defTabSz="4572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algn="l" defTabSz="4572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algn="l" defTabSz="4572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algn="l" defTabSz="4572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algn="l" defTabSz="4572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en-US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0.40105</cdr:x>
      <cdr:y>0.54938</cdr:y>
    </cdr:from>
    <cdr:to>
      <cdr:x>0.59399</cdr:x>
      <cdr:y>0.62467</cdr:y>
    </cdr:to>
    <cdr:sp macro="" textlink="">
      <cdr:nvSpPr>
        <cdr:cNvPr id="2" name="Trapezoid 1"/>
        <cdr:cNvSpPr/>
      </cdr:nvSpPr>
      <cdr:spPr>
        <a:xfrm xmlns:a="http://schemas.openxmlformats.org/drawingml/2006/main">
          <a:off x="1181649" y="1090660"/>
          <a:ext cx="568477" cy="149469"/>
        </a:xfrm>
        <a:custGeom xmlns:a="http://schemas.openxmlformats.org/drawingml/2006/main">
          <a:avLst/>
          <a:gdLst>
            <a:gd name="connsiteX0" fmla="*/ 0 w 482138"/>
            <a:gd name="connsiteY0" fmla="*/ 149462 h 149462"/>
            <a:gd name="connsiteX1" fmla="*/ 0 w 482138"/>
            <a:gd name="connsiteY1" fmla="*/ 0 h 149462"/>
            <a:gd name="connsiteX2" fmla="*/ 482138 w 482138"/>
            <a:gd name="connsiteY2" fmla="*/ 0 h 149462"/>
            <a:gd name="connsiteX3" fmla="*/ 482138 w 482138"/>
            <a:gd name="connsiteY3" fmla="*/ 149462 h 149462"/>
            <a:gd name="connsiteX4" fmla="*/ 0 w 482138"/>
            <a:gd name="connsiteY4" fmla="*/ 149462 h 149462"/>
            <a:gd name="connsiteX0" fmla="*/ 0 w 482138"/>
            <a:gd name="connsiteY0" fmla="*/ 154754 h 154754"/>
            <a:gd name="connsiteX1" fmla="*/ 0 w 482138"/>
            <a:gd name="connsiteY1" fmla="*/ 5292 h 154754"/>
            <a:gd name="connsiteX2" fmla="*/ 360430 w 482138"/>
            <a:gd name="connsiteY2" fmla="*/ 0 h 154754"/>
            <a:gd name="connsiteX3" fmla="*/ 482138 w 482138"/>
            <a:gd name="connsiteY3" fmla="*/ 154754 h 154754"/>
            <a:gd name="connsiteX4" fmla="*/ 0 w 482138"/>
            <a:gd name="connsiteY4" fmla="*/ 154754 h 154754"/>
            <a:gd name="connsiteX0" fmla="*/ 0 w 482138"/>
            <a:gd name="connsiteY0" fmla="*/ 154754 h 154754"/>
            <a:gd name="connsiteX1" fmla="*/ 0 w 482138"/>
            <a:gd name="connsiteY1" fmla="*/ 5292 h 154754"/>
            <a:gd name="connsiteX2" fmla="*/ 360430 w 482138"/>
            <a:gd name="connsiteY2" fmla="*/ 0 h 154754"/>
            <a:gd name="connsiteX3" fmla="*/ 482138 w 482138"/>
            <a:gd name="connsiteY3" fmla="*/ 154754 h 154754"/>
            <a:gd name="connsiteX4" fmla="*/ 0 w 482138"/>
            <a:gd name="connsiteY4" fmla="*/ 154754 h 154754"/>
            <a:gd name="connsiteX0" fmla="*/ 0 w 482138"/>
            <a:gd name="connsiteY0" fmla="*/ 149462 h 149462"/>
            <a:gd name="connsiteX1" fmla="*/ 0 w 482138"/>
            <a:gd name="connsiteY1" fmla="*/ 0 h 149462"/>
            <a:gd name="connsiteX2" fmla="*/ 360430 w 482138"/>
            <a:gd name="connsiteY2" fmla="*/ 10583 h 149462"/>
            <a:gd name="connsiteX3" fmla="*/ 482138 w 482138"/>
            <a:gd name="connsiteY3" fmla="*/ 149462 h 149462"/>
            <a:gd name="connsiteX4" fmla="*/ 0 w 482138"/>
            <a:gd name="connsiteY4" fmla="*/ 149462 h 149462"/>
            <a:gd name="connsiteX0" fmla="*/ 0 w 482138"/>
            <a:gd name="connsiteY0" fmla="*/ 149462 h 149462"/>
            <a:gd name="connsiteX1" fmla="*/ 0 w 482138"/>
            <a:gd name="connsiteY1" fmla="*/ 0 h 149462"/>
            <a:gd name="connsiteX2" fmla="*/ 349846 w 482138"/>
            <a:gd name="connsiteY2" fmla="*/ 5291 h 149462"/>
            <a:gd name="connsiteX3" fmla="*/ 482138 w 482138"/>
            <a:gd name="connsiteY3" fmla="*/ 149462 h 149462"/>
            <a:gd name="connsiteX4" fmla="*/ 0 w 482138"/>
            <a:gd name="connsiteY4" fmla="*/ 149462 h 149462"/>
            <a:gd name="connsiteX0" fmla="*/ 0 w 482138"/>
            <a:gd name="connsiteY0" fmla="*/ 149463 h 149463"/>
            <a:gd name="connsiteX1" fmla="*/ 0 w 482138"/>
            <a:gd name="connsiteY1" fmla="*/ 1 h 149463"/>
            <a:gd name="connsiteX2" fmla="*/ 365603 w 482138"/>
            <a:gd name="connsiteY2" fmla="*/ 0 h 149463"/>
            <a:gd name="connsiteX3" fmla="*/ 482138 w 482138"/>
            <a:gd name="connsiteY3" fmla="*/ 149463 h 149463"/>
            <a:gd name="connsiteX4" fmla="*/ 0 w 482138"/>
            <a:gd name="connsiteY4" fmla="*/ 149463 h 149463"/>
            <a:gd name="connsiteX0" fmla="*/ 0 w 482138"/>
            <a:gd name="connsiteY0" fmla="*/ 149463 h 149463"/>
            <a:gd name="connsiteX1" fmla="*/ 74842 w 482138"/>
            <a:gd name="connsiteY1" fmla="*/ 1 h 149463"/>
            <a:gd name="connsiteX2" fmla="*/ 365603 w 482138"/>
            <a:gd name="connsiteY2" fmla="*/ 0 h 149463"/>
            <a:gd name="connsiteX3" fmla="*/ 482138 w 482138"/>
            <a:gd name="connsiteY3" fmla="*/ 149463 h 149463"/>
            <a:gd name="connsiteX4" fmla="*/ 0 w 482138"/>
            <a:gd name="connsiteY4" fmla="*/ 149463 h 149463"/>
            <a:gd name="connsiteX0" fmla="*/ 0 w 482138"/>
            <a:gd name="connsiteY0" fmla="*/ 149463 h 149463"/>
            <a:gd name="connsiteX1" fmla="*/ 90598 w 482138"/>
            <a:gd name="connsiteY1" fmla="*/ 1 h 149463"/>
            <a:gd name="connsiteX2" fmla="*/ 365603 w 482138"/>
            <a:gd name="connsiteY2" fmla="*/ 0 h 149463"/>
            <a:gd name="connsiteX3" fmla="*/ 482138 w 482138"/>
            <a:gd name="connsiteY3" fmla="*/ 149463 h 149463"/>
            <a:gd name="connsiteX4" fmla="*/ 0 w 482138"/>
            <a:gd name="connsiteY4" fmla="*/ 149463 h 149463"/>
            <a:gd name="connsiteX0" fmla="*/ 0 w 482138"/>
            <a:gd name="connsiteY0" fmla="*/ 149462 h 149462"/>
            <a:gd name="connsiteX1" fmla="*/ 90598 w 482138"/>
            <a:gd name="connsiteY1" fmla="*/ 0 h 149462"/>
            <a:gd name="connsiteX2" fmla="*/ 405583 w 482138"/>
            <a:gd name="connsiteY2" fmla="*/ 6047 h 149462"/>
            <a:gd name="connsiteX3" fmla="*/ 482138 w 482138"/>
            <a:gd name="connsiteY3" fmla="*/ 149462 h 149462"/>
            <a:gd name="connsiteX4" fmla="*/ 0 w 482138"/>
            <a:gd name="connsiteY4" fmla="*/ 149462 h 149462"/>
            <a:gd name="connsiteX0" fmla="*/ 0 w 482138"/>
            <a:gd name="connsiteY0" fmla="*/ 149463 h 149463"/>
            <a:gd name="connsiteX1" fmla="*/ 90598 w 482138"/>
            <a:gd name="connsiteY1" fmla="*/ 1 h 149463"/>
            <a:gd name="connsiteX2" fmla="*/ 395588 w 482138"/>
            <a:gd name="connsiteY2" fmla="*/ 0 h 149463"/>
            <a:gd name="connsiteX3" fmla="*/ 482138 w 482138"/>
            <a:gd name="connsiteY3" fmla="*/ 149463 h 149463"/>
            <a:gd name="connsiteX4" fmla="*/ 0 w 482138"/>
            <a:gd name="connsiteY4" fmla="*/ 149463 h 149463"/>
          </a:gdLst>
          <a:ahLst/>
          <a:cxnLst>
            <a:cxn ang="0">
              <a:pos x="connsiteX0" y="connsiteY0"/>
            </a:cxn>
            <a:cxn ang="0">
              <a:pos x="connsiteX1" y="connsiteY1"/>
            </a:cxn>
            <a:cxn ang="0">
              <a:pos x="connsiteX2" y="connsiteY2"/>
            </a:cxn>
            <a:cxn ang="0">
              <a:pos x="connsiteX3" y="connsiteY3"/>
            </a:cxn>
            <a:cxn ang="0">
              <a:pos x="connsiteX4" y="connsiteY4"/>
            </a:cxn>
          </a:cxnLst>
          <a:rect l="l" t="t" r="r" b="b"/>
          <a:pathLst>
            <a:path w="482138" h="149463">
              <a:moveTo>
                <a:pt x="0" y="149463"/>
              </a:moveTo>
              <a:lnTo>
                <a:pt x="90598" y="1"/>
              </a:lnTo>
              <a:lnTo>
                <a:pt x="395588" y="0"/>
              </a:lnTo>
              <a:lnTo>
                <a:pt x="482138" y="149463"/>
              </a:lnTo>
              <a:lnTo>
                <a:pt x="0" y="149463"/>
              </a:lnTo>
              <a:close/>
            </a:path>
          </a:pathLst>
        </a:custGeom>
        <a:solidFill xmlns:a="http://schemas.openxmlformats.org/drawingml/2006/main">
          <a:srgbClr val="C0504D"/>
        </a:solidFill>
        <a:ln xmlns:a="http://schemas.openxmlformats.org/drawingml/2006/main">
          <a:noFill/>
        </a:ln>
        <a:effectLst xmlns:a="http://schemas.openxmlformats.org/drawingml/2006/main"/>
      </cdr:spPr>
      <cdr:style>
        <a:lnRef xmlns:a="http://schemas.openxmlformats.org/drawingml/2006/main" idx="1">
          <a:schemeClr val="accent1"/>
        </a:lnRef>
        <a:fillRef xmlns:a="http://schemas.openxmlformats.org/drawingml/2006/main" idx="3">
          <a:schemeClr val="accent1"/>
        </a:fillRef>
        <a:effectRef xmlns:a="http://schemas.openxmlformats.org/drawingml/2006/main" idx="2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ctr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en-US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t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t" anchorCtr="0" compatLnSpc="1">
            <a:prstTxWarp prst="textNoShape">
              <a:avLst/>
            </a:prstTxWarp>
          </a:bodyPr>
          <a:lstStyle>
            <a:lvl1pPr defTabSz="966788">
              <a:defRPr sz="13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65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b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65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b" anchorCtr="0" compatLnSpc="1">
            <a:prstTxWarp prst="textNoShape">
              <a:avLst/>
            </a:prstTxWarp>
          </a:bodyPr>
          <a:lstStyle>
            <a:lvl1pPr defTabSz="966788">
              <a:defRPr sz="1300" smtClean="0">
                <a:cs typeface="Arial" charset="0"/>
              </a:defRPr>
            </a:lvl1pPr>
          </a:lstStyle>
          <a:p>
            <a:pPr>
              <a:defRPr/>
            </a:pPr>
            <a:fld id="{6852AFBC-D5DF-5B4B-BA66-7B341C789E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5216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>
            <a:lvl1pPr algn="l" defTabSz="957263">
              <a:defRPr sz="1300" b="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6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>
            <a:lvl1pPr defTabSz="957263">
              <a:defRPr sz="1300" b="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76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76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b" anchorCtr="0" compatLnSpc="1">
            <a:prstTxWarp prst="textNoShape">
              <a:avLst/>
            </a:prstTxWarp>
          </a:bodyPr>
          <a:lstStyle>
            <a:lvl1pPr algn="l" defTabSz="957263">
              <a:defRPr sz="1300" b="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6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b" anchorCtr="0" compatLnSpc="1">
            <a:prstTxWarp prst="textNoShape">
              <a:avLst/>
            </a:prstTxWarp>
          </a:bodyPr>
          <a:lstStyle>
            <a:lvl1pPr defTabSz="957263">
              <a:defRPr sz="1300" b="0" smtClean="0">
                <a:latin typeface="Times New Roman" charset="0"/>
                <a:cs typeface="Arial" charset="0"/>
              </a:defRPr>
            </a:lvl1pPr>
          </a:lstStyle>
          <a:p>
            <a:pPr>
              <a:defRPr/>
            </a:pPr>
            <a:fld id="{ED6AF786-1F47-0B4B-A763-80AC864C6F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05738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F9D0CE26-0361-414C-90C9-5EFABCBC4EFB}" type="slidenum">
              <a:rPr lang="en-US" sz="1300" b="0">
                <a:latin typeface="Times New Roman" charset="0"/>
              </a:rPr>
              <a:pPr eaLnBrk="1" hangingPunct="1"/>
              <a:t>1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141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8E0EC6-41C9-9D44-91E9-D006DC34A686}" type="slidenum">
              <a:rPr lang="en-US"/>
              <a:pPr/>
              <a:t>42</a:t>
            </a:fld>
            <a:endParaRPr lang="en-US"/>
          </a:p>
        </p:txBody>
      </p:sp>
      <p:sp>
        <p:nvSpPr>
          <p:cNvPr id="450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50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2FFE0A2-C2B4-824A-8420-D1C94B756A14}" type="slidenum">
              <a:rPr lang="en-US"/>
              <a:pPr/>
              <a:t>43</a:t>
            </a:fld>
            <a:endParaRPr lang="en-US"/>
          </a:p>
        </p:txBody>
      </p:sp>
      <p:sp>
        <p:nvSpPr>
          <p:cNvPr id="451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51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4CAC2AD-59D7-EF42-8354-1C6BCD099DF4}" type="slidenum">
              <a:rPr lang="en-US"/>
              <a:pPr/>
              <a:t>44</a:t>
            </a:fld>
            <a:endParaRPr lang="en-US"/>
          </a:p>
        </p:txBody>
      </p:sp>
      <p:sp>
        <p:nvSpPr>
          <p:cNvPr id="619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19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F419A43F-993A-8348-9F5E-16585C747170}" type="slidenum">
              <a:rPr lang="en-US" sz="1300" b="0">
                <a:latin typeface="Times New Roman" charset="0"/>
              </a:rPr>
              <a:pPr eaLnBrk="1" hangingPunct="1"/>
              <a:t>4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Row </a:t>
            </a:r>
            <a:r>
              <a:rPr lang="en-US" dirty="0" err="1" smtClean="0"/>
              <a:t>vs</a:t>
            </a:r>
            <a:r>
              <a:rPr lang="en-US" dirty="0" smtClean="0"/>
              <a:t> column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69E2286-9DB7-7F48-B1BC-A53967C70A00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3616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F419A43F-993A-8348-9F5E-16585C747170}" type="slidenum">
              <a:rPr lang="en-US" sz="1300" b="0">
                <a:latin typeface="Times New Roman" charset="0"/>
              </a:rPr>
              <a:pPr eaLnBrk="1" hangingPunct="1"/>
              <a:t>15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F419A43F-993A-8348-9F5E-16585C747170}" type="slidenum">
              <a:rPr lang="en-US" sz="1300" b="0">
                <a:latin typeface="Times New Roman" charset="0"/>
              </a:rPr>
              <a:pPr eaLnBrk="1" hangingPunct="1"/>
              <a:t>22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F619B242-FA1B-884F-8A35-99CB957566F9}" type="slidenum">
              <a:rPr lang="en-US" sz="1300" b="0">
                <a:latin typeface="Times New Roman" charset="0"/>
              </a:rPr>
              <a:pPr eaLnBrk="1" hangingPunct="1"/>
              <a:t>24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98306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C2D70F1B-5959-1F41-A4CE-BE7808594009}" type="slidenum">
              <a:rPr lang="en-US" sz="1300" b="0">
                <a:latin typeface="Times New Roman" charset="0"/>
              </a:rPr>
              <a:pPr eaLnBrk="1" hangingPunct="1"/>
              <a:t>36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126978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8130871-2777-E640-A4AF-7229AEFE59E3}" type="slidenum">
              <a:rPr lang="en-US"/>
              <a:pPr/>
              <a:t>37</a:t>
            </a:fld>
            <a:endParaRPr lang="en-US"/>
          </a:p>
        </p:txBody>
      </p:sp>
      <p:sp>
        <p:nvSpPr>
          <p:cNvPr id="611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11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139F971-FB2F-2D40-8BF7-D107A6D66A30}" type="slidenum">
              <a:rPr lang="en-US"/>
              <a:pPr/>
              <a:t>41</a:t>
            </a:fld>
            <a:endParaRPr lang="en-US"/>
          </a:p>
        </p:txBody>
      </p:sp>
      <p:sp>
        <p:nvSpPr>
          <p:cNvPr id="449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49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5"/>
          <p:cNvSpPr>
            <a:spLocks noChangeShapeType="1"/>
          </p:cNvSpPr>
          <p:nvPr/>
        </p:nvSpPr>
        <p:spPr bwMode="auto">
          <a:xfrm>
            <a:off x="152400" y="1143000"/>
            <a:ext cx="88392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Line 6"/>
          <p:cNvSpPr>
            <a:spLocks noChangeShapeType="1"/>
          </p:cNvSpPr>
          <p:nvPr/>
        </p:nvSpPr>
        <p:spPr bwMode="auto">
          <a:xfrm>
            <a:off x="381000" y="1143000"/>
            <a:ext cx="0" cy="556260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AutoShape 8"/>
          <p:cNvSpPr>
            <a:spLocks noChangeArrowheads="1"/>
          </p:cNvSpPr>
          <p:nvPr/>
        </p:nvSpPr>
        <p:spPr bwMode="auto">
          <a:xfrm>
            <a:off x="152400" y="152400"/>
            <a:ext cx="8839200" cy="6553200"/>
          </a:xfrm>
          <a:prstGeom prst="roundRect">
            <a:avLst>
              <a:gd name="adj" fmla="val 4144"/>
            </a:avLst>
          </a:prstGeom>
          <a:noFill/>
          <a:ln w="28575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cs typeface="Arial" charset="0"/>
            </a:endParaRPr>
          </a:p>
        </p:txBody>
      </p:sp>
      <p:sp>
        <p:nvSpPr>
          <p:cNvPr id="6574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>
                <a:solidFill>
                  <a:srgbClr val="0000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574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944BB47-49BE-2C4C-A667-9129E52099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82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D37211-D01C-6C4D-8851-BF658F2C4E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7654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2750" y="381000"/>
            <a:ext cx="2152650" cy="6324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81000"/>
            <a:ext cx="6305550" cy="6324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4920EE-95BE-9542-B98C-65A2B9CB95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2442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62762C-AE33-E04D-8C58-1B5AB9B065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1155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61CE20-EEA1-AA41-8131-8019F66F12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0717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19200"/>
            <a:ext cx="415290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2500" y="1219200"/>
            <a:ext cx="415290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4D56D2-2C54-664C-AB53-F3D5FDE5B1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566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A94FC4-2BDF-C147-B40B-F40EE26227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4562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03F619-A754-B943-A0E1-8831E8AB2C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19982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9DDC3D-FB0B-4942-A582-B9EC443004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0614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AA67F3-6F24-CB4E-88CE-EBF35DBF9E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0389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765B74-03BA-B14D-BBB7-6ABB36F45F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93722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381000"/>
            <a:ext cx="88392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19200"/>
            <a:ext cx="84582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3492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01000" y="6324600"/>
            <a:ext cx="914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 smtClean="0">
                <a:latin typeface="Times New Roman" charset="0"/>
                <a:cs typeface="Arial" charset="0"/>
              </a:defRPr>
            </a:lvl1pPr>
          </a:lstStyle>
          <a:p>
            <a:pPr>
              <a:defRPr/>
            </a:pPr>
            <a:fld id="{11B7A896-D686-C448-A44E-7FCC4B2DF2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29" name="Line 5"/>
          <p:cNvSpPr>
            <a:spLocks noChangeShapeType="1"/>
          </p:cNvSpPr>
          <p:nvPr/>
        </p:nvSpPr>
        <p:spPr bwMode="auto">
          <a:xfrm>
            <a:off x="152400" y="1143000"/>
            <a:ext cx="88392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381000" y="1143000"/>
            <a:ext cx="0" cy="556260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1" name="AutoShape 8"/>
          <p:cNvSpPr>
            <a:spLocks noChangeArrowheads="1"/>
          </p:cNvSpPr>
          <p:nvPr/>
        </p:nvSpPr>
        <p:spPr bwMode="auto">
          <a:xfrm>
            <a:off x="152400" y="152400"/>
            <a:ext cx="8839200" cy="6553200"/>
          </a:xfrm>
          <a:prstGeom prst="roundRect">
            <a:avLst>
              <a:gd name="adj" fmla="val 4144"/>
            </a:avLst>
          </a:prstGeom>
          <a:noFill/>
          <a:ln w="28575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cs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Helvetica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Helvetica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Helvetica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Helvetica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Helvetica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Helvetica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Helvetica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Helvetica" charset="0"/>
        </a:defRPr>
      </a:lvl9pPr>
    </p:titleStyle>
    <p:bodyStyle>
      <a:lvl1pPr marL="223838" indent="-223838" algn="l" rtl="0" eaLnBrk="0" fontAlgn="base" hangingPunct="0">
        <a:spcBef>
          <a:spcPct val="5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563563" indent="-223838" algn="l" rtl="0" eaLnBrk="0" fontAlgn="base" hangingPunct="0">
        <a:spcBef>
          <a:spcPct val="10000"/>
        </a:spcBef>
        <a:spcAft>
          <a:spcPct val="0"/>
        </a:spcAft>
        <a:buFont typeface="Helvetica" charset="0"/>
        <a:buChar char="–"/>
        <a:defRPr sz="2400">
          <a:solidFill>
            <a:schemeClr val="tx1"/>
          </a:solidFill>
          <a:latin typeface="+mn-lt"/>
          <a:ea typeface="+mn-ea"/>
          <a:cs typeface="+mn-cs"/>
        </a:defRPr>
      </a:lvl2pPr>
      <a:lvl3pPr marL="911225" indent="-233363" algn="l" rtl="0" eaLnBrk="0" fontAlgn="base" hangingPunct="0">
        <a:spcBef>
          <a:spcPct val="10000"/>
        </a:spcBef>
        <a:spcAft>
          <a:spcPct val="0"/>
        </a:spcAft>
        <a:buFont typeface="Wingdings" charset="0"/>
        <a:buChar char="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1258888" indent="-233363" algn="l" rtl="0" eaLnBrk="0" fontAlgn="base" hangingPunct="0">
        <a:spcBef>
          <a:spcPct val="10000"/>
        </a:spcBef>
        <a:spcAft>
          <a:spcPct val="0"/>
        </a:spcAft>
        <a:buChar char="•"/>
        <a:defRPr sz="2000">
          <a:solidFill>
            <a:schemeClr val="accent2"/>
          </a:solidFill>
          <a:latin typeface="+mj-lt"/>
          <a:ea typeface="+mn-ea"/>
          <a:cs typeface="+mn-cs"/>
        </a:defRPr>
      </a:lvl4pPr>
      <a:lvl5pPr marL="1597025" indent="-223838" algn="l" rtl="0" eaLnBrk="0" fontAlgn="base" hangingPunct="0">
        <a:spcBef>
          <a:spcPct val="10000"/>
        </a:spcBef>
        <a:spcAft>
          <a:spcPct val="0"/>
        </a:spcAft>
        <a:buChar char="•"/>
        <a:defRPr sz="2000">
          <a:solidFill>
            <a:schemeClr val="tx1"/>
          </a:solidFill>
          <a:latin typeface="+mj-lt"/>
          <a:ea typeface="+mn-ea"/>
          <a:cs typeface="+mn-cs"/>
        </a:defRPr>
      </a:lvl5pPr>
      <a:lvl6pPr marL="2054225" indent="-223838" algn="l" rtl="0" eaLnBrk="0" fontAlgn="base" hangingPunct="0">
        <a:spcBef>
          <a:spcPct val="10000"/>
        </a:spcBef>
        <a:spcAft>
          <a:spcPct val="0"/>
        </a:spcAft>
        <a:buChar char="•"/>
        <a:defRPr sz="2000">
          <a:solidFill>
            <a:schemeClr val="tx1"/>
          </a:solidFill>
          <a:latin typeface="+mj-lt"/>
          <a:ea typeface="+mn-ea"/>
          <a:cs typeface="+mn-cs"/>
        </a:defRPr>
      </a:lvl6pPr>
      <a:lvl7pPr marL="2511425" indent="-223838" algn="l" rtl="0" eaLnBrk="0" fontAlgn="base" hangingPunct="0">
        <a:spcBef>
          <a:spcPct val="10000"/>
        </a:spcBef>
        <a:spcAft>
          <a:spcPct val="0"/>
        </a:spcAft>
        <a:buChar char="•"/>
        <a:defRPr sz="2000">
          <a:solidFill>
            <a:schemeClr val="tx1"/>
          </a:solidFill>
          <a:latin typeface="+mj-lt"/>
          <a:ea typeface="+mn-ea"/>
          <a:cs typeface="+mn-cs"/>
        </a:defRPr>
      </a:lvl7pPr>
      <a:lvl8pPr marL="2968625" indent="-223838" algn="l" rtl="0" eaLnBrk="0" fontAlgn="base" hangingPunct="0">
        <a:spcBef>
          <a:spcPct val="10000"/>
        </a:spcBef>
        <a:spcAft>
          <a:spcPct val="0"/>
        </a:spcAft>
        <a:buChar char="•"/>
        <a:defRPr sz="2000">
          <a:solidFill>
            <a:schemeClr val="tx1"/>
          </a:solidFill>
          <a:latin typeface="+mj-lt"/>
          <a:ea typeface="+mn-ea"/>
          <a:cs typeface="+mn-cs"/>
        </a:defRPr>
      </a:lvl8pPr>
      <a:lvl9pPr marL="3425825" indent="-223838" algn="l" rtl="0" eaLnBrk="0" fontAlgn="base" hangingPunct="0">
        <a:spcBef>
          <a:spcPct val="10000"/>
        </a:spcBef>
        <a:spcAft>
          <a:spcPct val="0"/>
        </a:spcAft>
        <a:buChar char="•"/>
        <a:defRPr sz="2000">
          <a:solidFill>
            <a:schemeClr val="tx1"/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gi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4" Type="http://schemas.openxmlformats.org/officeDocument/2006/relationships/chart" Target="../charts/chart3.xml"/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4" Type="http://schemas.openxmlformats.org/officeDocument/2006/relationships/chart" Target="../charts/chart6.xml"/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4" Type="http://schemas.openxmlformats.org/officeDocument/2006/relationships/chart" Target="../charts/chart9.xml"/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keo@eecs.berkeley.edu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5" name="Rectangle 4"/>
          <p:cNvSpPr>
            <a:spLocks noGrp="1" noChangeArrowheads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3E1A0D6B-30D6-704B-A190-0595DA43D5C4}" type="slidenum">
              <a:rPr lang="en-US" sz="1400" b="0">
                <a:latin typeface="Times New Roman" charset="0"/>
              </a:rPr>
              <a:pPr eaLnBrk="1" hangingPunct="1"/>
              <a:t>1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1392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514600"/>
            <a:ext cx="7772400" cy="1143000"/>
          </a:xfrm>
        </p:spPr>
        <p:txBody>
          <a:bodyPr/>
          <a:lstStyle/>
          <a:p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Internet </a:t>
            </a:r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History</a:t>
            </a:r>
            <a:endParaRPr lang="en-US" dirty="0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14400" y="3810000"/>
            <a:ext cx="7680325" cy="2743200"/>
          </a:xfrm>
        </p:spPr>
        <p:txBody>
          <a:bodyPr/>
          <a:lstStyle/>
          <a:p>
            <a:r>
              <a:rPr lang="en-US" sz="2400" dirty="0">
                <a:latin typeface="Arial" charset="0"/>
              </a:rPr>
              <a:t>EE122 Fall </a:t>
            </a:r>
            <a:r>
              <a:rPr lang="en-US" sz="2400" dirty="0" smtClean="0">
                <a:latin typeface="Arial" charset="0"/>
              </a:rPr>
              <a:t>2012</a:t>
            </a:r>
            <a:endParaRPr lang="en-US" sz="2400" dirty="0">
              <a:latin typeface="Arial" charset="0"/>
            </a:endParaRPr>
          </a:p>
          <a:p>
            <a:r>
              <a:rPr lang="en-US" sz="2400" dirty="0">
                <a:latin typeface="Arial" charset="0"/>
              </a:rPr>
              <a:t>Scott Shenker</a:t>
            </a:r>
          </a:p>
          <a:p>
            <a:r>
              <a:rPr lang="en-US" sz="2000" dirty="0">
                <a:latin typeface="Arial" charset="0"/>
              </a:rPr>
              <a:t>http://</a:t>
            </a:r>
            <a:r>
              <a:rPr lang="en-US" sz="2000" dirty="0" err="1">
                <a:latin typeface="Arial" charset="0"/>
              </a:rPr>
              <a:t>inst.eecs.berkeley.edu</a:t>
            </a:r>
            <a:r>
              <a:rPr lang="en-US" sz="2000" dirty="0">
                <a:latin typeface="Arial" charset="0"/>
              </a:rPr>
              <a:t>/~ee122/</a:t>
            </a:r>
          </a:p>
          <a:p>
            <a:r>
              <a:rPr lang="en-US" sz="2000" dirty="0">
                <a:latin typeface="Arial" charset="0"/>
              </a:rPr>
              <a:t>Materials with thanks to Jennifer Rexford, Ion </a:t>
            </a:r>
            <a:r>
              <a:rPr lang="en-US" sz="2000" dirty="0" err="1">
                <a:latin typeface="Arial" charset="0"/>
              </a:rPr>
              <a:t>Stoica</a:t>
            </a:r>
            <a:r>
              <a:rPr lang="en-US" sz="2000" dirty="0">
                <a:latin typeface="Arial" charset="0"/>
              </a:rPr>
              <a:t>, Vern </a:t>
            </a:r>
            <a:r>
              <a:rPr lang="en-US" sz="2000" dirty="0" err="1">
                <a:latin typeface="Arial" charset="0"/>
              </a:rPr>
              <a:t>Paxson</a:t>
            </a:r>
            <a:r>
              <a:rPr lang="en-US" sz="2000" dirty="0">
                <a:latin typeface="Arial" charset="0"/>
              </a:rPr>
              <a:t/>
            </a:r>
            <a:br>
              <a:rPr lang="en-US" sz="2000" dirty="0">
                <a:latin typeface="Arial" charset="0"/>
              </a:rPr>
            </a:br>
            <a:r>
              <a:rPr lang="en-US" sz="2000" dirty="0">
                <a:latin typeface="Arial" charset="0"/>
              </a:rPr>
              <a:t>and other colleagues at Princeton and UC Berkeley</a:t>
            </a:r>
          </a:p>
        </p:txBody>
      </p:sp>
      <p:pic>
        <p:nvPicPr>
          <p:cNvPr id="139268" name="Picture 5" descr="j0300520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1188" y="395288"/>
            <a:ext cx="2957512" cy="1890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444599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1"/>
          <p:cNvGrpSpPr>
            <a:grpSpLocks/>
          </p:cNvGrpSpPr>
          <p:nvPr/>
        </p:nvGrpSpPr>
        <p:grpSpPr bwMode="auto">
          <a:xfrm>
            <a:off x="3200400" y="2667000"/>
            <a:ext cx="2286000" cy="762000"/>
            <a:chOff x="2016" y="1680"/>
            <a:chExt cx="1440" cy="480"/>
          </a:xfrm>
        </p:grpSpPr>
        <p:sp>
          <p:nvSpPr>
            <p:cNvPr id="8" name="Freeform 4"/>
            <p:cNvSpPr>
              <a:spLocks/>
            </p:cNvSpPr>
            <p:nvPr/>
          </p:nvSpPr>
          <p:spPr bwMode="auto">
            <a:xfrm>
              <a:off x="2016" y="1680"/>
              <a:ext cx="1056" cy="480"/>
            </a:xfrm>
            <a:custGeom>
              <a:avLst/>
              <a:gdLst>
                <a:gd name="T0" fmla="*/ 0 w 1056"/>
                <a:gd name="T1" fmla="*/ 0 h 480"/>
                <a:gd name="T2" fmla="*/ 1056 w 1056"/>
                <a:gd name="T3" fmla="*/ 0 h 480"/>
                <a:gd name="T4" fmla="*/ 1056 w 1056"/>
                <a:gd name="T5" fmla="*/ 480 h 480"/>
                <a:gd name="T6" fmla="*/ 0 w 1056"/>
                <a:gd name="T7" fmla="*/ 480 h 4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56" h="480">
                  <a:moveTo>
                    <a:pt x="0" y="0"/>
                  </a:moveTo>
                  <a:lnTo>
                    <a:pt x="1056" y="0"/>
                  </a:lnTo>
                  <a:lnTo>
                    <a:pt x="1056" y="480"/>
                  </a:lnTo>
                  <a:lnTo>
                    <a:pt x="0" y="480"/>
                  </a:lnTo>
                </a:path>
              </a:pathLst>
            </a:custGeom>
            <a:solidFill>
              <a:schemeClr val="bg1"/>
            </a:solidFill>
            <a:ln w="19050" cmpd="sng">
              <a:solidFill>
                <a:schemeClr val="tx1"/>
              </a:solidFill>
              <a:round/>
              <a:headEnd/>
              <a:tailEnd/>
            </a:ln>
            <a:effectLst>
              <a:outerShdw blurRad="63500"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Oval 9"/>
            <p:cNvSpPr>
              <a:spLocks noChangeArrowheads="1"/>
            </p:cNvSpPr>
            <p:nvPr/>
          </p:nvSpPr>
          <p:spPr bwMode="auto">
            <a:xfrm>
              <a:off x="3072" y="1728"/>
              <a:ext cx="384" cy="384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>
              <a:outerShdw blurRad="63500"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 algn="ctr"/>
              <a:endParaRPr lang="en-US" sz="2400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Packet Losses: Buffers Full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461F13-EC7C-D04F-B9B4-7AC385261326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12" name="Line 12"/>
          <p:cNvSpPr>
            <a:spLocks noChangeShapeType="1"/>
          </p:cNvSpPr>
          <p:nvPr/>
        </p:nvSpPr>
        <p:spPr bwMode="auto">
          <a:xfrm>
            <a:off x="5486400" y="30480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" name="Oval 19"/>
          <p:cNvSpPr>
            <a:spLocks noChangeAspect="1"/>
          </p:cNvSpPr>
          <p:nvPr/>
        </p:nvSpPr>
        <p:spPr bwMode="auto">
          <a:xfrm>
            <a:off x="-762000" y="2743200"/>
            <a:ext cx="603504" cy="603504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22" name="Oval 21"/>
          <p:cNvSpPr>
            <a:spLocks noChangeAspect="1"/>
          </p:cNvSpPr>
          <p:nvPr/>
        </p:nvSpPr>
        <p:spPr bwMode="auto">
          <a:xfrm>
            <a:off x="4876800" y="2743200"/>
            <a:ext cx="603504" cy="603504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23" name="Oval 22"/>
          <p:cNvSpPr>
            <a:spLocks noChangeAspect="1"/>
          </p:cNvSpPr>
          <p:nvPr/>
        </p:nvSpPr>
        <p:spPr bwMode="auto">
          <a:xfrm>
            <a:off x="4267200" y="2743200"/>
            <a:ext cx="603504" cy="603504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24" name="Oval 23"/>
          <p:cNvSpPr>
            <a:spLocks noChangeAspect="1"/>
          </p:cNvSpPr>
          <p:nvPr/>
        </p:nvSpPr>
        <p:spPr bwMode="auto">
          <a:xfrm>
            <a:off x="3657600" y="2743200"/>
            <a:ext cx="603504" cy="603504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25" name="Oval 24"/>
          <p:cNvSpPr>
            <a:spLocks noChangeAspect="1"/>
          </p:cNvSpPr>
          <p:nvPr/>
        </p:nvSpPr>
        <p:spPr bwMode="auto">
          <a:xfrm>
            <a:off x="3048000" y="2743200"/>
            <a:ext cx="603504" cy="603504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26162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-1.48148E-6 L 0.34202 0.0004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101" y="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2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0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1"/>
          <p:cNvGrpSpPr>
            <a:grpSpLocks/>
          </p:cNvGrpSpPr>
          <p:nvPr/>
        </p:nvGrpSpPr>
        <p:grpSpPr bwMode="auto">
          <a:xfrm>
            <a:off x="3200400" y="2667000"/>
            <a:ext cx="2286000" cy="762000"/>
            <a:chOff x="2016" y="1680"/>
            <a:chExt cx="1440" cy="480"/>
          </a:xfrm>
        </p:grpSpPr>
        <p:sp>
          <p:nvSpPr>
            <p:cNvPr id="8" name="Freeform 4"/>
            <p:cNvSpPr>
              <a:spLocks/>
            </p:cNvSpPr>
            <p:nvPr/>
          </p:nvSpPr>
          <p:spPr bwMode="auto">
            <a:xfrm>
              <a:off x="2016" y="1680"/>
              <a:ext cx="1056" cy="480"/>
            </a:xfrm>
            <a:custGeom>
              <a:avLst/>
              <a:gdLst>
                <a:gd name="T0" fmla="*/ 0 w 1056"/>
                <a:gd name="T1" fmla="*/ 0 h 480"/>
                <a:gd name="T2" fmla="*/ 1056 w 1056"/>
                <a:gd name="T3" fmla="*/ 0 h 480"/>
                <a:gd name="T4" fmla="*/ 1056 w 1056"/>
                <a:gd name="T5" fmla="*/ 480 h 480"/>
                <a:gd name="T6" fmla="*/ 0 w 1056"/>
                <a:gd name="T7" fmla="*/ 480 h 4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56" h="480">
                  <a:moveTo>
                    <a:pt x="0" y="0"/>
                  </a:moveTo>
                  <a:lnTo>
                    <a:pt x="1056" y="0"/>
                  </a:lnTo>
                  <a:lnTo>
                    <a:pt x="1056" y="480"/>
                  </a:lnTo>
                  <a:lnTo>
                    <a:pt x="0" y="480"/>
                  </a:lnTo>
                </a:path>
              </a:pathLst>
            </a:custGeom>
            <a:solidFill>
              <a:schemeClr val="bg1"/>
            </a:solidFill>
            <a:ln w="19050" cmpd="sng">
              <a:solidFill>
                <a:schemeClr val="tx1"/>
              </a:solidFill>
              <a:round/>
              <a:headEnd/>
              <a:tailEnd/>
            </a:ln>
            <a:effectLst>
              <a:outerShdw blurRad="63500"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Oval 9"/>
            <p:cNvSpPr>
              <a:spLocks noChangeArrowheads="1"/>
            </p:cNvSpPr>
            <p:nvPr/>
          </p:nvSpPr>
          <p:spPr bwMode="auto">
            <a:xfrm>
              <a:off x="3072" y="1728"/>
              <a:ext cx="384" cy="384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>
              <a:outerShdw blurRad="63500"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 algn="ctr"/>
              <a:endParaRPr lang="en-US" sz="2400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Packet Losses: Corruption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461F13-EC7C-D04F-B9B4-7AC385261326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12" name="Line 12"/>
          <p:cNvSpPr>
            <a:spLocks noChangeShapeType="1"/>
          </p:cNvSpPr>
          <p:nvPr/>
        </p:nvSpPr>
        <p:spPr bwMode="auto">
          <a:xfrm>
            <a:off x="5486400" y="30480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" name="Oval 29"/>
          <p:cNvSpPr>
            <a:spLocks noChangeAspect="1"/>
          </p:cNvSpPr>
          <p:nvPr/>
        </p:nvSpPr>
        <p:spPr bwMode="auto">
          <a:xfrm>
            <a:off x="-762000" y="2743200"/>
            <a:ext cx="603504" cy="603504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5" name="Pie 4"/>
          <p:cNvSpPr>
            <a:spLocks noChangeAspect="1"/>
          </p:cNvSpPr>
          <p:nvPr/>
        </p:nvSpPr>
        <p:spPr bwMode="auto">
          <a:xfrm>
            <a:off x="7397496" y="2743200"/>
            <a:ext cx="603504" cy="603504"/>
          </a:xfrm>
          <a:prstGeom prst="pi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45242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0997E-6 -1.6215E-8 L 0.61722 0.0004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861" y="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61719 0.00046 L 0.89202 0.00046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73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34 0.00046 L 0.18299 0.00046 " pathEditMode="relative" ptsTypes="AA">
                                      <p:cBhvr>
                                        <p:cTn id="19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0" grpId="1" animBg="1"/>
      <p:bldP spid="30" grpId="2" animBg="1"/>
      <p:bldP spid="5" grpId="0" animBg="1"/>
      <p:bldP spid="5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Packet Losses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Where should packet corruption be detected?</a:t>
            </a:r>
          </a:p>
          <a:p>
            <a:pPr lvl="1"/>
            <a:r>
              <a:rPr lang="en-US" dirty="0" smtClean="0"/>
              <a:t>In network?</a:t>
            </a:r>
          </a:p>
          <a:p>
            <a:pPr lvl="1"/>
            <a:r>
              <a:rPr lang="en-US" dirty="0" smtClean="0"/>
              <a:t>At host?</a:t>
            </a:r>
          </a:p>
          <a:p>
            <a:pPr lvl="1"/>
            <a:endParaRPr lang="en-US" dirty="0"/>
          </a:p>
          <a:p>
            <a:r>
              <a:rPr lang="en-US" dirty="0" smtClean="0"/>
              <a:t>Other ways packets can be lost?</a:t>
            </a:r>
          </a:p>
          <a:p>
            <a:pPr lvl="1"/>
            <a:r>
              <a:rPr lang="en-US" dirty="0" smtClean="0"/>
              <a:t>TTL!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62762C-AE33-E04D-8C58-1B5AB9B06578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9890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610600" cy="685800"/>
          </a:xfrm>
        </p:spPr>
        <p:txBody>
          <a:bodyPr/>
          <a:lstStyle/>
          <a:p>
            <a:r>
              <a:rPr lang="en-US" dirty="0" smtClean="0"/>
              <a:t>Basic </a:t>
            </a:r>
            <a:r>
              <a:rPr lang="en-US" dirty="0" err="1" smtClean="0"/>
              <a:t>Queueing</a:t>
            </a:r>
            <a:r>
              <a:rPr lang="en-US" dirty="0" smtClean="0"/>
              <a:t> Theory Terminology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Arrival process: how packets arrive</a:t>
            </a:r>
          </a:p>
          <a:p>
            <a:pPr lvl="1"/>
            <a:r>
              <a:rPr lang="en-US" dirty="0" smtClean="0"/>
              <a:t>Average rate A</a:t>
            </a:r>
          </a:p>
          <a:p>
            <a:pPr lvl="1"/>
            <a:r>
              <a:rPr lang="en-US" dirty="0" smtClean="0"/>
              <a:t>Peak rate P</a:t>
            </a:r>
          </a:p>
          <a:p>
            <a:r>
              <a:rPr lang="en-US" dirty="0" smtClean="0"/>
              <a:t>Service process: transmission times</a:t>
            </a:r>
          </a:p>
          <a:p>
            <a:pPr lvl="1"/>
            <a:r>
              <a:rPr lang="en-US" dirty="0" smtClean="0"/>
              <a:t>Average transmission time</a:t>
            </a:r>
          </a:p>
          <a:p>
            <a:pPr lvl="1"/>
            <a:r>
              <a:rPr lang="en-US" dirty="0" smtClean="0"/>
              <a:t>For networks, function of packet size</a:t>
            </a:r>
            <a:endParaRPr lang="en-US" dirty="0"/>
          </a:p>
          <a:p>
            <a:r>
              <a:rPr lang="en-US" dirty="0" smtClean="0"/>
              <a:t>W: average time packets wait in the queue</a:t>
            </a:r>
          </a:p>
          <a:p>
            <a:pPr lvl="1"/>
            <a:r>
              <a:rPr lang="en-US" dirty="0" smtClean="0"/>
              <a:t>W for “waiting time”</a:t>
            </a:r>
          </a:p>
          <a:p>
            <a:r>
              <a:rPr lang="en-US" dirty="0"/>
              <a:t>L</a:t>
            </a:r>
            <a:r>
              <a:rPr lang="en-US" dirty="0" smtClean="0"/>
              <a:t>: average number of packets waiting in the queue</a:t>
            </a:r>
          </a:p>
          <a:p>
            <a:pPr lvl="1"/>
            <a:r>
              <a:rPr lang="en-US" dirty="0" smtClean="0"/>
              <a:t>L for “length of queue”</a:t>
            </a:r>
          </a:p>
          <a:p>
            <a:r>
              <a:rPr lang="en-US" dirty="0" smtClean="0"/>
              <a:t>Two different quantities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461F13-EC7C-D04F-B9B4-7AC385261326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4350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Little’s Law (1961)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 </a:t>
            </a:r>
            <a:r>
              <a:rPr lang="en-US" sz="3600" dirty="0" smtClean="0"/>
              <a:t>L = A x W</a:t>
            </a:r>
            <a:endParaRPr lang="en-US" dirty="0" smtClean="0"/>
          </a:p>
          <a:p>
            <a:r>
              <a:rPr lang="en-US" dirty="0"/>
              <a:t>C</a:t>
            </a:r>
            <a:r>
              <a:rPr lang="en-US" dirty="0" smtClean="0"/>
              <a:t>ompute L: count packets in queue every second</a:t>
            </a:r>
          </a:p>
          <a:p>
            <a:pPr lvl="1"/>
            <a:r>
              <a:rPr lang="en-US" dirty="0" smtClean="0"/>
              <a:t>This is the straightforward approach, easy to compute</a:t>
            </a:r>
          </a:p>
          <a:p>
            <a:r>
              <a:rPr lang="en-US" dirty="0" smtClean="0"/>
              <a:t>How </a:t>
            </a:r>
            <a:r>
              <a:rPr lang="en-US" dirty="0"/>
              <a:t>often does a </a:t>
            </a:r>
            <a:r>
              <a:rPr lang="en-US" dirty="0" smtClean="0"/>
              <a:t>packet </a:t>
            </a:r>
            <a:r>
              <a:rPr lang="en-US" dirty="0"/>
              <a:t>get </a:t>
            </a:r>
            <a:r>
              <a:rPr lang="en-US" dirty="0" smtClean="0"/>
              <a:t>counted? W times</a:t>
            </a:r>
          </a:p>
          <a:p>
            <a:pPr lvl="1"/>
            <a:r>
              <a:rPr lang="en-US" dirty="0" smtClean="0"/>
              <a:t>The average arrival rate determines how frequently this total queue occupancy should be added to the total</a:t>
            </a:r>
          </a:p>
          <a:p>
            <a:r>
              <a:rPr lang="en-US" dirty="0" smtClean="0"/>
              <a:t>Why do you care?</a:t>
            </a:r>
          </a:p>
          <a:p>
            <a:pPr lvl="1"/>
            <a:r>
              <a:rPr lang="en-US" dirty="0" smtClean="0"/>
              <a:t>Easy to compute L, harder to compute W</a:t>
            </a:r>
          </a:p>
          <a:p>
            <a:pPr lvl="1"/>
            <a:r>
              <a:rPr lang="en-US" dirty="0" smtClean="0"/>
              <a:t>But W is what applications notice, so that’s what we want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461F13-EC7C-D04F-B9B4-7AC385261326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7574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>
                <a:latin typeface="Helvetica" charset="0"/>
              </a:rPr>
              <a:t>Statistical Multiplexing</a:t>
            </a:r>
            <a:endParaRPr lang="en-US" dirty="0">
              <a:latin typeface="Helvetica" charset="0"/>
            </a:endParaRPr>
          </a:p>
        </p:txBody>
      </p:sp>
      <p:sp>
        <p:nvSpPr>
          <p:cNvPr id="67586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08529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/>
          <p:nvPr>
            <p:extLst>
              <p:ext uri="{D42A27DB-BD31-4B8C-83A1-F6EECF244321}">
                <p14:modId xmlns:p14="http://schemas.microsoft.com/office/powerpoint/2010/main" val="1404234783"/>
              </p:ext>
            </p:extLst>
          </p:nvPr>
        </p:nvGraphicFramePr>
        <p:xfrm>
          <a:off x="209303" y="4788593"/>
          <a:ext cx="2946400" cy="19852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3850673024"/>
              </p:ext>
            </p:extLst>
          </p:nvPr>
        </p:nvGraphicFramePr>
        <p:xfrm>
          <a:off x="209303" y="1001055"/>
          <a:ext cx="2946400" cy="19852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707296612"/>
              </p:ext>
            </p:extLst>
          </p:nvPr>
        </p:nvGraphicFramePr>
        <p:xfrm>
          <a:off x="209303" y="2894824"/>
          <a:ext cx="2946400" cy="19852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890023" y="1673646"/>
            <a:ext cx="15849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+mn-lt"/>
              </a:rPr>
              <a:t>Data Rate 1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90023" y="3558117"/>
            <a:ext cx="15849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+mn-lt"/>
              </a:rPr>
              <a:t>Data Rate 2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890023" y="5378027"/>
            <a:ext cx="15849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+mn-lt"/>
              </a:rPr>
              <a:t>Data Rate 3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Three Flows with </a:t>
            </a:r>
            <a:r>
              <a:rPr lang="en-US" dirty="0" err="1" smtClean="0"/>
              <a:t>Bursty</a:t>
            </a:r>
            <a:r>
              <a:rPr lang="en-US" dirty="0" smtClean="0"/>
              <a:t> Arrivals</a:t>
            </a:r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4762480" y="3589577"/>
            <a:ext cx="3742443" cy="1559149"/>
            <a:chOff x="5029200" y="3589577"/>
            <a:chExt cx="2840743" cy="1559149"/>
          </a:xfrm>
        </p:grpSpPr>
        <p:cxnSp>
          <p:nvCxnSpPr>
            <p:cNvPr id="23" name="Straight Connector 22"/>
            <p:cNvCxnSpPr/>
            <p:nvPr/>
          </p:nvCxnSpPr>
          <p:spPr>
            <a:xfrm>
              <a:off x="5029200" y="5148726"/>
              <a:ext cx="2840743" cy="0"/>
            </a:xfrm>
            <a:prstGeom prst="line">
              <a:avLst/>
            </a:prstGeom>
            <a:ln w="38100" cmpd="sng">
              <a:solidFill>
                <a:schemeClr val="tx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5029200" y="3589577"/>
              <a:ext cx="2840743" cy="0"/>
            </a:xfrm>
            <a:prstGeom prst="line">
              <a:avLst/>
            </a:prstGeom>
            <a:ln w="38100" cmpd="sng">
              <a:solidFill>
                <a:schemeClr val="tx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8" name="Straight Connector 27"/>
          <p:cNvCxnSpPr/>
          <p:nvPr/>
        </p:nvCxnSpPr>
        <p:spPr>
          <a:xfrm>
            <a:off x="209302" y="4653831"/>
            <a:ext cx="3293781" cy="0"/>
          </a:xfrm>
          <a:prstGeom prst="line">
            <a:avLst/>
          </a:prstGeom>
          <a:ln>
            <a:solidFill>
              <a:schemeClr val="tx1"/>
            </a:solidFill>
            <a:prstDash val="solid"/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209303" y="6541187"/>
            <a:ext cx="3293781" cy="0"/>
          </a:xfrm>
          <a:prstGeom prst="line">
            <a:avLst/>
          </a:prstGeom>
          <a:ln>
            <a:solidFill>
              <a:schemeClr val="tx1"/>
            </a:solidFill>
            <a:prstDash val="solid"/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209302" y="2746714"/>
            <a:ext cx="3293781" cy="0"/>
          </a:xfrm>
          <a:prstGeom prst="line">
            <a:avLst/>
          </a:prstGeom>
          <a:ln>
            <a:solidFill>
              <a:schemeClr val="tx1"/>
            </a:solidFill>
            <a:prstDash val="solid"/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475567" y="2556220"/>
            <a:ext cx="8678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n-lt"/>
              </a:rPr>
              <a:t>Time</a:t>
            </a:r>
            <a:endParaRPr lang="en-US" dirty="0">
              <a:latin typeface="+mn-lt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475567" y="6356521"/>
            <a:ext cx="8678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n-lt"/>
              </a:rPr>
              <a:t>Time</a:t>
            </a:r>
            <a:endParaRPr lang="en-US" dirty="0">
              <a:latin typeface="+mn-lt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475567" y="4469165"/>
            <a:ext cx="7916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n-lt"/>
              </a:rPr>
              <a:t>Time</a:t>
            </a:r>
            <a:endParaRPr lang="en-US" dirty="0">
              <a:latin typeface="+mn-lt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6519333" y="3589577"/>
            <a:ext cx="0" cy="1559149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6560149" y="4175546"/>
            <a:ext cx="15849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n-lt"/>
              </a:rPr>
              <a:t>Capacity</a:t>
            </a:r>
          </a:p>
        </p:txBody>
      </p:sp>
    </p:spTree>
    <p:extLst>
      <p:ext uri="{BB962C8B-B14F-4D97-AF65-F5344CB8AC3E}">
        <p14:creationId xmlns:p14="http://schemas.microsoft.com/office/powerpoint/2010/main" val="42463082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209302" y="4134953"/>
            <a:ext cx="3293781" cy="518878"/>
            <a:chOff x="213360" y="2539282"/>
            <a:chExt cx="8829040" cy="518878"/>
          </a:xfrm>
        </p:grpSpPr>
        <p:cxnSp>
          <p:nvCxnSpPr>
            <p:cNvPr id="15" name="Straight Connector 14"/>
            <p:cNvCxnSpPr/>
            <p:nvPr/>
          </p:nvCxnSpPr>
          <p:spPr>
            <a:xfrm>
              <a:off x="213360" y="2539282"/>
              <a:ext cx="8829040" cy="0"/>
            </a:xfrm>
            <a:prstGeom prst="line">
              <a:avLst/>
            </a:prstGeom>
            <a:ln>
              <a:solidFill>
                <a:schemeClr val="tx1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213360" y="3058160"/>
              <a:ext cx="8829040" cy="0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  <a:headEnd type="none"/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8" name="Chart 7"/>
          <p:cNvGraphicFramePr/>
          <p:nvPr>
            <p:extLst>
              <p:ext uri="{D42A27DB-BD31-4B8C-83A1-F6EECF244321}">
                <p14:modId xmlns:p14="http://schemas.microsoft.com/office/powerpoint/2010/main" val="3709568319"/>
              </p:ext>
            </p:extLst>
          </p:nvPr>
        </p:nvGraphicFramePr>
        <p:xfrm>
          <a:off x="209303" y="4788593"/>
          <a:ext cx="2946400" cy="19852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459726985"/>
              </p:ext>
            </p:extLst>
          </p:nvPr>
        </p:nvGraphicFramePr>
        <p:xfrm>
          <a:off x="209303" y="1001055"/>
          <a:ext cx="2946400" cy="19852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1108954210"/>
              </p:ext>
            </p:extLst>
          </p:nvPr>
        </p:nvGraphicFramePr>
        <p:xfrm>
          <a:off x="209303" y="2894824"/>
          <a:ext cx="2946400" cy="19852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890023" y="1673646"/>
            <a:ext cx="15849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+mn-lt"/>
              </a:rPr>
              <a:t>Data Rate 1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90023" y="3558117"/>
            <a:ext cx="15849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+mn-lt"/>
              </a:rPr>
              <a:t>Data Rate 2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890023" y="5378027"/>
            <a:ext cx="15849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+mn-lt"/>
              </a:rPr>
              <a:t>Data Rate 3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4508481" y="3600160"/>
            <a:ext cx="4007026" cy="1559149"/>
            <a:chOff x="5029200" y="3589577"/>
            <a:chExt cx="2840743" cy="1559149"/>
          </a:xfrm>
        </p:grpSpPr>
        <p:cxnSp>
          <p:nvCxnSpPr>
            <p:cNvPr id="23" name="Straight Connector 22"/>
            <p:cNvCxnSpPr/>
            <p:nvPr/>
          </p:nvCxnSpPr>
          <p:spPr>
            <a:xfrm>
              <a:off x="5029200" y="5148726"/>
              <a:ext cx="2840743" cy="0"/>
            </a:xfrm>
            <a:prstGeom prst="line">
              <a:avLst/>
            </a:prstGeom>
            <a:ln w="38100" cmpd="sng">
              <a:solidFill>
                <a:schemeClr val="tx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5029200" y="4629848"/>
              <a:ext cx="2840743" cy="0"/>
            </a:xfrm>
            <a:prstGeom prst="line">
              <a:avLst/>
            </a:prstGeom>
            <a:ln>
              <a:solidFill>
                <a:schemeClr val="tx1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>
              <a:off x="5029200" y="4108455"/>
              <a:ext cx="2840743" cy="0"/>
            </a:xfrm>
            <a:prstGeom prst="line">
              <a:avLst/>
            </a:prstGeom>
            <a:ln>
              <a:solidFill>
                <a:schemeClr val="tx1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5029200" y="3589577"/>
              <a:ext cx="2840743" cy="0"/>
            </a:xfrm>
            <a:prstGeom prst="line">
              <a:avLst/>
            </a:prstGeom>
            <a:ln w="38100" cmpd="sng">
              <a:solidFill>
                <a:schemeClr val="tx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4800" y="381000"/>
            <a:ext cx="8839200" cy="685800"/>
          </a:xfrm>
        </p:spPr>
        <p:txBody>
          <a:bodyPr/>
          <a:lstStyle/>
          <a:p>
            <a:r>
              <a:rPr lang="en-US" dirty="0" smtClean="0"/>
              <a:t>When Each Flow Gets 1/3</a:t>
            </a:r>
            <a:r>
              <a:rPr lang="en-US" baseline="30000" dirty="0" smtClean="0"/>
              <a:t>rd</a:t>
            </a:r>
            <a:r>
              <a:rPr lang="en-US" dirty="0" smtClean="0"/>
              <a:t> of Capacity</a:t>
            </a:r>
            <a:endParaRPr lang="en-US" dirty="0"/>
          </a:p>
        </p:txBody>
      </p:sp>
      <p:grpSp>
        <p:nvGrpSpPr>
          <p:cNvPr id="36" name="Group 35"/>
          <p:cNvGrpSpPr/>
          <p:nvPr/>
        </p:nvGrpSpPr>
        <p:grpSpPr>
          <a:xfrm>
            <a:off x="209303" y="6022309"/>
            <a:ext cx="3293781" cy="518878"/>
            <a:chOff x="213360" y="2539282"/>
            <a:chExt cx="8829040" cy="518878"/>
          </a:xfrm>
        </p:grpSpPr>
        <p:cxnSp>
          <p:nvCxnSpPr>
            <p:cNvPr id="37" name="Straight Connector 36"/>
            <p:cNvCxnSpPr/>
            <p:nvPr/>
          </p:nvCxnSpPr>
          <p:spPr>
            <a:xfrm>
              <a:off x="213360" y="2539282"/>
              <a:ext cx="8829040" cy="0"/>
            </a:xfrm>
            <a:prstGeom prst="line">
              <a:avLst/>
            </a:prstGeom>
            <a:ln>
              <a:solidFill>
                <a:schemeClr val="tx1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>
              <a:off x="213360" y="3058160"/>
              <a:ext cx="8829040" cy="0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  <a:headEnd type="none"/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9" name="Group 38"/>
          <p:cNvGrpSpPr/>
          <p:nvPr/>
        </p:nvGrpSpPr>
        <p:grpSpPr>
          <a:xfrm>
            <a:off x="209302" y="2227836"/>
            <a:ext cx="3293781" cy="518878"/>
            <a:chOff x="213360" y="2539282"/>
            <a:chExt cx="8829040" cy="518878"/>
          </a:xfrm>
        </p:grpSpPr>
        <p:cxnSp>
          <p:nvCxnSpPr>
            <p:cNvPr id="40" name="Straight Connector 39"/>
            <p:cNvCxnSpPr/>
            <p:nvPr/>
          </p:nvCxnSpPr>
          <p:spPr>
            <a:xfrm>
              <a:off x="213360" y="2539282"/>
              <a:ext cx="8829040" cy="0"/>
            </a:xfrm>
            <a:prstGeom prst="line">
              <a:avLst/>
            </a:prstGeom>
            <a:ln>
              <a:solidFill>
                <a:schemeClr val="tx1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>
              <a:off x="213360" y="3058160"/>
              <a:ext cx="8829040" cy="0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  <a:headEnd type="none"/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2" name="TextBox 41"/>
          <p:cNvSpPr txBox="1"/>
          <p:nvPr/>
        </p:nvSpPr>
        <p:spPr>
          <a:xfrm>
            <a:off x="3475567" y="2556220"/>
            <a:ext cx="7916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n-lt"/>
              </a:rPr>
              <a:t>Time</a:t>
            </a:r>
            <a:endParaRPr lang="en-US" dirty="0">
              <a:latin typeface="+mn-lt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3475567" y="6356521"/>
            <a:ext cx="9440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n-lt"/>
              </a:rPr>
              <a:t>Time</a:t>
            </a:r>
            <a:endParaRPr lang="en-US" dirty="0">
              <a:latin typeface="+mn-lt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3475567" y="4469165"/>
            <a:ext cx="7916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n-lt"/>
              </a:rPr>
              <a:t>Time</a:t>
            </a:r>
            <a:endParaRPr lang="en-US" dirty="0">
              <a:latin typeface="+mn-lt"/>
            </a:endParaRPr>
          </a:p>
        </p:txBody>
      </p:sp>
      <p:cxnSp>
        <p:nvCxnSpPr>
          <p:cNvPr id="26" name="Straight Arrow Connector 25"/>
          <p:cNvCxnSpPr/>
          <p:nvPr/>
        </p:nvCxnSpPr>
        <p:spPr>
          <a:xfrm>
            <a:off x="5228166" y="3606615"/>
            <a:ext cx="0" cy="529461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6020646" y="4128347"/>
            <a:ext cx="0" cy="529461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6828965" y="4630929"/>
            <a:ext cx="0" cy="529461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3124200" y="1524000"/>
            <a:ext cx="548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  <a:latin typeface="+mn-lt"/>
              </a:rPr>
              <a:t>Frequent Overloading</a:t>
            </a:r>
            <a:endParaRPr lang="en-US" sz="3600" dirty="0">
              <a:solidFill>
                <a:srgbClr val="FF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105989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209302" y="3094682"/>
            <a:ext cx="3293782" cy="1559149"/>
            <a:chOff x="213360" y="1499011"/>
            <a:chExt cx="8829043" cy="1559149"/>
          </a:xfrm>
        </p:grpSpPr>
        <p:cxnSp>
          <p:nvCxnSpPr>
            <p:cNvPr id="11" name="Straight Connector 10"/>
            <p:cNvCxnSpPr/>
            <p:nvPr/>
          </p:nvCxnSpPr>
          <p:spPr>
            <a:xfrm>
              <a:off x="213363" y="1499011"/>
              <a:ext cx="8829040" cy="0"/>
            </a:xfrm>
            <a:prstGeom prst="line">
              <a:avLst/>
            </a:prstGeom>
            <a:ln>
              <a:solidFill>
                <a:schemeClr val="tx1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213360" y="3058160"/>
              <a:ext cx="8829040" cy="0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  <a:headEnd type="none"/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Flows Share Total Capacity</a:t>
            </a:r>
            <a:endParaRPr lang="en-US" dirty="0"/>
          </a:p>
        </p:txBody>
      </p:sp>
      <p:graphicFrame>
        <p:nvGraphicFramePr>
          <p:cNvPr id="14" name="Chart 13"/>
          <p:cNvGraphicFramePr/>
          <p:nvPr>
            <p:extLst>
              <p:ext uri="{D42A27DB-BD31-4B8C-83A1-F6EECF244321}">
                <p14:modId xmlns:p14="http://schemas.microsoft.com/office/powerpoint/2010/main" val="1428326543"/>
              </p:ext>
            </p:extLst>
          </p:nvPr>
        </p:nvGraphicFramePr>
        <p:xfrm>
          <a:off x="209303" y="2894824"/>
          <a:ext cx="2946400" cy="19852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3" name="Group 2"/>
          <p:cNvGrpSpPr/>
          <p:nvPr/>
        </p:nvGrpSpPr>
        <p:grpSpPr>
          <a:xfrm>
            <a:off x="209303" y="4788593"/>
            <a:ext cx="4057897" cy="1985252"/>
            <a:chOff x="209303" y="4788593"/>
            <a:chExt cx="4057897" cy="1985252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209303" y="6541187"/>
              <a:ext cx="3293781" cy="0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  <a:headEnd type="none"/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13" name="Chart 12"/>
            <p:cNvGraphicFramePr/>
            <p:nvPr>
              <p:extLst>
                <p:ext uri="{D42A27DB-BD31-4B8C-83A1-F6EECF244321}">
                  <p14:modId xmlns:p14="http://schemas.microsoft.com/office/powerpoint/2010/main" val="4066041151"/>
                </p:ext>
              </p:extLst>
            </p:nvPr>
          </p:nvGraphicFramePr>
          <p:xfrm>
            <a:off x="209303" y="4788593"/>
            <a:ext cx="2946400" cy="1985252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25" name="TextBox 24"/>
            <p:cNvSpPr txBox="1"/>
            <p:nvPr/>
          </p:nvSpPr>
          <p:spPr>
            <a:xfrm>
              <a:off x="3475567" y="6356521"/>
              <a:ext cx="79163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+mn-lt"/>
                </a:rPr>
                <a:t>Time</a:t>
              </a:r>
              <a:endParaRPr lang="en-US" dirty="0">
                <a:latin typeface="+mn-lt"/>
              </a:endParaRPr>
            </a:p>
          </p:txBody>
        </p:sp>
      </p:grpSp>
      <p:sp>
        <p:nvSpPr>
          <p:cNvPr id="26" name="TextBox 25"/>
          <p:cNvSpPr txBox="1"/>
          <p:nvPr/>
        </p:nvSpPr>
        <p:spPr>
          <a:xfrm>
            <a:off x="3475567" y="4469165"/>
            <a:ext cx="8678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n-lt"/>
              </a:rPr>
              <a:t>Time</a:t>
            </a:r>
            <a:endParaRPr lang="en-US" dirty="0">
              <a:latin typeface="+mn-lt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209302" y="1001055"/>
            <a:ext cx="4134098" cy="1985252"/>
            <a:chOff x="209302" y="1001055"/>
            <a:chExt cx="4134098" cy="1985252"/>
          </a:xfrm>
        </p:grpSpPr>
        <p:cxnSp>
          <p:nvCxnSpPr>
            <p:cNvPr id="23" name="Straight Connector 22"/>
            <p:cNvCxnSpPr/>
            <p:nvPr/>
          </p:nvCxnSpPr>
          <p:spPr>
            <a:xfrm>
              <a:off x="209302" y="2746714"/>
              <a:ext cx="3293781" cy="0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  <a:headEnd type="none"/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TextBox 23"/>
            <p:cNvSpPr txBox="1"/>
            <p:nvPr/>
          </p:nvSpPr>
          <p:spPr>
            <a:xfrm>
              <a:off x="3475567" y="2556220"/>
              <a:ext cx="86783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+mn-lt"/>
                </a:rPr>
                <a:t>Time</a:t>
              </a:r>
              <a:endParaRPr lang="en-US" dirty="0">
                <a:latin typeface="+mn-lt"/>
              </a:endParaRPr>
            </a:p>
          </p:txBody>
        </p:sp>
        <p:graphicFrame>
          <p:nvGraphicFramePr>
            <p:cNvPr id="27" name="Chart 26"/>
            <p:cNvGraphicFramePr/>
            <p:nvPr>
              <p:extLst>
                <p:ext uri="{D42A27DB-BD31-4B8C-83A1-F6EECF244321}">
                  <p14:modId xmlns:p14="http://schemas.microsoft.com/office/powerpoint/2010/main" val="4068413972"/>
                </p:ext>
              </p:extLst>
            </p:nvPr>
          </p:nvGraphicFramePr>
          <p:xfrm>
            <a:off x="209303" y="1001055"/>
            <a:ext cx="2946400" cy="1985252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</p:grpSp>
      <p:sp>
        <p:nvSpPr>
          <p:cNvPr id="28" name="TextBox 27"/>
          <p:cNvSpPr txBox="1"/>
          <p:nvPr/>
        </p:nvSpPr>
        <p:spPr>
          <a:xfrm>
            <a:off x="3831167" y="3153833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2895600" y="3657600"/>
            <a:ext cx="548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  <a:latin typeface="+mn-lt"/>
              </a:rPr>
              <a:t>No Overloading</a:t>
            </a:r>
            <a:endParaRPr lang="en-US" sz="36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4876800"/>
            <a:ext cx="9296400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0" dirty="0" smtClean="0">
                <a:latin typeface="+mn-lt"/>
              </a:rPr>
              <a:t>Statistical multiplexing relies on the assumption </a:t>
            </a:r>
          </a:p>
          <a:p>
            <a:pPr algn="ctr"/>
            <a:r>
              <a:rPr lang="en-US" sz="2800" b="0" dirty="0" smtClean="0">
                <a:latin typeface="+mn-lt"/>
              </a:rPr>
              <a:t>that not all flows burst at the same time.</a:t>
            </a:r>
            <a:r>
              <a:rPr lang="en-US" sz="2400" b="0" dirty="0" smtClean="0">
                <a:latin typeface="+mn-lt"/>
              </a:rPr>
              <a:t/>
            </a:r>
            <a:br>
              <a:rPr lang="en-US" sz="2400" b="0" dirty="0" smtClean="0">
                <a:latin typeface="+mn-lt"/>
              </a:rPr>
            </a:br>
            <a:endParaRPr lang="en-US" sz="2400" b="0" dirty="0" smtClean="0">
              <a:latin typeface="+mn-lt"/>
            </a:endParaRPr>
          </a:p>
          <a:p>
            <a:pPr algn="ctr"/>
            <a:r>
              <a:rPr lang="en-US" sz="2800" dirty="0" smtClean="0">
                <a:latin typeface="+mn-lt"/>
              </a:rPr>
              <a:t>Very similar to insurance, and has same failure case</a:t>
            </a:r>
            <a:endParaRPr lang="en-US" sz="2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9924375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3.7037E-7 L -5.55556E-7 -0.27615 " pathEditMode="relative" ptsTypes="AA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2.22222E-6 L 0.00104 0.27778 " pathEditMode="relative" ptsTypes="AA">
                                      <p:cBhvr>
                                        <p:cTn id="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Improved Delays: M/M/1 Queue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62762C-AE33-E04D-8C58-1B5AB9B06578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Consider n flows sharing a single queue</a:t>
            </a:r>
          </a:p>
          <a:p>
            <a:r>
              <a:rPr lang="en-US" dirty="0"/>
              <a:t>Flow: random (Poisson) arrivals at rate </a:t>
            </a:r>
            <a:r>
              <a:rPr lang="en-US" dirty="0">
                <a:solidFill>
                  <a:srgbClr val="000066"/>
                </a:solidFill>
                <a:latin typeface="Symbol"/>
                <a:ea typeface="Symbol"/>
                <a:cs typeface="Symbol"/>
              </a:rPr>
              <a:t>l</a:t>
            </a:r>
            <a:endParaRPr lang="en-US" dirty="0"/>
          </a:p>
          <a:p>
            <a:r>
              <a:rPr lang="en-US" dirty="0"/>
              <a:t>Random (Exponential) service with average </a:t>
            </a:r>
            <a:r>
              <a:rPr lang="en-US" dirty="0">
                <a:solidFill>
                  <a:srgbClr val="000066"/>
                </a:solidFill>
              </a:rPr>
              <a:t>1/</a:t>
            </a:r>
            <a:r>
              <a:rPr lang="en-US" dirty="0">
                <a:solidFill>
                  <a:srgbClr val="000066"/>
                </a:solidFill>
                <a:latin typeface="Symbol"/>
                <a:ea typeface="Symbol"/>
                <a:cs typeface="Symbol"/>
              </a:rPr>
              <a:t>m</a:t>
            </a:r>
            <a:r>
              <a:rPr lang="en-US" dirty="0"/>
              <a:t> </a:t>
            </a:r>
          </a:p>
          <a:p>
            <a:r>
              <a:rPr lang="en-US" dirty="0"/>
              <a:t>Utilization factor: </a:t>
            </a:r>
            <a:r>
              <a:rPr lang="en-US" dirty="0">
                <a:latin typeface="Symbol"/>
                <a:ea typeface="Symbol"/>
                <a:cs typeface="Symbol"/>
              </a:rPr>
              <a:t>r </a:t>
            </a:r>
            <a:r>
              <a:rPr lang="en-US" dirty="0"/>
              <a:t>= </a:t>
            </a:r>
            <a:r>
              <a:rPr lang="en-US" dirty="0" err="1"/>
              <a:t>n</a:t>
            </a:r>
            <a:r>
              <a:rPr lang="en-US" dirty="0" err="1">
                <a:latin typeface="Symbol"/>
                <a:ea typeface="Symbol"/>
                <a:cs typeface="Symbol"/>
              </a:rPr>
              <a:t>l</a:t>
            </a:r>
            <a:r>
              <a:rPr lang="en-US" dirty="0"/>
              <a:t>/</a:t>
            </a:r>
            <a:r>
              <a:rPr lang="en-US" dirty="0">
                <a:latin typeface="Symbol"/>
                <a:ea typeface="Symbol"/>
                <a:cs typeface="Symbol"/>
              </a:rPr>
              <a:t>m</a:t>
            </a:r>
          </a:p>
          <a:p>
            <a:pPr lvl="1"/>
            <a:r>
              <a:rPr lang="en-US" dirty="0">
                <a:ea typeface="Symbol"/>
                <a:cs typeface="Symbol"/>
              </a:rPr>
              <a:t>If</a:t>
            </a:r>
            <a:r>
              <a:rPr lang="en-US" dirty="0">
                <a:latin typeface="Symbol"/>
                <a:ea typeface="Symbol"/>
                <a:cs typeface="Symbol"/>
              </a:rPr>
              <a:t> r </a:t>
            </a:r>
            <a:r>
              <a:rPr lang="en-US" dirty="0"/>
              <a:t>&gt;1, system is unstable</a:t>
            </a:r>
            <a:endParaRPr lang="en-US" dirty="0">
              <a:latin typeface="Symbol"/>
              <a:ea typeface="Symbol"/>
              <a:cs typeface="Symbol"/>
            </a:endParaRPr>
          </a:p>
          <a:p>
            <a:r>
              <a:rPr lang="en-US" dirty="0"/>
              <a:t>Case 1: Flows share </a:t>
            </a:r>
            <a:r>
              <a:rPr lang="en-US" dirty="0" smtClean="0"/>
              <a:t>bandwidth</a:t>
            </a:r>
            <a:endParaRPr lang="en-US" dirty="0"/>
          </a:p>
          <a:p>
            <a:pPr lvl="1"/>
            <a:r>
              <a:rPr lang="en-US" dirty="0"/>
              <a:t>Delay = 1/(</a:t>
            </a:r>
            <a:r>
              <a:rPr lang="en-US" dirty="0">
                <a:latin typeface="Symbol" charset="0"/>
              </a:rPr>
              <a:t></a:t>
            </a:r>
            <a:r>
              <a:rPr lang="en-US" dirty="0"/>
              <a:t> - </a:t>
            </a:r>
            <a:r>
              <a:rPr lang="en-US" dirty="0" smtClean="0"/>
              <a:t>n</a:t>
            </a:r>
            <a:r>
              <a:rPr lang="en-US" dirty="0" smtClean="0">
                <a:latin typeface="Symbol" charset="0"/>
              </a:rPr>
              <a:t></a:t>
            </a:r>
            <a:r>
              <a:rPr lang="en-US" dirty="0"/>
              <a:t>)</a:t>
            </a:r>
          </a:p>
          <a:p>
            <a:r>
              <a:rPr lang="en-US" dirty="0"/>
              <a:t>Case 2: Flows each have 1/n</a:t>
            </a:r>
            <a:r>
              <a:rPr lang="en-US" baseline="30000" dirty="0"/>
              <a:t>th</a:t>
            </a:r>
            <a:r>
              <a:rPr lang="en-US" dirty="0"/>
              <a:t> share of bandwidth</a:t>
            </a:r>
          </a:p>
          <a:p>
            <a:pPr lvl="1"/>
            <a:r>
              <a:rPr lang="en-US" dirty="0"/>
              <a:t>No sharing</a:t>
            </a:r>
          </a:p>
          <a:p>
            <a:pPr lvl="1"/>
            <a:r>
              <a:rPr lang="en-US" dirty="0"/>
              <a:t>Delay = </a:t>
            </a:r>
            <a:r>
              <a:rPr lang="en-US" dirty="0" smtClean="0"/>
              <a:t>n/</a:t>
            </a:r>
            <a:r>
              <a:rPr lang="en-US" dirty="0"/>
              <a:t>(</a:t>
            </a:r>
            <a:r>
              <a:rPr lang="en-US" dirty="0">
                <a:latin typeface="Symbol" charset="0"/>
              </a:rPr>
              <a:t></a:t>
            </a:r>
            <a:r>
              <a:rPr lang="en-US" dirty="0"/>
              <a:t> - </a:t>
            </a:r>
            <a:r>
              <a:rPr lang="en-US" dirty="0" smtClean="0"/>
              <a:t>n</a:t>
            </a:r>
            <a:r>
              <a:rPr lang="en-US" dirty="0" smtClean="0">
                <a:latin typeface="Symbol" charset="0"/>
              </a:rPr>
              <a:t></a:t>
            </a:r>
            <a:r>
              <a:rPr lang="en-US" dirty="0" smtClean="0"/>
              <a:t>) </a:t>
            </a:r>
            <a:r>
              <a:rPr lang="en-US" b="1" dirty="0" smtClean="0"/>
              <a:t>Not sharing increases delay by n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3931371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Keep those questions coming!</a:t>
            </a:r>
          </a:p>
          <a:p>
            <a:pPr lvl="1"/>
            <a:r>
              <a:rPr lang="en-US" dirty="0" smtClean="0"/>
              <a:t>But will take a while for me to calibrate length of lectures</a:t>
            </a:r>
          </a:p>
          <a:p>
            <a:pPr lvl="7"/>
            <a:endParaRPr lang="en-US" dirty="0"/>
          </a:p>
          <a:p>
            <a:r>
              <a:rPr lang="en-US" dirty="0" smtClean="0"/>
              <a:t>Questions about switching sections?</a:t>
            </a:r>
          </a:p>
          <a:p>
            <a:pPr lvl="1"/>
            <a:r>
              <a:rPr lang="en-US" dirty="0"/>
              <a:t>Email Kay </a:t>
            </a:r>
            <a:r>
              <a:rPr lang="en-US" dirty="0" smtClean="0">
                <a:hlinkClick r:id="rId2"/>
              </a:rPr>
              <a:t>keo</a:t>
            </a:r>
            <a:r>
              <a:rPr lang="en-US" dirty="0">
                <a:hlinkClick r:id="rId2"/>
              </a:rPr>
              <a:t>@</a:t>
            </a:r>
            <a:r>
              <a:rPr lang="en-US" dirty="0" smtClean="0">
                <a:hlinkClick r:id="rId2"/>
              </a:rPr>
              <a:t>eecs.berkeley.edu</a:t>
            </a:r>
            <a:r>
              <a:rPr lang="en-US" dirty="0" smtClean="0"/>
              <a:t>, cc me.</a:t>
            </a:r>
          </a:p>
          <a:p>
            <a:pPr lvl="6"/>
            <a:endParaRPr lang="en-US" dirty="0"/>
          </a:p>
          <a:p>
            <a:r>
              <a:rPr lang="en-US" dirty="0" smtClean="0"/>
              <a:t>Check your </a:t>
            </a:r>
            <a:r>
              <a:rPr lang="en-US" dirty="0" err="1" smtClean="0"/>
              <a:t>bspace</a:t>
            </a:r>
            <a:r>
              <a:rPr lang="en-US" dirty="0" smtClean="0"/>
              <a:t> email address!</a:t>
            </a:r>
          </a:p>
          <a:p>
            <a:pPr lvl="1"/>
            <a:r>
              <a:rPr lang="en-US" dirty="0" smtClean="0"/>
              <a:t>Make sure it is an account you check</a:t>
            </a:r>
          </a:p>
          <a:p>
            <a:pPr lvl="1"/>
            <a:r>
              <a:rPr lang="en-US" dirty="0"/>
              <a:t>I</a:t>
            </a:r>
            <a:r>
              <a:rPr lang="en-US" dirty="0" smtClean="0"/>
              <a:t>f you miss a future </a:t>
            </a:r>
            <a:r>
              <a:rPr lang="en-US" dirty="0" err="1" smtClean="0"/>
              <a:t>bspace</a:t>
            </a:r>
            <a:r>
              <a:rPr lang="en-US" dirty="0" smtClean="0"/>
              <a:t> message, it is </a:t>
            </a:r>
            <a:r>
              <a:rPr lang="en-US" b="1" i="1" u="sng" dirty="0" smtClean="0"/>
              <a:t>your</a:t>
            </a:r>
            <a:r>
              <a:rPr lang="en-US" dirty="0" smtClean="0"/>
              <a:t> fault</a:t>
            </a:r>
          </a:p>
          <a:p>
            <a:pPr lvl="6"/>
            <a:endParaRPr lang="en-US" dirty="0"/>
          </a:p>
          <a:p>
            <a:r>
              <a:rPr lang="en-US" dirty="0" smtClean="0"/>
              <a:t>Everyone should be on Piazza now</a:t>
            </a:r>
          </a:p>
          <a:p>
            <a:pPr lvl="1"/>
            <a:r>
              <a:rPr lang="en-US" dirty="0" smtClean="0"/>
              <a:t>Again, we now view Piazza communications as reliable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62762C-AE33-E04D-8C58-1B5AB9B06578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954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686800" cy="685800"/>
          </a:xfrm>
        </p:spPr>
        <p:txBody>
          <a:bodyPr/>
          <a:lstStyle/>
          <a:p>
            <a:r>
              <a:rPr lang="en-US" dirty="0" smtClean="0"/>
              <a:t>If you still don’t understand stat mux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Will cover in section….</a:t>
            </a:r>
          </a:p>
          <a:p>
            <a:r>
              <a:rPr lang="en-US" dirty="0" smtClean="0"/>
              <a:t>Will not be tested on M/M/1 content</a:t>
            </a:r>
          </a:p>
          <a:p>
            <a:pPr lvl="1"/>
            <a:r>
              <a:rPr lang="en-US" dirty="0"/>
              <a:t>T</a:t>
            </a:r>
            <a:r>
              <a:rPr lang="en-US" dirty="0" smtClean="0"/>
              <a:t>his is just for “fun”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461F13-EC7C-D04F-B9B4-7AC385261326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1190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Recurrent theme in computer science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Greater efficiency through “sharing”</a:t>
            </a:r>
          </a:p>
          <a:p>
            <a:pPr lvl="1"/>
            <a:r>
              <a:rPr lang="en-US" dirty="0" smtClean="0"/>
              <a:t>Statistical multiplexing</a:t>
            </a:r>
          </a:p>
          <a:p>
            <a:pPr lvl="5"/>
            <a:endParaRPr lang="en-US" dirty="0"/>
          </a:p>
          <a:p>
            <a:r>
              <a:rPr lang="en-US" dirty="0" smtClean="0"/>
              <a:t>Phone network rather than dedicated lines</a:t>
            </a:r>
          </a:p>
          <a:p>
            <a:pPr lvl="1"/>
            <a:r>
              <a:rPr lang="en-US" dirty="0" smtClean="0"/>
              <a:t>Ancient history</a:t>
            </a:r>
          </a:p>
          <a:p>
            <a:pPr lvl="5"/>
            <a:endParaRPr lang="en-US" dirty="0"/>
          </a:p>
          <a:p>
            <a:r>
              <a:rPr lang="en-US" dirty="0" smtClean="0"/>
              <a:t>Packet switching rather than circuits</a:t>
            </a:r>
          </a:p>
          <a:p>
            <a:pPr lvl="1"/>
            <a:r>
              <a:rPr lang="en-US" dirty="0" smtClean="0"/>
              <a:t>Last lecture</a:t>
            </a:r>
          </a:p>
          <a:p>
            <a:pPr lvl="4"/>
            <a:endParaRPr lang="en-US" dirty="0"/>
          </a:p>
          <a:p>
            <a:r>
              <a:rPr lang="en-US" dirty="0" smtClean="0"/>
              <a:t>Cloud computing</a:t>
            </a:r>
          </a:p>
          <a:p>
            <a:pPr lvl="1"/>
            <a:r>
              <a:rPr lang="en-US" dirty="0" smtClean="0"/>
              <a:t>Shared datacenters, rather than single PCs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62762C-AE33-E04D-8C58-1B5AB9B06578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3309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>
                <a:latin typeface="Helvetica" charset="0"/>
              </a:rPr>
              <a:t>Choosing a Network Design</a:t>
            </a:r>
            <a:endParaRPr lang="en-US" dirty="0">
              <a:latin typeface="Helvetica" charset="0"/>
            </a:endParaRPr>
          </a:p>
        </p:txBody>
      </p:sp>
      <p:sp>
        <p:nvSpPr>
          <p:cNvPr id="67586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85872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If you were building a network….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Which would you choose?</a:t>
            </a:r>
          </a:p>
          <a:p>
            <a:pPr lvl="1"/>
            <a:r>
              <a:rPr lang="en-US" dirty="0" smtClean="0"/>
              <a:t>Circuit switched?</a:t>
            </a:r>
          </a:p>
          <a:p>
            <a:pPr lvl="1"/>
            <a:r>
              <a:rPr lang="en-US" dirty="0" smtClean="0"/>
              <a:t>Packet-switched (</a:t>
            </a:r>
            <a:r>
              <a:rPr lang="en-US" b="1" dirty="0" smtClean="0"/>
              <a:t>Datagram</a:t>
            </a:r>
            <a:r>
              <a:rPr lang="en-US" dirty="0" smtClean="0"/>
              <a:t>)?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r>
              <a:rPr lang="en-US" dirty="0" smtClean="0"/>
              <a:t>Let’s review the strengths and weaknesses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62762C-AE33-E04D-8C58-1B5AB9B06578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6750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1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7008C15F-8F7B-DB40-B8D0-29BEB9E90535}" type="slidenum">
              <a:rPr lang="en-US" sz="1400" b="0">
                <a:latin typeface="Times New Roman" charset="0"/>
              </a:rPr>
              <a:pPr eaLnBrk="1" hangingPunct="1"/>
              <a:t>24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Advantages of Circuit Switching</a:t>
            </a:r>
          </a:p>
        </p:txBody>
      </p:sp>
      <p:sp>
        <p:nvSpPr>
          <p:cNvPr id="996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2900" indent="-342900">
              <a:lnSpc>
                <a:spcPct val="90000"/>
              </a:lnSpc>
            </a:pPr>
            <a:r>
              <a:rPr lang="en-US" b="1" dirty="0">
                <a:latin typeface="Arial" charset="0"/>
              </a:rPr>
              <a:t>Guaranteed bandwidth</a:t>
            </a:r>
            <a:r>
              <a:rPr lang="en-US" dirty="0">
                <a:latin typeface="Arial" charset="0"/>
              </a:rPr>
              <a:t> </a:t>
            </a:r>
          </a:p>
          <a:p>
            <a:pPr marL="742950" lvl="1" indent="-285750">
              <a:lnSpc>
                <a:spcPct val="90000"/>
              </a:lnSpc>
            </a:pPr>
            <a:r>
              <a:rPr lang="en-US" dirty="0">
                <a:latin typeface="Arial" charset="0"/>
                <a:ea typeface="Arial" charset="0"/>
                <a:cs typeface="Arial" charset="0"/>
                <a:sym typeface="Wingdings" charset="0"/>
              </a:rPr>
              <a:t>Predictable communication </a:t>
            </a:r>
            <a:r>
              <a:rPr lang="en-US" dirty="0" smtClean="0">
                <a:latin typeface="Arial" charset="0"/>
                <a:ea typeface="Arial" charset="0"/>
                <a:cs typeface="Arial" charset="0"/>
                <a:sym typeface="Wingdings" charset="0"/>
              </a:rPr>
              <a:t>performance</a:t>
            </a:r>
          </a:p>
          <a:p>
            <a:pPr marL="742950" lvl="1" indent="-285750">
              <a:lnSpc>
                <a:spcPct val="90000"/>
              </a:lnSpc>
            </a:pPr>
            <a:endParaRPr lang="en-US" dirty="0">
              <a:latin typeface="Arial" charset="0"/>
              <a:ea typeface="Arial" charset="0"/>
              <a:cs typeface="Arial" charset="0"/>
              <a:sym typeface="Wingdings" charset="0"/>
            </a:endParaRPr>
          </a:p>
          <a:p>
            <a:pPr marL="342900" indent="-342900">
              <a:lnSpc>
                <a:spcPct val="90000"/>
              </a:lnSpc>
            </a:pPr>
            <a:r>
              <a:rPr lang="en-US" b="1" dirty="0" smtClean="0">
                <a:latin typeface="Arial" charset="0"/>
                <a:sym typeface="Wingdings" charset="0"/>
              </a:rPr>
              <a:t>Simple </a:t>
            </a:r>
            <a:r>
              <a:rPr lang="en-US" b="1" dirty="0">
                <a:latin typeface="Arial" charset="0"/>
                <a:sym typeface="Wingdings" charset="0"/>
              </a:rPr>
              <a:t>abstraction</a:t>
            </a:r>
            <a:endParaRPr lang="en-US" dirty="0">
              <a:latin typeface="Arial" charset="0"/>
              <a:sym typeface="Wingdings" charset="0"/>
            </a:endParaRPr>
          </a:p>
          <a:p>
            <a:pPr marL="742950" lvl="1" indent="-285750">
              <a:lnSpc>
                <a:spcPct val="90000"/>
              </a:lnSpc>
            </a:pPr>
            <a:r>
              <a:rPr lang="en-US" dirty="0">
                <a:latin typeface="Arial" charset="0"/>
                <a:ea typeface="Arial" charset="0"/>
                <a:cs typeface="Arial" charset="0"/>
                <a:sym typeface="Wingdings" charset="0"/>
              </a:rPr>
              <a:t>Reliable communication channel between hosts</a:t>
            </a:r>
          </a:p>
          <a:p>
            <a:pPr marL="742950" lvl="1" indent="-285750">
              <a:lnSpc>
                <a:spcPct val="90000"/>
              </a:lnSpc>
            </a:pPr>
            <a:r>
              <a:rPr lang="en-US" dirty="0">
                <a:latin typeface="Arial" charset="0"/>
                <a:ea typeface="Arial" charset="0"/>
                <a:cs typeface="Arial" charset="0"/>
                <a:sym typeface="Wingdings" charset="0"/>
              </a:rPr>
              <a:t>No worries about lost or out-of-order </a:t>
            </a:r>
            <a:r>
              <a:rPr lang="en-US" dirty="0" smtClean="0">
                <a:latin typeface="Arial" charset="0"/>
                <a:ea typeface="Arial" charset="0"/>
                <a:cs typeface="Arial" charset="0"/>
                <a:sym typeface="Wingdings" charset="0"/>
              </a:rPr>
              <a:t>packets</a:t>
            </a:r>
          </a:p>
          <a:p>
            <a:pPr marL="742950" lvl="1" indent="-285750">
              <a:lnSpc>
                <a:spcPct val="90000"/>
              </a:lnSpc>
            </a:pPr>
            <a:endParaRPr lang="en-US" dirty="0">
              <a:latin typeface="Arial" charset="0"/>
              <a:ea typeface="Arial" charset="0"/>
              <a:cs typeface="Arial" charset="0"/>
              <a:sym typeface="Wingdings" charset="0"/>
            </a:endParaRPr>
          </a:p>
          <a:p>
            <a:pPr marL="342900" indent="-342900">
              <a:lnSpc>
                <a:spcPct val="90000"/>
              </a:lnSpc>
            </a:pPr>
            <a:r>
              <a:rPr lang="en-US" b="1" dirty="0">
                <a:latin typeface="Arial" charset="0"/>
              </a:rPr>
              <a:t>Simple forwarding</a:t>
            </a:r>
            <a:r>
              <a:rPr lang="en-US" dirty="0">
                <a:latin typeface="Arial" charset="0"/>
              </a:rPr>
              <a:t> </a:t>
            </a:r>
          </a:p>
          <a:p>
            <a:pPr marL="742950" lvl="1" indent="-285750">
              <a:lnSpc>
                <a:spcPct val="90000"/>
              </a:lnSpc>
            </a:pPr>
            <a:r>
              <a:rPr lang="en-US" dirty="0">
                <a:latin typeface="Arial" charset="0"/>
                <a:ea typeface="Arial" charset="0"/>
                <a:cs typeface="Arial" charset="0"/>
              </a:rPr>
              <a:t>Forwarding based on time slot or frequency</a:t>
            </a:r>
          </a:p>
          <a:p>
            <a:pPr marL="742950" lvl="1" indent="-285750">
              <a:lnSpc>
                <a:spcPct val="90000"/>
              </a:lnSpc>
            </a:pPr>
            <a:r>
              <a:rPr lang="en-US" dirty="0">
                <a:latin typeface="Arial" charset="0"/>
                <a:ea typeface="Arial" charset="0"/>
                <a:cs typeface="Arial" charset="0"/>
              </a:rPr>
              <a:t>No need to inspect a packet 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header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11051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6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6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6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6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63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63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63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63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6355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Disadvantages of Circuit-Switching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Wasted bandwidth</a:t>
            </a:r>
          </a:p>
          <a:p>
            <a:pPr lvl="1"/>
            <a:r>
              <a:rPr lang="en-US" dirty="0" err="1"/>
              <a:t>Bursty</a:t>
            </a:r>
            <a:r>
              <a:rPr lang="en-US" dirty="0"/>
              <a:t> traffic leads to idle connection during silent </a:t>
            </a:r>
            <a:r>
              <a:rPr lang="en-US" dirty="0" smtClean="0"/>
              <a:t>period</a:t>
            </a:r>
          </a:p>
          <a:p>
            <a:pPr lvl="2"/>
            <a:endParaRPr lang="en-US" dirty="0"/>
          </a:p>
          <a:p>
            <a:r>
              <a:rPr lang="en-US" b="1" dirty="0" smtClean="0"/>
              <a:t>Blocked </a:t>
            </a:r>
            <a:r>
              <a:rPr lang="en-US" b="1" dirty="0"/>
              <a:t>connections</a:t>
            </a:r>
          </a:p>
          <a:p>
            <a:pPr lvl="1"/>
            <a:r>
              <a:rPr lang="en-US" dirty="0"/>
              <a:t>Connection refused when resources are not sufficient</a:t>
            </a:r>
          </a:p>
          <a:p>
            <a:pPr lvl="1"/>
            <a:r>
              <a:rPr lang="en-US" dirty="0"/>
              <a:t>Unable to offer “okay” service to </a:t>
            </a:r>
            <a:r>
              <a:rPr lang="en-US" dirty="0" smtClean="0"/>
              <a:t>everybody</a:t>
            </a:r>
          </a:p>
          <a:p>
            <a:pPr lvl="2"/>
            <a:endParaRPr lang="en-US" dirty="0"/>
          </a:p>
          <a:p>
            <a:r>
              <a:rPr lang="en-US" b="1" dirty="0"/>
              <a:t>Network state</a:t>
            </a:r>
          </a:p>
          <a:p>
            <a:pPr lvl="1"/>
            <a:r>
              <a:rPr lang="en-US" dirty="0"/>
              <a:t>Network nodes must store per-connection information</a:t>
            </a:r>
          </a:p>
          <a:p>
            <a:pPr lvl="1"/>
            <a:r>
              <a:rPr lang="en-US" dirty="0" smtClean="0"/>
              <a:t>This </a:t>
            </a:r>
            <a:r>
              <a:rPr lang="en-US" dirty="0"/>
              <a:t>makes failures more disruptive!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62762C-AE33-E04D-8C58-1B5AB9B06578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248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Disadvantages of Datagram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Worse service for flows</a:t>
            </a:r>
          </a:p>
          <a:p>
            <a:pPr lvl="1"/>
            <a:r>
              <a:rPr lang="en-US" dirty="0"/>
              <a:t>No promises made about </a:t>
            </a:r>
            <a:r>
              <a:rPr lang="en-US" dirty="0" smtClean="0"/>
              <a:t>delays, just “</a:t>
            </a:r>
            <a:r>
              <a:rPr lang="en-US" b="1" dirty="0" smtClean="0"/>
              <a:t>best effort</a:t>
            </a:r>
            <a:r>
              <a:rPr lang="en-US" dirty="0" smtClean="0"/>
              <a:t>”</a:t>
            </a:r>
            <a:endParaRPr lang="en-US" dirty="0"/>
          </a:p>
          <a:p>
            <a:pPr lvl="1"/>
            <a:r>
              <a:rPr lang="en-US" dirty="0"/>
              <a:t>Packets might be dropped or delivered out of order</a:t>
            </a:r>
          </a:p>
          <a:p>
            <a:pPr lvl="1"/>
            <a:r>
              <a:rPr lang="en-US" dirty="0"/>
              <a:t>End hosts must cope with out-of-order </a:t>
            </a:r>
            <a:r>
              <a:rPr lang="en-US" dirty="0" smtClean="0"/>
              <a:t>packets</a:t>
            </a:r>
          </a:p>
          <a:p>
            <a:pPr lvl="5"/>
            <a:endParaRPr lang="en-US" dirty="0"/>
          </a:p>
          <a:p>
            <a:r>
              <a:rPr lang="en-US" b="1" dirty="0" smtClean="0"/>
              <a:t>Must </a:t>
            </a:r>
            <a:r>
              <a:rPr lang="en-US" b="1" dirty="0"/>
              <a:t>deal with </a:t>
            </a:r>
            <a:r>
              <a:rPr lang="en-US" b="1" dirty="0" smtClean="0"/>
              <a:t>congestion</a:t>
            </a:r>
          </a:p>
          <a:p>
            <a:pPr lvl="1"/>
            <a:r>
              <a:rPr lang="en-US" dirty="0" smtClean="0"/>
              <a:t>Without reserved resources, must cope with overloads</a:t>
            </a:r>
            <a:endParaRPr lang="en-US" dirty="0"/>
          </a:p>
          <a:p>
            <a:pPr lvl="1"/>
            <a:r>
              <a:rPr lang="en-US" dirty="0" smtClean="0"/>
              <a:t>Overloads can result in bad service for flows</a:t>
            </a:r>
          </a:p>
          <a:p>
            <a:pPr lvl="6"/>
            <a:endParaRPr lang="en-US" dirty="0"/>
          </a:p>
          <a:p>
            <a:r>
              <a:rPr lang="en-US" b="1" dirty="0" smtClean="0"/>
              <a:t>More complicated forwarding</a:t>
            </a:r>
          </a:p>
          <a:p>
            <a:pPr lvl="1"/>
            <a:r>
              <a:rPr lang="en-US" dirty="0" smtClean="0"/>
              <a:t>Per-packet lookups, etc.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62762C-AE33-E04D-8C58-1B5AB9B06578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9452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Advantages of Datagram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Recovery from </a:t>
            </a:r>
            <a:r>
              <a:rPr lang="en-US" b="1" dirty="0" smtClean="0"/>
              <a:t>failures</a:t>
            </a:r>
            <a:endParaRPr lang="en-US" dirty="0"/>
          </a:p>
          <a:p>
            <a:pPr lvl="1"/>
            <a:r>
              <a:rPr lang="en-US" dirty="0"/>
              <a:t>R</a:t>
            </a:r>
            <a:r>
              <a:rPr lang="en-US" dirty="0" smtClean="0"/>
              <a:t>outers </a:t>
            </a:r>
            <a:r>
              <a:rPr lang="en-US" dirty="0"/>
              <a:t>don’t know about individual </a:t>
            </a:r>
            <a:r>
              <a:rPr lang="en-US" dirty="0" smtClean="0"/>
              <a:t>flows, so it is easy </a:t>
            </a:r>
            <a:r>
              <a:rPr lang="en-US" dirty="0"/>
              <a:t>to fail over to a different </a:t>
            </a:r>
            <a:r>
              <a:rPr lang="en-US" dirty="0" smtClean="0"/>
              <a:t>path</a:t>
            </a:r>
          </a:p>
          <a:p>
            <a:pPr lvl="4"/>
            <a:endParaRPr lang="en-US" dirty="0"/>
          </a:p>
          <a:p>
            <a:r>
              <a:rPr lang="en-US" b="1" dirty="0" smtClean="0"/>
              <a:t>Efficiency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Exploits </a:t>
            </a:r>
            <a:r>
              <a:rPr lang="en-US" dirty="0"/>
              <a:t>of statistical multiplexing</a:t>
            </a:r>
          </a:p>
          <a:p>
            <a:pPr lvl="3"/>
            <a:endParaRPr lang="en-US" dirty="0"/>
          </a:p>
          <a:p>
            <a:r>
              <a:rPr lang="en-US" b="1" dirty="0" err="1" smtClean="0"/>
              <a:t>Deployability</a:t>
            </a:r>
            <a:r>
              <a:rPr lang="en-US" dirty="0" smtClean="0"/>
              <a:t> </a:t>
            </a:r>
          </a:p>
          <a:p>
            <a:pPr lvl="1"/>
            <a:r>
              <a:rPr lang="en-US" dirty="0"/>
              <a:t>E</a:t>
            </a:r>
            <a:r>
              <a:rPr lang="en-US" dirty="0" smtClean="0"/>
              <a:t>asier </a:t>
            </a:r>
            <a:r>
              <a:rPr lang="en-US" dirty="0"/>
              <a:t>for different parties to link their networks together because they are not promising to reserve resources for one another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62762C-AE33-E04D-8C58-1B5AB9B06578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2884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Choosing a Design for the Internet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Which would you choose?  And why?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62762C-AE33-E04D-8C58-1B5AB9B06578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163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paradox of the Internet’s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 we will discuss later, one of the main design goals is to support a wide range of apps</a:t>
            </a:r>
          </a:p>
          <a:p>
            <a:pPr lvl="1"/>
            <a:endParaRPr lang="en-US" dirty="0"/>
          </a:p>
          <a:p>
            <a:r>
              <a:rPr lang="en-US" dirty="0" smtClean="0"/>
              <a:t>These applications have different requirements</a:t>
            </a:r>
          </a:p>
          <a:p>
            <a:pPr lvl="1"/>
            <a:endParaRPr lang="en-US" dirty="0"/>
          </a:p>
          <a:p>
            <a:r>
              <a:rPr lang="en-US" dirty="0" smtClean="0"/>
              <a:t>Shouldn’t the Internet support them all?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62762C-AE33-E04D-8C58-1B5AB9B06578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0100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 for 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Finishing up </a:t>
            </a:r>
            <a:r>
              <a:rPr lang="en-US" dirty="0" err="1" smtClean="0"/>
              <a:t>queueing</a:t>
            </a:r>
            <a:endParaRPr lang="en-US" dirty="0" smtClean="0"/>
          </a:p>
          <a:p>
            <a:r>
              <a:rPr lang="en-US" dirty="0" smtClean="0"/>
              <a:t>Statistical Multiplexing</a:t>
            </a:r>
          </a:p>
          <a:p>
            <a:r>
              <a:rPr lang="en-US" dirty="0" smtClean="0"/>
              <a:t>Why did we choose packet-switching?</a:t>
            </a:r>
          </a:p>
          <a:p>
            <a:r>
              <a:rPr lang="en-US" dirty="0" smtClean="0"/>
              <a:t>Internet history</a:t>
            </a:r>
          </a:p>
          <a:p>
            <a:r>
              <a:rPr lang="en-US" dirty="0" smtClean="0"/>
              <a:t>Internet design goals</a:t>
            </a:r>
          </a:p>
          <a:p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Protocols, Clients and Servers,….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62762C-AE33-E04D-8C58-1B5AB9B0657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8659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610600" cy="685800"/>
          </a:xfrm>
        </p:spPr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Diversity of application requirements</a:t>
            </a:r>
          </a:p>
        </p:txBody>
      </p:sp>
      <p:sp>
        <p:nvSpPr>
          <p:cNvPr id="6451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>
                <a:latin typeface="Arial" charset="0"/>
              </a:rPr>
              <a:t>Size of transfers</a:t>
            </a:r>
          </a:p>
          <a:p>
            <a:pPr>
              <a:lnSpc>
                <a:spcPct val="90000"/>
              </a:lnSpc>
            </a:pPr>
            <a:r>
              <a:rPr lang="en-US" dirty="0" err="1">
                <a:latin typeface="Arial" charset="0"/>
              </a:rPr>
              <a:t>Bidirectionality</a:t>
            </a:r>
            <a:r>
              <a:rPr lang="en-US" dirty="0">
                <a:latin typeface="Arial" charset="0"/>
              </a:rPr>
              <a:t> (or not)</a:t>
            </a:r>
          </a:p>
          <a:p>
            <a:pPr>
              <a:lnSpc>
                <a:spcPct val="90000"/>
              </a:lnSpc>
            </a:pPr>
            <a:r>
              <a:rPr lang="en-US" dirty="0" smtClean="0">
                <a:latin typeface="Arial" charset="0"/>
              </a:rPr>
              <a:t>Delay sensitive </a:t>
            </a:r>
            <a:r>
              <a:rPr lang="en-US" dirty="0">
                <a:latin typeface="Arial" charset="0"/>
              </a:rPr>
              <a:t>(or not)</a:t>
            </a:r>
          </a:p>
          <a:p>
            <a:pPr>
              <a:lnSpc>
                <a:spcPct val="90000"/>
              </a:lnSpc>
            </a:pPr>
            <a:r>
              <a:rPr lang="en-US" dirty="0">
                <a:latin typeface="Arial" charset="0"/>
              </a:rPr>
              <a:t>Tolerance of jitter</a:t>
            </a:r>
            <a:r>
              <a:rPr lang="en-US" dirty="0">
                <a:solidFill>
                  <a:srgbClr val="FF0000"/>
                </a:solidFill>
                <a:latin typeface="Arial" charset="0"/>
              </a:rPr>
              <a:t> </a:t>
            </a:r>
            <a:r>
              <a:rPr lang="en-US" dirty="0">
                <a:latin typeface="Arial" charset="0"/>
              </a:rPr>
              <a:t>(or not)</a:t>
            </a:r>
          </a:p>
          <a:p>
            <a:pPr>
              <a:lnSpc>
                <a:spcPct val="90000"/>
              </a:lnSpc>
            </a:pPr>
            <a:r>
              <a:rPr lang="en-US" dirty="0">
                <a:latin typeface="Arial" charset="0"/>
              </a:rPr>
              <a:t>Tolerance of packet drop (or not)</a:t>
            </a:r>
          </a:p>
          <a:p>
            <a:pPr>
              <a:lnSpc>
                <a:spcPct val="90000"/>
              </a:lnSpc>
            </a:pPr>
            <a:r>
              <a:rPr lang="en-US" dirty="0">
                <a:latin typeface="Arial" charset="0"/>
              </a:rPr>
              <a:t>Need for reliability (or not)</a:t>
            </a:r>
          </a:p>
          <a:p>
            <a:pPr>
              <a:lnSpc>
                <a:spcPct val="90000"/>
              </a:lnSpc>
            </a:pPr>
            <a:r>
              <a:rPr lang="en-US" dirty="0">
                <a:latin typeface="Arial" charset="0"/>
              </a:rPr>
              <a:t>Multipoint (or not)</a:t>
            </a:r>
          </a:p>
          <a:p>
            <a:pPr>
              <a:lnSpc>
                <a:spcPct val="90000"/>
              </a:lnSpc>
            </a:pPr>
            <a:r>
              <a:rPr lang="en-US" dirty="0">
                <a:latin typeface="Arial" charset="0"/>
              </a:rPr>
              <a:t>…..</a:t>
            </a:r>
          </a:p>
          <a:p>
            <a:endParaRPr lang="en-US" dirty="0">
              <a:latin typeface="Arial" charset="0"/>
            </a:endParaRPr>
          </a:p>
          <a:p>
            <a:endParaRPr lang="en-US" dirty="0">
              <a:latin typeface="Arial" charset="0"/>
            </a:endParaRPr>
          </a:p>
        </p:txBody>
      </p:sp>
      <p:sp>
        <p:nvSpPr>
          <p:cNvPr id="64515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B3527A48-2D60-BC4A-9096-660622A25EFF}" type="slidenum">
              <a:rPr lang="en-US" sz="1400" b="0">
                <a:latin typeface="Times New Roman" charset="0"/>
              </a:rPr>
              <a:pPr eaLnBrk="1" hangingPunct="1"/>
              <a:t>30</a:t>
            </a:fld>
            <a:endParaRPr lang="en-US" sz="1400" b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92490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610600" cy="685800"/>
          </a:xfrm>
        </p:spPr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Diversity of application requirements</a:t>
            </a:r>
          </a:p>
        </p:txBody>
      </p:sp>
      <p:sp>
        <p:nvSpPr>
          <p:cNvPr id="6451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>
                <a:latin typeface="Arial" charset="0"/>
              </a:rPr>
              <a:t>Size of transfers</a:t>
            </a:r>
          </a:p>
          <a:p>
            <a:pPr>
              <a:lnSpc>
                <a:spcPct val="90000"/>
              </a:lnSpc>
            </a:pPr>
            <a:r>
              <a:rPr lang="en-US" dirty="0" err="1">
                <a:latin typeface="Arial" charset="0"/>
              </a:rPr>
              <a:t>Bidirectionality</a:t>
            </a:r>
            <a:r>
              <a:rPr lang="en-US" dirty="0">
                <a:latin typeface="Arial" charset="0"/>
              </a:rPr>
              <a:t> (or not)</a:t>
            </a:r>
          </a:p>
          <a:p>
            <a:pPr>
              <a:lnSpc>
                <a:spcPct val="90000"/>
              </a:lnSpc>
            </a:pPr>
            <a:r>
              <a:rPr lang="en-US" b="1" dirty="0" smtClean="0">
                <a:latin typeface="Arial" charset="0"/>
              </a:rPr>
              <a:t>Delay sensitive </a:t>
            </a:r>
            <a:r>
              <a:rPr lang="en-US" dirty="0">
                <a:latin typeface="Arial" charset="0"/>
              </a:rPr>
              <a:t>(or not)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Arial" charset="0"/>
              </a:rPr>
              <a:t>Tolerance of jitter</a:t>
            </a:r>
            <a:r>
              <a:rPr lang="en-US" b="1" dirty="0">
                <a:solidFill>
                  <a:srgbClr val="FF0000"/>
                </a:solidFill>
                <a:latin typeface="Arial" charset="0"/>
              </a:rPr>
              <a:t> </a:t>
            </a:r>
            <a:r>
              <a:rPr lang="en-US" dirty="0">
                <a:latin typeface="Arial" charset="0"/>
              </a:rPr>
              <a:t>(or not)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Arial" charset="0"/>
              </a:rPr>
              <a:t>Tolerance of packet drop </a:t>
            </a:r>
            <a:r>
              <a:rPr lang="en-US" dirty="0">
                <a:latin typeface="Arial" charset="0"/>
              </a:rPr>
              <a:t>(or not)</a:t>
            </a:r>
          </a:p>
          <a:p>
            <a:pPr>
              <a:lnSpc>
                <a:spcPct val="90000"/>
              </a:lnSpc>
            </a:pPr>
            <a:r>
              <a:rPr lang="en-US" dirty="0">
                <a:latin typeface="Arial" charset="0"/>
              </a:rPr>
              <a:t>Need for reliability (or not)</a:t>
            </a:r>
          </a:p>
          <a:p>
            <a:pPr>
              <a:lnSpc>
                <a:spcPct val="90000"/>
              </a:lnSpc>
            </a:pPr>
            <a:r>
              <a:rPr lang="en-US" dirty="0">
                <a:latin typeface="Arial" charset="0"/>
              </a:rPr>
              <a:t>Multipoint (or not)</a:t>
            </a:r>
          </a:p>
          <a:p>
            <a:pPr>
              <a:lnSpc>
                <a:spcPct val="90000"/>
              </a:lnSpc>
            </a:pPr>
            <a:r>
              <a:rPr lang="en-US" dirty="0">
                <a:latin typeface="Arial" charset="0"/>
              </a:rPr>
              <a:t>…..</a:t>
            </a:r>
          </a:p>
          <a:p>
            <a:endParaRPr lang="en-US" dirty="0">
              <a:latin typeface="Arial" charset="0"/>
            </a:endParaRPr>
          </a:p>
          <a:p>
            <a:endParaRPr lang="en-US" dirty="0">
              <a:latin typeface="Arial" charset="0"/>
            </a:endParaRPr>
          </a:p>
        </p:txBody>
      </p:sp>
      <p:sp>
        <p:nvSpPr>
          <p:cNvPr id="64515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B3527A48-2D60-BC4A-9096-660622A25EFF}" type="slidenum">
              <a:rPr lang="en-US" sz="1400" b="0">
                <a:latin typeface="Times New Roman" charset="0"/>
              </a:rPr>
              <a:pPr eaLnBrk="1" hangingPunct="1"/>
              <a:t>31</a:t>
            </a:fld>
            <a:endParaRPr lang="en-US" sz="1400" b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63852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service should Internet support?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Strict delay bounds?</a:t>
            </a:r>
          </a:p>
          <a:p>
            <a:pPr lvl="1"/>
            <a:r>
              <a:rPr lang="en-US" dirty="0" smtClean="0"/>
              <a:t>Some applications require them</a:t>
            </a:r>
          </a:p>
          <a:p>
            <a:r>
              <a:rPr lang="en-US" dirty="0" smtClean="0"/>
              <a:t>Guaranteed delivery?</a:t>
            </a:r>
          </a:p>
          <a:p>
            <a:pPr lvl="1"/>
            <a:r>
              <a:rPr lang="en-US" dirty="0" smtClean="0"/>
              <a:t>Some applications are sensitive to packet drops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b="1" dirty="0" smtClean="0"/>
              <a:t>No applications mind getting good service</a:t>
            </a:r>
          </a:p>
          <a:p>
            <a:pPr lvl="1"/>
            <a:r>
              <a:rPr lang="en-US" dirty="0" smtClean="0"/>
              <a:t>Why not require Internet support these guarantees?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62762C-AE33-E04D-8C58-1B5AB9B06578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1618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Important life lessons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People (applications) don’t always need what </a:t>
            </a:r>
            <a:r>
              <a:rPr lang="en-US" u="sng" dirty="0" smtClean="0"/>
              <a:t>they</a:t>
            </a:r>
            <a:r>
              <a:rPr lang="en-US" dirty="0" smtClean="0"/>
              <a:t> think they need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People (applications) don’t always need what </a:t>
            </a:r>
            <a:r>
              <a:rPr lang="en-US" u="sng" dirty="0" smtClean="0"/>
              <a:t>we</a:t>
            </a:r>
            <a:r>
              <a:rPr lang="en-US" dirty="0" smtClean="0"/>
              <a:t> think they need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Flexibility often more important than performance</a:t>
            </a:r>
          </a:p>
          <a:p>
            <a:pPr lvl="1"/>
            <a:r>
              <a:rPr lang="en-US" b="1" dirty="0" smtClean="0"/>
              <a:t>But typically only in hindsight!</a:t>
            </a:r>
          </a:p>
          <a:p>
            <a:pPr lvl="1"/>
            <a:r>
              <a:rPr lang="en-US" dirty="0" smtClean="0"/>
              <a:t>Example: cell phones </a:t>
            </a:r>
            <a:r>
              <a:rPr lang="en-US" dirty="0" err="1" smtClean="0"/>
              <a:t>vs</a:t>
            </a:r>
            <a:r>
              <a:rPr lang="en-US" dirty="0" smtClean="0"/>
              <a:t> landlines</a:t>
            </a:r>
          </a:p>
          <a:p>
            <a:pPr lvl="1"/>
            <a:endParaRPr lang="en-US" dirty="0" smtClean="0"/>
          </a:p>
          <a:p>
            <a:r>
              <a:rPr lang="en-US" i="1" dirty="0" smtClean="0"/>
              <a:t>Architect for flexibility, engineer for performance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62762C-AE33-E04D-8C58-1B5AB9B06578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6428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Applying lessons to Internet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Requiring performance guarantees would limit variety of networks that could attach to Internet</a:t>
            </a:r>
          </a:p>
          <a:p>
            <a:r>
              <a:rPr lang="en-US" dirty="0" smtClean="0"/>
              <a:t>Many applications don’t need these guarantees</a:t>
            </a:r>
          </a:p>
          <a:p>
            <a:r>
              <a:rPr lang="en-US" dirty="0" smtClean="0"/>
              <a:t>And those that do?  </a:t>
            </a:r>
          </a:p>
          <a:p>
            <a:pPr lvl="1"/>
            <a:r>
              <a:rPr lang="en-US" dirty="0" smtClean="0"/>
              <a:t>Well, they don’t either (usually)</a:t>
            </a:r>
          </a:p>
          <a:p>
            <a:pPr lvl="1"/>
            <a:r>
              <a:rPr lang="en-US" dirty="0" smtClean="0"/>
              <a:t>Tremendous ability to mask drops, delays</a:t>
            </a:r>
          </a:p>
          <a:p>
            <a:r>
              <a:rPr lang="en-US" dirty="0" smtClean="0"/>
              <a:t>And ISPs can work hard to deliver good service without changing the architecture (engineering)</a:t>
            </a:r>
          </a:p>
          <a:p>
            <a:r>
              <a:rPr lang="en-US" dirty="0" smtClean="0"/>
              <a:t>If the Internet had focused on voice applications early, it might have made different choices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62762C-AE33-E04D-8C58-1B5AB9B06578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6120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Bottom 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choice of datagram service is not as obvious as it might seem today</a:t>
            </a:r>
          </a:p>
          <a:p>
            <a:pPr lvl="4"/>
            <a:endParaRPr lang="en-US" dirty="0"/>
          </a:p>
          <a:p>
            <a:r>
              <a:rPr lang="en-US" dirty="0" smtClean="0"/>
              <a:t>Great vision on the part of the Internet designers</a:t>
            </a:r>
          </a:p>
          <a:p>
            <a:pPr lvl="5"/>
            <a:endParaRPr lang="en-US" dirty="0"/>
          </a:p>
          <a:p>
            <a:r>
              <a:rPr lang="en-US" dirty="0" smtClean="0"/>
              <a:t>And lucky that they were focused on applications that did not need great service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62762C-AE33-E04D-8C58-1B5AB9B06578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4503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3" name="Rectangle 4"/>
          <p:cNvSpPr>
            <a:spLocks noGrp="1" noChangeArrowheads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C2C14DAB-223B-6A4C-8ACE-4E135EA378A9}" type="slidenum">
              <a:rPr lang="en-US" sz="1400" b="0">
                <a:latin typeface="Times New Roman" charset="0"/>
              </a:rPr>
              <a:pPr eaLnBrk="1" hangingPunct="1"/>
              <a:t>36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12595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>
                <a:latin typeface="Helvetica" charset="0"/>
              </a:rPr>
              <a:t>5 Minute Break</a:t>
            </a:r>
          </a:p>
        </p:txBody>
      </p:sp>
      <p:sp>
        <p:nvSpPr>
          <p:cNvPr id="96153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>
              <a:latin typeface="Arial" charset="0"/>
            </a:endParaRPr>
          </a:p>
          <a:p>
            <a:r>
              <a:rPr lang="en-US">
                <a:latin typeface="Arial" charset="0"/>
              </a:rPr>
              <a:t>Questions Before We Proceed?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1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1539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62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/>
              <a:t>Internet History</a:t>
            </a:r>
          </a:p>
        </p:txBody>
      </p:sp>
      <p:sp>
        <p:nvSpPr>
          <p:cNvPr id="60621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826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1961	</a:t>
            </a:r>
            <a:r>
              <a:rPr lang="en-US" dirty="0" err="1" smtClean="0"/>
              <a:t>Baran</a:t>
            </a:r>
            <a:r>
              <a:rPr lang="en-US" dirty="0" smtClean="0"/>
              <a:t> and </a:t>
            </a:r>
            <a:r>
              <a:rPr lang="en-US" dirty="0" err="1" smtClean="0"/>
              <a:t>Kleinrock</a:t>
            </a:r>
            <a:r>
              <a:rPr lang="en-US" dirty="0" smtClean="0"/>
              <a:t> advocate </a:t>
            </a:r>
            <a:r>
              <a:rPr lang="en-US" dirty="0"/>
              <a:t>packet </a:t>
            </a:r>
            <a:r>
              <a:rPr lang="en-US" dirty="0" smtClean="0"/>
              <a:t>	switching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1962</a:t>
            </a:r>
            <a:r>
              <a:rPr lang="en-US" dirty="0"/>
              <a:t>	</a:t>
            </a:r>
            <a:r>
              <a:rPr lang="en-US" dirty="0" err="1"/>
              <a:t>Licklider’s</a:t>
            </a:r>
            <a:r>
              <a:rPr lang="en-US" dirty="0"/>
              <a:t> vision of Galactic Network</a:t>
            </a:r>
          </a:p>
          <a:p>
            <a:pPr marL="0" indent="0">
              <a:buNone/>
            </a:pPr>
            <a:r>
              <a:rPr lang="en-US" dirty="0"/>
              <a:t>1965	Roberts connects two computers </a:t>
            </a:r>
            <a:r>
              <a:rPr lang="en-US" dirty="0" smtClean="0"/>
              <a:t>via phone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1967	Roberts publishes vision of ARPANET</a:t>
            </a:r>
          </a:p>
          <a:p>
            <a:pPr marL="514350" indent="-514350">
              <a:buAutoNum type="arabicPlain" startAt="1969"/>
            </a:pPr>
            <a:r>
              <a:rPr lang="en-US" dirty="0" smtClean="0"/>
              <a:t> BBN </a:t>
            </a:r>
            <a:r>
              <a:rPr lang="en-US" dirty="0"/>
              <a:t>installs first IMP at </a:t>
            </a:r>
            <a:r>
              <a:rPr lang="en-US" dirty="0" smtClean="0"/>
              <a:t>UCLA</a:t>
            </a:r>
          </a:p>
          <a:p>
            <a:pPr marL="339725" lvl="1" indent="0">
              <a:buNone/>
            </a:pPr>
            <a:r>
              <a:rPr lang="en-US" dirty="0" smtClean="0"/>
              <a:t>IMP: Interface Message Processor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1971 Network </a:t>
            </a:r>
            <a:r>
              <a:rPr lang="en-US" dirty="0"/>
              <a:t>Control </a:t>
            </a:r>
            <a:r>
              <a:rPr lang="en-US" dirty="0" smtClean="0"/>
              <a:t>Program (protocol)</a:t>
            </a:r>
          </a:p>
          <a:p>
            <a:pPr marL="0" indent="0">
              <a:buNone/>
            </a:pPr>
            <a:r>
              <a:rPr lang="en-US" dirty="0" smtClean="0"/>
              <a:t>1972</a:t>
            </a:r>
            <a:r>
              <a:rPr lang="en-US" dirty="0"/>
              <a:t>	</a:t>
            </a:r>
            <a:r>
              <a:rPr lang="en-US" dirty="0" smtClean="0"/>
              <a:t>Public </a:t>
            </a:r>
            <a:r>
              <a:rPr lang="en-US" dirty="0"/>
              <a:t>demonstration of </a:t>
            </a:r>
            <a:r>
              <a:rPr lang="en-US" dirty="0" smtClean="0"/>
              <a:t>ARPANET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62762C-AE33-E04D-8C58-1B5AB9B06578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0076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beginning of the Internet revolution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Kleinrock’s</a:t>
            </a:r>
            <a:r>
              <a:rPr lang="en-US" dirty="0" smtClean="0"/>
              <a:t> group at UCLA tried to log on to Stanford computer: His recollection of the event…</a:t>
            </a:r>
          </a:p>
          <a:p>
            <a:r>
              <a:rPr lang="en-US" dirty="0" smtClean="0"/>
              <a:t>We </a:t>
            </a:r>
            <a:r>
              <a:rPr lang="en-US" dirty="0"/>
              <a:t>typed the </a:t>
            </a:r>
            <a:r>
              <a:rPr lang="en-US" dirty="0" smtClean="0"/>
              <a:t>L…</a:t>
            </a:r>
          </a:p>
          <a:p>
            <a:pPr lvl="1"/>
            <a:r>
              <a:rPr lang="en-US" dirty="0" smtClean="0"/>
              <a:t>“Do </a:t>
            </a:r>
            <a:r>
              <a:rPr lang="en-US" dirty="0"/>
              <a:t>you see the L</a:t>
            </a:r>
            <a:r>
              <a:rPr lang="en-US" dirty="0" smtClean="0"/>
              <a:t>?”</a:t>
            </a:r>
          </a:p>
          <a:p>
            <a:pPr lvl="1"/>
            <a:r>
              <a:rPr lang="en-US" dirty="0" smtClean="0"/>
              <a:t>“Yes</a:t>
            </a:r>
            <a:r>
              <a:rPr lang="en-US" dirty="0"/>
              <a:t>, we see the </a:t>
            </a:r>
            <a:r>
              <a:rPr lang="en-US" dirty="0" smtClean="0"/>
              <a:t>L.”</a:t>
            </a:r>
          </a:p>
          <a:p>
            <a:r>
              <a:rPr lang="en-US" dirty="0" smtClean="0"/>
              <a:t>We </a:t>
            </a:r>
            <a:r>
              <a:rPr lang="en-US" dirty="0"/>
              <a:t>typed the </a:t>
            </a:r>
            <a:r>
              <a:rPr lang="en-US" dirty="0" smtClean="0"/>
              <a:t>O…</a:t>
            </a:r>
          </a:p>
          <a:p>
            <a:pPr lvl="1"/>
            <a:r>
              <a:rPr lang="en-US" dirty="0" smtClean="0"/>
              <a:t>“Do </a:t>
            </a:r>
            <a:r>
              <a:rPr lang="en-US" dirty="0"/>
              <a:t>you see the </a:t>
            </a:r>
            <a:r>
              <a:rPr lang="en-US" dirty="0" smtClean="0"/>
              <a:t>O?”</a:t>
            </a:r>
          </a:p>
          <a:p>
            <a:pPr lvl="1"/>
            <a:r>
              <a:rPr lang="en-US" dirty="0" smtClean="0"/>
              <a:t>“Yes</a:t>
            </a:r>
            <a:r>
              <a:rPr lang="en-US" dirty="0"/>
              <a:t>, we see the </a:t>
            </a:r>
            <a:r>
              <a:rPr lang="en-US" dirty="0" smtClean="0"/>
              <a:t>O.”</a:t>
            </a:r>
          </a:p>
          <a:p>
            <a:r>
              <a:rPr lang="en-US" dirty="0" smtClean="0"/>
              <a:t>Then </a:t>
            </a:r>
            <a:r>
              <a:rPr lang="en-US" dirty="0"/>
              <a:t>we typed the </a:t>
            </a:r>
            <a:r>
              <a:rPr lang="en-US" dirty="0" smtClean="0"/>
              <a:t>G…</a:t>
            </a:r>
          </a:p>
          <a:p>
            <a:pPr lvl="1"/>
            <a:r>
              <a:rPr lang="en-US" dirty="0" smtClean="0"/>
              <a:t>…and </a:t>
            </a:r>
            <a:r>
              <a:rPr lang="en-US" dirty="0"/>
              <a:t>the system </a:t>
            </a:r>
            <a:r>
              <a:rPr lang="en-US" dirty="0" smtClean="0"/>
              <a:t>crashed!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62762C-AE33-E04D-8C58-1B5AB9B06578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4665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>
                <a:latin typeface="Helvetica" charset="0"/>
              </a:rPr>
              <a:t>Finishing Up </a:t>
            </a:r>
            <a:r>
              <a:rPr lang="en-US" dirty="0" err="1" smtClean="0">
                <a:latin typeface="Helvetica" charset="0"/>
              </a:rPr>
              <a:t>Queueing</a:t>
            </a:r>
            <a:r>
              <a:rPr lang="en-US" dirty="0" smtClean="0">
                <a:latin typeface="Helvetica" charset="0"/>
              </a:rPr>
              <a:t> Delays</a:t>
            </a:r>
            <a:endParaRPr lang="en-US" dirty="0">
              <a:latin typeface="Helvetica" charset="0"/>
            </a:endParaRPr>
          </a:p>
        </p:txBody>
      </p:sp>
      <p:sp>
        <p:nvSpPr>
          <p:cNvPr id="67586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7788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Timeline continued…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lain" startAt="1972"/>
            </a:pPr>
            <a:r>
              <a:rPr lang="en-US" dirty="0" smtClean="0"/>
              <a:t> Email invented</a:t>
            </a:r>
          </a:p>
          <a:p>
            <a:pPr marL="0" indent="0">
              <a:buNone/>
            </a:pPr>
            <a:r>
              <a:rPr lang="en-US" dirty="0" smtClean="0"/>
              <a:t>1972 Telnet introduced </a:t>
            </a:r>
          </a:p>
          <a:p>
            <a:pPr marL="0" indent="0">
              <a:buNone/>
            </a:pPr>
            <a:r>
              <a:rPr lang="en-US" dirty="0" smtClean="0"/>
              <a:t>1972</a:t>
            </a:r>
            <a:r>
              <a:rPr lang="en-US" dirty="0"/>
              <a:t>	Kahn advocates Open Architecture networking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62762C-AE33-E04D-8C58-1B5AB9B06578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1867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6858000" y="6248400"/>
            <a:ext cx="1905000" cy="457200"/>
          </a:xfrm>
          <a:prstGeom prst="rect">
            <a:avLst/>
          </a:prstGeom>
        </p:spPr>
        <p:txBody>
          <a:bodyPr/>
          <a:lstStyle/>
          <a:p>
            <a:fld id="{C20818D8-47F0-2F43-AEE6-5C2BFBF2E532}" type="slidenum">
              <a:rPr lang="en-US"/>
              <a:pPr/>
              <a:t>41</a:t>
            </a:fld>
            <a:endParaRPr lang="en-US"/>
          </a:p>
        </p:txBody>
      </p:sp>
      <p:sp>
        <p:nvSpPr>
          <p:cNvPr id="404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Problem</a:t>
            </a:r>
          </a:p>
        </p:txBody>
      </p:sp>
      <p:sp>
        <p:nvSpPr>
          <p:cNvPr id="404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447800"/>
            <a:ext cx="8763000" cy="1143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dirty="0"/>
              <a:t>Many different packet-switching networks </a:t>
            </a:r>
          </a:p>
          <a:p>
            <a:pPr>
              <a:lnSpc>
                <a:spcPct val="80000"/>
              </a:lnSpc>
            </a:pPr>
            <a:r>
              <a:rPr lang="en-US" dirty="0"/>
              <a:t>Only nodes on the same network could communicate</a:t>
            </a:r>
          </a:p>
        </p:txBody>
      </p:sp>
      <p:grpSp>
        <p:nvGrpSpPr>
          <p:cNvPr id="404484" name="Group 4"/>
          <p:cNvGrpSpPr>
            <a:grpSpLocks/>
          </p:cNvGrpSpPr>
          <p:nvPr/>
        </p:nvGrpSpPr>
        <p:grpSpPr bwMode="auto">
          <a:xfrm>
            <a:off x="1392238" y="2482850"/>
            <a:ext cx="2179637" cy="1828800"/>
            <a:chOff x="832" y="1344"/>
            <a:chExt cx="1136" cy="1024"/>
          </a:xfrm>
        </p:grpSpPr>
        <p:sp>
          <p:nvSpPr>
            <p:cNvPr id="404485" name="Oval 5"/>
            <p:cNvSpPr>
              <a:spLocks noChangeArrowheads="1"/>
            </p:cNvSpPr>
            <p:nvPr/>
          </p:nvSpPr>
          <p:spPr bwMode="auto">
            <a:xfrm>
              <a:off x="1220" y="1344"/>
              <a:ext cx="495" cy="424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rgbClr val="FFFF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4486" name="Oval 6"/>
            <p:cNvSpPr>
              <a:spLocks noChangeArrowheads="1"/>
            </p:cNvSpPr>
            <p:nvPr/>
          </p:nvSpPr>
          <p:spPr bwMode="auto">
            <a:xfrm>
              <a:off x="948" y="1455"/>
              <a:ext cx="379" cy="424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rgbClr val="FFFF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4487" name="Oval 7"/>
            <p:cNvSpPr>
              <a:spLocks noChangeArrowheads="1"/>
            </p:cNvSpPr>
            <p:nvPr/>
          </p:nvSpPr>
          <p:spPr bwMode="auto">
            <a:xfrm>
              <a:off x="832" y="1710"/>
              <a:ext cx="256" cy="306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rgbClr val="FFFF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4488" name="Oval 8"/>
            <p:cNvSpPr>
              <a:spLocks noChangeArrowheads="1"/>
            </p:cNvSpPr>
            <p:nvPr/>
          </p:nvSpPr>
          <p:spPr bwMode="auto">
            <a:xfrm>
              <a:off x="909" y="1862"/>
              <a:ext cx="435" cy="442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rgbClr val="FFFF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4489" name="Oval 9"/>
            <p:cNvSpPr>
              <a:spLocks noChangeArrowheads="1"/>
            </p:cNvSpPr>
            <p:nvPr/>
          </p:nvSpPr>
          <p:spPr bwMode="auto">
            <a:xfrm>
              <a:off x="1086" y="1924"/>
              <a:ext cx="671" cy="444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rgbClr val="FFFF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4490" name="Oval 10"/>
            <p:cNvSpPr>
              <a:spLocks noChangeArrowheads="1"/>
            </p:cNvSpPr>
            <p:nvPr/>
          </p:nvSpPr>
          <p:spPr bwMode="auto">
            <a:xfrm>
              <a:off x="1605" y="1488"/>
              <a:ext cx="311" cy="312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rgbClr val="FFFF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4491" name="Oval 11"/>
            <p:cNvSpPr>
              <a:spLocks noChangeArrowheads="1"/>
            </p:cNvSpPr>
            <p:nvPr/>
          </p:nvSpPr>
          <p:spPr bwMode="auto">
            <a:xfrm>
              <a:off x="1602" y="1681"/>
              <a:ext cx="366" cy="333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rgbClr val="FFFF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4492" name="Oval 12"/>
            <p:cNvSpPr>
              <a:spLocks noChangeArrowheads="1"/>
            </p:cNvSpPr>
            <p:nvPr/>
          </p:nvSpPr>
          <p:spPr bwMode="auto">
            <a:xfrm>
              <a:off x="1569" y="1751"/>
              <a:ext cx="364" cy="547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rgbClr val="FFFF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4493" name="Oval 13"/>
            <p:cNvSpPr>
              <a:spLocks noChangeArrowheads="1"/>
            </p:cNvSpPr>
            <p:nvPr/>
          </p:nvSpPr>
          <p:spPr bwMode="auto">
            <a:xfrm>
              <a:off x="912" y="1434"/>
              <a:ext cx="1008" cy="918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rgbClr val="FFFF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04494" name="Rectangle 14"/>
          <p:cNvSpPr>
            <a:spLocks noChangeArrowheads="1"/>
          </p:cNvSpPr>
          <p:nvPr/>
        </p:nvSpPr>
        <p:spPr bwMode="auto">
          <a:xfrm>
            <a:off x="2047875" y="2940050"/>
            <a:ext cx="184150" cy="171450"/>
          </a:xfrm>
          <a:prstGeom prst="rect">
            <a:avLst/>
          </a:prstGeom>
          <a:solidFill>
            <a:srgbClr val="EAEAEA"/>
          </a:solidFill>
          <a:ln w="12700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125400" prstMaterial="legacyMatte">
            <a:bevelT w="13500" h="13500" prst="angle"/>
            <a:bevelB w="13500" h="13500" prst="angle"/>
            <a:extrusionClr>
              <a:srgbClr val="EAEAEA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flatTx/>
          </a:bodyPr>
          <a:lstStyle/>
          <a:p>
            <a:endParaRPr lang="en-US"/>
          </a:p>
        </p:txBody>
      </p:sp>
      <p:sp>
        <p:nvSpPr>
          <p:cNvPr id="404495" name="Rectangle 15"/>
          <p:cNvSpPr>
            <a:spLocks noChangeArrowheads="1"/>
          </p:cNvSpPr>
          <p:nvPr/>
        </p:nvSpPr>
        <p:spPr bwMode="auto">
          <a:xfrm>
            <a:off x="1362075" y="3416300"/>
            <a:ext cx="184150" cy="171450"/>
          </a:xfrm>
          <a:prstGeom prst="rect">
            <a:avLst/>
          </a:prstGeom>
          <a:solidFill>
            <a:srgbClr val="EAEAEA"/>
          </a:solidFill>
          <a:ln w="12700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125400" prstMaterial="legacyMatte">
            <a:bevelT w="13500" h="13500" prst="angle"/>
            <a:bevelB w="13500" h="13500" prst="angle"/>
            <a:extrusionClr>
              <a:srgbClr val="EAEAEA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flatTx/>
          </a:bodyPr>
          <a:lstStyle/>
          <a:p>
            <a:endParaRPr lang="en-US"/>
          </a:p>
        </p:txBody>
      </p:sp>
      <p:sp>
        <p:nvSpPr>
          <p:cNvPr id="404496" name="Rectangle 16"/>
          <p:cNvSpPr>
            <a:spLocks noChangeArrowheads="1"/>
          </p:cNvSpPr>
          <p:nvPr/>
        </p:nvSpPr>
        <p:spPr bwMode="auto">
          <a:xfrm>
            <a:off x="2006600" y="4102100"/>
            <a:ext cx="184150" cy="171450"/>
          </a:xfrm>
          <a:prstGeom prst="rect">
            <a:avLst/>
          </a:prstGeom>
          <a:solidFill>
            <a:srgbClr val="EAEAEA"/>
          </a:solidFill>
          <a:ln w="12700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125400" prstMaterial="legacyMatte">
            <a:bevelT w="13500" h="13500" prst="angle"/>
            <a:bevelB w="13500" h="13500" prst="angle"/>
            <a:extrusionClr>
              <a:srgbClr val="EAEAEA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flatTx/>
          </a:bodyPr>
          <a:lstStyle/>
          <a:p>
            <a:endParaRPr lang="en-US"/>
          </a:p>
        </p:txBody>
      </p:sp>
      <p:sp>
        <p:nvSpPr>
          <p:cNvPr id="404497" name="Rectangle 17"/>
          <p:cNvSpPr>
            <a:spLocks noChangeArrowheads="1"/>
          </p:cNvSpPr>
          <p:nvPr/>
        </p:nvSpPr>
        <p:spPr bwMode="auto">
          <a:xfrm>
            <a:off x="2927350" y="4102100"/>
            <a:ext cx="184150" cy="171450"/>
          </a:xfrm>
          <a:prstGeom prst="rect">
            <a:avLst/>
          </a:prstGeom>
          <a:solidFill>
            <a:srgbClr val="EAEAEA"/>
          </a:solidFill>
          <a:ln w="12700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125400" prstMaterial="legacyMatte">
            <a:bevelT w="13500" h="13500" prst="angle"/>
            <a:bevelB w="13500" h="13500" prst="angle"/>
            <a:extrusionClr>
              <a:srgbClr val="EAEAEA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flatTx/>
          </a:bodyPr>
          <a:lstStyle/>
          <a:p>
            <a:endParaRPr lang="en-US"/>
          </a:p>
        </p:txBody>
      </p:sp>
      <p:sp>
        <p:nvSpPr>
          <p:cNvPr id="404498" name="Rectangle 18"/>
          <p:cNvSpPr>
            <a:spLocks noChangeArrowheads="1"/>
          </p:cNvSpPr>
          <p:nvPr/>
        </p:nvSpPr>
        <p:spPr bwMode="auto">
          <a:xfrm>
            <a:off x="3295650" y="3159125"/>
            <a:ext cx="184150" cy="171450"/>
          </a:xfrm>
          <a:prstGeom prst="rect">
            <a:avLst/>
          </a:prstGeom>
          <a:solidFill>
            <a:srgbClr val="EAEAEA"/>
          </a:solidFill>
          <a:ln w="12700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125400" prstMaterial="legacyMatte">
            <a:bevelT w="13500" h="13500" prst="angle"/>
            <a:bevelB w="13500" h="13500" prst="angle"/>
            <a:extrusionClr>
              <a:srgbClr val="EAEAEA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flatTx/>
          </a:bodyPr>
          <a:lstStyle/>
          <a:p>
            <a:endParaRPr lang="en-US"/>
          </a:p>
        </p:txBody>
      </p:sp>
      <p:sp>
        <p:nvSpPr>
          <p:cNvPr id="404499" name="Rectangle 19"/>
          <p:cNvSpPr>
            <a:spLocks noChangeArrowheads="1"/>
          </p:cNvSpPr>
          <p:nvPr/>
        </p:nvSpPr>
        <p:spPr bwMode="auto">
          <a:xfrm>
            <a:off x="2743200" y="3073400"/>
            <a:ext cx="184150" cy="171450"/>
          </a:xfrm>
          <a:prstGeom prst="rect">
            <a:avLst/>
          </a:prstGeom>
          <a:solidFill>
            <a:srgbClr val="EAEAEA"/>
          </a:solidFill>
          <a:ln w="12700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125400" prstMaterial="legacyMatte">
            <a:bevelT w="13500" h="13500" prst="angle"/>
            <a:bevelB w="13500" h="13500" prst="angle"/>
            <a:extrusionClr>
              <a:srgbClr val="EAEAEA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flatTx/>
          </a:bodyPr>
          <a:lstStyle/>
          <a:p>
            <a:endParaRPr lang="en-US"/>
          </a:p>
        </p:txBody>
      </p:sp>
      <p:cxnSp>
        <p:nvCxnSpPr>
          <p:cNvPr id="404500" name="AutoShape 20"/>
          <p:cNvCxnSpPr>
            <a:cxnSpLocks noChangeShapeType="1"/>
            <a:stCxn id="404495" idx="3"/>
            <a:endCxn id="404494" idx="1"/>
          </p:cNvCxnSpPr>
          <p:nvPr/>
        </p:nvCxnSpPr>
        <p:spPr bwMode="auto">
          <a:xfrm flipV="1">
            <a:off x="1546225" y="3025775"/>
            <a:ext cx="501650" cy="4762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4501" name="AutoShape 21"/>
          <p:cNvCxnSpPr>
            <a:cxnSpLocks noChangeShapeType="1"/>
            <a:stCxn id="404494" idx="3"/>
            <a:endCxn id="404499" idx="1"/>
          </p:cNvCxnSpPr>
          <p:nvPr/>
        </p:nvCxnSpPr>
        <p:spPr bwMode="auto">
          <a:xfrm>
            <a:off x="2232025" y="3025775"/>
            <a:ext cx="511175" cy="1333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4502" name="AutoShape 22"/>
          <p:cNvCxnSpPr>
            <a:cxnSpLocks noChangeShapeType="1"/>
            <a:stCxn id="404499" idx="3"/>
            <a:endCxn id="404498" idx="1"/>
          </p:cNvCxnSpPr>
          <p:nvPr/>
        </p:nvCxnSpPr>
        <p:spPr bwMode="auto">
          <a:xfrm>
            <a:off x="2927350" y="3159125"/>
            <a:ext cx="368300" cy="857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4503" name="AutoShape 23"/>
          <p:cNvCxnSpPr>
            <a:cxnSpLocks noChangeShapeType="1"/>
            <a:stCxn id="404496" idx="0"/>
            <a:endCxn id="404499" idx="2"/>
          </p:cNvCxnSpPr>
          <p:nvPr/>
        </p:nvCxnSpPr>
        <p:spPr bwMode="auto">
          <a:xfrm flipV="1">
            <a:off x="2098675" y="3244850"/>
            <a:ext cx="736600" cy="8572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4504" name="AutoShape 24"/>
          <p:cNvCxnSpPr>
            <a:cxnSpLocks noChangeShapeType="1"/>
            <a:stCxn id="404497" idx="0"/>
            <a:endCxn id="404498" idx="2"/>
          </p:cNvCxnSpPr>
          <p:nvPr/>
        </p:nvCxnSpPr>
        <p:spPr bwMode="auto">
          <a:xfrm flipV="1">
            <a:off x="3019425" y="3330575"/>
            <a:ext cx="368300" cy="7715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4505" name="AutoShape 25"/>
          <p:cNvCxnSpPr>
            <a:cxnSpLocks noChangeShapeType="1"/>
            <a:stCxn id="404496" idx="3"/>
            <a:endCxn id="404497" idx="1"/>
          </p:cNvCxnSpPr>
          <p:nvPr/>
        </p:nvCxnSpPr>
        <p:spPr bwMode="auto">
          <a:xfrm>
            <a:off x="2190750" y="4187825"/>
            <a:ext cx="736600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4506" name="AutoShape 26"/>
          <p:cNvCxnSpPr>
            <a:cxnSpLocks noChangeShapeType="1"/>
          </p:cNvCxnSpPr>
          <p:nvPr/>
        </p:nvCxnSpPr>
        <p:spPr bwMode="auto">
          <a:xfrm>
            <a:off x="1514475" y="3473450"/>
            <a:ext cx="460375" cy="6858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404507" name="Group 27"/>
          <p:cNvGrpSpPr>
            <a:grpSpLocks/>
          </p:cNvGrpSpPr>
          <p:nvPr/>
        </p:nvGrpSpPr>
        <p:grpSpPr bwMode="auto">
          <a:xfrm>
            <a:off x="533400" y="3168650"/>
            <a:ext cx="523875" cy="488950"/>
            <a:chOff x="1014" y="912"/>
            <a:chExt cx="574" cy="596"/>
          </a:xfrm>
        </p:grpSpPr>
        <p:sp>
          <p:nvSpPr>
            <p:cNvPr id="404508" name="Freeform 28"/>
            <p:cNvSpPr>
              <a:spLocks/>
            </p:cNvSpPr>
            <p:nvPr/>
          </p:nvSpPr>
          <p:spPr bwMode="auto">
            <a:xfrm>
              <a:off x="1014" y="912"/>
              <a:ext cx="574" cy="596"/>
            </a:xfrm>
            <a:custGeom>
              <a:avLst/>
              <a:gdLst>
                <a:gd name="T0" fmla="*/ 124 w 574"/>
                <a:gd name="T1" fmla="*/ 391 h 596"/>
                <a:gd name="T2" fmla="*/ 0 w 574"/>
                <a:gd name="T3" fmla="*/ 391 h 596"/>
                <a:gd name="T4" fmla="*/ 0 w 574"/>
                <a:gd name="T5" fmla="*/ 596 h 596"/>
                <a:gd name="T6" fmla="*/ 574 w 574"/>
                <a:gd name="T7" fmla="*/ 596 h 596"/>
                <a:gd name="T8" fmla="*/ 574 w 574"/>
                <a:gd name="T9" fmla="*/ 391 h 596"/>
                <a:gd name="T10" fmla="*/ 446 w 574"/>
                <a:gd name="T11" fmla="*/ 391 h 596"/>
                <a:gd name="T12" fmla="*/ 446 w 574"/>
                <a:gd name="T13" fmla="*/ 364 h 596"/>
                <a:gd name="T14" fmla="*/ 500 w 574"/>
                <a:gd name="T15" fmla="*/ 364 h 596"/>
                <a:gd name="T16" fmla="*/ 500 w 574"/>
                <a:gd name="T17" fmla="*/ 0 h 596"/>
                <a:gd name="T18" fmla="*/ 70 w 574"/>
                <a:gd name="T19" fmla="*/ 0 h 596"/>
                <a:gd name="T20" fmla="*/ 70 w 574"/>
                <a:gd name="T21" fmla="*/ 364 h 596"/>
                <a:gd name="T22" fmla="*/ 124 w 574"/>
                <a:gd name="T23" fmla="*/ 364 h 596"/>
                <a:gd name="T24" fmla="*/ 124 w 574"/>
                <a:gd name="T25" fmla="*/ 391 h 5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74" h="596">
                  <a:moveTo>
                    <a:pt x="124" y="391"/>
                  </a:moveTo>
                  <a:lnTo>
                    <a:pt x="0" y="391"/>
                  </a:lnTo>
                  <a:lnTo>
                    <a:pt x="0" y="596"/>
                  </a:lnTo>
                  <a:lnTo>
                    <a:pt x="574" y="596"/>
                  </a:lnTo>
                  <a:lnTo>
                    <a:pt x="574" y="391"/>
                  </a:lnTo>
                  <a:lnTo>
                    <a:pt x="446" y="391"/>
                  </a:lnTo>
                  <a:lnTo>
                    <a:pt x="446" y="364"/>
                  </a:lnTo>
                  <a:lnTo>
                    <a:pt x="500" y="364"/>
                  </a:lnTo>
                  <a:lnTo>
                    <a:pt x="500" y="0"/>
                  </a:lnTo>
                  <a:lnTo>
                    <a:pt x="70" y="0"/>
                  </a:lnTo>
                  <a:lnTo>
                    <a:pt x="70" y="364"/>
                  </a:lnTo>
                  <a:lnTo>
                    <a:pt x="124" y="364"/>
                  </a:lnTo>
                  <a:lnTo>
                    <a:pt x="124" y="391"/>
                  </a:lnTo>
                  <a:close/>
                </a:path>
              </a:pathLst>
            </a:custGeom>
            <a:solidFill>
              <a:srgbClr val="FFFFFF"/>
            </a:solidFill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4509" name="Line 29"/>
            <p:cNvSpPr>
              <a:spLocks noChangeShapeType="1"/>
            </p:cNvSpPr>
            <p:nvPr/>
          </p:nvSpPr>
          <p:spPr bwMode="auto">
            <a:xfrm>
              <a:off x="1138" y="1303"/>
              <a:ext cx="322" cy="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510" name="Line 30"/>
            <p:cNvSpPr>
              <a:spLocks noChangeShapeType="1"/>
            </p:cNvSpPr>
            <p:nvPr/>
          </p:nvSpPr>
          <p:spPr bwMode="auto">
            <a:xfrm>
              <a:off x="1138" y="1276"/>
              <a:ext cx="322" cy="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511" name="Freeform 31"/>
            <p:cNvSpPr>
              <a:spLocks noEditPoints="1"/>
            </p:cNvSpPr>
            <p:nvPr/>
          </p:nvSpPr>
          <p:spPr bwMode="auto">
            <a:xfrm>
              <a:off x="1310" y="1323"/>
              <a:ext cx="233" cy="168"/>
            </a:xfrm>
            <a:custGeom>
              <a:avLst/>
              <a:gdLst>
                <a:gd name="T0" fmla="*/ 0 w 233"/>
                <a:gd name="T1" fmla="*/ 168 h 168"/>
                <a:gd name="T2" fmla="*/ 188 w 233"/>
                <a:gd name="T3" fmla="*/ 168 h 168"/>
                <a:gd name="T4" fmla="*/ 188 w 233"/>
                <a:gd name="T5" fmla="*/ 0 h 168"/>
                <a:gd name="T6" fmla="*/ 0 w 233"/>
                <a:gd name="T7" fmla="*/ 0 h 168"/>
                <a:gd name="T8" fmla="*/ 0 w 233"/>
                <a:gd name="T9" fmla="*/ 168 h 168"/>
                <a:gd name="T10" fmla="*/ 204 w 233"/>
                <a:gd name="T11" fmla="*/ 26 h 168"/>
                <a:gd name="T12" fmla="*/ 233 w 233"/>
                <a:gd name="T13" fmla="*/ 26 h 168"/>
                <a:gd name="T14" fmla="*/ 233 w 233"/>
                <a:gd name="T15" fmla="*/ 0 h 168"/>
                <a:gd name="T16" fmla="*/ 204 w 233"/>
                <a:gd name="T17" fmla="*/ 0 h 168"/>
                <a:gd name="T18" fmla="*/ 204 w 233"/>
                <a:gd name="T19" fmla="*/ 26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3" h="168">
                  <a:moveTo>
                    <a:pt x="0" y="168"/>
                  </a:moveTo>
                  <a:lnTo>
                    <a:pt x="188" y="168"/>
                  </a:lnTo>
                  <a:lnTo>
                    <a:pt x="188" y="0"/>
                  </a:lnTo>
                  <a:lnTo>
                    <a:pt x="0" y="0"/>
                  </a:lnTo>
                  <a:lnTo>
                    <a:pt x="0" y="168"/>
                  </a:lnTo>
                  <a:close/>
                  <a:moveTo>
                    <a:pt x="204" y="26"/>
                  </a:moveTo>
                  <a:lnTo>
                    <a:pt x="233" y="26"/>
                  </a:lnTo>
                  <a:lnTo>
                    <a:pt x="233" y="0"/>
                  </a:lnTo>
                  <a:lnTo>
                    <a:pt x="204" y="0"/>
                  </a:lnTo>
                  <a:lnTo>
                    <a:pt x="204" y="26"/>
                  </a:lnTo>
                  <a:close/>
                </a:path>
              </a:pathLst>
            </a:custGeom>
            <a:solidFill>
              <a:srgbClr val="FFFFFF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4512" name="Line 32"/>
            <p:cNvSpPr>
              <a:spLocks noChangeShapeType="1"/>
            </p:cNvSpPr>
            <p:nvPr/>
          </p:nvSpPr>
          <p:spPr bwMode="auto">
            <a:xfrm>
              <a:off x="1310" y="1379"/>
              <a:ext cx="188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513" name="Line 33"/>
            <p:cNvSpPr>
              <a:spLocks noChangeShapeType="1"/>
            </p:cNvSpPr>
            <p:nvPr/>
          </p:nvSpPr>
          <p:spPr bwMode="auto">
            <a:xfrm>
              <a:off x="1310" y="1435"/>
              <a:ext cx="188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514" name="Line 34"/>
            <p:cNvSpPr>
              <a:spLocks noChangeShapeType="1"/>
            </p:cNvSpPr>
            <p:nvPr/>
          </p:nvSpPr>
          <p:spPr bwMode="auto">
            <a:xfrm>
              <a:off x="1317" y="1405"/>
              <a:ext cx="172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515" name="Rectangle 35"/>
            <p:cNvSpPr>
              <a:spLocks noChangeArrowheads="1"/>
            </p:cNvSpPr>
            <p:nvPr/>
          </p:nvSpPr>
          <p:spPr bwMode="auto">
            <a:xfrm>
              <a:off x="1416" y="1389"/>
              <a:ext cx="54" cy="36"/>
            </a:xfrm>
            <a:prstGeom prst="rect">
              <a:avLst/>
            </a:prstGeom>
            <a:noFill/>
            <a:ln w="476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516" name="Freeform 36"/>
            <p:cNvSpPr>
              <a:spLocks noEditPoints="1"/>
            </p:cNvSpPr>
            <p:nvPr/>
          </p:nvSpPr>
          <p:spPr bwMode="auto">
            <a:xfrm>
              <a:off x="1030" y="955"/>
              <a:ext cx="538" cy="401"/>
            </a:xfrm>
            <a:custGeom>
              <a:avLst/>
              <a:gdLst>
                <a:gd name="T0" fmla="*/ 452 w 538"/>
                <a:gd name="T1" fmla="*/ 285 h 401"/>
                <a:gd name="T2" fmla="*/ 472 w 538"/>
                <a:gd name="T3" fmla="*/ 285 h 401"/>
                <a:gd name="T4" fmla="*/ 472 w 538"/>
                <a:gd name="T5" fmla="*/ 278 h 401"/>
                <a:gd name="T6" fmla="*/ 452 w 538"/>
                <a:gd name="T7" fmla="*/ 278 h 401"/>
                <a:gd name="T8" fmla="*/ 452 w 538"/>
                <a:gd name="T9" fmla="*/ 285 h 401"/>
                <a:gd name="T10" fmla="*/ 121 w 538"/>
                <a:gd name="T11" fmla="*/ 239 h 401"/>
                <a:gd name="T12" fmla="*/ 121 w 538"/>
                <a:gd name="T13" fmla="*/ 27 h 401"/>
                <a:gd name="T14" fmla="*/ 417 w 538"/>
                <a:gd name="T15" fmla="*/ 27 h 401"/>
                <a:gd name="T16" fmla="*/ 417 w 538"/>
                <a:gd name="T17" fmla="*/ 239 h 401"/>
                <a:gd name="T18" fmla="*/ 121 w 538"/>
                <a:gd name="T19" fmla="*/ 239 h 401"/>
                <a:gd name="T20" fmla="*/ 108 w 538"/>
                <a:gd name="T21" fmla="*/ 252 h 401"/>
                <a:gd name="T22" fmla="*/ 430 w 538"/>
                <a:gd name="T23" fmla="*/ 252 h 401"/>
                <a:gd name="T24" fmla="*/ 430 w 538"/>
                <a:gd name="T25" fmla="*/ 14 h 401"/>
                <a:gd name="T26" fmla="*/ 446 w 538"/>
                <a:gd name="T27" fmla="*/ 14 h 401"/>
                <a:gd name="T28" fmla="*/ 446 w 538"/>
                <a:gd name="T29" fmla="*/ 0 h 401"/>
                <a:gd name="T30" fmla="*/ 96 w 538"/>
                <a:gd name="T31" fmla="*/ 0 h 401"/>
                <a:gd name="T32" fmla="*/ 96 w 538"/>
                <a:gd name="T33" fmla="*/ 265 h 401"/>
                <a:gd name="T34" fmla="*/ 108 w 538"/>
                <a:gd name="T35" fmla="*/ 265 h 401"/>
                <a:gd name="T36" fmla="*/ 108 w 538"/>
                <a:gd name="T37" fmla="*/ 252 h 401"/>
                <a:gd name="T38" fmla="*/ 0 w 538"/>
                <a:gd name="T39" fmla="*/ 388 h 401"/>
                <a:gd name="T40" fmla="*/ 54 w 538"/>
                <a:gd name="T41" fmla="*/ 388 h 401"/>
                <a:gd name="T42" fmla="*/ 54 w 538"/>
                <a:gd name="T43" fmla="*/ 368 h 401"/>
                <a:gd name="T44" fmla="*/ 0 w 538"/>
                <a:gd name="T45" fmla="*/ 368 h 401"/>
                <a:gd name="T46" fmla="*/ 0 w 538"/>
                <a:gd name="T47" fmla="*/ 388 h 401"/>
                <a:gd name="T48" fmla="*/ 316 w 538"/>
                <a:gd name="T49" fmla="*/ 401 h 401"/>
                <a:gd name="T50" fmla="*/ 430 w 538"/>
                <a:gd name="T51" fmla="*/ 401 h 401"/>
                <a:gd name="T52" fmla="*/ 430 w 538"/>
                <a:gd name="T53" fmla="*/ 391 h 401"/>
                <a:gd name="T54" fmla="*/ 316 w 538"/>
                <a:gd name="T55" fmla="*/ 391 h 401"/>
                <a:gd name="T56" fmla="*/ 316 w 538"/>
                <a:gd name="T57" fmla="*/ 401 h 401"/>
                <a:gd name="T58" fmla="*/ 523 w 538"/>
                <a:gd name="T59" fmla="*/ 378 h 401"/>
                <a:gd name="T60" fmla="*/ 538 w 538"/>
                <a:gd name="T61" fmla="*/ 378 h 401"/>
                <a:gd name="T62" fmla="*/ 538 w 538"/>
                <a:gd name="T63" fmla="*/ 368 h 401"/>
                <a:gd name="T64" fmla="*/ 523 w 538"/>
                <a:gd name="T65" fmla="*/ 368 h 401"/>
                <a:gd name="T66" fmla="*/ 523 w 538"/>
                <a:gd name="T67" fmla="*/ 378 h 401"/>
                <a:gd name="T68" fmla="*/ 523 w 538"/>
                <a:gd name="T69" fmla="*/ 394 h 401"/>
                <a:gd name="T70" fmla="*/ 538 w 538"/>
                <a:gd name="T71" fmla="*/ 394 h 401"/>
                <a:gd name="T72" fmla="*/ 538 w 538"/>
                <a:gd name="T73" fmla="*/ 388 h 401"/>
                <a:gd name="T74" fmla="*/ 523 w 538"/>
                <a:gd name="T75" fmla="*/ 388 h 401"/>
                <a:gd name="T76" fmla="*/ 523 w 538"/>
                <a:gd name="T77" fmla="*/ 394 h 4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538" h="401">
                  <a:moveTo>
                    <a:pt x="452" y="285"/>
                  </a:moveTo>
                  <a:lnTo>
                    <a:pt x="472" y="285"/>
                  </a:lnTo>
                  <a:lnTo>
                    <a:pt x="472" y="278"/>
                  </a:lnTo>
                  <a:lnTo>
                    <a:pt x="452" y="278"/>
                  </a:lnTo>
                  <a:lnTo>
                    <a:pt x="452" y="285"/>
                  </a:lnTo>
                  <a:close/>
                  <a:moveTo>
                    <a:pt x="121" y="239"/>
                  </a:moveTo>
                  <a:lnTo>
                    <a:pt x="121" y="27"/>
                  </a:lnTo>
                  <a:lnTo>
                    <a:pt x="417" y="27"/>
                  </a:lnTo>
                  <a:lnTo>
                    <a:pt x="417" y="239"/>
                  </a:lnTo>
                  <a:lnTo>
                    <a:pt x="121" y="239"/>
                  </a:lnTo>
                  <a:close/>
                  <a:moveTo>
                    <a:pt x="108" y="252"/>
                  </a:moveTo>
                  <a:lnTo>
                    <a:pt x="430" y="252"/>
                  </a:lnTo>
                  <a:lnTo>
                    <a:pt x="430" y="14"/>
                  </a:lnTo>
                  <a:lnTo>
                    <a:pt x="446" y="14"/>
                  </a:lnTo>
                  <a:lnTo>
                    <a:pt x="446" y="0"/>
                  </a:lnTo>
                  <a:lnTo>
                    <a:pt x="96" y="0"/>
                  </a:lnTo>
                  <a:lnTo>
                    <a:pt x="96" y="265"/>
                  </a:lnTo>
                  <a:lnTo>
                    <a:pt x="108" y="265"/>
                  </a:lnTo>
                  <a:lnTo>
                    <a:pt x="108" y="252"/>
                  </a:lnTo>
                  <a:close/>
                  <a:moveTo>
                    <a:pt x="0" y="388"/>
                  </a:moveTo>
                  <a:lnTo>
                    <a:pt x="54" y="388"/>
                  </a:lnTo>
                  <a:lnTo>
                    <a:pt x="54" y="368"/>
                  </a:lnTo>
                  <a:lnTo>
                    <a:pt x="0" y="368"/>
                  </a:lnTo>
                  <a:lnTo>
                    <a:pt x="0" y="388"/>
                  </a:lnTo>
                  <a:close/>
                  <a:moveTo>
                    <a:pt x="316" y="401"/>
                  </a:moveTo>
                  <a:lnTo>
                    <a:pt x="430" y="401"/>
                  </a:lnTo>
                  <a:lnTo>
                    <a:pt x="430" y="391"/>
                  </a:lnTo>
                  <a:lnTo>
                    <a:pt x="316" y="391"/>
                  </a:lnTo>
                  <a:lnTo>
                    <a:pt x="316" y="401"/>
                  </a:lnTo>
                  <a:close/>
                  <a:moveTo>
                    <a:pt x="523" y="378"/>
                  </a:moveTo>
                  <a:lnTo>
                    <a:pt x="538" y="378"/>
                  </a:lnTo>
                  <a:lnTo>
                    <a:pt x="538" y="368"/>
                  </a:lnTo>
                  <a:lnTo>
                    <a:pt x="523" y="368"/>
                  </a:lnTo>
                  <a:lnTo>
                    <a:pt x="523" y="378"/>
                  </a:lnTo>
                  <a:close/>
                  <a:moveTo>
                    <a:pt x="523" y="394"/>
                  </a:moveTo>
                  <a:lnTo>
                    <a:pt x="538" y="394"/>
                  </a:lnTo>
                  <a:lnTo>
                    <a:pt x="538" y="388"/>
                  </a:lnTo>
                  <a:lnTo>
                    <a:pt x="523" y="388"/>
                  </a:lnTo>
                  <a:lnTo>
                    <a:pt x="523" y="394"/>
                  </a:lnTo>
                  <a:close/>
                </a:path>
              </a:pathLst>
            </a:custGeom>
            <a:solidFill>
              <a:srgbClr val="000000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4517" name="Line 37"/>
            <p:cNvSpPr>
              <a:spLocks noChangeShapeType="1"/>
            </p:cNvSpPr>
            <p:nvPr/>
          </p:nvSpPr>
          <p:spPr bwMode="auto">
            <a:xfrm>
              <a:off x="1084" y="1257"/>
              <a:ext cx="430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518" name="Line 38"/>
            <p:cNvSpPr>
              <a:spLocks noChangeShapeType="1"/>
            </p:cNvSpPr>
            <p:nvPr/>
          </p:nvSpPr>
          <p:spPr bwMode="auto">
            <a:xfrm flipV="1">
              <a:off x="1193" y="1257"/>
              <a:ext cx="1" cy="19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519" name="Line 39"/>
            <p:cNvSpPr>
              <a:spLocks noChangeShapeType="1"/>
            </p:cNvSpPr>
            <p:nvPr/>
          </p:nvSpPr>
          <p:spPr bwMode="auto">
            <a:xfrm flipV="1">
              <a:off x="1301" y="1257"/>
              <a:ext cx="1" cy="19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04520" name="Group 40"/>
          <p:cNvGrpSpPr>
            <a:grpSpLocks/>
          </p:cNvGrpSpPr>
          <p:nvPr/>
        </p:nvGrpSpPr>
        <p:grpSpPr bwMode="auto">
          <a:xfrm>
            <a:off x="3657600" y="2863850"/>
            <a:ext cx="523875" cy="488950"/>
            <a:chOff x="1014" y="912"/>
            <a:chExt cx="574" cy="596"/>
          </a:xfrm>
        </p:grpSpPr>
        <p:sp>
          <p:nvSpPr>
            <p:cNvPr id="404521" name="Freeform 41"/>
            <p:cNvSpPr>
              <a:spLocks/>
            </p:cNvSpPr>
            <p:nvPr/>
          </p:nvSpPr>
          <p:spPr bwMode="auto">
            <a:xfrm>
              <a:off x="1014" y="912"/>
              <a:ext cx="574" cy="596"/>
            </a:xfrm>
            <a:custGeom>
              <a:avLst/>
              <a:gdLst>
                <a:gd name="T0" fmla="*/ 124 w 574"/>
                <a:gd name="T1" fmla="*/ 391 h 596"/>
                <a:gd name="T2" fmla="*/ 0 w 574"/>
                <a:gd name="T3" fmla="*/ 391 h 596"/>
                <a:gd name="T4" fmla="*/ 0 w 574"/>
                <a:gd name="T5" fmla="*/ 596 h 596"/>
                <a:gd name="T6" fmla="*/ 574 w 574"/>
                <a:gd name="T7" fmla="*/ 596 h 596"/>
                <a:gd name="T8" fmla="*/ 574 w 574"/>
                <a:gd name="T9" fmla="*/ 391 h 596"/>
                <a:gd name="T10" fmla="*/ 446 w 574"/>
                <a:gd name="T11" fmla="*/ 391 h 596"/>
                <a:gd name="T12" fmla="*/ 446 w 574"/>
                <a:gd name="T13" fmla="*/ 364 h 596"/>
                <a:gd name="T14" fmla="*/ 500 w 574"/>
                <a:gd name="T15" fmla="*/ 364 h 596"/>
                <a:gd name="T16" fmla="*/ 500 w 574"/>
                <a:gd name="T17" fmla="*/ 0 h 596"/>
                <a:gd name="T18" fmla="*/ 70 w 574"/>
                <a:gd name="T19" fmla="*/ 0 h 596"/>
                <a:gd name="T20" fmla="*/ 70 w 574"/>
                <a:gd name="T21" fmla="*/ 364 h 596"/>
                <a:gd name="T22" fmla="*/ 124 w 574"/>
                <a:gd name="T23" fmla="*/ 364 h 596"/>
                <a:gd name="T24" fmla="*/ 124 w 574"/>
                <a:gd name="T25" fmla="*/ 391 h 5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74" h="596">
                  <a:moveTo>
                    <a:pt x="124" y="391"/>
                  </a:moveTo>
                  <a:lnTo>
                    <a:pt x="0" y="391"/>
                  </a:lnTo>
                  <a:lnTo>
                    <a:pt x="0" y="596"/>
                  </a:lnTo>
                  <a:lnTo>
                    <a:pt x="574" y="596"/>
                  </a:lnTo>
                  <a:lnTo>
                    <a:pt x="574" y="391"/>
                  </a:lnTo>
                  <a:lnTo>
                    <a:pt x="446" y="391"/>
                  </a:lnTo>
                  <a:lnTo>
                    <a:pt x="446" y="364"/>
                  </a:lnTo>
                  <a:lnTo>
                    <a:pt x="500" y="364"/>
                  </a:lnTo>
                  <a:lnTo>
                    <a:pt x="500" y="0"/>
                  </a:lnTo>
                  <a:lnTo>
                    <a:pt x="70" y="0"/>
                  </a:lnTo>
                  <a:lnTo>
                    <a:pt x="70" y="364"/>
                  </a:lnTo>
                  <a:lnTo>
                    <a:pt x="124" y="364"/>
                  </a:lnTo>
                  <a:lnTo>
                    <a:pt x="124" y="391"/>
                  </a:lnTo>
                  <a:close/>
                </a:path>
              </a:pathLst>
            </a:custGeom>
            <a:solidFill>
              <a:srgbClr val="FFFFFF"/>
            </a:solidFill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4522" name="Line 42"/>
            <p:cNvSpPr>
              <a:spLocks noChangeShapeType="1"/>
            </p:cNvSpPr>
            <p:nvPr/>
          </p:nvSpPr>
          <p:spPr bwMode="auto">
            <a:xfrm>
              <a:off x="1138" y="1303"/>
              <a:ext cx="322" cy="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523" name="Line 43"/>
            <p:cNvSpPr>
              <a:spLocks noChangeShapeType="1"/>
            </p:cNvSpPr>
            <p:nvPr/>
          </p:nvSpPr>
          <p:spPr bwMode="auto">
            <a:xfrm>
              <a:off x="1138" y="1276"/>
              <a:ext cx="322" cy="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524" name="Freeform 44"/>
            <p:cNvSpPr>
              <a:spLocks noEditPoints="1"/>
            </p:cNvSpPr>
            <p:nvPr/>
          </p:nvSpPr>
          <p:spPr bwMode="auto">
            <a:xfrm>
              <a:off x="1310" y="1323"/>
              <a:ext cx="233" cy="168"/>
            </a:xfrm>
            <a:custGeom>
              <a:avLst/>
              <a:gdLst>
                <a:gd name="T0" fmla="*/ 0 w 233"/>
                <a:gd name="T1" fmla="*/ 168 h 168"/>
                <a:gd name="T2" fmla="*/ 188 w 233"/>
                <a:gd name="T3" fmla="*/ 168 h 168"/>
                <a:gd name="T4" fmla="*/ 188 w 233"/>
                <a:gd name="T5" fmla="*/ 0 h 168"/>
                <a:gd name="T6" fmla="*/ 0 w 233"/>
                <a:gd name="T7" fmla="*/ 0 h 168"/>
                <a:gd name="T8" fmla="*/ 0 w 233"/>
                <a:gd name="T9" fmla="*/ 168 h 168"/>
                <a:gd name="T10" fmla="*/ 204 w 233"/>
                <a:gd name="T11" fmla="*/ 26 h 168"/>
                <a:gd name="T12" fmla="*/ 233 w 233"/>
                <a:gd name="T13" fmla="*/ 26 h 168"/>
                <a:gd name="T14" fmla="*/ 233 w 233"/>
                <a:gd name="T15" fmla="*/ 0 h 168"/>
                <a:gd name="T16" fmla="*/ 204 w 233"/>
                <a:gd name="T17" fmla="*/ 0 h 168"/>
                <a:gd name="T18" fmla="*/ 204 w 233"/>
                <a:gd name="T19" fmla="*/ 26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3" h="168">
                  <a:moveTo>
                    <a:pt x="0" y="168"/>
                  </a:moveTo>
                  <a:lnTo>
                    <a:pt x="188" y="168"/>
                  </a:lnTo>
                  <a:lnTo>
                    <a:pt x="188" y="0"/>
                  </a:lnTo>
                  <a:lnTo>
                    <a:pt x="0" y="0"/>
                  </a:lnTo>
                  <a:lnTo>
                    <a:pt x="0" y="168"/>
                  </a:lnTo>
                  <a:close/>
                  <a:moveTo>
                    <a:pt x="204" y="26"/>
                  </a:moveTo>
                  <a:lnTo>
                    <a:pt x="233" y="26"/>
                  </a:lnTo>
                  <a:lnTo>
                    <a:pt x="233" y="0"/>
                  </a:lnTo>
                  <a:lnTo>
                    <a:pt x="204" y="0"/>
                  </a:lnTo>
                  <a:lnTo>
                    <a:pt x="204" y="26"/>
                  </a:lnTo>
                  <a:close/>
                </a:path>
              </a:pathLst>
            </a:custGeom>
            <a:solidFill>
              <a:srgbClr val="FFFFFF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4525" name="Line 45"/>
            <p:cNvSpPr>
              <a:spLocks noChangeShapeType="1"/>
            </p:cNvSpPr>
            <p:nvPr/>
          </p:nvSpPr>
          <p:spPr bwMode="auto">
            <a:xfrm>
              <a:off x="1310" y="1379"/>
              <a:ext cx="188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526" name="Line 46"/>
            <p:cNvSpPr>
              <a:spLocks noChangeShapeType="1"/>
            </p:cNvSpPr>
            <p:nvPr/>
          </p:nvSpPr>
          <p:spPr bwMode="auto">
            <a:xfrm>
              <a:off x="1310" y="1435"/>
              <a:ext cx="188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527" name="Line 47"/>
            <p:cNvSpPr>
              <a:spLocks noChangeShapeType="1"/>
            </p:cNvSpPr>
            <p:nvPr/>
          </p:nvSpPr>
          <p:spPr bwMode="auto">
            <a:xfrm>
              <a:off x="1317" y="1405"/>
              <a:ext cx="172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528" name="Rectangle 48"/>
            <p:cNvSpPr>
              <a:spLocks noChangeArrowheads="1"/>
            </p:cNvSpPr>
            <p:nvPr/>
          </p:nvSpPr>
          <p:spPr bwMode="auto">
            <a:xfrm>
              <a:off x="1416" y="1389"/>
              <a:ext cx="54" cy="36"/>
            </a:xfrm>
            <a:prstGeom prst="rect">
              <a:avLst/>
            </a:prstGeom>
            <a:noFill/>
            <a:ln w="476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529" name="Freeform 49"/>
            <p:cNvSpPr>
              <a:spLocks noEditPoints="1"/>
            </p:cNvSpPr>
            <p:nvPr/>
          </p:nvSpPr>
          <p:spPr bwMode="auto">
            <a:xfrm>
              <a:off x="1030" y="955"/>
              <a:ext cx="538" cy="401"/>
            </a:xfrm>
            <a:custGeom>
              <a:avLst/>
              <a:gdLst>
                <a:gd name="T0" fmla="*/ 452 w 538"/>
                <a:gd name="T1" fmla="*/ 285 h 401"/>
                <a:gd name="T2" fmla="*/ 472 w 538"/>
                <a:gd name="T3" fmla="*/ 285 h 401"/>
                <a:gd name="T4" fmla="*/ 472 w 538"/>
                <a:gd name="T5" fmla="*/ 278 h 401"/>
                <a:gd name="T6" fmla="*/ 452 w 538"/>
                <a:gd name="T7" fmla="*/ 278 h 401"/>
                <a:gd name="T8" fmla="*/ 452 w 538"/>
                <a:gd name="T9" fmla="*/ 285 h 401"/>
                <a:gd name="T10" fmla="*/ 121 w 538"/>
                <a:gd name="T11" fmla="*/ 239 h 401"/>
                <a:gd name="T12" fmla="*/ 121 w 538"/>
                <a:gd name="T13" fmla="*/ 27 h 401"/>
                <a:gd name="T14" fmla="*/ 417 w 538"/>
                <a:gd name="T15" fmla="*/ 27 h 401"/>
                <a:gd name="T16" fmla="*/ 417 w 538"/>
                <a:gd name="T17" fmla="*/ 239 h 401"/>
                <a:gd name="T18" fmla="*/ 121 w 538"/>
                <a:gd name="T19" fmla="*/ 239 h 401"/>
                <a:gd name="T20" fmla="*/ 108 w 538"/>
                <a:gd name="T21" fmla="*/ 252 h 401"/>
                <a:gd name="T22" fmla="*/ 430 w 538"/>
                <a:gd name="T23" fmla="*/ 252 h 401"/>
                <a:gd name="T24" fmla="*/ 430 w 538"/>
                <a:gd name="T25" fmla="*/ 14 h 401"/>
                <a:gd name="T26" fmla="*/ 446 w 538"/>
                <a:gd name="T27" fmla="*/ 14 h 401"/>
                <a:gd name="T28" fmla="*/ 446 w 538"/>
                <a:gd name="T29" fmla="*/ 0 h 401"/>
                <a:gd name="T30" fmla="*/ 96 w 538"/>
                <a:gd name="T31" fmla="*/ 0 h 401"/>
                <a:gd name="T32" fmla="*/ 96 w 538"/>
                <a:gd name="T33" fmla="*/ 265 h 401"/>
                <a:gd name="T34" fmla="*/ 108 w 538"/>
                <a:gd name="T35" fmla="*/ 265 h 401"/>
                <a:gd name="T36" fmla="*/ 108 w 538"/>
                <a:gd name="T37" fmla="*/ 252 h 401"/>
                <a:gd name="T38" fmla="*/ 0 w 538"/>
                <a:gd name="T39" fmla="*/ 388 h 401"/>
                <a:gd name="T40" fmla="*/ 54 w 538"/>
                <a:gd name="T41" fmla="*/ 388 h 401"/>
                <a:gd name="T42" fmla="*/ 54 w 538"/>
                <a:gd name="T43" fmla="*/ 368 h 401"/>
                <a:gd name="T44" fmla="*/ 0 w 538"/>
                <a:gd name="T45" fmla="*/ 368 h 401"/>
                <a:gd name="T46" fmla="*/ 0 w 538"/>
                <a:gd name="T47" fmla="*/ 388 h 401"/>
                <a:gd name="T48" fmla="*/ 316 w 538"/>
                <a:gd name="T49" fmla="*/ 401 h 401"/>
                <a:gd name="T50" fmla="*/ 430 w 538"/>
                <a:gd name="T51" fmla="*/ 401 h 401"/>
                <a:gd name="T52" fmla="*/ 430 w 538"/>
                <a:gd name="T53" fmla="*/ 391 h 401"/>
                <a:gd name="T54" fmla="*/ 316 w 538"/>
                <a:gd name="T55" fmla="*/ 391 h 401"/>
                <a:gd name="T56" fmla="*/ 316 w 538"/>
                <a:gd name="T57" fmla="*/ 401 h 401"/>
                <a:gd name="T58" fmla="*/ 523 w 538"/>
                <a:gd name="T59" fmla="*/ 378 h 401"/>
                <a:gd name="T60" fmla="*/ 538 w 538"/>
                <a:gd name="T61" fmla="*/ 378 h 401"/>
                <a:gd name="T62" fmla="*/ 538 w 538"/>
                <a:gd name="T63" fmla="*/ 368 h 401"/>
                <a:gd name="T64" fmla="*/ 523 w 538"/>
                <a:gd name="T65" fmla="*/ 368 h 401"/>
                <a:gd name="T66" fmla="*/ 523 w 538"/>
                <a:gd name="T67" fmla="*/ 378 h 401"/>
                <a:gd name="T68" fmla="*/ 523 w 538"/>
                <a:gd name="T69" fmla="*/ 394 h 401"/>
                <a:gd name="T70" fmla="*/ 538 w 538"/>
                <a:gd name="T71" fmla="*/ 394 h 401"/>
                <a:gd name="T72" fmla="*/ 538 w 538"/>
                <a:gd name="T73" fmla="*/ 388 h 401"/>
                <a:gd name="T74" fmla="*/ 523 w 538"/>
                <a:gd name="T75" fmla="*/ 388 h 401"/>
                <a:gd name="T76" fmla="*/ 523 w 538"/>
                <a:gd name="T77" fmla="*/ 394 h 4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538" h="401">
                  <a:moveTo>
                    <a:pt x="452" y="285"/>
                  </a:moveTo>
                  <a:lnTo>
                    <a:pt x="472" y="285"/>
                  </a:lnTo>
                  <a:lnTo>
                    <a:pt x="472" y="278"/>
                  </a:lnTo>
                  <a:lnTo>
                    <a:pt x="452" y="278"/>
                  </a:lnTo>
                  <a:lnTo>
                    <a:pt x="452" y="285"/>
                  </a:lnTo>
                  <a:close/>
                  <a:moveTo>
                    <a:pt x="121" y="239"/>
                  </a:moveTo>
                  <a:lnTo>
                    <a:pt x="121" y="27"/>
                  </a:lnTo>
                  <a:lnTo>
                    <a:pt x="417" y="27"/>
                  </a:lnTo>
                  <a:lnTo>
                    <a:pt x="417" y="239"/>
                  </a:lnTo>
                  <a:lnTo>
                    <a:pt x="121" y="239"/>
                  </a:lnTo>
                  <a:close/>
                  <a:moveTo>
                    <a:pt x="108" y="252"/>
                  </a:moveTo>
                  <a:lnTo>
                    <a:pt x="430" y="252"/>
                  </a:lnTo>
                  <a:lnTo>
                    <a:pt x="430" y="14"/>
                  </a:lnTo>
                  <a:lnTo>
                    <a:pt x="446" y="14"/>
                  </a:lnTo>
                  <a:lnTo>
                    <a:pt x="446" y="0"/>
                  </a:lnTo>
                  <a:lnTo>
                    <a:pt x="96" y="0"/>
                  </a:lnTo>
                  <a:lnTo>
                    <a:pt x="96" y="265"/>
                  </a:lnTo>
                  <a:lnTo>
                    <a:pt x="108" y="265"/>
                  </a:lnTo>
                  <a:lnTo>
                    <a:pt x="108" y="252"/>
                  </a:lnTo>
                  <a:close/>
                  <a:moveTo>
                    <a:pt x="0" y="388"/>
                  </a:moveTo>
                  <a:lnTo>
                    <a:pt x="54" y="388"/>
                  </a:lnTo>
                  <a:lnTo>
                    <a:pt x="54" y="368"/>
                  </a:lnTo>
                  <a:lnTo>
                    <a:pt x="0" y="368"/>
                  </a:lnTo>
                  <a:lnTo>
                    <a:pt x="0" y="388"/>
                  </a:lnTo>
                  <a:close/>
                  <a:moveTo>
                    <a:pt x="316" y="401"/>
                  </a:moveTo>
                  <a:lnTo>
                    <a:pt x="430" y="401"/>
                  </a:lnTo>
                  <a:lnTo>
                    <a:pt x="430" y="391"/>
                  </a:lnTo>
                  <a:lnTo>
                    <a:pt x="316" y="391"/>
                  </a:lnTo>
                  <a:lnTo>
                    <a:pt x="316" y="401"/>
                  </a:lnTo>
                  <a:close/>
                  <a:moveTo>
                    <a:pt x="523" y="378"/>
                  </a:moveTo>
                  <a:lnTo>
                    <a:pt x="538" y="378"/>
                  </a:lnTo>
                  <a:lnTo>
                    <a:pt x="538" y="368"/>
                  </a:lnTo>
                  <a:lnTo>
                    <a:pt x="523" y="368"/>
                  </a:lnTo>
                  <a:lnTo>
                    <a:pt x="523" y="378"/>
                  </a:lnTo>
                  <a:close/>
                  <a:moveTo>
                    <a:pt x="523" y="394"/>
                  </a:moveTo>
                  <a:lnTo>
                    <a:pt x="538" y="394"/>
                  </a:lnTo>
                  <a:lnTo>
                    <a:pt x="538" y="388"/>
                  </a:lnTo>
                  <a:lnTo>
                    <a:pt x="523" y="388"/>
                  </a:lnTo>
                  <a:lnTo>
                    <a:pt x="523" y="394"/>
                  </a:lnTo>
                  <a:close/>
                </a:path>
              </a:pathLst>
            </a:custGeom>
            <a:solidFill>
              <a:srgbClr val="000000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4530" name="Line 50"/>
            <p:cNvSpPr>
              <a:spLocks noChangeShapeType="1"/>
            </p:cNvSpPr>
            <p:nvPr/>
          </p:nvSpPr>
          <p:spPr bwMode="auto">
            <a:xfrm>
              <a:off x="1084" y="1257"/>
              <a:ext cx="430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531" name="Line 51"/>
            <p:cNvSpPr>
              <a:spLocks noChangeShapeType="1"/>
            </p:cNvSpPr>
            <p:nvPr/>
          </p:nvSpPr>
          <p:spPr bwMode="auto">
            <a:xfrm flipV="1">
              <a:off x="1193" y="1257"/>
              <a:ext cx="1" cy="19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532" name="Line 52"/>
            <p:cNvSpPr>
              <a:spLocks noChangeShapeType="1"/>
            </p:cNvSpPr>
            <p:nvPr/>
          </p:nvSpPr>
          <p:spPr bwMode="auto">
            <a:xfrm flipV="1">
              <a:off x="1301" y="1257"/>
              <a:ext cx="1" cy="19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cxnSp>
        <p:nvCxnSpPr>
          <p:cNvPr id="404533" name="AutoShape 53"/>
          <p:cNvCxnSpPr>
            <a:cxnSpLocks noChangeShapeType="1"/>
            <a:stCxn id="404508" idx="4"/>
            <a:endCxn id="404495" idx="1"/>
          </p:cNvCxnSpPr>
          <p:nvPr/>
        </p:nvCxnSpPr>
        <p:spPr bwMode="auto">
          <a:xfrm>
            <a:off x="1065213" y="3489325"/>
            <a:ext cx="296862" cy="127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4534" name="AutoShape 54"/>
          <p:cNvCxnSpPr>
            <a:cxnSpLocks noChangeShapeType="1"/>
            <a:stCxn id="404498" idx="3"/>
            <a:endCxn id="404529" idx="22"/>
          </p:cNvCxnSpPr>
          <p:nvPr/>
        </p:nvCxnSpPr>
        <p:spPr bwMode="auto">
          <a:xfrm flipV="1">
            <a:off x="3479800" y="3200400"/>
            <a:ext cx="192088" cy="444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404535" name="Group 55"/>
          <p:cNvGrpSpPr>
            <a:grpSpLocks/>
          </p:cNvGrpSpPr>
          <p:nvPr/>
        </p:nvGrpSpPr>
        <p:grpSpPr bwMode="auto">
          <a:xfrm>
            <a:off x="5287963" y="3244850"/>
            <a:ext cx="2179637" cy="1828800"/>
            <a:chOff x="832" y="1344"/>
            <a:chExt cx="1136" cy="1024"/>
          </a:xfrm>
        </p:grpSpPr>
        <p:sp>
          <p:nvSpPr>
            <p:cNvPr id="404536" name="Oval 56"/>
            <p:cNvSpPr>
              <a:spLocks noChangeArrowheads="1"/>
            </p:cNvSpPr>
            <p:nvPr/>
          </p:nvSpPr>
          <p:spPr bwMode="auto">
            <a:xfrm>
              <a:off x="1220" y="1344"/>
              <a:ext cx="495" cy="424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rgbClr val="DDDDDD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4537" name="Oval 57"/>
            <p:cNvSpPr>
              <a:spLocks noChangeArrowheads="1"/>
            </p:cNvSpPr>
            <p:nvPr/>
          </p:nvSpPr>
          <p:spPr bwMode="auto">
            <a:xfrm>
              <a:off x="948" y="1455"/>
              <a:ext cx="379" cy="424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rgbClr val="DDDDDD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4538" name="Oval 58"/>
            <p:cNvSpPr>
              <a:spLocks noChangeArrowheads="1"/>
            </p:cNvSpPr>
            <p:nvPr/>
          </p:nvSpPr>
          <p:spPr bwMode="auto">
            <a:xfrm>
              <a:off x="832" y="1710"/>
              <a:ext cx="256" cy="306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rgbClr val="DDDDDD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4539" name="Oval 59"/>
            <p:cNvSpPr>
              <a:spLocks noChangeArrowheads="1"/>
            </p:cNvSpPr>
            <p:nvPr/>
          </p:nvSpPr>
          <p:spPr bwMode="auto">
            <a:xfrm>
              <a:off x="909" y="1862"/>
              <a:ext cx="435" cy="442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rgbClr val="DDDDDD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4540" name="Oval 60"/>
            <p:cNvSpPr>
              <a:spLocks noChangeArrowheads="1"/>
            </p:cNvSpPr>
            <p:nvPr/>
          </p:nvSpPr>
          <p:spPr bwMode="auto">
            <a:xfrm>
              <a:off x="1086" y="1924"/>
              <a:ext cx="671" cy="444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rgbClr val="DDDDDD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4541" name="Oval 61"/>
            <p:cNvSpPr>
              <a:spLocks noChangeArrowheads="1"/>
            </p:cNvSpPr>
            <p:nvPr/>
          </p:nvSpPr>
          <p:spPr bwMode="auto">
            <a:xfrm>
              <a:off x="1605" y="1488"/>
              <a:ext cx="311" cy="312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rgbClr val="DDDDDD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4542" name="Oval 62"/>
            <p:cNvSpPr>
              <a:spLocks noChangeArrowheads="1"/>
            </p:cNvSpPr>
            <p:nvPr/>
          </p:nvSpPr>
          <p:spPr bwMode="auto">
            <a:xfrm>
              <a:off x="1602" y="1681"/>
              <a:ext cx="366" cy="333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rgbClr val="DDDDDD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4543" name="Oval 63"/>
            <p:cNvSpPr>
              <a:spLocks noChangeArrowheads="1"/>
            </p:cNvSpPr>
            <p:nvPr/>
          </p:nvSpPr>
          <p:spPr bwMode="auto">
            <a:xfrm>
              <a:off x="1569" y="1751"/>
              <a:ext cx="364" cy="547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rgbClr val="DDDDDD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4544" name="Oval 64"/>
            <p:cNvSpPr>
              <a:spLocks noChangeArrowheads="1"/>
            </p:cNvSpPr>
            <p:nvPr/>
          </p:nvSpPr>
          <p:spPr bwMode="auto">
            <a:xfrm>
              <a:off x="912" y="1434"/>
              <a:ext cx="1008" cy="918"/>
            </a:xfrm>
            <a:prstGeom prst="ellipse">
              <a:avLst/>
            </a:prstGeom>
            <a:solidFill>
              <a:srgbClr val="CC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DDDDDD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04545" name="Rectangle 65"/>
          <p:cNvSpPr>
            <a:spLocks noChangeArrowheads="1"/>
          </p:cNvSpPr>
          <p:nvPr/>
        </p:nvSpPr>
        <p:spPr bwMode="auto">
          <a:xfrm>
            <a:off x="5867400" y="3581400"/>
            <a:ext cx="184150" cy="171450"/>
          </a:xfrm>
          <a:prstGeom prst="rect">
            <a:avLst/>
          </a:prstGeom>
          <a:solidFill>
            <a:srgbClr val="EAEAEA"/>
          </a:solidFill>
          <a:ln w="12700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125400" prstMaterial="legacyMatte">
            <a:bevelT w="13500" h="13500" prst="angle"/>
            <a:bevelB w="13500" h="13500" prst="angle"/>
            <a:extrusionClr>
              <a:srgbClr val="EAEAEA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flatTx/>
          </a:bodyPr>
          <a:lstStyle/>
          <a:p>
            <a:endParaRPr lang="en-US"/>
          </a:p>
        </p:txBody>
      </p:sp>
      <p:sp>
        <p:nvSpPr>
          <p:cNvPr id="404546" name="Rectangle 66"/>
          <p:cNvSpPr>
            <a:spLocks noChangeArrowheads="1"/>
          </p:cNvSpPr>
          <p:nvPr/>
        </p:nvSpPr>
        <p:spPr bwMode="auto">
          <a:xfrm>
            <a:off x="5257800" y="4102100"/>
            <a:ext cx="184150" cy="171450"/>
          </a:xfrm>
          <a:prstGeom prst="rect">
            <a:avLst/>
          </a:prstGeom>
          <a:solidFill>
            <a:srgbClr val="EAEAEA"/>
          </a:solidFill>
          <a:ln w="12700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125400" prstMaterial="legacyMatte">
            <a:bevelT w="13500" h="13500" prst="angle"/>
            <a:bevelB w="13500" h="13500" prst="angle"/>
            <a:extrusionClr>
              <a:srgbClr val="EAEAEA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flatTx/>
          </a:bodyPr>
          <a:lstStyle/>
          <a:p>
            <a:endParaRPr lang="en-US"/>
          </a:p>
        </p:txBody>
      </p:sp>
      <p:sp>
        <p:nvSpPr>
          <p:cNvPr id="404547" name="Rectangle 67"/>
          <p:cNvSpPr>
            <a:spLocks noChangeArrowheads="1"/>
          </p:cNvSpPr>
          <p:nvPr/>
        </p:nvSpPr>
        <p:spPr bwMode="auto">
          <a:xfrm>
            <a:off x="6292850" y="4787900"/>
            <a:ext cx="184150" cy="171450"/>
          </a:xfrm>
          <a:prstGeom prst="rect">
            <a:avLst/>
          </a:prstGeom>
          <a:solidFill>
            <a:srgbClr val="EAEAEA"/>
          </a:solidFill>
          <a:ln w="12700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125400" prstMaterial="legacyMatte">
            <a:bevelT w="13500" h="13500" prst="angle"/>
            <a:bevelB w="13500" h="13500" prst="angle"/>
            <a:extrusionClr>
              <a:srgbClr val="EAEAEA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flatTx/>
          </a:bodyPr>
          <a:lstStyle/>
          <a:p>
            <a:endParaRPr lang="en-US"/>
          </a:p>
        </p:txBody>
      </p:sp>
      <p:sp>
        <p:nvSpPr>
          <p:cNvPr id="404548" name="Rectangle 68"/>
          <p:cNvSpPr>
            <a:spLocks noChangeArrowheads="1"/>
          </p:cNvSpPr>
          <p:nvPr/>
        </p:nvSpPr>
        <p:spPr bwMode="auto">
          <a:xfrm>
            <a:off x="6823075" y="4787900"/>
            <a:ext cx="184150" cy="171450"/>
          </a:xfrm>
          <a:prstGeom prst="rect">
            <a:avLst/>
          </a:prstGeom>
          <a:solidFill>
            <a:srgbClr val="EAEAEA"/>
          </a:solidFill>
          <a:ln w="12700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125400" prstMaterial="legacyMatte">
            <a:bevelT w="13500" h="13500" prst="angle"/>
            <a:bevelB w="13500" h="13500" prst="angle"/>
            <a:extrusionClr>
              <a:srgbClr val="EAEAEA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flatTx/>
          </a:bodyPr>
          <a:lstStyle/>
          <a:p>
            <a:endParaRPr lang="en-US"/>
          </a:p>
        </p:txBody>
      </p:sp>
      <p:sp>
        <p:nvSpPr>
          <p:cNvPr id="404549" name="Rectangle 69"/>
          <p:cNvSpPr>
            <a:spLocks noChangeArrowheads="1"/>
          </p:cNvSpPr>
          <p:nvPr/>
        </p:nvSpPr>
        <p:spPr bwMode="auto">
          <a:xfrm>
            <a:off x="7191375" y="3844925"/>
            <a:ext cx="184150" cy="171450"/>
          </a:xfrm>
          <a:prstGeom prst="rect">
            <a:avLst/>
          </a:prstGeom>
          <a:solidFill>
            <a:srgbClr val="EAEAEA"/>
          </a:solidFill>
          <a:ln w="12700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125400" prstMaterial="legacyMatte">
            <a:bevelT w="13500" h="13500" prst="angle"/>
            <a:bevelB w="13500" h="13500" prst="angle"/>
            <a:extrusionClr>
              <a:srgbClr val="EAEAEA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flatTx/>
          </a:bodyPr>
          <a:lstStyle/>
          <a:p>
            <a:endParaRPr lang="en-US"/>
          </a:p>
        </p:txBody>
      </p:sp>
      <p:sp>
        <p:nvSpPr>
          <p:cNvPr id="404550" name="Rectangle 70"/>
          <p:cNvSpPr>
            <a:spLocks noChangeArrowheads="1"/>
          </p:cNvSpPr>
          <p:nvPr/>
        </p:nvSpPr>
        <p:spPr bwMode="auto">
          <a:xfrm>
            <a:off x="6521450" y="3505200"/>
            <a:ext cx="184150" cy="171450"/>
          </a:xfrm>
          <a:prstGeom prst="rect">
            <a:avLst/>
          </a:prstGeom>
          <a:solidFill>
            <a:srgbClr val="EAEAEA"/>
          </a:solidFill>
          <a:ln w="12700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125400" prstMaterial="legacyMatte">
            <a:bevelT w="13500" h="13500" prst="angle"/>
            <a:bevelB w="13500" h="13500" prst="angle"/>
            <a:extrusionClr>
              <a:srgbClr val="EAEAEA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flatTx/>
          </a:bodyPr>
          <a:lstStyle/>
          <a:p>
            <a:endParaRPr lang="en-US"/>
          </a:p>
        </p:txBody>
      </p:sp>
      <p:cxnSp>
        <p:nvCxnSpPr>
          <p:cNvPr id="404551" name="AutoShape 71"/>
          <p:cNvCxnSpPr>
            <a:cxnSpLocks noChangeShapeType="1"/>
            <a:stCxn id="404546" idx="3"/>
            <a:endCxn id="404545" idx="1"/>
          </p:cNvCxnSpPr>
          <p:nvPr/>
        </p:nvCxnSpPr>
        <p:spPr bwMode="auto">
          <a:xfrm flipV="1">
            <a:off x="5441950" y="3667125"/>
            <a:ext cx="425450" cy="5207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4552" name="AutoShape 72"/>
          <p:cNvCxnSpPr>
            <a:cxnSpLocks noChangeShapeType="1"/>
            <a:stCxn id="404545" idx="3"/>
            <a:endCxn id="404550" idx="1"/>
          </p:cNvCxnSpPr>
          <p:nvPr/>
        </p:nvCxnSpPr>
        <p:spPr bwMode="auto">
          <a:xfrm flipV="1">
            <a:off x="6051550" y="3590925"/>
            <a:ext cx="469900" cy="762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4553" name="AutoShape 73"/>
          <p:cNvCxnSpPr>
            <a:cxnSpLocks noChangeShapeType="1"/>
            <a:stCxn id="404550" idx="3"/>
            <a:endCxn id="404549" idx="1"/>
          </p:cNvCxnSpPr>
          <p:nvPr/>
        </p:nvCxnSpPr>
        <p:spPr bwMode="auto">
          <a:xfrm>
            <a:off x="6705600" y="3590925"/>
            <a:ext cx="485775" cy="3397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4554" name="AutoShape 74"/>
          <p:cNvCxnSpPr>
            <a:cxnSpLocks noChangeShapeType="1"/>
            <a:stCxn id="404547" idx="0"/>
            <a:endCxn id="404550" idx="2"/>
          </p:cNvCxnSpPr>
          <p:nvPr/>
        </p:nvCxnSpPr>
        <p:spPr bwMode="auto">
          <a:xfrm flipV="1">
            <a:off x="6384925" y="3676650"/>
            <a:ext cx="228600" cy="11112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4555" name="AutoShape 75"/>
          <p:cNvCxnSpPr>
            <a:cxnSpLocks noChangeShapeType="1"/>
            <a:stCxn id="404548" idx="0"/>
            <a:endCxn id="404549" idx="2"/>
          </p:cNvCxnSpPr>
          <p:nvPr/>
        </p:nvCxnSpPr>
        <p:spPr bwMode="auto">
          <a:xfrm flipV="1">
            <a:off x="6915150" y="4016375"/>
            <a:ext cx="368300" cy="7715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4556" name="AutoShape 76"/>
          <p:cNvCxnSpPr>
            <a:cxnSpLocks noChangeShapeType="1"/>
            <a:stCxn id="404547" idx="3"/>
            <a:endCxn id="404548" idx="1"/>
          </p:cNvCxnSpPr>
          <p:nvPr/>
        </p:nvCxnSpPr>
        <p:spPr bwMode="auto">
          <a:xfrm>
            <a:off x="6477000" y="4873625"/>
            <a:ext cx="346075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404557" name="Group 77"/>
          <p:cNvGrpSpPr>
            <a:grpSpLocks/>
          </p:cNvGrpSpPr>
          <p:nvPr/>
        </p:nvGrpSpPr>
        <p:grpSpPr bwMode="auto">
          <a:xfrm>
            <a:off x="5791200" y="5073650"/>
            <a:ext cx="523875" cy="488950"/>
            <a:chOff x="1014" y="912"/>
            <a:chExt cx="574" cy="596"/>
          </a:xfrm>
        </p:grpSpPr>
        <p:sp>
          <p:nvSpPr>
            <p:cNvPr id="404558" name="Freeform 78"/>
            <p:cNvSpPr>
              <a:spLocks/>
            </p:cNvSpPr>
            <p:nvPr/>
          </p:nvSpPr>
          <p:spPr bwMode="auto">
            <a:xfrm>
              <a:off x="1014" y="912"/>
              <a:ext cx="574" cy="596"/>
            </a:xfrm>
            <a:custGeom>
              <a:avLst/>
              <a:gdLst>
                <a:gd name="T0" fmla="*/ 124 w 574"/>
                <a:gd name="T1" fmla="*/ 391 h 596"/>
                <a:gd name="T2" fmla="*/ 0 w 574"/>
                <a:gd name="T3" fmla="*/ 391 h 596"/>
                <a:gd name="T4" fmla="*/ 0 w 574"/>
                <a:gd name="T5" fmla="*/ 596 h 596"/>
                <a:gd name="T6" fmla="*/ 574 w 574"/>
                <a:gd name="T7" fmla="*/ 596 h 596"/>
                <a:gd name="T8" fmla="*/ 574 w 574"/>
                <a:gd name="T9" fmla="*/ 391 h 596"/>
                <a:gd name="T10" fmla="*/ 446 w 574"/>
                <a:gd name="T11" fmla="*/ 391 h 596"/>
                <a:gd name="T12" fmla="*/ 446 w 574"/>
                <a:gd name="T13" fmla="*/ 364 h 596"/>
                <a:gd name="T14" fmla="*/ 500 w 574"/>
                <a:gd name="T15" fmla="*/ 364 h 596"/>
                <a:gd name="T16" fmla="*/ 500 w 574"/>
                <a:gd name="T17" fmla="*/ 0 h 596"/>
                <a:gd name="T18" fmla="*/ 70 w 574"/>
                <a:gd name="T19" fmla="*/ 0 h 596"/>
                <a:gd name="T20" fmla="*/ 70 w 574"/>
                <a:gd name="T21" fmla="*/ 364 h 596"/>
                <a:gd name="T22" fmla="*/ 124 w 574"/>
                <a:gd name="T23" fmla="*/ 364 h 596"/>
                <a:gd name="T24" fmla="*/ 124 w 574"/>
                <a:gd name="T25" fmla="*/ 391 h 5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74" h="596">
                  <a:moveTo>
                    <a:pt x="124" y="391"/>
                  </a:moveTo>
                  <a:lnTo>
                    <a:pt x="0" y="391"/>
                  </a:lnTo>
                  <a:lnTo>
                    <a:pt x="0" y="596"/>
                  </a:lnTo>
                  <a:lnTo>
                    <a:pt x="574" y="596"/>
                  </a:lnTo>
                  <a:lnTo>
                    <a:pt x="574" y="391"/>
                  </a:lnTo>
                  <a:lnTo>
                    <a:pt x="446" y="391"/>
                  </a:lnTo>
                  <a:lnTo>
                    <a:pt x="446" y="364"/>
                  </a:lnTo>
                  <a:lnTo>
                    <a:pt x="500" y="364"/>
                  </a:lnTo>
                  <a:lnTo>
                    <a:pt x="500" y="0"/>
                  </a:lnTo>
                  <a:lnTo>
                    <a:pt x="70" y="0"/>
                  </a:lnTo>
                  <a:lnTo>
                    <a:pt x="70" y="364"/>
                  </a:lnTo>
                  <a:lnTo>
                    <a:pt x="124" y="364"/>
                  </a:lnTo>
                  <a:lnTo>
                    <a:pt x="124" y="391"/>
                  </a:lnTo>
                  <a:close/>
                </a:path>
              </a:pathLst>
            </a:custGeom>
            <a:solidFill>
              <a:srgbClr val="FFFFFF"/>
            </a:solidFill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4559" name="Line 79"/>
            <p:cNvSpPr>
              <a:spLocks noChangeShapeType="1"/>
            </p:cNvSpPr>
            <p:nvPr/>
          </p:nvSpPr>
          <p:spPr bwMode="auto">
            <a:xfrm>
              <a:off x="1138" y="1303"/>
              <a:ext cx="322" cy="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560" name="Line 80"/>
            <p:cNvSpPr>
              <a:spLocks noChangeShapeType="1"/>
            </p:cNvSpPr>
            <p:nvPr/>
          </p:nvSpPr>
          <p:spPr bwMode="auto">
            <a:xfrm>
              <a:off x="1138" y="1276"/>
              <a:ext cx="322" cy="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561" name="Freeform 81"/>
            <p:cNvSpPr>
              <a:spLocks noEditPoints="1"/>
            </p:cNvSpPr>
            <p:nvPr/>
          </p:nvSpPr>
          <p:spPr bwMode="auto">
            <a:xfrm>
              <a:off x="1310" y="1323"/>
              <a:ext cx="233" cy="168"/>
            </a:xfrm>
            <a:custGeom>
              <a:avLst/>
              <a:gdLst>
                <a:gd name="T0" fmla="*/ 0 w 233"/>
                <a:gd name="T1" fmla="*/ 168 h 168"/>
                <a:gd name="T2" fmla="*/ 188 w 233"/>
                <a:gd name="T3" fmla="*/ 168 h 168"/>
                <a:gd name="T4" fmla="*/ 188 w 233"/>
                <a:gd name="T5" fmla="*/ 0 h 168"/>
                <a:gd name="T6" fmla="*/ 0 w 233"/>
                <a:gd name="T7" fmla="*/ 0 h 168"/>
                <a:gd name="T8" fmla="*/ 0 w 233"/>
                <a:gd name="T9" fmla="*/ 168 h 168"/>
                <a:gd name="T10" fmla="*/ 204 w 233"/>
                <a:gd name="T11" fmla="*/ 26 h 168"/>
                <a:gd name="T12" fmla="*/ 233 w 233"/>
                <a:gd name="T13" fmla="*/ 26 h 168"/>
                <a:gd name="T14" fmla="*/ 233 w 233"/>
                <a:gd name="T15" fmla="*/ 0 h 168"/>
                <a:gd name="T16" fmla="*/ 204 w 233"/>
                <a:gd name="T17" fmla="*/ 0 h 168"/>
                <a:gd name="T18" fmla="*/ 204 w 233"/>
                <a:gd name="T19" fmla="*/ 26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3" h="168">
                  <a:moveTo>
                    <a:pt x="0" y="168"/>
                  </a:moveTo>
                  <a:lnTo>
                    <a:pt x="188" y="168"/>
                  </a:lnTo>
                  <a:lnTo>
                    <a:pt x="188" y="0"/>
                  </a:lnTo>
                  <a:lnTo>
                    <a:pt x="0" y="0"/>
                  </a:lnTo>
                  <a:lnTo>
                    <a:pt x="0" y="168"/>
                  </a:lnTo>
                  <a:close/>
                  <a:moveTo>
                    <a:pt x="204" y="26"/>
                  </a:moveTo>
                  <a:lnTo>
                    <a:pt x="233" y="26"/>
                  </a:lnTo>
                  <a:lnTo>
                    <a:pt x="233" y="0"/>
                  </a:lnTo>
                  <a:lnTo>
                    <a:pt x="204" y="0"/>
                  </a:lnTo>
                  <a:lnTo>
                    <a:pt x="204" y="26"/>
                  </a:lnTo>
                  <a:close/>
                </a:path>
              </a:pathLst>
            </a:custGeom>
            <a:solidFill>
              <a:srgbClr val="FFFFFF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4562" name="Line 82"/>
            <p:cNvSpPr>
              <a:spLocks noChangeShapeType="1"/>
            </p:cNvSpPr>
            <p:nvPr/>
          </p:nvSpPr>
          <p:spPr bwMode="auto">
            <a:xfrm>
              <a:off x="1310" y="1379"/>
              <a:ext cx="188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563" name="Line 83"/>
            <p:cNvSpPr>
              <a:spLocks noChangeShapeType="1"/>
            </p:cNvSpPr>
            <p:nvPr/>
          </p:nvSpPr>
          <p:spPr bwMode="auto">
            <a:xfrm>
              <a:off x="1310" y="1435"/>
              <a:ext cx="188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564" name="Line 84"/>
            <p:cNvSpPr>
              <a:spLocks noChangeShapeType="1"/>
            </p:cNvSpPr>
            <p:nvPr/>
          </p:nvSpPr>
          <p:spPr bwMode="auto">
            <a:xfrm>
              <a:off x="1317" y="1405"/>
              <a:ext cx="172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565" name="Rectangle 85"/>
            <p:cNvSpPr>
              <a:spLocks noChangeArrowheads="1"/>
            </p:cNvSpPr>
            <p:nvPr/>
          </p:nvSpPr>
          <p:spPr bwMode="auto">
            <a:xfrm>
              <a:off x="1416" y="1389"/>
              <a:ext cx="54" cy="36"/>
            </a:xfrm>
            <a:prstGeom prst="rect">
              <a:avLst/>
            </a:prstGeom>
            <a:noFill/>
            <a:ln w="476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566" name="Freeform 86"/>
            <p:cNvSpPr>
              <a:spLocks noEditPoints="1"/>
            </p:cNvSpPr>
            <p:nvPr/>
          </p:nvSpPr>
          <p:spPr bwMode="auto">
            <a:xfrm>
              <a:off x="1030" y="955"/>
              <a:ext cx="538" cy="401"/>
            </a:xfrm>
            <a:custGeom>
              <a:avLst/>
              <a:gdLst>
                <a:gd name="T0" fmla="*/ 452 w 538"/>
                <a:gd name="T1" fmla="*/ 285 h 401"/>
                <a:gd name="T2" fmla="*/ 472 w 538"/>
                <a:gd name="T3" fmla="*/ 285 h 401"/>
                <a:gd name="T4" fmla="*/ 472 w 538"/>
                <a:gd name="T5" fmla="*/ 278 h 401"/>
                <a:gd name="T6" fmla="*/ 452 w 538"/>
                <a:gd name="T7" fmla="*/ 278 h 401"/>
                <a:gd name="T8" fmla="*/ 452 w 538"/>
                <a:gd name="T9" fmla="*/ 285 h 401"/>
                <a:gd name="T10" fmla="*/ 121 w 538"/>
                <a:gd name="T11" fmla="*/ 239 h 401"/>
                <a:gd name="T12" fmla="*/ 121 w 538"/>
                <a:gd name="T13" fmla="*/ 27 h 401"/>
                <a:gd name="T14" fmla="*/ 417 w 538"/>
                <a:gd name="T15" fmla="*/ 27 h 401"/>
                <a:gd name="T16" fmla="*/ 417 w 538"/>
                <a:gd name="T17" fmla="*/ 239 h 401"/>
                <a:gd name="T18" fmla="*/ 121 w 538"/>
                <a:gd name="T19" fmla="*/ 239 h 401"/>
                <a:gd name="T20" fmla="*/ 108 w 538"/>
                <a:gd name="T21" fmla="*/ 252 h 401"/>
                <a:gd name="T22" fmla="*/ 430 w 538"/>
                <a:gd name="T23" fmla="*/ 252 h 401"/>
                <a:gd name="T24" fmla="*/ 430 w 538"/>
                <a:gd name="T25" fmla="*/ 14 h 401"/>
                <a:gd name="T26" fmla="*/ 446 w 538"/>
                <a:gd name="T27" fmla="*/ 14 h 401"/>
                <a:gd name="T28" fmla="*/ 446 w 538"/>
                <a:gd name="T29" fmla="*/ 0 h 401"/>
                <a:gd name="T30" fmla="*/ 96 w 538"/>
                <a:gd name="T31" fmla="*/ 0 h 401"/>
                <a:gd name="T32" fmla="*/ 96 w 538"/>
                <a:gd name="T33" fmla="*/ 265 h 401"/>
                <a:gd name="T34" fmla="*/ 108 w 538"/>
                <a:gd name="T35" fmla="*/ 265 h 401"/>
                <a:gd name="T36" fmla="*/ 108 w 538"/>
                <a:gd name="T37" fmla="*/ 252 h 401"/>
                <a:gd name="T38" fmla="*/ 0 w 538"/>
                <a:gd name="T39" fmla="*/ 388 h 401"/>
                <a:gd name="T40" fmla="*/ 54 w 538"/>
                <a:gd name="T41" fmla="*/ 388 h 401"/>
                <a:gd name="T42" fmla="*/ 54 w 538"/>
                <a:gd name="T43" fmla="*/ 368 h 401"/>
                <a:gd name="T44" fmla="*/ 0 w 538"/>
                <a:gd name="T45" fmla="*/ 368 h 401"/>
                <a:gd name="T46" fmla="*/ 0 w 538"/>
                <a:gd name="T47" fmla="*/ 388 h 401"/>
                <a:gd name="T48" fmla="*/ 316 w 538"/>
                <a:gd name="T49" fmla="*/ 401 h 401"/>
                <a:gd name="T50" fmla="*/ 430 w 538"/>
                <a:gd name="T51" fmla="*/ 401 h 401"/>
                <a:gd name="T52" fmla="*/ 430 w 538"/>
                <a:gd name="T53" fmla="*/ 391 h 401"/>
                <a:gd name="T54" fmla="*/ 316 w 538"/>
                <a:gd name="T55" fmla="*/ 391 h 401"/>
                <a:gd name="T56" fmla="*/ 316 w 538"/>
                <a:gd name="T57" fmla="*/ 401 h 401"/>
                <a:gd name="T58" fmla="*/ 523 w 538"/>
                <a:gd name="T59" fmla="*/ 378 h 401"/>
                <a:gd name="T60" fmla="*/ 538 w 538"/>
                <a:gd name="T61" fmla="*/ 378 h 401"/>
                <a:gd name="T62" fmla="*/ 538 w 538"/>
                <a:gd name="T63" fmla="*/ 368 h 401"/>
                <a:gd name="T64" fmla="*/ 523 w 538"/>
                <a:gd name="T65" fmla="*/ 368 h 401"/>
                <a:gd name="T66" fmla="*/ 523 w 538"/>
                <a:gd name="T67" fmla="*/ 378 h 401"/>
                <a:gd name="T68" fmla="*/ 523 w 538"/>
                <a:gd name="T69" fmla="*/ 394 h 401"/>
                <a:gd name="T70" fmla="*/ 538 w 538"/>
                <a:gd name="T71" fmla="*/ 394 h 401"/>
                <a:gd name="T72" fmla="*/ 538 w 538"/>
                <a:gd name="T73" fmla="*/ 388 h 401"/>
                <a:gd name="T74" fmla="*/ 523 w 538"/>
                <a:gd name="T75" fmla="*/ 388 h 401"/>
                <a:gd name="T76" fmla="*/ 523 w 538"/>
                <a:gd name="T77" fmla="*/ 394 h 4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538" h="401">
                  <a:moveTo>
                    <a:pt x="452" y="285"/>
                  </a:moveTo>
                  <a:lnTo>
                    <a:pt x="472" y="285"/>
                  </a:lnTo>
                  <a:lnTo>
                    <a:pt x="472" y="278"/>
                  </a:lnTo>
                  <a:lnTo>
                    <a:pt x="452" y="278"/>
                  </a:lnTo>
                  <a:lnTo>
                    <a:pt x="452" y="285"/>
                  </a:lnTo>
                  <a:close/>
                  <a:moveTo>
                    <a:pt x="121" y="239"/>
                  </a:moveTo>
                  <a:lnTo>
                    <a:pt x="121" y="27"/>
                  </a:lnTo>
                  <a:lnTo>
                    <a:pt x="417" y="27"/>
                  </a:lnTo>
                  <a:lnTo>
                    <a:pt x="417" y="239"/>
                  </a:lnTo>
                  <a:lnTo>
                    <a:pt x="121" y="239"/>
                  </a:lnTo>
                  <a:close/>
                  <a:moveTo>
                    <a:pt x="108" y="252"/>
                  </a:moveTo>
                  <a:lnTo>
                    <a:pt x="430" y="252"/>
                  </a:lnTo>
                  <a:lnTo>
                    <a:pt x="430" y="14"/>
                  </a:lnTo>
                  <a:lnTo>
                    <a:pt x="446" y="14"/>
                  </a:lnTo>
                  <a:lnTo>
                    <a:pt x="446" y="0"/>
                  </a:lnTo>
                  <a:lnTo>
                    <a:pt x="96" y="0"/>
                  </a:lnTo>
                  <a:lnTo>
                    <a:pt x="96" y="265"/>
                  </a:lnTo>
                  <a:lnTo>
                    <a:pt x="108" y="265"/>
                  </a:lnTo>
                  <a:lnTo>
                    <a:pt x="108" y="252"/>
                  </a:lnTo>
                  <a:close/>
                  <a:moveTo>
                    <a:pt x="0" y="388"/>
                  </a:moveTo>
                  <a:lnTo>
                    <a:pt x="54" y="388"/>
                  </a:lnTo>
                  <a:lnTo>
                    <a:pt x="54" y="368"/>
                  </a:lnTo>
                  <a:lnTo>
                    <a:pt x="0" y="368"/>
                  </a:lnTo>
                  <a:lnTo>
                    <a:pt x="0" y="388"/>
                  </a:lnTo>
                  <a:close/>
                  <a:moveTo>
                    <a:pt x="316" y="401"/>
                  </a:moveTo>
                  <a:lnTo>
                    <a:pt x="430" y="401"/>
                  </a:lnTo>
                  <a:lnTo>
                    <a:pt x="430" y="391"/>
                  </a:lnTo>
                  <a:lnTo>
                    <a:pt x="316" y="391"/>
                  </a:lnTo>
                  <a:lnTo>
                    <a:pt x="316" y="401"/>
                  </a:lnTo>
                  <a:close/>
                  <a:moveTo>
                    <a:pt x="523" y="378"/>
                  </a:moveTo>
                  <a:lnTo>
                    <a:pt x="538" y="378"/>
                  </a:lnTo>
                  <a:lnTo>
                    <a:pt x="538" y="368"/>
                  </a:lnTo>
                  <a:lnTo>
                    <a:pt x="523" y="368"/>
                  </a:lnTo>
                  <a:lnTo>
                    <a:pt x="523" y="378"/>
                  </a:lnTo>
                  <a:close/>
                  <a:moveTo>
                    <a:pt x="523" y="394"/>
                  </a:moveTo>
                  <a:lnTo>
                    <a:pt x="538" y="394"/>
                  </a:lnTo>
                  <a:lnTo>
                    <a:pt x="538" y="388"/>
                  </a:lnTo>
                  <a:lnTo>
                    <a:pt x="523" y="388"/>
                  </a:lnTo>
                  <a:lnTo>
                    <a:pt x="523" y="394"/>
                  </a:lnTo>
                  <a:close/>
                </a:path>
              </a:pathLst>
            </a:custGeom>
            <a:solidFill>
              <a:srgbClr val="000000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4567" name="Line 87"/>
            <p:cNvSpPr>
              <a:spLocks noChangeShapeType="1"/>
            </p:cNvSpPr>
            <p:nvPr/>
          </p:nvSpPr>
          <p:spPr bwMode="auto">
            <a:xfrm>
              <a:off x="1084" y="1257"/>
              <a:ext cx="430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568" name="Line 88"/>
            <p:cNvSpPr>
              <a:spLocks noChangeShapeType="1"/>
            </p:cNvSpPr>
            <p:nvPr/>
          </p:nvSpPr>
          <p:spPr bwMode="auto">
            <a:xfrm flipV="1">
              <a:off x="1193" y="1257"/>
              <a:ext cx="1" cy="19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569" name="Line 89"/>
            <p:cNvSpPr>
              <a:spLocks noChangeShapeType="1"/>
            </p:cNvSpPr>
            <p:nvPr/>
          </p:nvSpPr>
          <p:spPr bwMode="auto">
            <a:xfrm flipV="1">
              <a:off x="1301" y="1257"/>
              <a:ext cx="1" cy="19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04570" name="Group 90"/>
          <p:cNvGrpSpPr>
            <a:grpSpLocks/>
          </p:cNvGrpSpPr>
          <p:nvPr/>
        </p:nvGrpSpPr>
        <p:grpSpPr bwMode="auto">
          <a:xfrm>
            <a:off x="7553325" y="3549650"/>
            <a:ext cx="523875" cy="488950"/>
            <a:chOff x="1014" y="912"/>
            <a:chExt cx="574" cy="596"/>
          </a:xfrm>
        </p:grpSpPr>
        <p:sp>
          <p:nvSpPr>
            <p:cNvPr id="404571" name="Freeform 91"/>
            <p:cNvSpPr>
              <a:spLocks/>
            </p:cNvSpPr>
            <p:nvPr/>
          </p:nvSpPr>
          <p:spPr bwMode="auto">
            <a:xfrm>
              <a:off x="1014" y="912"/>
              <a:ext cx="574" cy="596"/>
            </a:xfrm>
            <a:custGeom>
              <a:avLst/>
              <a:gdLst>
                <a:gd name="T0" fmla="*/ 124 w 574"/>
                <a:gd name="T1" fmla="*/ 391 h 596"/>
                <a:gd name="T2" fmla="*/ 0 w 574"/>
                <a:gd name="T3" fmla="*/ 391 h 596"/>
                <a:gd name="T4" fmla="*/ 0 w 574"/>
                <a:gd name="T5" fmla="*/ 596 h 596"/>
                <a:gd name="T6" fmla="*/ 574 w 574"/>
                <a:gd name="T7" fmla="*/ 596 h 596"/>
                <a:gd name="T8" fmla="*/ 574 w 574"/>
                <a:gd name="T9" fmla="*/ 391 h 596"/>
                <a:gd name="T10" fmla="*/ 446 w 574"/>
                <a:gd name="T11" fmla="*/ 391 h 596"/>
                <a:gd name="T12" fmla="*/ 446 w 574"/>
                <a:gd name="T13" fmla="*/ 364 h 596"/>
                <a:gd name="T14" fmla="*/ 500 w 574"/>
                <a:gd name="T15" fmla="*/ 364 h 596"/>
                <a:gd name="T16" fmla="*/ 500 w 574"/>
                <a:gd name="T17" fmla="*/ 0 h 596"/>
                <a:gd name="T18" fmla="*/ 70 w 574"/>
                <a:gd name="T19" fmla="*/ 0 h 596"/>
                <a:gd name="T20" fmla="*/ 70 w 574"/>
                <a:gd name="T21" fmla="*/ 364 h 596"/>
                <a:gd name="T22" fmla="*/ 124 w 574"/>
                <a:gd name="T23" fmla="*/ 364 h 596"/>
                <a:gd name="T24" fmla="*/ 124 w 574"/>
                <a:gd name="T25" fmla="*/ 391 h 5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74" h="596">
                  <a:moveTo>
                    <a:pt x="124" y="391"/>
                  </a:moveTo>
                  <a:lnTo>
                    <a:pt x="0" y="391"/>
                  </a:lnTo>
                  <a:lnTo>
                    <a:pt x="0" y="596"/>
                  </a:lnTo>
                  <a:lnTo>
                    <a:pt x="574" y="596"/>
                  </a:lnTo>
                  <a:lnTo>
                    <a:pt x="574" y="391"/>
                  </a:lnTo>
                  <a:lnTo>
                    <a:pt x="446" y="391"/>
                  </a:lnTo>
                  <a:lnTo>
                    <a:pt x="446" y="364"/>
                  </a:lnTo>
                  <a:lnTo>
                    <a:pt x="500" y="364"/>
                  </a:lnTo>
                  <a:lnTo>
                    <a:pt x="500" y="0"/>
                  </a:lnTo>
                  <a:lnTo>
                    <a:pt x="70" y="0"/>
                  </a:lnTo>
                  <a:lnTo>
                    <a:pt x="70" y="364"/>
                  </a:lnTo>
                  <a:lnTo>
                    <a:pt x="124" y="364"/>
                  </a:lnTo>
                  <a:lnTo>
                    <a:pt x="124" y="391"/>
                  </a:lnTo>
                  <a:close/>
                </a:path>
              </a:pathLst>
            </a:custGeom>
            <a:solidFill>
              <a:srgbClr val="FFFFFF"/>
            </a:solidFill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4572" name="Line 92"/>
            <p:cNvSpPr>
              <a:spLocks noChangeShapeType="1"/>
            </p:cNvSpPr>
            <p:nvPr/>
          </p:nvSpPr>
          <p:spPr bwMode="auto">
            <a:xfrm>
              <a:off x="1138" y="1303"/>
              <a:ext cx="322" cy="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573" name="Line 93"/>
            <p:cNvSpPr>
              <a:spLocks noChangeShapeType="1"/>
            </p:cNvSpPr>
            <p:nvPr/>
          </p:nvSpPr>
          <p:spPr bwMode="auto">
            <a:xfrm>
              <a:off x="1138" y="1276"/>
              <a:ext cx="322" cy="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574" name="Freeform 94"/>
            <p:cNvSpPr>
              <a:spLocks noEditPoints="1"/>
            </p:cNvSpPr>
            <p:nvPr/>
          </p:nvSpPr>
          <p:spPr bwMode="auto">
            <a:xfrm>
              <a:off x="1310" y="1323"/>
              <a:ext cx="233" cy="168"/>
            </a:xfrm>
            <a:custGeom>
              <a:avLst/>
              <a:gdLst>
                <a:gd name="T0" fmla="*/ 0 w 233"/>
                <a:gd name="T1" fmla="*/ 168 h 168"/>
                <a:gd name="T2" fmla="*/ 188 w 233"/>
                <a:gd name="T3" fmla="*/ 168 h 168"/>
                <a:gd name="T4" fmla="*/ 188 w 233"/>
                <a:gd name="T5" fmla="*/ 0 h 168"/>
                <a:gd name="T6" fmla="*/ 0 w 233"/>
                <a:gd name="T7" fmla="*/ 0 h 168"/>
                <a:gd name="T8" fmla="*/ 0 w 233"/>
                <a:gd name="T9" fmla="*/ 168 h 168"/>
                <a:gd name="T10" fmla="*/ 204 w 233"/>
                <a:gd name="T11" fmla="*/ 26 h 168"/>
                <a:gd name="T12" fmla="*/ 233 w 233"/>
                <a:gd name="T13" fmla="*/ 26 h 168"/>
                <a:gd name="T14" fmla="*/ 233 w 233"/>
                <a:gd name="T15" fmla="*/ 0 h 168"/>
                <a:gd name="T16" fmla="*/ 204 w 233"/>
                <a:gd name="T17" fmla="*/ 0 h 168"/>
                <a:gd name="T18" fmla="*/ 204 w 233"/>
                <a:gd name="T19" fmla="*/ 26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3" h="168">
                  <a:moveTo>
                    <a:pt x="0" y="168"/>
                  </a:moveTo>
                  <a:lnTo>
                    <a:pt x="188" y="168"/>
                  </a:lnTo>
                  <a:lnTo>
                    <a:pt x="188" y="0"/>
                  </a:lnTo>
                  <a:lnTo>
                    <a:pt x="0" y="0"/>
                  </a:lnTo>
                  <a:lnTo>
                    <a:pt x="0" y="168"/>
                  </a:lnTo>
                  <a:close/>
                  <a:moveTo>
                    <a:pt x="204" y="26"/>
                  </a:moveTo>
                  <a:lnTo>
                    <a:pt x="233" y="26"/>
                  </a:lnTo>
                  <a:lnTo>
                    <a:pt x="233" y="0"/>
                  </a:lnTo>
                  <a:lnTo>
                    <a:pt x="204" y="0"/>
                  </a:lnTo>
                  <a:lnTo>
                    <a:pt x="204" y="26"/>
                  </a:lnTo>
                  <a:close/>
                </a:path>
              </a:pathLst>
            </a:custGeom>
            <a:solidFill>
              <a:srgbClr val="FFFFFF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4575" name="Line 95"/>
            <p:cNvSpPr>
              <a:spLocks noChangeShapeType="1"/>
            </p:cNvSpPr>
            <p:nvPr/>
          </p:nvSpPr>
          <p:spPr bwMode="auto">
            <a:xfrm>
              <a:off x="1310" y="1379"/>
              <a:ext cx="188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576" name="Line 96"/>
            <p:cNvSpPr>
              <a:spLocks noChangeShapeType="1"/>
            </p:cNvSpPr>
            <p:nvPr/>
          </p:nvSpPr>
          <p:spPr bwMode="auto">
            <a:xfrm>
              <a:off x="1310" y="1435"/>
              <a:ext cx="188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577" name="Line 97"/>
            <p:cNvSpPr>
              <a:spLocks noChangeShapeType="1"/>
            </p:cNvSpPr>
            <p:nvPr/>
          </p:nvSpPr>
          <p:spPr bwMode="auto">
            <a:xfrm>
              <a:off x="1317" y="1405"/>
              <a:ext cx="172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578" name="Rectangle 98"/>
            <p:cNvSpPr>
              <a:spLocks noChangeArrowheads="1"/>
            </p:cNvSpPr>
            <p:nvPr/>
          </p:nvSpPr>
          <p:spPr bwMode="auto">
            <a:xfrm>
              <a:off x="1416" y="1389"/>
              <a:ext cx="54" cy="36"/>
            </a:xfrm>
            <a:prstGeom prst="rect">
              <a:avLst/>
            </a:prstGeom>
            <a:noFill/>
            <a:ln w="476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579" name="Freeform 99"/>
            <p:cNvSpPr>
              <a:spLocks noEditPoints="1"/>
            </p:cNvSpPr>
            <p:nvPr/>
          </p:nvSpPr>
          <p:spPr bwMode="auto">
            <a:xfrm>
              <a:off x="1030" y="955"/>
              <a:ext cx="538" cy="401"/>
            </a:xfrm>
            <a:custGeom>
              <a:avLst/>
              <a:gdLst>
                <a:gd name="T0" fmla="*/ 452 w 538"/>
                <a:gd name="T1" fmla="*/ 285 h 401"/>
                <a:gd name="T2" fmla="*/ 472 w 538"/>
                <a:gd name="T3" fmla="*/ 285 h 401"/>
                <a:gd name="T4" fmla="*/ 472 w 538"/>
                <a:gd name="T5" fmla="*/ 278 h 401"/>
                <a:gd name="T6" fmla="*/ 452 w 538"/>
                <a:gd name="T7" fmla="*/ 278 h 401"/>
                <a:gd name="T8" fmla="*/ 452 w 538"/>
                <a:gd name="T9" fmla="*/ 285 h 401"/>
                <a:gd name="T10" fmla="*/ 121 w 538"/>
                <a:gd name="T11" fmla="*/ 239 h 401"/>
                <a:gd name="T12" fmla="*/ 121 w 538"/>
                <a:gd name="T13" fmla="*/ 27 h 401"/>
                <a:gd name="T14" fmla="*/ 417 w 538"/>
                <a:gd name="T15" fmla="*/ 27 h 401"/>
                <a:gd name="T16" fmla="*/ 417 w 538"/>
                <a:gd name="T17" fmla="*/ 239 h 401"/>
                <a:gd name="T18" fmla="*/ 121 w 538"/>
                <a:gd name="T19" fmla="*/ 239 h 401"/>
                <a:gd name="T20" fmla="*/ 108 w 538"/>
                <a:gd name="T21" fmla="*/ 252 h 401"/>
                <a:gd name="T22" fmla="*/ 430 w 538"/>
                <a:gd name="T23" fmla="*/ 252 h 401"/>
                <a:gd name="T24" fmla="*/ 430 w 538"/>
                <a:gd name="T25" fmla="*/ 14 h 401"/>
                <a:gd name="T26" fmla="*/ 446 w 538"/>
                <a:gd name="T27" fmla="*/ 14 h 401"/>
                <a:gd name="T28" fmla="*/ 446 w 538"/>
                <a:gd name="T29" fmla="*/ 0 h 401"/>
                <a:gd name="T30" fmla="*/ 96 w 538"/>
                <a:gd name="T31" fmla="*/ 0 h 401"/>
                <a:gd name="T32" fmla="*/ 96 w 538"/>
                <a:gd name="T33" fmla="*/ 265 h 401"/>
                <a:gd name="T34" fmla="*/ 108 w 538"/>
                <a:gd name="T35" fmla="*/ 265 h 401"/>
                <a:gd name="T36" fmla="*/ 108 w 538"/>
                <a:gd name="T37" fmla="*/ 252 h 401"/>
                <a:gd name="T38" fmla="*/ 0 w 538"/>
                <a:gd name="T39" fmla="*/ 388 h 401"/>
                <a:gd name="T40" fmla="*/ 54 w 538"/>
                <a:gd name="T41" fmla="*/ 388 h 401"/>
                <a:gd name="T42" fmla="*/ 54 w 538"/>
                <a:gd name="T43" fmla="*/ 368 h 401"/>
                <a:gd name="T44" fmla="*/ 0 w 538"/>
                <a:gd name="T45" fmla="*/ 368 h 401"/>
                <a:gd name="T46" fmla="*/ 0 w 538"/>
                <a:gd name="T47" fmla="*/ 388 h 401"/>
                <a:gd name="T48" fmla="*/ 316 w 538"/>
                <a:gd name="T49" fmla="*/ 401 h 401"/>
                <a:gd name="T50" fmla="*/ 430 w 538"/>
                <a:gd name="T51" fmla="*/ 401 h 401"/>
                <a:gd name="T52" fmla="*/ 430 w 538"/>
                <a:gd name="T53" fmla="*/ 391 h 401"/>
                <a:gd name="T54" fmla="*/ 316 w 538"/>
                <a:gd name="T55" fmla="*/ 391 h 401"/>
                <a:gd name="T56" fmla="*/ 316 w 538"/>
                <a:gd name="T57" fmla="*/ 401 h 401"/>
                <a:gd name="T58" fmla="*/ 523 w 538"/>
                <a:gd name="T59" fmla="*/ 378 h 401"/>
                <a:gd name="T60" fmla="*/ 538 w 538"/>
                <a:gd name="T61" fmla="*/ 378 h 401"/>
                <a:gd name="T62" fmla="*/ 538 w 538"/>
                <a:gd name="T63" fmla="*/ 368 h 401"/>
                <a:gd name="T64" fmla="*/ 523 w 538"/>
                <a:gd name="T65" fmla="*/ 368 h 401"/>
                <a:gd name="T66" fmla="*/ 523 w 538"/>
                <a:gd name="T67" fmla="*/ 378 h 401"/>
                <a:gd name="T68" fmla="*/ 523 w 538"/>
                <a:gd name="T69" fmla="*/ 394 h 401"/>
                <a:gd name="T70" fmla="*/ 538 w 538"/>
                <a:gd name="T71" fmla="*/ 394 h 401"/>
                <a:gd name="T72" fmla="*/ 538 w 538"/>
                <a:gd name="T73" fmla="*/ 388 h 401"/>
                <a:gd name="T74" fmla="*/ 523 w 538"/>
                <a:gd name="T75" fmla="*/ 388 h 401"/>
                <a:gd name="T76" fmla="*/ 523 w 538"/>
                <a:gd name="T77" fmla="*/ 394 h 4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538" h="401">
                  <a:moveTo>
                    <a:pt x="452" y="285"/>
                  </a:moveTo>
                  <a:lnTo>
                    <a:pt x="472" y="285"/>
                  </a:lnTo>
                  <a:lnTo>
                    <a:pt x="472" y="278"/>
                  </a:lnTo>
                  <a:lnTo>
                    <a:pt x="452" y="278"/>
                  </a:lnTo>
                  <a:lnTo>
                    <a:pt x="452" y="285"/>
                  </a:lnTo>
                  <a:close/>
                  <a:moveTo>
                    <a:pt x="121" y="239"/>
                  </a:moveTo>
                  <a:lnTo>
                    <a:pt x="121" y="27"/>
                  </a:lnTo>
                  <a:lnTo>
                    <a:pt x="417" y="27"/>
                  </a:lnTo>
                  <a:lnTo>
                    <a:pt x="417" y="239"/>
                  </a:lnTo>
                  <a:lnTo>
                    <a:pt x="121" y="239"/>
                  </a:lnTo>
                  <a:close/>
                  <a:moveTo>
                    <a:pt x="108" y="252"/>
                  </a:moveTo>
                  <a:lnTo>
                    <a:pt x="430" y="252"/>
                  </a:lnTo>
                  <a:lnTo>
                    <a:pt x="430" y="14"/>
                  </a:lnTo>
                  <a:lnTo>
                    <a:pt x="446" y="14"/>
                  </a:lnTo>
                  <a:lnTo>
                    <a:pt x="446" y="0"/>
                  </a:lnTo>
                  <a:lnTo>
                    <a:pt x="96" y="0"/>
                  </a:lnTo>
                  <a:lnTo>
                    <a:pt x="96" y="265"/>
                  </a:lnTo>
                  <a:lnTo>
                    <a:pt x="108" y="265"/>
                  </a:lnTo>
                  <a:lnTo>
                    <a:pt x="108" y="252"/>
                  </a:lnTo>
                  <a:close/>
                  <a:moveTo>
                    <a:pt x="0" y="388"/>
                  </a:moveTo>
                  <a:lnTo>
                    <a:pt x="54" y="388"/>
                  </a:lnTo>
                  <a:lnTo>
                    <a:pt x="54" y="368"/>
                  </a:lnTo>
                  <a:lnTo>
                    <a:pt x="0" y="368"/>
                  </a:lnTo>
                  <a:lnTo>
                    <a:pt x="0" y="388"/>
                  </a:lnTo>
                  <a:close/>
                  <a:moveTo>
                    <a:pt x="316" y="401"/>
                  </a:moveTo>
                  <a:lnTo>
                    <a:pt x="430" y="401"/>
                  </a:lnTo>
                  <a:lnTo>
                    <a:pt x="430" y="391"/>
                  </a:lnTo>
                  <a:lnTo>
                    <a:pt x="316" y="391"/>
                  </a:lnTo>
                  <a:lnTo>
                    <a:pt x="316" y="401"/>
                  </a:lnTo>
                  <a:close/>
                  <a:moveTo>
                    <a:pt x="523" y="378"/>
                  </a:moveTo>
                  <a:lnTo>
                    <a:pt x="538" y="378"/>
                  </a:lnTo>
                  <a:lnTo>
                    <a:pt x="538" y="368"/>
                  </a:lnTo>
                  <a:lnTo>
                    <a:pt x="523" y="368"/>
                  </a:lnTo>
                  <a:lnTo>
                    <a:pt x="523" y="378"/>
                  </a:lnTo>
                  <a:close/>
                  <a:moveTo>
                    <a:pt x="523" y="394"/>
                  </a:moveTo>
                  <a:lnTo>
                    <a:pt x="538" y="394"/>
                  </a:lnTo>
                  <a:lnTo>
                    <a:pt x="538" y="388"/>
                  </a:lnTo>
                  <a:lnTo>
                    <a:pt x="523" y="388"/>
                  </a:lnTo>
                  <a:lnTo>
                    <a:pt x="523" y="394"/>
                  </a:lnTo>
                  <a:close/>
                </a:path>
              </a:pathLst>
            </a:custGeom>
            <a:solidFill>
              <a:srgbClr val="000000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4580" name="Line 100"/>
            <p:cNvSpPr>
              <a:spLocks noChangeShapeType="1"/>
            </p:cNvSpPr>
            <p:nvPr/>
          </p:nvSpPr>
          <p:spPr bwMode="auto">
            <a:xfrm>
              <a:off x="1084" y="1257"/>
              <a:ext cx="430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581" name="Line 101"/>
            <p:cNvSpPr>
              <a:spLocks noChangeShapeType="1"/>
            </p:cNvSpPr>
            <p:nvPr/>
          </p:nvSpPr>
          <p:spPr bwMode="auto">
            <a:xfrm flipV="1">
              <a:off x="1193" y="1257"/>
              <a:ext cx="1" cy="19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582" name="Line 102"/>
            <p:cNvSpPr>
              <a:spLocks noChangeShapeType="1"/>
            </p:cNvSpPr>
            <p:nvPr/>
          </p:nvSpPr>
          <p:spPr bwMode="auto">
            <a:xfrm flipV="1">
              <a:off x="1301" y="1257"/>
              <a:ext cx="1" cy="19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cxnSp>
        <p:nvCxnSpPr>
          <p:cNvPr id="404583" name="AutoShape 103"/>
          <p:cNvCxnSpPr>
            <a:cxnSpLocks noChangeShapeType="1"/>
            <a:stCxn id="404566" idx="14"/>
            <a:endCxn id="404547" idx="2"/>
          </p:cNvCxnSpPr>
          <p:nvPr/>
        </p:nvCxnSpPr>
        <p:spPr bwMode="auto">
          <a:xfrm flipV="1">
            <a:off x="6213475" y="4959350"/>
            <a:ext cx="171450" cy="1492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4584" name="AutoShape 104"/>
          <p:cNvCxnSpPr>
            <a:cxnSpLocks noChangeShapeType="1"/>
            <a:stCxn id="404549" idx="3"/>
            <a:endCxn id="404579" idx="22"/>
          </p:cNvCxnSpPr>
          <p:nvPr/>
        </p:nvCxnSpPr>
        <p:spPr bwMode="auto">
          <a:xfrm flipV="1">
            <a:off x="7375525" y="3886200"/>
            <a:ext cx="192088" cy="444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4585" name="AutoShape 105"/>
          <p:cNvCxnSpPr>
            <a:cxnSpLocks noChangeShapeType="1"/>
            <a:stCxn id="404546" idx="3"/>
            <a:endCxn id="404547" idx="1"/>
          </p:cNvCxnSpPr>
          <p:nvPr/>
        </p:nvCxnSpPr>
        <p:spPr bwMode="auto">
          <a:xfrm>
            <a:off x="5441950" y="4187825"/>
            <a:ext cx="850900" cy="6858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404586" name="Group 106"/>
          <p:cNvGrpSpPr>
            <a:grpSpLocks/>
          </p:cNvGrpSpPr>
          <p:nvPr/>
        </p:nvGrpSpPr>
        <p:grpSpPr bwMode="auto">
          <a:xfrm>
            <a:off x="2849563" y="4387850"/>
            <a:ext cx="2179637" cy="1828800"/>
            <a:chOff x="832" y="1344"/>
            <a:chExt cx="1136" cy="1024"/>
          </a:xfrm>
        </p:grpSpPr>
        <p:sp>
          <p:nvSpPr>
            <p:cNvPr id="404587" name="Oval 107"/>
            <p:cNvSpPr>
              <a:spLocks noChangeArrowheads="1"/>
            </p:cNvSpPr>
            <p:nvPr/>
          </p:nvSpPr>
          <p:spPr bwMode="auto">
            <a:xfrm>
              <a:off x="1220" y="1344"/>
              <a:ext cx="495" cy="424"/>
            </a:xfrm>
            <a:prstGeom prst="ellipse">
              <a:avLst/>
            </a:prstGeom>
            <a:solidFill>
              <a:srgbClr val="99FF66"/>
            </a:solidFill>
            <a:ln w="9525">
              <a:solidFill>
                <a:srgbClr val="99FF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4588" name="Oval 108"/>
            <p:cNvSpPr>
              <a:spLocks noChangeArrowheads="1"/>
            </p:cNvSpPr>
            <p:nvPr/>
          </p:nvSpPr>
          <p:spPr bwMode="auto">
            <a:xfrm>
              <a:off x="948" y="1455"/>
              <a:ext cx="379" cy="424"/>
            </a:xfrm>
            <a:prstGeom prst="ellipse">
              <a:avLst/>
            </a:prstGeom>
            <a:solidFill>
              <a:srgbClr val="99FF66"/>
            </a:solidFill>
            <a:ln w="9525">
              <a:solidFill>
                <a:srgbClr val="99FF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4589" name="Oval 109"/>
            <p:cNvSpPr>
              <a:spLocks noChangeArrowheads="1"/>
            </p:cNvSpPr>
            <p:nvPr/>
          </p:nvSpPr>
          <p:spPr bwMode="auto">
            <a:xfrm>
              <a:off x="832" y="1710"/>
              <a:ext cx="256" cy="306"/>
            </a:xfrm>
            <a:prstGeom prst="ellipse">
              <a:avLst/>
            </a:prstGeom>
            <a:solidFill>
              <a:srgbClr val="99FF66"/>
            </a:solidFill>
            <a:ln w="9525">
              <a:solidFill>
                <a:srgbClr val="99FF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4590" name="Oval 110"/>
            <p:cNvSpPr>
              <a:spLocks noChangeArrowheads="1"/>
            </p:cNvSpPr>
            <p:nvPr/>
          </p:nvSpPr>
          <p:spPr bwMode="auto">
            <a:xfrm>
              <a:off x="909" y="1862"/>
              <a:ext cx="435" cy="442"/>
            </a:xfrm>
            <a:prstGeom prst="ellipse">
              <a:avLst/>
            </a:prstGeom>
            <a:solidFill>
              <a:srgbClr val="99FF66"/>
            </a:solidFill>
            <a:ln w="9525">
              <a:solidFill>
                <a:srgbClr val="99FF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4591" name="Oval 111"/>
            <p:cNvSpPr>
              <a:spLocks noChangeArrowheads="1"/>
            </p:cNvSpPr>
            <p:nvPr/>
          </p:nvSpPr>
          <p:spPr bwMode="auto">
            <a:xfrm>
              <a:off x="1086" y="1924"/>
              <a:ext cx="671" cy="444"/>
            </a:xfrm>
            <a:prstGeom prst="ellipse">
              <a:avLst/>
            </a:prstGeom>
            <a:solidFill>
              <a:srgbClr val="99FF66"/>
            </a:solidFill>
            <a:ln w="9525">
              <a:solidFill>
                <a:srgbClr val="99FF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4592" name="Oval 112"/>
            <p:cNvSpPr>
              <a:spLocks noChangeArrowheads="1"/>
            </p:cNvSpPr>
            <p:nvPr/>
          </p:nvSpPr>
          <p:spPr bwMode="auto">
            <a:xfrm>
              <a:off x="1605" y="1488"/>
              <a:ext cx="311" cy="312"/>
            </a:xfrm>
            <a:prstGeom prst="ellipse">
              <a:avLst/>
            </a:prstGeom>
            <a:solidFill>
              <a:srgbClr val="99FF66"/>
            </a:solidFill>
            <a:ln w="9525">
              <a:solidFill>
                <a:srgbClr val="99FF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4593" name="Oval 113"/>
            <p:cNvSpPr>
              <a:spLocks noChangeArrowheads="1"/>
            </p:cNvSpPr>
            <p:nvPr/>
          </p:nvSpPr>
          <p:spPr bwMode="auto">
            <a:xfrm>
              <a:off x="1602" y="1681"/>
              <a:ext cx="366" cy="333"/>
            </a:xfrm>
            <a:prstGeom prst="ellipse">
              <a:avLst/>
            </a:prstGeom>
            <a:solidFill>
              <a:srgbClr val="99FF66"/>
            </a:solidFill>
            <a:ln w="9525">
              <a:solidFill>
                <a:srgbClr val="99FF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4594" name="Oval 114"/>
            <p:cNvSpPr>
              <a:spLocks noChangeArrowheads="1"/>
            </p:cNvSpPr>
            <p:nvPr/>
          </p:nvSpPr>
          <p:spPr bwMode="auto">
            <a:xfrm>
              <a:off x="1569" y="1751"/>
              <a:ext cx="364" cy="547"/>
            </a:xfrm>
            <a:prstGeom prst="ellipse">
              <a:avLst/>
            </a:prstGeom>
            <a:solidFill>
              <a:srgbClr val="99FF66"/>
            </a:solidFill>
            <a:ln w="9525">
              <a:solidFill>
                <a:srgbClr val="99FF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4595" name="Oval 115"/>
            <p:cNvSpPr>
              <a:spLocks noChangeArrowheads="1"/>
            </p:cNvSpPr>
            <p:nvPr/>
          </p:nvSpPr>
          <p:spPr bwMode="auto">
            <a:xfrm>
              <a:off x="912" y="1434"/>
              <a:ext cx="1008" cy="918"/>
            </a:xfrm>
            <a:prstGeom prst="ellipse">
              <a:avLst/>
            </a:prstGeom>
            <a:solidFill>
              <a:srgbClr val="99FF66"/>
            </a:solidFill>
            <a:ln w="9525">
              <a:solidFill>
                <a:srgbClr val="99FF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04596" name="Rectangle 116"/>
          <p:cNvSpPr>
            <a:spLocks noChangeArrowheads="1"/>
          </p:cNvSpPr>
          <p:nvPr/>
        </p:nvSpPr>
        <p:spPr bwMode="auto">
          <a:xfrm>
            <a:off x="3505200" y="4768850"/>
            <a:ext cx="184150" cy="171450"/>
          </a:xfrm>
          <a:prstGeom prst="rect">
            <a:avLst/>
          </a:prstGeom>
          <a:solidFill>
            <a:srgbClr val="EAEAEA"/>
          </a:solidFill>
          <a:ln w="12700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125400" prstMaterial="legacyMatte">
            <a:bevelT w="13500" h="13500" prst="angle"/>
            <a:bevelB w="13500" h="13500" prst="angle"/>
            <a:extrusionClr>
              <a:srgbClr val="EAEAEA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flatTx/>
          </a:bodyPr>
          <a:lstStyle/>
          <a:p>
            <a:endParaRPr lang="en-US"/>
          </a:p>
        </p:txBody>
      </p:sp>
      <p:sp>
        <p:nvSpPr>
          <p:cNvPr id="404597" name="Rectangle 117"/>
          <p:cNvSpPr>
            <a:spLocks noChangeArrowheads="1"/>
          </p:cNvSpPr>
          <p:nvPr/>
        </p:nvSpPr>
        <p:spPr bwMode="auto">
          <a:xfrm>
            <a:off x="2819400" y="5245100"/>
            <a:ext cx="184150" cy="171450"/>
          </a:xfrm>
          <a:prstGeom prst="rect">
            <a:avLst/>
          </a:prstGeom>
          <a:solidFill>
            <a:srgbClr val="EAEAEA"/>
          </a:solidFill>
          <a:ln w="12700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125400" prstMaterial="legacyMatte">
            <a:bevelT w="13500" h="13500" prst="angle"/>
            <a:bevelB w="13500" h="13500" prst="angle"/>
            <a:extrusionClr>
              <a:srgbClr val="EAEAEA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flatTx/>
          </a:bodyPr>
          <a:lstStyle/>
          <a:p>
            <a:endParaRPr lang="en-US"/>
          </a:p>
        </p:txBody>
      </p:sp>
      <p:sp>
        <p:nvSpPr>
          <p:cNvPr id="404598" name="Rectangle 118"/>
          <p:cNvSpPr>
            <a:spLocks noChangeArrowheads="1"/>
          </p:cNvSpPr>
          <p:nvPr/>
        </p:nvSpPr>
        <p:spPr bwMode="auto">
          <a:xfrm>
            <a:off x="3463925" y="5930900"/>
            <a:ext cx="184150" cy="171450"/>
          </a:xfrm>
          <a:prstGeom prst="rect">
            <a:avLst/>
          </a:prstGeom>
          <a:solidFill>
            <a:srgbClr val="EAEAEA"/>
          </a:solidFill>
          <a:ln w="12700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125400" prstMaterial="legacyMatte">
            <a:bevelT w="13500" h="13500" prst="angle"/>
            <a:bevelB w="13500" h="13500" prst="angle"/>
            <a:extrusionClr>
              <a:srgbClr val="EAEAEA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flatTx/>
          </a:bodyPr>
          <a:lstStyle/>
          <a:p>
            <a:endParaRPr lang="en-US"/>
          </a:p>
        </p:txBody>
      </p:sp>
      <p:sp>
        <p:nvSpPr>
          <p:cNvPr id="404599" name="Rectangle 119"/>
          <p:cNvSpPr>
            <a:spLocks noChangeArrowheads="1"/>
          </p:cNvSpPr>
          <p:nvPr/>
        </p:nvSpPr>
        <p:spPr bwMode="auto">
          <a:xfrm>
            <a:off x="4384675" y="5930900"/>
            <a:ext cx="184150" cy="171450"/>
          </a:xfrm>
          <a:prstGeom prst="rect">
            <a:avLst/>
          </a:prstGeom>
          <a:solidFill>
            <a:srgbClr val="EAEAEA"/>
          </a:solidFill>
          <a:ln w="12700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125400" prstMaterial="legacyMatte">
            <a:bevelT w="13500" h="13500" prst="angle"/>
            <a:bevelB w="13500" h="13500" prst="angle"/>
            <a:extrusionClr>
              <a:srgbClr val="EAEAEA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flatTx/>
          </a:bodyPr>
          <a:lstStyle/>
          <a:p>
            <a:endParaRPr lang="en-US"/>
          </a:p>
        </p:txBody>
      </p:sp>
      <p:sp>
        <p:nvSpPr>
          <p:cNvPr id="404600" name="Rectangle 120"/>
          <p:cNvSpPr>
            <a:spLocks noChangeArrowheads="1"/>
          </p:cNvSpPr>
          <p:nvPr/>
        </p:nvSpPr>
        <p:spPr bwMode="auto">
          <a:xfrm>
            <a:off x="4752975" y="4987925"/>
            <a:ext cx="184150" cy="171450"/>
          </a:xfrm>
          <a:prstGeom prst="rect">
            <a:avLst/>
          </a:prstGeom>
          <a:solidFill>
            <a:srgbClr val="EAEAEA"/>
          </a:solidFill>
          <a:ln w="12700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125400" prstMaterial="legacyMatte">
            <a:bevelT w="13500" h="13500" prst="angle"/>
            <a:bevelB w="13500" h="13500" prst="angle"/>
            <a:extrusionClr>
              <a:srgbClr val="EAEAEA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flatTx/>
          </a:bodyPr>
          <a:lstStyle/>
          <a:p>
            <a:endParaRPr lang="en-US"/>
          </a:p>
        </p:txBody>
      </p:sp>
      <p:sp>
        <p:nvSpPr>
          <p:cNvPr id="404601" name="Rectangle 121"/>
          <p:cNvSpPr>
            <a:spLocks noChangeArrowheads="1"/>
          </p:cNvSpPr>
          <p:nvPr/>
        </p:nvSpPr>
        <p:spPr bwMode="auto">
          <a:xfrm>
            <a:off x="4235450" y="4673600"/>
            <a:ext cx="184150" cy="171450"/>
          </a:xfrm>
          <a:prstGeom prst="rect">
            <a:avLst/>
          </a:prstGeom>
          <a:solidFill>
            <a:srgbClr val="EAEAEA"/>
          </a:solidFill>
          <a:ln w="12700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125400" prstMaterial="legacyMatte">
            <a:bevelT w="13500" h="13500" prst="angle"/>
            <a:bevelB w="13500" h="13500" prst="angle"/>
            <a:extrusionClr>
              <a:srgbClr val="EAEAEA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flatTx/>
          </a:bodyPr>
          <a:lstStyle/>
          <a:p>
            <a:endParaRPr lang="en-US"/>
          </a:p>
        </p:txBody>
      </p:sp>
      <p:cxnSp>
        <p:nvCxnSpPr>
          <p:cNvPr id="404602" name="AutoShape 122"/>
          <p:cNvCxnSpPr>
            <a:cxnSpLocks noChangeShapeType="1"/>
            <a:stCxn id="404597" idx="3"/>
            <a:endCxn id="404596" idx="1"/>
          </p:cNvCxnSpPr>
          <p:nvPr/>
        </p:nvCxnSpPr>
        <p:spPr bwMode="auto">
          <a:xfrm flipV="1">
            <a:off x="3003550" y="4854575"/>
            <a:ext cx="501650" cy="4762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4603" name="AutoShape 123"/>
          <p:cNvCxnSpPr>
            <a:cxnSpLocks noChangeShapeType="1"/>
            <a:stCxn id="404596" idx="3"/>
            <a:endCxn id="404601" idx="1"/>
          </p:cNvCxnSpPr>
          <p:nvPr/>
        </p:nvCxnSpPr>
        <p:spPr bwMode="auto">
          <a:xfrm flipV="1">
            <a:off x="3689350" y="4759325"/>
            <a:ext cx="546100" cy="952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4604" name="AutoShape 124"/>
          <p:cNvCxnSpPr>
            <a:cxnSpLocks noChangeShapeType="1"/>
            <a:stCxn id="404601" idx="3"/>
            <a:endCxn id="404600" idx="1"/>
          </p:cNvCxnSpPr>
          <p:nvPr/>
        </p:nvCxnSpPr>
        <p:spPr bwMode="auto">
          <a:xfrm>
            <a:off x="4419600" y="4759325"/>
            <a:ext cx="333375" cy="3143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4605" name="AutoShape 125"/>
          <p:cNvCxnSpPr>
            <a:cxnSpLocks noChangeShapeType="1"/>
            <a:stCxn id="404598" idx="0"/>
            <a:endCxn id="404601" idx="2"/>
          </p:cNvCxnSpPr>
          <p:nvPr/>
        </p:nvCxnSpPr>
        <p:spPr bwMode="auto">
          <a:xfrm flipV="1">
            <a:off x="3556000" y="4845050"/>
            <a:ext cx="771525" cy="10858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4606" name="AutoShape 126"/>
          <p:cNvCxnSpPr>
            <a:cxnSpLocks noChangeShapeType="1"/>
            <a:stCxn id="404599" idx="0"/>
            <a:endCxn id="404600" idx="2"/>
          </p:cNvCxnSpPr>
          <p:nvPr/>
        </p:nvCxnSpPr>
        <p:spPr bwMode="auto">
          <a:xfrm flipV="1">
            <a:off x="4476750" y="5159375"/>
            <a:ext cx="368300" cy="7715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4607" name="AutoShape 127"/>
          <p:cNvCxnSpPr>
            <a:cxnSpLocks noChangeShapeType="1"/>
            <a:stCxn id="404598" idx="3"/>
            <a:endCxn id="404599" idx="1"/>
          </p:cNvCxnSpPr>
          <p:nvPr/>
        </p:nvCxnSpPr>
        <p:spPr bwMode="auto">
          <a:xfrm>
            <a:off x="3648075" y="6016625"/>
            <a:ext cx="736600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4608" name="AutoShape 128"/>
          <p:cNvCxnSpPr>
            <a:cxnSpLocks noChangeShapeType="1"/>
          </p:cNvCxnSpPr>
          <p:nvPr/>
        </p:nvCxnSpPr>
        <p:spPr bwMode="auto">
          <a:xfrm>
            <a:off x="2971800" y="5302250"/>
            <a:ext cx="460375" cy="6858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404609" name="Group 129"/>
          <p:cNvGrpSpPr>
            <a:grpSpLocks/>
          </p:cNvGrpSpPr>
          <p:nvPr/>
        </p:nvGrpSpPr>
        <p:grpSpPr bwMode="auto">
          <a:xfrm>
            <a:off x="1990725" y="4997450"/>
            <a:ext cx="523875" cy="488950"/>
            <a:chOff x="1014" y="912"/>
            <a:chExt cx="574" cy="596"/>
          </a:xfrm>
        </p:grpSpPr>
        <p:sp>
          <p:nvSpPr>
            <p:cNvPr id="404610" name="Freeform 130"/>
            <p:cNvSpPr>
              <a:spLocks/>
            </p:cNvSpPr>
            <p:nvPr/>
          </p:nvSpPr>
          <p:spPr bwMode="auto">
            <a:xfrm>
              <a:off x="1014" y="912"/>
              <a:ext cx="574" cy="596"/>
            </a:xfrm>
            <a:custGeom>
              <a:avLst/>
              <a:gdLst>
                <a:gd name="T0" fmla="*/ 124 w 574"/>
                <a:gd name="T1" fmla="*/ 391 h 596"/>
                <a:gd name="T2" fmla="*/ 0 w 574"/>
                <a:gd name="T3" fmla="*/ 391 h 596"/>
                <a:gd name="T4" fmla="*/ 0 w 574"/>
                <a:gd name="T5" fmla="*/ 596 h 596"/>
                <a:gd name="T6" fmla="*/ 574 w 574"/>
                <a:gd name="T7" fmla="*/ 596 h 596"/>
                <a:gd name="T8" fmla="*/ 574 w 574"/>
                <a:gd name="T9" fmla="*/ 391 h 596"/>
                <a:gd name="T10" fmla="*/ 446 w 574"/>
                <a:gd name="T11" fmla="*/ 391 h 596"/>
                <a:gd name="T12" fmla="*/ 446 w 574"/>
                <a:gd name="T13" fmla="*/ 364 h 596"/>
                <a:gd name="T14" fmla="*/ 500 w 574"/>
                <a:gd name="T15" fmla="*/ 364 h 596"/>
                <a:gd name="T16" fmla="*/ 500 w 574"/>
                <a:gd name="T17" fmla="*/ 0 h 596"/>
                <a:gd name="T18" fmla="*/ 70 w 574"/>
                <a:gd name="T19" fmla="*/ 0 h 596"/>
                <a:gd name="T20" fmla="*/ 70 w 574"/>
                <a:gd name="T21" fmla="*/ 364 h 596"/>
                <a:gd name="T22" fmla="*/ 124 w 574"/>
                <a:gd name="T23" fmla="*/ 364 h 596"/>
                <a:gd name="T24" fmla="*/ 124 w 574"/>
                <a:gd name="T25" fmla="*/ 391 h 5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74" h="596">
                  <a:moveTo>
                    <a:pt x="124" y="391"/>
                  </a:moveTo>
                  <a:lnTo>
                    <a:pt x="0" y="391"/>
                  </a:lnTo>
                  <a:lnTo>
                    <a:pt x="0" y="596"/>
                  </a:lnTo>
                  <a:lnTo>
                    <a:pt x="574" y="596"/>
                  </a:lnTo>
                  <a:lnTo>
                    <a:pt x="574" y="391"/>
                  </a:lnTo>
                  <a:lnTo>
                    <a:pt x="446" y="391"/>
                  </a:lnTo>
                  <a:lnTo>
                    <a:pt x="446" y="364"/>
                  </a:lnTo>
                  <a:lnTo>
                    <a:pt x="500" y="364"/>
                  </a:lnTo>
                  <a:lnTo>
                    <a:pt x="500" y="0"/>
                  </a:lnTo>
                  <a:lnTo>
                    <a:pt x="70" y="0"/>
                  </a:lnTo>
                  <a:lnTo>
                    <a:pt x="70" y="364"/>
                  </a:lnTo>
                  <a:lnTo>
                    <a:pt x="124" y="364"/>
                  </a:lnTo>
                  <a:lnTo>
                    <a:pt x="124" y="391"/>
                  </a:lnTo>
                  <a:close/>
                </a:path>
              </a:pathLst>
            </a:custGeom>
            <a:solidFill>
              <a:srgbClr val="FFFFFF"/>
            </a:solidFill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4611" name="Line 131"/>
            <p:cNvSpPr>
              <a:spLocks noChangeShapeType="1"/>
            </p:cNvSpPr>
            <p:nvPr/>
          </p:nvSpPr>
          <p:spPr bwMode="auto">
            <a:xfrm>
              <a:off x="1138" y="1303"/>
              <a:ext cx="322" cy="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612" name="Line 132"/>
            <p:cNvSpPr>
              <a:spLocks noChangeShapeType="1"/>
            </p:cNvSpPr>
            <p:nvPr/>
          </p:nvSpPr>
          <p:spPr bwMode="auto">
            <a:xfrm>
              <a:off x="1138" y="1276"/>
              <a:ext cx="322" cy="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613" name="Freeform 133"/>
            <p:cNvSpPr>
              <a:spLocks noEditPoints="1"/>
            </p:cNvSpPr>
            <p:nvPr/>
          </p:nvSpPr>
          <p:spPr bwMode="auto">
            <a:xfrm>
              <a:off x="1310" y="1323"/>
              <a:ext cx="233" cy="168"/>
            </a:xfrm>
            <a:custGeom>
              <a:avLst/>
              <a:gdLst>
                <a:gd name="T0" fmla="*/ 0 w 233"/>
                <a:gd name="T1" fmla="*/ 168 h 168"/>
                <a:gd name="T2" fmla="*/ 188 w 233"/>
                <a:gd name="T3" fmla="*/ 168 h 168"/>
                <a:gd name="T4" fmla="*/ 188 w 233"/>
                <a:gd name="T5" fmla="*/ 0 h 168"/>
                <a:gd name="T6" fmla="*/ 0 w 233"/>
                <a:gd name="T7" fmla="*/ 0 h 168"/>
                <a:gd name="T8" fmla="*/ 0 w 233"/>
                <a:gd name="T9" fmla="*/ 168 h 168"/>
                <a:gd name="T10" fmla="*/ 204 w 233"/>
                <a:gd name="T11" fmla="*/ 26 h 168"/>
                <a:gd name="T12" fmla="*/ 233 w 233"/>
                <a:gd name="T13" fmla="*/ 26 h 168"/>
                <a:gd name="T14" fmla="*/ 233 w 233"/>
                <a:gd name="T15" fmla="*/ 0 h 168"/>
                <a:gd name="T16" fmla="*/ 204 w 233"/>
                <a:gd name="T17" fmla="*/ 0 h 168"/>
                <a:gd name="T18" fmla="*/ 204 w 233"/>
                <a:gd name="T19" fmla="*/ 26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3" h="168">
                  <a:moveTo>
                    <a:pt x="0" y="168"/>
                  </a:moveTo>
                  <a:lnTo>
                    <a:pt x="188" y="168"/>
                  </a:lnTo>
                  <a:lnTo>
                    <a:pt x="188" y="0"/>
                  </a:lnTo>
                  <a:lnTo>
                    <a:pt x="0" y="0"/>
                  </a:lnTo>
                  <a:lnTo>
                    <a:pt x="0" y="168"/>
                  </a:lnTo>
                  <a:close/>
                  <a:moveTo>
                    <a:pt x="204" y="26"/>
                  </a:moveTo>
                  <a:lnTo>
                    <a:pt x="233" y="26"/>
                  </a:lnTo>
                  <a:lnTo>
                    <a:pt x="233" y="0"/>
                  </a:lnTo>
                  <a:lnTo>
                    <a:pt x="204" y="0"/>
                  </a:lnTo>
                  <a:lnTo>
                    <a:pt x="204" y="26"/>
                  </a:lnTo>
                  <a:close/>
                </a:path>
              </a:pathLst>
            </a:custGeom>
            <a:solidFill>
              <a:srgbClr val="FFFFFF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4614" name="Line 134"/>
            <p:cNvSpPr>
              <a:spLocks noChangeShapeType="1"/>
            </p:cNvSpPr>
            <p:nvPr/>
          </p:nvSpPr>
          <p:spPr bwMode="auto">
            <a:xfrm>
              <a:off x="1310" y="1379"/>
              <a:ext cx="188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615" name="Line 135"/>
            <p:cNvSpPr>
              <a:spLocks noChangeShapeType="1"/>
            </p:cNvSpPr>
            <p:nvPr/>
          </p:nvSpPr>
          <p:spPr bwMode="auto">
            <a:xfrm>
              <a:off x="1310" y="1435"/>
              <a:ext cx="188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616" name="Line 136"/>
            <p:cNvSpPr>
              <a:spLocks noChangeShapeType="1"/>
            </p:cNvSpPr>
            <p:nvPr/>
          </p:nvSpPr>
          <p:spPr bwMode="auto">
            <a:xfrm>
              <a:off x="1317" y="1405"/>
              <a:ext cx="172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617" name="Rectangle 137"/>
            <p:cNvSpPr>
              <a:spLocks noChangeArrowheads="1"/>
            </p:cNvSpPr>
            <p:nvPr/>
          </p:nvSpPr>
          <p:spPr bwMode="auto">
            <a:xfrm>
              <a:off x="1416" y="1389"/>
              <a:ext cx="54" cy="36"/>
            </a:xfrm>
            <a:prstGeom prst="rect">
              <a:avLst/>
            </a:prstGeom>
            <a:noFill/>
            <a:ln w="476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618" name="Freeform 138"/>
            <p:cNvSpPr>
              <a:spLocks noEditPoints="1"/>
            </p:cNvSpPr>
            <p:nvPr/>
          </p:nvSpPr>
          <p:spPr bwMode="auto">
            <a:xfrm>
              <a:off x="1030" y="955"/>
              <a:ext cx="538" cy="401"/>
            </a:xfrm>
            <a:custGeom>
              <a:avLst/>
              <a:gdLst>
                <a:gd name="T0" fmla="*/ 452 w 538"/>
                <a:gd name="T1" fmla="*/ 285 h 401"/>
                <a:gd name="T2" fmla="*/ 472 w 538"/>
                <a:gd name="T3" fmla="*/ 285 h 401"/>
                <a:gd name="T4" fmla="*/ 472 w 538"/>
                <a:gd name="T5" fmla="*/ 278 h 401"/>
                <a:gd name="T6" fmla="*/ 452 w 538"/>
                <a:gd name="T7" fmla="*/ 278 h 401"/>
                <a:gd name="T8" fmla="*/ 452 w 538"/>
                <a:gd name="T9" fmla="*/ 285 h 401"/>
                <a:gd name="T10" fmla="*/ 121 w 538"/>
                <a:gd name="T11" fmla="*/ 239 h 401"/>
                <a:gd name="T12" fmla="*/ 121 w 538"/>
                <a:gd name="T13" fmla="*/ 27 h 401"/>
                <a:gd name="T14" fmla="*/ 417 w 538"/>
                <a:gd name="T15" fmla="*/ 27 h 401"/>
                <a:gd name="T16" fmla="*/ 417 w 538"/>
                <a:gd name="T17" fmla="*/ 239 h 401"/>
                <a:gd name="T18" fmla="*/ 121 w 538"/>
                <a:gd name="T19" fmla="*/ 239 h 401"/>
                <a:gd name="T20" fmla="*/ 108 w 538"/>
                <a:gd name="T21" fmla="*/ 252 h 401"/>
                <a:gd name="T22" fmla="*/ 430 w 538"/>
                <a:gd name="T23" fmla="*/ 252 h 401"/>
                <a:gd name="T24" fmla="*/ 430 w 538"/>
                <a:gd name="T25" fmla="*/ 14 h 401"/>
                <a:gd name="T26" fmla="*/ 446 w 538"/>
                <a:gd name="T27" fmla="*/ 14 h 401"/>
                <a:gd name="T28" fmla="*/ 446 w 538"/>
                <a:gd name="T29" fmla="*/ 0 h 401"/>
                <a:gd name="T30" fmla="*/ 96 w 538"/>
                <a:gd name="T31" fmla="*/ 0 h 401"/>
                <a:gd name="T32" fmla="*/ 96 w 538"/>
                <a:gd name="T33" fmla="*/ 265 h 401"/>
                <a:gd name="T34" fmla="*/ 108 w 538"/>
                <a:gd name="T35" fmla="*/ 265 h 401"/>
                <a:gd name="T36" fmla="*/ 108 w 538"/>
                <a:gd name="T37" fmla="*/ 252 h 401"/>
                <a:gd name="T38" fmla="*/ 0 w 538"/>
                <a:gd name="T39" fmla="*/ 388 h 401"/>
                <a:gd name="T40" fmla="*/ 54 w 538"/>
                <a:gd name="T41" fmla="*/ 388 h 401"/>
                <a:gd name="T42" fmla="*/ 54 w 538"/>
                <a:gd name="T43" fmla="*/ 368 h 401"/>
                <a:gd name="T44" fmla="*/ 0 w 538"/>
                <a:gd name="T45" fmla="*/ 368 h 401"/>
                <a:gd name="T46" fmla="*/ 0 w 538"/>
                <a:gd name="T47" fmla="*/ 388 h 401"/>
                <a:gd name="T48" fmla="*/ 316 w 538"/>
                <a:gd name="T49" fmla="*/ 401 h 401"/>
                <a:gd name="T50" fmla="*/ 430 w 538"/>
                <a:gd name="T51" fmla="*/ 401 h 401"/>
                <a:gd name="T52" fmla="*/ 430 w 538"/>
                <a:gd name="T53" fmla="*/ 391 h 401"/>
                <a:gd name="T54" fmla="*/ 316 w 538"/>
                <a:gd name="T55" fmla="*/ 391 h 401"/>
                <a:gd name="T56" fmla="*/ 316 w 538"/>
                <a:gd name="T57" fmla="*/ 401 h 401"/>
                <a:gd name="T58" fmla="*/ 523 w 538"/>
                <a:gd name="T59" fmla="*/ 378 h 401"/>
                <a:gd name="T60" fmla="*/ 538 w 538"/>
                <a:gd name="T61" fmla="*/ 378 h 401"/>
                <a:gd name="T62" fmla="*/ 538 w 538"/>
                <a:gd name="T63" fmla="*/ 368 h 401"/>
                <a:gd name="T64" fmla="*/ 523 w 538"/>
                <a:gd name="T65" fmla="*/ 368 h 401"/>
                <a:gd name="T66" fmla="*/ 523 w 538"/>
                <a:gd name="T67" fmla="*/ 378 h 401"/>
                <a:gd name="T68" fmla="*/ 523 w 538"/>
                <a:gd name="T69" fmla="*/ 394 h 401"/>
                <a:gd name="T70" fmla="*/ 538 w 538"/>
                <a:gd name="T71" fmla="*/ 394 h 401"/>
                <a:gd name="T72" fmla="*/ 538 w 538"/>
                <a:gd name="T73" fmla="*/ 388 h 401"/>
                <a:gd name="T74" fmla="*/ 523 w 538"/>
                <a:gd name="T75" fmla="*/ 388 h 401"/>
                <a:gd name="T76" fmla="*/ 523 w 538"/>
                <a:gd name="T77" fmla="*/ 394 h 4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538" h="401">
                  <a:moveTo>
                    <a:pt x="452" y="285"/>
                  </a:moveTo>
                  <a:lnTo>
                    <a:pt x="472" y="285"/>
                  </a:lnTo>
                  <a:lnTo>
                    <a:pt x="472" y="278"/>
                  </a:lnTo>
                  <a:lnTo>
                    <a:pt x="452" y="278"/>
                  </a:lnTo>
                  <a:lnTo>
                    <a:pt x="452" y="285"/>
                  </a:lnTo>
                  <a:close/>
                  <a:moveTo>
                    <a:pt x="121" y="239"/>
                  </a:moveTo>
                  <a:lnTo>
                    <a:pt x="121" y="27"/>
                  </a:lnTo>
                  <a:lnTo>
                    <a:pt x="417" y="27"/>
                  </a:lnTo>
                  <a:lnTo>
                    <a:pt x="417" y="239"/>
                  </a:lnTo>
                  <a:lnTo>
                    <a:pt x="121" y="239"/>
                  </a:lnTo>
                  <a:close/>
                  <a:moveTo>
                    <a:pt x="108" y="252"/>
                  </a:moveTo>
                  <a:lnTo>
                    <a:pt x="430" y="252"/>
                  </a:lnTo>
                  <a:lnTo>
                    <a:pt x="430" y="14"/>
                  </a:lnTo>
                  <a:lnTo>
                    <a:pt x="446" y="14"/>
                  </a:lnTo>
                  <a:lnTo>
                    <a:pt x="446" y="0"/>
                  </a:lnTo>
                  <a:lnTo>
                    <a:pt x="96" y="0"/>
                  </a:lnTo>
                  <a:lnTo>
                    <a:pt x="96" y="265"/>
                  </a:lnTo>
                  <a:lnTo>
                    <a:pt x="108" y="265"/>
                  </a:lnTo>
                  <a:lnTo>
                    <a:pt x="108" y="252"/>
                  </a:lnTo>
                  <a:close/>
                  <a:moveTo>
                    <a:pt x="0" y="388"/>
                  </a:moveTo>
                  <a:lnTo>
                    <a:pt x="54" y="388"/>
                  </a:lnTo>
                  <a:lnTo>
                    <a:pt x="54" y="368"/>
                  </a:lnTo>
                  <a:lnTo>
                    <a:pt x="0" y="368"/>
                  </a:lnTo>
                  <a:lnTo>
                    <a:pt x="0" y="388"/>
                  </a:lnTo>
                  <a:close/>
                  <a:moveTo>
                    <a:pt x="316" y="401"/>
                  </a:moveTo>
                  <a:lnTo>
                    <a:pt x="430" y="401"/>
                  </a:lnTo>
                  <a:lnTo>
                    <a:pt x="430" y="391"/>
                  </a:lnTo>
                  <a:lnTo>
                    <a:pt x="316" y="391"/>
                  </a:lnTo>
                  <a:lnTo>
                    <a:pt x="316" y="401"/>
                  </a:lnTo>
                  <a:close/>
                  <a:moveTo>
                    <a:pt x="523" y="378"/>
                  </a:moveTo>
                  <a:lnTo>
                    <a:pt x="538" y="378"/>
                  </a:lnTo>
                  <a:lnTo>
                    <a:pt x="538" y="368"/>
                  </a:lnTo>
                  <a:lnTo>
                    <a:pt x="523" y="368"/>
                  </a:lnTo>
                  <a:lnTo>
                    <a:pt x="523" y="378"/>
                  </a:lnTo>
                  <a:close/>
                  <a:moveTo>
                    <a:pt x="523" y="394"/>
                  </a:moveTo>
                  <a:lnTo>
                    <a:pt x="538" y="394"/>
                  </a:lnTo>
                  <a:lnTo>
                    <a:pt x="538" y="388"/>
                  </a:lnTo>
                  <a:lnTo>
                    <a:pt x="523" y="388"/>
                  </a:lnTo>
                  <a:lnTo>
                    <a:pt x="523" y="394"/>
                  </a:lnTo>
                  <a:close/>
                </a:path>
              </a:pathLst>
            </a:custGeom>
            <a:solidFill>
              <a:srgbClr val="000000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4619" name="Line 139"/>
            <p:cNvSpPr>
              <a:spLocks noChangeShapeType="1"/>
            </p:cNvSpPr>
            <p:nvPr/>
          </p:nvSpPr>
          <p:spPr bwMode="auto">
            <a:xfrm>
              <a:off x="1084" y="1257"/>
              <a:ext cx="430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620" name="Line 140"/>
            <p:cNvSpPr>
              <a:spLocks noChangeShapeType="1"/>
            </p:cNvSpPr>
            <p:nvPr/>
          </p:nvSpPr>
          <p:spPr bwMode="auto">
            <a:xfrm flipV="1">
              <a:off x="1193" y="1257"/>
              <a:ext cx="1" cy="19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621" name="Line 141"/>
            <p:cNvSpPr>
              <a:spLocks noChangeShapeType="1"/>
            </p:cNvSpPr>
            <p:nvPr/>
          </p:nvSpPr>
          <p:spPr bwMode="auto">
            <a:xfrm flipV="1">
              <a:off x="1301" y="1257"/>
              <a:ext cx="1" cy="19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04622" name="Group 142"/>
          <p:cNvGrpSpPr>
            <a:grpSpLocks/>
          </p:cNvGrpSpPr>
          <p:nvPr/>
        </p:nvGrpSpPr>
        <p:grpSpPr bwMode="auto">
          <a:xfrm>
            <a:off x="2981325" y="6216650"/>
            <a:ext cx="523875" cy="488950"/>
            <a:chOff x="1014" y="912"/>
            <a:chExt cx="574" cy="596"/>
          </a:xfrm>
        </p:grpSpPr>
        <p:sp>
          <p:nvSpPr>
            <p:cNvPr id="404623" name="Freeform 143"/>
            <p:cNvSpPr>
              <a:spLocks/>
            </p:cNvSpPr>
            <p:nvPr/>
          </p:nvSpPr>
          <p:spPr bwMode="auto">
            <a:xfrm>
              <a:off x="1014" y="912"/>
              <a:ext cx="574" cy="596"/>
            </a:xfrm>
            <a:custGeom>
              <a:avLst/>
              <a:gdLst>
                <a:gd name="T0" fmla="*/ 124 w 574"/>
                <a:gd name="T1" fmla="*/ 391 h 596"/>
                <a:gd name="T2" fmla="*/ 0 w 574"/>
                <a:gd name="T3" fmla="*/ 391 h 596"/>
                <a:gd name="T4" fmla="*/ 0 w 574"/>
                <a:gd name="T5" fmla="*/ 596 h 596"/>
                <a:gd name="T6" fmla="*/ 574 w 574"/>
                <a:gd name="T7" fmla="*/ 596 h 596"/>
                <a:gd name="T8" fmla="*/ 574 w 574"/>
                <a:gd name="T9" fmla="*/ 391 h 596"/>
                <a:gd name="T10" fmla="*/ 446 w 574"/>
                <a:gd name="T11" fmla="*/ 391 h 596"/>
                <a:gd name="T12" fmla="*/ 446 w 574"/>
                <a:gd name="T13" fmla="*/ 364 h 596"/>
                <a:gd name="T14" fmla="*/ 500 w 574"/>
                <a:gd name="T15" fmla="*/ 364 h 596"/>
                <a:gd name="T16" fmla="*/ 500 w 574"/>
                <a:gd name="T17" fmla="*/ 0 h 596"/>
                <a:gd name="T18" fmla="*/ 70 w 574"/>
                <a:gd name="T19" fmla="*/ 0 h 596"/>
                <a:gd name="T20" fmla="*/ 70 w 574"/>
                <a:gd name="T21" fmla="*/ 364 h 596"/>
                <a:gd name="T22" fmla="*/ 124 w 574"/>
                <a:gd name="T23" fmla="*/ 364 h 596"/>
                <a:gd name="T24" fmla="*/ 124 w 574"/>
                <a:gd name="T25" fmla="*/ 391 h 5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74" h="596">
                  <a:moveTo>
                    <a:pt x="124" y="391"/>
                  </a:moveTo>
                  <a:lnTo>
                    <a:pt x="0" y="391"/>
                  </a:lnTo>
                  <a:lnTo>
                    <a:pt x="0" y="596"/>
                  </a:lnTo>
                  <a:lnTo>
                    <a:pt x="574" y="596"/>
                  </a:lnTo>
                  <a:lnTo>
                    <a:pt x="574" y="391"/>
                  </a:lnTo>
                  <a:lnTo>
                    <a:pt x="446" y="391"/>
                  </a:lnTo>
                  <a:lnTo>
                    <a:pt x="446" y="364"/>
                  </a:lnTo>
                  <a:lnTo>
                    <a:pt x="500" y="364"/>
                  </a:lnTo>
                  <a:lnTo>
                    <a:pt x="500" y="0"/>
                  </a:lnTo>
                  <a:lnTo>
                    <a:pt x="70" y="0"/>
                  </a:lnTo>
                  <a:lnTo>
                    <a:pt x="70" y="364"/>
                  </a:lnTo>
                  <a:lnTo>
                    <a:pt x="124" y="364"/>
                  </a:lnTo>
                  <a:lnTo>
                    <a:pt x="124" y="391"/>
                  </a:lnTo>
                  <a:close/>
                </a:path>
              </a:pathLst>
            </a:custGeom>
            <a:solidFill>
              <a:srgbClr val="FFFFFF"/>
            </a:solidFill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4624" name="Line 144"/>
            <p:cNvSpPr>
              <a:spLocks noChangeShapeType="1"/>
            </p:cNvSpPr>
            <p:nvPr/>
          </p:nvSpPr>
          <p:spPr bwMode="auto">
            <a:xfrm>
              <a:off x="1138" y="1303"/>
              <a:ext cx="322" cy="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625" name="Line 145"/>
            <p:cNvSpPr>
              <a:spLocks noChangeShapeType="1"/>
            </p:cNvSpPr>
            <p:nvPr/>
          </p:nvSpPr>
          <p:spPr bwMode="auto">
            <a:xfrm>
              <a:off x="1138" y="1276"/>
              <a:ext cx="322" cy="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626" name="Freeform 146"/>
            <p:cNvSpPr>
              <a:spLocks noEditPoints="1"/>
            </p:cNvSpPr>
            <p:nvPr/>
          </p:nvSpPr>
          <p:spPr bwMode="auto">
            <a:xfrm>
              <a:off x="1310" y="1323"/>
              <a:ext cx="233" cy="168"/>
            </a:xfrm>
            <a:custGeom>
              <a:avLst/>
              <a:gdLst>
                <a:gd name="T0" fmla="*/ 0 w 233"/>
                <a:gd name="T1" fmla="*/ 168 h 168"/>
                <a:gd name="T2" fmla="*/ 188 w 233"/>
                <a:gd name="T3" fmla="*/ 168 h 168"/>
                <a:gd name="T4" fmla="*/ 188 w 233"/>
                <a:gd name="T5" fmla="*/ 0 h 168"/>
                <a:gd name="T6" fmla="*/ 0 w 233"/>
                <a:gd name="T7" fmla="*/ 0 h 168"/>
                <a:gd name="T8" fmla="*/ 0 w 233"/>
                <a:gd name="T9" fmla="*/ 168 h 168"/>
                <a:gd name="T10" fmla="*/ 204 w 233"/>
                <a:gd name="T11" fmla="*/ 26 h 168"/>
                <a:gd name="T12" fmla="*/ 233 w 233"/>
                <a:gd name="T13" fmla="*/ 26 h 168"/>
                <a:gd name="T14" fmla="*/ 233 w 233"/>
                <a:gd name="T15" fmla="*/ 0 h 168"/>
                <a:gd name="T16" fmla="*/ 204 w 233"/>
                <a:gd name="T17" fmla="*/ 0 h 168"/>
                <a:gd name="T18" fmla="*/ 204 w 233"/>
                <a:gd name="T19" fmla="*/ 26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3" h="168">
                  <a:moveTo>
                    <a:pt x="0" y="168"/>
                  </a:moveTo>
                  <a:lnTo>
                    <a:pt x="188" y="168"/>
                  </a:lnTo>
                  <a:lnTo>
                    <a:pt x="188" y="0"/>
                  </a:lnTo>
                  <a:lnTo>
                    <a:pt x="0" y="0"/>
                  </a:lnTo>
                  <a:lnTo>
                    <a:pt x="0" y="168"/>
                  </a:lnTo>
                  <a:close/>
                  <a:moveTo>
                    <a:pt x="204" y="26"/>
                  </a:moveTo>
                  <a:lnTo>
                    <a:pt x="233" y="26"/>
                  </a:lnTo>
                  <a:lnTo>
                    <a:pt x="233" y="0"/>
                  </a:lnTo>
                  <a:lnTo>
                    <a:pt x="204" y="0"/>
                  </a:lnTo>
                  <a:lnTo>
                    <a:pt x="204" y="26"/>
                  </a:lnTo>
                  <a:close/>
                </a:path>
              </a:pathLst>
            </a:custGeom>
            <a:solidFill>
              <a:srgbClr val="FFFFFF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4627" name="Line 147"/>
            <p:cNvSpPr>
              <a:spLocks noChangeShapeType="1"/>
            </p:cNvSpPr>
            <p:nvPr/>
          </p:nvSpPr>
          <p:spPr bwMode="auto">
            <a:xfrm>
              <a:off x="1310" y="1379"/>
              <a:ext cx="188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628" name="Line 148"/>
            <p:cNvSpPr>
              <a:spLocks noChangeShapeType="1"/>
            </p:cNvSpPr>
            <p:nvPr/>
          </p:nvSpPr>
          <p:spPr bwMode="auto">
            <a:xfrm>
              <a:off x="1310" y="1435"/>
              <a:ext cx="188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629" name="Line 149"/>
            <p:cNvSpPr>
              <a:spLocks noChangeShapeType="1"/>
            </p:cNvSpPr>
            <p:nvPr/>
          </p:nvSpPr>
          <p:spPr bwMode="auto">
            <a:xfrm>
              <a:off x="1317" y="1405"/>
              <a:ext cx="172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630" name="Rectangle 150"/>
            <p:cNvSpPr>
              <a:spLocks noChangeArrowheads="1"/>
            </p:cNvSpPr>
            <p:nvPr/>
          </p:nvSpPr>
          <p:spPr bwMode="auto">
            <a:xfrm>
              <a:off x="1416" y="1389"/>
              <a:ext cx="54" cy="36"/>
            </a:xfrm>
            <a:prstGeom prst="rect">
              <a:avLst/>
            </a:prstGeom>
            <a:noFill/>
            <a:ln w="476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631" name="Freeform 151"/>
            <p:cNvSpPr>
              <a:spLocks noEditPoints="1"/>
            </p:cNvSpPr>
            <p:nvPr/>
          </p:nvSpPr>
          <p:spPr bwMode="auto">
            <a:xfrm>
              <a:off x="1030" y="955"/>
              <a:ext cx="538" cy="401"/>
            </a:xfrm>
            <a:custGeom>
              <a:avLst/>
              <a:gdLst>
                <a:gd name="T0" fmla="*/ 452 w 538"/>
                <a:gd name="T1" fmla="*/ 285 h 401"/>
                <a:gd name="T2" fmla="*/ 472 w 538"/>
                <a:gd name="T3" fmla="*/ 285 h 401"/>
                <a:gd name="T4" fmla="*/ 472 w 538"/>
                <a:gd name="T5" fmla="*/ 278 h 401"/>
                <a:gd name="T6" fmla="*/ 452 w 538"/>
                <a:gd name="T7" fmla="*/ 278 h 401"/>
                <a:gd name="T8" fmla="*/ 452 w 538"/>
                <a:gd name="T9" fmla="*/ 285 h 401"/>
                <a:gd name="T10" fmla="*/ 121 w 538"/>
                <a:gd name="T11" fmla="*/ 239 h 401"/>
                <a:gd name="T12" fmla="*/ 121 w 538"/>
                <a:gd name="T13" fmla="*/ 27 h 401"/>
                <a:gd name="T14" fmla="*/ 417 w 538"/>
                <a:gd name="T15" fmla="*/ 27 h 401"/>
                <a:gd name="T16" fmla="*/ 417 w 538"/>
                <a:gd name="T17" fmla="*/ 239 h 401"/>
                <a:gd name="T18" fmla="*/ 121 w 538"/>
                <a:gd name="T19" fmla="*/ 239 h 401"/>
                <a:gd name="T20" fmla="*/ 108 w 538"/>
                <a:gd name="T21" fmla="*/ 252 h 401"/>
                <a:gd name="T22" fmla="*/ 430 w 538"/>
                <a:gd name="T23" fmla="*/ 252 h 401"/>
                <a:gd name="T24" fmla="*/ 430 w 538"/>
                <a:gd name="T25" fmla="*/ 14 h 401"/>
                <a:gd name="T26" fmla="*/ 446 w 538"/>
                <a:gd name="T27" fmla="*/ 14 h 401"/>
                <a:gd name="T28" fmla="*/ 446 w 538"/>
                <a:gd name="T29" fmla="*/ 0 h 401"/>
                <a:gd name="T30" fmla="*/ 96 w 538"/>
                <a:gd name="T31" fmla="*/ 0 h 401"/>
                <a:gd name="T32" fmla="*/ 96 w 538"/>
                <a:gd name="T33" fmla="*/ 265 h 401"/>
                <a:gd name="T34" fmla="*/ 108 w 538"/>
                <a:gd name="T35" fmla="*/ 265 h 401"/>
                <a:gd name="T36" fmla="*/ 108 w 538"/>
                <a:gd name="T37" fmla="*/ 252 h 401"/>
                <a:gd name="T38" fmla="*/ 0 w 538"/>
                <a:gd name="T39" fmla="*/ 388 h 401"/>
                <a:gd name="T40" fmla="*/ 54 w 538"/>
                <a:gd name="T41" fmla="*/ 388 h 401"/>
                <a:gd name="T42" fmla="*/ 54 w 538"/>
                <a:gd name="T43" fmla="*/ 368 h 401"/>
                <a:gd name="T44" fmla="*/ 0 w 538"/>
                <a:gd name="T45" fmla="*/ 368 h 401"/>
                <a:gd name="T46" fmla="*/ 0 w 538"/>
                <a:gd name="T47" fmla="*/ 388 h 401"/>
                <a:gd name="T48" fmla="*/ 316 w 538"/>
                <a:gd name="T49" fmla="*/ 401 h 401"/>
                <a:gd name="T50" fmla="*/ 430 w 538"/>
                <a:gd name="T51" fmla="*/ 401 h 401"/>
                <a:gd name="T52" fmla="*/ 430 w 538"/>
                <a:gd name="T53" fmla="*/ 391 h 401"/>
                <a:gd name="T54" fmla="*/ 316 w 538"/>
                <a:gd name="T55" fmla="*/ 391 h 401"/>
                <a:gd name="T56" fmla="*/ 316 w 538"/>
                <a:gd name="T57" fmla="*/ 401 h 401"/>
                <a:gd name="T58" fmla="*/ 523 w 538"/>
                <a:gd name="T59" fmla="*/ 378 h 401"/>
                <a:gd name="T60" fmla="*/ 538 w 538"/>
                <a:gd name="T61" fmla="*/ 378 h 401"/>
                <a:gd name="T62" fmla="*/ 538 w 538"/>
                <a:gd name="T63" fmla="*/ 368 h 401"/>
                <a:gd name="T64" fmla="*/ 523 w 538"/>
                <a:gd name="T65" fmla="*/ 368 h 401"/>
                <a:gd name="T66" fmla="*/ 523 w 538"/>
                <a:gd name="T67" fmla="*/ 378 h 401"/>
                <a:gd name="T68" fmla="*/ 523 w 538"/>
                <a:gd name="T69" fmla="*/ 394 h 401"/>
                <a:gd name="T70" fmla="*/ 538 w 538"/>
                <a:gd name="T71" fmla="*/ 394 h 401"/>
                <a:gd name="T72" fmla="*/ 538 w 538"/>
                <a:gd name="T73" fmla="*/ 388 h 401"/>
                <a:gd name="T74" fmla="*/ 523 w 538"/>
                <a:gd name="T75" fmla="*/ 388 h 401"/>
                <a:gd name="T76" fmla="*/ 523 w 538"/>
                <a:gd name="T77" fmla="*/ 394 h 4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538" h="401">
                  <a:moveTo>
                    <a:pt x="452" y="285"/>
                  </a:moveTo>
                  <a:lnTo>
                    <a:pt x="472" y="285"/>
                  </a:lnTo>
                  <a:lnTo>
                    <a:pt x="472" y="278"/>
                  </a:lnTo>
                  <a:lnTo>
                    <a:pt x="452" y="278"/>
                  </a:lnTo>
                  <a:lnTo>
                    <a:pt x="452" y="285"/>
                  </a:lnTo>
                  <a:close/>
                  <a:moveTo>
                    <a:pt x="121" y="239"/>
                  </a:moveTo>
                  <a:lnTo>
                    <a:pt x="121" y="27"/>
                  </a:lnTo>
                  <a:lnTo>
                    <a:pt x="417" y="27"/>
                  </a:lnTo>
                  <a:lnTo>
                    <a:pt x="417" y="239"/>
                  </a:lnTo>
                  <a:lnTo>
                    <a:pt x="121" y="239"/>
                  </a:lnTo>
                  <a:close/>
                  <a:moveTo>
                    <a:pt x="108" y="252"/>
                  </a:moveTo>
                  <a:lnTo>
                    <a:pt x="430" y="252"/>
                  </a:lnTo>
                  <a:lnTo>
                    <a:pt x="430" y="14"/>
                  </a:lnTo>
                  <a:lnTo>
                    <a:pt x="446" y="14"/>
                  </a:lnTo>
                  <a:lnTo>
                    <a:pt x="446" y="0"/>
                  </a:lnTo>
                  <a:lnTo>
                    <a:pt x="96" y="0"/>
                  </a:lnTo>
                  <a:lnTo>
                    <a:pt x="96" y="265"/>
                  </a:lnTo>
                  <a:lnTo>
                    <a:pt x="108" y="265"/>
                  </a:lnTo>
                  <a:lnTo>
                    <a:pt x="108" y="252"/>
                  </a:lnTo>
                  <a:close/>
                  <a:moveTo>
                    <a:pt x="0" y="388"/>
                  </a:moveTo>
                  <a:lnTo>
                    <a:pt x="54" y="388"/>
                  </a:lnTo>
                  <a:lnTo>
                    <a:pt x="54" y="368"/>
                  </a:lnTo>
                  <a:lnTo>
                    <a:pt x="0" y="368"/>
                  </a:lnTo>
                  <a:lnTo>
                    <a:pt x="0" y="388"/>
                  </a:lnTo>
                  <a:close/>
                  <a:moveTo>
                    <a:pt x="316" y="401"/>
                  </a:moveTo>
                  <a:lnTo>
                    <a:pt x="430" y="401"/>
                  </a:lnTo>
                  <a:lnTo>
                    <a:pt x="430" y="391"/>
                  </a:lnTo>
                  <a:lnTo>
                    <a:pt x="316" y="391"/>
                  </a:lnTo>
                  <a:lnTo>
                    <a:pt x="316" y="401"/>
                  </a:lnTo>
                  <a:close/>
                  <a:moveTo>
                    <a:pt x="523" y="378"/>
                  </a:moveTo>
                  <a:lnTo>
                    <a:pt x="538" y="378"/>
                  </a:lnTo>
                  <a:lnTo>
                    <a:pt x="538" y="368"/>
                  </a:lnTo>
                  <a:lnTo>
                    <a:pt x="523" y="368"/>
                  </a:lnTo>
                  <a:lnTo>
                    <a:pt x="523" y="378"/>
                  </a:lnTo>
                  <a:close/>
                  <a:moveTo>
                    <a:pt x="523" y="394"/>
                  </a:moveTo>
                  <a:lnTo>
                    <a:pt x="538" y="394"/>
                  </a:lnTo>
                  <a:lnTo>
                    <a:pt x="538" y="388"/>
                  </a:lnTo>
                  <a:lnTo>
                    <a:pt x="523" y="388"/>
                  </a:lnTo>
                  <a:lnTo>
                    <a:pt x="523" y="394"/>
                  </a:lnTo>
                  <a:close/>
                </a:path>
              </a:pathLst>
            </a:custGeom>
            <a:solidFill>
              <a:srgbClr val="000000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4632" name="Line 152"/>
            <p:cNvSpPr>
              <a:spLocks noChangeShapeType="1"/>
            </p:cNvSpPr>
            <p:nvPr/>
          </p:nvSpPr>
          <p:spPr bwMode="auto">
            <a:xfrm>
              <a:off x="1084" y="1257"/>
              <a:ext cx="430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633" name="Line 153"/>
            <p:cNvSpPr>
              <a:spLocks noChangeShapeType="1"/>
            </p:cNvSpPr>
            <p:nvPr/>
          </p:nvSpPr>
          <p:spPr bwMode="auto">
            <a:xfrm flipV="1">
              <a:off x="1193" y="1257"/>
              <a:ext cx="1" cy="19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634" name="Line 154"/>
            <p:cNvSpPr>
              <a:spLocks noChangeShapeType="1"/>
            </p:cNvSpPr>
            <p:nvPr/>
          </p:nvSpPr>
          <p:spPr bwMode="auto">
            <a:xfrm flipV="1">
              <a:off x="1301" y="1257"/>
              <a:ext cx="1" cy="19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cxnSp>
        <p:nvCxnSpPr>
          <p:cNvPr id="404635" name="AutoShape 155"/>
          <p:cNvCxnSpPr>
            <a:cxnSpLocks noChangeShapeType="1"/>
            <a:stCxn id="404631" idx="14"/>
            <a:endCxn id="404598" idx="2"/>
          </p:cNvCxnSpPr>
          <p:nvPr/>
        </p:nvCxnSpPr>
        <p:spPr bwMode="auto">
          <a:xfrm flipV="1">
            <a:off x="3403600" y="6102350"/>
            <a:ext cx="152400" cy="1492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4636" name="AutoShape 156"/>
          <p:cNvCxnSpPr>
            <a:cxnSpLocks noChangeShapeType="1"/>
            <a:stCxn id="404610" idx="4"/>
            <a:endCxn id="404597" idx="1"/>
          </p:cNvCxnSpPr>
          <p:nvPr/>
        </p:nvCxnSpPr>
        <p:spPr bwMode="auto">
          <a:xfrm>
            <a:off x="2522538" y="5318125"/>
            <a:ext cx="296862" cy="127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0276760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6858000" y="6248400"/>
            <a:ext cx="1905000" cy="457200"/>
          </a:xfrm>
          <a:prstGeom prst="rect">
            <a:avLst/>
          </a:prstGeom>
        </p:spPr>
        <p:txBody>
          <a:bodyPr/>
          <a:lstStyle/>
          <a:p>
            <a:fld id="{ACC0C137-82A1-8B49-8EAC-F6BE43B1ED5B}" type="slidenum">
              <a:rPr lang="en-US"/>
              <a:pPr/>
              <a:t>42</a:t>
            </a:fld>
            <a:endParaRPr lang="en-US"/>
          </a:p>
        </p:txBody>
      </p:sp>
      <p:sp>
        <p:nvSpPr>
          <p:cNvPr id="401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Kahn</a:t>
            </a:r>
            <a:r>
              <a:rPr lang="en-US" dirty="0" smtClean="0">
                <a:latin typeface="Arial"/>
              </a:rPr>
              <a:t>’</a:t>
            </a:r>
            <a:r>
              <a:rPr lang="en-US" dirty="0" smtClean="0"/>
              <a:t>s Rules for Interconnection</a:t>
            </a:r>
            <a:endParaRPr lang="en-US" dirty="0"/>
          </a:p>
        </p:txBody>
      </p:sp>
      <p:sp>
        <p:nvSpPr>
          <p:cNvPr id="401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Each network is independent and must not be required to </a:t>
            </a:r>
            <a:r>
              <a:rPr lang="en-US" dirty="0" smtClean="0"/>
              <a:t>change (why?)</a:t>
            </a:r>
          </a:p>
          <a:p>
            <a:pPr lvl="1"/>
            <a:endParaRPr lang="en-US" dirty="0"/>
          </a:p>
          <a:p>
            <a:r>
              <a:rPr lang="en-US" dirty="0"/>
              <a:t>Best-effort </a:t>
            </a:r>
            <a:r>
              <a:rPr lang="en-US" dirty="0" smtClean="0"/>
              <a:t>communication (why?)</a:t>
            </a:r>
          </a:p>
          <a:p>
            <a:pPr lvl="1"/>
            <a:endParaRPr lang="en-US" dirty="0"/>
          </a:p>
          <a:p>
            <a:r>
              <a:rPr lang="en-US" dirty="0"/>
              <a:t>Boxes (routers) connect </a:t>
            </a:r>
            <a:r>
              <a:rPr lang="en-US" dirty="0" smtClean="0"/>
              <a:t>networks</a:t>
            </a:r>
          </a:p>
          <a:p>
            <a:pPr lvl="1"/>
            <a:endParaRPr lang="en-US" dirty="0"/>
          </a:p>
          <a:p>
            <a:r>
              <a:rPr lang="en-US" dirty="0"/>
              <a:t>No global control at operations </a:t>
            </a:r>
            <a:r>
              <a:rPr lang="en-US" dirty="0" smtClean="0"/>
              <a:t>level (why?)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21710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1411" grpId="0" build="p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6858000" y="6248400"/>
            <a:ext cx="1905000" cy="457200"/>
          </a:xfrm>
          <a:prstGeom prst="rect">
            <a:avLst/>
          </a:prstGeom>
        </p:spPr>
        <p:txBody>
          <a:bodyPr/>
          <a:lstStyle/>
          <a:p>
            <a:fld id="{7B348285-E869-CB40-B36B-A5151E39C32F}" type="slidenum">
              <a:rPr lang="en-US"/>
              <a:pPr/>
              <a:t>43</a:t>
            </a:fld>
            <a:endParaRPr lang="en-US"/>
          </a:p>
        </p:txBody>
      </p:sp>
      <p:sp>
        <p:nvSpPr>
          <p:cNvPr id="409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Solution</a:t>
            </a:r>
          </a:p>
        </p:txBody>
      </p:sp>
      <p:grpSp>
        <p:nvGrpSpPr>
          <p:cNvPr id="409603" name="Group 3"/>
          <p:cNvGrpSpPr>
            <a:grpSpLocks/>
          </p:cNvGrpSpPr>
          <p:nvPr/>
        </p:nvGrpSpPr>
        <p:grpSpPr bwMode="auto">
          <a:xfrm>
            <a:off x="1392238" y="1752600"/>
            <a:ext cx="2179637" cy="1828800"/>
            <a:chOff x="832" y="1344"/>
            <a:chExt cx="1136" cy="1024"/>
          </a:xfrm>
        </p:grpSpPr>
        <p:sp>
          <p:nvSpPr>
            <p:cNvPr id="409604" name="Oval 4"/>
            <p:cNvSpPr>
              <a:spLocks noChangeArrowheads="1"/>
            </p:cNvSpPr>
            <p:nvPr/>
          </p:nvSpPr>
          <p:spPr bwMode="auto">
            <a:xfrm>
              <a:off x="1220" y="1344"/>
              <a:ext cx="495" cy="424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rgbClr val="FFFF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605" name="Oval 5"/>
            <p:cNvSpPr>
              <a:spLocks noChangeArrowheads="1"/>
            </p:cNvSpPr>
            <p:nvPr/>
          </p:nvSpPr>
          <p:spPr bwMode="auto">
            <a:xfrm>
              <a:off x="948" y="1455"/>
              <a:ext cx="379" cy="424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rgbClr val="FFFF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606" name="Oval 6"/>
            <p:cNvSpPr>
              <a:spLocks noChangeArrowheads="1"/>
            </p:cNvSpPr>
            <p:nvPr/>
          </p:nvSpPr>
          <p:spPr bwMode="auto">
            <a:xfrm>
              <a:off x="832" y="1710"/>
              <a:ext cx="256" cy="306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rgbClr val="FFFF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607" name="Oval 7"/>
            <p:cNvSpPr>
              <a:spLocks noChangeArrowheads="1"/>
            </p:cNvSpPr>
            <p:nvPr/>
          </p:nvSpPr>
          <p:spPr bwMode="auto">
            <a:xfrm>
              <a:off x="909" y="1862"/>
              <a:ext cx="435" cy="442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rgbClr val="FFFF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608" name="Oval 8"/>
            <p:cNvSpPr>
              <a:spLocks noChangeArrowheads="1"/>
            </p:cNvSpPr>
            <p:nvPr/>
          </p:nvSpPr>
          <p:spPr bwMode="auto">
            <a:xfrm>
              <a:off x="1086" y="1924"/>
              <a:ext cx="671" cy="444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rgbClr val="FFFF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609" name="Oval 9"/>
            <p:cNvSpPr>
              <a:spLocks noChangeArrowheads="1"/>
            </p:cNvSpPr>
            <p:nvPr/>
          </p:nvSpPr>
          <p:spPr bwMode="auto">
            <a:xfrm>
              <a:off x="1605" y="1488"/>
              <a:ext cx="311" cy="312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rgbClr val="FFFF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610" name="Oval 10"/>
            <p:cNvSpPr>
              <a:spLocks noChangeArrowheads="1"/>
            </p:cNvSpPr>
            <p:nvPr/>
          </p:nvSpPr>
          <p:spPr bwMode="auto">
            <a:xfrm>
              <a:off x="1602" y="1681"/>
              <a:ext cx="366" cy="333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rgbClr val="FFFF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611" name="Oval 11"/>
            <p:cNvSpPr>
              <a:spLocks noChangeArrowheads="1"/>
            </p:cNvSpPr>
            <p:nvPr/>
          </p:nvSpPr>
          <p:spPr bwMode="auto">
            <a:xfrm>
              <a:off x="1569" y="1751"/>
              <a:ext cx="364" cy="547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rgbClr val="FFFF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612" name="Oval 12"/>
            <p:cNvSpPr>
              <a:spLocks noChangeArrowheads="1"/>
            </p:cNvSpPr>
            <p:nvPr/>
          </p:nvSpPr>
          <p:spPr bwMode="auto">
            <a:xfrm>
              <a:off x="912" y="1434"/>
              <a:ext cx="1008" cy="918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rgbClr val="FFFF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09613" name="Rectangle 13"/>
          <p:cNvSpPr>
            <a:spLocks noChangeArrowheads="1"/>
          </p:cNvSpPr>
          <p:nvPr/>
        </p:nvSpPr>
        <p:spPr bwMode="auto">
          <a:xfrm>
            <a:off x="2047875" y="2209800"/>
            <a:ext cx="184150" cy="171450"/>
          </a:xfrm>
          <a:prstGeom prst="rect">
            <a:avLst/>
          </a:prstGeom>
          <a:solidFill>
            <a:srgbClr val="EAEAEA"/>
          </a:solidFill>
          <a:ln w="12700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125400" prstMaterial="legacyMatte">
            <a:bevelT w="13500" h="13500" prst="angle"/>
            <a:bevelB w="13500" h="13500" prst="angle"/>
            <a:extrusionClr>
              <a:srgbClr val="EAEAEA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flatTx/>
          </a:bodyPr>
          <a:lstStyle/>
          <a:p>
            <a:endParaRPr lang="en-US"/>
          </a:p>
        </p:txBody>
      </p:sp>
      <p:sp>
        <p:nvSpPr>
          <p:cNvPr id="409614" name="Rectangle 14"/>
          <p:cNvSpPr>
            <a:spLocks noChangeArrowheads="1"/>
          </p:cNvSpPr>
          <p:nvPr/>
        </p:nvSpPr>
        <p:spPr bwMode="auto">
          <a:xfrm>
            <a:off x="1362075" y="2686050"/>
            <a:ext cx="184150" cy="171450"/>
          </a:xfrm>
          <a:prstGeom prst="rect">
            <a:avLst/>
          </a:prstGeom>
          <a:solidFill>
            <a:srgbClr val="EAEAEA"/>
          </a:solidFill>
          <a:ln w="12700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125400" prstMaterial="legacyMatte">
            <a:bevelT w="13500" h="13500" prst="angle"/>
            <a:bevelB w="13500" h="13500" prst="angle"/>
            <a:extrusionClr>
              <a:srgbClr val="EAEAEA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flatTx/>
          </a:bodyPr>
          <a:lstStyle/>
          <a:p>
            <a:endParaRPr lang="en-US"/>
          </a:p>
        </p:txBody>
      </p:sp>
      <p:sp>
        <p:nvSpPr>
          <p:cNvPr id="409615" name="Rectangle 15"/>
          <p:cNvSpPr>
            <a:spLocks noChangeArrowheads="1"/>
          </p:cNvSpPr>
          <p:nvPr/>
        </p:nvSpPr>
        <p:spPr bwMode="auto">
          <a:xfrm>
            <a:off x="2006600" y="3371850"/>
            <a:ext cx="184150" cy="171450"/>
          </a:xfrm>
          <a:prstGeom prst="rect">
            <a:avLst/>
          </a:prstGeom>
          <a:solidFill>
            <a:srgbClr val="EAEAEA"/>
          </a:solidFill>
          <a:ln w="12700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125400" prstMaterial="legacyMatte">
            <a:bevelT w="13500" h="13500" prst="angle"/>
            <a:bevelB w="13500" h="13500" prst="angle"/>
            <a:extrusionClr>
              <a:srgbClr val="EAEAEA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flatTx/>
          </a:bodyPr>
          <a:lstStyle/>
          <a:p>
            <a:endParaRPr lang="en-US"/>
          </a:p>
        </p:txBody>
      </p:sp>
      <p:sp>
        <p:nvSpPr>
          <p:cNvPr id="409616" name="Rectangle 16"/>
          <p:cNvSpPr>
            <a:spLocks noChangeArrowheads="1"/>
          </p:cNvSpPr>
          <p:nvPr/>
        </p:nvSpPr>
        <p:spPr bwMode="auto">
          <a:xfrm>
            <a:off x="2927350" y="3371850"/>
            <a:ext cx="184150" cy="171450"/>
          </a:xfrm>
          <a:prstGeom prst="rect">
            <a:avLst/>
          </a:prstGeom>
          <a:solidFill>
            <a:srgbClr val="EAEAEA"/>
          </a:solidFill>
          <a:ln w="12700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125400" prstMaterial="legacyMatte">
            <a:bevelT w="13500" h="13500" prst="angle"/>
            <a:bevelB w="13500" h="13500" prst="angle"/>
            <a:extrusionClr>
              <a:srgbClr val="EAEAEA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flatTx/>
          </a:bodyPr>
          <a:lstStyle/>
          <a:p>
            <a:endParaRPr lang="en-US"/>
          </a:p>
        </p:txBody>
      </p:sp>
      <p:sp>
        <p:nvSpPr>
          <p:cNvPr id="409617" name="Rectangle 17"/>
          <p:cNvSpPr>
            <a:spLocks noChangeArrowheads="1"/>
          </p:cNvSpPr>
          <p:nvPr/>
        </p:nvSpPr>
        <p:spPr bwMode="auto">
          <a:xfrm>
            <a:off x="3295650" y="2428875"/>
            <a:ext cx="184150" cy="171450"/>
          </a:xfrm>
          <a:prstGeom prst="rect">
            <a:avLst/>
          </a:prstGeom>
          <a:solidFill>
            <a:srgbClr val="EAEAEA"/>
          </a:solidFill>
          <a:ln w="12700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125400" prstMaterial="legacyMatte">
            <a:bevelT w="13500" h="13500" prst="angle"/>
            <a:bevelB w="13500" h="13500" prst="angle"/>
            <a:extrusionClr>
              <a:srgbClr val="EAEAEA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flatTx/>
          </a:bodyPr>
          <a:lstStyle/>
          <a:p>
            <a:endParaRPr lang="en-US"/>
          </a:p>
        </p:txBody>
      </p:sp>
      <p:sp>
        <p:nvSpPr>
          <p:cNvPr id="409618" name="Rectangle 18"/>
          <p:cNvSpPr>
            <a:spLocks noChangeArrowheads="1"/>
          </p:cNvSpPr>
          <p:nvPr/>
        </p:nvSpPr>
        <p:spPr bwMode="auto">
          <a:xfrm>
            <a:off x="2743200" y="2343150"/>
            <a:ext cx="184150" cy="171450"/>
          </a:xfrm>
          <a:prstGeom prst="rect">
            <a:avLst/>
          </a:prstGeom>
          <a:solidFill>
            <a:srgbClr val="EAEAEA"/>
          </a:solidFill>
          <a:ln w="12700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125400" prstMaterial="legacyMatte">
            <a:bevelT w="13500" h="13500" prst="angle"/>
            <a:bevelB w="13500" h="13500" prst="angle"/>
            <a:extrusionClr>
              <a:srgbClr val="EAEAEA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flatTx/>
          </a:bodyPr>
          <a:lstStyle/>
          <a:p>
            <a:endParaRPr lang="en-US"/>
          </a:p>
        </p:txBody>
      </p:sp>
      <p:cxnSp>
        <p:nvCxnSpPr>
          <p:cNvPr id="409619" name="AutoShape 19"/>
          <p:cNvCxnSpPr>
            <a:cxnSpLocks noChangeShapeType="1"/>
            <a:stCxn id="409614" idx="3"/>
            <a:endCxn id="409613" idx="1"/>
          </p:cNvCxnSpPr>
          <p:nvPr/>
        </p:nvCxnSpPr>
        <p:spPr bwMode="auto">
          <a:xfrm flipV="1">
            <a:off x="1546225" y="2295525"/>
            <a:ext cx="501650" cy="4762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9620" name="AutoShape 20"/>
          <p:cNvCxnSpPr>
            <a:cxnSpLocks noChangeShapeType="1"/>
            <a:stCxn id="409613" idx="3"/>
            <a:endCxn id="409618" idx="1"/>
          </p:cNvCxnSpPr>
          <p:nvPr/>
        </p:nvCxnSpPr>
        <p:spPr bwMode="auto">
          <a:xfrm>
            <a:off x="2232025" y="2295525"/>
            <a:ext cx="511175" cy="1333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9621" name="AutoShape 21"/>
          <p:cNvCxnSpPr>
            <a:cxnSpLocks noChangeShapeType="1"/>
            <a:stCxn id="409618" idx="3"/>
            <a:endCxn id="409617" idx="1"/>
          </p:cNvCxnSpPr>
          <p:nvPr/>
        </p:nvCxnSpPr>
        <p:spPr bwMode="auto">
          <a:xfrm>
            <a:off x="2927350" y="2428875"/>
            <a:ext cx="368300" cy="857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9622" name="AutoShape 22"/>
          <p:cNvCxnSpPr>
            <a:cxnSpLocks noChangeShapeType="1"/>
            <a:stCxn id="409615" idx="0"/>
            <a:endCxn id="409618" idx="2"/>
          </p:cNvCxnSpPr>
          <p:nvPr/>
        </p:nvCxnSpPr>
        <p:spPr bwMode="auto">
          <a:xfrm flipV="1">
            <a:off x="2098675" y="2514600"/>
            <a:ext cx="736600" cy="8572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9623" name="AutoShape 23"/>
          <p:cNvCxnSpPr>
            <a:cxnSpLocks noChangeShapeType="1"/>
            <a:stCxn id="409616" idx="0"/>
            <a:endCxn id="409617" idx="2"/>
          </p:cNvCxnSpPr>
          <p:nvPr/>
        </p:nvCxnSpPr>
        <p:spPr bwMode="auto">
          <a:xfrm flipV="1">
            <a:off x="3019425" y="2600325"/>
            <a:ext cx="368300" cy="7715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9624" name="AutoShape 24"/>
          <p:cNvCxnSpPr>
            <a:cxnSpLocks noChangeShapeType="1"/>
            <a:stCxn id="409615" idx="3"/>
            <a:endCxn id="409616" idx="1"/>
          </p:cNvCxnSpPr>
          <p:nvPr/>
        </p:nvCxnSpPr>
        <p:spPr bwMode="auto">
          <a:xfrm>
            <a:off x="2190750" y="3457575"/>
            <a:ext cx="736600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9625" name="AutoShape 25"/>
          <p:cNvCxnSpPr>
            <a:cxnSpLocks noChangeShapeType="1"/>
          </p:cNvCxnSpPr>
          <p:nvPr/>
        </p:nvCxnSpPr>
        <p:spPr bwMode="auto">
          <a:xfrm>
            <a:off x="1514475" y="2743200"/>
            <a:ext cx="460375" cy="6858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409626" name="Group 26"/>
          <p:cNvGrpSpPr>
            <a:grpSpLocks/>
          </p:cNvGrpSpPr>
          <p:nvPr/>
        </p:nvGrpSpPr>
        <p:grpSpPr bwMode="auto">
          <a:xfrm>
            <a:off x="533400" y="2438400"/>
            <a:ext cx="523875" cy="488950"/>
            <a:chOff x="1014" y="912"/>
            <a:chExt cx="574" cy="596"/>
          </a:xfrm>
        </p:grpSpPr>
        <p:sp>
          <p:nvSpPr>
            <p:cNvPr id="409627" name="Freeform 27"/>
            <p:cNvSpPr>
              <a:spLocks/>
            </p:cNvSpPr>
            <p:nvPr/>
          </p:nvSpPr>
          <p:spPr bwMode="auto">
            <a:xfrm>
              <a:off x="1014" y="912"/>
              <a:ext cx="574" cy="596"/>
            </a:xfrm>
            <a:custGeom>
              <a:avLst/>
              <a:gdLst>
                <a:gd name="T0" fmla="*/ 124 w 574"/>
                <a:gd name="T1" fmla="*/ 391 h 596"/>
                <a:gd name="T2" fmla="*/ 0 w 574"/>
                <a:gd name="T3" fmla="*/ 391 h 596"/>
                <a:gd name="T4" fmla="*/ 0 w 574"/>
                <a:gd name="T5" fmla="*/ 596 h 596"/>
                <a:gd name="T6" fmla="*/ 574 w 574"/>
                <a:gd name="T7" fmla="*/ 596 h 596"/>
                <a:gd name="T8" fmla="*/ 574 w 574"/>
                <a:gd name="T9" fmla="*/ 391 h 596"/>
                <a:gd name="T10" fmla="*/ 446 w 574"/>
                <a:gd name="T11" fmla="*/ 391 h 596"/>
                <a:gd name="T12" fmla="*/ 446 w 574"/>
                <a:gd name="T13" fmla="*/ 364 h 596"/>
                <a:gd name="T14" fmla="*/ 500 w 574"/>
                <a:gd name="T15" fmla="*/ 364 h 596"/>
                <a:gd name="T16" fmla="*/ 500 w 574"/>
                <a:gd name="T17" fmla="*/ 0 h 596"/>
                <a:gd name="T18" fmla="*/ 70 w 574"/>
                <a:gd name="T19" fmla="*/ 0 h 596"/>
                <a:gd name="T20" fmla="*/ 70 w 574"/>
                <a:gd name="T21" fmla="*/ 364 h 596"/>
                <a:gd name="T22" fmla="*/ 124 w 574"/>
                <a:gd name="T23" fmla="*/ 364 h 596"/>
                <a:gd name="T24" fmla="*/ 124 w 574"/>
                <a:gd name="T25" fmla="*/ 391 h 5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74" h="596">
                  <a:moveTo>
                    <a:pt x="124" y="391"/>
                  </a:moveTo>
                  <a:lnTo>
                    <a:pt x="0" y="391"/>
                  </a:lnTo>
                  <a:lnTo>
                    <a:pt x="0" y="596"/>
                  </a:lnTo>
                  <a:lnTo>
                    <a:pt x="574" y="596"/>
                  </a:lnTo>
                  <a:lnTo>
                    <a:pt x="574" y="391"/>
                  </a:lnTo>
                  <a:lnTo>
                    <a:pt x="446" y="391"/>
                  </a:lnTo>
                  <a:lnTo>
                    <a:pt x="446" y="364"/>
                  </a:lnTo>
                  <a:lnTo>
                    <a:pt x="500" y="364"/>
                  </a:lnTo>
                  <a:lnTo>
                    <a:pt x="500" y="0"/>
                  </a:lnTo>
                  <a:lnTo>
                    <a:pt x="70" y="0"/>
                  </a:lnTo>
                  <a:lnTo>
                    <a:pt x="70" y="364"/>
                  </a:lnTo>
                  <a:lnTo>
                    <a:pt x="124" y="364"/>
                  </a:lnTo>
                  <a:lnTo>
                    <a:pt x="124" y="391"/>
                  </a:lnTo>
                  <a:close/>
                </a:path>
              </a:pathLst>
            </a:custGeom>
            <a:solidFill>
              <a:srgbClr val="FFFFFF"/>
            </a:solidFill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628" name="Line 28"/>
            <p:cNvSpPr>
              <a:spLocks noChangeShapeType="1"/>
            </p:cNvSpPr>
            <p:nvPr/>
          </p:nvSpPr>
          <p:spPr bwMode="auto">
            <a:xfrm>
              <a:off x="1138" y="1303"/>
              <a:ext cx="322" cy="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629" name="Line 29"/>
            <p:cNvSpPr>
              <a:spLocks noChangeShapeType="1"/>
            </p:cNvSpPr>
            <p:nvPr/>
          </p:nvSpPr>
          <p:spPr bwMode="auto">
            <a:xfrm>
              <a:off x="1138" y="1276"/>
              <a:ext cx="322" cy="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630" name="Freeform 30"/>
            <p:cNvSpPr>
              <a:spLocks noEditPoints="1"/>
            </p:cNvSpPr>
            <p:nvPr/>
          </p:nvSpPr>
          <p:spPr bwMode="auto">
            <a:xfrm>
              <a:off x="1310" y="1323"/>
              <a:ext cx="233" cy="168"/>
            </a:xfrm>
            <a:custGeom>
              <a:avLst/>
              <a:gdLst>
                <a:gd name="T0" fmla="*/ 0 w 233"/>
                <a:gd name="T1" fmla="*/ 168 h 168"/>
                <a:gd name="T2" fmla="*/ 188 w 233"/>
                <a:gd name="T3" fmla="*/ 168 h 168"/>
                <a:gd name="T4" fmla="*/ 188 w 233"/>
                <a:gd name="T5" fmla="*/ 0 h 168"/>
                <a:gd name="T6" fmla="*/ 0 w 233"/>
                <a:gd name="T7" fmla="*/ 0 h 168"/>
                <a:gd name="T8" fmla="*/ 0 w 233"/>
                <a:gd name="T9" fmla="*/ 168 h 168"/>
                <a:gd name="T10" fmla="*/ 204 w 233"/>
                <a:gd name="T11" fmla="*/ 26 h 168"/>
                <a:gd name="T12" fmla="*/ 233 w 233"/>
                <a:gd name="T13" fmla="*/ 26 h 168"/>
                <a:gd name="T14" fmla="*/ 233 w 233"/>
                <a:gd name="T15" fmla="*/ 0 h 168"/>
                <a:gd name="T16" fmla="*/ 204 w 233"/>
                <a:gd name="T17" fmla="*/ 0 h 168"/>
                <a:gd name="T18" fmla="*/ 204 w 233"/>
                <a:gd name="T19" fmla="*/ 26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3" h="168">
                  <a:moveTo>
                    <a:pt x="0" y="168"/>
                  </a:moveTo>
                  <a:lnTo>
                    <a:pt x="188" y="168"/>
                  </a:lnTo>
                  <a:lnTo>
                    <a:pt x="188" y="0"/>
                  </a:lnTo>
                  <a:lnTo>
                    <a:pt x="0" y="0"/>
                  </a:lnTo>
                  <a:lnTo>
                    <a:pt x="0" y="168"/>
                  </a:lnTo>
                  <a:close/>
                  <a:moveTo>
                    <a:pt x="204" y="26"/>
                  </a:moveTo>
                  <a:lnTo>
                    <a:pt x="233" y="26"/>
                  </a:lnTo>
                  <a:lnTo>
                    <a:pt x="233" y="0"/>
                  </a:lnTo>
                  <a:lnTo>
                    <a:pt x="204" y="0"/>
                  </a:lnTo>
                  <a:lnTo>
                    <a:pt x="204" y="26"/>
                  </a:lnTo>
                  <a:close/>
                </a:path>
              </a:pathLst>
            </a:custGeom>
            <a:solidFill>
              <a:srgbClr val="FFFFFF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631" name="Line 31"/>
            <p:cNvSpPr>
              <a:spLocks noChangeShapeType="1"/>
            </p:cNvSpPr>
            <p:nvPr/>
          </p:nvSpPr>
          <p:spPr bwMode="auto">
            <a:xfrm>
              <a:off x="1310" y="1379"/>
              <a:ext cx="188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632" name="Line 32"/>
            <p:cNvSpPr>
              <a:spLocks noChangeShapeType="1"/>
            </p:cNvSpPr>
            <p:nvPr/>
          </p:nvSpPr>
          <p:spPr bwMode="auto">
            <a:xfrm>
              <a:off x="1310" y="1435"/>
              <a:ext cx="188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633" name="Line 33"/>
            <p:cNvSpPr>
              <a:spLocks noChangeShapeType="1"/>
            </p:cNvSpPr>
            <p:nvPr/>
          </p:nvSpPr>
          <p:spPr bwMode="auto">
            <a:xfrm>
              <a:off x="1317" y="1405"/>
              <a:ext cx="172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634" name="Rectangle 34"/>
            <p:cNvSpPr>
              <a:spLocks noChangeArrowheads="1"/>
            </p:cNvSpPr>
            <p:nvPr/>
          </p:nvSpPr>
          <p:spPr bwMode="auto">
            <a:xfrm>
              <a:off x="1416" y="1389"/>
              <a:ext cx="54" cy="36"/>
            </a:xfrm>
            <a:prstGeom prst="rect">
              <a:avLst/>
            </a:prstGeom>
            <a:noFill/>
            <a:ln w="476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635" name="Freeform 35"/>
            <p:cNvSpPr>
              <a:spLocks noEditPoints="1"/>
            </p:cNvSpPr>
            <p:nvPr/>
          </p:nvSpPr>
          <p:spPr bwMode="auto">
            <a:xfrm>
              <a:off x="1030" y="955"/>
              <a:ext cx="538" cy="401"/>
            </a:xfrm>
            <a:custGeom>
              <a:avLst/>
              <a:gdLst>
                <a:gd name="T0" fmla="*/ 452 w 538"/>
                <a:gd name="T1" fmla="*/ 285 h 401"/>
                <a:gd name="T2" fmla="*/ 472 w 538"/>
                <a:gd name="T3" fmla="*/ 285 h 401"/>
                <a:gd name="T4" fmla="*/ 472 w 538"/>
                <a:gd name="T5" fmla="*/ 278 h 401"/>
                <a:gd name="T6" fmla="*/ 452 w 538"/>
                <a:gd name="T7" fmla="*/ 278 h 401"/>
                <a:gd name="T8" fmla="*/ 452 w 538"/>
                <a:gd name="T9" fmla="*/ 285 h 401"/>
                <a:gd name="T10" fmla="*/ 121 w 538"/>
                <a:gd name="T11" fmla="*/ 239 h 401"/>
                <a:gd name="T12" fmla="*/ 121 w 538"/>
                <a:gd name="T13" fmla="*/ 27 h 401"/>
                <a:gd name="T14" fmla="*/ 417 w 538"/>
                <a:gd name="T15" fmla="*/ 27 h 401"/>
                <a:gd name="T16" fmla="*/ 417 w 538"/>
                <a:gd name="T17" fmla="*/ 239 h 401"/>
                <a:gd name="T18" fmla="*/ 121 w 538"/>
                <a:gd name="T19" fmla="*/ 239 h 401"/>
                <a:gd name="T20" fmla="*/ 108 w 538"/>
                <a:gd name="T21" fmla="*/ 252 h 401"/>
                <a:gd name="T22" fmla="*/ 430 w 538"/>
                <a:gd name="T23" fmla="*/ 252 h 401"/>
                <a:gd name="T24" fmla="*/ 430 w 538"/>
                <a:gd name="T25" fmla="*/ 14 h 401"/>
                <a:gd name="T26" fmla="*/ 446 w 538"/>
                <a:gd name="T27" fmla="*/ 14 h 401"/>
                <a:gd name="T28" fmla="*/ 446 w 538"/>
                <a:gd name="T29" fmla="*/ 0 h 401"/>
                <a:gd name="T30" fmla="*/ 96 w 538"/>
                <a:gd name="T31" fmla="*/ 0 h 401"/>
                <a:gd name="T32" fmla="*/ 96 w 538"/>
                <a:gd name="T33" fmla="*/ 265 h 401"/>
                <a:gd name="T34" fmla="*/ 108 w 538"/>
                <a:gd name="T35" fmla="*/ 265 h 401"/>
                <a:gd name="T36" fmla="*/ 108 w 538"/>
                <a:gd name="T37" fmla="*/ 252 h 401"/>
                <a:gd name="T38" fmla="*/ 0 w 538"/>
                <a:gd name="T39" fmla="*/ 388 h 401"/>
                <a:gd name="T40" fmla="*/ 54 w 538"/>
                <a:gd name="T41" fmla="*/ 388 h 401"/>
                <a:gd name="T42" fmla="*/ 54 w 538"/>
                <a:gd name="T43" fmla="*/ 368 h 401"/>
                <a:gd name="T44" fmla="*/ 0 w 538"/>
                <a:gd name="T45" fmla="*/ 368 h 401"/>
                <a:gd name="T46" fmla="*/ 0 w 538"/>
                <a:gd name="T47" fmla="*/ 388 h 401"/>
                <a:gd name="T48" fmla="*/ 316 w 538"/>
                <a:gd name="T49" fmla="*/ 401 h 401"/>
                <a:gd name="T50" fmla="*/ 430 w 538"/>
                <a:gd name="T51" fmla="*/ 401 h 401"/>
                <a:gd name="T52" fmla="*/ 430 w 538"/>
                <a:gd name="T53" fmla="*/ 391 h 401"/>
                <a:gd name="T54" fmla="*/ 316 w 538"/>
                <a:gd name="T55" fmla="*/ 391 h 401"/>
                <a:gd name="T56" fmla="*/ 316 w 538"/>
                <a:gd name="T57" fmla="*/ 401 h 401"/>
                <a:gd name="T58" fmla="*/ 523 w 538"/>
                <a:gd name="T59" fmla="*/ 378 h 401"/>
                <a:gd name="T60" fmla="*/ 538 w 538"/>
                <a:gd name="T61" fmla="*/ 378 h 401"/>
                <a:gd name="T62" fmla="*/ 538 w 538"/>
                <a:gd name="T63" fmla="*/ 368 h 401"/>
                <a:gd name="T64" fmla="*/ 523 w 538"/>
                <a:gd name="T65" fmla="*/ 368 h 401"/>
                <a:gd name="T66" fmla="*/ 523 w 538"/>
                <a:gd name="T67" fmla="*/ 378 h 401"/>
                <a:gd name="T68" fmla="*/ 523 w 538"/>
                <a:gd name="T69" fmla="*/ 394 h 401"/>
                <a:gd name="T70" fmla="*/ 538 w 538"/>
                <a:gd name="T71" fmla="*/ 394 h 401"/>
                <a:gd name="T72" fmla="*/ 538 w 538"/>
                <a:gd name="T73" fmla="*/ 388 h 401"/>
                <a:gd name="T74" fmla="*/ 523 w 538"/>
                <a:gd name="T75" fmla="*/ 388 h 401"/>
                <a:gd name="T76" fmla="*/ 523 w 538"/>
                <a:gd name="T77" fmla="*/ 394 h 4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538" h="401">
                  <a:moveTo>
                    <a:pt x="452" y="285"/>
                  </a:moveTo>
                  <a:lnTo>
                    <a:pt x="472" y="285"/>
                  </a:lnTo>
                  <a:lnTo>
                    <a:pt x="472" y="278"/>
                  </a:lnTo>
                  <a:lnTo>
                    <a:pt x="452" y="278"/>
                  </a:lnTo>
                  <a:lnTo>
                    <a:pt x="452" y="285"/>
                  </a:lnTo>
                  <a:close/>
                  <a:moveTo>
                    <a:pt x="121" y="239"/>
                  </a:moveTo>
                  <a:lnTo>
                    <a:pt x="121" y="27"/>
                  </a:lnTo>
                  <a:lnTo>
                    <a:pt x="417" y="27"/>
                  </a:lnTo>
                  <a:lnTo>
                    <a:pt x="417" y="239"/>
                  </a:lnTo>
                  <a:lnTo>
                    <a:pt x="121" y="239"/>
                  </a:lnTo>
                  <a:close/>
                  <a:moveTo>
                    <a:pt x="108" y="252"/>
                  </a:moveTo>
                  <a:lnTo>
                    <a:pt x="430" y="252"/>
                  </a:lnTo>
                  <a:lnTo>
                    <a:pt x="430" y="14"/>
                  </a:lnTo>
                  <a:lnTo>
                    <a:pt x="446" y="14"/>
                  </a:lnTo>
                  <a:lnTo>
                    <a:pt x="446" y="0"/>
                  </a:lnTo>
                  <a:lnTo>
                    <a:pt x="96" y="0"/>
                  </a:lnTo>
                  <a:lnTo>
                    <a:pt x="96" y="265"/>
                  </a:lnTo>
                  <a:lnTo>
                    <a:pt x="108" y="265"/>
                  </a:lnTo>
                  <a:lnTo>
                    <a:pt x="108" y="252"/>
                  </a:lnTo>
                  <a:close/>
                  <a:moveTo>
                    <a:pt x="0" y="388"/>
                  </a:moveTo>
                  <a:lnTo>
                    <a:pt x="54" y="388"/>
                  </a:lnTo>
                  <a:lnTo>
                    <a:pt x="54" y="368"/>
                  </a:lnTo>
                  <a:lnTo>
                    <a:pt x="0" y="368"/>
                  </a:lnTo>
                  <a:lnTo>
                    <a:pt x="0" y="388"/>
                  </a:lnTo>
                  <a:close/>
                  <a:moveTo>
                    <a:pt x="316" y="401"/>
                  </a:moveTo>
                  <a:lnTo>
                    <a:pt x="430" y="401"/>
                  </a:lnTo>
                  <a:lnTo>
                    <a:pt x="430" y="391"/>
                  </a:lnTo>
                  <a:lnTo>
                    <a:pt x="316" y="391"/>
                  </a:lnTo>
                  <a:lnTo>
                    <a:pt x="316" y="401"/>
                  </a:lnTo>
                  <a:close/>
                  <a:moveTo>
                    <a:pt x="523" y="378"/>
                  </a:moveTo>
                  <a:lnTo>
                    <a:pt x="538" y="378"/>
                  </a:lnTo>
                  <a:lnTo>
                    <a:pt x="538" y="368"/>
                  </a:lnTo>
                  <a:lnTo>
                    <a:pt x="523" y="368"/>
                  </a:lnTo>
                  <a:lnTo>
                    <a:pt x="523" y="378"/>
                  </a:lnTo>
                  <a:close/>
                  <a:moveTo>
                    <a:pt x="523" y="394"/>
                  </a:moveTo>
                  <a:lnTo>
                    <a:pt x="538" y="394"/>
                  </a:lnTo>
                  <a:lnTo>
                    <a:pt x="538" y="388"/>
                  </a:lnTo>
                  <a:lnTo>
                    <a:pt x="523" y="388"/>
                  </a:lnTo>
                  <a:lnTo>
                    <a:pt x="523" y="394"/>
                  </a:lnTo>
                  <a:close/>
                </a:path>
              </a:pathLst>
            </a:custGeom>
            <a:solidFill>
              <a:srgbClr val="000000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636" name="Line 36"/>
            <p:cNvSpPr>
              <a:spLocks noChangeShapeType="1"/>
            </p:cNvSpPr>
            <p:nvPr/>
          </p:nvSpPr>
          <p:spPr bwMode="auto">
            <a:xfrm>
              <a:off x="1084" y="1257"/>
              <a:ext cx="430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637" name="Line 37"/>
            <p:cNvSpPr>
              <a:spLocks noChangeShapeType="1"/>
            </p:cNvSpPr>
            <p:nvPr/>
          </p:nvSpPr>
          <p:spPr bwMode="auto">
            <a:xfrm flipV="1">
              <a:off x="1193" y="1257"/>
              <a:ext cx="1" cy="19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638" name="Line 38"/>
            <p:cNvSpPr>
              <a:spLocks noChangeShapeType="1"/>
            </p:cNvSpPr>
            <p:nvPr/>
          </p:nvSpPr>
          <p:spPr bwMode="auto">
            <a:xfrm flipV="1">
              <a:off x="1301" y="1257"/>
              <a:ext cx="1" cy="19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09639" name="Group 39"/>
          <p:cNvGrpSpPr>
            <a:grpSpLocks/>
          </p:cNvGrpSpPr>
          <p:nvPr/>
        </p:nvGrpSpPr>
        <p:grpSpPr bwMode="auto">
          <a:xfrm>
            <a:off x="3657600" y="2133600"/>
            <a:ext cx="523875" cy="488950"/>
            <a:chOff x="1014" y="912"/>
            <a:chExt cx="574" cy="596"/>
          </a:xfrm>
        </p:grpSpPr>
        <p:sp>
          <p:nvSpPr>
            <p:cNvPr id="409640" name="Freeform 40"/>
            <p:cNvSpPr>
              <a:spLocks/>
            </p:cNvSpPr>
            <p:nvPr/>
          </p:nvSpPr>
          <p:spPr bwMode="auto">
            <a:xfrm>
              <a:off x="1014" y="912"/>
              <a:ext cx="574" cy="596"/>
            </a:xfrm>
            <a:custGeom>
              <a:avLst/>
              <a:gdLst>
                <a:gd name="T0" fmla="*/ 124 w 574"/>
                <a:gd name="T1" fmla="*/ 391 h 596"/>
                <a:gd name="T2" fmla="*/ 0 w 574"/>
                <a:gd name="T3" fmla="*/ 391 h 596"/>
                <a:gd name="T4" fmla="*/ 0 w 574"/>
                <a:gd name="T5" fmla="*/ 596 h 596"/>
                <a:gd name="T6" fmla="*/ 574 w 574"/>
                <a:gd name="T7" fmla="*/ 596 h 596"/>
                <a:gd name="T8" fmla="*/ 574 w 574"/>
                <a:gd name="T9" fmla="*/ 391 h 596"/>
                <a:gd name="T10" fmla="*/ 446 w 574"/>
                <a:gd name="T11" fmla="*/ 391 h 596"/>
                <a:gd name="T12" fmla="*/ 446 w 574"/>
                <a:gd name="T13" fmla="*/ 364 h 596"/>
                <a:gd name="T14" fmla="*/ 500 w 574"/>
                <a:gd name="T15" fmla="*/ 364 h 596"/>
                <a:gd name="T16" fmla="*/ 500 w 574"/>
                <a:gd name="T17" fmla="*/ 0 h 596"/>
                <a:gd name="T18" fmla="*/ 70 w 574"/>
                <a:gd name="T19" fmla="*/ 0 h 596"/>
                <a:gd name="T20" fmla="*/ 70 w 574"/>
                <a:gd name="T21" fmla="*/ 364 h 596"/>
                <a:gd name="T22" fmla="*/ 124 w 574"/>
                <a:gd name="T23" fmla="*/ 364 h 596"/>
                <a:gd name="T24" fmla="*/ 124 w 574"/>
                <a:gd name="T25" fmla="*/ 391 h 5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74" h="596">
                  <a:moveTo>
                    <a:pt x="124" y="391"/>
                  </a:moveTo>
                  <a:lnTo>
                    <a:pt x="0" y="391"/>
                  </a:lnTo>
                  <a:lnTo>
                    <a:pt x="0" y="596"/>
                  </a:lnTo>
                  <a:lnTo>
                    <a:pt x="574" y="596"/>
                  </a:lnTo>
                  <a:lnTo>
                    <a:pt x="574" y="391"/>
                  </a:lnTo>
                  <a:lnTo>
                    <a:pt x="446" y="391"/>
                  </a:lnTo>
                  <a:lnTo>
                    <a:pt x="446" y="364"/>
                  </a:lnTo>
                  <a:lnTo>
                    <a:pt x="500" y="364"/>
                  </a:lnTo>
                  <a:lnTo>
                    <a:pt x="500" y="0"/>
                  </a:lnTo>
                  <a:lnTo>
                    <a:pt x="70" y="0"/>
                  </a:lnTo>
                  <a:lnTo>
                    <a:pt x="70" y="364"/>
                  </a:lnTo>
                  <a:lnTo>
                    <a:pt x="124" y="364"/>
                  </a:lnTo>
                  <a:lnTo>
                    <a:pt x="124" y="391"/>
                  </a:lnTo>
                  <a:close/>
                </a:path>
              </a:pathLst>
            </a:custGeom>
            <a:solidFill>
              <a:srgbClr val="FFFFFF"/>
            </a:solidFill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641" name="Line 41"/>
            <p:cNvSpPr>
              <a:spLocks noChangeShapeType="1"/>
            </p:cNvSpPr>
            <p:nvPr/>
          </p:nvSpPr>
          <p:spPr bwMode="auto">
            <a:xfrm>
              <a:off x="1138" y="1303"/>
              <a:ext cx="322" cy="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642" name="Line 42"/>
            <p:cNvSpPr>
              <a:spLocks noChangeShapeType="1"/>
            </p:cNvSpPr>
            <p:nvPr/>
          </p:nvSpPr>
          <p:spPr bwMode="auto">
            <a:xfrm>
              <a:off x="1138" y="1276"/>
              <a:ext cx="322" cy="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643" name="Freeform 43"/>
            <p:cNvSpPr>
              <a:spLocks noEditPoints="1"/>
            </p:cNvSpPr>
            <p:nvPr/>
          </p:nvSpPr>
          <p:spPr bwMode="auto">
            <a:xfrm>
              <a:off x="1310" y="1323"/>
              <a:ext cx="233" cy="168"/>
            </a:xfrm>
            <a:custGeom>
              <a:avLst/>
              <a:gdLst>
                <a:gd name="T0" fmla="*/ 0 w 233"/>
                <a:gd name="T1" fmla="*/ 168 h 168"/>
                <a:gd name="T2" fmla="*/ 188 w 233"/>
                <a:gd name="T3" fmla="*/ 168 h 168"/>
                <a:gd name="T4" fmla="*/ 188 w 233"/>
                <a:gd name="T5" fmla="*/ 0 h 168"/>
                <a:gd name="T6" fmla="*/ 0 w 233"/>
                <a:gd name="T7" fmla="*/ 0 h 168"/>
                <a:gd name="T8" fmla="*/ 0 w 233"/>
                <a:gd name="T9" fmla="*/ 168 h 168"/>
                <a:gd name="T10" fmla="*/ 204 w 233"/>
                <a:gd name="T11" fmla="*/ 26 h 168"/>
                <a:gd name="T12" fmla="*/ 233 w 233"/>
                <a:gd name="T13" fmla="*/ 26 h 168"/>
                <a:gd name="T14" fmla="*/ 233 w 233"/>
                <a:gd name="T15" fmla="*/ 0 h 168"/>
                <a:gd name="T16" fmla="*/ 204 w 233"/>
                <a:gd name="T17" fmla="*/ 0 h 168"/>
                <a:gd name="T18" fmla="*/ 204 w 233"/>
                <a:gd name="T19" fmla="*/ 26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3" h="168">
                  <a:moveTo>
                    <a:pt x="0" y="168"/>
                  </a:moveTo>
                  <a:lnTo>
                    <a:pt x="188" y="168"/>
                  </a:lnTo>
                  <a:lnTo>
                    <a:pt x="188" y="0"/>
                  </a:lnTo>
                  <a:lnTo>
                    <a:pt x="0" y="0"/>
                  </a:lnTo>
                  <a:lnTo>
                    <a:pt x="0" y="168"/>
                  </a:lnTo>
                  <a:close/>
                  <a:moveTo>
                    <a:pt x="204" y="26"/>
                  </a:moveTo>
                  <a:lnTo>
                    <a:pt x="233" y="26"/>
                  </a:lnTo>
                  <a:lnTo>
                    <a:pt x="233" y="0"/>
                  </a:lnTo>
                  <a:lnTo>
                    <a:pt x="204" y="0"/>
                  </a:lnTo>
                  <a:lnTo>
                    <a:pt x="204" y="26"/>
                  </a:lnTo>
                  <a:close/>
                </a:path>
              </a:pathLst>
            </a:custGeom>
            <a:solidFill>
              <a:srgbClr val="FFFFFF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644" name="Line 44"/>
            <p:cNvSpPr>
              <a:spLocks noChangeShapeType="1"/>
            </p:cNvSpPr>
            <p:nvPr/>
          </p:nvSpPr>
          <p:spPr bwMode="auto">
            <a:xfrm>
              <a:off x="1310" y="1379"/>
              <a:ext cx="188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645" name="Line 45"/>
            <p:cNvSpPr>
              <a:spLocks noChangeShapeType="1"/>
            </p:cNvSpPr>
            <p:nvPr/>
          </p:nvSpPr>
          <p:spPr bwMode="auto">
            <a:xfrm>
              <a:off x="1310" y="1435"/>
              <a:ext cx="188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646" name="Line 46"/>
            <p:cNvSpPr>
              <a:spLocks noChangeShapeType="1"/>
            </p:cNvSpPr>
            <p:nvPr/>
          </p:nvSpPr>
          <p:spPr bwMode="auto">
            <a:xfrm>
              <a:off x="1317" y="1405"/>
              <a:ext cx="172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647" name="Rectangle 47"/>
            <p:cNvSpPr>
              <a:spLocks noChangeArrowheads="1"/>
            </p:cNvSpPr>
            <p:nvPr/>
          </p:nvSpPr>
          <p:spPr bwMode="auto">
            <a:xfrm>
              <a:off x="1416" y="1389"/>
              <a:ext cx="54" cy="36"/>
            </a:xfrm>
            <a:prstGeom prst="rect">
              <a:avLst/>
            </a:prstGeom>
            <a:noFill/>
            <a:ln w="476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648" name="Freeform 48"/>
            <p:cNvSpPr>
              <a:spLocks noEditPoints="1"/>
            </p:cNvSpPr>
            <p:nvPr/>
          </p:nvSpPr>
          <p:spPr bwMode="auto">
            <a:xfrm>
              <a:off x="1030" y="955"/>
              <a:ext cx="538" cy="401"/>
            </a:xfrm>
            <a:custGeom>
              <a:avLst/>
              <a:gdLst>
                <a:gd name="T0" fmla="*/ 452 w 538"/>
                <a:gd name="T1" fmla="*/ 285 h 401"/>
                <a:gd name="T2" fmla="*/ 472 w 538"/>
                <a:gd name="T3" fmla="*/ 285 h 401"/>
                <a:gd name="T4" fmla="*/ 472 w 538"/>
                <a:gd name="T5" fmla="*/ 278 h 401"/>
                <a:gd name="T6" fmla="*/ 452 w 538"/>
                <a:gd name="T7" fmla="*/ 278 h 401"/>
                <a:gd name="T8" fmla="*/ 452 w 538"/>
                <a:gd name="T9" fmla="*/ 285 h 401"/>
                <a:gd name="T10" fmla="*/ 121 w 538"/>
                <a:gd name="T11" fmla="*/ 239 h 401"/>
                <a:gd name="T12" fmla="*/ 121 w 538"/>
                <a:gd name="T13" fmla="*/ 27 h 401"/>
                <a:gd name="T14" fmla="*/ 417 w 538"/>
                <a:gd name="T15" fmla="*/ 27 h 401"/>
                <a:gd name="T16" fmla="*/ 417 w 538"/>
                <a:gd name="T17" fmla="*/ 239 h 401"/>
                <a:gd name="T18" fmla="*/ 121 w 538"/>
                <a:gd name="T19" fmla="*/ 239 h 401"/>
                <a:gd name="T20" fmla="*/ 108 w 538"/>
                <a:gd name="T21" fmla="*/ 252 h 401"/>
                <a:gd name="T22" fmla="*/ 430 w 538"/>
                <a:gd name="T23" fmla="*/ 252 h 401"/>
                <a:gd name="T24" fmla="*/ 430 w 538"/>
                <a:gd name="T25" fmla="*/ 14 h 401"/>
                <a:gd name="T26" fmla="*/ 446 w 538"/>
                <a:gd name="T27" fmla="*/ 14 h 401"/>
                <a:gd name="T28" fmla="*/ 446 w 538"/>
                <a:gd name="T29" fmla="*/ 0 h 401"/>
                <a:gd name="T30" fmla="*/ 96 w 538"/>
                <a:gd name="T31" fmla="*/ 0 h 401"/>
                <a:gd name="T32" fmla="*/ 96 w 538"/>
                <a:gd name="T33" fmla="*/ 265 h 401"/>
                <a:gd name="T34" fmla="*/ 108 w 538"/>
                <a:gd name="T35" fmla="*/ 265 h 401"/>
                <a:gd name="T36" fmla="*/ 108 w 538"/>
                <a:gd name="T37" fmla="*/ 252 h 401"/>
                <a:gd name="T38" fmla="*/ 0 w 538"/>
                <a:gd name="T39" fmla="*/ 388 h 401"/>
                <a:gd name="T40" fmla="*/ 54 w 538"/>
                <a:gd name="T41" fmla="*/ 388 h 401"/>
                <a:gd name="T42" fmla="*/ 54 w 538"/>
                <a:gd name="T43" fmla="*/ 368 h 401"/>
                <a:gd name="T44" fmla="*/ 0 w 538"/>
                <a:gd name="T45" fmla="*/ 368 h 401"/>
                <a:gd name="T46" fmla="*/ 0 w 538"/>
                <a:gd name="T47" fmla="*/ 388 h 401"/>
                <a:gd name="T48" fmla="*/ 316 w 538"/>
                <a:gd name="T49" fmla="*/ 401 h 401"/>
                <a:gd name="T50" fmla="*/ 430 w 538"/>
                <a:gd name="T51" fmla="*/ 401 h 401"/>
                <a:gd name="T52" fmla="*/ 430 w 538"/>
                <a:gd name="T53" fmla="*/ 391 h 401"/>
                <a:gd name="T54" fmla="*/ 316 w 538"/>
                <a:gd name="T55" fmla="*/ 391 h 401"/>
                <a:gd name="T56" fmla="*/ 316 w 538"/>
                <a:gd name="T57" fmla="*/ 401 h 401"/>
                <a:gd name="T58" fmla="*/ 523 w 538"/>
                <a:gd name="T59" fmla="*/ 378 h 401"/>
                <a:gd name="T60" fmla="*/ 538 w 538"/>
                <a:gd name="T61" fmla="*/ 378 h 401"/>
                <a:gd name="T62" fmla="*/ 538 w 538"/>
                <a:gd name="T63" fmla="*/ 368 h 401"/>
                <a:gd name="T64" fmla="*/ 523 w 538"/>
                <a:gd name="T65" fmla="*/ 368 h 401"/>
                <a:gd name="T66" fmla="*/ 523 w 538"/>
                <a:gd name="T67" fmla="*/ 378 h 401"/>
                <a:gd name="T68" fmla="*/ 523 w 538"/>
                <a:gd name="T69" fmla="*/ 394 h 401"/>
                <a:gd name="T70" fmla="*/ 538 w 538"/>
                <a:gd name="T71" fmla="*/ 394 h 401"/>
                <a:gd name="T72" fmla="*/ 538 w 538"/>
                <a:gd name="T73" fmla="*/ 388 h 401"/>
                <a:gd name="T74" fmla="*/ 523 w 538"/>
                <a:gd name="T75" fmla="*/ 388 h 401"/>
                <a:gd name="T76" fmla="*/ 523 w 538"/>
                <a:gd name="T77" fmla="*/ 394 h 4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538" h="401">
                  <a:moveTo>
                    <a:pt x="452" y="285"/>
                  </a:moveTo>
                  <a:lnTo>
                    <a:pt x="472" y="285"/>
                  </a:lnTo>
                  <a:lnTo>
                    <a:pt x="472" y="278"/>
                  </a:lnTo>
                  <a:lnTo>
                    <a:pt x="452" y="278"/>
                  </a:lnTo>
                  <a:lnTo>
                    <a:pt x="452" y="285"/>
                  </a:lnTo>
                  <a:close/>
                  <a:moveTo>
                    <a:pt x="121" y="239"/>
                  </a:moveTo>
                  <a:lnTo>
                    <a:pt x="121" y="27"/>
                  </a:lnTo>
                  <a:lnTo>
                    <a:pt x="417" y="27"/>
                  </a:lnTo>
                  <a:lnTo>
                    <a:pt x="417" y="239"/>
                  </a:lnTo>
                  <a:lnTo>
                    <a:pt x="121" y="239"/>
                  </a:lnTo>
                  <a:close/>
                  <a:moveTo>
                    <a:pt x="108" y="252"/>
                  </a:moveTo>
                  <a:lnTo>
                    <a:pt x="430" y="252"/>
                  </a:lnTo>
                  <a:lnTo>
                    <a:pt x="430" y="14"/>
                  </a:lnTo>
                  <a:lnTo>
                    <a:pt x="446" y="14"/>
                  </a:lnTo>
                  <a:lnTo>
                    <a:pt x="446" y="0"/>
                  </a:lnTo>
                  <a:lnTo>
                    <a:pt x="96" y="0"/>
                  </a:lnTo>
                  <a:lnTo>
                    <a:pt x="96" y="265"/>
                  </a:lnTo>
                  <a:lnTo>
                    <a:pt x="108" y="265"/>
                  </a:lnTo>
                  <a:lnTo>
                    <a:pt x="108" y="252"/>
                  </a:lnTo>
                  <a:close/>
                  <a:moveTo>
                    <a:pt x="0" y="388"/>
                  </a:moveTo>
                  <a:lnTo>
                    <a:pt x="54" y="388"/>
                  </a:lnTo>
                  <a:lnTo>
                    <a:pt x="54" y="368"/>
                  </a:lnTo>
                  <a:lnTo>
                    <a:pt x="0" y="368"/>
                  </a:lnTo>
                  <a:lnTo>
                    <a:pt x="0" y="388"/>
                  </a:lnTo>
                  <a:close/>
                  <a:moveTo>
                    <a:pt x="316" y="401"/>
                  </a:moveTo>
                  <a:lnTo>
                    <a:pt x="430" y="401"/>
                  </a:lnTo>
                  <a:lnTo>
                    <a:pt x="430" y="391"/>
                  </a:lnTo>
                  <a:lnTo>
                    <a:pt x="316" y="391"/>
                  </a:lnTo>
                  <a:lnTo>
                    <a:pt x="316" y="401"/>
                  </a:lnTo>
                  <a:close/>
                  <a:moveTo>
                    <a:pt x="523" y="378"/>
                  </a:moveTo>
                  <a:lnTo>
                    <a:pt x="538" y="378"/>
                  </a:lnTo>
                  <a:lnTo>
                    <a:pt x="538" y="368"/>
                  </a:lnTo>
                  <a:lnTo>
                    <a:pt x="523" y="368"/>
                  </a:lnTo>
                  <a:lnTo>
                    <a:pt x="523" y="378"/>
                  </a:lnTo>
                  <a:close/>
                  <a:moveTo>
                    <a:pt x="523" y="394"/>
                  </a:moveTo>
                  <a:lnTo>
                    <a:pt x="538" y="394"/>
                  </a:lnTo>
                  <a:lnTo>
                    <a:pt x="538" y="388"/>
                  </a:lnTo>
                  <a:lnTo>
                    <a:pt x="523" y="388"/>
                  </a:lnTo>
                  <a:lnTo>
                    <a:pt x="523" y="394"/>
                  </a:lnTo>
                  <a:close/>
                </a:path>
              </a:pathLst>
            </a:custGeom>
            <a:solidFill>
              <a:srgbClr val="000000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649" name="Line 49"/>
            <p:cNvSpPr>
              <a:spLocks noChangeShapeType="1"/>
            </p:cNvSpPr>
            <p:nvPr/>
          </p:nvSpPr>
          <p:spPr bwMode="auto">
            <a:xfrm>
              <a:off x="1084" y="1257"/>
              <a:ext cx="430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650" name="Line 50"/>
            <p:cNvSpPr>
              <a:spLocks noChangeShapeType="1"/>
            </p:cNvSpPr>
            <p:nvPr/>
          </p:nvSpPr>
          <p:spPr bwMode="auto">
            <a:xfrm flipV="1">
              <a:off x="1193" y="1257"/>
              <a:ext cx="1" cy="19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651" name="Line 51"/>
            <p:cNvSpPr>
              <a:spLocks noChangeShapeType="1"/>
            </p:cNvSpPr>
            <p:nvPr/>
          </p:nvSpPr>
          <p:spPr bwMode="auto">
            <a:xfrm flipV="1">
              <a:off x="1301" y="1257"/>
              <a:ext cx="1" cy="19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cxnSp>
        <p:nvCxnSpPr>
          <p:cNvPr id="409652" name="AutoShape 52"/>
          <p:cNvCxnSpPr>
            <a:cxnSpLocks noChangeShapeType="1"/>
            <a:stCxn id="409627" idx="4"/>
            <a:endCxn id="409614" idx="1"/>
          </p:cNvCxnSpPr>
          <p:nvPr/>
        </p:nvCxnSpPr>
        <p:spPr bwMode="auto">
          <a:xfrm>
            <a:off x="1065213" y="2759075"/>
            <a:ext cx="296862" cy="127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9653" name="AutoShape 53"/>
          <p:cNvCxnSpPr>
            <a:cxnSpLocks noChangeShapeType="1"/>
            <a:stCxn id="409617" idx="3"/>
            <a:endCxn id="409648" idx="22"/>
          </p:cNvCxnSpPr>
          <p:nvPr/>
        </p:nvCxnSpPr>
        <p:spPr bwMode="auto">
          <a:xfrm flipV="1">
            <a:off x="3479800" y="2470150"/>
            <a:ext cx="192088" cy="444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409654" name="Group 54"/>
          <p:cNvGrpSpPr>
            <a:grpSpLocks/>
          </p:cNvGrpSpPr>
          <p:nvPr/>
        </p:nvGrpSpPr>
        <p:grpSpPr bwMode="auto">
          <a:xfrm>
            <a:off x="5287963" y="2514600"/>
            <a:ext cx="2179637" cy="1828800"/>
            <a:chOff x="832" y="1344"/>
            <a:chExt cx="1136" cy="1024"/>
          </a:xfrm>
        </p:grpSpPr>
        <p:sp>
          <p:nvSpPr>
            <p:cNvPr id="409655" name="Oval 55"/>
            <p:cNvSpPr>
              <a:spLocks noChangeArrowheads="1"/>
            </p:cNvSpPr>
            <p:nvPr/>
          </p:nvSpPr>
          <p:spPr bwMode="auto">
            <a:xfrm>
              <a:off x="1220" y="1344"/>
              <a:ext cx="495" cy="424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rgbClr val="DDDDDD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656" name="Oval 56"/>
            <p:cNvSpPr>
              <a:spLocks noChangeArrowheads="1"/>
            </p:cNvSpPr>
            <p:nvPr/>
          </p:nvSpPr>
          <p:spPr bwMode="auto">
            <a:xfrm>
              <a:off x="948" y="1455"/>
              <a:ext cx="379" cy="424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rgbClr val="DDDDDD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657" name="Oval 57"/>
            <p:cNvSpPr>
              <a:spLocks noChangeArrowheads="1"/>
            </p:cNvSpPr>
            <p:nvPr/>
          </p:nvSpPr>
          <p:spPr bwMode="auto">
            <a:xfrm>
              <a:off x="832" y="1710"/>
              <a:ext cx="256" cy="306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rgbClr val="DDDDDD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658" name="Oval 58"/>
            <p:cNvSpPr>
              <a:spLocks noChangeArrowheads="1"/>
            </p:cNvSpPr>
            <p:nvPr/>
          </p:nvSpPr>
          <p:spPr bwMode="auto">
            <a:xfrm>
              <a:off x="909" y="1862"/>
              <a:ext cx="435" cy="442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rgbClr val="DDDDDD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659" name="Oval 59"/>
            <p:cNvSpPr>
              <a:spLocks noChangeArrowheads="1"/>
            </p:cNvSpPr>
            <p:nvPr/>
          </p:nvSpPr>
          <p:spPr bwMode="auto">
            <a:xfrm>
              <a:off x="1086" y="1924"/>
              <a:ext cx="671" cy="444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rgbClr val="DDDDDD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660" name="Oval 60"/>
            <p:cNvSpPr>
              <a:spLocks noChangeArrowheads="1"/>
            </p:cNvSpPr>
            <p:nvPr/>
          </p:nvSpPr>
          <p:spPr bwMode="auto">
            <a:xfrm>
              <a:off x="1605" y="1488"/>
              <a:ext cx="311" cy="312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rgbClr val="DDDDDD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661" name="Oval 61"/>
            <p:cNvSpPr>
              <a:spLocks noChangeArrowheads="1"/>
            </p:cNvSpPr>
            <p:nvPr/>
          </p:nvSpPr>
          <p:spPr bwMode="auto">
            <a:xfrm>
              <a:off x="1602" y="1681"/>
              <a:ext cx="366" cy="333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rgbClr val="DDDDDD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662" name="Oval 62"/>
            <p:cNvSpPr>
              <a:spLocks noChangeArrowheads="1"/>
            </p:cNvSpPr>
            <p:nvPr/>
          </p:nvSpPr>
          <p:spPr bwMode="auto">
            <a:xfrm>
              <a:off x="1569" y="1751"/>
              <a:ext cx="364" cy="547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rgbClr val="DDDDDD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663" name="Oval 63"/>
            <p:cNvSpPr>
              <a:spLocks noChangeArrowheads="1"/>
            </p:cNvSpPr>
            <p:nvPr/>
          </p:nvSpPr>
          <p:spPr bwMode="auto">
            <a:xfrm>
              <a:off x="912" y="1434"/>
              <a:ext cx="1008" cy="918"/>
            </a:xfrm>
            <a:prstGeom prst="ellipse">
              <a:avLst/>
            </a:prstGeom>
            <a:solidFill>
              <a:srgbClr val="CC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DDDDDD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09664" name="Rectangle 64"/>
          <p:cNvSpPr>
            <a:spLocks noChangeArrowheads="1"/>
          </p:cNvSpPr>
          <p:nvPr/>
        </p:nvSpPr>
        <p:spPr bwMode="auto">
          <a:xfrm>
            <a:off x="5867400" y="2851150"/>
            <a:ext cx="184150" cy="171450"/>
          </a:xfrm>
          <a:prstGeom prst="rect">
            <a:avLst/>
          </a:prstGeom>
          <a:solidFill>
            <a:srgbClr val="EAEAEA"/>
          </a:solidFill>
          <a:ln w="12700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125400" prstMaterial="legacyMatte">
            <a:bevelT w="13500" h="13500" prst="angle"/>
            <a:bevelB w="13500" h="13500" prst="angle"/>
            <a:extrusionClr>
              <a:srgbClr val="EAEAEA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flatTx/>
          </a:bodyPr>
          <a:lstStyle/>
          <a:p>
            <a:endParaRPr lang="en-US"/>
          </a:p>
        </p:txBody>
      </p:sp>
      <p:sp>
        <p:nvSpPr>
          <p:cNvPr id="409665" name="Rectangle 65"/>
          <p:cNvSpPr>
            <a:spLocks noChangeArrowheads="1"/>
          </p:cNvSpPr>
          <p:nvPr/>
        </p:nvSpPr>
        <p:spPr bwMode="auto">
          <a:xfrm>
            <a:off x="5257800" y="3371850"/>
            <a:ext cx="184150" cy="171450"/>
          </a:xfrm>
          <a:prstGeom prst="rect">
            <a:avLst/>
          </a:prstGeom>
          <a:solidFill>
            <a:srgbClr val="EAEAEA"/>
          </a:solidFill>
          <a:ln w="12700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125400" prstMaterial="legacyMatte">
            <a:bevelT w="13500" h="13500" prst="angle"/>
            <a:bevelB w="13500" h="13500" prst="angle"/>
            <a:extrusionClr>
              <a:srgbClr val="EAEAEA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flatTx/>
          </a:bodyPr>
          <a:lstStyle/>
          <a:p>
            <a:endParaRPr lang="en-US"/>
          </a:p>
        </p:txBody>
      </p:sp>
      <p:sp>
        <p:nvSpPr>
          <p:cNvPr id="409666" name="Rectangle 66"/>
          <p:cNvSpPr>
            <a:spLocks noChangeArrowheads="1"/>
          </p:cNvSpPr>
          <p:nvPr/>
        </p:nvSpPr>
        <p:spPr bwMode="auto">
          <a:xfrm>
            <a:off x="6292850" y="4057650"/>
            <a:ext cx="184150" cy="171450"/>
          </a:xfrm>
          <a:prstGeom prst="rect">
            <a:avLst/>
          </a:prstGeom>
          <a:solidFill>
            <a:srgbClr val="EAEAEA"/>
          </a:solidFill>
          <a:ln w="12700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125400" prstMaterial="legacyMatte">
            <a:bevelT w="13500" h="13500" prst="angle"/>
            <a:bevelB w="13500" h="13500" prst="angle"/>
            <a:extrusionClr>
              <a:srgbClr val="EAEAEA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flatTx/>
          </a:bodyPr>
          <a:lstStyle/>
          <a:p>
            <a:endParaRPr lang="en-US"/>
          </a:p>
        </p:txBody>
      </p:sp>
      <p:sp>
        <p:nvSpPr>
          <p:cNvPr id="409667" name="Rectangle 67"/>
          <p:cNvSpPr>
            <a:spLocks noChangeArrowheads="1"/>
          </p:cNvSpPr>
          <p:nvPr/>
        </p:nvSpPr>
        <p:spPr bwMode="auto">
          <a:xfrm>
            <a:off x="6823075" y="4057650"/>
            <a:ext cx="184150" cy="171450"/>
          </a:xfrm>
          <a:prstGeom prst="rect">
            <a:avLst/>
          </a:prstGeom>
          <a:solidFill>
            <a:srgbClr val="EAEAEA"/>
          </a:solidFill>
          <a:ln w="12700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125400" prstMaterial="legacyMatte">
            <a:bevelT w="13500" h="13500" prst="angle"/>
            <a:bevelB w="13500" h="13500" prst="angle"/>
            <a:extrusionClr>
              <a:srgbClr val="EAEAEA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flatTx/>
          </a:bodyPr>
          <a:lstStyle/>
          <a:p>
            <a:endParaRPr lang="en-US"/>
          </a:p>
        </p:txBody>
      </p:sp>
      <p:sp>
        <p:nvSpPr>
          <p:cNvPr id="409668" name="Rectangle 68"/>
          <p:cNvSpPr>
            <a:spLocks noChangeArrowheads="1"/>
          </p:cNvSpPr>
          <p:nvPr/>
        </p:nvSpPr>
        <p:spPr bwMode="auto">
          <a:xfrm>
            <a:off x="7191375" y="3114675"/>
            <a:ext cx="184150" cy="171450"/>
          </a:xfrm>
          <a:prstGeom prst="rect">
            <a:avLst/>
          </a:prstGeom>
          <a:solidFill>
            <a:srgbClr val="EAEAEA"/>
          </a:solidFill>
          <a:ln w="12700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125400" prstMaterial="legacyMatte">
            <a:bevelT w="13500" h="13500" prst="angle"/>
            <a:bevelB w="13500" h="13500" prst="angle"/>
            <a:extrusionClr>
              <a:srgbClr val="EAEAEA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flatTx/>
          </a:bodyPr>
          <a:lstStyle/>
          <a:p>
            <a:endParaRPr lang="en-US"/>
          </a:p>
        </p:txBody>
      </p:sp>
      <p:sp>
        <p:nvSpPr>
          <p:cNvPr id="409669" name="Rectangle 69"/>
          <p:cNvSpPr>
            <a:spLocks noChangeArrowheads="1"/>
          </p:cNvSpPr>
          <p:nvPr/>
        </p:nvSpPr>
        <p:spPr bwMode="auto">
          <a:xfrm>
            <a:off x="6521450" y="2774950"/>
            <a:ext cx="184150" cy="171450"/>
          </a:xfrm>
          <a:prstGeom prst="rect">
            <a:avLst/>
          </a:prstGeom>
          <a:solidFill>
            <a:srgbClr val="EAEAEA"/>
          </a:solidFill>
          <a:ln w="12700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125400" prstMaterial="legacyMatte">
            <a:bevelT w="13500" h="13500" prst="angle"/>
            <a:bevelB w="13500" h="13500" prst="angle"/>
            <a:extrusionClr>
              <a:srgbClr val="EAEAEA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flatTx/>
          </a:bodyPr>
          <a:lstStyle/>
          <a:p>
            <a:endParaRPr lang="en-US"/>
          </a:p>
        </p:txBody>
      </p:sp>
      <p:cxnSp>
        <p:nvCxnSpPr>
          <p:cNvPr id="409670" name="AutoShape 70"/>
          <p:cNvCxnSpPr>
            <a:cxnSpLocks noChangeShapeType="1"/>
            <a:stCxn id="409665" idx="3"/>
            <a:endCxn id="409664" idx="1"/>
          </p:cNvCxnSpPr>
          <p:nvPr/>
        </p:nvCxnSpPr>
        <p:spPr bwMode="auto">
          <a:xfrm flipV="1">
            <a:off x="5441950" y="2936875"/>
            <a:ext cx="425450" cy="5207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9671" name="AutoShape 71"/>
          <p:cNvCxnSpPr>
            <a:cxnSpLocks noChangeShapeType="1"/>
            <a:stCxn id="409664" idx="3"/>
            <a:endCxn id="409669" idx="1"/>
          </p:cNvCxnSpPr>
          <p:nvPr/>
        </p:nvCxnSpPr>
        <p:spPr bwMode="auto">
          <a:xfrm flipV="1">
            <a:off x="6051550" y="2860675"/>
            <a:ext cx="469900" cy="762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9672" name="AutoShape 72"/>
          <p:cNvCxnSpPr>
            <a:cxnSpLocks noChangeShapeType="1"/>
            <a:stCxn id="409669" idx="3"/>
            <a:endCxn id="409668" idx="1"/>
          </p:cNvCxnSpPr>
          <p:nvPr/>
        </p:nvCxnSpPr>
        <p:spPr bwMode="auto">
          <a:xfrm>
            <a:off x="6705600" y="2860675"/>
            <a:ext cx="485775" cy="3397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9673" name="AutoShape 73"/>
          <p:cNvCxnSpPr>
            <a:cxnSpLocks noChangeShapeType="1"/>
            <a:stCxn id="409666" idx="0"/>
            <a:endCxn id="409669" idx="2"/>
          </p:cNvCxnSpPr>
          <p:nvPr/>
        </p:nvCxnSpPr>
        <p:spPr bwMode="auto">
          <a:xfrm flipV="1">
            <a:off x="6384925" y="2946400"/>
            <a:ext cx="228600" cy="11112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9674" name="AutoShape 74"/>
          <p:cNvCxnSpPr>
            <a:cxnSpLocks noChangeShapeType="1"/>
            <a:stCxn id="409667" idx="0"/>
            <a:endCxn id="409668" idx="2"/>
          </p:cNvCxnSpPr>
          <p:nvPr/>
        </p:nvCxnSpPr>
        <p:spPr bwMode="auto">
          <a:xfrm flipV="1">
            <a:off x="6915150" y="3286125"/>
            <a:ext cx="368300" cy="7715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9675" name="AutoShape 75"/>
          <p:cNvCxnSpPr>
            <a:cxnSpLocks noChangeShapeType="1"/>
            <a:stCxn id="409666" idx="3"/>
            <a:endCxn id="409667" idx="1"/>
          </p:cNvCxnSpPr>
          <p:nvPr/>
        </p:nvCxnSpPr>
        <p:spPr bwMode="auto">
          <a:xfrm>
            <a:off x="6477000" y="4143375"/>
            <a:ext cx="346075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409676" name="Group 76"/>
          <p:cNvGrpSpPr>
            <a:grpSpLocks/>
          </p:cNvGrpSpPr>
          <p:nvPr/>
        </p:nvGrpSpPr>
        <p:grpSpPr bwMode="auto">
          <a:xfrm>
            <a:off x="5791200" y="4343400"/>
            <a:ext cx="523875" cy="488950"/>
            <a:chOff x="1014" y="912"/>
            <a:chExt cx="574" cy="596"/>
          </a:xfrm>
        </p:grpSpPr>
        <p:sp>
          <p:nvSpPr>
            <p:cNvPr id="409677" name="Freeform 77"/>
            <p:cNvSpPr>
              <a:spLocks/>
            </p:cNvSpPr>
            <p:nvPr/>
          </p:nvSpPr>
          <p:spPr bwMode="auto">
            <a:xfrm>
              <a:off x="1014" y="912"/>
              <a:ext cx="574" cy="596"/>
            </a:xfrm>
            <a:custGeom>
              <a:avLst/>
              <a:gdLst>
                <a:gd name="T0" fmla="*/ 124 w 574"/>
                <a:gd name="T1" fmla="*/ 391 h 596"/>
                <a:gd name="T2" fmla="*/ 0 w 574"/>
                <a:gd name="T3" fmla="*/ 391 h 596"/>
                <a:gd name="T4" fmla="*/ 0 w 574"/>
                <a:gd name="T5" fmla="*/ 596 h 596"/>
                <a:gd name="T6" fmla="*/ 574 w 574"/>
                <a:gd name="T7" fmla="*/ 596 h 596"/>
                <a:gd name="T8" fmla="*/ 574 w 574"/>
                <a:gd name="T9" fmla="*/ 391 h 596"/>
                <a:gd name="T10" fmla="*/ 446 w 574"/>
                <a:gd name="T11" fmla="*/ 391 h 596"/>
                <a:gd name="T12" fmla="*/ 446 w 574"/>
                <a:gd name="T13" fmla="*/ 364 h 596"/>
                <a:gd name="T14" fmla="*/ 500 w 574"/>
                <a:gd name="T15" fmla="*/ 364 h 596"/>
                <a:gd name="T16" fmla="*/ 500 w 574"/>
                <a:gd name="T17" fmla="*/ 0 h 596"/>
                <a:gd name="T18" fmla="*/ 70 w 574"/>
                <a:gd name="T19" fmla="*/ 0 h 596"/>
                <a:gd name="T20" fmla="*/ 70 w 574"/>
                <a:gd name="T21" fmla="*/ 364 h 596"/>
                <a:gd name="T22" fmla="*/ 124 w 574"/>
                <a:gd name="T23" fmla="*/ 364 h 596"/>
                <a:gd name="T24" fmla="*/ 124 w 574"/>
                <a:gd name="T25" fmla="*/ 391 h 5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74" h="596">
                  <a:moveTo>
                    <a:pt x="124" y="391"/>
                  </a:moveTo>
                  <a:lnTo>
                    <a:pt x="0" y="391"/>
                  </a:lnTo>
                  <a:lnTo>
                    <a:pt x="0" y="596"/>
                  </a:lnTo>
                  <a:lnTo>
                    <a:pt x="574" y="596"/>
                  </a:lnTo>
                  <a:lnTo>
                    <a:pt x="574" y="391"/>
                  </a:lnTo>
                  <a:lnTo>
                    <a:pt x="446" y="391"/>
                  </a:lnTo>
                  <a:lnTo>
                    <a:pt x="446" y="364"/>
                  </a:lnTo>
                  <a:lnTo>
                    <a:pt x="500" y="364"/>
                  </a:lnTo>
                  <a:lnTo>
                    <a:pt x="500" y="0"/>
                  </a:lnTo>
                  <a:lnTo>
                    <a:pt x="70" y="0"/>
                  </a:lnTo>
                  <a:lnTo>
                    <a:pt x="70" y="364"/>
                  </a:lnTo>
                  <a:lnTo>
                    <a:pt x="124" y="364"/>
                  </a:lnTo>
                  <a:lnTo>
                    <a:pt x="124" y="391"/>
                  </a:lnTo>
                  <a:close/>
                </a:path>
              </a:pathLst>
            </a:custGeom>
            <a:solidFill>
              <a:srgbClr val="FFFFFF"/>
            </a:solidFill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678" name="Line 78"/>
            <p:cNvSpPr>
              <a:spLocks noChangeShapeType="1"/>
            </p:cNvSpPr>
            <p:nvPr/>
          </p:nvSpPr>
          <p:spPr bwMode="auto">
            <a:xfrm>
              <a:off x="1138" y="1303"/>
              <a:ext cx="322" cy="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679" name="Line 79"/>
            <p:cNvSpPr>
              <a:spLocks noChangeShapeType="1"/>
            </p:cNvSpPr>
            <p:nvPr/>
          </p:nvSpPr>
          <p:spPr bwMode="auto">
            <a:xfrm>
              <a:off x="1138" y="1276"/>
              <a:ext cx="322" cy="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680" name="Freeform 80"/>
            <p:cNvSpPr>
              <a:spLocks noEditPoints="1"/>
            </p:cNvSpPr>
            <p:nvPr/>
          </p:nvSpPr>
          <p:spPr bwMode="auto">
            <a:xfrm>
              <a:off x="1310" y="1323"/>
              <a:ext cx="233" cy="168"/>
            </a:xfrm>
            <a:custGeom>
              <a:avLst/>
              <a:gdLst>
                <a:gd name="T0" fmla="*/ 0 w 233"/>
                <a:gd name="T1" fmla="*/ 168 h 168"/>
                <a:gd name="T2" fmla="*/ 188 w 233"/>
                <a:gd name="T3" fmla="*/ 168 h 168"/>
                <a:gd name="T4" fmla="*/ 188 w 233"/>
                <a:gd name="T5" fmla="*/ 0 h 168"/>
                <a:gd name="T6" fmla="*/ 0 w 233"/>
                <a:gd name="T7" fmla="*/ 0 h 168"/>
                <a:gd name="T8" fmla="*/ 0 w 233"/>
                <a:gd name="T9" fmla="*/ 168 h 168"/>
                <a:gd name="T10" fmla="*/ 204 w 233"/>
                <a:gd name="T11" fmla="*/ 26 h 168"/>
                <a:gd name="T12" fmla="*/ 233 w 233"/>
                <a:gd name="T13" fmla="*/ 26 h 168"/>
                <a:gd name="T14" fmla="*/ 233 w 233"/>
                <a:gd name="T15" fmla="*/ 0 h 168"/>
                <a:gd name="T16" fmla="*/ 204 w 233"/>
                <a:gd name="T17" fmla="*/ 0 h 168"/>
                <a:gd name="T18" fmla="*/ 204 w 233"/>
                <a:gd name="T19" fmla="*/ 26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3" h="168">
                  <a:moveTo>
                    <a:pt x="0" y="168"/>
                  </a:moveTo>
                  <a:lnTo>
                    <a:pt x="188" y="168"/>
                  </a:lnTo>
                  <a:lnTo>
                    <a:pt x="188" y="0"/>
                  </a:lnTo>
                  <a:lnTo>
                    <a:pt x="0" y="0"/>
                  </a:lnTo>
                  <a:lnTo>
                    <a:pt x="0" y="168"/>
                  </a:lnTo>
                  <a:close/>
                  <a:moveTo>
                    <a:pt x="204" y="26"/>
                  </a:moveTo>
                  <a:lnTo>
                    <a:pt x="233" y="26"/>
                  </a:lnTo>
                  <a:lnTo>
                    <a:pt x="233" y="0"/>
                  </a:lnTo>
                  <a:lnTo>
                    <a:pt x="204" y="0"/>
                  </a:lnTo>
                  <a:lnTo>
                    <a:pt x="204" y="26"/>
                  </a:lnTo>
                  <a:close/>
                </a:path>
              </a:pathLst>
            </a:custGeom>
            <a:solidFill>
              <a:srgbClr val="FFFFFF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681" name="Line 81"/>
            <p:cNvSpPr>
              <a:spLocks noChangeShapeType="1"/>
            </p:cNvSpPr>
            <p:nvPr/>
          </p:nvSpPr>
          <p:spPr bwMode="auto">
            <a:xfrm>
              <a:off x="1310" y="1379"/>
              <a:ext cx="188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682" name="Line 82"/>
            <p:cNvSpPr>
              <a:spLocks noChangeShapeType="1"/>
            </p:cNvSpPr>
            <p:nvPr/>
          </p:nvSpPr>
          <p:spPr bwMode="auto">
            <a:xfrm>
              <a:off x="1310" y="1435"/>
              <a:ext cx="188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683" name="Line 83"/>
            <p:cNvSpPr>
              <a:spLocks noChangeShapeType="1"/>
            </p:cNvSpPr>
            <p:nvPr/>
          </p:nvSpPr>
          <p:spPr bwMode="auto">
            <a:xfrm>
              <a:off x="1317" y="1405"/>
              <a:ext cx="172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684" name="Rectangle 84"/>
            <p:cNvSpPr>
              <a:spLocks noChangeArrowheads="1"/>
            </p:cNvSpPr>
            <p:nvPr/>
          </p:nvSpPr>
          <p:spPr bwMode="auto">
            <a:xfrm>
              <a:off x="1416" y="1389"/>
              <a:ext cx="54" cy="36"/>
            </a:xfrm>
            <a:prstGeom prst="rect">
              <a:avLst/>
            </a:prstGeom>
            <a:noFill/>
            <a:ln w="476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685" name="Freeform 85"/>
            <p:cNvSpPr>
              <a:spLocks noEditPoints="1"/>
            </p:cNvSpPr>
            <p:nvPr/>
          </p:nvSpPr>
          <p:spPr bwMode="auto">
            <a:xfrm>
              <a:off x="1030" y="955"/>
              <a:ext cx="538" cy="401"/>
            </a:xfrm>
            <a:custGeom>
              <a:avLst/>
              <a:gdLst>
                <a:gd name="T0" fmla="*/ 452 w 538"/>
                <a:gd name="T1" fmla="*/ 285 h 401"/>
                <a:gd name="T2" fmla="*/ 472 w 538"/>
                <a:gd name="T3" fmla="*/ 285 h 401"/>
                <a:gd name="T4" fmla="*/ 472 w 538"/>
                <a:gd name="T5" fmla="*/ 278 h 401"/>
                <a:gd name="T6" fmla="*/ 452 w 538"/>
                <a:gd name="T7" fmla="*/ 278 h 401"/>
                <a:gd name="T8" fmla="*/ 452 w 538"/>
                <a:gd name="T9" fmla="*/ 285 h 401"/>
                <a:gd name="T10" fmla="*/ 121 w 538"/>
                <a:gd name="T11" fmla="*/ 239 h 401"/>
                <a:gd name="T12" fmla="*/ 121 w 538"/>
                <a:gd name="T13" fmla="*/ 27 h 401"/>
                <a:gd name="T14" fmla="*/ 417 w 538"/>
                <a:gd name="T15" fmla="*/ 27 h 401"/>
                <a:gd name="T16" fmla="*/ 417 w 538"/>
                <a:gd name="T17" fmla="*/ 239 h 401"/>
                <a:gd name="T18" fmla="*/ 121 w 538"/>
                <a:gd name="T19" fmla="*/ 239 h 401"/>
                <a:gd name="T20" fmla="*/ 108 w 538"/>
                <a:gd name="T21" fmla="*/ 252 h 401"/>
                <a:gd name="T22" fmla="*/ 430 w 538"/>
                <a:gd name="T23" fmla="*/ 252 h 401"/>
                <a:gd name="T24" fmla="*/ 430 w 538"/>
                <a:gd name="T25" fmla="*/ 14 h 401"/>
                <a:gd name="T26" fmla="*/ 446 w 538"/>
                <a:gd name="T27" fmla="*/ 14 h 401"/>
                <a:gd name="T28" fmla="*/ 446 w 538"/>
                <a:gd name="T29" fmla="*/ 0 h 401"/>
                <a:gd name="T30" fmla="*/ 96 w 538"/>
                <a:gd name="T31" fmla="*/ 0 h 401"/>
                <a:gd name="T32" fmla="*/ 96 w 538"/>
                <a:gd name="T33" fmla="*/ 265 h 401"/>
                <a:gd name="T34" fmla="*/ 108 w 538"/>
                <a:gd name="T35" fmla="*/ 265 h 401"/>
                <a:gd name="T36" fmla="*/ 108 w 538"/>
                <a:gd name="T37" fmla="*/ 252 h 401"/>
                <a:gd name="T38" fmla="*/ 0 w 538"/>
                <a:gd name="T39" fmla="*/ 388 h 401"/>
                <a:gd name="T40" fmla="*/ 54 w 538"/>
                <a:gd name="T41" fmla="*/ 388 h 401"/>
                <a:gd name="T42" fmla="*/ 54 w 538"/>
                <a:gd name="T43" fmla="*/ 368 h 401"/>
                <a:gd name="T44" fmla="*/ 0 w 538"/>
                <a:gd name="T45" fmla="*/ 368 h 401"/>
                <a:gd name="T46" fmla="*/ 0 w 538"/>
                <a:gd name="T47" fmla="*/ 388 h 401"/>
                <a:gd name="T48" fmla="*/ 316 w 538"/>
                <a:gd name="T49" fmla="*/ 401 h 401"/>
                <a:gd name="T50" fmla="*/ 430 w 538"/>
                <a:gd name="T51" fmla="*/ 401 h 401"/>
                <a:gd name="T52" fmla="*/ 430 w 538"/>
                <a:gd name="T53" fmla="*/ 391 h 401"/>
                <a:gd name="T54" fmla="*/ 316 w 538"/>
                <a:gd name="T55" fmla="*/ 391 h 401"/>
                <a:gd name="T56" fmla="*/ 316 w 538"/>
                <a:gd name="T57" fmla="*/ 401 h 401"/>
                <a:gd name="T58" fmla="*/ 523 w 538"/>
                <a:gd name="T59" fmla="*/ 378 h 401"/>
                <a:gd name="T60" fmla="*/ 538 w 538"/>
                <a:gd name="T61" fmla="*/ 378 h 401"/>
                <a:gd name="T62" fmla="*/ 538 w 538"/>
                <a:gd name="T63" fmla="*/ 368 h 401"/>
                <a:gd name="T64" fmla="*/ 523 w 538"/>
                <a:gd name="T65" fmla="*/ 368 h 401"/>
                <a:gd name="T66" fmla="*/ 523 w 538"/>
                <a:gd name="T67" fmla="*/ 378 h 401"/>
                <a:gd name="T68" fmla="*/ 523 w 538"/>
                <a:gd name="T69" fmla="*/ 394 h 401"/>
                <a:gd name="T70" fmla="*/ 538 w 538"/>
                <a:gd name="T71" fmla="*/ 394 h 401"/>
                <a:gd name="T72" fmla="*/ 538 w 538"/>
                <a:gd name="T73" fmla="*/ 388 h 401"/>
                <a:gd name="T74" fmla="*/ 523 w 538"/>
                <a:gd name="T75" fmla="*/ 388 h 401"/>
                <a:gd name="T76" fmla="*/ 523 w 538"/>
                <a:gd name="T77" fmla="*/ 394 h 4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538" h="401">
                  <a:moveTo>
                    <a:pt x="452" y="285"/>
                  </a:moveTo>
                  <a:lnTo>
                    <a:pt x="472" y="285"/>
                  </a:lnTo>
                  <a:lnTo>
                    <a:pt x="472" y="278"/>
                  </a:lnTo>
                  <a:lnTo>
                    <a:pt x="452" y="278"/>
                  </a:lnTo>
                  <a:lnTo>
                    <a:pt x="452" y="285"/>
                  </a:lnTo>
                  <a:close/>
                  <a:moveTo>
                    <a:pt x="121" y="239"/>
                  </a:moveTo>
                  <a:lnTo>
                    <a:pt x="121" y="27"/>
                  </a:lnTo>
                  <a:lnTo>
                    <a:pt x="417" y="27"/>
                  </a:lnTo>
                  <a:lnTo>
                    <a:pt x="417" y="239"/>
                  </a:lnTo>
                  <a:lnTo>
                    <a:pt x="121" y="239"/>
                  </a:lnTo>
                  <a:close/>
                  <a:moveTo>
                    <a:pt x="108" y="252"/>
                  </a:moveTo>
                  <a:lnTo>
                    <a:pt x="430" y="252"/>
                  </a:lnTo>
                  <a:lnTo>
                    <a:pt x="430" y="14"/>
                  </a:lnTo>
                  <a:lnTo>
                    <a:pt x="446" y="14"/>
                  </a:lnTo>
                  <a:lnTo>
                    <a:pt x="446" y="0"/>
                  </a:lnTo>
                  <a:lnTo>
                    <a:pt x="96" y="0"/>
                  </a:lnTo>
                  <a:lnTo>
                    <a:pt x="96" y="265"/>
                  </a:lnTo>
                  <a:lnTo>
                    <a:pt x="108" y="265"/>
                  </a:lnTo>
                  <a:lnTo>
                    <a:pt x="108" y="252"/>
                  </a:lnTo>
                  <a:close/>
                  <a:moveTo>
                    <a:pt x="0" y="388"/>
                  </a:moveTo>
                  <a:lnTo>
                    <a:pt x="54" y="388"/>
                  </a:lnTo>
                  <a:lnTo>
                    <a:pt x="54" y="368"/>
                  </a:lnTo>
                  <a:lnTo>
                    <a:pt x="0" y="368"/>
                  </a:lnTo>
                  <a:lnTo>
                    <a:pt x="0" y="388"/>
                  </a:lnTo>
                  <a:close/>
                  <a:moveTo>
                    <a:pt x="316" y="401"/>
                  </a:moveTo>
                  <a:lnTo>
                    <a:pt x="430" y="401"/>
                  </a:lnTo>
                  <a:lnTo>
                    <a:pt x="430" y="391"/>
                  </a:lnTo>
                  <a:lnTo>
                    <a:pt x="316" y="391"/>
                  </a:lnTo>
                  <a:lnTo>
                    <a:pt x="316" y="401"/>
                  </a:lnTo>
                  <a:close/>
                  <a:moveTo>
                    <a:pt x="523" y="378"/>
                  </a:moveTo>
                  <a:lnTo>
                    <a:pt x="538" y="378"/>
                  </a:lnTo>
                  <a:lnTo>
                    <a:pt x="538" y="368"/>
                  </a:lnTo>
                  <a:lnTo>
                    <a:pt x="523" y="368"/>
                  </a:lnTo>
                  <a:lnTo>
                    <a:pt x="523" y="378"/>
                  </a:lnTo>
                  <a:close/>
                  <a:moveTo>
                    <a:pt x="523" y="394"/>
                  </a:moveTo>
                  <a:lnTo>
                    <a:pt x="538" y="394"/>
                  </a:lnTo>
                  <a:lnTo>
                    <a:pt x="538" y="388"/>
                  </a:lnTo>
                  <a:lnTo>
                    <a:pt x="523" y="388"/>
                  </a:lnTo>
                  <a:lnTo>
                    <a:pt x="523" y="394"/>
                  </a:lnTo>
                  <a:close/>
                </a:path>
              </a:pathLst>
            </a:custGeom>
            <a:solidFill>
              <a:srgbClr val="000000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686" name="Line 86"/>
            <p:cNvSpPr>
              <a:spLocks noChangeShapeType="1"/>
            </p:cNvSpPr>
            <p:nvPr/>
          </p:nvSpPr>
          <p:spPr bwMode="auto">
            <a:xfrm>
              <a:off x="1084" y="1257"/>
              <a:ext cx="430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687" name="Line 87"/>
            <p:cNvSpPr>
              <a:spLocks noChangeShapeType="1"/>
            </p:cNvSpPr>
            <p:nvPr/>
          </p:nvSpPr>
          <p:spPr bwMode="auto">
            <a:xfrm flipV="1">
              <a:off x="1193" y="1257"/>
              <a:ext cx="1" cy="19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688" name="Line 88"/>
            <p:cNvSpPr>
              <a:spLocks noChangeShapeType="1"/>
            </p:cNvSpPr>
            <p:nvPr/>
          </p:nvSpPr>
          <p:spPr bwMode="auto">
            <a:xfrm flipV="1">
              <a:off x="1301" y="1257"/>
              <a:ext cx="1" cy="19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09689" name="Group 89"/>
          <p:cNvGrpSpPr>
            <a:grpSpLocks/>
          </p:cNvGrpSpPr>
          <p:nvPr/>
        </p:nvGrpSpPr>
        <p:grpSpPr bwMode="auto">
          <a:xfrm>
            <a:off x="7553325" y="2819400"/>
            <a:ext cx="523875" cy="488950"/>
            <a:chOff x="1014" y="912"/>
            <a:chExt cx="574" cy="596"/>
          </a:xfrm>
        </p:grpSpPr>
        <p:sp>
          <p:nvSpPr>
            <p:cNvPr id="409690" name="Freeform 90"/>
            <p:cNvSpPr>
              <a:spLocks/>
            </p:cNvSpPr>
            <p:nvPr/>
          </p:nvSpPr>
          <p:spPr bwMode="auto">
            <a:xfrm>
              <a:off x="1014" y="912"/>
              <a:ext cx="574" cy="596"/>
            </a:xfrm>
            <a:custGeom>
              <a:avLst/>
              <a:gdLst>
                <a:gd name="T0" fmla="*/ 124 w 574"/>
                <a:gd name="T1" fmla="*/ 391 h 596"/>
                <a:gd name="T2" fmla="*/ 0 w 574"/>
                <a:gd name="T3" fmla="*/ 391 h 596"/>
                <a:gd name="T4" fmla="*/ 0 w 574"/>
                <a:gd name="T5" fmla="*/ 596 h 596"/>
                <a:gd name="T6" fmla="*/ 574 w 574"/>
                <a:gd name="T7" fmla="*/ 596 h 596"/>
                <a:gd name="T8" fmla="*/ 574 w 574"/>
                <a:gd name="T9" fmla="*/ 391 h 596"/>
                <a:gd name="T10" fmla="*/ 446 w 574"/>
                <a:gd name="T11" fmla="*/ 391 h 596"/>
                <a:gd name="T12" fmla="*/ 446 w 574"/>
                <a:gd name="T13" fmla="*/ 364 h 596"/>
                <a:gd name="T14" fmla="*/ 500 w 574"/>
                <a:gd name="T15" fmla="*/ 364 h 596"/>
                <a:gd name="T16" fmla="*/ 500 w 574"/>
                <a:gd name="T17" fmla="*/ 0 h 596"/>
                <a:gd name="T18" fmla="*/ 70 w 574"/>
                <a:gd name="T19" fmla="*/ 0 h 596"/>
                <a:gd name="T20" fmla="*/ 70 w 574"/>
                <a:gd name="T21" fmla="*/ 364 h 596"/>
                <a:gd name="T22" fmla="*/ 124 w 574"/>
                <a:gd name="T23" fmla="*/ 364 h 596"/>
                <a:gd name="T24" fmla="*/ 124 w 574"/>
                <a:gd name="T25" fmla="*/ 391 h 5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74" h="596">
                  <a:moveTo>
                    <a:pt x="124" y="391"/>
                  </a:moveTo>
                  <a:lnTo>
                    <a:pt x="0" y="391"/>
                  </a:lnTo>
                  <a:lnTo>
                    <a:pt x="0" y="596"/>
                  </a:lnTo>
                  <a:lnTo>
                    <a:pt x="574" y="596"/>
                  </a:lnTo>
                  <a:lnTo>
                    <a:pt x="574" y="391"/>
                  </a:lnTo>
                  <a:lnTo>
                    <a:pt x="446" y="391"/>
                  </a:lnTo>
                  <a:lnTo>
                    <a:pt x="446" y="364"/>
                  </a:lnTo>
                  <a:lnTo>
                    <a:pt x="500" y="364"/>
                  </a:lnTo>
                  <a:lnTo>
                    <a:pt x="500" y="0"/>
                  </a:lnTo>
                  <a:lnTo>
                    <a:pt x="70" y="0"/>
                  </a:lnTo>
                  <a:lnTo>
                    <a:pt x="70" y="364"/>
                  </a:lnTo>
                  <a:lnTo>
                    <a:pt x="124" y="364"/>
                  </a:lnTo>
                  <a:lnTo>
                    <a:pt x="124" y="391"/>
                  </a:lnTo>
                  <a:close/>
                </a:path>
              </a:pathLst>
            </a:custGeom>
            <a:solidFill>
              <a:srgbClr val="FFFFFF"/>
            </a:solidFill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691" name="Line 91"/>
            <p:cNvSpPr>
              <a:spLocks noChangeShapeType="1"/>
            </p:cNvSpPr>
            <p:nvPr/>
          </p:nvSpPr>
          <p:spPr bwMode="auto">
            <a:xfrm>
              <a:off x="1138" y="1303"/>
              <a:ext cx="322" cy="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692" name="Line 92"/>
            <p:cNvSpPr>
              <a:spLocks noChangeShapeType="1"/>
            </p:cNvSpPr>
            <p:nvPr/>
          </p:nvSpPr>
          <p:spPr bwMode="auto">
            <a:xfrm>
              <a:off x="1138" y="1276"/>
              <a:ext cx="322" cy="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693" name="Freeform 93"/>
            <p:cNvSpPr>
              <a:spLocks noEditPoints="1"/>
            </p:cNvSpPr>
            <p:nvPr/>
          </p:nvSpPr>
          <p:spPr bwMode="auto">
            <a:xfrm>
              <a:off x="1310" y="1323"/>
              <a:ext cx="233" cy="168"/>
            </a:xfrm>
            <a:custGeom>
              <a:avLst/>
              <a:gdLst>
                <a:gd name="T0" fmla="*/ 0 w 233"/>
                <a:gd name="T1" fmla="*/ 168 h 168"/>
                <a:gd name="T2" fmla="*/ 188 w 233"/>
                <a:gd name="T3" fmla="*/ 168 h 168"/>
                <a:gd name="T4" fmla="*/ 188 w 233"/>
                <a:gd name="T5" fmla="*/ 0 h 168"/>
                <a:gd name="T6" fmla="*/ 0 w 233"/>
                <a:gd name="T7" fmla="*/ 0 h 168"/>
                <a:gd name="T8" fmla="*/ 0 w 233"/>
                <a:gd name="T9" fmla="*/ 168 h 168"/>
                <a:gd name="T10" fmla="*/ 204 w 233"/>
                <a:gd name="T11" fmla="*/ 26 h 168"/>
                <a:gd name="T12" fmla="*/ 233 w 233"/>
                <a:gd name="T13" fmla="*/ 26 h 168"/>
                <a:gd name="T14" fmla="*/ 233 w 233"/>
                <a:gd name="T15" fmla="*/ 0 h 168"/>
                <a:gd name="T16" fmla="*/ 204 w 233"/>
                <a:gd name="T17" fmla="*/ 0 h 168"/>
                <a:gd name="T18" fmla="*/ 204 w 233"/>
                <a:gd name="T19" fmla="*/ 26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3" h="168">
                  <a:moveTo>
                    <a:pt x="0" y="168"/>
                  </a:moveTo>
                  <a:lnTo>
                    <a:pt x="188" y="168"/>
                  </a:lnTo>
                  <a:lnTo>
                    <a:pt x="188" y="0"/>
                  </a:lnTo>
                  <a:lnTo>
                    <a:pt x="0" y="0"/>
                  </a:lnTo>
                  <a:lnTo>
                    <a:pt x="0" y="168"/>
                  </a:lnTo>
                  <a:close/>
                  <a:moveTo>
                    <a:pt x="204" y="26"/>
                  </a:moveTo>
                  <a:lnTo>
                    <a:pt x="233" y="26"/>
                  </a:lnTo>
                  <a:lnTo>
                    <a:pt x="233" y="0"/>
                  </a:lnTo>
                  <a:lnTo>
                    <a:pt x="204" y="0"/>
                  </a:lnTo>
                  <a:lnTo>
                    <a:pt x="204" y="26"/>
                  </a:lnTo>
                  <a:close/>
                </a:path>
              </a:pathLst>
            </a:custGeom>
            <a:solidFill>
              <a:srgbClr val="FFFFFF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694" name="Line 94"/>
            <p:cNvSpPr>
              <a:spLocks noChangeShapeType="1"/>
            </p:cNvSpPr>
            <p:nvPr/>
          </p:nvSpPr>
          <p:spPr bwMode="auto">
            <a:xfrm>
              <a:off x="1310" y="1379"/>
              <a:ext cx="188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695" name="Line 95"/>
            <p:cNvSpPr>
              <a:spLocks noChangeShapeType="1"/>
            </p:cNvSpPr>
            <p:nvPr/>
          </p:nvSpPr>
          <p:spPr bwMode="auto">
            <a:xfrm>
              <a:off x="1310" y="1435"/>
              <a:ext cx="188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696" name="Line 96"/>
            <p:cNvSpPr>
              <a:spLocks noChangeShapeType="1"/>
            </p:cNvSpPr>
            <p:nvPr/>
          </p:nvSpPr>
          <p:spPr bwMode="auto">
            <a:xfrm>
              <a:off x="1317" y="1405"/>
              <a:ext cx="172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697" name="Rectangle 97"/>
            <p:cNvSpPr>
              <a:spLocks noChangeArrowheads="1"/>
            </p:cNvSpPr>
            <p:nvPr/>
          </p:nvSpPr>
          <p:spPr bwMode="auto">
            <a:xfrm>
              <a:off x="1416" y="1389"/>
              <a:ext cx="54" cy="36"/>
            </a:xfrm>
            <a:prstGeom prst="rect">
              <a:avLst/>
            </a:prstGeom>
            <a:noFill/>
            <a:ln w="476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698" name="Freeform 98"/>
            <p:cNvSpPr>
              <a:spLocks noEditPoints="1"/>
            </p:cNvSpPr>
            <p:nvPr/>
          </p:nvSpPr>
          <p:spPr bwMode="auto">
            <a:xfrm>
              <a:off x="1030" y="955"/>
              <a:ext cx="538" cy="401"/>
            </a:xfrm>
            <a:custGeom>
              <a:avLst/>
              <a:gdLst>
                <a:gd name="T0" fmla="*/ 452 w 538"/>
                <a:gd name="T1" fmla="*/ 285 h 401"/>
                <a:gd name="T2" fmla="*/ 472 w 538"/>
                <a:gd name="T3" fmla="*/ 285 h 401"/>
                <a:gd name="T4" fmla="*/ 472 w 538"/>
                <a:gd name="T5" fmla="*/ 278 h 401"/>
                <a:gd name="T6" fmla="*/ 452 w 538"/>
                <a:gd name="T7" fmla="*/ 278 h 401"/>
                <a:gd name="T8" fmla="*/ 452 w 538"/>
                <a:gd name="T9" fmla="*/ 285 h 401"/>
                <a:gd name="T10" fmla="*/ 121 w 538"/>
                <a:gd name="T11" fmla="*/ 239 h 401"/>
                <a:gd name="T12" fmla="*/ 121 w 538"/>
                <a:gd name="T13" fmla="*/ 27 h 401"/>
                <a:gd name="T14" fmla="*/ 417 w 538"/>
                <a:gd name="T15" fmla="*/ 27 h 401"/>
                <a:gd name="T16" fmla="*/ 417 w 538"/>
                <a:gd name="T17" fmla="*/ 239 h 401"/>
                <a:gd name="T18" fmla="*/ 121 w 538"/>
                <a:gd name="T19" fmla="*/ 239 h 401"/>
                <a:gd name="T20" fmla="*/ 108 w 538"/>
                <a:gd name="T21" fmla="*/ 252 h 401"/>
                <a:gd name="T22" fmla="*/ 430 w 538"/>
                <a:gd name="T23" fmla="*/ 252 h 401"/>
                <a:gd name="T24" fmla="*/ 430 w 538"/>
                <a:gd name="T25" fmla="*/ 14 h 401"/>
                <a:gd name="T26" fmla="*/ 446 w 538"/>
                <a:gd name="T27" fmla="*/ 14 h 401"/>
                <a:gd name="T28" fmla="*/ 446 w 538"/>
                <a:gd name="T29" fmla="*/ 0 h 401"/>
                <a:gd name="T30" fmla="*/ 96 w 538"/>
                <a:gd name="T31" fmla="*/ 0 h 401"/>
                <a:gd name="T32" fmla="*/ 96 w 538"/>
                <a:gd name="T33" fmla="*/ 265 h 401"/>
                <a:gd name="T34" fmla="*/ 108 w 538"/>
                <a:gd name="T35" fmla="*/ 265 h 401"/>
                <a:gd name="T36" fmla="*/ 108 w 538"/>
                <a:gd name="T37" fmla="*/ 252 h 401"/>
                <a:gd name="T38" fmla="*/ 0 w 538"/>
                <a:gd name="T39" fmla="*/ 388 h 401"/>
                <a:gd name="T40" fmla="*/ 54 w 538"/>
                <a:gd name="T41" fmla="*/ 388 h 401"/>
                <a:gd name="T42" fmla="*/ 54 w 538"/>
                <a:gd name="T43" fmla="*/ 368 h 401"/>
                <a:gd name="T44" fmla="*/ 0 w 538"/>
                <a:gd name="T45" fmla="*/ 368 h 401"/>
                <a:gd name="T46" fmla="*/ 0 w 538"/>
                <a:gd name="T47" fmla="*/ 388 h 401"/>
                <a:gd name="T48" fmla="*/ 316 w 538"/>
                <a:gd name="T49" fmla="*/ 401 h 401"/>
                <a:gd name="T50" fmla="*/ 430 w 538"/>
                <a:gd name="T51" fmla="*/ 401 h 401"/>
                <a:gd name="T52" fmla="*/ 430 w 538"/>
                <a:gd name="T53" fmla="*/ 391 h 401"/>
                <a:gd name="T54" fmla="*/ 316 w 538"/>
                <a:gd name="T55" fmla="*/ 391 h 401"/>
                <a:gd name="T56" fmla="*/ 316 w 538"/>
                <a:gd name="T57" fmla="*/ 401 h 401"/>
                <a:gd name="T58" fmla="*/ 523 w 538"/>
                <a:gd name="T59" fmla="*/ 378 h 401"/>
                <a:gd name="T60" fmla="*/ 538 w 538"/>
                <a:gd name="T61" fmla="*/ 378 h 401"/>
                <a:gd name="T62" fmla="*/ 538 w 538"/>
                <a:gd name="T63" fmla="*/ 368 h 401"/>
                <a:gd name="T64" fmla="*/ 523 w 538"/>
                <a:gd name="T65" fmla="*/ 368 h 401"/>
                <a:gd name="T66" fmla="*/ 523 w 538"/>
                <a:gd name="T67" fmla="*/ 378 h 401"/>
                <a:gd name="T68" fmla="*/ 523 w 538"/>
                <a:gd name="T69" fmla="*/ 394 h 401"/>
                <a:gd name="T70" fmla="*/ 538 w 538"/>
                <a:gd name="T71" fmla="*/ 394 h 401"/>
                <a:gd name="T72" fmla="*/ 538 w 538"/>
                <a:gd name="T73" fmla="*/ 388 h 401"/>
                <a:gd name="T74" fmla="*/ 523 w 538"/>
                <a:gd name="T75" fmla="*/ 388 h 401"/>
                <a:gd name="T76" fmla="*/ 523 w 538"/>
                <a:gd name="T77" fmla="*/ 394 h 4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538" h="401">
                  <a:moveTo>
                    <a:pt x="452" y="285"/>
                  </a:moveTo>
                  <a:lnTo>
                    <a:pt x="472" y="285"/>
                  </a:lnTo>
                  <a:lnTo>
                    <a:pt x="472" y="278"/>
                  </a:lnTo>
                  <a:lnTo>
                    <a:pt x="452" y="278"/>
                  </a:lnTo>
                  <a:lnTo>
                    <a:pt x="452" y="285"/>
                  </a:lnTo>
                  <a:close/>
                  <a:moveTo>
                    <a:pt x="121" y="239"/>
                  </a:moveTo>
                  <a:lnTo>
                    <a:pt x="121" y="27"/>
                  </a:lnTo>
                  <a:lnTo>
                    <a:pt x="417" y="27"/>
                  </a:lnTo>
                  <a:lnTo>
                    <a:pt x="417" y="239"/>
                  </a:lnTo>
                  <a:lnTo>
                    <a:pt x="121" y="239"/>
                  </a:lnTo>
                  <a:close/>
                  <a:moveTo>
                    <a:pt x="108" y="252"/>
                  </a:moveTo>
                  <a:lnTo>
                    <a:pt x="430" y="252"/>
                  </a:lnTo>
                  <a:lnTo>
                    <a:pt x="430" y="14"/>
                  </a:lnTo>
                  <a:lnTo>
                    <a:pt x="446" y="14"/>
                  </a:lnTo>
                  <a:lnTo>
                    <a:pt x="446" y="0"/>
                  </a:lnTo>
                  <a:lnTo>
                    <a:pt x="96" y="0"/>
                  </a:lnTo>
                  <a:lnTo>
                    <a:pt x="96" y="265"/>
                  </a:lnTo>
                  <a:lnTo>
                    <a:pt x="108" y="265"/>
                  </a:lnTo>
                  <a:lnTo>
                    <a:pt x="108" y="252"/>
                  </a:lnTo>
                  <a:close/>
                  <a:moveTo>
                    <a:pt x="0" y="388"/>
                  </a:moveTo>
                  <a:lnTo>
                    <a:pt x="54" y="388"/>
                  </a:lnTo>
                  <a:lnTo>
                    <a:pt x="54" y="368"/>
                  </a:lnTo>
                  <a:lnTo>
                    <a:pt x="0" y="368"/>
                  </a:lnTo>
                  <a:lnTo>
                    <a:pt x="0" y="388"/>
                  </a:lnTo>
                  <a:close/>
                  <a:moveTo>
                    <a:pt x="316" y="401"/>
                  </a:moveTo>
                  <a:lnTo>
                    <a:pt x="430" y="401"/>
                  </a:lnTo>
                  <a:lnTo>
                    <a:pt x="430" y="391"/>
                  </a:lnTo>
                  <a:lnTo>
                    <a:pt x="316" y="391"/>
                  </a:lnTo>
                  <a:lnTo>
                    <a:pt x="316" y="401"/>
                  </a:lnTo>
                  <a:close/>
                  <a:moveTo>
                    <a:pt x="523" y="378"/>
                  </a:moveTo>
                  <a:lnTo>
                    <a:pt x="538" y="378"/>
                  </a:lnTo>
                  <a:lnTo>
                    <a:pt x="538" y="368"/>
                  </a:lnTo>
                  <a:lnTo>
                    <a:pt x="523" y="368"/>
                  </a:lnTo>
                  <a:lnTo>
                    <a:pt x="523" y="378"/>
                  </a:lnTo>
                  <a:close/>
                  <a:moveTo>
                    <a:pt x="523" y="394"/>
                  </a:moveTo>
                  <a:lnTo>
                    <a:pt x="538" y="394"/>
                  </a:lnTo>
                  <a:lnTo>
                    <a:pt x="538" y="388"/>
                  </a:lnTo>
                  <a:lnTo>
                    <a:pt x="523" y="388"/>
                  </a:lnTo>
                  <a:lnTo>
                    <a:pt x="523" y="394"/>
                  </a:lnTo>
                  <a:close/>
                </a:path>
              </a:pathLst>
            </a:custGeom>
            <a:solidFill>
              <a:srgbClr val="000000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699" name="Line 99"/>
            <p:cNvSpPr>
              <a:spLocks noChangeShapeType="1"/>
            </p:cNvSpPr>
            <p:nvPr/>
          </p:nvSpPr>
          <p:spPr bwMode="auto">
            <a:xfrm>
              <a:off x="1084" y="1257"/>
              <a:ext cx="430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700" name="Line 100"/>
            <p:cNvSpPr>
              <a:spLocks noChangeShapeType="1"/>
            </p:cNvSpPr>
            <p:nvPr/>
          </p:nvSpPr>
          <p:spPr bwMode="auto">
            <a:xfrm flipV="1">
              <a:off x="1193" y="1257"/>
              <a:ext cx="1" cy="19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701" name="Line 101"/>
            <p:cNvSpPr>
              <a:spLocks noChangeShapeType="1"/>
            </p:cNvSpPr>
            <p:nvPr/>
          </p:nvSpPr>
          <p:spPr bwMode="auto">
            <a:xfrm flipV="1">
              <a:off x="1301" y="1257"/>
              <a:ext cx="1" cy="19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cxnSp>
        <p:nvCxnSpPr>
          <p:cNvPr id="409702" name="AutoShape 102"/>
          <p:cNvCxnSpPr>
            <a:cxnSpLocks noChangeShapeType="1"/>
            <a:stCxn id="409685" idx="14"/>
            <a:endCxn id="409666" idx="2"/>
          </p:cNvCxnSpPr>
          <p:nvPr/>
        </p:nvCxnSpPr>
        <p:spPr bwMode="auto">
          <a:xfrm flipV="1">
            <a:off x="6213475" y="4229100"/>
            <a:ext cx="171450" cy="1492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9703" name="AutoShape 103"/>
          <p:cNvCxnSpPr>
            <a:cxnSpLocks noChangeShapeType="1"/>
            <a:stCxn id="409668" idx="3"/>
            <a:endCxn id="409698" idx="22"/>
          </p:cNvCxnSpPr>
          <p:nvPr/>
        </p:nvCxnSpPr>
        <p:spPr bwMode="auto">
          <a:xfrm flipV="1">
            <a:off x="7375525" y="3155950"/>
            <a:ext cx="192088" cy="444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9704" name="AutoShape 104"/>
          <p:cNvCxnSpPr>
            <a:cxnSpLocks noChangeShapeType="1"/>
            <a:stCxn id="409665" idx="3"/>
            <a:endCxn id="409666" idx="1"/>
          </p:cNvCxnSpPr>
          <p:nvPr/>
        </p:nvCxnSpPr>
        <p:spPr bwMode="auto">
          <a:xfrm>
            <a:off x="5441950" y="3457575"/>
            <a:ext cx="850900" cy="6858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409705" name="Group 105"/>
          <p:cNvGrpSpPr>
            <a:grpSpLocks/>
          </p:cNvGrpSpPr>
          <p:nvPr/>
        </p:nvGrpSpPr>
        <p:grpSpPr bwMode="auto">
          <a:xfrm>
            <a:off x="2849563" y="3657600"/>
            <a:ext cx="2179637" cy="1828800"/>
            <a:chOff x="832" y="1344"/>
            <a:chExt cx="1136" cy="1024"/>
          </a:xfrm>
        </p:grpSpPr>
        <p:sp>
          <p:nvSpPr>
            <p:cNvPr id="409706" name="Oval 106"/>
            <p:cNvSpPr>
              <a:spLocks noChangeArrowheads="1"/>
            </p:cNvSpPr>
            <p:nvPr/>
          </p:nvSpPr>
          <p:spPr bwMode="auto">
            <a:xfrm>
              <a:off x="1220" y="1344"/>
              <a:ext cx="495" cy="424"/>
            </a:xfrm>
            <a:prstGeom prst="ellipse">
              <a:avLst/>
            </a:prstGeom>
            <a:solidFill>
              <a:srgbClr val="99FF66"/>
            </a:solidFill>
            <a:ln w="9525">
              <a:solidFill>
                <a:srgbClr val="99FF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707" name="Oval 107"/>
            <p:cNvSpPr>
              <a:spLocks noChangeArrowheads="1"/>
            </p:cNvSpPr>
            <p:nvPr/>
          </p:nvSpPr>
          <p:spPr bwMode="auto">
            <a:xfrm>
              <a:off x="948" y="1455"/>
              <a:ext cx="379" cy="424"/>
            </a:xfrm>
            <a:prstGeom prst="ellipse">
              <a:avLst/>
            </a:prstGeom>
            <a:solidFill>
              <a:srgbClr val="99FF66"/>
            </a:solidFill>
            <a:ln w="9525">
              <a:solidFill>
                <a:srgbClr val="99FF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708" name="Oval 108"/>
            <p:cNvSpPr>
              <a:spLocks noChangeArrowheads="1"/>
            </p:cNvSpPr>
            <p:nvPr/>
          </p:nvSpPr>
          <p:spPr bwMode="auto">
            <a:xfrm>
              <a:off x="832" y="1710"/>
              <a:ext cx="256" cy="306"/>
            </a:xfrm>
            <a:prstGeom prst="ellipse">
              <a:avLst/>
            </a:prstGeom>
            <a:solidFill>
              <a:srgbClr val="99FF66"/>
            </a:solidFill>
            <a:ln w="9525">
              <a:solidFill>
                <a:srgbClr val="99FF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709" name="Oval 109"/>
            <p:cNvSpPr>
              <a:spLocks noChangeArrowheads="1"/>
            </p:cNvSpPr>
            <p:nvPr/>
          </p:nvSpPr>
          <p:spPr bwMode="auto">
            <a:xfrm>
              <a:off x="909" y="1862"/>
              <a:ext cx="435" cy="442"/>
            </a:xfrm>
            <a:prstGeom prst="ellipse">
              <a:avLst/>
            </a:prstGeom>
            <a:solidFill>
              <a:srgbClr val="99FF66"/>
            </a:solidFill>
            <a:ln w="9525">
              <a:solidFill>
                <a:srgbClr val="99FF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710" name="Oval 110"/>
            <p:cNvSpPr>
              <a:spLocks noChangeArrowheads="1"/>
            </p:cNvSpPr>
            <p:nvPr/>
          </p:nvSpPr>
          <p:spPr bwMode="auto">
            <a:xfrm>
              <a:off x="1086" y="1924"/>
              <a:ext cx="671" cy="444"/>
            </a:xfrm>
            <a:prstGeom prst="ellipse">
              <a:avLst/>
            </a:prstGeom>
            <a:solidFill>
              <a:srgbClr val="99FF66"/>
            </a:solidFill>
            <a:ln w="9525">
              <a:solidFill>
                <a:srgbClr val="99FF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711" name="Oval 111"/>
            <p:cNvSpPr>
              <a:spLocks noChangeArrowheads="1"/>
            </p:cNvSpPr>
            <p:nvPr/>
          </p:nvSpPr>
          <p:spPr bwMode="auto">
            <a:xfrm>
              <a:off x="1605" y="1488"/>
              <a:ext cx="311" cy="312"/>
            </a:xfrm>
            <a:prstGeom prst="ellipse">
              <a:avLst/>
            </a:prstGeom>
            <a:solidFill>
              <a:srgbClr val="99FF66"/>
            </a:solidFill>
            <a:ln w="9525">
              <a:solidFill>
                <a:srgbClr val="99FF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712" name="Oval 112"/>
            <p:cNvSpPr>
              <a:spLocks noChangeArrowheads="1"/>
            </p:cNvSpPr>
            <p:nvPr/>
          </p:nvSpPr>
          <p:spPr bwMode="auto">
            <a:xfrm>
              <a:off x="1602" y="1681"/>
              <a:ext cx="366" cy="333"/>
            </a:xfrm>
            <a:prstGeom prst="ellipse">
              <a:avLst/>
            </a:prstGeom>
            <a:solidFill>
              <a:srgbClr val="99FF66"/>
            </a:solidFill>
            <a:ln w="9525">
              <a:solidFill>
                <a:srgbClr val="99FF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713" name="Oval 113"/>
            <p:cNvSpPr>
              <a:spLocks noChangeArrowheads="1"/>
            </p:cNvSpPr>
            <p:nvPr/>
          </p:nvSpPr>
          <p:spPr bwMode="auto">
            <a:xfrm>
              <a:off x="1569" y="1751"/>
              <a:ext cx="364" cy="547"/>
            </a:xfrm>
            <a:prstGeom prst="ellipse">
              <a:avLst/>
            </a:prstGeom>
            <a:solidFill>
              <a:srgbClr val="99FF66"/>
            </a:solidFill>
            <a:ln w="9525">
              <a:solidFill>
                <a:srgbClr val="99FF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714" name="Oval 114"/>
            <p:cNvSpPr>
              <a:spLocks noChangeArrowheads="1"/>
            </p:cNvSpPr>
            <p:nvPr/>
          </p:nvSpPr>
          <p:spPr bwMode="auto">
            <a:xfrm>
              <a:off x="912" y="1434"/>
              <a:ext cx="1008" cy="918"/>
            </a:xfrm>
            <a:prstGeom prst="ellipse">
              <a:avLst/>
            </a:prstGeom>
            <a:solidFill>
              <a:srgbClr val="99FF66"/>
            </a:solidFill>
            <a:ln w="9525">
              <a:solidFill>
                <a:srgbClr val="99FF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09715" name="Rectangle 115"/>
          <p:cNvSpPr>
            <a:spLocks noChangeArrowheads="1"/>
          </p:cNvSpPr>
          <p:nvPr/>
        </p:nvSpPr>
        <p:spPr bwMode="auto">
          <a:xfrm>
            <a:off x="3505200" y="4038600"/>
            <a:ext cx="184150" cy="171450"/>
          </a:xfrm>
          <a:prstGeom prst="rect">
            <a:avLst/>
          </a:prstGeom>
          <a:solidFill>
            <a:srgbClr val="EAEAEA"/>
          </a:solidFill>
          <a:ln w="12700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125400" prstMaterial="legacyMatte">
            <a:bevelT w="13500" h="13500" prst="angle"/>
            <a:bevelB w="13500" h="13500" prst="angle"/>
            <a:extrusionClr>
              <a:srgbClr val="EAEAEA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flatTx/>
          </a:bodyPr>
          <a:lstStyle/>
          <a:p>
            <a:endParaRPr lang="en-US"/>
          </a:p>
        </p:txBody>
      </p:sp>
      <p:sp>
        <p:nvSpPr>
          <p:cNvPr id="409716" name="Rectangle 116"/>
          <p:cNvSpPr>
            <a:spLocks noChangeArrowheads="1"/>
          </p:cNvSpPr>
          <p:nvPr/>
        </p:nvSpPr>
        <p:spPr bwMode="auto">
          <a:xfrm>
            <a:off x="2819400" y="4514850"/>
            <a:ext cx="184150" cy="171450"/>
          </a:xfrm>
          <a:prstGeom prst="rect">
            <a:avLst/>
          </a:prstGeom>
          <a:solidFill>
            <a:srgbClr val="EAEAEA"/>
          </a:solidFill>
          <a:ln w="12700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125400" prstMaterial="legacyMatte">
            <a:bevelT w="13500" h="13500" prst="angle"/>
            <a:bevelB w="13500" h="13500" prst="angle"/>
            <a:extrusionClr>
              <a:srgbClr val="EAEAEA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flatTx/>
          </a:bodyPr>
          <a:lstStyle/>
          <a:p>
            <a:endParaRPr lang="en-US"/>
          </a:p>
        </p:txBody>
      </p:sp>
      <p:sp>
        <p:nvSpPr>
          <p:cNvPr id="409717" name="Rectangle 117"/>
          <p:cNvSpPr>
            <a:spLocks noChangeArrowheads="1"/>
          </p:cNvSpPr>
          <p:nvPr/>
        </p:nvSpPr>
        <p:spPr bwMode="auto">
          <a:xfrm>
            <a:off x="3463925" y="5200650"/>
            <a:ext cx="184150" cy="171450"/>
          </a:xfrm>
          <a:prstGeom prst="rect">
            <a:avLst/>
          </a:prstGeom>
          <a:solidFill>
            <a:srgbClr val="EAEAEA"/>
          </a:solidFill>
          <a:ln w="12700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125400" prstMaterial="legacyMatte">
            <a:bevelT w="13500" h="13500" prst="angle"/>
            <a:bevelB w="13500" h="13500" prst="angle"/>
            <a:extrusionClr>
              <a:srgbClr val="EAEAEA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flatTx/>
          </a:bodyPr>
          <a:lstStyle/>
          <a:p>
            <a:endParaRPr lang="en-US"/>
          </a:p>
        </p:txBody>
      </p:sp>
      <p:sp>
        <p:nvSpPr>
          <p:cNvPr id="409718" name="Rectangle 118"/>
          <p:cNvSpPr>
            <a:spLocks noChangeArrowheads="1"/>
          </p:cNvSpPr>
          <p:nvPr/>
        </p:nvSpPr>
        <p:spPr bwMode="auto">
          <a:xfrm>
            <a:off x="4384675" y="5200650"/>
            <a:ext cx="184150" cy="171450"/>
          </a:xfrm>
          <a:prstGeom prst="rect">
            <a:avLst/>
          </a:prstGeom>
          <a:solidFill>
            <a:srgbClr val="EAEAEA"/>
          </a:solidFill>
          <a:ln w="12700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125400" prstMaterial="legacyMatte">
            <a:bevelT w="13500" h="13500" prst="angle"/>
            <a:bevelB w="13500" h="13500" prst="angle"/>
            <a:extrusionClr>
              <a:srgbClr val="EAEAEA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flatTx/>
          </a:bodyPr>
          <a:lstStyle/>
          <a:p>
            <a:endParaRPr lang="en-US"/>
          </a:p>
        </p:txBody>
      </p:sp>
      <p:sp>
        <p:nvSpPr>
          <p:cNvPr id="409719" name="Rectangle 119"/>
          <p:cNvSpPr>
            <a:spLocks noChangeArrowheads="1"/>
          </p:cNvSpPr>
          <p:nvPr/>
        </p:nvSpPr>
        <p:spPr bwMode="auto">
          <a:xfrm>
            <a:off x="4752975" y="4257675"/>
            <a:ext cx="184150" cy="171450"/>
          </a:xfrm>
          <a:prstGeom prst="rect">
            <a:avLst/>
          </a:prstGeom>
          <a:solidFill>
            <a:srgbClr val="EAEAEA"/>
          </a:solidFill>
          <a:ln w="12700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125400" prstMaterial="legacyMatte">
            <a:bevelT w="13500" h="13500" prst="angle"/>
            <a:bevelB w="13500" h="13500" prst="angle"/>
            <a:extrusionClr>
              <a:srgbClr val="EAEAEA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flatTx/>
          </a:bodyPr>
          <a:lstStyle/>
          <a:p>
            <a:endParaRPr lang="en-US"/>
          </a:p>
        </p:txBody>
      </p:sp>
      <p:sp>
        <p:nvSpPr>
          <p:cNvPr id="409720" name="Rectangle 120"/>
          <p:cNvSpPr>
            <a:spLocks noChangeArrowheads="1"/>
          </p:cNvSpPr>
          <p:nvPr/>
        </p:nvSpPr>
        <p:spPr bwMode="auto">
          <a:xfrm>
            <a:off x="4235450" y="3943350"/>
            <a:ext cx="184150" cy="171450"/>
          </a:xfrm>
          <a:prstGeom prst="rect">
            <a:avLst/>
          </a:prstGeom>
          <a:solidFill>
            <a:srgbClr val="EAEAEA"/>
          </a:solidFill>
          <a:ln w="12700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125400" prstMaterial="legacyMatte">
            <a:bevelT w="13500" h="13500" prst="angle"/>
            <a:bevelB w="13500" h="13500" prst="angle"/>
            <a:extrusionClr>
              <a:srgbClr val="EAEAEA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flatTx/>
          </a:bodyPr>
          <a:lstStyle/>
          <a:p>
            <a:endParaRPr lang="en-US"/>
          </a:p>
        </p:txBody>
      </p:sp>
      <p:cxnSp>
        <p:nvCxnSpPr>
          <p:cNvPr id="409721" name="AutoShape 121"/>
          <p:cNvCxnSpPr>
            <a:cxnSpLocks noChangeShapeType="1"/>
            <a:stCxn id="409716" idx="3"/>
            <a:endCxn id="409715" idx="1"/>
          </p:cNvCxnSpPr>
          <p:nvPr/>
        </p:nvCxnSpPr>
        <p:spPr bwMode="auto">
          <a:xfrm flipV="1">
            <a:off x="3003550" y="4124325"/>
            <a:ext cx="501650" cy="4762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9722" name="AutoShape 122"/>
          <p:cNvCxnSpPr>
            <a:cxnSpLocks noChangeShapeType="1"/>
            <a:stCxn id="409715" idx="3"/>
            <a:endCxn id="409720" idx="1"/>
          </p:cNvCxnSpPr>
          <p:nvPr/>
        </p:nvCxnSpPr>
        <p:spPr bwMode="auto">
          <a:xfrm flipV="1">
            <a:off x="3689350" y="4029075"/>
            <a:ext cx="546100" cy="952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9723" name="AutoShape 123"/>
          <p:cNvCxnSpPr>
            <a:cxnSpLocks noChangeShapeType="1"/>
            <a:stCxn id="409720" idx="3"/>
            <a:endCxn id="409719" idx="1"/>
          </p:cNvCxnSpPr>
          <p:nvPr/>
        </p:nvCxnSpPr>
        <p:spPr bwMode="auto">
          <a:xfrm>
            <a:off x="4419600" y="4029075"/>
            <a:ext cx="333375" cy="3143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9724" name="AutoShape 124"/>
          <p:cNvCxnSpPr>
            <a:cxnSpLocks noChangeShapeType="1"/>
            <a:stCxn id="409717" idx="0"/>
            <a:endCxn id="409720" idx="2"/>
          </p:cNvCxnSpPr>
          <p:nvPr/>
        </p:nvCxnSpPr>
        <p:spPr bwMode="auto">
          <a:xfrm flipV="1">
            <a:off x="3556000" y="4114800"/>
            <a:ext cx="771525" cy="10858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9725" name="AutoShape 125"/>
          <p:cNvCxnSpPr>
            <a:cxnSpLocks noChangeShapeType="1"/>
            <a:stCxn id="409718" idx="0"/>
            <a:endCxn id="409719" idx="2"/>
          </p:cNvCxnSpPr>
          <p:nvPr/>
        </p:nvCxnSpPr>
        <p:spPr bwMode="auto">
          <a:xfrm flipV="1">
            <a:off x="4476750" y="4429125"/>
            <a:ext cx="368300" cy="7715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9726" name="AutoShape 126"/>
          <p:cNvCxnSpPr>
            <a:cxnSpLocks noChangeShapeType="1"/>
            <a:stCxn id="409717" idx="3"/>
            <a:endCxn id="409718" idx="1"/>
          </p:cNvCxnSpPr>
          <p:nvPr/>
        </p:nvCxnSpPr>
        <p:spPr bwMode="auto">
          <a:xfrm>
            <a:off x="3648075" y="5286375"/>
            <a:ext cx="736600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9727" name="AutoShape 127"/>
          <p:cNvCxnSpPr>
            <a:cxnSpLocks noChangeShapeType="1"/>
          </p:cNvCxnSpPr>
          <p:nvPr/>
        </p:nvCxnSpPr>
        <p:spPr bwMode="auto">
          <a:xfrm>
            <a:off x="2971800" y="4572000"/>
            <a:ext cx="460375" cy="6858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409728" name="Group 128"/>
          <p:cNvGrpSpPr>
            <a:grpSpLocks/>
          </p:cNvGrpSpPr>
          <p:nvPr/>
        </p:nvGrpSpPr>
        <p:grpSpPr bwMode="auto">
          <a:xfrm>
            <a:off x="1990725" y="4267200"/>
            <a:ext cx="523875" cy="488950"/>
            <a:chOff x="1014" y="912"/>
            <a:chExt cx="574" cy="596"/>
          </a:xfrm>
        </p:grpSpPr>
        <p:sp>
          <p:nvSpPr>
            <p:cNvPr id="409729" name="Freeform 129"/>
            <p:cNvSpPr>
              <a:spLocks/>
            </p:cNvSpPr>
            <p:nvPr/>
          </p:nvSpPr>
          <p:spPr bwMode="auto">
            <a:xfrm>
              <a:off x="1014" y="912"/>
              <a:ext cx="574" cy="596"/>
            </a:xfrm>
            <a:custGeom>
              <a:avLst/>
              <a:gdLst>
                <a:gd name="T0" fmla="*/ 124 w 574"/>
                <a:gd name="T1" fmla="*/ 391 h 596"/>
                <a:gd name="T2" fmla="*/ 0 w 574"/>
                <a:gd name="T3" fmla="*/ 391 h 596"/>
                <a:gd name="T4" fmla="*/ 0 w 574"/>
                <a:gd name="T5" fmla="*/ 596 h 596"/>
                <a:gd name="T6" fmla="*/ 574 w 574"/>
                <a:gd name="T7" fmla="*/ 596 h 596"/>
                <a:gd name="T8" fmla="*/ 574 w 574"/>
                <a:gd name="T9" fmla="*/ 391 h 596"/>
                <a:gd name="T10" fmla="*/ 446 w 574"/>
                <a:gd name="T11" fmla="*/ 391 h 596"/>
                <a:gd name="T12" fmla="*/ 446 w 574"/>
                <a:gd name="T13" fmla="*/ 364 h 596"/>
                <a:gd name="T14" fmla="*/ 500 w 574"/>
                <a:gd name="T15" fmla="*/ 364 h 596"/>
                <a:gd name="T16" fmla="*/ 500 w 574"/>
                <a:gd name="T17" fmla="*/ 0 h 596"/>
                <a:gd name="T18" fmla="*/ 70 w 574"/>
                <a:gd name="T19" fmla="*/ 0 h 596"/>
                <a:gd name="T20" fmla="*/ 70 w 574"/>
                <a:gd name="T21" fmla="*/ 364 h 596"/>
                <a:gd name="T22" fmla="*/ 124 w 574"/>
                <a:gd name="T23" fmla="*/ 364 h 596"/>
                <a:gd name="T24" fmla="*/ 124 w 574"/>
                <a:gd name="T25" fmla="*/ 391 h 5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74" h="596">
                  <a:moveTo>
                    <a:pt x="124" y="391"/>
                  </a:moveTo>
                  <a:lnTo>
                    <a:pt x="0" y="391"/>
                  </a:lnTo>
                  <a:lnTo>
                    <a:pt x="0" y="596"/>
                  </a:lnTo>
                  <a:lnTo>
                    <a:pt x="574" y="596"/>
                  </a:lnTo>
                  <a:lnTo>
                    <a:pt x="574" y="391"/>
                  </a:lnTo>
                  <a:lnTo>
                    <a:pt x="446" y="391"/>
                  </a:lnTo>
                  <a:lnTo>
                    <a:pt x="446" y="364"/>
                  </a:lnTo>
                  <a:lnTo>
                    <a:pt x="500" y="364"/>
                  </a:lnTo>
                  <a:lnTo>
                    <a:pt x="500" y="0"/>
                  </a:lnTo>
                  <a:lnTo>
                    <a:pt x="70" y="0"/>
                  </a:lnTo>
                  <a:lnTo>
                    <a:pt x="70" y="364"/>
                  </a:lnTo>
                  <a:lnTo>
                    <a:pt x="124" y="364"/>
                  </a:lnTo>
                  <a:lnTo>
                    <a:pt x="124" y="391"/>
                  </a:lnTo>
                  <a:close/>
                </a:path>
              </a:pathLst>
            </a:custGeom>
            <a:solidFill>
              <a:srgbClr val="FFFFFF"/>
            </a:solidFill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730" name="Line 130"/>
            <p:cNvSpPr>
              <a:spLocks noChangeShapeType="1"/>
            </p:cNvSpPr>
            <p:nvPr/>
          </p:nvSpPr>
          <p:spPr bwMode="auto">
            <a:xfrm>
              <a:off x="1138" y="1303"/>
              <a:ext cx="322" cy="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731" name="Line 131"/>
            <p:cNvSpPr>
              <a:spLocks noChangeShapeType="1"/>
            </p:cNvSpPr>
            <p:nvPr/>
          </p:nvSpPr>
          <p:spPr bwMode="auto">
            <a:xfrm>
              <a:off x="1138" y="1276"/>
              <a:ext cx="322" cy="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732" name="Freeform 132"/>
            <p:cNvSpPr>
              <a:spLocks noEditPoints="1"/>
            </p:cNvSpPr>
            <p:nvPr/>
          </p:nvSpPr>
          <p:spPr bwMode="auto">
            <a:xfrm>
              <a:off x="1310" y="1323"/>
              <a:ext cx="233" cy="168"/>
            </a:xfrm>
            <a:custGeom>
              <a:avLst/>
              <a:gdLst>
                <a:gd name="T0" fmla="*/ 0 w 233"/>
                <a:gd name="T1" fmla="*/ 168 h 168"/>
                <a:gd name="T2" fmla="*/ 188 w 233"/>
                <a:gd name="T3" fmla="*/ 168 h 168"/>
                <a:gd name="T4" fmla="*/ 188 w 233"/>
                <a:gd name="T5" fmla="*/ 0 h 168"/>
                <a:gd name="T6" fmla="*/ 0 w 233"/>
                <a:gd name="T7" fmla="*/ 0 h 168"/>
                <a:gd name="T8" fmla="*/ 0 w 233"/>
                <a:gd name="T9" fmla="*/ 168 h 168"/>
                <a:gd name="T10" fmla="*/ 204 w 233"/>
                <a:gd name="T11" fmla="*/ 26 h 168"/>
                <a:gd name="T12" fmla="*/ 233 w 233"/>
                <a:gd name="T13" fmla="*/ 26 h 168"/>
                <a:gd name="T14" fmla="*/ 233 w 233"/>
                <a:gd name="T15" fmla="*/ 0 h 168"/>
                <a:gd name="T16" fmla="*/ 204 w 233"/>
                <a:gd name="T17" fmla="*/ 0 h 168"/>
                <a:gd name="T18" fmla="*/ 204 w 233"/>
                <a:gd name="T19" fmla="*/ 26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3" h="168">
                  <a:moveTo>
                    <a:pt x="0" y="168"/>
                  </a:moveTo>
                  <a:lnTo>
                    <a:pt x="188" y="168"/>
                  </a:lnTo>
                  <a:lnTo>
                    <a:pt x="188" y="0"/>
                  </a:lnTo>
                  <a:lnTo>
                    <a:pt x="0" y="0"/>
                  </a:lnTo>
                  <a:lnTo>
                    <a:pt x="0" y="168"/>
                  </a:lnTo>
                  <a:close/>
                  <a:moveTo>
                    <a:pt x="204" y="26"/>
                  </a:moveTo>
                  <a:lnTo>
                    <a:pt x="233" y="26"/>
                  </a:lnTo>
                  <a:lnTo>
                    <a:pt x="233" y="0"/>
                  </a:lnTo>
                  <a:lnTo>
                    <a:pt x="204" y="0"/>
                  </a:lnTo>
                  <a:lnTo>
                    <a:pt x="204" y="26"/>
                  </a:lnTo>
                  <a:close/>
                </a:path>
              </a:pathLst>
            </a:custGeom>
            <a:solidFill>
              <a:srgbClr val="FFFFFF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733" name="Line 133"/>
            <p:cNvSpPr>
              <a:spLocks noChangeShapeType="1"/>
            </p:cNvSpPr>
            <p:nvPr/>
          </p:nvSpPr>
          <p:spPr bwMode="auto">
            <a:xfrm>
              <a:off x="1310" y="1379"/>
              <a:ext cx="188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734" name="Line 134"/>
            <p:cNvSpPr>
              <a:spLocks noChangeShapeType="1"/>
            </p:cNvSpPr>
            <p:nvPr/>
          </p:nvSpPr>
          <p:spPr bwMode="auto">
            <a:xfrm>
              <a:off x="1310" y="1435"/>
              <a:ext cx="188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735" name="Line 135"/>
            <p:cNvSpPr>
              <a:spLocks noChangeShapeType="1"/>
            </p:cNvSpPr>
            <p:nvPr/>
          </p:nvSpPr>
          <p:spPr bwMode="auto">
            <a:xfrm>
              <a:off x="1317" y="1405"/>
              <a:ext cx="172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736" name="Rectangle 136"/>
            <p:cNvSpPr>
              <a:spLocks noChangeArrowheads="1"/>
            </p:cNvSpPr>
            <p:nvPr/>
          </p:nvSpPr>
          <p:spPr bwMode="auto">
            <a:xfrm>
              <a:off x="1416" y="1389"/>
              <a:ext cx="54" cy="36"/>
            </a:xfrm>
            <a:prstGeom prst="rect">
              <a:avLst/>
            </a:prstGeom>
            <a:noFill/>
            <a:ln w="476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737" name="Freeform 137"/>
            <p:cNvSpPr>
              <a:spLocks noEditPoints="1"/>
            </p:cNvSpPr>
            <p:nvPr/>
          </p:nvSpPr>
          <p:spPr bwMode="auto">
            <a:xfrm>
              <a:off x="1030" y="955"/>
              <a:ext cx="538" cy="401"/>
            </a:xfrm>
            <a:custGeom>
              <a:avLst/>
              <a:gdLst>
                <a:gd name="T0" fmla="*/ 452 w 538"/>
                <a:gd name="T1" fmla="*/ 285 h 401"/>
                <a:gd name="T2" fmla="*/ 472 w 538"/>
                <a:gd name="T3" fmla="*/ 285 h 401"/>
                <a:gd name="T4" fmla="*/ 472 w 538"/>
                <a:gd name="T5" fmla="*/ 278 h 401"/>
                <a:gd name="T6" fmla="*/ 452 w 538"/>
                <a:gd name="T7" fmla="*/ 278 h 401"/>
                <a:gd name="T8" fmla="*/ 452 w 538"/>
                <a:gd name="T9" fmla="*/ 285 h 401"/>
                <a:gd name="T10" fmla="*/ 121 w 538"/>
                <a:gd name="T11" fmla="*/ 239 h 401"/>
                <a:gd name="T12" fmla="*/ 121 w 538"/>
                <a:gd name="T13" fmla="*/ 27 h 401"/>
                <a:gd name="T14" fmla="*/ 417 w 538"/>
                <a:gd name="T15" fmla="*/ 27 h 401"/>
                <a:gd name="T16" fmla="*/ 417 w 538"/>
                <a:gd name="T17" fmla="*/ 239 h 401"/>
                <a:gd name="T18" fmla="*/ 121 w 538"/>
                <a:gd name="T19" fmla="*/ 239 h 401"/>
                <a:gd name="T20" fmla="*/ 108 w 538"/>
                <a:gd name="T21" fmla="*/ 252 h 401"/>
                <a:gd name="T22" fmla="*/ 430 w 538"/>
                <a:gd name="T23" fmla="*/ 252 h 401"/>
                <a:gd name="T24" fmla="*/ 430 w 538"/>
                <a:gd name="T25" fmla="*/ 14 h 401"/>
                <a:gd name="T26" fmla="*/ 446 w 538"/>
                <a:gd name="T27" fmla="*/ 14 h 401"/>
                <a:gd name="T28" fmla="*/ 446 w 538"/>
                <a:gd name="T29" fmla="*/ 0 h 401"/>
                <a:gd name="T30" fmla="*/ 96 w 538"/>
                <a:gd name="T31" fmla="*/ 0 h 401"/>
                <a:gd name="T32" fmla="*/ 96 w 538"/>
                <a:gd name="T33" fmla="*/ 265 h 401"/>
                <a:gd name="T34" fmla="*/ 108 w 538"/>
                <a:gd name="T35" fmla="*/ 265 h 401"/>
                <a:gd name="T36" fmla="*/ 108 w 538"/>
                <a:gd name="T37" fmla="*/ 252 h 401"/>
                <a:gd name="T38" fmla="*/ 0 w 538"/>
                <a:gd name="T39" fmla="*/ 388 h 401"/>
                <a:gd name="T40" fmla="*/ 54 w 538"/>
                <a:gd name="T41" fmla="*/ 388 h 401"/>
                <a:gd name="T42" fmla="*/ 54 w 538"/>
                <a:gd name="T43" fmla="*/ 368 h 401"/>
                <a:gd name="T44" fmla="*/ 0 w 538"/>
                <a:gd name="T45" fmla="*/ 368 h 401"/>
                <a:gd name="T46" fmla="*/ 0 w 538"/>
                <a:gd name="T47" fmla="*/ 388 h 401"/>
                <a:gd name="T48" fmla="*/ 316 w 538"/>
                <a:gd name="T49" fmla="*/ 401 h 401"/>
                <a:gd name="T50" fmla="*/ 430 w 538"/>
                <a:gd name="T51" fmla="*/ 401 h 401"/>
                <a:gd name="T52" fmla="*/ 430 w 538"/>
                <a:gd name="T53" fmla="*/ 391 h 401"/>
                <a:gd name="T54" fmla="*/ 316 w 538"/>
                <a:gd name="T55" fmla="*/ 391 h 401"/>
                <a:gd name="T56" fmla="*/ 316 w 538"/>
                <a:gd name="T57" fmla="*/ 401 h 401"/>
                <a:gd name="T58" fmla="*/ 523 w 538"/>
                <a:gd name="T59" fmla="*/ 378 h 401"/>
                <a:gd name="T60" fmla="*/ 538 w 538"/>
                <a:gd name="T61" fmla="*/ 378 h 401"/>
                <a:gd name="T62" fmla="*/ 538 w 538"/>
                <a:gd name="T63" fmla="*/ 368 h 401"/>
                <a:gd name="T64" fmla="*/ 523 w 538"/>
                <a:gd name="T65" fmla="*/ 368 h 401"/>
                <a:gd name="T66" fmla="*/ 523 w 538"/>
                <a:gd name="T67" fmla="*/ 378 h 401"/>
                <a:gd name="T68" fmla="*/ 523 w 538"/>
                <a:gd name="T69" fmla="*/ 394 h 401"/>
                <a:gd name="T70" fmla="*/ 538 w 538"/>
                <a:gd name="T71" fmla="*/ 394 h 401"/>
                <a:gd name="T72" fmla="*/ 538 w 538"/>
                <a:gd name="T73" fmla="*/ 388 h 401"/>
                <a:gd name="T74" fmla="*/ 523 w 538"/>
                <a:gd name="T75" fmla="*/ 388 h 401"/>
                <a:gd name="T76" fmla="*/ 523 w 538"/>
                <a:gd name="T77" fmla="*/ 394 h 4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538" h="401">
                  <a:moveTo>
                    <a:pt x="452" y="285"/>
                  </a:moveTo>
                  <a:lnTo>
                    <a:pt x="472" y="285"/>
                  </a:lnTo>
                  <a:lnTo>
                    <a:pt x="472" y="278"/>
                  </a:lnTo>
                  <a:lnTo>
                    <a:pt x="452" y="278"/>
                  </a:lnTo>
                  <a:lnTo>
                    <a:pt x="452" y="285"/>
                  </a:lnTo>
                  <a:close/>
                  <a:moveTo>
                    <a:pt x="121" y="239"/>
                  </a:moveTo>
                  <a:lnTo>
                    <a:pt x="121" y="27"/>
                  </a:lnTo>
                  <a:lnTo>
                    <a:pt x="417" y="27"/>
                  </a:lnTo>
                  <a:lnTo>
                    <a:pt x="417" y="239"/>
                  </a:lnTo>
                  <a:lnTo>
                    <a:pt x="121" y="239"/>
                  </a:lnTo>
                  <a:close/>
                  <a:moveTo>
                    <a:pt x="108" y="252"/>
                  </a:moveTo>
                  <a:lnTo>
                    <a:pt x="430" y="252"/>
                  </a:lnTo>
                  <a:lnTo>
                    <a:pt x="430" y="14"/>
                  </a:lnTo>
                  <a:lnTo>
                    <a:pt x="446" y="14"/>
                  </a:lnTo>
                  <a:lnTo>
                    <a:pt x="446" y="0"/>
                  </a:lnTo>
                  <a:lnTo>
                    <a:pt x="96" y="0"/>
                  </a:lnTo>
                  <a:lnTo>
                    <a:pt x="96" y="265"/>
                  </a:lnTo>
                  <a:lnTo>
                    <a:pt x="108" y="265"/>
                  </a:lnTo>
                  <a:lnTo>
                    <a:pt x="108" y="252"/>
                  </a:lnTo>
                  <a:close/>
                  <a:moveTo>
                    <a:pt x="0" y="388"/>
                  </a:moveTo>
                  <a:lnTo>
                    <a:pt x="54" y="388"/>
                  </a:lnTo>
                  <a:lnTo>
                    <a:pt x="54" y="368"/>
                  </a:lnTo>
                  <a:lnTo>
                    <a:pt x="0" y="368"/>
                  </a:lnTo>
                  <a:lnTo>
                    <a:pt x="0" y="388"/>
                  </a:lnTo>
                  <a:close/>
                  <a:moveTo>
                    <a:pt x="316" y="401"/>
                  </a:moveTo>
                  <a:lnTo>
                    <a:pt x="430" y="401"/>
                  </a:lnTo>
                  <a:lnTo>
                    <a:pt x="430" y="391"/>
                  </a:lnTo>
                  <a:lnTo>
                    <a:pt x="316" y="391"/>
                  </a:lnTo>
                  <a:lnTo>
                    <a:pt x="316" y="401"/>
                  </a:lnTo>
                  <a:close/>
                  <a:moveTo>
                    <a:pt x="523" y="378"/>
                  </a:moveTo>
                  <a:lnTo>
                    <a:pt x="538" y="378"/>
                  </a:lnTo>
                  <a:lnTo>
                    <a:pt x="538" y="368"/>
                  </a:lnTo>
                  <a:lnTo>
                    <a:pt x="523" y="368"/>
                  </a:lnTo>
                  <a:lnTo>
                    <a:pt x="523" y="378"/>
                  </a:lnTo>
                  <a:close/>
                  <a:moveTo>
                    <a:pt x="523" y="394"/>
                  </a:moveTo>
                  <a:lnTo>
                    <a:pt x="538" y="394"/>
                  </a:lnTo>
                  <a:lnTo>
                    <a:pt x="538" y="388"/>
                  </a:lnTo>
                  <a:lnTo>
                    <a:pt x="523" y="388"/>
                  </a:lnTo>
                  <a:lnTo>
                    <a:pt x="523" y="394"/>
                  </a:lnTo>
                  <a:close/>
                </a:path>
              </a:pathLst>
            </a:custGeom>
            <a:solidFill>
              <a:srgbClr val="000000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738" name="Line 138"/>
            <p:cNvSpPr>
              <a:spLocks noChangeShapeType="1"/>
            </p:cNvSpPr>
            <p:nvPr/>
          </p:nvSpPr>
          <p:spPr bwMode="auto">
            <a:xfrm>
              <a:off x="1084" y="1257"/>
              <a:ext cx="430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739" name="Line 139"/>
            <p:cNvSpPr>
              <a:spLocks noChangeShapeType="1"/>
            </p:cNvSpPr>
            <p:nvPr/>
          </p:nvSpPr>
          <p:spPr bwMode="auto">
            <a:xfrm flipV="1">
              <a:off x="1193" y="1257"/>
              <a:ext cx="1" cy="19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740" name="Line 140"/>
            <p:cNvSpPr>
              <a:spLocks noChangeShapeType="1"/>
            </p:cNvSpPr>
            <p:nvPr/>
          </p:nvSpPr>
          <p:spPr bwMode="auto">
            <a:xfrm flipV="1">
              <a:off x="1301" y="1257"/>
              <a:ext cx="1" cy="19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09741" name="Group 141"/>
          <p:cNvGrpSpPr>
            <a:grpSpLocks/>
          </p:cNvGrpSpPr>
          <p:nvPr/>
        </p:nvGrpSpPr>
        <p:grpSpPr bwMode="auto">
          <a:xfrm>
            <a:off x="2981325" y="5486400"/>
            <a:ext cx="523875" cy="488950"/>
            <a:chOff x="1014" y="912"/>
            <a:chExt cx="574" cy="596"/>
          </a:xfrm>
        </p:grpSpPr>
        <p:sp>
          <p:nvSpPr>
            <p:cNvPr id="409742" name="Freeform 142"/>
            <p:cNvSpPr>
              <a:spLocks/>
            </p:cNvSpPr>
            <p:nvPr/>
          </p:nvSpPr>
          <p:spPr bwMode="auto">
            <a:xfrm>
              <a:off x="1014" y="912"/>
              <a:ext cx="574" cy="596"/>
            </a:xfrm>
            <a:custGeom>
              <a:avLst/>
              <a:gdLst>
                <a:gd name="T0" fmla="*/ 124 w 574"/>
                <a:gd name="T1" fmla="*/ 391 h 596"/>
                <a:gd name="T2" fmla="*/ 0 w 574"/>
                <a:gd name="T3" fmla="*/ 391 h 596"/>
                <a:gd name="T4" fmla="*/ 0 w 574"/>
                <a:gd name="T5" fmla="*/ 596 h 596"/>
                <a:gd name="T6" fmla="*/ 574 w 574"/>
                <a:gd name="T7" fmla="*/ 596 h 596"/>
                <a:gd name="T8" fmla="*/ 574 w 574"/>
                <a:gd name="T9" fmla="*/ 391 h 596"/>
                <a:gd name="T10" fmla="*/ 446 w 574"/>
                <a:gd name="T11" fmla="*/ 391 h 596"/>
                <a:gd name="T12" fmla="*/ 446 w 574"/>
                <a:gd name="T13" fmla="*/ 364 h 596"/>
                <a:gd name="T14" fmla="*/ 500 w 574"/>
                <a:gd name="T15" fmla="*/ 364 h 596"/>
                <a:gd name="T16" fmla="*/ 500 w 574"/>
                <a:gd name="T17" fmla="*/ 0 h 596"/>
                <a:gd name="T18" fmla="*/ 70 w 574"/>
                <a:gd name="T19" fmla="*/ 0 h 596"/>
                <a:gd name="T20" fmla="*/ 70 w 574"/>
                <a:gd name="T21" fmla="*/ 364 h 596"/>
                <a:gd name="T22" fmla="*/ 124 w 574"/>
                <a:gd name="T23" fmla="*/ 364 h 596"/>
                <a:gd name="T24" fmla="*/ 124 w 574"/>
                <a:gd name="T25" fmla="*/ 391 h 5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74" h="596">
                  <a:moveTo>
                    <a:pt x="124" y="391"/>
                  </a:moveTo>
                  <a:lnTo>
                    <a:pt x="0" y="391"/>
                  </a:lnTo>
                  <a:lnTo>
                    <a:pt x="0" y="596"/>
                  </a:lnTo>
                  <a:lnTo>
                    <a:pt x="574" y="596"/>
                  </a:lnTo>
                  <a:lnTo>
                    <a:pt x="574" y="391"/>
                  </a:lnTo>
                  <a:lnTo>
                    <a:pt x="446" y="391"/>
                  </a:lnTo>
                  <a:lnTo>
                    <a:pt x="446" y="364"/>
                  </a:lnTo>
                  <a:lnTo>
                    <a:pt x="500" y="364"/>
                  </a:lnTo>
                  <a:lnTo>
                    <a:pt x="500" y="0"/>
                  </a:lnTo>
                  <a:lnTo>
                    <a:pt x="70" y="0"/>
                  </a:lnTo>
                  <a:lnTo>
                    <a:pt x="70" y="364"/>
                  </a:lnTo>
                  <a:lnTo>
                    <a:pt x="124" y="364"/>
                  </a:lnTo>
                  <a:lnTo>
                    <a:pt x="124" y="391"/>
                  </a:lnTo>
                  <a:close/>
                </a:path>
              </a:pathLst>
            </a:custGeom>
            <a:solidFill>
              <a:srgbClr val="FFFFFF"/>
            </a:solidFill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743" name="Line 143"/>
            <p:cNvSpPr>
              <a:spLocks noChangeShapeType="1"/>
            </p:cNvSpPr>
            <p:nvPr/>
          </p:nvSpPr>
          <p:spPr bwMode="auto">
            <a:xfrm>
              <a:off x="1138" y="1303"/>
              <a:ext cx="322" cy="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744" name="Line 144"/>
            <p:cNvSpPr>
              <a:spLocks noChangeShapeType="1"/>
            </p:cNvSpPr>
            <p:nvPr/>
          </p:nvSpPr>
          <p:spPr bwMode="auto">
            <a:xfrm>
              <a:off x="1138" y="1276"/>
              <a:ext cx="322" cy="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745" name="Freeform 145"/>
            <p:cNvSpPr>
              <a:spLocks noEditPoints="1"/>
            </p:cNvSpPr>
            <p:nvPr/>
          </p:nvSpPr>
          <p:spPr bwMode="auto">
            <a:xfrm>
              <a:off x="1310" y="1323"/>
              <a:ext cx="233" cy="168"/>
            </a:xfrm>
            <a:custGeom>
              <a:avLst/>
              <a:gdLst>
                <a:gd name="T0" fmla="*/ 0 w 233"/>
                <a:gd name="T1" fmla="*/ 168 h 168"/>
                <a:gd name="T2" fmla="*/ 188 w 233"/>
                <a:gd name="T3" fmla="*/ 168 h 168"/>
                <a:gd name="T4" fmla="*/ 188 w 233"/>
                <a:gd name="T5" fmla="*/ 0 h 168"/>
                <a:gd name="T6" fmla="*/ 0 w 233"/>
                <a:gd name="T7" fmla="*/ 0 h 168"/>
                <a:gd name="T8" fmla="*/ 0 w 233"/>
                <a:gd name="T9" fmla="*/ 168 h 168"/>
                <a:gd name="T10" fmla="*/ 204 w 233"/>
                <a:gd name="T11" fmla="*/ 26 h 168"/>
                <a:gd name="T12" fmla="*/ 233 w 233"/>
                <a:gd name="T13" fmla="*/ 26 h 168"/>
                <a:gd name="T14" fmla="*/ 233 w 233"/>
                <a:gd name="T15" fmla="*/ 0 h 168"/>
                <a:gd name="T16" fmla="*/ 204 w 233"/>
                <a:gd name="T17" fmla="*/ 0 h 168"/>
                <a:gd name="T18" fmla="*/ 204 w 233"/>
                <a:gd name="T19" fmla="*/ 26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3" h="168">
                  <a:moveTo>
                    <a:pt x="0" y="168"/>
                  </a:moveTo>
                  <a:lnTo>
                    <a:pt x="188" y="168"/>
                  </a:lnTo>
                  <a:lnTo>
                    <a:pt x="188" y="0"/>
                  </a:lnTo>
                  <a:lnTo>
                    <a:pt x="0" y="0"/>
                  </a:lnTo>
                  <a:lnTo>
                    <a:pt x="0" y="168"/>
                  </a:lnTo>
                  <a:close/>
                  <a:moveTo>
                    <a:pt x="204" y="26"/>
                  </a:moveTo>
                  <a:lnTo>
                    <a:pt x="233" y="26"/>
                  </a:lnTo>
                  <a:lnTo>
                    <a:pt x="233" y="0"/>
                  </a:lnTo>
                  <a:lnTo>
                    <a:pt x="204" y="0"/>
                  </a:lnTo>
                  <a:lnTo>
                    <a:pt x="204" y="26"/>
                  </a:lnTo>
                  <a:close/>
                </a:path>
              </a:pathLst>
            </a:custGeom>
            <a:solidFill>
              <a:srgbClr val="FFFFFF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746" name="Line 146"/>
            <p:cNvSpPr>
              <a:spLocks noChangeShapeType="1"/>
            </p:cNvSpPr>
            <p:nvPr/>
          </p:nvSpPr>
          <p:spPr bwMode="auto">
            <a:xfrm>
              <a:off x="1310" y="1379"/>
              <a:ext cx="188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747" name="Line 147"/>
            <p:cNvSpPr>
              <a:spLocks noChangeShapeType="1"/>
            </p:cNvSpPr>
            <p:nvPr/>
          </p:nvSpPr>
          <p:spPr bwMode="auto">
            <a:xfrm>
              <a:off x="1310" y="1435"/>
              <a:ext cx="188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748" name="Line 148"/>
            <p:cNvSpPr>
              <a:spLocks noChangeShapeType="1"/>
            </p:cNvSpPr>
            <p:nvPr/>
          </p:nvSpPr>
          <p:spPr bwMode="auto">
            <a:xfrm>
              <a:off x="1317" y="1405"/>
              <a:ext cx="172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749" name="Rectangle 149"/>
            <p:cNvSpPr>
              <a:spLocks noChangeArrowheads="1"/>
            </p:cNvSpPr>
            <p:nvPr/>
          </p:nvSpPr>
          <p:spPr bwMode="auto">
            <a:xfrm>
              <a:off x="1416" y="1389"/>
              <a:ext cx="54" cy="36"/>
            </a:xfrm>
            <a:prstGeom prst="rect">
              <a:avLst/>
            </a:prstGeom>
            <a:noFill/>
            <a:ln w="476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750" name="Freeform 150"/>
            <p:cNvSpPr>
              <a:spLocks noEditPoints="1"/>
            </p:cNvSpPr>
            <p:nvPr/>
          </p:nvSpPr>
          <p:spPr bwMode="auto">
            <a:xfrm>
              <a:off x="1030" y="955"/>
              <a:ext cx="538" cy="401"/>
            </a:xfrm>
            <a:custGeom>
              <a:avLst/>
              <a:gdLst>
                <a:gd name="T0" fmla="*/ 452 w 538"/>
                <a:gd name="T1" fmla="*/ 285 h 401"/>
                <a:gd name="T2" fmla="*/ 472 w 538"/>
                <a:gd name="T3" fmla="*/ 285 h 401"/>
                <a:gd name="T4" fmla="*/ 472 w 538"/>
                <a:gd name="T5" fmla="*/ 278 h 401"/>
                <a:gd name="T6" fmla="*/ 452 w 538"/>
                <a:gd name="T7" fmla="*/ 278 h 401"/>
                <a:gd name="T8" fmla="*/ 452 w 538"/>
                <a:gd name="T9" fmla="*/ 285 h 401"/>
                <a:gd name="T10" fmla="*/ 121 w 538"/>
                <a:gd name="T11" fmla="*/ 239 h 401"/>
                <a:gd name="T12" fmla="*/ 121 w 538"/>
                <a:gd name="T13" fmla="*/ 27 h 401"/>
                <a:gd name="T14" fmla="*/ 417 w 538"/>
                <a:gd name="T15" fmla="*/ 27 h 401"/>
                <a:gd name="T16" fmla="*/ 417 w 538"/>
                <a:gd name="T17" fmla="*/ 239 h 401"/>
                <a:gd name="T18" fmla="*/ 121 w 538"/>
                <a:gd name="T19" fmla="*/ 239 h 401"/>
                <a:gd name="T20" fmla="*/ 108 w 538"/>
                <a:gd name="T21" fmla="*/ 252 h 401"/>
                <a:gd name="T22" fmla="*/ 430 w 538"/>
                <a:gd name="T23" fmla="*/ 252 h 401"/>
                <a:gd name="T24" fmla="*/ 430 w 538"/>
                <a:gd name="T25" fmla="*/ 14 h 401"/>
                <a:gd name="T26" fmla="*/ 446 w 538"/>
                <a:gd name="T27" fmla="*/ 14 h 401"/>
                <a:gd name="T28" fmla="*/ 446 w 538"/>
                <a:gd name="T29" fmla="*/ 0 h 401"/>
                <a:gd name="T30" fmla="*/ 96 w 538"/>
                <a:gd name="T31" fmla="*/ 0 h 401"/>
                <a:gd name="T32" fmla="*/ 96 w 538"/>
                <a:gd name="T33" fmla="*/ 265 h 401"/>
                <a:gd name="T34" fmla="*/ 108 w 538"/>
                <a:gd name="T35" fmla="*/ 265 h 401"/>
                <a:gd name="T36" fmla="*/ 108 w 538"/>
                <a:gd name="T37" fmla="*/ 252 h 401"/>
                <a:gd name="T38" fmla="*/ 0 w 538"/>
                <a:gd name="T39" fmla="*/ 388 h 401"/>
                <a:gd name="T40" fmla="*/ 54 w 538"/>
                <a:gd name="T41" fmla="*/ 388 h 401"/>
                <a:gd name="T42" fmla="*/ 54 w 538"/>
                <a:gd name="T43" fmla="*/ 368 h 401"/>
                <a:gd name="T44" fmla="*/ 0 w 538"/>
                <a:gd name="T45" fmla="*/ 368 h 401"/>
                <a:gd name="T46" fmla="*/ 0 w 538"/>
                <a:gd name="T47" fmla="*/ 388 h 401"/>
                <a:gd name="T48" fmla="*/ 316 w 538"/>
                <a:gd name="T49" fmla="*/ 401 h 401"/>
                <a:gd name="T50" fmla="*/ 430 w 538"/>
                <a:gd name="T51" fmla="*/ 401 h 401"/>
                <a:gd name="T52" fmla="*/ 430 w 538"/>
                <a:gd name="T53" fmla="*/ 391 h 401"/>
                <a:gd name="T54" fmla="*/ 316 w 538"/>
                <a:gd name="T55" fmla="*/ 391 h 401"/>
                <a:gd name="T56" fmla="*/ 316 w 538"/>
                <a:gd name="T57" fmla="*/ 401 h 401"/>
                <a:gd name="T58" fmla="*/ 523 w 538"/>
                <a:gd name="T59" fmla="*/ 378 h 401"/>
                <a:gd name="T60" fmla="*/ 538 w 538"/>
                <a:gd name="T61" fmla="*/ 378 h 401"/>
                <a:gd name="T62" fmla="*/ 538 w 538"/>
                <a:gd name="T63" fmla="*/ 368 h 401"/>
                <a:gd name="T64" fmla="*/ 523 w 538"/>
                <a:gd name="T65" fmla="*/ 368 h 401"/>
                <a:gd name="T66" fmla="*/ 523 w 538"/>
                <a:gd name="T67" fmla="*/ 378 h 401"/>
                <a:gd name="T68" fmla="*/ 523 w 538"/>
                <a:gd name="T69" fmla="*/ 394 h 401"/>
                <a:gd name="T70" fmla="*/ 538 w 538"/>
                <a:gd name="T71" fmla="*/ 394 h 401"/>
                <a:gd name="T72" fmla="*/ 538 w 538"/>
                <a:gd name="T73" fmla="*/ 388 h 401"/>
                <a:gd name="T74" fmla="*/ 523 w 538"/>
                <a:gd name="T75" fmla="*/ 388 h 401"/>
                <a:gd name="T76" fmla="*/ 523 w 538"/>
                <a:gd name="T77" fmla="*/ 394 h 4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538" h="401">
                  <a:moveTo>
                    <a:pt x="452" y="285"/>
                  </a:moveTo>
                  <a:lnTo>
                    <a:pt x="472" y="285"/>
                  </a:lnTo>
                  <a:lnTo>
                    <a:pt x="472" y="278"/>
                  </a:lnTo>
                  <a:lnTo>
                    <a:pt x="452" y="278"/>
                  </a:lnTo>
                  <a:lnTo>
                    <a:pt x="452" y="285"/>
                  </a:lnTo>
                  <a:close/>
                  <a:moveTo>
                    <a:pt x="121" y="239"/>
                  </a:moveTo>
                  <a:lnTo>
                    <a:pt x="121" y="27"/>
                  </a:lnTo>
                  <a:lnTo>
                    <a:pt x="417" y="27"/>
                  </a:lnTo>
                  <a:lnTo>
                    <a:pt x="417" y="239"/>
                  </a:lnTo>
                  <a:lnTo>
                    <a:pt x="121" y="239"/>
                  </a:lnTo>
                  <a:close/>
                  <a:moveTo>
                    <a:pt x="108" y="252"/>
                  </a:moveTo>
                  <a:lnTo>
                    <a:pt x="430" y="252"/>
                  </a:lnTo>
                  <a:lnTo>
                    <a:pt x="430" y="14"/>
                  </a:lnTo>
                  <a:lnTo>
                    <a:pt x="446" y="14"/>
                  </a:lnTo>
                  <a:lnTo>
                    <a:pt x="446" y="0"/>
                  </a:lnTo>
                  <a:lnTo>
                    <a:pt x="96" y="0"/>
                  </a:lnTo>
                  <a:lnTo>
                    <a:pt x="96" y="265"/>
                  </a:lnTo>
                  <a:lnTo>
                    <a:pt x="108" y="265"/>
                  </a:lnTo>
                  <a:lnTo>
                    <a:pt x="108" y="252"/>
                  </a:lnTo>
                  <a:close/>
                  <a:moveTo>
                    <a:pt x="0" y="388"/>
                  </a:moveTo>
                  <a:lnTo>
                    <a:pt x="54" y="388"/>
                  </a:lnTo>
                  <a:lnTo>
                    <a:pt x="54" y="368"/>
                  </a:lnTo>
                  <a:lnTo>
                    <a:pt x="0" y="368"/>
                  </a:lnTo>
                  <a:lnTo>
                    <a:pt x="0" y="388"/>
                  </a:lnTo>
                  <a:close/>
                  <a:moveTo>
                    <a:pt x="316" y="401"/>
                  </a:moveTo>
                  <a:lnTo>
                    <a:pt x="430" y="401"/>
                  </a:lnTo>
                  <a:lnTo>
                    <a:pt x="430" y="391"/>
                  </a:lnTo>
                  <a:lnTo>
                    <a:pt x="316" y="391"/>
                  </a:lnTo>
                  <a:lnTo>
                    <a:pt x="316" y="401"/>
                  </a:lnTo>
                  <a:close/>
                  <a:moveTo>
                    <a:pt x="523" y="378"/>
                  </a:moveTo>
                  <a:lnTo>
                    <a:pt x="538" y="378"/>
                  </a:lnTo>
                  <a:lnTo>
                    <a:pt x="538" y="368"/>
                  </a:lnTo>
                  <a:lnTo>
                    <a:pt x="523" y="368"/>
                  </a:lnTo>
                  <a:lnTo>
                    <a:pt x="523" y="378"/>
                  </a:lnTo>
                  <a:close/>
                  <a:moveTo>
                    <a:pt x="523" y="394"/>
                  </a:moveTo>
                  <a:lnTo>
                    <a:pt x="538" y="394"/>
                  </a:lnTo>
                  <a:lnTo>
                    <a:pt x="538" y="388"/>
                  </a:lnTo>
                  <a:lnTo>
                    <a:pt x="523" y="388"/>
                  </a:lnTo>
                  <a:lnTo>
                    <a:pt x="523" y="394"/>
                  </a:lnTo>
                  <a:close/>
                </a:path>
              </a:pathLst>
            </a:custGeom>
            <a:solidFill>
              <a:srgbClr val="000000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751" name="Line 151"/>
            <p:cNvSpPr>
              <a:spLocks noChangeShapeType="1"/>
            </p:cNvSpPr>
            <p:nvPr/>
          </p:nvSpPr>
          <p:spPr bwMode="auto">
            <a:xfrm>
              <a:off x="1084" y="1257"/>
              <a:ext cx="430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752" name="Line 152"/>
            <p:cNvSpPr>
              <a:spLocks noChangeShapeType="1"/>
            </p:cNvSpPr>
            <p:nvPr/>
          </p:nvSpPr>
          <p:spPr bwMode="auto">
            <a:xfrm flipV="1">
              <a:off x="1193" y="1257"/>
              <a:ext cx="1" cy="19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753" name="Line 153"/>
            <p:cNvSpPr>
              <a:spLocks noChangeShapeType="1"/>
            </p:cNvSpPr>
            <p:nvPr/>
          </p:nvSpPr>
          <p:spPr bwMode="auto">
            <a:xfrm flipV="1">
              <a:off x="1301" y="1257"/>
              <a:ext cx="1" cy="19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cxnSp>
        <p:nvCxnSpPr>
          <p:cNvPr id="409754" name="AutoShape 154"/>
          <p:cNvCxnSpPr>
            <a:cxnSpLocks noChangeShapeType="1"/>
            <a:stCxn id="409750" idx="14"/>
            <a:endCxn id="409717" idx="2"/>
          </p:cNvCxnSpPr>
          <p:nvPr/>
        </p:nvCxnSpPr>
        <p:spPr bwMode="auto">
          <a:xfrm flipV="1">
            <a:off x="3403600" y="5372100"/>
            <a:ext cx="152400" cy="1492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9755" name="AutoShape 155"/>
          <p:cNvCxnSpPr>
            <a:cxnSpLocks noChangeShapeType="1"/>
            <a:stCxn id="409729" idx="4"/>
            <a:endCxn id="409716" idx="1"/>
          </p:cNvCxnSpPr>
          <p:nvPr/>
        </p:nvCxnSpPr>
        <p:spPr bwMode="auto">
          <a:xfrm>
            <a:off x="2522538" y="4587875"/>
            <a:ext cx="296862" cy="127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409756" name="Group 156"/>
          <p:cNvGrpSpPr>
            <a:grpSpLocks/>
          </p:cNvGrpSpPr>
          <p:nvPr/>
        </p:nvGrpSpPr>
        <p:grpSpPr bwMode="auto">
          <a:xfrm>
            <a:off x="3048000" y="3657600"/>
            <a:ext cx="604838" cy="152400"/>
            <a:chOff x="2211" y="2443"/>
            <a:chExt cx="573" cy="149"/>
          </a:xfrm>
        </p:grpSpPr>
        <p:sp>
          <p:nvSpPr>
            <p:cNvPr id="409757" name="Rectangle 157"/>
            <p:cNvSpPr>
              <a:spLocks noChangeArrowheads="1"/>
            </p:cNvSpPr>
            <p:nvPr/>
          </p:nvSpPr>
          <p:spPr bwMode="auto">
            <a:xfrm>
              <a:off x="2211" y="2443"/>
              <a:ext cx="573" cy="149"/>
            </a:xfrm>
            <a:prstGeom prst="rect">
              <a:avLst/>
            </a:prstGeom>
            <a:solidFill>
              <a:srgbClr val="FFFFFF"/>
            </a:solidFill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758" name="Rectangle 158"/>
            <p:cNvSpPr>
              <a:spLocks noChangeArrowheads="1"/>
            </p:cNvSpPr>
            <p:nvPr/>
          </p:nvSpPr>
          <p:spPr bwMode="auto">
            <a:xfrm>
              <a:off x="2227" y="2463"/>
              <a:ext cx="538" cy="17"/>
            </a:xfrm>
            <a:prstGeom prst="rect">
              <a:avLst/>
            </a:prstGeom>
            <a:solidFill>
              <a:srgbClr val="000000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759" name="Freeform 159"/>
            <p:cNvSpPr>
              <a:spLocks noEditPoints="1"/>
            </p:cNvSpPr>
            <p:nvPr/>
          </p:nvSpPr>
          <p:spPr bwMode="auto">
            <a:xfrm>
              <a:off x="2236" y="2500"/>
              <a:ext cx="485" cy="72"/>
            </a:xfrm>
            <a:custGeom>
              <a:avLst/>
              <a:gdLst>
                <a:gd name="T0" fmla="*/ 0 w 485"/>
                <a:gd name="T1" fmla="*/ 46 h 72"/>
                <a:gd name="T2" fmla="*/ 10 w 485"/>
                <a:gd name="T3" fmla="*/ 26 h 72"/>
                <a:gd name="T4" fmla="*/ 64 w 485"/>
                <a:gd name="T5" fmla="*/ 26 h 72"/>
                <a:gd name="T6" fmla="*/ 74 w 485"/>
                <a:gd name="T7" fmla="*/ 46 h 72"/>
                <a:gd name="T8" fmla="*/ 64 w 485"/>
                <a:gd name="T9" fmla="*/ 62 h 72"/>
                <a:gd name="T10" fmla="*/ 10 w 485"/>
                <a:gd name="T11" fmla="*/ 62 h 72"/>
                <a:gd name="T12" fmla="*/ 0 w 485"/>
                <a:gd name="T13" fmla="*/ 46 h 72"/>
                <a:gd name="T14" fmla="*/ 163 w 485"/>
                <a:gd name="T15" fmla="*/ 26 h 72"/>
                <a:gd name="T16" fmla="*/ 287 w 485"/>
                <a:gd name="T17" fmla="*/ 26 h 72"/>
                <a:gd name="T18" fmla="*/ 297 w 485"/>
                <a:gd name="T19" fmla="*/ 0 h 72"/>
                <a:gd name="T20" fmla="*/ 153 w 485"/>
                <a:gd name="T21" fmla="*/ 0 h 72"/>
                <a:gd name="T22" fmla="*/ 163 w 485"/>
                <a:gd name="T23" fmla="*/ 26 h 72"/>
                <a:gd name="T24" fmla="*/ 163 w 485"/>
                <a:gd name="T25" fmla="*/ 72 h 72"/>
                <a:gd name="T26" fmla="*/ 287 w 485"/>
                <a:gd name="T27" fmla="*/ 72 h 72"/>
                <a:gd name="T28" fmla="*/ 297 w 485"/>
                <a:gd name="T29" fmla="*/ 46 h 72"/>
                <a:gd name="T30" fmla="*/ 153 w 485"/>
                <a:gd name="T31" fmla="*/ 46 h 72"/>
                <a:gd name="T32" fmla="*/ 163 w 485"/>
                <a:gd name="T33" fmla="*/ 72 h 72"/>
                <a:gd name="T34" fmla="*/ 395 w 485"/>
                <a:gd name="T35" fmla="*/ 26 h 72"/>
                <a:gd name="T36" fmla="*/ 485 w 485"/>
                <a:gd name="T37" fmla="*/ 26 h 72"/>
                <a:gd name="T38" fmla="*/ 485 w 485"/>
                <a:gd name="T39" fmla="*/ 0 h 72"/>
                <a:gd name="T40" fmla="*/ 395 w 485"/>
                <a:gd name="T41" fmla="*/ 0 h 72"/>
                <a:gd name="T42" fmla="*/ 395 w 485"/>
                <a:gd name="T43" fmla="*/ 26 h 72"/>
                <a:gd name="T44" fmla="*/ 427 w 485"/>
                <a:gd name="T45" fmla="*/ 72 h 72"/>
                <a:gd name="T46" fmla="*/ 453 w 485"/>
                <a:gd name="T47" fmla="*/ 72 h 72"/>
                <a:gd name="T48" fmla="*/ 453 w 485"/>
                <a:gd name="T49" fmla="*/ 46 h 72"/>
                <a:gd name="T50" fmla="*/ 427 w 485"/>
                <a:gd name="T51" fmla="*/ 46 h 72"/>
                <a:gd name="T52" fmla="*/ 427 w 485"/>
                <a:gd name="T53" fmla="*/ 72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485" h="72">
                  <a:moveTo>
                    <a:pt x="0" y="46"/>
                  </a:moveTo>
                  <a:lnTo>
                    <a:pt x="10" y="26"/>
                  </a:lnTo>
                  <a:lnTo>
                    <a:pt x="64" y="26"/>
                  </a:lnTo>
                  <a:lnTo>
                    <a:pt x="74" y="46"/>
                  </a:lnTo>
                  <a:lnTo>
                    <a:pt x="64" y="62"/>
                  </a:lnTo>
                  <a:lnTo>
                    <a:pt x="10" y="62"/>
                  </a:lnTo>
                  <a:lnTo>
                    <a:pt x="0" y="46"/>
                  </a:lnTo>
                  <a:close/>
                  <a:moveTo>
                    <a:pt x="163" y="26"/>
                  </a:moveTo>
                  <a:lnTo>
                    <a:pt x="287" y="26"/>
                  </a:lnTo>
                  <a:lnTo>
                    <a:pt x="297" y="0"/>
                  </a:lnTo>
                  <a:lnTo>
                    <a:pt x="153" y="0"/>
                  </a:lnTo>
                  <a:lnTo>
                    <a:pt x="163" y="26"/>
                  </a:lnTo>
                  <a:close/>
                  <a:moveTo>
                    <a:pt x="163" y="72"/>
                  </a:moveTo>
                  <a:lnTo>
                    <a:pt x="287" y="72"/>
                  </a:lnTo>
                  <a:lnTo>
                    <a:pt x="297" y="46"/>
                  </a:lnTo>
                  <a:lnTo>
                    <a:pt x="153" y="46"/>
                  </a:lnTo>
                  <a:lnTo>
                    <a:pt x="163" y="72"/>
                  </a:lnTo>
                  <a:close/>
                  <a:moveTo>
                    <a:pt x="395" y="26"/>
                  </a:moveTo>
                  <a:lnTo>
                    <a:pt x="485" y="26"/>
                  </a:lnTo>
                  <a:lnTo>
                    <a:pt x="485" y="0"/>
                  </a:lnTo>
                  <a:lnTo>
                    <a:pt x="395" y="0"/>
                  </a:lnTo>
                  <a:lnTo>
                    <a:pt x="395" y="26"/>
                  </a:lnTo>
                  <a:close/>
                  <a:moveTo>
                    <a:pt x="427" y="72"/>
                  </a:moveTo>
                  <a:lnTo>
                    <a:pt x="453" y="72"/>
                  </a:lnTo>
                  <a:lnTo>
                    <a:pt x="453" y="46"/>
                  </a:lnTo>
                  <a:lnTo>
                    <a:pt x="427" y="46"/>
                  </a:lnTo>
                  <a:lnTo>
                    <a:pt x="427" y="72"/>
                  </a:lnTo>
                  <a:close/>
                </a:path>
              </a:pathLst>
            </a:custGeom>
            <a:solidFill>
              <a:srgbClr val="C0C0C0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09760" name="Group 160"/>
          <p:cNvGrpSpPr>
            <a:grpSpLocks/>
          </p:cNvGrpSpPr>
          <p:nvPr/>
        </p:nvGrpSpPr>
        <p:grpSpPr bwMode="auto">
          <a:xfrm>
            <a:off x="4576763" y="3657600"/>
            <a:ext cx="604837" cy="152400"/>
            <a:chOff x="2211" y="2443"/>
            <a:chExt cx="573" cy="149"/>
          </a:xfrm>
        </p:grpSpPr>
        <p:sp>
          <p:nvSpPr>
            <p:cNvPr id="409761" name="Rectangle 161"/>
            <p:cNvSpPr>
              <a:spLocks noChangeArrowheads="1"/>
            </p:cNvSpPr>
            <p:nvPr/>
          </p:nvSpPr>
          <p:spPr bwMode="auto">
            <a:xfrm>
              <a:off x="2211" y="2443"/>
              <a:ext cx="573" cy="149"/>
            </a:xfrm>
            <a:prstGeom prst="rect">
              <a:avLst/>
            </a:prstGeom>
            <a:solidFill>
              <a:srgbClr val="FFFFFF"/>
            </a:solidFill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762" name="Rectangle 162"/>
            <p:cNvSpPr>
              <a:spLocks noChangeArrowheads="1"/>
            </p:cNvSpPr>
            <p:nvPr/>
          </p:nvSpPr>
          <p:spPr bwMode="auto">
            <a:xfrm>
              <a:off x="2227" y="2463"/>
              <a:ext cx="538" cy="17"/>
            </a:xfrm>
            <a:prstGeom prst="rect">
              <a:avLst/>
            </a:prstGeom>
            <a:solidFill>
              <a:srgbClr val="000000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763" name="Freeform 163"/>
            <p:cNvSpPr>
              <a:spLocks noEditPoints="1"/>
            </p:cNvSpPr>
            <p:nvPr/>
          </p:nvSpPr>
          <p:spPr bwMode="auto">
            <a:xfrm>
              <a:off x="2236" y="2500"/>
              <a:ext cx="485" cy="72"/>
            </a:xfrm>
            <a:custGeom>
              <a:avLst/>
              <a:gdLst>
                <a:gd name="T0" fmla="*/ 0 w 485"/>
                <a:gd name="T1" fmla="*/ 46 h 72"/>
                <a:gd name="T2" fmla="*/ 10 w 485"/>
                <a:gd name="T3" fmla="*/ 26 h 72"/>
                <a:gd name="T4" fmla="*/ 64 w 485"/>
                <a:gd name="T5" fmla="*/ 26 h 72"/>
                <a:gd name="T6" fmla="*/ 74 w 485"/>
                <a:gd name="T7" fmla="*/ 46 h 72"/>
                <a:gd name="T8" fmla="*/ 64 w 485"/>
                <a:gd name="T9" fmla="*/ 62 h 72"/>
                <a:gd name="T10" fmla="*/ 10 w 485"/>
                <a:gd name="T11" fmla="*/ 62 h 72"/>
                <a:gd name="T12" fmla="*/ 0 w 485"/>
                <a:gd name="T13" fmla="*/ 46 h 72"/>
                <a:gd name="T14" fmla="*/ 163 w 485"/>
                <a:gd name="T15" fmla="*/ 26 h 72"/>
                <a:gd name="T16" fmla="*/ 287 w 485"/>
                <a:gd name="T17" fmla="*/ 26 h 72"/>
                <a:gd name="T18" fmla="*/ 297 w 485"/>
                <a:gd name="T19" fmla="*/ 0 h 72"/>
                <a:gd name="T20" fmla="*/ 153 w 485"/>
                <a:gd name="T21" fmla="*/ 0 h 72"/>
                <a:gd name="T22" fmla="*/ 163 w 485"/>
                <a:gd name="T23" fmla="*/ 26 h 72"/>
                <a:gd name="T24" fmla="*/ 163 w 485"/>
                <a:gd name="T25" fmla="*/ 72 h 72"/>
                <a:gd name="T26" fmla="*/ 287 w 485"/>
                <a:gd name="T27" fmla="*/ 72 h 72"/>
                <a:gd name="T28" fmla="*/ 297 w 485"/>
                <a:gd name="T29" fmla="*/ 46 h 72"/>
                <a:gd name="T30" fmla="*/ 153 w 485"/>
                <a:gd name="T31" fmla="*/ 46 h 72"/>
                <a:gd name="T32" fmla="*/ 163 w 485"/>
                <a:gd name="T33" fmla="*/ 72 h 72"/>
                <a:gd name="T34" fmla="*/ 395 w 485"/>
                <a:gd name="T35" fmla="*/ 26 h 72"/>
                <a:gd name="T36" fmla="*/ 485 w 485"/>
                <a:gd name="T37" fmla="*/ 26 h 72"/>
                <a:gd name="T38" fmla="*/ 485 w 485"/>
                <a:gd name="T39" fmla="*/ 0 h 72"/>
                <a:gd name="T40" fmla="*/ 395 w 485"/>
                <a:gd name="T41" fmla="*/ 0 h 72"/>
                <a:gd name="T42" fmla="*/ 395 w 485"/>
                <a:gd name="T43" fmla="*/ 26 h 72"/>
                <a:gd name="T44" fmla="*/ 427 w 485"/>
                <a:gd name="T45" fmla="*/ 72 h 72"/>
                <a:gd name="T46" fmla="*/ 453 w 485"/>
                <a:gd name="T47" fmla="*/ 72 h 72"/>
                <a:gd name="T48" fmla="*/ 453 w 485"/>
                <a:gd name="T49" fmla="*/ 46 h 72"/>
                <a:gd name="T50" fmla="*/ 427 w 485"/>
                <a:gd name="T51" fmla="*/ 46 h 72"/>
                <a:gd name="T52" fmla="*/ 427 w 485"/>
                <a:gd name="T53" fmla="*/ 72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485" h="72">
                  <a:moveTo>
                    <a:pt x="0" y="46"/>
                  </a:moveTo>
                  <a:lnTo>
                    <a:pt x="10" y="26"/>
                  </a:lnTo>
                  <a:lnTo>
                    <a:pt x="64" y="26"/>
                  </a:lnTo>
                  <a:lnTo>
                    <a:pt x="74" y="46"/>
                  </a:lnTo>
                  <a:lnTo>
                    <a:pt x="64" y="62"/>
                  </a:lnTo>
                  <a:lnTo>
                    <a:pt x="10" y="62"/>
                  </a:lnTo>
                  <a:lnTo>
                    <a:pt x="0" y="46"/>
                  </a:lnTo>
                  <a:close/>
                  <a:moveTo>
                    <a:pt x="163" y="26"/>
                  </a:moveTo>
                  <a:lnTo>
                    <a:pt x="287" y="26"/>
                  </a:lnTo>
                  <a:lnTo>
                    <a:pt x="297" y="0"/>
                  </a:lnTo>
                  <a:lnTo>
                    <a:pt x="153" y="0"/>
                  </a:lnTo>
                  <a:lnTo>
                    <a:pt x="163" y="26"/>
                  </a:lnTo>
                  <a:close/>
                  <a:moveTo>
                    <a:pt x="163" y="72"/>
                  </a:moveTo>
                  <a:lnTo>
                    <a:pt x="287" y="72"/>
                  </a:lnTo>
                  <a:lnTo>
                    <a:pt x="297" y="46"/>
                  </a:lnTo>
                  <a:lnTo>
                    <a:pt x="153" y="46"/>
                  </a:lnTo>
                  <a:lnTo>
                    <a:pt x="163" y="72"/>
                  </a:lnTo>
                  <a:close/>
                  <a:moveTo>
                    <a:pt x="395" y="26"/>
                  </a:moveTo>
                  <a:lnTo>
                    <a:pt x="485" y="26"/>
                  </a:lnTo>
                  <a:lnTo>
                    <a:pt x="485" y="0"/>
                  </a:lnTo>
                  <a:lnTo>
                    <a:pt x="395" y="0"/>
                  </a:lnTo>
                  <a:lnTo>
                    <a:pt x="395" y="26"/>
                  </a:lnTo>
                  <a:close/>
                  <a:moveTo>
                    <a:pt x="427" y="72"/>
                  </a:moveTo>
                  <a:lnTo>
                    <a:pt x="453" y="72"/>
                  </a:lnTo>
                  <a:lnTo>
                    <a:pt x="453" y="46"/>
                  </a:lnTo>
                  <a:lnTo>
                    <a:pt x="427" y="46"/>
                  </a:lnTo>
                  <a:lnTo>
                    <a:pt x="427" y="72"/>
                  </a:lnTo>
                  <a:close/>
                </a:path>
              </a:pathLst>
            </a:custGeom>
            <a:solidFill>
              <a:srgbClr val="C0C0C0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cxnSp>
        <p:nvCxnSpPr>
          <p:cNvPr id="409764" name="AutoShape 164"/>
          <p:cNvCxnSpPr>
            <a:cxnSpLocks noChangeShapeType="1"/>
            <a:stCxn id="409616" idx="3"/>
            <a:endCxn id="409757" idx="0"/>
          </p:cNvCxnSpPr>
          <p:nvPr/>
        </p:nvCxnSpPr>
        <p:spPr bwMode="auto">
          <a:xfrm>
            <a:off x="3111500" y="3457575"/>
            <a:ext cx="239713" cy="192088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9765" name="AutoShape 165"/>
          <p:cNvCxnSpPr>
            <a:cxnSpLocks noChangeShapeType="1"/>
            <a:stCxn id="409757" idx="2"/>
            <a:endCxn id="409715" idx="0"/>
          </p:cNvCxnSpPr>
          <p:nvPr/>
        </p:nvCxnSpPr>
        <p:spPr bwMode="auto">
          <a:xfrm>
            <a:off x="3351213" y="3817938"/>
            <a:ext cx="246062" cy="220662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9766" name="AutoShape 166"/>
          <p:cNvCxnSpPr>
            <a:cxnSpLocks noChangeShapeType="1"/>
            <a:stCxn id="409720" idx="3"/>
            <a:endCxn id="409761" idx="2"/>
          </p:cNvCxnSpPr>
          <p:nvPr/>
        </p:nvCxnSpPr>
        <p:spPr bwMode="auto">
          <a:xfrm flipV="1">
            <a:off x="4419600" y="3817938"/>
            <a:ext cx="460375" cy="211137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9767" name="AutoShape 167"/>
          <p:cNvCxnSpPr>
            <a:cxnSpLocks noChangeShapeType="1"/>
            <a:stCxn id="409761" idx="0"/>
            <a:endCxn id="409665" idx="1"/>
          </p:cNvCxnSpPr>
          <p:nvPr/>
        </p:nvCxnSpPr>
        <p:spPr bwMode="auto">
          <a:xfrm flipV="1">
            <a:off x="4879975" y="3457575"/>
            <a:ext cx="377825" cy="192088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409768" name="Text Box 168"/>
          <p:cNvSpPr txBox="1">
            <a:spLocks noChangeArrowheads="1"/>
          </p:cNvSpPr>
          <p:nvPr/>
        </p:nvSpPr>
        <p:spPr bwMode="auto">
          <a:xfrm>
            <a:off x="4495800" y="2057400"/>
            <a:ext cx="124777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800" b="1"/>
              <a:t>Gateways</a:t>
            </a:r>
          </a:p>
        </p:txBody>
      </p:sp>
      <p:sp>
        <p:nvSpPr>
          <p:cNvPr id="409769" name="Line 169"/>
          <p:cNvSpPr>
            <a:spLocks noChangeShapeType="1"/>
          </p:cNvSpPr>
          <p:nvPr/>
        </p:nvSpPr>
        <p:spPr bwMode="auto">
          <a:xfrm flipH="1">
            <a:off x="3505200" y="2438400"/>
            <a:ext cx="1600200" cy="1143000"/>
          </a:xfrm>
          <a:prstGeom prst="line">
            <a:avLst/>
          </a:prstGeom>
          <a:noFill/>
          <a:ln w="50800">
            <a:solidFill>
              <a:srgbClr val="FFCC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409770" name="Line 170"/>
          <p:cNvSpPr>
            <a:spLocks noChangeShapeType="1"/>
          </p:cNvSpPr>
          <p:nvPr/>
        </p:nvSpPr>
        <p:spPr bwMode="auto">
          <a:xfrm flipH="1">
            <a:off x="4800600" y="2438400"/>
            <a:ext cx="381000" cy="1143000"/>
          </a:xfrm>
          <a:prstGeom prst="line">
            <a:avLst/>
          </a:prstGeom>
          <a:noFill/>
          <a:ln w="50800">
            <a:solidFill>
              <a:srgbClr val="FFCC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409771" name="Rectangle 171"/>
          <p:cNvSpPr>
            <a:spLocks noChangeArrowheads="1"/>
          </p:cNvSpPr>
          <p:nvPr/>
        </p:nvSpPr>
        <p:spPr bwMode="auto">
          <a:xfrm>
            <a:off x="4419600" y="2057400"/>
            <a:ext cx="12954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36528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6858000" y="6248400"/>
            <a:ext cx="1905000" cy="457200"/>
          </a:xfrm>
          <a:prstGeom prst="rect">
            <a:avLst/>
          </a:prstGeom>
        </p:spPr>
        <p:txBody>
          <a:bodyPr/>
          <a:lstStyle/>
          <a:p>
            <a:fld id="{A6D90493-3C75-0246-830F-1059ECDA5995}" type="slidenum">
              <a:rPr lang="en-US"/>
              <a:pPr/>
              <a:t>44</a:t>
            </a:fld>
            <a:endParaRPr lang="en-US"/>
          </a:p>
        </p:txBody>
      </p:sp>
      <p:sp>
        <p:nvSpPr>
          <p:cNvPr id="618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Kahn’s vision</a:t>
            </a:r>
            <a:endParaRPr lang="en-US" dirty="0"/>
          </a:p>
        </p:txBody>
      </p:sp>
      <p:sp>
        <p:nvSpPr>
          <p:cNvPr id="618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Kahn imagined there would be only a few networks (~20) and thus only a few </a:t>
            </a:r>
            <a:r>
              <a:rPr lang="en-US" dirty="0" smtClean="0"/>
              <a:t>routers</a:t>
            </a:r>
          </a:p>
          <a:p>
            <a:pPr lvl="1"/>
            <a:endParaRPr lang="en-US" dirty="0"/>
          </a:p>
          <a:p>
            <a:r>
              <a:rPr lang="en-US" dirty="0"/>
              <a:t>He was </a:t>
            </a:r>
            <a:r>
              <a:rPr lang="en-US" dirty="0" smtClean="0"/>
              <a:t>wrong</a:t>
            </a:r>
          </a:p>
          <a:p>
            <a:pPr lvl="1"/>
            <a:r>
              <a:rPr lang="en-US" dirty="0" smtClean="0"/>
              <a:t>Why?</a:t>
            </a:r>
          </a:p>
          <a:p>
            <a:pPr lvl="1"/>
            <a:endParaRPr lang="en-US" dirty="0"/>
          </a:p>
          <a:p>
            <a:r>
              <a:rPr lang="en-US" dirty="0" smtClean="0"/>
              <a:t>Imagined gateways would “translate” between networks</a:t>
            </a:r>
          </a:p>
          <a:p>
            <a:pPr lvl="1"/>
            <a:r>
              <a:rPr lang="en-US" dirty="0" smtClean="0"/>
              <a:t>We think of it as all routers supporting IP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4712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4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4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8499" grpId="0" build="p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Timeline continued….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1973 FTP introduced</a:t>
            </a:r>
          </a:p>
          <a:p>
            <a:pPr marL="0" indent="0">
              <a:buNone/>
            </a:pPr>
            <a:r>
              <a:rPr lang="en-US" dirty="0" smtClean="0"/>
              <a:t>1974</a:t>
            </a:r>
            <a:r>
              <a:rPr lang="en-US" dirty="0"/>
              <a:t>	Cerf and Kahn paper on TCP/IP</a:t>
            </a:r>
          </a:p>
          <a:p>
            <a:pPr marL="0" indent="0">
              <a:buNone/>
            </a:pPr>
            <a:r>
              <a:rPr lang="en-US" dirty="0"/>
              <a:t>1980	TCP/IP adopted as defense standard</a:t>
            </a:r>
          </a:p>
          <a:p>
            <a:pPr marL="0" indent="0">
              <a:buNone/>
            </a:pPr>
            <a:r>
              <a:rPr lang="en-US" dirty="0"/>
              <a:t>1983	Global NCP to TCP/IP flag day</a:t>
            </a:r>
          </a:p>
          <a:p>
            <a:pPr marL="0" indent="0">
              <a:buNone/>
            </a:pPr>
            <a:r>
              <a:rPr lang="en-US" dirty="0"/>
              <a:t>198x	XNS, </a:t>
            </a:r>
            <a:r>
              <a:rPr lang="en-US" dirty="0" err="1"/>
              <a:t>DECbit</a:t>
            </a:r>
            <a:r>
              <a:rPr lang="en-US" dirty="0"/>
              <a:t>, and other protocols</a:t>
            </a:r>
          </a:p>
          <a:p>
            <a:pPr marL="0" indent="0">
              <a:buNone/>
            </a:pPr>
            <a:r>
              <a:rPr lang="en-US" dirty="0"/>
              <a:t>1984	</a:t>
            </a:r>
            <a:r>
              <a:rPr lang="en-US" dirty="0" smtClean="0"/>
              <a:t>Janet (British research network)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1985	</a:t>
            </a:r>
            <a:r>
              <a:rPr lang="en-US" dirty="0" err="1"/>
              <a:t>NSFnet</a:t>
            </a:r>
            <a:r>
              <a:rPr lang="en-US" dirty="0"/>
              <a:t> (picks TCP/IP)</a:t>
            </a:r>
          </a:p>
          <a:p>
            <a:pPr marL="0" indent="0">
              <a:buNone/>
            </a:pPr>
            <a:r>
              <a:rPr lang="en-US" dirty="0"/>
              <a:t>198x	Internet meltdowns due to congestion</a:t>
            </a:r>
          </a:p>
          <a:p>
            <a:pPr marL="0" indent="0">
              <a:buNone/>
            </a:pPr>
            <a:r>
              <a:rPr lang="en-US" dirty="0" smtClean="0"/>
              <a:t>1986</a:t>
            </a:r>
            <a:r>
              <a:rPr lang="en-US" dirty="0"/>
              <a:t>	Van Jacobson saves the Internet (BSD TCP)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62762C-AE33-E04D-8C58-1B5AB9B06578}" type="slidenum">
              <a:rPr lang="en-US" smtClean="0"/>
              <a:pPr>
                <a:defRPr/>
              </a:pPr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6234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Unsung hero of Internet: David D. Clark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Chief Architect 1981-1988</a:t>
            </a:r>
          </a:p>
          <a:p>
            <a:r>
              <a:rPr lang="en-US" dirty="0" smtClean="0"/>
              <a:t>Great consistency of vision</a:t>
            </a:r>
          </a:p>
          <a:p>
            <a:r>
              <a:rPr lang="en-US" dirty="0" smtClean="0"/>
              <a:t>Kept the Internet true to its basic design principles</a:t>
            </a:r>
          </a:p>
          <a:p>
            <a:r>
              <a:rPr lang="en-US" dirty="0" smtClean="0"/>
              <a:t>Authored what became known as the End-to-end principle (next lecture)</a:t>
            </a:r>
          </a:p>
          <a:p>
            <a:r>
              <a:rPr lang="en-US" dirty="0" smtClean="0"/>
              <a:t>Conceives </a:t>
            </a:r>
            <a:r>
              <a:rPr lang="en-US" u="sng" dirty="0" smtClean="0"/>
              <a:t>and</a:t>
            </a:r>
            <a:r>
              <a:rPr lang="en-US" dirty="0" smtClean="0"/>
              <a:t> articulates architectural concepts</a:t>
            </a:r>
          </a:p>
          <a:p>
            <a:pPr lvl="1"/>
            <a:r>
              <a:rPr lang="en-US" dirty="0" smtClean="0"/>
              <a:t>Read </a:t>
            </a:r>
            <a:r>
              <a:rPr lang="en-US" dirty="0"/>
              <a:t>his “Active Networking and End-To-End Arguments</a:t>
            </a:r>
            <a:r>
              <a:rPr lang="en-US" dirty="0" smtClean="0"/>
              <a:t>”</a:t>
            </a:r>
          </a:p>
          <a:p>
            <a:r>
              <a:rPr lang="en-US" dirty="0" smtClean="0"/>
              <a:t>Perhaps the only “irreplaceable” Internet pioneer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62762C-AE33-E04D-8C58-1B5AB9B06578}" type="slidenum">
              <a:rPr lang="en-US" smtClean="0"/>
              <a:pPr>
                <a:defRPr/>
              </a:pPr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0877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Timeline continued…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lain" startAt="1988"/>
            </a:pPr>
            <a:r>
              <a:rPr lang="en-US" dirty="0" smtClean="0"/>
              <a:t> </a:t>
            </a:r>
            <a:r>
              <a:rPr lang="en-US" dirty="0" err="1" smtClean="0"/>
              <a:t>Deering</a:t>
            </a:r>
            <a:r>
              <a:rPr lang="en-US" dirty="0" smtClean="0"/>
              <a:t> </a:t>
            </a:r>
            <a:r>
              <a:rPr lang="en-US" dirty="0"/>
              <a:t>and </a:t>
            </a:r>
            <a:r>
              <a:rPr lang="en-US" dirty="0" err="1"/>
              <a:t>Cheriton</a:t>
            </a:r>
            <a:r>
              <a:rPr lang="en-US" dirty="0"/>
              <a:t> propose </a:t>
            </a:r>
            <a:r>
              <a:rPr lang="en-US" dirty="0" smtClean="0"/>
              <a:t>multicast</a:t>
            </a:r>
          </a:p>
          <a:p>
            <a:pPr marL="514350" indent="-514350">
              <a:buAutoNum type="arabicPlain" startAt="1988"/>
            </a:pPr>
            <a:r>
              <a:rPr lang="en-US" dirty="0"/>
              <a:t> </a:t>
            </a:r>
            <a:r>
              <a:rPr lang="en-US" dirty="0" smtClean="0"/>
              <a:t>Birth of the web….Tim Berners-Lee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62762C-AE33-E04D-8C58-1B5AB9B06578}" type="slidenum">
              <a:rPr lang="en-US" smtClean="0"/>
              <a:pPr>
                <a:defRPr/>
              </a:pPr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5100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381000"/>
            <a:ext cx="9220200" cy="685800"/>
          </a:xfrm>
        </p:spPr>
        <p:txBody>
          <a:bodyPr/>
          <a:lstStyle/>
          <a:p>
            <a:r>
              <a:rPr lang="en-US" dirty="0" smtClean="0"/>
              <a:t>Why did it take physicist to invent web?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Physicists are the smartest people in the world?</a:t>
            </a:r>
          </a:p>
          <a:p>
            <a:r>
              <a:rPr lang="en-US" dirty="0" smtClean="0"/>
              <a:t>Computer scientists were trying to invent nirvana</a:t>
            </a:r>
          </a:p>
          <a:p>
            <a:pPr lvl="1"/>
            <a:r>
              <a:rPr lang="en-US" dirty="0" smtClean="0"/>
              <a:t>Well, actually </a:t>
            </a:r>
            <a:r>
              <a:rPr lang="en-US" dirty="0" err="1" smtClean="0"/>
              <a:t>Xanadu</a:t>
            </a:r>
            <a:r>
              <a:rPr lang="en-US" dirty="0" smtClean="0"/>
              <a:t> (Ted Nelson)</a:t>
            </a:r>
            <a:endParaRPr lang="en-US" dirty="0"/>
          </a:p>
          <a:p>
            <a:pPr lvl="1"/>
            <a:r>
              <a:rPr lang="en-US" dirty="0" smtClean="0"/>
              <a:t>More generally, CS researchers focused on </a:t>
            </a:r>
            <a:r>
              <a:rPr lang="en-US" dirty="0" err="1" smtClean="0"/>
              <a:t>hyptertext</a:t>
            </a:r>
            <a:endParaRPr lang="en-US" dirty="0" smtClean="0"/>
          </a:p>
          <a:p>
            <a:r>
              <a:rPr lang="en-US" dirty="0" smtClean="0"/>
              <a:t>Again, users didn’t need what we wanted to invent</a:t>
            </a:r>
          </a:p>
          <a:p>
            <a:pPr lvl="1"/>
            <a:r>
              <a:rPr lang="en-US" dirty="0" smtClean="0"/>
              <a:t>Think about it: a paper on the web design would have been rejected by every CS conference and journal</a:t>
            </a:r>
          </a:p>
          <a:p>
            <a:r>
              <a:rPr lang="en-US" dirty="0" smtClean="0"/>
              <a:t>In general, the CS research community is great at solving well-defined problems, but terrible at guessing what users will actually use</a:t>
            </a:r>
          </a:p>
          <a:p>
            <a:pPr lvl="1"/>
            <a:r>
              <a:rPr lang="en-US" dirty="0" smtClean="0"/>
              <a:t>“Academics </a:t>
            </a:r>
            <a:r>
              <a:rPr lang="en-US" dirty="0"/>
              <a:t>get paid for being clever, not for being right</a:t>
            </a:r>
            <a:r>
              <a:rPr lang="en-US" dirty="0" smtClean="0"/>
              <a:t>.”</a:t>
            </a:r>
          </a:p>
          <a:p>
            <a:pPr marL="339725" lvl="1" indent="0">
              <a:buNone/>
            </a:pPr>
            <a:r>
              <a:rPr lang="en-US" dirty="0" smtClean="0"/>
              <a:t>…Don Norman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62762C-AE33-E04D-8C58-1B5AB9B06578}" type="slidenum">
              <a:rPr lang="en-US" smtClean="0"/>
              <a:pPr>
                <a:defRPr/>
              </a:pPr>
              <a:t>48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94849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Timeline continued…..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1993 Search engines invented (Excite)</a:t>
            </a:r>
          </a:p>
          <a:p>
            <a:pPr marL="0" indent="0">
              <a:buNone/>
            </a:pPr>
            <a:r>
              <a:rPr lang="en-US" dirty="0" smtClean="0"/>
              <a:t>199x</a:t>
            </a:r>
            <a:r>
              <a:rPr lang="en-US" dirty="0"/>
              <a:t>	ATM rises and falls (as internetworking layer)</a:t>
            </a:r>
          </a:p>
          <a:p>
            <a:pPr marL="0" indent="0">
              <a:buNone/>
            </a:pPr>
            <a:r>
              <a:rPr lang="en-US" dirty="0"/>
              <a:t>199x	</a:t>
            </a:r>
            <a:r>
              <a:rPr lang="en-US" dirty="0" err="1"/>
              <a:t>QoS</a:t>
            </a:r>
            <a:r>
              <a:rPr lang="en-US" dirty="0"/>
              <a:t> rises and falls</a:t>
            </a:r>
          </a:p>
          <a:p>
            <a:pPr marL="0" indent="0">
              <a:buNone/>
            </a:pPr>
            <a:r>
              <a:rPr lang="en-US" dirty="0"/>
              <a:t>1994 Internet goes commercial</a:t>
            </a:r>
          </a:p>
          <a:p>
            <a:pPr marL="514350" indent="-514350">
              <a:buAutoNum type="arabicPlain" startAt="1998"/>
            </a:pPr>
            <a:r>
              <a:rPr lang="en-US" dirty="0"/>
              <a:t> IPv6 specification</a:t>
            </a:r>
          </a:p>
          <a:p>
            <a:pPr marL="0" indent="0">
              <a:buNone/>
            </a:pPr>
            <a:r>
              <a:rPr lang="en-US" dirty="0"/>
              <a:t>1998 Google reinvents search</a:t>
            </a:r>
          </a:p>
          <a:p>
            <a:pPr marL="0" indent="0">
              <a:buNone/>
            </a:pPr>
            <a:r>
              <a:rPr lang="en-US" dirty="0"/>
              <a:t>200x	The Internet boom and bust</a:t>
            </a:r>
          </a:p>
          <a:p>
            <a:pPr marL="0" indent="0">
              <a:buNone/>
            </a:pPr>
            <a:r>
              <a:rPr lang="en-US" dirty="0" smtClean="0"/>
              <a:t>2012</a:t>
            </a:r>
            <a:r>
              <a:rPr lang="en-US" b="1" dirty="0" smtClean="0"/>
              <a:t> </a:t>
            </a:r>
            <a:r>
              <a:rPr lang="en-US" b="1" dirty="0"/>
              <a:t>EE122 enrollment suggests boom is </a:t>
            </a:r>
            <a:r>
              <a:rPr lang="en-US" b="1" dirty="0" smtClean="0"/>
              <a:t>back!</a:t>
            </a:r>
          </a:p>
          <a:p>
            <a:pPr marL="0" indent="0">
              <a:buNone/>
            </a:pPr>
            <a:r>
              <a:rPr lang="en-US" b="1" dirty="0"/>
              <a:t>	</a:t>
            </a:r>
            <a:r>
              <a:rPr lang="en-US" b="1" dirty="0" smtClean="0"/>
              <a:t>~</a:t>
            </a:r>
            <a:r>
              <a:rPr lang="en-US" dirty="0" smtClean="0"/>
              <a:t>80 in 2010 to ~200 in 2011 to ~340 in 2012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62762C-AE33-E04D-8C58-1B5AB9B06578}" type="slidenum">
              <a:rPr lang="en-US" smtClean="0"/>
              <a:pPr>
                <a:defRPr/>
              </a:pPr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667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1"/>
          <p:cNvGrpSpPr>
            <a:grpSpLocks/>
          </p:cNvGrpSpPr>
          <p:nvPr/>
        </p:nvGrpSpPr>
        <p:grpSpPr bwMode="auto">
          <a:xfrm>
            <a:off x="3200400" y="2667000"/>
            <a:ext cx="2286000" cy="762000"/>
            <a:chOff x="2016" y="1680"/>
            <a:chExt cx="1440" cy="480"/>
          </a:xfrm>
        </p:grpSpPr>
        <p:sp>
          <p:nvSpPr>
            <p:cNvPr id="8" name="Freeform 4"/>
            <p:cNvSpPr>
              <a:spLocks/>
            </p:cNvSpPr>
            <p:nvPr/>
          </p:nvSpPr>
          <p:spPr bwMode="auto">
            <a:xfrm>
              <a:off x="2016" y="1680"/>
              <a:ext cx="1056" cy="480"/>
            </a:xfrm>
            <a:custGeom>
              <a:avLst/>
              <a:gdLst>
                <a:gd name="T0" fmla="*/ 0 w 1056"/>
                <a:gd name="T1" fmla="*/ 0 h 480"/>
                <a:gd name="T2" fmla="*/ 1056 w 1056"/>
                <a:gd name="T3" fmla="*/ 0 h 480"/>
                <a:gd name="T4" fmla="*/ 1056 w 1056"/>
                <a:gd name="T5" fmla="*/ 480 h 480"/>
                <a:gd name="T6" fmla="*/ 0 w 1056"/>
                <a:gd name="T7" fmla="*/ 480 h 4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56" h="480">
                  <a:moveTo>
                    <a:pt x="0" y="0"/>
                  </a:moveTo>
                  <a:lnTo>
                    <a:pt x="1056" y="0"/>
                  </a:lnTo>
                  <a:lnTo>
                    <a:pt x="1056" y="480"/>
                  </a:lnTo>
                  <a:lnTo>
                    <a:pt x="0" y="480"/>
                  </a:lnTo>
                </a:path>
              </a:pathLst>
            </a:custGeom>
            <a:solidFill>
              <a:schemeClr val="bg1"/>
            </a:solidFill>
            <a:ln w="19050" cmpd="sng">
              <a:solidFill>
                <a:schemeClr val="tx1"/>
              </a:solidFill>
              <a:round/>
              <a:headEnd/>
              <a:tailEnd/>
            </a:ln>
            <a:effectLst>
              <a:outerShdw blurRad="63500"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Oval 9"/>
            <p:cNvSpPr>
              <a:spLocks noChangeArrowheads="1"/>
            </p:cNvSpPr>
            <p:nvPr/>
          </p:nvSpPr>
          <p:spPr bwMode="auto">
            <a:xfrm>
              <a:off x="3072" y="1728"/>
              <a:ext cx="384" cy="384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>
              <a:outerShdw blurRad="63500"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 algn="ctr"/>
              <a:endParaRPr lang="en-US" sz="2400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839200" cy="685800"/>
          </a:xfrm>
        </p:spPr>
        <p:txBody>
          <a:bodyPr/>
          <a:lstStyle/>
          <a:p>
            <a:r>
              <a:rPr lang="en-US" dirty="0" smtClean="0"/>
              <a:t>Smooth Arrivals = No </a:t>
            </a:r>
            <a:r>
              <a:rPr lang="en-US" dirty="0" err="1" smtClean="0"/>
              <a:t>Queueing</a:t>
            </a:r>
            <a:r>
              <a:rPr lang="en-US" dirty="0" smtClean="0"/>
              <a:t> Delays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461F13-EC7C-D04F-B9B4-7AC385261326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12" name="Line 12"/>
          <p:cNvSpPr>
            <a:spLocks noChangeShapeType="1"/>
          </p:cNvSpPr>
          <p:nvPr/>
        </p:nvSpPr>
        <p:spPr bwMode="auto">
          <a:xfrm>
            <a:off x="5486400" y="30480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" name="Oval 19"/>
          <p:cNvSpPr>
            <a:spLocks noChangeAspect="1"/>
          </p:cNvSpPr>
          <p:nvPr/>
        </p:nvSpPr>
        <p:spPr bwMode="auto">
          <a:xfrm>
            <a:off x="-762000" y="2743200"/>
            <a:ext cx="603504" cy="603504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17" name="Oval 16"/>
          <p:cNvSpPr>
            <a:spLocks noChangeAspect="1"/>
          </p:cNvSpPr>
          <p:nvPr/>
        </p:nvSpPr>
        <p:spPr bwMode="auto">
          <a:xfrm>
            <a:off x="-762000" y="2743200"/>
            <a:ext cx="603504" cy="603504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16" name="Oval 15"/>
          <p:cNvSpPr>
            <a:spLocks noChangeAspect="1"/>
          </p:cNvSpPr>
          <p:nvPr/>
        </p:nvSpPr>
        <p:spPr bwMode="auto">
          <a:xfrm>
            <a:off x="-762000" y="2743200"/>
            <a:ext cx="603504" cy="603504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30" name="Oval 29"/>
          <p:cNvSpPr>
            <a:spLocks noChangeAspect="1"/>
          </p:cNvSpPr>
          <p:nvPr/>
        </p:nvSpPr>
        <p:spPr bwMode="auto">
          <a:xfrm>
            <a:off x="-762000" y="2743200"/>
            <a:ext cx="603504" cy="603504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21" name="Line 12"/>
          <p:cNvSpPr>
            <a:spLocks noChangeShapeType="1"/>
          </p:cNvSpPr>
          <p:nvPr/>
        </p:nvSpPr>
        <p:spPr bwMode="auto">
          <a:xfrm>
            <a:off x="5486400" y="30480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" name="Oval 21"/>
          <p:cNvSpPr>
            <a:spLocks noChangeAspect="1"/>
          </p:cNvSpPr>
          <p:nvPr/>
        </p:nvSpPr>
        <p:spPr bwMode="auto">
          <a:xfrm>
            <a:off x="-762000" y="2743200"/>
            <a:ext cx="603504" cy="603504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23" name="Oval 22"/>
          <p:cNvSpPr>
            <a:spLocks noChangeAspect="1"/>
          </p:cNvSpPr>
          <p:nvPr/>
        </p:nvSpPr>
        <p:spPr bwMode="auto">
          <a:xfrm>
            <a:off x="-762000" y="2743200"/>
            <a:ext cx="603504" cy="603504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24" name="Oval 23"/>
          <p:cNvSpPr>
            <a:spLocks noChangeAspect="1"/>
          </p:cNvSpPr>
          <p:nvPr/>
        </p:nvSpPr>
        <p:spPr bwMode="auto">
          <a:xfrm>
            <a:off x="-762000" y="2743200"/>
            <a:ext cx="603504" cy="603504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25" name="Oval 24"/>
          <p:cNvSpPr>
            <a:spLocks noChangeAspect="1"/>
          </p:cNvSpPr>
          <p:nvPr/>
        </p:nvSpPr>
        <p:spPr bwMode="auto">
          <a:xfrm>
            <a:off x="-762000" y="2743200"/>
            <a:ext cx="603504" cy="603504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82964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0997E-6 -1.6215E-8 L 0.61722 0.0004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861" y="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61722 0.00046 L 1.15074 0.00046 " pathEditMode="relative" ptsTypes="AA">
                                      <p:cBhvr>
                                        <p:cTn id="9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0997E-6 -1.6215E-8 L 0.61722 0.00046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861" y="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6000"/>
                            </p:stCondLst>
                            <p:childTnLst>
                              <p:par>
                                <p:cTn id="14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61722 0.00046 L 1.15074 0.00046 " pathEditMode="relative" ptsTypes="AA">
                                      <p:cBhvr>
                                        <p:cTn id="15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8000"/>
                            </p:stCondLst>
                            <p:childTnLst>
                              <p:par>
                                <p:cTn id="17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0997E-6 -1.6215E-8 L 0.61722 0.00046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861" y="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0"/>
                            </p:stCondLst>
                            <p:childTnLst>
                              <p:par>
                                <p:cTn id="20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61722 0.00046 L 1.15074 0.00046 " pathEditMode="relative" ptsTypes="AA">
                                      <p:cBhvr>
                                        <p:cTn id="21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2000"/>
                            </p:stCondLst>
                            <p:childTnLst>
                              <p:par>
                                <p:cTn id="23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0997E-6 -1.6215E-8 L 0.61722 0.00046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861" y="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4000"/>
                            </p:stCondLst>
                            <p:childTnLst>
                              <p:par>
                                <p:cTn id="26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61722 0.00046 L 1.15074 0.00046 " pathEditMode="relative" ptsTypes="AA">
                                      <p:cBhvr>
                                        <p:cTn id="27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0" grpId="1" animBg="1"/>
      <p:bldP spid="30" grpId="0" animBg="1"/>
      <p:bldP spid="30" grpId="1" animBg="1"/>
      <p:bldP spid="22" grpId="0" animBg="1"/>
      <p:bldP spid="22" grpId="1" animBg="1"/>
      <p:bldP spid="25" grpId="0" animBg="1"/>
      <p:bldP spid="25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1"/>
          <p:cNvGrpSpPr>
            <a:grpSpLocks/>
          </p:cNvGrpSpPr>
          <p:nvPr/>
        </p:nvGrpSpPr>
        <p:grpSpPr bwMode="auto">
          <a:xfrm>
            <a:off x="3200400" y="2667000"/>
            <a:ext cx="2286000" cy="762000"/>
            <a:chOff x="2016" y="1680"/>
            <a:chExt cx="1440" cy="480"/>
          </a:xfrm>
        </p:grpSpPr>
        <p:sp>
          <p:nvSpPr>
            <p:cNvPr id="8" name="Freeform 4"/>
            <p:cNvSpPr>
              <a:spLocks/>
            </p:cNvSpPr>
            <p:nvPr/>
          </p:nvSpPr>
          <p:spPr bwMode="auto">
            <a:xfrm>
              <a:off x="2016" y="1680"/>
              <a:ext cx="1056" cy="480"/>
            </a:xfrm>
            <a:custGeom>
              <a:avLst/>
              <a:gdLst>
                <a:gd name="T0" fmla="*/ 0 w 1056"/>
                <a:gd name="T1" fmla="*/ 0 h 480"/>
                <a:gd name="T2" fmla="*/ 1056 w 1056"/>
                <a:gd name="T3" fmla="*/ 0 h 480"/>
                <a:gd name="T4" fmla="*/ 1056 w 1056"/>
                <a:gd name="T5" fmla="*/ 480 h 480"/>
                <a:gd name="T6" fmla="*/ 0 w 1056"/>
                <a:gd name="T7" fmla="*/ 480 h 4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56" h="480">
                  <a:moveTo>
                    <a:pt x="0" y="0"/>
                  </a:moveTo>
                  <a:lnTo>
                    <a:pt x="1056" y="0"/>
                  </a:lnTo>
                  <a:lnTo>
                    <a:pt x="1056" y="480"/>
                  </a:lnTo>
                  <a:lnTo>
                    <a:pt x="0" y="480"/>
                  </a:lnTo>
                </a:path>
              </a:pathLst>
            </a:custGeom>
            <a:solidFill>
              <a:schemeClr val="bg1"/>
            </a:solidFill>
            <a:ln w="19050" cmpd="sng">
              <a:solidFill>
                <a:schemeClr val="tx1"/>
              </a:solidFill>
              <a:round/>
              <a:headEnd/>
              <a:tailEnd/>
            </a:ln>
            <a:effectLst>
              <a:outerShdw blurRad="63500"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Oval 9"/>
            <p:cNvSpPr>
              <a:spLocks noChangeArrowheads="1"/>
            </p:cNvSpPr>
            <p:nvPr/>
          </p:nvSpPr>
          <p:spPr bwMode="auto">
            <a:xfrm>
              <a:off x="3072" y="1728"/>
              <a:ext cx="384" cy="384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>
              <a:outerShdw blurRad="63500"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 algn="ctr"/>
              <a:endParaRPr lang="en-US" sz="2400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Bursty</a:t>
            </a:r>
            <a:r>
              <a:rPr lang="en-US" dirty="0" smtClean="0"/>
              <a:t> Arrivals = </a:t>
            </a:r>
            <a:r>
              <a:rPr lang="en-US" dirty="0" err="1" smtClean="0"/>
              <a:t>Queueing</a:t>
            </a:r>
            <a:r>
              <a:rPr lang="en-US" dirty="0" smtClean="0"/>
              <a:t> Delays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461F13-EC7C-D04F-B9B4-7AC385261326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12" name="Line 12"/>
          <p:cNvSpPr>
            <a:spLocks noChangeShapeType="1"/>
          </p:cNvSpPr>
          <p:nvPr/>
        </p:nvSpPr>
        <p:spPr bwMode="auto">
          <a:xfrm>
            <a:off x="5486400" y="30480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" name="Oval 43"/>
          <p:cNvSpPr>
            <a:spLocks noChangeAspect="1"/>
          </p:cNvSpPr>
          <p:nvPr/>
        </p:nvSpPr>
        <p:spPr bwMode="auto">
          <a:xfrm>
            <a:off x="-762000" y="2743200"/>
            <a:ext cx="603504" cy="603504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20" name="Oval 19"/>
          <p:cNvSpPr>
            <a:spLocks noChangeAspect="1"/>
          </p:cNvSpPr>
          <p:nvPr/>
        </p:nvSpPr>
        <p:spPr bwMode="auto">
          <a:xfrm>
            <a:off x="-762000" y="2743200"/>
            <a:ext cx="603504" cy="603504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17" name="Oval 16"/>
          <p:cNvSpPr>
            <a:spLocks noChangeAspect="1"/>
          </p:cNvSpPr>
          <p:nvPr/>
        </p:nvSpPr>
        <p:spPr bwMode="auto">
          <a:xfrm>
            <a:off x="-762000" y="2743200"/>
            <a:ext cx="603504" cy="603504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16" name="Oval 15"/>
          <p:cNvSpPr>
            <a:spLocks noChangeAspect="1"/>
          </p:cNvSpPr>
          <p:nvPr/>
        </p:nvSpPr>
        <p:spPr bwMode="auto">
          <a:xfrm>
            <a:off x="-762000" y="2743200"/>
            <a:ext cx="603504" cy="603504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30" name="Oval 29"/>
          <p:cNvSpPr>
            <a:spLocks noChangeAspect="1"/>
          </p:cNvSpPr>
          <p:nvPr/>
        </p:nvSpPr>
        <p:spPr bwMode="auto">
          <a:xfrm>
            <a:off x="-762000" y="2743200"/>
            <a:ext cx="603504" cy="603504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31" name="Oval 30"/>
          <p:cNvSpPr>
            <a:spLocks noChangeAspect="1"/>
          </p:cNvSpPr>
          <p:nvPr/>
        </p:nvSpPr>
        <p:spPr bwMode="auto">
          <a:xfrm>
            <a:off x="-762000" y="2743200"/>
            <a:ext cx="603504" cy="603504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21" name="Line 12"/>
          <p:cNvSpPr>
            <a:spLocks noChangeShapeType="1"/>
          </p:cNvSpPr>
          <p:nvPr/>
        </p:nvSpPr>
        <p:spPr bwMode="auto">
          <a:xfrm>
            <a:off x="5486400" y="30480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" name="Oval 21"/>
          <p:cNvSpPr>
            <a:spLocks noChangeAspect="1"/>
          </p:cNvSpPr>
          <p:nvPr/>
        </p:nvSpPr>
        <p:spPr bwMode="auto">
          <a:xfrm>
            <a:off x="-762000" y="2743200"/>
            <a:ext cx="603504" cy="603504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23" name="Oval 22"/>
          <p:cNvSpPr>
            <a:spLocks noChangeAspect="1"/>
          </p:cNvSpPr>
          <p:nvPr/>
        </p:nvSpPr>
        <p:spPr bwMode="auto">
          <a:xfrm>
            <a:off x="-762000" y="2743200"/>
            <a:ext cx="603504" cy="603504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24" name="Oval 23"/>
          <p:cNvSpPr>
            <a:spLocks noChangeAspect="1"/>
          </p:cNvSpPr>
          <p:nvPr/>
        </p:nvSpPr>
        <p:spPr bwMode="auto">
          <a:xfrm>
            <a:off x="-762000" y="2743200"/>
            <a:ext cx="603504" cy="603504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25" name="Oval 24"/>
          <p:cNvSpPr>
            <a:spLocks noChangeAspect="1"/>
          </p:cNvSpPr>
          <p:nvPr/>
        </p:nvSpPr>
        <p:spPr bwMode="auto">
          <a:xfrm>
            <a:off x="-762000" y="2743200"/>
            <a:ext cx="603504" cy="603504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26" name="Line 12"/>
          <p:cNvSpPr>
            <a:spLocks noChangeShapeType="1"/>
          </p:cNvSpPr>
          <p:nvPr/>
        </p:nvSpPr>
        <p:spPr bwMode="auto">
          <a:xfrm>
            <a:off x="5486400" y="30480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Oval 26"/>
          <p:cNvSpPr>
            <a:spLocks noChangeAspect="1"/>
          </p:cNvSpPr>
          <p:nvPr/>
        </p:nvSpPr>
        <p:spPr bwMode="auto">
          <a:xfrm>
            <a:off x="-762000" y="2743200"/>
            <a:ext cx="603504" cy="603504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28" name="Oval 27"/>
          <p:cNvSpPr>
            <a:spLocks noChangeAspect="1"/>
          </p:cNvSpPr>
          <p:nvPr/>
        </p:nvSpPr>
        <p:spPr bwMode="auto">
          <a:xfrm>
            <a:off x="-762000" y="2743200"/>
            <a:ext cx="603504" cy="603504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29" name="Oval 28"/>
          <p:cNvSpPr>
            <a:spLocks noChangeAspect="1"/>
          </p:cNvSpPr>
          <p:nvPr/>
        </p:nvSpPr>
        <p:spPr bwMode="auto">
          <a:xfrm>
            <a:off x="-762000" y="2743200"/>
            <a:ext cx="603504" cy="603504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32" name="Oval 31"/>
          <p:cNvSpPr>
            <a:spLocks noChangeAspect="1"/>
          </p:cNvSpPr>
          <p:nvPr/>
        </p:nvSpPr>
        <p:spPr bwMode="auto">
          <a:xfrm>
            <a:off x="-762000" y="2743200"/>
            <a:ext cx="603504" cy="603504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33" name="Line 12"/>
          <p:cNvSpPr>
            <a:spLocks noChangeShapeType="1"/>
          </p:cNvSpPr>
          <p:nvPr/>
        </p:nvSpPr>
        <p:spPr bwMode="auto">
          <a:xfrm>
            <a:off x="5486400" y="30480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" name="Oval 33"/>
          <p:cNvSpPr>
            <a:spLocks noChangeAspect="1"/>
          </p:cNvSpPr>
          <p:nvPr/>
        </p:nvSpPr>
        <p:spPr bwMode="auto">
          <a:xfrm>
            <a:off x="-762000" y="2743200"/>
            <a:ext cx="603504" cy="603504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35" name="Oval 34"/>
          <p:cNvSpPr>
            <a:spLocks noChangeAspect="1"/>
          </p:cNvSpPr>
          <p:nvPr/>
        </p:nvSpPr>
        <p:spPr bwMode="auto">
          <a:xfrm>
            <a:off x="-762000" y="2743200"/>
            <a:ext cx="603504" cy="603504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36" name="Oval 35"/>
          <p:cNvSpPr>
            <a:spLocks noChangeAspect="1"/>
          </p:cNvSpPr>
          <p:nvPr/>
        </p:nvSpPr>
        <p:spPr bwMode="auto">
          <a:xfrm>
            <a:off x="-762000" y="2743200"/>
            <a:ext cx="603504" cy="603504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37" name="Oval 36"/>
          <p:cNvSpPr>
            <a:spLocks noChangeAspect="1"/>
          </p:cNvSpPr>
          <p:nvPr/>
        </p:nvSpPr>
        <p:spPr bwMode="auto">
          <a:xfrm>
            <a:off x="-762000" y="2743200"/>
            <a:ext cx="603504" cy="603504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38" name="Oval 37"/>
          <p:cNvSpPr>
            <a:spLocks noChangeAspect="1"/>
          </p:cNvSpPr>
          <p:nvPr/>
        </p:nvSpPr>
        <p:spPr bwMode="auto">
          <a:xfrm>
            <a:off x="-762000" y="2743200"/>
            <a:ext cx="603504" cy="603504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39" name="Oval 38"/>
          <p:cNvSpPr>
            <a:spLocks noChangeAspect="1"/>
          </p:cNvSpPr>
          <p:nvPr/>
        </p:nvSpPr>
        <p:spPr bwMode="auto">
          <a:xfrm>
            <a:off x="-762000" y="2743200"/>
            <a:ext cx="603504" cy="603504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40" name="Line 12"/>
          <p:cNvSpPr>
            <a:spLocks noChangeShapeType="1"/>
          </p:cNvSpPr>
          <p:nvPr/>
        </p:nvSpPr>
        <p:spPr bwMode="auto">
          <a:xfrm>
            <a:off x="5486400" y="30480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" name="Oval 40"/>
          <p:cNvSpPr>
            <a:spLocks noChangeAspect="1"/>
          </p:cNvSpPr>
          <p:nvPr/>
        </p:nvSpPr>
        <p:spPr bwMode="auto">
          <a:xfrm>
            <a:off x="-762000" y="2743200"/>
            <a:ext cx="603504" cy="603504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42" name="Oval 41"/>
          <p:cNvSpPr>
            <a:spLocks noChangeAspect="1"/>
          </p:cNvSpPr>
          <p:nvPr/>
        </p:nvSpPr>
        <p:spPr bwMode="auto">
          <a:xfrm>
            <a:off x="-762000" y="2743200"/>
            <a:ext cx="603504" cy="603504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43" name="Oval 42"/>
          <p:cNvSpPr>
            <a:spLocks noChangeAspect="1"/>
          </p:cNvSpPr>
          <p:nvPr/>
        </p:nvSpPr>
        <p:spPr bwMode="auto">
          <a:xfrm>
            <a:off x="-762000" y="2743200"/>
            <a:ext cx="603504" cy="603504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45" name="Oval 44"/>
          <p:cNvSpPr>
            <a:spLocks noChangeAspect="1"/>
          </p:cNvSpPr>
          <p:nvPr/>
        </p:nvSpPr>
        <p:spPr bwMode="auto">
          <a:xfrm>
            <a:off x="-762000" y="2743200"/>
            <a:ext cx="603504" cy="603504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46" name="Line 12"/>
          <p:cNvSpPr>
            <a:spLocks noChangeShapeType="1"/>
          </p:cNvSpPr>
          <p:nvPr/>
        </p:nvSpPr>
        <p:spPr bwMode="auto">
          <a:xfrm>
            <a:off x="5486400" y="30480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" name="Oval 46"/>
          <p:cNvSpPr>
            <a:spLocks noChangeAspect="1"/>
          </p:cNvSpPr>
          <p:nvPr/>
        </p:nvSpPr>
        <p:spPr bwMode="auto">
          <a:xfrm>
            <a:off x="-762000" y="2743200"/>
            <a:ext cx="603504" cy="603504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48" name="Oval 47"/>
          <p:cNvSpPr>
            <a:spLocks noChangeAspect="1"/>
          </p:cNvSpPr>
          <p:nvPr/>
        </p:nvSpPr>
        <p:spPr bwMode="auto">
          <a:xfrm>
            <a:off x="-762000" y="2743200"/>
            <a:ext cx="603504" cy="603504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49" name="Oval 48"/>
          <p:cNvSpPr>
            <a:spLocks noChangeAspect="1"/>
          </p:cNvSpPr>
          <p:nvPr/>
        </p:nvSpPr>
        <p:spPr bwMode="auto">
          <a:xfrm>
            <a:off x="-762000" y="2743200"/>
            <a:ext cx="603504" cy="603504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50" name="Oval 49"/>
          <p:cNvSpPr>
            <a:spLocks noChangeAspect="1"/>
          </p:cNvSpPr>
          <p:nvPr/>
        </p:nvSpPr>
        <p:spPr bwMode="auto">
          <a:xfrm>
            <a:off x="-762000" y="2743200"/>
            <a:ext cx="603504" cy="603504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51" name="Line 12"/>
          <p:cNvSpPr>
            <a:spLocks noChangeShapeType="1"/>
          </p:cNvSpPr>
          <p:nvPr/>
        </p:nvSpPr>
        <p:spPr bwMode="auto">
          <a:xfrm>
            <a:off x="5486400" y="30480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" name="Oval 51"/>
          <p:cNvSpPr>
            <a:spLocks noChangeAspect="1"/>
          </p:cNvSpPr>
          <p:nvPr/>
        </p:nvSpPr>
        <p:spPr bwMode="auto">
          <a:xfrm>
            <a:off x="-762000" y="2743200"/>
            <a:ext cx="603504" cy="603504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53" name="Oval 52"/>
          <p:cNvSpPr>
            <a:spLocks noChangeAspect="1"/>
          </p:cNvSpPr>
          <p:nvPr/>
        </p:nvSpPr>
        <p:spPr bwMode="auto">
          <a:xfrm>
            <a:off x="-762000" y="2743200"/>
            <a:ext cx="603504" cy="603504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54" name="Oval 53"/>
          <p:cNvSpPr>
            <a:spLocks noChangeAspect="1"/>
          </p:cNvSpPr>
          <p:nvPr/>
        </p:nvSpPr>
        <p:spPr bwMode="auto">
          <a:xfrm>
            <a:off x="-762000" y="2743200"/>
            <a:ext cx="603504" cy="603504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55" name="Oval 54"/>
          <p:cNvSpPr>
            <a:spLocks noChangeAspect="1"/>
          </p:cNvSpPr>
          <p:nvPr/>
        </p:nvSpPr>
        <p:spPr bwMode="auto">
          <a:xfrm>
            <a:off x="-762000" y="2743200"/>
            <a:ext cx="603504" cy="603504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56" name="Oval 55"/>
          <p:cNvSpPr>
            <a:spLocks noChangeAspect="1"/>
          </p:cNvSpPr>
          <p:nvPr/>
        </p:nvSpPr>
        <p:spPr bwMode="auto">
          <a:xfrm>
            <a:off x="-762000" y="2743200"/>
            <a:ext cx="603504" cy="603504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57" name="Oval 56"/>
          <p:cNvSpPr>
            <a:spLocks noChangeAspect="1"/>
          </p:cNvSpPr>
          <p:nvPr/>
        </p:nvSpPr>
        <p:spPr bwMode="auto">
          <a:xfrm>
            <a:off x="-762000" y="2743200"/>
            <a:ext cx="603504" cy="603504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58" name="Line 12"/>
          <p:cNvSpPr>
            <a:spLocks noChangeShapeType="1"/>
          </p:cNvSpPr>
          <p:nvPr/>
        </p:nvSpPr>
        <p:spPr bwMode="auto">
          <a:xfrm>
            <a:off x="5486400" y="30480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" name="Oval 58"/>
          <p:cNvSpPr>
            <a:spLocks noChangeAspect="1"/>
          </p:cNvSpPr>
          <p:nvPr/>
        </p:nvSpPr>
        <p:spPr bwMode="auto">
          <a:xfrm>
            <a:off x="-762000" y="2743200"/>
            <a:ext cx="603504" cy="603504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60" name="Oval 59"/>
          <p:cNvSpPr>
            <a:spLocks noChangeAspect="1"/>
          </p:cNvSpPr>
          <p:nvPr/>
        </p:nvSpPr>
        <p:spPr bwMode="auto">
          <a:xfrm>
            <a:off x="-762000" y="2743200"/>
            <a:ext cx="603504" cy="603504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61" name="Oval 60"/>
          <p:cNvSpPr>
            <a:spLocks noChangeAspect="1"/>
          </p:cNvSpPr>
          <p:nvPr/>
        </p:nvSpPr>
        <p:spPr bwMode="auto">
          <a:xfrm>
            <a:off x="-762000" y="2743200"/>
            <a:ext cx="603504" cy="603504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62" name="Oval 61"/>
          <p:cNvSpPr>
            <a:spLocks noChangeAspect="1"/>
          </p:cNvSpPr>
          <p:nvPr/>
        </p:nvSpPr>
        <p:spPr bwMode="auto">
          <a:xfrm>
            <a:off x="-762000" y="2743200"/>
            <a:ext cx="603504" cy="603504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63" name="Line 12"/>
          <p:cNvSpPr>
            <a:spLocks noChangeShapeType="1"/>
          </p:cNvSpPr>
          <p:nvPr/>
        </p:nvSpPr>
        <p:spPr bwMode="auto">
          <a:xfrm>
            <a:off x="5486400" y="30480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" name="Oval 63"/>
          <p:cNvSpPr>
            <a:spLocks noChangeAspect="1"/>
          </p:cNvSpPr>
          <p:nvPr/>
        </p:nvSpPr>
        <p:spPr bwMode="auto">
          <a:xfrm>
            <a:off x="-762000" y="2743200"/>
            <a:ext cx="603504" cy="603504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65" name="Oval 64"/>
          <p:cNvSpPr>
            <a:spLocks noChangeAspect="1"/>
          </p:cNvSpPr>
          <p:nvPr/>
        </p:nvSpPr>
        <p:spPr bwMode="auto">
          <a:xfrm>
            <a:off x="-762000" y="2743200"/>
            <a:ext cx="603504" cy="603504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66" name="Oval 65"/>
          <p:cNvSpPr>
            <a:spLocks noChangeAspect="1"/>
          </p:cNvSpPr>
          <p:nvPr/>
        </p:nvSpPr>
        <p:spPr bwMode="auto">
          <a:xfrm>
            <a:off x="-762000" y="2743200"/>
            <a:ext cx="603504" cy="603504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67" name="Oval 66"/>
          <p:cNvSpPr>
            <a:spLocks noChangeAspect="1"/>
          </p:cNvSpPr>
          <p:nvPr/>
        </p:nvSpPr>
        <p:spPr bwMode="auto">
          <a:xfrm>
            <a:off x="-762000" y="2743200"/>
            <a:ext cx="603504" cy="603504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68" name="Line 12"/>
          <p:cNvSpPr>
            <a:spLocks noChangeShapeType="1"/>
          </p:cNvSpPr>
          <p:nvPr/>
        </p:nvSpPr>
        <p:spPr bwMode="auto">
          <a:xfrm>
            <a:off x="5486400" y="30480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" name="Oval 68"/>
          <p:cNvSpPr>
            <a:spLocks noChangeAspect="1"/>
          </p:cNvSpPr>
          <p:nvPr/>
        </p:nvSpPr>
        <p:spPr bwMode="auto">
          <a:xfrm>
            <a:off x="-762000" y="2743200"/>
            <a:ext cx="603504" cy="603504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70" name="Oval 69"/>
          <p:cNvSpPr>
            <a:spLocks noChangeAspect="1"/>
          </p:cNvSpPr>
          <p:nvPr/>
        </p:nvSpPr>
        <p:spPr bwMode="auto">
          <a:xfrm>
            <a:off x="-762000" y="2743200"/>
            <a:ext cx="603504" cy="603504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71" name="Oval 70"/>
          <p:cNvSpPr>
            <a:spLocks noChangeAspect="1"/>
          </p:cNvSpPr>
          <p:nvPr/>
        </p:nvSpPr>
        <p:spPr bwMode="auto">
          <a:xfrm>
            <a:off x="-762000" y="2743200"/>
            <a:ext cx="603504" cy="603504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72" name="Oval 71"/>
          <p:cNvSpPr>
            <a:spLocks noChangeAspect="1"/>
          </p:cNvSpPr>
          <p:nvPr/>
        </p:nvSpPr>
        <p:spPr bwMode="auto">
          <a:xfrm>
            <a:off x="-762000" y="2743200"/>
            <a:ext cx="603504" cy="603504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73" name="Oval 72"/>
          <p:cNvSpPr>
            <a:spLocks noChangeAspect="1"/>
          </p:cNvSpPr>
          <p:nvPr/>
        </p:nvSpPr>
        <p:spPr bwMode="auto">
          <a:xfrm>
            <a:off x="-762000" y="2743200"/>
            <a:ext cx="603504" cy="603504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74" name="Oval 73"/>
          <p:cNvSpPr>
            <a:spLocks noChangeAspect="1"/>
          </p:cNvSpPr>
          <p:nvPr/>
        </p:nvSpPr>
        <p:spPr bwMode="auto">
          <a:xfrm>
            <a:off x="-762000" y="2743200"/>
            <a:ext cx="603504" cy="603504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75" name="Line 12"/>
          <p:cNvSpPr>
            <a:spLocks noChangeShapeType="1"/>
          </p:cNvSpPr>
          <p:nvPr/>
        </p:nvSpPr>
        <p:spPr bwMode="auto">
          <a:xfrm>
            <a:off x="5486400" y="30480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" name="Oval 75"/>
          <p:cNvSpPr>
            <a:spLocks noChangeAspect="1"/>
          </p:cNvSpPr>
          <p:nvPr/>
        </p:nvSpPr>
        <p:spPr bwMode="auto">
          <a:xfrm>
            <a:off x="-762000" y="2743200"/>
            <a:ext cx="603504" cy="603504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77" name="Oval 76"/>
          <p:cNvSpPr>
            <a:spLocks noChangeAspect="1"/>
          </p:cNvSpPr>
          <p:nvPr/>
        </p:nvSpPr>
        <p:spPr bwMode="auto">
          <a:xfrm>
            <a:off x="-762000" y="2743200"/>
            <a:ext cx="603504" cy="603504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78" name="Oval 77"/>
          <p:cNvSpPr>
            <a:spLocks noChangeAspect="1"/>
          </p:cNvSpPr>
          <p:nvPr/>
        </p:nvSpPr>
        <p:spPr bwMode="auto">
          <a:xfrm>
            <a:off x="-762000" y="2743200"/>
            <a:ext cx="603504" cy="603504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79" name="Oval 78"/>
          <p:cNvSpPr>
            <a:spLocks noChangeAspect="1"/>
          </p:cNvSpPr>
          <p:nvPr/>
        </p:nvSpPr>
        <p:spPr bwMode="auto">
          <a:xfrm>
            <a:off x="-762000" y="2743200"/>
            <a:ext cx="603504" cy="603504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80" name="Line 12"/>
          <p:cNvSpPr>
            <a:spLocks noChangeShapeType="1"/>
          </p:cNvSpPr>
          <p:nvPr/>
        </p:nvSpPr>
        <p:spPr bwMode="auto">
          <a:xfrm>
            <a:off x="5486400" y="30480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" name="Oval 80"/>
          <p:cNvSpPr>
            <a:spLocks noChangeAspect="1"/>
          </p:cNvSpPr>
          <p:nvPr/>
        </p:nvSpPr>
        <p:spPr bwMode="auto">
          <a:xfrm>
            <a:off x="-762000" y="2743200"/>
            <a:ext cx="603504" cy="603504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82" name="Oval 81"/>
          <p:cNvSpPr>
            <a:spLocks noChangeAspect="1"/>
          </p:cNvSpPr>
          <p:nvPr/>
        </p:nvSpPr>
        <p:spPr bwMode="auto">
          <a:xfrm>
            <a:off x="-762000" y="2743200"/>
            <a:ext cx="603504" cy="603504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83" name="Oval 82"/>
          <p:cNvSpPr>
            <a:spLocks noChangeAspect="1"/>
          </p:cNvSpPr>
          <p:nvPr/>
        </p:nvSpPr>
        <p:spPr bwMode="auto">
          <a:xfrm>
            <a:off x="-762000" y="2743200"/>
            <a:ext cx="603504" cy="603504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84" name="Oval 83"/>
          <p:cNvSpPr>
            <a:spLocks noChangeAspect="1"/>
          </p:cNvSpPr>
          <p:nvPr/>
        </p:nvSpPr>
        <p:spPr bwMode="auto">
          <a:xfrm>
            <a:off x="-762000" y="2743200"/>
            <a:ext cx="603504" cy="603504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14400" y="4648200"/>
            <a:ext cx="7467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0" dirty="0" smtClean="0">
                <a:latin typeface="+mn-lt"/>
              </a:rPr>
              <a:t>There is substantial </a:t>
            </a:r>
            <a:r>
              <a:rPr lang="en-US" sz="2800" b="0" dirty="0" err="1" smtClean="0">
                <a:latin typeface="+mn-lt"/>
              </a:rPr>
              <a:t>queueing</a:t>
            </a:r>
            <a:r>
              <a:rPr lang="en-US" sz="2800" b="0" dirty="0" smtClean="0">
                <a:latin typeface="+mn-lt"/>
              </a:rPr>
              <a:t> delay even though link is underutilized</a:t>
            </a:r>
            <a:endParaRPr lang="en-US" sz="2800" b="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301323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0997E-6 -1.6215E-8 L 0.61722 0.0004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861" y="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0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-1.48148E-6 L 0.55035 0.00046 " pathEditMode="fixed" rAng="0" ptsTypes="AA">
                                      <p:cBhvr>
                                        <p:cTn id="9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517" y="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61722 0.00046 L 1.15074 0.00046 " pathEditMode="relative" ptsTypes="AA">
                                      <p:cBhvr>
                                        <p:cTn id="12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5035 0.00046 L 0.61702 0.00046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3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6000"/>
                            </p:stCondLst>
                            <p:childTnLst>
                              <p:par>
                                <p:cTn id="16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61722 0.00046 L 1.15074 0.00046 " pathEditMode="relative" ptsTypes="AA">
                                      <p:cBhvr>
                                        <p:cTn id="17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8000"/>
                            </p:stCondLst>
                            <p:childTnLst>
                              <p:par>
                                <p:cTn id="19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0997E-6 -1.6215E-8 L 0.61722 0.00046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861" y="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0"/>
                            </p:stCondLst>
                            <p:childTnLst>
                              <p:par>
                                <p:cTn id="22" presetID="0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4.44444E-6 L 0.55035 0.00047 " pathEditMode="fixed" rAng="0" ptsTypes="AA">
                                      <p:cBhvr>
                                        <p:cTn id="23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517" y="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2000"/>
                            </p:stCondLst>
                            <p:childTnLst>
                              <p:par>
                                <p:cTn id="25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61722 0.00046 L 1.15074 0.00046 " pathEditMode="relative" ptsTypes="AA">
                                      <p:cBhvr>
                                        <p:cTn id="26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7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5035 0.00046 L 0.61702 0.00046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3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4000"/>
                            </p:stCondLst>
                            <p:childTnLst>
                              <p:par>
                                <p:cTn id="30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61722 0.00046 L 1.15074 0.00046 " pathEditMode="relative" ptsTypes="AA">
                                      <p:cBhvr>
                                        <p:cTn id="31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6000"/>
                            </p:stCondLst>
                            <p:childTnLst>
                              <p:par>
                                <p:cTn id="33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0997E-6 -1.6215E-8 L 0.61722 0.00046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861" y="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8000"/>
                            </p:stCondLst>
                            <p:childTnLst>
                              <p:par>
                                <p:cTn id="36" presetID="0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4.44444E-6 L 0.55035 0.00047 " pathEditMode="fixed" rAng="0" ptsTypes="AA">
                                      <p:cBhvr>
                                        <p:cTn id="37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517" y="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0"/>
                            </p:stCondLst>
                            <p:childTnLst>
                              <p:par>
                                <p:cTn id="39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61722 0.00046 L 1.15074 0.00046 " pathEditMode="relative" ptsTypes="AA">
                                      <p:cBhvr>
                                        <p:cTn id="40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1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5035 0.00046 L 0.61702 0.00046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3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2000"/>
                            </p:stCondLst>
                            <p:childTnLst>
                              <p:par>
                                <p:cTn id="44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61722 0.00046 L 1.15074 0.00046 " pathEditMode="relative" ptsTypes="AA">
                                      <p:cBhvr>
                                        <p:cTn id="45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4000"/>
                            </p:stCondLst>
                            <p:childTnLst>
                              <p:par>
                                <p:cTn id="47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0997E-6 -1.6215E-8 L 0.61722 0.00046 " pathEditMode="relative" rAng="0" ptsTypes="AA">
                                      <p:cBhvr>
                                        <p:cTn id="48" dur="2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861" y="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6000"/>
                            </p:stCondLst>
                            <p:childTnLst>
                              <p:par>
                                <p:cTn id="50" presetID="0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834 -1.48148E-6 L 0.55034 0.00046 " pathEditMode="fixed" rAng="0" ptsTypes="AA">
                                      <p:cBhvr>
                                        <p:cTn id="51" dur="2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934" y="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8000"/>
                            </p:stCondLst>
                            <p:childTnLst>
                              <p:par>
                                <p:cTn id="53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61722 0.00046 L 1.15074 0.00046 " pathEditMode="relative" ptsTypes="AA">
                                      <p:cBhvr>
                                        <p:cTn id="54" dur="2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5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5035 0.00046 L 0.61702 0.00046 " pathEditMode="relative" rAng="0" ptsTypes="AA">
                                      <p:cBhvr>
                                        <p:cTn id="56" dur="2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3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30000"/>
                            </p:stCondLst>
                            <p:childTnLst>
                              <p:par>
                                <p:cTn id="58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61722 0.00046 L 1.15074 0.00046 " pathEditMode="relative" ptsTypes="AA">
                                      <p:cBhvr>
                                        <p:cTn id="59" dur="2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  <p:bldP spid="44" grpId="1" animBg="1"/>
      <p:bldP spid="44" grpId="2" animBg="1"/>
      <p:bldP spid="30" grpId="0" animBg="1"/>
      <p:bldP spid="30" grpId="1" animBg="1"/>
      <p:bldP spid="34" grpId="0" animBg="1"/>
      <p:bldP spid="34" grpId="1" animBg="1"/>
      <p:bldP spid="34" grpId="2" animBg="1"/>
      <p:bldP spid="38" grpId="0" animBg="1"/>
      <p:bldP spid="38" grpId="1" animBg="1"/>
      <p:bldP spid="52" grpId="0" animBg="1"/>
      <p:bldP spid="52" grpId="1" animBg="1"/>
      <p:bldP spid="52" grpId="2" animBg="1"/>
      <p:bldP spid="56" grpId="0" animBg="1"/>
      <p:bldP spid="56" grpId="1" animBg="1"/>
      <p:bldP spid="69" grpId="0" animBg="1"/>
      <p:bldP spid="69" grpId="1" animBg="1"/>
      <p:bldP spid="69" grpId="2" animBg="1"/>
      <p:bldP spid="73" grpId="0" animBg="1"/>
      <p:bldP spid="73" grpId="1" animBg="1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Queueing</a:t>
            </a:r>
            <a:r>
              <a:rPr lang="en-US" dirty="0" smtClean="0"/>
              <a:t> Delay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Does not happen if packets are evenly spaced</a:t>
            </a:r>
          </a:p>
          <a:p>
            <a:pPr lvl="1"/>
            <a:r>
              <a:rPr lang="en-US" dirty="0" smtClean="0"/>
              <a:t>And arrival rate is less than service rate</a:t>
            </a:r>
          </a:p>
          <a:p>
            <a:pPr lvl="1"/>
            <a:endParaRPr lang="en-US" dirty="0"/>
          </a:p>
          <a:p>
            <a:r>
              <a:rPr lang="en-US" dirty="0" err="1" smtClean="0"/>
              <a:t>Queueing</a:t>
            </a:r>
            <a:r>
              <a:rPr lang="en-US" dirty="0" smtClean="0"/>
              <a:t> delay caused by “packet interference”</a:t>
            </a:r>
          </a:p>
          <a:p>
            <a:pPr lvl="1"/>
            <a:r>
              <a:rPr lang="en-US" dirty="0" err="1" smtClean="0"/>
              <a:t>Burstiness</a:t>
            </a:r>
            <a:r>
              <a:rPr lang="en-US" dirty="0" smtClean="0"/>
              <a:t> of arrival schedule</a:t>
            </a:r>
          </a:p>
          <a:p>
            <a:pPr lvl="1"/>
            <a:r>
              <a:rPr lang="en-US" dirty="0" smtClean="0"/>
              <a:t>Variations in packet lengths</a:t>
            </a:r>
            <a:endParaRPr lang="en-US" dirty="0"/>
          </a:p>
          <a:p>
            <a:pPr lvl="1"/>
            <a:endParaRPr lang="en-US" dirty="0"/>
          </a:p>
          <a:p>
            <a:r>
              <a:rPr lang="en-US" dirty="0" smtClean="0"/>
              <a:t>Made worse at high load</a:t>
            </a:r>
          </a:p>
          <a:p>
            <a:pPr lvl="1"/>
            <a:r>
              <a:rPr lang="en-US" dirty="0" smtClean="0"/>
              <a:t>Less “idle time” to absorb bursts</a:t>
            </a:r>
          </a:p>
          <a:p>
            <a:pPr lvl="1"/>
            <a:r>
              <a:rPr lang="en-US" dirty="0" smtClean="0"/>
              <a:t>Think about traffic jams in rush hour….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461F13-EC7C-D04F-B9B4-7AC385261326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3358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Jitter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Difference between minimum and maximal delay</a:t>
            </a:r>
          </a:p>
          <a:p>
            <a:r>
              <a:rPr lang="en-US" dirty="0" smtClean="0"/>
              <a:t>Latency (propagation delay) plays no role in jitter</a:t>
            </a:r>
          </a:p>
          <a:p>
            <a:pPr lvl="1"/>
            <a:r>
              <a:rPr lang="en-US" dirty="0" smtClean="0"/>
              <a:t>Nor does transmission delay for same sized packets</a:t>
            </a:r>
          </a:p>
          <a:p>
            <a:r>
              <a:rPr lang="en-US" dirty="0"/>
              <a:t>J</a:t>
            </a:r>
            <a:r>
              <a:rPr lang="en-US" dirty="0" smtClean="0"/>
              <a:t>itter typically just differences in </a:t>
            </a:r>
            <a:r>
              <a:rPr lang="en-US" dirty="0" err="1" smtClean="0"/>
              <a:t>queueing</a:t>
            </a:r>
            <a:r>
              <a:rPr lang="en-US" dirty="0" smtClean="0"/>
              <a:t> delay</a:t>
            </a:r>
          </a:p>
          <a:p>
            <a:r>
              <a:rPr lang="en-US" dirty="0" smtClean="0"/>
              <a:t>Why might an application care about jitter?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461F13-EC7C-D04F-B9B4-7AC385261326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789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Packet Losses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Packets can be “dropped” or lost</a:t>
            </a:r>
          </a:p>
          <a:p>
            <a:pPr lvl="3"/>
            <a:endParaRPr lang="en-US" dirty="0"/>
          </a:p>
          <a:p>
            <a:r>
              <a:rPr lang="en-US" dirty="0" smtClean="0"/>
              <a:t>How?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62762C-AE33-E04D-8C58-1B5AB9B06578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1043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cs426">
  <a:themeElements>
    <a:clrScheme name="">
      <a:dk1>
        <a:srgbClr val="000000"/>
      </a:dk1>
      <a:lt1>
        <a:srgbClr val="FFFFFF"/>
      </a:lt1>
      <a:dk2>
        <a:srgbClr val="000000"/>
      </a:dk2>
      <a:lt2>
        <a:srgbClr val="777777"/>
      </a:lt2>
      <a:accent1>
        <a:srgbClr val="F47A00"/>
      </a:accent1>
      <a:accent2>
        <a:srgbClr val="000066"/>
      </a:accent2>
      <a:accent3>
        <a:srgbClr val="FFFFFF"/>
      </a:accent3>
      <a:accent4>
        <a:srgbClr val="000000"/>
      </a:accent4>
      <a:accent5>
        <a:srgbClr val="F8BEAA"/>
      </a:accent5>
      <a:accent6>
        <a:srgbClr val="00005C"/>
      </a:accent6>
      <a:hlink>
        <a:srgbClr val="A50021"/>
      </a:hlink>
      <a:folHlink>
        <a:srgbClr val="008000"/>
      </a:folHlink>
    </a:clrScheme>
    <a:fontScheme name="cs426">
      <a:majorFont>
        <a:latin typeface="Helvetica"/>
        <a:ea typeface=""/>
        <a:cs typeface="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Courier New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Courier New" charset="0"/>
          </a:defRPr>
        </a:defPPr>
      </a:lstStyle>
    </a:lnDef>
  </a:objectDefaults>
  <a:extraClrSchemeLst>
    <a:extraClrScheme>
      <a:clrScheme name="cs426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426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426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426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426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426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426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7240</TotalTime>
  <Words>1762</Words>
  <Application>Microsoft Macintosh PowerPoint</Application>
  <PresentationFormat>On-screen Show (4:3)</PresentationFormat>
  <Paragraphs>386</Paragraphs>
  <Slides>49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49</vt:i4>
      </vt:variant>
    </vt:vector>
  </HeadingPairs>
  <TitlesOfParts>
    <vt:vector size="50" baseType="lpstr">
      <vt:lpstr>cs426</vt:lpstr>
      <vt:lpstr>Internet History</vt:lpstr>
      <vt:lpstr>Administrivia</vt:lpstr>
      <vt:lpstr>Outline for Today</vt:lpstr>
      <vt:lpstr>Finishing Up Queueing Delays</vt:lpstr>
      <vt:lpstr>Smooth Arrivals = No Queueing Delays</vt:lpstr>
      <vt:lpstr>Bursty Arrivals = Queueing Delays</vt:lpstr>
      <vt:lpstr>Queueing Delay Review</vt:lpstr>
      <vt:lpstr>Jitter</vt:lpstr>
      <vt:lpstr>Packet Losses</vt:lpstr>
      <vt:lpstr>Packet Losses: Buffers Full</vt:lpstr>
      <vt:lpstr>Packet Losses: Corruption</vt:lpstr>
      <vt:lpstr>Packet Losses</vt:lpstr>
      <vt:lpstr>Basic Queueing Theory Terminology</vt:lpstr>
      <vt:lpstr>Little’s Law (1961)</vt:lpstr>
      <vt:lpstr>Statistical Multiplexing</vt:lpstr>
      <vt:lpstr>Three Flows with Bursty Arrivals</vt:lpstr>
      <vt:lpstr>When Each Flow Gets 1/3rd of Capacity</vt:lpstr>
      <vt:lpstr>When Flows Share Total Capacity</vt:lpstr>
      <vt:lpstr>Improved Delays: M/M/1 Queue</vt:lpstr>
      <vt:lpstr>If you still don’t understand stat mux</vt:lpstr>
      <vt:lpstr>Recurrent theme in computer science</vt:lpstr>
      <vt:lpstr>Choosing a Network Design</vt:lpstr>
      <vt:lpstr>If you were building a network….</vt:lpstr>
      <vt:lpstr>Advantages of Circuit Switching</vt:lpstr>
      <vt:lpstr>Disadvantages of Circuit-Switching</vt:lpstr>
      <vt:lpstr>Disadvantages of Datagram</vt:lpstr>
      <vt:lpstr>Advantages of Datagram</vt:lpstr>
      <vt:lpstr>Choosing a Design for the Internet</vt:lpstr>
      <vt:lpstr>The paradox of the Internet’s design</vt:lpstr>
      <vt:lpstr>Diversity of application requirements</vt:lpstr>
      <vt:lpstr>Diversity of application requirements</vt:lpstr>
      <vt:lpstr>What service should Internet support?</vt:lpstr>
      <vt:lpstr>Important life lessons</vt:lpstr>
      <vt:lpstr>Applying lessons to Internet</vt:lpstr>
      <vt:lpstr>Bottom Line</vt:lpstr>
      <vt:lpstr>5 Minute Break</vt:lpstr>
      <vt:lpstr>Internet History</vt:lpstr>
      <vt:lpstr>Timeline</vt:lpstr>
      <vt:lpstr>The beginning of the Internet revolution</vt:lpstr>
      <vt:lpstr>Timeline continued…</vt:lpstr>
      <vt:lpstr>The Problem</vt:lpstr>
      <vt:lpstr>Kahn’s Rules for Interconnection</vt:lpstr>
      <vt:lpstr>Solution</vt:lpstr>
      <vt:lpstr>Kahn’s vision</vt:lpstr>
      <vt:lpstr>Timeline continued….</vt:lpstr>
      <vt:lpstr>Unsung hero of Internet: David D. Clark</vt:lpstr>
      <vt:lpstr>Timeline continued…</vt:lpstr>
      <vt:lpstr>Why did it take physicist to invent web?</vt:lpstr>
      <vt:lpstr>Timeline continued…..</vt:lpstr>
    </vt:vector>
  </TitlesOfParts>
  <Company>ICSI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 122: Introduction To Communication Networks</dc:title>
  <dc:creator>Vern Paxson</dc:creator>
  <cp:lastModifiedBy>Scott Shenker</cp:lastModifiedBy>
  <cp:revision>425</cp:revision>
  <cp:lastPrinted>2012-08-31T00:08:03Z</cp:lastPrinted>
  <dcterms:created xsi:type="dcterms:W3CDTF">2007-08-31T05:34:37Z</dcterms:created>
  <dcterms:modified xsi:type="dcterms:W3CDTF">2012-09-02T02:28:47Z</dcterms:modified>
</cp:coreProperties>
</file>