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653" r:id="rId2"/>
    <p:sldId id="709" r:id="rId3"/>
    <p:sldId id="710" r:id="rId4"/>
    <p:sldId id="681" r:id="rId5"/>
    <p:sldId id="736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69" r:id="rId19"/>
    <p:sldId id="591" r:id="rId20"/>
    <p:sldId id="713" r:id="rId21"/>
    <p:sldId id="674" r:id="rId22"/>
    <p:sldId id="711" r:id="rId23"/>
    <p:sldId id="676" r:id="rId24"/>
    <p:sldId id="712" r:id="rId25"/>
    <p:sldId id="724" r:id="rId26"/>
    <p:sldId id="590" r:id="rId27"/>
    <p:sldId id="594" r:id="rId28"/>
    <p:sldId id="595" r:id="rId29"/>
    <p:sldId id="606" r:id="rId30"/>
    <p:sldId id="718" r:id="rId31"/>
    <p:sldId id="716" r:id="rId32"/>
    <p:sldId id="726" r:id="rId33"/>
    <p:sldId id="727" r:id="rId34"/>
    <p:sldId id="720" r:id="rId35"/>
    <p:sldId id="730" r:id="rId36"/>
    <p:sldId id="731" r:id="rId37"/>
    <p:sldId id="732" r:id="rId38"/>
    <p:sldId id="733" r:id="rId39"/>
    <p:sldId id="607" r:id="rId40"/>
    <p:sldId id="608" r:id="rId41"/>
    <p:sldId id="609" r:id="rId42"/>
    <p:sldId id="612" r:id="rId43"/>
    <p:sldId id="601" r:id="rId44"/>
    <p:sldId id="602" r:id="rId45"/>
    <p:sldId id="603" r:id="rId46"/>
    <p:sldId id="735" r:id="rId47"/>
    <p:sldId id="734" r:id="rId48"/>
    <p:sldId id="613" r:id="rId49"/>
    <p:sldId id="723" r:id="rId50"/>
    <p:sldId id="624" r:id="rId51"/>
    <p:sldId id="628" r:id="rId52"/>
    <p:sldId id="629" r:id="rId53"/>
    <p:sldId id="630" r:id="rId54"/>
    <p:sldId id="631" r:id="rId55"/>
    <p:sldId id="632" r:id="rId56"/>
    <p:sldId id="633" r:id="rId57"/>
    <p:sldId id="634" r:id="rId58"/>
    <p:sldId id="635" r:id="rId59"/>
    <p:sldId id="637" r:id="rId60"/>
    <p:sldId id="638" r:id="rId61"/>
    <p:sldId id="722" r:id="rId62"/>
    <p:sldId id="680" r:id="rId63"/>
    <p:sldId id="640" r:id="rId64"/>
    <p:sldId id="641" r:id="rId65"/>
    <p:sldId id="642" r:id="rId66"/>
    <p:sldId id="643" r:id="rId67"/>
    <p:sldId id="644" r:id="rId68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048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thatfirst</a:t>
            </a:r>
            <a:r>
              <a:rPr lang="en-US" dirty="0" smtClean="0"/>
              <a:t> three are making unit of delivery bigger, next</a:t>
            </a:r>
            <a:r>
              <a:rPr lang="en-US" baseline="0" dirty="0" smtClean="0"/>
              <a:t> two go from wire to global.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E2286-9DB7-7F48-B1BC-A53967C70A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92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5EA2A5C-38A0-E648-A60E-3E42752B254B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F2108A-BAF6-574E-A307-A72F6263DEFB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Why go up? Why not stay down in the lower levels?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C74E9CE-01EC-5942-AEE1-9CC42F3F6454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E37D4AD-B89A-4C4A-96E9-008ADD10A363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F88E94-EA0D-304D-B4B4-C7323CED4390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Deepest level most header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E37D4AD-B89A-4C4A-96E9-008ADD10A363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CF88E94-EA0D-304D-B4B4-C7323CED4390}" type="slidenum">
              <a:rPr lang="en-US" sz="1300" b="0">
                <a:latin typeface="Times New Roman" charset="0"/>
              </a:rPr>
              <a:pPr eaLnBrk="1" hangingPunct="1"/>
              <a:t>47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Deepest level most header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48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8F15DC3-AEEA-0044-A359-5914E7E8BEF8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Contrary to wisdom of the day!</a:t>
            </a:r>
          </a:p>
          <a:p>
            <a:r>
              <a:rPr lang="en-US" dirty="0" smtClean="0"/>
              <a:t>Talmud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0873A3-F1E3-814F-BEB5-3D64E53284FB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9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4887D1-9FEC-774B-B473-95C12AC667C9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4E49A3B-FF92-594E-9F08-E58A41B9CCDD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611E0FF-08E2-7C42-806A-D9847F710725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One make hosts as simple as possible.  The other makes the network as simple as possible.  Which do you prefer?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259FF91-F48F-A049-82DC-C62A623BAB56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BA06B16-E925-A545-953A-589989E00BF6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33856F7-4759-4F45-8252-FABE3C1A4189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63874C-DBB8-D341-9A45-596A7F08D383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E27CB3F-EB39-D74C-BEAD-14214DA78EBB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B4D722B-96C9-894A-8839-45C7FD2D79ED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962A9C8-BEF3-7749-A126-053D90F350C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Missing:  resource sharing, other considerations of malicious users (traceback, etc.), address concerns of administrative domains visible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Internet Design: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Goals and Principles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45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8F42DE-1E48-304B-80DC-E09625EF40D6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Variety of Networks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Incredibly successful!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Minimal requirements on networks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need for reliability, in-order, fixed size packets, etc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result of aiming for lowest common denominator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IP over everything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Then: ARPANET, X.25, DARPA satellite network..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Now: ATM, SONET, WDM…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4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Decentralized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 curse and a blessing</a:t>
            </a:r>
          </a:p>
          <a:p>
            <a:pPr lvl="1"/>
            <a:r>
              <a:rPr lang="en-US" dirty="0" smtClean="0"/>
              <a:t>Important for easy deployment</a:t>
            </a:r>
          </a:p>
          <a:p>
            <a:pPr lvl="1"/>
            <a:r>
              <a:rPr lang="en-US" dirty="0" smtClean="0"/>
              <a:t>Makes management hard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4DE857-130B-C14D-ACD7-3FE1D04F4BAE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Host Attachment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Clark observes that </a:t>
            </a:r>
            <a:r>
              <a:rPr lang="en-US" dirty="0" smtClean="0">
                <a:latin typeface="Arial" charset="0"/>
              </a:rPr>
              <a:t>cost </a:t>
            </a:r>
            <a:r>
              <a:rPr lang="en-US" dirty="0">
                <a:latin typeface="Arial" charset="0"/>
              </a:rPr>
              <a:t>of host attachment may be </a:t>
            </a:r>
            <a:r>
              <a:rPr lang="en-US" dirty="0" smtClean="0">
                <a:latin typeface="Arial" charset="0"/>
              </a:rPr>
              <a:t>higher </a:t>
            </a:r>
            <a:r>
              <a:rPr lang="en-US" dirty="0">
                <a:latin typeface="Arial" charset="0"/>
              </a:rPr>
              <a:t>because hosts have to be smart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But the administrative cost of adding hosts is very low, which is probably more </a:t>
            </a:r>
            <a:r>
              <a:rPr lang="en-US" dirty="0" smtClean="0">
                <a:latin typeface="Arial" charset="0"/>
              </a:rPr>
              <a:t>important</a:t>
            </a:r>
          </a:p>
          <a:p>
            <a:pPr lvl="1"/>
            <a:r>
              <a:rPr lang="en-US" dirty="0" smtClean="0">
                <a:latin typeface="Arial" charset="0"/>
              </a:rPr>
              <a:t>Plug-and-play kind of behavior….</a:t>
            </a:r>
          </a:p>
          <a:p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2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 than circuit switching at low end</a:t>
            </a:r>
          </a:p>
          <a:p>
            <a:r>
              <a:rPr lang="en-US" dirty="0"/>
              <a:t>M</a:t>
            </a:r>
            <a:r>
              <a:rPr lang="en-US" dirty="0" smtClean="0"/>
              <a:t>ore expensive than circuit switching at high end</a:t>
            </a:r>
          </a:p>
          <a:p>
            <a:r>
              <a:rPr lang="en-US" dirty="0" smtClean="0"/>
              <a:t>Not a bad compromise:</a:t>
            </a:r>
          </a:p>
          <a:p>
            <a:pPr lvl="1"/>
            <a:r>
              <a:rPr lang="en-US" dirty="0" smtClean="0"/>
              <a:t>Cheap where it counts (low-end)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expensive for those who can pay….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6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0C1269C-77D8-D34B-A846-BA87186677B9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Internet Motto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 dirty="0">
                <a:latin typeface="Arial" charset="0"/>
              </a:rPr>
              <a:t>We reject </a:t>
            </a:r>
            <a:r>
              <a:rPr lang="en-US" i="1" dirty="0" smtClean="0">
                <a:latin typeface="Arial" charset="0"/>
              </a:rPr>
              <a:t>kings, </a:t>
            </a:r>
            <a:r>
              <a:rPr lang="en-US" i="1" dirty="0">
                <a:latin typeface="Arial" charset="0"/>
              </a:rPr>
              <a:t>presidents, and voting. We believe in rough consensus and running code</a:t>
            </a:r>
            <a:r>
              <a:rPr lang="en-US" dirty="0">
                <a:latin typeface="Arial" charset="0"/>
              </a:rPr>
              <a:t>.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</a:rPr>
              <a:t>						David Clark</a:t>
            </a:r>
          </a:p>
        </p:txBody>
      </p:sp>
    </p:spTree>
    <p:extLst>
      <p:ext uri="{BB962C8B-B14F-4D97-AF65-F5344CB8AC3E}">
        <p14:creationId xmlns:p14="http://schemas.microsoft.com/office/powerpoint/2010/main" val="24990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FBC673-61D3-7B4D-9EB4-FA337A19D5D1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1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A6F354A-EC71-A442-9C95-8B956064E6C6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Questions to think about….</a:t>
            </a:r>
            <a:endParaRPr lang="en-US" dirty="0">
              <a:latin typeface="Helvetica" charset="0"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</a:t>
            </a:r>
            <a:r>
              <a:rPr lang="en-US" dirty="0" smtClean="0">
                <a:latin typeface="Arial" charset="0"/>
              </a:rPr>
              <a:t>priorities would </a:t>
            </a:r>
            <a:r>
              <a:rPr lang="en-US" dirty="0">
                <a:latin typeface="Arial" charset="0"/>
              </a:rPr>
              <a:t>a commercial design have?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What </a:t>
            </a:r>
            <a:r>
              <a:rPr lang="en-US" dirty="0" smtClean="0">
                <a:latin typeface="Arial" charset="0"/>
              </a:rPr>
              <a:t>would the resulting design look like? 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What goals are missing from this list?</a:t>
            </a:r>
          </a:p>
          <a:p>
            <a:pPr marL="339725" lvl="1" indent="0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4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Modularity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3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Modularity based on abstraction</a:t>
            </a:r>
            <a:br>
              <a:rPr lang="en-US" sz="3600" b="1" dirty="0"/>
            </a:br>
            <a:r>
              <a:rPr lang="en-US" sz="3600" b="1" dirty="0"/>
              <a:t>is the way things get done”</a:t>
            </a:r>
          </a:p>
          <a:p>
            <a:pPr marL="0" indent="0">
              <a:buNone/>
            </a:pPr>
            <a:r>
              <a:rPr lang="en-US" dirty="0" smtClean="0"/>
              <a:t>					--Barbara </a:t>
            </a:r>
            <a:r>
              <a:rPr lang="en-US" dirty="0" err="1" smtClean="0"/>
              <a:t>Liskov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Office Hours:</a:t>
            </a:r>
          </a:p>
          <a:p>
            <a:pPr lvl="1"/>
            <a:r>
              <a:rPr lang="en-US" dirty="0" smtClean="0"/>
              <a:t>Thursday 12:00-1:00 in 415 </a:t>
            </a:r>
            <a:r>
              <a:rPr lang="en-US" b="1" dirty="0" smtClean="0"/>
              <a:t>or</a:t>
            </a:r>
            <a:r>
              <a:rPr lang="en-US" dirty="0" smtClean="0"/>
              <a:t> 420 (come find me!)</a:t>
            </a:r>
          </a:p>
          <a:p>
            <a:pPr lvl="1"/>
            <a:r>
              <a:rPr lang="en-US" dirty="0" smtClean="0"/>
              <a:t>After class on Tuesdays: walk with me to Soda</a:t>
            </a:r>
          </a:p>
          <a:p>
            <a:r>
              <a:rPr lang="en-US" dirty="0" smtClean="0"/>
              <a:t>Class going more slowly than anticipated</a:t>
            </a:r>
          </a:p>
          <a:p>
            <a:pPr lvl="1"/>
            <a:r>
              <a:rPr lang="en-US" dirty="0" smtClean="0"/>
              <a:t>Will pivot to real material, skipping some nonessentials</a:t>
            </a:r>
          </a:p>
          <a:p>
            <a:r>
              <a:rPr lang="en-US" dirty="0" smtClean="0"/>
              <a:t>Lecture on September 18</a:t>
            </a:r>
          </a:p>
          <a:p>
            <a:pPr lvl="1"/>
            <a:r>
              <a:rPr lang="en-US" dirty="0" smtClean="0"/>
              <a:t>Will be returning from Moscow that day</a:t>
            </a:r>
          </a:p>
          <a:p>
            <a:r>
              <a:rPr lang="en-US" dirty="0" smtClean="0"/>
              <a:t>Homework #1 released (note submission process)</a:t>
            </a:r>
          </a:p>
          <a:p>
            <a:pPr lvl="1"/>
            <a:r>
              <a:rPr lang="en-US" dirty="0" smtClean="0"/>
              <a:t>Due in two weeks….this should </a:t>
            </a:r>
            <a:r>
              <a:rPr lang="en-US" b="1" i="1" dirty="0" smtClean="0"/>
              <a:t>not</a:t>
            </a:r>
            <a:r>
              <a:rPr lang="en-US" dirty="0" smtClean="0"/>
              <a:t> be hard</a:t>
            </a:r>
          </a:p>
          <a:p>
            <a:pPr lvl="1"/>
            <a:r>
              <a:rPr lang="en-US" dirty="0" smtClean="0"/>
              <a:t>Project #1 will follow shortly</a:t>
            </a:r>
          </a:p>
          <a:p>
            <a:pPr lvl="1"/>
            <a:r>
              <a:rPr lang="en-US" dirty="0" smtClean="0"/>
              <a:t>Guesses about dates for future assignments now online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9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can’t build big systems out of spaghetti code</a:t>
            </a:r>
          </a:p>
          <a:p>
            <a:pPr lvl="1"/>
            <a:r>
              <a:rPr lang="en-US" dirty="0" smtClean="0"/>
              <a:t>Impossible to understand, debug</a:t>
            </a:r>
          </a:p>
          <a:p>
            <a:pPr lvl="1"/>
            <a:r>
              <a:rPr lang="en-US" dirty="0" smtClean="0"/>
              <a:t>Hard to update</a:t>
            </a:r>
          </a:p>
          <a:p>
            <a:pPr lvl="6"/>
            <a:endParaRPr lang="en-US" dirty="0"/>
          </a:p>
          <a:p>
            <a:r>
              <a:rPr lang="en-US" dirty="0" smtClean="0"/>
              <a:t>We need to limit the scope of changes, so that we can update system without rewriting it from scratch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Modularity is how we limit the scope of changes</a:t>
            </a:r>
          </a:p>
          <a:p>
            <a:pPr lvl="1"/>
            <a:r>
              <a:rPr lang="en-US" dirty="0" smtClean="0"/>
              <a:t>And understand the system at a higher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1FDDE6-2554-2A43-B62F-F18A40663DF1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Partition system into </a:t>
            </a:r>
            <a:r>
              <a:rPr lang="en-US" dirty="0" smtClean="0">
                <a:latin typeface="Arial" charset="0"/>
              </a:rPr>
              <a:t>modules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Each module has well-defined interface</a:t>
            </a:r>
          </a:p>
          <a:p>
            <a:pPr lvl="8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nterfaces </a:t>
            </a:r>
            <a:r>
              <a:rPr lang="en-US" dirty="0">
                <a:latin typeface="Arial" charset="0"/>
              </a:rPr>
              <a:t>give </a:t>
            </a:r>
            <a:r>
              <a:rPr lang="en-US" dirty="0" smtClean="0">
                <a:latin typeface="Arial" charset="0"/>
              </a:rPr>
              <a:t>flexibility in implementation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Changes have limited scope</a:t>
            </a:r>
          </a:p>
          <a:p>
            <a:pPr marL="339725" lvl="1" indent="0">
              <a:lnSpc>
                <a:spcPct val="80000"/>
              </a:lnSpc>
              <a:buNone/>
            </a:pPr>
            <a:r>
              <a:rPr lang="en-US" dirty="0" smtClean="0">
                <a:latin typeface="Arial" charset="0"/>
              </a:rPr>
              <a:t>						</a:t>
            </a: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Examples: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L</a:t>
            </a:r>
            <a:r>
              <a:rPr lang="en-US" dirty="0" smtClean="0">
                <a:latin typeface="Arial" charset="0"/>
              </a:rPr>
              <a:t>ibraries </a:t>
            </a:r>
            <a:r>
              <a:rPr lang="en-US" dirty="0">
                <a:latin typeface="Arial" charset="0"/>
              </a:rPr>
              <a:t>encapsulating set of </a:t>
            </a:r>
            <a:r>
              <a:rPr lang="en-US" dirty="0" smtClean="0">
                <a:latin typeface="Arial" charset="0"/>
              </a:rPr>
              <a:t>functionality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rogramming </a:t>
            </a:r>
            <a:r>
              <a:rPr lang="en-US" dirty="0">
                <a:latin typeface="Arial" charset="0"/>
              </a:rPr>
              <a:t>language </a:t>
            </a:r>
            <a:r>
              <a:rPr lang="en-US" dirty="0" smtClean="0">
                <a:latin typeface="Arial" charset="0"/>
              </a:rPr>
              <a:t>abstracts </a:t>
            </a:r>
            <a:r>
              <a:rPr lang="en-US" dirty="0">
                <a:latin typeface="Arial" charset="0"/>
              </a:rPr>
              <a:t>away </a:t>
            </a:r>
            <a:r>
              <a:rPr lang="en-US" dirty="0" smtClean="0">
                <a:latin typeface="Arial" charset="0"/>
              </a:rPr>
              <a:t>CPU</a:t>
            </a:r>
          </a:p>
          <a:p>
            <a:pPr lvl="8">
              <a:lnSpc>
                <a:spcPct val="80000"/>
              </a:lnSpc>
            </a:pPr>
            <a:endParaRPr lang="en-US" dirty="0" smtClean="0">
              <a:latin typeface="Arial" charset="0"/>
            </a:endParaRPr>
          </a:p>
          <a:p>
            <a:r>
              <a:rPr lang="en-US" dirty="0"/>
              <a:t>The trick is to find the </a:t>
            </a:r>
            <a:r>
              <a:rPr lang="en-US" i="1" dirty="0"/>
              <a:t>right</a:t>
            </a:r>
            <a:r>
              <a:rPr lang="en-US" dirty="0"/>
              <a:t> modularity</a:t>
            </a:r>
          </a:p>
          <a:p>
            <a:pPr lvl="1"/>
            <a:r>
              <a:rPr lang="en-US" dirty="0"/>
              <a:t>The interfaces should be long-lasting</a:t>
            </a:r>
          </a:p>
          <a:p>
            <a:pPr lvl="1"/>
            <a:r>
              <a:rPr lang="en-US" dirty="0"/>
              <a:t>If interfaces are changing often, modularity is wrong</a:t>
            </a:r>
          </a:p>
          <a:p>
            <a:pPr lvl="1"/>
            <a:endParaRPr lang="en-US" dirty="0"/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46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Decompose problem into tasks or abstractions</a:t>
            </a:r>
          </a:p>
          <a:p>
            <a:pPr lvl="1"/>
            <a:r>
              <a:rPr lang="en-US" dirty="0" smtClean="0"/>
              <a:t>Task: </a:t>
            </a:r>
            <a:r>
              <a:rPr lang="en-US" i="1" dirty="0" smtClean="0"/>
              <a:t>e.g.</a:t>
            </a:r>
            <a:r>
              <a:rPr lang="en-US" dirty="0" smtClean="0"/>
              <a:t>, compute a function</a:t>
            </a:r>
          </a:p>
          <a:p>
            <a:pPr lvl="1"/>
            <a:r>
              <a:rPr lang="en-US" dirty="0" smtClean="0"/>
              <a:t>Abstraction: </a:t>
            </a:r>
            <a:r>
              <a:rPr lang="en-US" i="1" dirty="0" smtClean="0"/>
              <a:t>e.g.</a:t>
            </a:r>
            <a:r>
              <a:rPr lang="en-US" dirty="0" smtClean="0"/>
              <a:t>, provide reliable storage</a:t>
            </a:r>
          </a:p>
          <a:p>
            <a:pPr lvl="6"/>
            <a:endParaRPr lang="en-US" dirty="0"/>
          </a:p>
          <a:p>
            <a:r>
              <a:rPr lang="en-US" dirty="0" smtClean="0"/>
              <a:t>Define a module for each task/abstraction</a:t>
            </a:r>
          </a:p>
          <a:p>
            <a:pPr lvl="1"/>
            <a:r>
              <a:rPr lang="en-US" dirty="0" smtClean="0"/>
              <a:t>Involves defining a clean interface for each module</a:t>
            </a:r>
          </a:p>
          <a:p>
            <a:pPr lvl="1"/>
            <a:r>
              <a:rPr lang="en-US" dirty="0" smtClean="0"/>
              <a:t>“Clean” means hiding unnecessary details</a:t>
            </a:r>
          </a:p>
          <a:p>
            <a:pPr lvl="6"/>
            <a:endParaRPr lang="en-US" dirty="0"/>
          </a:p>
          <a:p>
            <a:r>
              <a:rPr lang="en-US" dirty="0" smtClean="0"/>
              <a:t>Implement system a few times:</a:t>
            </a:r>
          </a:p>
          <a:p>
            <a:pPr lvl="1"/>
            <a:r>
              <a:rPr lang="en-US" dirty="0" smtClean="0"/>
              <a:t>If interfaces seem to hold, you are on the right track…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F435FF-A42A-6349-AA01-D43BEA785B35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The need for modularity still applies</a:t>
            </a:r>
          </a:p>
          <a:p>
            <a:pPr lvl="1"/>
            <a:r>
              <a:rPr lang="en-US" b="1" dirty="0" smtClean="0">
                <a:latin typeface="Arial" charset="0"/>
              </a:rPr>
              <a:t>And is even more important!</a:t>
            </a:r>
            <a:r>
              <a:rPr lang="en-US" dirty="0" smtClean="0">
                <a:latin typeface="Arial" charset="0"/>
              </a:rPr>
              <a:t> (why?)</a:t>
            </a:r>
          </a:p>
          <a:p>
            <a:pPr lvl="8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Network implementations not just distributed across many lines of code</a:t>
            </a:r>
          </a:p>
          <a:p>
            <a:pPr lvl="1"/>
            <a:r>
              <a:rPr lang="en-US" dirty="0" smtClean="0">
                <a:latin typeface="Arial" charset="0"/>
              </a:rPr>
              <a:t>Normal modularity “organizes” that code</a:t>
            </a:r>
          </a:p>
          <a:p>
            <a:pPr lvl="6"/>
            <a:endParaRPr lang="en-US" dirty="0">
              <a:latin typeface="Arial" charset="0"/>
            </a:endParaRPr>
          </a:p>
          <a:p>
            <a:r>
              <a:rPr lang="en-US" i="1" u="sng" dirty="0" smtClean="0">
                <a:latin typeface="Arial" charset="0"/>
              </a:rPr>
              <a:t>Networking is distributed </a:t>
            </a:r>
            <a:r>
              <a:rPr lang="en-US" i="1" u="sng" dirty="0">
                <a:latin typeface="Arial" charset="0"/>
              </a:rPr>
              <a:t>across many </a:t>
            </a:r>
            <a:r>
              <a:rPr lang="en-US" i="1" u="sng" dirty="0" smtClean="0">
                <a:latin typeface="Arial" charset="0"/>
              </a:rPr>
              <a:t>machines</a:t>
            </a:r>
          </a:p>
          <a:p>
            <a:pPr lvl="1"/>
            <a:r>
              <a:rPr lang="en-US" dirty="0" smtClean="0">
                <a:latin typeface="Arial" charset="0"/>
              </a:rPr>
              <a:t>Hosts</a:t>
            </a:r>
          </a:p>
          <a:p>
            <a:pPr lvl="1"/>
            <a:r>
              <a:rPr lang="en-US" dirty="0" smtClean="0">
                <a:latin typeface="Arial" charset="0"/>
              </a:rPr>
              <a:t>Routers</a:t>
            </a:r>
          </a:p>
        </p:txBody>
      </p:sp>
    </p:spTree>
    <p:extLst>
      <p:ext uri="{BB962C8B-B14F-4D97-AF65-F5344CB8AC3E}">
        <p14:creationId xmlns:p14="http://schemas.microsoft.com/office/powerpoint/2010/main" val="38174946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Modularity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break system into </a:t>
            </a:r>
            <a:r>
              <a:rPr lang="en-US" dirty="0" smtClean="0"/>
              <a:t>modules?</a:t>
            </a:r>
          </a:p>
          <a:p>
            <a:pPr lvl="1"/>
            <a:r>
              <a:rPr lang="en-US" dirty="0" smtClean="0"/>
              <a:t>Classic decomposition into tasks</a:t>
            </a:r>
          </a:p>
          <a:p>
            <a:pPr lvl="8"/>
            <a:endParaRPr lang="en-US" dirty="0"/>
          </a:p>
          <a:p>
            <a:r>
              <a:rPr lang="en-US" dirty="0" smtClean="0"/>
              <a:t>Where are modules implemented?</a:t>
            </a:r>
          </a:p>
          <a:p>
            <a:pPr lvl="1"/>
            <a:r>
              <a:rPr lang="en-US" dirty="0" smtClean="0"/>
              <a:t>Hosts?</a:t>
            </a:r>
          </a:p>
          <a:p>
            <a:pPr lvl="1"/>
            <a:r>
              <a:rPr lang="en-US" dirty="0" smtClean="0"/>
              <a:t>Routers?</a:t>
            </a:r>
          </a:p>
          <a:p>
            <a:pPr lvl="1"/>
            <a:r>
              <a:rPr lang="en-US" dirty="0" smtClean="0"/>
              <a:t>Both?</a:t>
            </a:r>
          </a:p>
          <a:p>
            <a:pPr lvl="8"/>
            <a:endParaRPr lang="en-US" dirty="0"/>
          </a:p>
          <a:p>
            <a:r>
              <a:rPr lang="en-US" dirty="0" smtClean="0"/>
              <a:t>Where is state stored?</a:t>
            </a:r>
          </a:p>
          <a:p>
            <a:pPr lvl="1"/>
            <a:r>
              <a:rPr lang="en-US" dirty="0" smtClean="0"/>
              <a:t>Hosts?</a:t>
            </a:r>
          </a:p>
          <a:p>
            <a:pPr lvl="1"/>
            <a:r>
              <a:rPr lang="en-US" dirty="0" smtClean="0"/>
              <a:t>Routers?</a:t>
            </a:r>
          </a:p>
          <a:p>
            <a:pPr lvl="1"/>
            <a:r>
              <a:rPr lang="en-US" dirty="0" smtClean="0"/>
              <a:t>Both?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1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Leads to three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break system into </a:t>
            </a:r>
            <a:r>
              <a:rPr lang="en-US" dirty="0" smtClean="0"/>
              <a:t>modules?</a:t>
            </a:r>
          </a:p>
          <a:p>
            <a:pPr lvl="1"/>
            <a:r>
              <a:rPr lang="en-US" b="1" dirty="0" smtClean="0"/>
              <a:t>Layering</a:t>
            </a:r>
          </a:p>
          <a:p>
            <a:pPr lvl="8"/>
            <a:endParaRPr lang="en-US" dirty="0"/>
          </a:p>
          <a:p>
            <a:r>
              <a:rPr lang="en-US" dirty="0" smtClean="0"/>
              <a:t>Where are modules implemented?</a:t>
            </a:r>
          </a:p>
          <a:p>
            <a:pPr lvl="1"/>
            <a:r>
              <a:rPr lang="en-US" b="1" dirty="0" smtClean="0"/>
              <a:t>End-to-End Principle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8"/>
            <a:endParaRPr lang="en-US" dirty="0"/>
          </a:p>
          <a:p>
            <a:r>
              <a:rPr lang="en-US" dirty="0" smtClean="0"/>
              <a:t>Where is state stored?</a:t>
            </a:r>
          </a:p>
          <a:p>
            <a:pPr lvl="1"/>
            <a:r>
              <a:rPr lang="en-US" b="1" dirty="0" smtClean="0"/>
              <a:t>Fate-Sharing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5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Layering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in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 smtClean="0"/>
              <a:t>What does it take to send packets across country?</a:t>
            </a:r>
          </a:p>
          <a:p>
            <a:endParaRPr lang="en-US" dirty="0"/>
          </a:p>
          <a:p>
            <a:r>
              <a:rPr lang="en-US" dirty="0" smtClean="0"/>
              <a:t>Simplistic decomposition:</a:t>
            </a:r>
          </a:p>
          <a:p>
            <a:pPr lvl="1"/>
            <a:r>
              <a:rPr lang="en-US" dirty="0" smtClean="0"/>
              <a:t>Task 1: send along a single wire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Task 2: stitch these together to go across country</a:t>
            </a:r>
          </a:p>
          <a:p>
            <a:endParaRPr lang="en-US" dirty="0"/>
          </a:p>
          <a:p>
            <a:r>
              <a:rPr lang="en-US" dirty="0" smtClean="0"/>
              <a:t>This gives idea of what I mean by decomposition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ext slide presents a much more detailed 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057400" y="3581400"/>
            <a:ext cx="41148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066800" y="4572000"/>
            <a:ext cx="16002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667000" y="4572000"/>
            <a:ext cx="16002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267200" y="4572000"/>
            <a:ext cx="16002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867400" y="4572000"/>
            <a:ext cx="16002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4191000" y="4495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791200" y="4495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590800" y="4495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990600" y="44958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905000" y="35052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46666 -2.22222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1E-6 4.86449E-8 L 0.17506 4.86449E-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501E-6 4.86449E-8 L 0.17506 4.86449E-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001E-6 4.86449E-8 L 0.17506 4.86449E-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5019E-7 4.86449E-8 L 0.17506 4.86449E-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7" grpId="0" animBg="1"/>
      <p:bldP spid="37" grpId="1" animBg="1"/>
      <p:bldP spid="31" grpId="0" animBg="1"/>
      <p:bldP spid="31" grpId="1" animBg="1"/>
      <p:bldP spid="31" grpId="2" animBg="1"/>
      <p:bldP spid="26" grpId="0" animBg="1"/>
      <p:bldP spid="26" grpId="1" animBg="1"/>
      <p:bldP spid="26" grpId="2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 smtClean="0"/>
              <a:t>Tasks in Networking (bottom 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on wire</a:t>
            </a:r>
          </a:p>
          <a:p>
            <a:r>
              <a:rPr lang="en-US" dirty="0" smtClean="0"/>
              <a:t>Bits on wire</a:t>
            </a:r>
          </a:p>
          <a:p>
            <a:r>
              <a:rPr lang="en-US" dirty="0" smtClean="0"/>
              <a:t>Packets on wire</a:t>
            </a:r>
          </a:p>
          <a:p>
            <a:r>
              <a:rPr lang="en-US" dirty="0" smtClean="0"/>
              <a:t>Deliver packets across local network</a:t>
            </a:r>
          </a:p>
          <a:p>
            <a:pPr lvl="1"/>
            <a:r>
              <a:rPr lang="en-US" dirty="0" smtClean="0"/>
              <a:t>Local addresses</a:t>
            </a:r>
          </a:p>
          <a:p>
            <a:r>
              <a:rPr lang="en-US" dirty="0" smtClean="0"/>
              <a:t>Deliver packets across country</a:t>
            </a:r>
          </a:p>
          <a:p>
            <a:pPr lvl="1"/>
            <a:r>
              <a:rPr lang="en-US" dirty="0" smtClean="0"/>
              <a:t>Global addresses</a:t>
            </a:r>
          </a:p>
          <a:p>
            <a:r>
              <a:rPr lang="en-US" dirty="0" smtClean="0"/>
              <a:t>Ensure that packets get there</a:t>
            </a:r>
          </a:p>
          <a:p>
            <a:r>
              <a:rPr lang="en-US" dirty="0" smtClean="0"/>
              <a:t>Do something with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 smtClean="0"/>
              <a:t>Resulting Modules (layers)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on wire (contained in next layer)</a:t>
            </a:r>
          </a:p>
          <a:p>
            <a:r>
              <a:rPr lang="en-US" b="1" dirty="0" smtClean="0"/>
              <a:t>Bits on wire (Physical)</a:t>
            </a:r>
          </a:p>
          <a:p>
            <a:r>
              <a:rPr lang="en-US" dirty="0" smtClean="0"/>
              <a:t>Packets on wire (contained in next layer)</a:t>
            </a:r>
          </a:p>
          <a:p>
            <a:r>
              <a:rPr lang="en-US" b="1" dirty="0" smtClean="0"/>
              <a:t>Deliver packets across local network (</a:t>
            </a:r>
            <a:r>
              <a:rPr lang="en-US" b="1" dirty="0" err="1" smtClean="0"/>
              <a:t>Datalink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Local addresses</a:t>
            </a:r>
          </a:p>
          <a:p>
            <a:r>
              <a:rPr lang="en-US" b="1" dirty="0" smtClean="0"/>
              <a:t>Deliver packets across country (</a:t>
            </a:r>
            <a:r>
              <a:rPr lang="en-US" b="1" dirty="0"/>
              <a:t>N</a:t>
            </a:r>
            <a:r>
              <a:rPr lang="en-US" b="1" dirty="0" smtClean="0"/>
              <a:t>etwork)</a:t>
            </a:r>
          </a:p>
          <a:p>
            <a:pPr lvl="1"/>
            <a:r>
              <a:rPr lang="en-US" dirty="0" smtClean="0"/>
              <a:t>Global addresses</a:t>
            </a:r>
          </a:p>
          <a:p>
            <a:r>
              <a:rPr lang="en-US" b="1" dirty="0" smtClean="0"/>
              <a:t>Ensure that packets get there (Transport)</a:t>
            </a:r>
          </a:p>
          <a:p>
            <a:r>
              <a:rPr lang="en-US" b="1" dirty="0" smtClean="0"/>
              <a:t>Do something with the data (Application)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Goals 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Layering</a:t>
            </a:r>
          </a:p>
          <a:p>
            <a:r>
              <a:rPr lang="en-US" dirty="0" smtClean="0"/>
              <a:t>End-to-End Principle</a:t>
            </a:r>
          </a:p>
          <a:p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8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Layers (top-down)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r>
              <a:rPr lang="en-US" dirty="0" smtClean="0"/>
              <a:t>: Providing network support for apps</a:t>
            </a:r>
          </a:p>
          <a:p>
            <a:r>
              <a:rPr lang="en-US" b="1" dirty="0" smtClean="0"/>
              <a:t>Transport (L4)</a:t>
            </a:r>
            <a:r>
              <a:rPr lang="en-US" dirty="0" smtClean="0"/>
              <a:t>: (Reliable) end-to-end delivery</a:t>
            </a:r>
          </a:p>
          <a:p>
            <a:r>
              <a:rPr lang="en-US" b="1" dirty="0" smtClean="0"/>
              <a:t>Network (L3)</a:t>
            </a:r>
            <a:r>
              <a:rPr lang="en-US" dirty="0" smtClean="0"/>
              <a:t>: Global best-effort delivery</a:t>
            </a:r>
          </a:p>
          <a:p>
            <a:r>
              <a:rPr lang="en-US" b="1" dirty="0" err="1" smtClean="0"/>
              <a:t>Datalink</a:t>
            </a:r>
            <a:r>
              <a:rPr lang="en-US" b="1" dirty="0" smtClean="0"/>
              <a:t> (L2)</a:t>
            </a:r>
            <a:r>
              <a:rPr lang="en-US" dirty="0" smtClean="0"/>
              <a:t>: Local best-effort delivery</a:t>
            </a:r>
          </a:p>
          <a:p>
            <a:r>
              <a:rPr lang="en-US" b="1" dirty="0" smtClean="0"/>
              <a:t>Physical</a:t>
            </a:r>
            <a:r>
              <a:rPr lang="en-US" dirty="0" smtClean="0"/>
              <a:t>: Bits on wire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Interactions between these components?</a:t>
            </a:r>
          </a:p>
          <a:p>
            <a:pPr lvl="1"/>
            <a:r>
              <a:rPr lang="en-US" dirty="0" smtClean="0"/>
              <a:t>Do all components talk to each other?</a:t>
            </a:r>
          </a:p>
          <a:p>
            <a:pPr lvl="1"/>
            <a:r>
              <a:rPr lang="en-US" dirty="0" smtClean="0"/>
              <a:t>Or are the components limited in their interactions?</a:t>
            </a:r>
          </a:p>
          <a:p>
            <a:r>
              <a:rPr lang="en-US" dirty="0" smtClean="0"/>
              <a:t>Answer: they are strictly </a:t>
            </a:r>
            <a:r>
              <a:rPr lang="en-US" b="1" i="1" u="sng" dirty="0" smtClean="0"/>
              <a:t>layered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Strictly Layered Dependencies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919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713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388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643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2367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254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2132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smtClean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583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</p:spPr>
        <p:txBody>
          <a:bodyPr/>
          <a:lstStyle/>
          <a:p>
            <a:r>
              <a:rPr lang="en-US" dirty="0" smtClean="0"/>
              <a:t>Each layer:</a:t>
            </a:r>
          </a:p>
          <a:p>
            <a:pPr lvl="1"/>
            <a:r>
              <a:rPr lang="en-US" dirty="0" smtClean="0"/>
              <a:t>Depends on layer below</a:t>
            </a:r>
          </a:p>
          <a:p>
            <a:pPr lvl="1"/>
            <a:r>
              <a:rPr lang="en-US" dirty="0" smtClean="0"/>
              <a:t>Supports layer above</a:t>
            </a:r>
          </a:p>
          <a:p>
            <a:pPr lvl="1"/>
            <a:r>
              <a:rPr lang="en-US" dirty="0" smtClean="0"/>
              <a:t>Independent of others</a:t>
            </a:r>
          </a:p>
          <a:p>
            <a:pPr lvl="6"/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/>
            <a:r>
              <a:rPr lang="en-US" dirty="0" smtClean="0"/>
              <a:t>Interfaces differ somewhat</a:t>
            </a:r>
          </a:p>
          <a:p>
            <a:pPr lvl="1"/>
            <a:r>
              <a:rPr lang="en-US" dirty="0" smtClean="0"/>
              <a:t>Components pick which lower-level protocol to use</a:t>
            </a:r>
          </a:p>
          <a:p>
            <a:pPr lvl="6"/>
            <a:endParaRPr lang="en-US" dirty="0"/>
          </a:p>
          <a:p>
            <a:r>
              <a:rPr lang="en-US" dirty="0" smtClean="0"/>
              <a:t>But only one IP layer</a:t>
            </a:r>
          </a:p>
          <a:p>
            <a:pPr lvl="1"/>
            <a:r>
              <a:rPr lang="en-US" dirty="0" smtClean="0"/>
              <a:t>Unifying protocol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D56D2-2C54-664C-AB53-F3D5FDE5B1C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6" b="781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8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Crucial to Internet’s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r>
              <a:rPr lang="en-US" dirty="0" smtClean="0"/>
              <a:t>Innovation </a:t>
            </a:r>
            <a:r>
              <a:rPr lang="en-US" dirty="0"/>
              <a:t>at </a:t>
            </a:r>
            <a:r>
              <a:rPr lang="en-US" dirty="0" smtClean="0"/>
              <a:t>most levels</a:t>
            </a:r>
            <a:endParaRPr lang="en-US" dirty="0"/>
          </a:p>
          <a:p>
            <a:pPr lvl="1"/>
            <a:r>
              <a:rPr lang="en-US" dirty="0" smtClean="0"/>
              <a:t>Applications (lots)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ransport (few)</a:t>
            </a:r>
            <a:endParaRPr lang="en-US" dirty="0"/>
          </a:p>
          <a:p>
            <a:pPr lvl="1"/>
            <a:r>
              <a:rPr lang="en-US" dirty="0" err="1" smtClean="0"/>
              <a:t>Datalink</a:t>
            </a:r>
            <a:r>
              <a:rPr lang="en-US" smtClean="0"/>
              <a:t> (</a:t>
            </a:r>
            <a:r>
              <a:rPr lang="en-US" dirty="0" smtClean="0"/>
              <a:t>few)</a:t>
            </a:r>
          </a:p>
          <a:p>
            <a:pPr lvl="1"/>
            <a:r>
              <a:rPr lang="en-US" dirty="0" smtClean="0"/>
              <a:t>Physical (lots)</a:t>
            </a:r>
          </a:p>
          <a:p>
            <a:pPr lvl="1"/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nnovation proceeded largely in parallel</a:t>
            </a:r>
          </a:p>
          <a:p>
            <a:pPr lvl="4"/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ursued by very different communities</a:t>
            </a:r>
          </a:p>
          <a:p>
            <a:pPr lvl="1"/>
            <a:r>
              <a:rPr lang="en-US" dirty="0" smtClean="0"/>
              <a:t>Like PL and chip designs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D56D2-2C54-664C-AB53-F3D5FDE5B1C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6" b="7816"/>
          <a:stretch>
            <a:fillRect/>
          </a:stretch>
        </p:blipFill>
        <p:spPr bwMode="auto">
          <a:xfrm>
            <a:off x="4876800" y="1219200"/>
            <a:ext cx="4038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97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Distributing Layers Across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are simple if only on a single machine</a:t>
            </a:r>
          </a:p>
          <a:p>
            <a:pPr lvl="1"/>
            <a:r>
              <a:rPr lang="en-US" dirty="0" smtClean="0"/>
              <a:t>Just stack of modules interacting with those above/below</a:t>
            </a:r>
          </a:p>
          <a:p>
            <a:pPr lvl="5"/>
            <a:endParaRPr lang="en-US" dirty="0"/>
          </a:p>
          <a:p>
            <a:r>
              <a:rPr lang="en-US" dirty="0" smtClean="0"/>
              <a:t>But we need to implement layers across machines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Routers (switches)</a:t>
            </a:r>
          </a:p>
          <a:p>
            <a:pPr lvl="3"/>
            <a:endParaRPr lang="en-US" dirty="0"/>
          </a:p>
          <a:p>
            <a:r>
              <a:rPr lang="en-US" dirty="0" smtClean="0"/>
              <a:t>What gets implemented where?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4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Implemented on Host?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arrive on wire, must make it up to application</a:t>
            </a:r>
          </a:p>
          <a:p>
            <a:pPr lvl="3"/>
            <a:endParaRPr lang="en-US" dirty="0"/>
          </a:p>
          <a:p>
            <a:r>
              <a:rPr lang="en-US" dirty="0" smtClean="0"/>
              <a:t>Therefore, all layers must exist at host!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Implemented on Router?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arrive on wire</a:t>
            </a:r>
          </a:p>
          <a:p>
            <a:pPr lvl="1"/>
            <a:r>
              <a:rPr lang="en-US" dirty="0" smtClean="0"/>
              <a:t>Physical layer necessary</a:t>
            </a:r>
          </a:p>
          <a:p>
            <a:pPr lvl="8"/>
            <a:endParaRPr lang="en-US" dirty="0"/>
          </a:p>
          <a:p>
            <a:r>
              <a:rPr lang="en-US" dirty="0" smtClean="0"/>
              <a:t>Packets must be delivered to next-hop </a:t>
            </a:r>
            <a:endParaRPr lang="en-US" dirty="0"/>
          </a:p>
          <a:p>
            <a:pPr lvl="1"/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Routers participate in global delivery </a:t>
            </a:r>
            <a:endParaRPr lang="en-US" dirty="0"/>
          </a:p>
          <a:p>
            <a:pPr lvl="1"/>
            <a:r>
              <a:rPr lang="en-US" dirty="0" smtClean="0"/>
              <a:t>Network layer necessary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Routers don’t support reliable delivery </a:t>
            </a:r>
            <a:endParaRPr lang="en-US" dirty="0"/>
          </a:p>
          <a:p>
            <a:pPr lvl="1"/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6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Implemented on Switches?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do what routers do, except they don’t participate in global delivery, just local delivery</a:t>
            </a:r>
          </a:p>
          <a:p>
            <a:pPr lvl="3"/>
            <a:endParaRPr lang="en-US" dirty="0"/>
          </a:p>
          <a:p>
            <a:r>
              <a:rPr lang="en-US" dirty="0" smtClean="0"/>
              <a:t>They only need to support Physical and </a:t>
            </a:r>
            <a:r>
              <a:rPr lang="en-US" dirty="0" err="1" smtClean="0"/>
              <a:t>Datalink</a:t>
            </a:r>
            <a:endParaRPr lang="en-US" dirty="0" smtClean="0"/>
          </a:p>
          <a:p>
            <a:pPr lvl="1"/>
            <a:r>
              <a:rPr lang="en-US" dirty="0" smtClean="0"/>
              <a:t>Don’t need to support Network layer</a:t>
            </a:r>
          </a:p>
          <a:p>
            <a:pPr lvl="4"/>
            <a:endParaRPr lang="en-US" dirty="0"/>
          </a:p>
          <a:p>
            <a:r>
              <a:rPr lang="en-US" dirty="0" smtClean="0"/>
              <a:t>Won’t focus on the router/switch distinction</a:t>
            </a:r>
          </a:p>
          <a:p>
            <a:pPr lvl="1"/>
            <a:r>
              <a:rPr lang="en-US" dirty="0" smtClean="0"/>
              <a:t>When I say switch, I almost always mean router</a:t>
            </a:r>
          </a:p>
          <a:p>
            <a:pPr lvl="1"/>
            <a:r>
              <a:rPr lang="en-US" dirty="0" smtClean="0"/>
              <a:t>Almost all boxes support network layer these days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D493AD-8713-B74C-80D4-97A7374098BC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Complicated Diagram</a:t>
            </a:r>
            <a:endParaRPr lang="en-US" dirty="0">
              <a:latin typeface="Helvetica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HTTP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Times New Roman" charset="0"/>
              </a:rPr>
              <a:t>TCP</a:t>
            </a:r>
          </a:p>
        </p:txBody>
      </p:sp>
      <p:grpSp>
        <p:nvGrpSpPr>
          <p:cNvPr id="138247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13831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sp>
        <p:nvSpPr>
          <p:cNvPr id="138248" name="Rectangle 10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Text Box 11"/>
          <p:cNvSpPr txBox="1">
            <a:spLocks noChangeArrowheads="1"/>
          </p:cNvSpPr>
          <p:nvPr/>
        </p:nvSpPr>
        <p:spPr bwMode="auto">
          <a:xfrm>
            <a:off x="679450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138250" name="Line 12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1" name="Line 13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2" name="Line 14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3" name="Rectangle 15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4" name="Rectangle 16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5" name="Rectangle 17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6" name="Rectangle 18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Rectangle 19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58" name="Text Box 20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HTTP</a:t>
            </a:r>
          </a:p>
        </p:txBody>
      </p:sp>
      <p:sp>
        <p:nvSpPr>
          <p:cNvPr id="138259" name="Text Box 21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Times New Roman" charset="0"/>
              </a:rPr>
              <a:t>TCP</a:t>
            </a:r>
          </a:p>
        </p:txBody>
      </p:sp>
      <p:sp>
        <p:nvSpPr>
          <p:cNvPr id="138260" name="Text Box 22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IP</a:t>
            </a:r>
          </a:p>
        </p:txBody>
      </p:sp>
      <p:sp>
        <p:nvSpPr>
          <p:cNvPr id="138261" name="Text Box 23"/>
          <p:cNvSpPr txBox="1">
            <a:spLocks noChangeArrowheads="1"/>
          </p:cNvSpPr>
          <p:nvPr/>
        </p:nvSpPr>
        <p:spPr bwMode="auto">
          <a:xfrm>
            <a:off x="7685088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138262" name="Line 24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3" name="Line 25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4" name="Line 26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5" name="Rectangle 27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6" name="Line 28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67" name="Line 29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8268" name="Group 30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138308" name="Rectangle 31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9" name="Text Box 32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grpSp>
        <p:nvGrpSpPr>
          <p:cNvPr id="138269" name="Group 33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138306" name="Rectangle 34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7" name="Text Box 35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sp>
        <p:nvSpPr>
          <p:cNvPr id="138270" name="Rectangle 36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1" name="Text Box 37"/>
          <p:cNvSpPr txBox="1">
            <a:spLocks noChangeArrowheads="1"/>
          </p:cNvSpPr>
          <p:nvPr/>
        </p:nvSpPr>
        <p:spPr bwMode="auto">
          <a:xfrm>
            <a:off x="2308225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grpSp>
        <p:nvGrpSpPr>
          <p:cNvPr id="138272" name="Group 38"/>
          <p:cNvGrpSpPr>
            <a:grpSpLocks/>
          </p:cNvGrpSpPr>
          <p:nvPr/>
        </p:nvGrpSpPr>
        <p:grpSpPr bwMode="auto">
          <a:xfrm>
            <a:off x="6205538" y="5324475"/>
            <a:ext cx="912812" cy="606425"/>
            <a:chOff x="323" y="3421"/>
            <a:chExt cx="580" cy="367"/>
          </a:xfrm>
        </p:grpSpPr>
        <p:sp>
          <p:nvSpPr>
            <p:cNvPr id="138304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5" name="Text Box 40"/>
            <p:cNvSpPr txBox="1">
              <a:spLocks noChangeArrowheads="1"/>
            </p:cNvSpPr>
            <p:nvPr/>
          </p:nvSpPr>
          <p:spPr bwMode="auto">
            <a:xfrm>
              <a:off x="334" y="3429"/>
              <a:ext cx="569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interface</a:t>
              </a:r>
            </a:p>
          </p:txBody>
        </p:sp>
      </p:grpSp>
      <p:sp>
        <p:nvSpPr>
          <p:cNvPr id="138273" name="Line 41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4" name="Line 42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5" name="Line 43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76" name="Rectangle 44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7" name="Text Box 45"/>
          <p:cNvSpPr txBox="1">
            <a:spLocks noChangeArrowheads="1"/>
          </p:cNvSpPr>
          <p:nvPr/>
        </p:nvSpPr>
        <p:spPr bwMode="auto">
          <a:xfrm>
            <a:off x="3636963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138278" name="Rectangle 46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79" name="Text Box 47"/>
          <p:cNvSpPr txBox="1">
            <a:spLocks noChangeArrowheads="1"/>
          </p:cNvSpPr>
          <p:nvPr/>
        </p:nvSpPr>
        <p:spPr bwMode="auto">
          <a:xfrm>
            <a:off x="4903788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138280" name="Line 48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1" name="Line 49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2" name="Line 50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3" name="Line 51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4" name="Line 52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5" name="Rectangle 53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6" name="Rectangle 54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7" name="Line 55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8" name="Line 56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9" name="Line 57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90" name="Text Box 58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138291" name="Text Box 59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138292" name="Text Box 60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FF0000"/>
                </a:solidFill>
                <a:latin typeface="Times New Roman" charset="0"/>
              </a:rPr>
              <a:t>router</a:t>
            </a:r>
          </a:p>
        </p:txBody>
      </p:sp>
      <p:sp>
        <p:nvSpPr>
          <p:cNvPr id="138293" name="Text Box 61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>
                <a:solidFill>
                  <a:srgbClr val="FF0000"/>
                </a:solidFill>
                <a:latin typeface="Times New Roman" charset="0"/>
              </a:rPr>
              <a:t>router</a:t>
            </a:r>
          </a:p>
        </p:txBody>
      </p:sp>
      <p:sp>
        <p:nvSpPr>
          <p:cNvPr id="138294" name="Line 62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95" name="Line 63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96" name="Text Box 64"/>
          <p:cNvSpPr txBox="1">
            <a:spLocks noChangeArrowheads="1"/>
          </p:cNvSpPr>
          <p:nvPr/>
        </p:nvSpPr>
        <p:spPr bwMode="auto">
          <a:xfrm>
            <a:off x="4005263" y="1668463"/>
            <a:ext cx="149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charset="0"/>
              </a:rPr>
              <a:t>HTTP message</a:t>
            </a:r>
          </a:p>
        </p:txBody>
      </p:sp>
      <p:sp>
        <p:nvSpPr>
          <p:cNvPr id="138297" name="Text Box 65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dirty="0">
                <a:solidFill>
                  <a:srgbClr val="FF9900"/>
                </a:solidFill>
                <a:latin typeface="Times New Roman" charset="0"/>
              </a:rPr>
              <a:t>TCP segment</a:t>
            </a:r>
          </a:p>
        </p:txBody>
      </p:sp>
      <p:sp>
        <p:nvSpPr>
          <p:cNvPr id="138298" name="Line 66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99" name="Line 67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300" name="Line 68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301" name="Text Box 69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charset="0"/>
              </a:rPr>
              <a:t>IP packet</a:t>
            </a:r>
          </a:p>
        </p:txBody>
      </p:sp>
      <p:sp>
        <p:nvSpPr>
          <p:cNvPr id="138302" name="Text Box 70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charset="0"/>
              </a:rPr>
              <a:t>IP packet</a:t>
            </a:r>
          </a:p>
        </p:txBody>
      </p:sp>
      <p:sp>
        <p:nvSpPr>
          <p:cNvPr id="138303" name="Text Box 71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solidFill>
                  <a:srgbClr val="FF9900"/>
                </a:solidFill>
                <a:latin typeface="Times New Roman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9390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3119968-D343-C642-AAA2-4F689F78B70D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Simple Diagram</a:t>
            </a:r>
            <a:endParaRPr lang="en-US" dirty="0">
              <a:latin typeface="Helvetica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Lower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three layers implemented everywhere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Top two layers implemented only at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hosts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5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3706813" y="4191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3965575" y="4175125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3706813" y="4572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3971925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3706813" y="49530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3951288" y="4937125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132122" name="AutoShape 26"/>
          <p:cNvCxnSpPr>
            <a:cxnSpLocks noChangeShapeType="1"/>
            <a:stCxn id="132106" idx="3"/>
            <a:endCxn id="132120" idx="1"/>
          </p:cNvCxnSpPr>
          <p:nvPr/>
        </p:nvCxnSpPr>
        <p:spPr bwMode="auto">
          <a:xfrm>
            <a:off x="2782888" y="5143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3" name="AutoShape 27"/>
          <p:cNvCxnSpPr>
            <a:cxnSpLocks noChangeShapeType="1"/>
            <a:stCxn id="132104" idx="3"/>
            <a:endCxn id="132118" idx="1"/>
          </p:cNvCxnSpPr>
          <p:nvPr/>
        </p:nvCxnSpPr>
        <p:spPr bwMode="auto">
          <a:xfrm>
            <a:off x="2782888" y="4762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4" name="AutoShape 28"/>
          <p:cNvCxnSpPr>
            <a:cxnSpLocks noChangeShapeType="1"/>
            <a:stCxn id="132102" idx="3"/>
            <a:endCxn id="132116" idx="1"/>
          </p:cNvCxnSpPr>
          <p:nvPr/>
        </p:nvCxnSpPr>
        <p:spPr bwMode="auto">
          <a:xfrm>
            <a:off x="2782888" y="43815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5" name="AutoShape 29"/>
          <p:cNvCxnSpPr>
            <a:cxnSpLocks noChangeShapeType="1"/>
            <a:stCxn id="132120" idx="3"/>
            <a:endCxn id="132114" idx="1"/>
          </p:cNvCxnSpPr>
          <p:nvPr/>
        </p:nvCxnSpPr>
        <p:spPr bwMode="auto">
          <a:xfrm>
            <a:off x="5422900" y="5143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6" name="AutoShape 30"/>
          <p:cNvCxnSpPr>
            <a:cxnSpLocks noChangeShapeType="1"/>
            <a:stCxn id="132118" idx="3"/>
            <a:endCxn id="132112" idx="1"/>
          </p:cNvCxnSpPr>
          <p:nvPr/>
        </p:nvCxnSpPr>
        <p:spPr bwMode="auto">
          <a:xfrm>
            <a:off x="5422900" y="4762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7" name="AutoShape 31"/>
          <p:cNvCxnSpPr>
            <a:cxnSpLocks noChangeShapeType="1"/>
            <a:stCxn id="132116" idx="3"/>
            <a:endCxn id="132110" idx="1"/>
          </p:cNvCxnSpPr>
          <p:nvPr/>
        </p:nvCxnSpPr>
        <p:spPr bwMode="auto">
          <a:xfrm>
            <a:off x="5422900" y="43815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128" name="AutoShape 32"/>
          <p:cNvCxnSpPr>
            <a:cxnSpLocks noChangeShapeType="1"/>
            <a:stCxn id="132100" idx="3"/>
            <a:endCxn id="132108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2129" name="Group 33"/>
          <p:cNvGrpSpPr>
            <a:grpSpLocks/>
          </p:cNvGrpSpPr>
          <p:nvPr/>
        </p:nvGrpSpPr>
        <p:grpSpPr bwMode="auto">
          <a:xfrm>
            <a:off x="1066800" y="3429000"/>
            <a:ext cx="7113588" cy="396875"/>
            <a:chOff x="647" y="2280"/>
            <a:chExt cx="4481" cy="250"/>
          </a:xfrm>
        </p:grpSpPr>
        <p:sp>
          <p:nvSpPr>
            <p:cNvPr id="13213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sp>
          <p:nvSpPr>
            <p:cNvPr id="13213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132137" name="AutoShape 38"/>
            <p:cNvCxnSpPr>
              <a:cxnSpLocks noChangeShapeType="1"/>
              <a:stCxn id="132133" idx="3"/>
              <a:endCxn id="13213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130" name="Text Box 39"/>
          <p:cNvSpPr txBox="1">
            <a:spLocks noChangeArrowheads="1"/>
          </p:cNvSpPr>
          <p:nvPr/>
        </p:nvSpPr>
        <p:spPr bwMode="auto">
          <a:xfrm>
            <a:off x="1261304" y="5486400"/>
            <a:ext cx="131279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A</a:t>
            </a:r>
            <a:endParaRPr lang="en-US" sz="2800" dirty="0">
              <a:latin typeface="Arial" charset="0"/>
            </a:endParaRPr>
          </a:p>
        </p:txBody>
      </p:sp>
      <p:sp>
        <p:nvSpPr>
          <p:cNvPr id="132131" name="Text Box 40"/>
          <p:cNvSpPr txBox="1">
            <a:spLocks noChangeArrowheads="1"/>
          </p:cNvSpPr>
          <p:nvPr/>
        </p:nvSpPr>
        <p:spPr bwMode="auto">
          <a:xfrm>
            <a:off x="6659766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B</a:t>
            </a:r>
            <a:endParaRPr lang="en-US" sz="2800" dirty="0">
              <a:latin typeface="Arial" charset="0"/>
            </a:endParaRPr>
          </a:p>
        </p:txBody>
      </p:sp>
      <p:sp>
        <p:nvSpPr>
          <p:cNvPr id="132132" name="Text Box 41"/>
          <p:cNvSpPr txBox="1">
            <a:spLocks noChangeArrowheads="1"/>
          </p:cNvSpPr>
          <p:nvPr/>
        </p:nvSpPr>
        <p:spPr bwMode="auto">
          <a:xfrm>
            <a:off x="3887991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Router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Internet Design Goals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3805A8-F7EE-E34A-A0C3-C48B07137149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Logical Communication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762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Layers interacts with </a:t>
            </a:r>
            <a:r>
              <a:rPr lang="en-US" dirty="0" smtClean="0">
                <a:latin typeface="Arial" charset="0"/>
              </a:rPr>
              <a:t>peer’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corresponding layer</a:t>
            </a:r>
            <a:endParaRPr lang="en-US" dirty="0">
              <a:latin typeface="Arial" charset="0"/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4162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4164" name="Rectangle 20"/>
          <p:cNvSpPr>
            <a:spLocks noChangeArrowheads="1"/>
          </p:cNvSpPr>
          <p:nvPr/>
        </p:nvSpPr>
        <p:spPr bwMode="auto">
          <a:xfrm>
            <a:off x="3733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3992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3733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3998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3733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3978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134170" name="AutoShape 26"/>
          <p:cNvCxnSpPr>
            <a:cxnSpLocks noChangeShapeType="1"/>
            <a:stCxn id="134154" idx="3"/>
            <a:endCxn id="134168" idx="1"/>
          </p:cNvCxnSpPr>
          <p:nvPr/>
        </p:nvCxnSpPr>
        <p:spPr bwMode="auto">
          <a:xfrm>
            <a:off x="2782888" y="5143500"/>
            <a:ext cx="9382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1" name="AutoShape 27"/>
          <p:cNvCxnSpPr>
            <a:cxnSpLocks noChangeShapeType="1"/>
            <a:stCxn id="134152" idx="3"/>
            <a:endCxn id="134166" idx="1"/>
          </p:cNvCxnSpPr>
          <p:nvPr/>
        </p:nvCxnSpPr>
        <p:spPr bwMode="auto">
          <a:xfrm>
            <a:off x="2782888" y="4762500"/>
            <a:ext cx="9382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2" name="AutoShape 28"/>
          <p:cNvCxnSpPr>
            <a:cxnSpLocks noChangeShapeType="1"/>
            <a:stCxn id="134150" idx="3"/>
            <a:endCxn id="134164" idx="1"/>
          </p:cNvCxnSpPr>
          <p:nvPr/>
        </p:nvCxnSpPr>
        <p:spPr bwMode="auto">
          <a:xfrm>
            <a:off x="2782888" y="4381500"/>
            <a:ext cx="9382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3" name="AutoShape 29"/>
          <p:cNvCxnSpPr>
            <a:cxnSpLocks noChangeShapeType="1"/>
            <a:stCxn id="134168" idx="3"/>
            <a:endCxn id="134162" idx="1"/>
          </p:cNvCxnSpPr>
          <p:nvPr/>
        </p:nvCxnSpPr>
        <p:spPr bwMode="auto">
          <a:xfrm>
            <a:off x="5449888" y="5143500"/>
            <a:ext cx="10144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4" name="AutoShape 30"/>
          <p:cNvCxnSpPr>
            <a:cxnSpLocks noChangeShapeType="1"/>
            <a:stCxn id="134166" idx="3"/>
            <a:endCxn id="134160" idx="1"/>
          </p:cNvCxnSpPr>
          <p:nvPr/>
        </p:nvCxnSpPr>
        <p:spPr bwMode="auto">
          <a:xfrm>
            <a:off x="5449888" y="4762500"/>
            <a:ext cx="10144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5" name="AutoShape 31"/>
          <p:cNvCxnSpPr>
            <a:cxnSpLocks noChangeShapeType="1"/>
            <a:stCxn id="134164" idx="3"/>
            <a:endCxn id="134158" idx="1"/>
          </p:cNvCxnSpPr>
          <p:nvPr/>
        </p:nvCxnSpPr>
        <p:spPr bwMode="auto">
          <a:xfrm>
            <a:off x="5449888" y="4381500"/>
            <a:ext cx="10144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176" name="AutoShape 32"/>
          <p:cNvCxnSpPr>
            <a:cxnSpLocks noChangeShapeType="1"/>
            <a:stCxn id="134148" idx="3"/>
            <a:endCxn id="134156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177" name="Rectangle 33"/>
          <p:cNvSpPr>
            <a:spLocks noChangeArrowheads="1"/>
          </p:cNvSpPr>
          <p:nvPr/>
        </p:nvSpPr>
        <p:spPr bwMode="auto">
          <a:xfrm>
            <a:off x="10668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78" name="Text Box 34"/>
          <p:cNvSpPr txBox="1">
            <a:spLocks noChangeArrowheads="1"/>
          </p:cNvSpPr>
          <p:nvPr/>
        </p:nvSpPr>
        <p:spPr bwMode="auto">
          <a:xfrm>
            <a:off x="1143000" y="3429000"/>
            <a:ext cx="156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34179" name="Rectangle 35"/>
          <p:cNvSpPr>
            <a:spLocks noChangeArrowheads="1"/>
          </p:cNvSpPr>
          <p:nvPr/>
        </p:nvSpPr>
        <p:spPr bwMode="auto">
          <a:xfrm>
            <a:off x="64770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80" name="Text Box 36"/>
          <p:cNvSpPr txBox="1">
            <a:spLocks noChangeArrowheads="1"/>
          </p:cNvSpPr>
          <p:nvPr/>
        </p:nvSpPr>
        <p:spPr bwMode="auto">
          <a:xfrm>
            <a:off x="6510338" y="3429000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cxnSp>
        <p:nvCxnSpPr>
          <p:cNvPr id="134181" name="AutoShape 37"/>
          <p:cNvCxnSpPr>
            <a:cxnSpLocks noChangeShapeType="1"/>
            <a:stCxn id="134177" idx="3"/>
            <a:endCxn id="134179" idx="1"/>
          </p:cNvCxnSpPr>
          <p:nvPr/>
        </p:nvCxnSpPr>
        <p:spPr bwMode="auto">
          <a:xfrm>
            <a:off x="2782888" y="3619500"/>
            <a:ext cx="3681412" cy="0"/>
          </a:xfrm>
          <a:prstGeom prst="straightConnector1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1261304" y="5486400"/>
            <a:ext cx="131279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A</a:t>
            </a:r>
            <a:endParaRPr lang="en-US" sz="2800" dirty="0">
              <a:latin typeface="Arial" charset="0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6659766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B</a:t>
            </a:r>
            <a:endParaRPr lang="en-US" sz="2800" dirty="0">
              <a:latin typeface="Arial" charset="0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3914979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Router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69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A2D10E8-5246-0541-AF86-AD85AA6D188D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Physical Communication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Communication goes down to physical network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Then from network peer to peer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Then up to relevant layer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14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16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136218" name="AutoShape 26"/>
          <p:cNvCxnSpPr>
            <a:cxnSpLocks noChangeShapeType="1"/>
            <a:stCxn id="136202" idx="3"/>
            <a:endCxn id="136216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19" name="AutoShape 27"/>
          <p:cNvCxnSpPr>
            <a:cxnSpLocks noChangeShapeType="1"/>
            <a:stCxn id="136200" idx="3"/>
            <a:endCxn id="136214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0" name="AutoShape 28"/>
          <p:cNvCxnSpPr>
            <a:cxnSpLocks noChangeShapeType="1"/>
            <a:stCxn id="136198" idx="3"/>
            <a:endCxn id="136212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1" name="AutoShape 29"/>
          <p:cNvCxnSpPr>
            <a:cxnSpLocks noChangeShapeType="1"/>
            <a:stCxn id="136216" idx="3"/>
            <a:endCxn id="136210" idx="1"/>
          </p:cNvCxnSpPr>
          <p:nvPr/>
        </p:nvCxnSpPr>
        <p:spPr bwMode="auto">
          <a:xfrm>
            <a:off x="5513388" y="5143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2" name="AutoShape 30"/>
          <p:cNvCxnSpPr>
            <a:cxnSpLocks noChangeShapeType="1"/>
            <a:stCxn id="136214" idx="3"/>
            <a:endCxn id="136208" idx="1"/>
          </p:cNvCxnSpPr>
          <p:nvPr/>
        </p:nvCxnSpPr>
        <p:spPr bwMode="auto">
          <a:xfrm>
            <a:off x="5513388" y="4762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3" name="AutoShape 31"/>
          <p:cNvCxnSpPr>
            <a:cxnSpLocks noChangeShapeType="1"/>
            <a:stCxn id="136212" idx="3"/>
            <a:endCxn id="136206" idx="1"/>
          </p:cNvCxnSpPr>
          <p:nvPr/>
        </p:nvCxnSpPr>
        <p:spPr bwMode="auto">
          <a:xfrm>
            <a:off x="5513388" y="4381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4" name="AutoShape 32"/>
          <p:cNvCxnSpPr>
            <a:cxnSpLocks noChangeShapeType="1"/>
            <a:stCxn id="136196" idx="3"/>
            <a:endCxn id="136204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6225" name="Group 33"/>
          <p:cNvGrpSpPr>
            <a:grpSpLocks/>
          </p:cNvGrpSpPr>
          <p:nvPr/>
        </p:nvGrpSpPr>
        <p:grpSpPr bwMode="auto">
          <a:xfrm>
            <a:off x="1066800" y="3429000"/>
            <a:ext cx="7113588" cy="396875"/>
            <a:chOff x="647" y="2280"/>
            <a:chExt cx="4481" cy="250"/>
          </a:xfrm>
        </p:grpSpPr>
        <p:sp>
          <p:nvSpPr>
            <p:cNvPr id="136230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1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sp>
          <p:nvSpPr>
            <p:cNvPr id="136232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3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136234" name="AutoShape 38"/>
            <p:cNvCxnSpPr>
              <a:cxnSpLocks noChangeShapeType="1"/>
              <a:stCxn id="136230" idx="3"/>
              <a:endCxn id="136233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6226" name="Text Box 39"/>
          <p:cNvSpPr txBox="1">
            <a:spLocks noChangeArrowheads="1"/>
          </p:cNvSpPr>
          <p:nvPr/>
        </p:nvSpPr>
        <p:spPr bwMode="auto">
          <a:xfrm>
            <a:off x="1261304" y="5486400"/>
            <a:ext cx="131279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A</a:t>
            </a:r>
            <a:endParaRPr lang="en-US" sz="2800" dirty="0">
              <a:latin typeface="Arial" charset="0"/>
            </a:endParaRPr>
          </a:p>
        </p:txBody>
      </p:sp>
      <p:sp>
        <p:nvSpPr>
          <p:cNvPr id="136227" name="Text Box 40"/>
          <p:cNvSpPr txBox="1">
            <a:spLocks noChangeArrowheads="1"/>
          </p:cNvSpPr>
          <p:nvPr/>
        </p:nvSpPr>
        <p:spPr bwMode="auto">
          <a:xfrm>
            <a:off x="6659766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B</a:t>
            </a:r>
            <a:endParaRPr lang="en-US" sz="2800" dirty="0">
              <a:latin typeface="Arial" charset="0"/>
            </a:endParaRPr>
          </a:p>
        </p:txBody>
      </p:sp>
      <p:sp>
        <p:nvSpPr>
          <p:cNvPr id="136228" name="Text Box 41"/>
          <p:cNvSpPr txBox="1">
            <a:spLocks noChangeArrowheads="1"/>
          </p:cNvSpPr>
          <p:nvPr/>
        </p:nvSpPr>
        <p:spPr bwMode="auto">
          <a:xfrm>
            <a:off x="3887991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Router</a:t>
            </a:r>
            <a:endParaRPr lang="en-US" sz="2800" dirty="0">
              <a:latin typeface="Arial" charset="0"/>
            </a:endParaRPr>
          </a:p>
        </p:txBody>
      </p:sp>
      <p:sp>
        <p:nvSpPr>
          <p:cNvPr id="136229" name="Freeform 42"/>
          <p:cNvSpPr>
            <a:spLocks/>
          </p:cNvSpPr>
          <p:nvPr/>
        </p:nvSpPr>
        <p:spPr bwMode="auto">
          <a:xfrm>
            <a:off x="2438400" y="34290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4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F162AA8-3EB3-C046-9412-73145509C237}" type="slidenum">
              <a:rPr lang="en-US" sz="1400" b="0">
                <a:latin typeface="Times New Roman" charset="0"/>
              </a:rPr>
              <a:pPr eaLnBrk="1" hangingPunct="1"/>
              <a:t>42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Layer Encapsulation</a:t>
            </a:r>
          </a:p>
        </p:txBody>
      </p:sp>
      <p:grpSp>
        <p:nvGrpSpPr>
          <p:cNvPr id="140291" name="Group 3"/>
          <p:cNvGrpSpPr>
            <a:grpSpLocks/>
          </p:cNvGrpSpPr>
          <p:nvPr/>
        </p:nvGrpSpPr>
        <p:grpSpPr bwMode="auto">
          <a:xfrm>
            <a:off x="1600200" y="2438400"/>
            <a:ext cx="5791200" cy="3124200"/>
            <a:chOff x="1008" y="1536"/>
            <a:chExt cx="3648" cy="1968"/>
          </a:xfrm>
        </p:grpSpPr>
        <p:sp>
          <p:nvSpPr>
            <p:cNvPr id="14033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3" name="Line 5"/>
            <p:cNvSpPr>
              <a:spLocks noChangeShapeType="1"/>
            </p:cNvSpPr>
            <p:nvPr/>
          </p:nvSpPr>
          <p:spPr bwMode="auto">
            <a:xfrm flipV="1">
              <a:off x="4656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0334" name="Group 6"/>
            <p:cNvGrpSpPr>
              <a:grpSpLocks/>
            </p:cNvGrpSpPr>
            <p:nvPr/>
          </p:nvGrpSpPr>
          <p:grpSpPr bwMode="auto">
            <a:xfrm>
              <a:off x="1008" y="3264"/>
              <a:ext cx="3648" cy="240"/>
              <a:chOff x="1008" y="3264"/>
              <a:chExt cx="3648" cy="240"/>
            </a:xfrm>
          </p:grpSpPr>
          <p:sp>
            <p:nvSpPr>
              <p:cNvPr id="140335" name="Line 7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6" name="Line 8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7" name="Line 9"/>
              <p:cNvSpPr>
                <a:spLocks noChangeShapeType="1"/>
              </p:cNvSpPr>
              <p:nvPr/>
            </p:nvSpPr>
            <p:spPr bwMode="auto">
              <a:xfrm>
                <a:off x="4656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14400" y="3429000"/>
            <a:ext cx="7162800" cy="838200"/>
            <a:chOff x="576" y="2160"/>
            <a:chExt cx="4512" cy="528"/>
          </a:xfrm>
        </p:grpSpPr>
        <p:sp>
          <p:nvSpPr>
            <p:cNvPr id="140325" name="Rectangle 11"/>
            <p:cNvSpPr>
              <a:spLocks noChangeArrowheads="1"/>
            </p:cNvSpPr>
            <p:nvPr/>
          </p:nvSpPr>
          <p:spPr bwMode="auto">
            <a:xfrm rot="10800000">
              <a:off x="1727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6" name="Rectangle 12"/>
            <p:cNvSpPr>
              <a:spLocks noChangeArrowheads="1"/>
            </p:cNvSpPr>
            <p:nvPr/>
          </p:nvSpPr>
          <p:spPr bwMode="auto">
            <a:xfrm rot="10800000">
              <a:off x="1631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7" name="Rectangle 13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8" name="Rectangle 14"/>
            <p:cNvSpPr>
              <a:spLocks noChangeArrowheads="1"/>
            </p:cNvSpPr>
            <p:nvPr/>
          </p:nvSpPr>
          <p:spPr bwMode="auto">
            <a:xfrm>
              <a:off x="41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9" name="Rectangle 15"/>
            <p:cNvSpPr>
              <a:spLocks noChangeArrowheads="1"/>
            </p:cNvSpPr>
            <p:nvPr/>
          </p:nvSpPr>
          <p:spPr bwMode="auto">
            <a:xfrm rot="10800000">
              <a:off x="3695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0" name="Rectangle 16"/>
            <p:cNvSpPr>
              <a:spLocks noChangeArrowheads="1"/>
            </p:cNvSpPr>
            <p:nvPr/>
          </p:nvSpPr>
          <p:spPr bwMode="auto">
            <a:xfrm rot="10800000">
              <a:off x="3599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1" name="Text Box 17"/>
            <p:cNvSpPr txBox="1">
              <a:spLocks noChangeArrowheads="1"/>
            </p:cNvSpPr>
            <p:nvPr/>
          </p:nvSpPr>
          <p:spPr bwMode="auto">
            <a:xfrm>
              <a:off x="2352" y="2304"/>
              <a:ext cx="12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Trans: Connection ID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267200"/>
            <a:ext cx="7162800" cy="457200"/>
            <a:chOff x="576" y="2688"/>
            <a:chExt cx="4512" cy="288"/>
          </a:xfrm>
        </p:grpSpPr>
        <p:sp>
          <p:nvSpPr>
            <p:cNvPr id="140316" name="Rectangle 19"/>
            <p:cNvSpPr>
              <a:spLocks noChangeArrowheads="1"/>
            </p:cNvSpPr>
            <p:nvPr/>
          </p:nvSpPr>
          <p:spPr bwMode="auto">
            <a:xfrm rot="10800000">
              <a:off x="1824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7" name="Rectangle 20"/>
            <p:cNvSpPr>
              <a:spLocks noChangeArrowheads="1"/>
            </p:cNvSpPr>
            <p:nvPr/>
          </p:nvSpPr>
          <p:spPr bwMode="auto">
            <a:xfrm rot="10800000">
              <a:off x="16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8" name="Rectangle 21"/>
            <p:cNvSpPr>
              <a:spLocks noChangeArrowheads="1"/>
            </p:cNvSpPr>
            <p:nvPr/>
          </p:nvSpPr>
          <p:spPr bwMode="auto">
            <a:xfrm rot="10800000">
              <a:off x="1632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9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0" name="Rectangle 23"/>
            <p:cNvSpPr>
              <a:spLocks noChangeArrowheads="1"/>
            </p:cNvSpPr>
            <p:nvPr/>
          </p:nvSpPr>
          <p:spPr bwMode="auto">
            <a:xfrm>
              <a:off x="41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1" name="Rectangle 24"/>
            <p:cNvSpPr>
              <a:spLocks noChangeArrowheads="1"/>
            </p:cNvSpPr>
            <p:nvPr/>
          </p:nvSpPr>
          <p:spPr bwMode="auto">
            <a:xfrm rot="10800000">
              <a:off x="3695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2" name="Rectangle 25"/>
            <p:cNvSpPr>
              <a:spLocks noChangeArrowheads="1"/>
            </p:cNvSpPr>
            <p:nvPr/>
          </p:nvSpPr>
          <p:spPr bwMode="auto">
            <a:xfrm rot="10800000">
              <a:off x="3551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3" name="Rectangle 26"/>
            <p:cNvSpPr>
              <a:spLocks noChangeArrowheads="1"/>
            </p:cNvSpPr>
            <p:nvPr/>
          </p:nvSpPr>
          <p:spPr bwMode="auto">
            <a:xfrm rot="10800000">
              <a:off x="3503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4" name="Text Box 27"/>
            <p:cNvSpPr txBox="1">
              <a:spLocks noChangeArrowheads="1"/>
            </p:cNvSpPr>
            <p:nvPr/>
          </p:nvSpPr>
          <p:spPr bwMode="auto">
            <a:xfrm>
              <a:off x="2229" y="2736"/>
              <a:ext cx="11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   Net: Source/Dest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724400"/>
            <a:ext cx="7162800" cy="457200"/>
            <a:chOff x="576" y="2976"/>
            <a:chExt cx="4512" cy="288"/>
          </a:xfrm>
        </p:grpSpPr>
        <p:sp>
          <p:nvSpPr>
            <p:cNvPr id="140305" name="Rectangle 29"/>
            <p:cNvSpPr>
              <a:spLocks noChangeArrowheads="1"/>
            </p:cNvSpPr>
            <p:nvPr/>
          </p:nvSpPr>
          <p:spPr bwMode="auto">
            <a:xfrm rot="10800000">
              <a:off x="1968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6" name="Rectangle 30"/>
            <p:cNvSpPr>
              <a:spLocks noChangeArrowheads="1"/>
            </p:cNvSpPr>
            <p:nvPr/>
          </p:nvSpPr>
          <p:spPr bwMode="auto">
            <a:xfrm rot="10800000">
              <a:off x="1824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7" name="Rectangle 31"/>
            <p:cNvSpPr>
              <a:spLocks noChangeArrowheads="1"/>
            </p:cNvSpPr>
            <p:nvPr/>
          </p:nvSpPr>
          <p:spPr bwMode="auto">
            <a:xfrm rot="10800000">
              <a:off x="168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8" name="Rectangle 32"/>
            <p:cNvSpPr>
              <a:spLocks noChangeArrowheads="1"/>
            </p:cNvSpPr>
            <p:nvPr/>
          </p:nvSpPr>
          <p:spPr bwMode="auto">
            <a:xfrm rot="10800000">
              <a:off x="1632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9" name="Rectangle 33"/>
            <p:cNvSpPr>
              <a:spLocks noChangeArrowheads="1"/>
            </p:cNvSpPr>
            <p:nvPr/>
          </p:nvSpPr>
          <p:spPr bwMode="auto">
            <a:xfrm>
              <a:off x="5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0" name="Rectangle 34"/>
            <p:cNvSpPr>
              <a:spLocks noChangeArrowheads="1"/>
            </p:cNvSpPr>
            <p:nvPr/>
          </p:nvSpPr>
          <p:spPr bwMode="auto">
            <a:xfrm>
              <a:off x="41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1" name="Rectangle 35"/>
            <p:cNvSpPr>
              <a:spLocks noChangeArrowheads="1"/>
            </p:cNvSpPr>
            <p:nvPr/>
          </p:nvSpPr>
          <p:spPr bwMode="auto">
            <a:xfrm rot="10800000">
              <a:off x="3695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2" name="Rectangle 36"/>
            <p:cNvSpPr>
              <a:spLocks noChangeArrowheads="1"/>
            </p:cNvSpPr>
            <p:nvPr/>
          </p:nvSpPr>
          <p:spPr bwMode="auto">
            <a:xfrm rot="10800000">
              <a:off x="3551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3" name="Rectangle 37"/>
            <p:cNvSpPr>
              <a:spLocks noChangeArrowheads="1"/>
            </p:cNvSpPr>
            <p:nvPr/>
          </p:nvSpPr>
          <p:spPr bwMode="auto">
            <a:xfrm rot="10800000">
              <a:off x="3407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4" name="Rectangle 38"/>
            <p:cNvSpPr>
              <a:spLocks noChangeArrowheads="1"/>
            </p:cNvSpPr>
            <p:nvPr/>
          </p:nvSpPr>
          <p:spPr bwMode="auto">
            <a:xfrm rot="10800000">
              <a:off x="3359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5" name="Text Box 39"/>
            <p:cNvSpPr txBox="1">
              <a:spLocks noChangeArrowheads="1"/>
            </p:cNvSpPr>
            <p:nvPr/>
          </p:nvSpPr>
          <p:spPr bwMode="auto">
            <a:xfrm>
              <a:off x="2400" y="3024"/>
              <a:ext cx="8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Link: Src/Dest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914400" y="2057400"/>
            <a:ext cx="7162800" cy="1371600"/>
            <a:chOff x="576" y="1296"/>
            <a:chExt cx="4512" cy="864"/>
          </a:xfrm>
        </p:grpSpPr>
        <p:sp>
          <p:nvSpPr>
            <p:cNvPr id="140298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9" name="Rectangle 42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0" name="Rectangle 43"/>
            <p:cNvSpPr>
              <a:spLocks noChangeArrowheads="1"/>
            </p:cNvSpPr>
            <p:nvPr/>
          </p:nvSpPr>
          <p:spPr bwMode="auto">
            <a:xfrm>
              <a:off x="41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1" name="Rectangle 44"/>
            <p:cNvSpPr>
              <a:spLocks noChangeArrowheads="1"/>
            </p:cNvSpPr>
            <p:nvPr/>
          </p:nvSpPr>
          <p:spPr bwMode="auto">
            <a:xfrm>
              <a:off x="3648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2" name="Text Box 45"/>
            <p:cNvSpPr txBox="1">
              <a:spLocks noChangeArrowheads="1"/>
            </p:cNvSpPr>
            <p:nvPr/>
          </p:nvSpPr>
          <p:spPr bwMode="auto">
            <a:xfrm>
              <a:off x="2345" y="1824"/>
              <a:ext cx="12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Appl: Get index.html</a:t>
              </a:r>
            </a:p>
          </p:txBody>
        </p:sp>
        <p:sp>
          <p:nvSpPr>
            <p:cNvPr id="140303" name="Text Box 46"/>
            <p:cNvSpPr txBox="1">
              <a:spLocks noChangeArrowheads="1"/>
            </p:cNvSpPr>
            <p:nvPr/>
          </p:nvSpPr>
          <p:spPr bwMode="auto">
            <a:xfrm>
              <a:off x="672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A</a:t>
              </a:r>
            </a:p>
          </p:txBody>
        </p:sp>
        <p:sp>
          <p:nvSpPr>
            <p:cNvPr id="140304" name="Text Box 47"/>
            <p:cNvSpPr txBox="1">
              <a:spLocks noChangeArrowheads="1"/>
            </p:cNvSpPr>
            <p:nvPr/>
          </p:nvSpPr>
          <p:spPr bwMode="auto">
            <a:xfrm>
              <a:off x="4337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B</a:t>
              </a:r>
            </a:p>
          </p:txBody>
        </p:sp>
      </p:grpSp>
      <p:pic>
        <p:nvPicPr>
          <p:cNvPr id="140296" name="Picture 48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241300"/>
            <a:ext cx="18430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5921" name="Text Box 49"/>
          <p:cNvSpPr txBox="1">
            <a:spLocks noChangeArrowheads="1"/>
          </p:cNvSpPr>
          <p:nvPr/>
        </p:nvSpPr>
        <p:spPr bwMode="auto">
          <a:xfrm>
            <a:off x="403225" y="5935663"/>
            <a:ext cx="8415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Common case: 20 bytes TCP header + 20 bytes IP header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+ 14 bytes Ethernet header = </a:t>
            </a:r>
            <a:r>
              <a:rPr lang="en-US" i="1" dirty="0">
                <a:latin typeface="Arial" charset="0"/>
              </a:rPr>
              <a:t>54 bytes overhead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2362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/>
              <a:t>Dear John,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Your days are numbered.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		--Pat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 smtClean="0"/>
              <a:t>Example of Layering in 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CEO A writes letter to CEO B</a:t>
            </a:r>
          </a:p>
          <a:p>
            <a:pPr lvl="1"/>
            <a:r>
              <a:rPr lang="en-US" dirty="0" smtClean="0"/>
              <a:t>Folds letter and hands it to administrative aide</a:t>
            </a:r>
          </a:p>
          <a:p>
            <a:r>
              <a:rPr lang="en-US" dirty="0" smtClean="0"/>
              <a:t>Aide:</a:t>
            </a:r>
          </a:p>
          <a:p>
            <a:pPr lvl="1"/>
            <a:r>
              <a:rPr lang="en-US" dirty="0" smtClean="0"/>
              <a:t>Puts letter in envelope with CEO B’s full name</a:t>
            </a:r>
          </a:p>
          <a:p>
            <a:pPr lvl="1"/>
            <a:r>
              <a:rPr lang="en-US" dirty="0" smtClean="0"/>
              <a:t>Takes to FedEx</a:t>
            </a:r>
          </a:p>
          <a:p>
            <a:r>
              <a:rPr lang="en-US" dirty="0" smtClean="0"/>
              <a:t>FedEx Office</a:t>
            </a:r>
          </a:p>
          <a:p>
            <a:pPr lvl="1"/>
            <a:r>
              <a:rPr lang="en-US" dirty="0" smtClean="0"/>
              <a:t>Puts letter in larger envelope</a:t>
            </a:r>
          </a:p>
          <a:p>
            <a:pPr lvl="1"/>
            <a:r>
              <a:rPr lang="en-US" dirty="0" smtClean="0"/>
              <a:t>Puts name and street address on FedEx envelope</a:t>
            </a:r>
          </a:p>
          <a:p>
            <a:pPr lvl="1"/>
            <a:r>
              <a:rPr lang="en-US" dirty="0" smtClean="0"/>
              <a:t>Puts package on FedEx delivery truck</a:t>
            </a:r>
            <a:endParaRPr lang="en-US" dirty="0"/>
          </a:p>
          <a:p>
            <a:r>
              <a:rPr lang="en-US" dirty="0" smtClean="0"/>
              <a:t>FedEx delivers to other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8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3200400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CEO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30" y="4191000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Aide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105400"/>
            <a:ext cx="110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FedEx</a:t>
            </a:r>
            <a:endParaRPr lang="en-US" sz="2400" dirty="0">
              <a:latin typeface="+mn-lt"/>
            </a:endParaRPr>
          </a:p>
        </p:txBody>
      </p: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 bwMode="auto">
          <a:xfrm flipH="1">
            <a:off x="1245238" y="3662065"/>
            <a:ext cx="18770" cy="5289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95400" y="4648200"/>
            <a:ext cx="9385" cy="5289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0" y="319593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CEO</a:t>
            </a:r>
            <a:endParaRPr lang="en-US" sz="24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4334" y="4186535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Aide</a:t>
            </a:r>
            <a:endParaRPr lang="en-US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3104" y="5100935"/>
            <a:ext cx="110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FedEx</a:t>
            </a:r>
            <a:endParaRPr lang="en-US" sz="2400" dirty="0">
              <a:latin typeface="+mn-lt"/>
            </a:endParaRPr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 bwMode="auto">
          <a:xfrm>
            <a:off x="6674208" y="3657600"/>
            <a:ext cx="15934" cy="5289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6740304" y="4643735"/>
            <a:ext cx="9385" cy="5289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1" name="Straight Arrow Connector 20"/>
          <p:cNvCxnSpPr>
            <a:stCxn id="8" idx="3"/>
            <a:endCxn id="17" idx="1"/>
          </p:cNvCxnSpPr>
          <p:nvPr/>
        </p:nvCxnSpPr>
        <p:spPr bwMode="auto">
          <a:xfrm flipV="1">
            <a:off x="1946496" y="5331768"/>
            <a:ext cx="4336608" cy="446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62200" y="5029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Location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5029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3366FF"/>
                </a:solidFill>
                <a:latin typeface="+mn-lt"/>
              </a:rPr>
              <a:t>Fedex</a:t>
            </a:r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 Envelope (FE)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the Letter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0" y="3210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Letter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0" y="4114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Envelope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3200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Semantic Content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4114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Identity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1295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“Peers” on each side understand the same things</a:t>
            </a:r>
          </a:p>
          <a:p>
            <a:pPr algn="ctr"/>
            <a:r>
              <a:rPr lang="en-US" sz="2800" b="0" dirty="0" smtClean="0">
                <a:latin typeface="+mn-lt"/>
              </a:rPr>
              <a:t>No one else needs to</a:t>
            </a:r>
          </a:p>
          <a:p>
            <a:pPr algn="ctr"/>
            <a:r>
              <a:rPr lang="en-US" sz="2800" b="0" dirty="0" smtClean="0">
                <a:latin typeface="+mn-lt"/>
              </a:rPr>
              <a:t>Lowest level has most packaging</a:t>
            </a:r>
            <a:endParaRPr lang="en-US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298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24" grpId="1"/>
      <p:bldP spid="22" grpId="0"/>
      <p:bldP spid="22" grpId="1"/>
      <p:bldP spid="23" grpId="0"/>
      <p:bldP spid="23" grpId="1"/>
      <p:bldP spid="25" grpId="0"/>
      <p:bldP spid="2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Through FedEx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1005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Truck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16" y="3886200"/>
            <a:ext cx="12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Sorting</a:t>
            </a:r>
          </a:p>
          <a:p>
            <a:pPr algn="ctr"/>
            <a:r>
              <a:rPr lang="en-US" sz="2400" dirty="0" smtClean="0">
                <a:latin typeface="+mn-lt"/>
              </a:rPr>
              <a:t>Office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1210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Airport</a:t>
            </a:r>
            <a:endParaRPr lang="en-US" sz="2400" dirty="0">
              <a:latin typeface="+mn-lt"/>
            </a:endParaRPr>
          </a:p>
        </p:txBody>
      </p: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 bwMode="auto">
          <a:xfrm>
            <a:off x="1188702" y="3204865"/>
            <a:ext cx="9056" cy="6813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 bwMode="auto">
          <a:xfrm>
            <a:off x="1197758" y="4717197"/>
            <a:ext cx="17086" cy="5406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896288" y="5488633"/>
            <a:ext cx="1761312" cy="223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219200" y="3276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FE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7116" y="3886200"/>
            <a:ext cx="12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Sorting</a:t>
            </a:r>
          </a:p>
          <a:p>
            <a:pPr algn="ctr"/>
            <a:r>
              <a:rPr lang="en-US" sz="2400" dirty="0" smtClean="0">
                <a:latin typeface="+mn-lt"/>
              </a:rPr>
              <a:t>Office</a:t>
            </a:r>
            <a:endParaRPr lang="en-US" sz="24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5257800"/>
            <a:ext cx="1210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Airport</a:t>
            </a:r>
            <a:endParaRPr lang="en-US" sz="2400" dirty="0">
              <a:latin typeface="+mn-lt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343400" y="4717197"/>
            <a:ext cx="17086" cy="5406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096688" y="5488633"/>
            <a:ext cx="1761312" cy="223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550558" y="4724400"/>
            <a:ext cx="17086" cy="5406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010400" y="2738735"/>
            <a:ext cx="1005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Truck</a:t>
            </a:r>
            <a:endParaRPr lang="en-US" sz="24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96207" y="3881735"/>
            <a:ext cx="12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Sorting</a:t>
            </a:r>
          </a:p>
          <a:p>
            <a:pPr algn="ctr"/>
            <a:r>
              <a:rPr lang="en-US" sz="2400" dirty="0" smtClean="0">
                <a:latin typeface="+mn-lt"/>
              </a:rPr>
              <a:t>Office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9091" y="5253335"/>
            <a:ext cx="1210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Airport</a:t>
            </a:r>
            <a:endParaRPr lang="en-US" sz="2400" dirty="0">
              <a:latin typeface="+mn-lt"/>
            </a:endParaRPr>
          </a:p>
        </p:txBody>
      </p:sp>
      <p:cxnSp>
        <p:nvCxnSpPr>
          <p:cNvPr id="64" name="Straight Arrow Connector 63"/>
          <p:cNvCxnSpPr>
            <a:stCxn id="61" idx="2"/>
            <a:endCxn id="62" idx="0"/>
          </p:cNvCxnSpPr>
          <p:nvPr/>
        </p:nvCxnSpPr>
        <p:spPr bwMode="auto">
          <a:xfrm>
            <a:off x="7513302" y="3200400"/>
            <a:ext cx="13947" cy="6813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65" name="Straight Arrow Connector 64"/>
          <p:cNvCxnSpPr>
            <a:stCxn id="62" idx="2"/>
            <a:endCxn id="63" idx="0"/>
          </p:cNvCxnSpPr>
          <p:nvPr/>
        </p:nvCxnSpPr>
        <p:spPr bwMode="auto">
          <a:xfrm>
            <a:off x="7527249" y="4712732"/>
            <a:ext cx="17086" cy="5406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143000" y="4648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Crate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4648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Crate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862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FE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24400" y="4495800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New</a:t>
            </a:r>
          </a:p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Crate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248400" y="4724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Crate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77000" y="3276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+mn-lt"/>
              </a:rPr>
              <a:t>FE</a:t>
            </a:r>
            <a:endParaRPr lang="en-US" sz="28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800" y="1371600"/>
            <a:ext cx="31037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Higher “Stack”</a:t>
            </a:r>
          </a:p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at Ends</a:t>
            </a:r>
            <a:endParaRPr lang="en-US" sz="3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94344" y="2209800"/>
            <a:ext cx="30586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Partial “Stack”</a:t>
            </a:r>
          </a:p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During Transit</a:t>
            </a:r>
            <a:endParaRPr lang="en-US" sz="3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0285" y="5628382"/>
            <a:ext cx="83265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Deepest Packaging (</a:t>
            </a:r>
            <a:r>
              <a:rPr lang="en-US" sz="3200" dirty="0" err="1" smtClean="0">
                <a:solidFill>
                  <a:srgbClr val="008000"/>
                </a:solidFill>
                <a:latin typeface="+mn-lt"/>
              </a:rPr>
              <a:t>Envelope+FE+Crate</a:t>
            </a:r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)</a:t>
            </a:r>
            <a:endParaRPr lang="en-US" sz="3200" dirty="0">
              <a:solidFill>
                <a:srgbClr val="008000"/>
              </a:solidFill>
              <a:latin typeface="+mn-lt"/>
            </a:endParaRPr>
          </a:p>
          <a:p>
            <a:pPr algn="ctr"/>
            <a:r>
              <a:rPr lang="en-US" sz="3200" dirty="0" smtClean="0">
                <a:solidFill>
                  <a:srgbClr val="008000"/>
                </a:solidFill>
                <a:latin typeface="+mn-lt"/>
              </a:rPr>
              <a:t>at the Lowest Level of Transport</a:t>
            </a:r>
            <a:endParaRPr lang="en-US" sz="32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53295" y="1610142"/>
            <a:ext cx="45448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+mn-lt"/>
              </a:rPr>
              <a:t>Highest Level of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+mn-lt"/>
              </a:rPr>
              <a:t>“Transit Stack”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+mn-lt"/>
              </a:rPr>
              <a:t> is Routing</a:t>
            </a:r>
            <a:endParaRPr lang="en-US" sz="4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904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A2D10E8-5246-0541-AF86-AD85AA6D188D}" type="slidenum">
              <a:rPr lang="en-US" sz="1400" b="0">
                <a:latin typeface="Times New Roman" charset="0"/>
              </a:rPr>
              <a:pPr eaLnBrk="1" hangingPunct="1"/>
              <a:t>46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Back to Networking Picture</a:t>
            </a:r>
            <a:endParaRPr lang="en-US" dirty="0">
              <a:latin typeface="Helvetica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Communication goes down to physical network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Then from network peer to peer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Then up to relevant layer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Transport</a:t>
            </a:r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Network</a:t>
            </a:r>
          </a:p>
        </p:txBody>
      </p:sp>
      <p:sp>
        <p:nvSpPr>
          <p:cNvPr id="136214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Datalink</a:t>
            </a:r>
          </a:p>
        </p:txBody>
      </p:sp>
      <p:sp>
        <p:nvSpPr>
          <p:cNvPr id="136216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Physical</a:t>
            </a:r>
          </a:p>
        </p:txBody>
      </p:sp>
      <p:cxnSp>
        <p:nvCxnSpPr>
          <p:cNvPr id="136218" name="AutoShape 26"/>
          <p:cNvCxnSpPr>
            <a:cxnSpLocks noChangeShapeType="1"/>
            <a:stCxn id="136202" idx="3"/>
            <a:endCxn id="136216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19" name="AutoShape 27"/>
          <p:cNvCxnSpPr>
            <a:cxnSpLocks noChangeShapeType="1"/>
            <a:stCxn id="136200" idx="3"/>
            <a:endCxn id="136214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0" name="AutoShape 28"/>
          <p:cNvCxnSpPr>
            <a:cxnSpLocks noChangeShapeType="1"/>
            <a:stCxn id="136198" idx="3"/>
            <a:endCxn id="136212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1" name="AutoShape 29"/>
          <p:cNvCxnSpPr>
            <a:cxnSpLocks noChangeShapeType="1"/>
            <a:stCxn id="136216" idx="3"/>
            <a:endCxn id="136210" idx="1"/>
          </p:cNvCxnSpPr>
          <p:nvPr/>
        </p:nvCxnSpPr>
        <p:spPr bwMode="auto">
          <a:xfrm>
            <a:off x="5513388" y="5143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2" name="AutoShape 30"/>
          <p:cNvCxnSpPr>
            <a:cxnSpLocks noChangeShapeType="1"/>
            <a:stCxn id="136214" idx="3"/>
            <a:endCxn id="136208" idx="1"/>
          </p:cNvCxnSpPr>
          <p:nvPr/>
        </p:nvCxnSpPr>
        <p:spPr bwMode="auto">
          <a:xfrm>
            <a:off x="5513388" y="4762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3" name="AutoShape 31"/>
          <p:cNvCxnSpPr>
            <a:cxnSpLocks noChangeShapeType="1"/>
            <a:stCxn id="136212" idx="3"/>
            <a:endCxn id="136206" idx="1"/>
          </p:cNvCxnSpPr>
          <p:nvPr/>
        </p:nvCxnSpPr>
        <p:spPr bwMode="auto">
          <a:xfrm>
            <a:off x="5513388" y="4381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24" name="AutoShape 32"/>
          <p:cNvCxnSpPr>
            <a:cxnSpLocks noChangeShapeType="1"/>
            <a:stCxn id="136196" idx="3"/>
            <a:endCxn id="136204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6225" name="Group 33"/>
          <p:cNvGrpSpPr>
            <a:grpSpLocks/>
          </p:cNvGrpSpPr>
          <p:nvPr/>
        </p:nvGrpSpPr>
        <p:grpSpPr bwMode="auto">
          <a:xfrm>
            <a:off x="1066800" y="3429000"/>
            <a:ext cx="7113588" cy="396875"/>
            <a:chOff x="647" y="2280"/>
            <a:chExt cx="4481" cy="250"/>
          </a:xfrm>
        </p:grpSpPr>
        <p:sp>
          <p:nvSpPr>
            <p:cNvPr id="136230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1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sp>
          <p:nvSpPr>
            <p:cNvPr id="136232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3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Application</a:t>
              </a:r>
            </a:p>
          </p:txBody>
        </p:sp>
        <p:cxnSp>
          <p:nvCxnSpPr>
            <p:cNvPr id="136234" name="AutoShape 38"/>
            <p:cNvCxnSpPr>
              <a:cxnSpLocks noChangeShapeType="1"/>
              <a:stCxn id="136230" idx="3"/>
              <a:endCxn id="136233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6226" name="Text Box 39"/>
          <p:cNvSpPr txBox="1">
            <a:spLocks noChangeArrowheads="1"/>
          </p:cNvSpPr>
          <p:nvPr/>
        </p:nvSpPr>
        <p:spPr bwMode="auto">
          <a:xfrm>
            <a:off x="1261304" y="5486400"/>
            <a:ext cx="131279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A</a:t>
            </a:r>
            <a:endParaRPr lang="en-US" sz="2800" dirty="0">
              <a:latin typeface="Arial" charset="0"/>
            </a:endParaRPr>
          </a:p>
        </p:txBody>
      </p:sp>
      <p:sp>
        <p:nvSpPr>
          <p:cNvPr id="136227" name="Text Box 40"/>
          <p:cNvSpPr txBox="1">
            <a:spLocks noChangeArrowheads="1"/>
          </p:cNvSpPr>
          <p:nvPr/>
        </p:nvSpPr>
        <p:spPr bwMode="auto">
          <a:xfrm>
            <a:off x="6659766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Host B</a:t>
            </a:r>
            <a:endParaRPr lang="en-US" sz="2800" dirty="0">
              <a:latin typeface="Arial" charset="0"/>
            </a:endParaRPr>
          </a:p>
        </p:txBody>
      </p:sp>
      <p:sp>
        <p:nvSpPr>
          <p:cNvPr id="136228" name="Text Box 41"/>
          <p:cNvSpPr txBox="1">
            <a:spLocks noChangeArrowheads="1"/>
          </p:cNvSpPr>
          <p:nvPr/>
        </p:nvSpPr>
        <p:spPr bwMode="auto">
          <a:xfrm>
            <a:off x="3887991" y="5486400"/>
            <a:ext cx="1339443" cy="5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Router</a:t>
            </a:r>
            <a:endParaRPr lang="en-US" sz="2800" dirty="0">
              <a:latin typeface="Arial" charset="0"/>
            </a:endParaRPr>
          </a:p>
        </p:txBody>
      </p:sp>
      <p:sp>
        <p:nvSpPr>
          <p:cNvPr id="136229" name="Freeform 42"/>
          <p:cNvSpPr>
            <a:spLocks/>
          </p:cNvSpPr>
          <p:nvPr/>
        </p:nvSpPr>
        <p:spPr bwMode="auto">
          <a:xfrm>
            <a:off x="2438400" y="34290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F162AA8-3EB3-C046-9412-73145509C237}" type="slidenum">
              <a:rPr lang="en-US" sz="1400" b="0">
                <a:latin typeface="Times New Roman" charset="0"/>
              </a:rPr>
              <a:pPr eaLnBrk="1" hangingPunct="1"/>
              <a:t>47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Back to Encapsulation (Headers) </a:t>
            </a:r>
            <a:endParaRPr lang="en-US" dirty="0">
              <a:latin typeface="Helvetica" charset="0"/>
            </a:endParaRPr>
          </a:p>
        </p:txBody>
      </p:sp>
      <p:grpSp>
        <p:nvGrpSpPr>
          <p:cNvPr id="140291" name="Group 3"/>
          <p:cNvGrpSpPr>
            <a:grpSpLocks/>
          </p:cNvGrpSpPr>
          <p:nvPr/>
        </p:nvGrpSpPr>
        <p:grpSpPr bwMode="auto">
          <a:xfrm>
            <a:off x="1600200" y="2438400"/>
            <a:ext cx="5791200" cy="3124200"/>
            <a:chOff x="1008" y="1536"/>
            <a:chExt cx="3648" cy="1968"/>
          </a:xfrm>
        </p:grpSpPr>
        <p:sp>
          <p:nvSpPr>
            <p:cNvPr id="140332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3" name="Line 5"/>
            <p:cNvSpPr>
              <a:spLocks noChangeShapeType="1"/>
            </p:cNvSpPr>
            <p:nvPr/>
          </p:nvSpPr>
          <p:spPr bwMode="auto">
            <a:xfrm flipV="1">
              <a:off x="4656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0334" name="Group 6"/>
            <p:cNvGrpSpPr>
              <a:grpSpLocks/>
            </p:cNvGrpSpPr>
            <p:nvPr/>
          </p:nvGrpSpPr>
          <p:grpSpPr bwMode="auto">
            <a:xfrm>
              <a:off x="1008" y="3264"/>
              <a:ext cx="3648" cy="240"/>
              <a:chOff x="1008" y="3264"/>
              <a:chExt cx="3648" cy="240"/>
            </a:xfrm>
          </p:grpSpPr>
          <p:sp>
            <p:nvSpPr>
              <p:cNvPr id="140335" name="Line 7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6" name="Line 8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337" name="Line 9"/>
              <p:cNvSpPr>
                <a:spLocks noChangeShapeType="1"/>
              </p:cNvSpPr>
              <p:nvPr/>
            </p:nvSpPr>
            <p:spPr bwMode="auto">
              <a:xfrm>
                <a:off x="4656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14400" y="3429000"/>
            <a:ext cx="7162800" cy="838200"/>
            <a:chOff x="576" y="2160"/>
            <a:chExt cx="4512" cy="528"/>
          </a:xfrm>
        </p:grpSpPr>
        <p:sp>
          <p:nvSpPr>
            <p:cNvPr id="140325" name="Rectangle 11"/>
            <p:cNvSpPr>
              <a:spLocks noChangeArrowheads="1"/>
            </p:cNvSpPr>
            <p:nvPr/>
          </p:nvSpPr>
          <p:spPr bwMode="auto">
            <a:xfrm rot="10800000">
              <a:off x="1727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6" name="Rectangle 12"/>
            <p:cNvSpPr>
              <a:spLocks noChangeArrowheads="1"/>
            </p:cNvSpPr>
            <p:nvPr/>
          </p:nvSpPr>
          <p:spPr bwMode="auto">
            <a:xfrm rot="10800000">
              <a:off x="1631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7" name="Rectangle 13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8" name="Rectangle 14"/>
            <p:cNvSpPr>
              <a:spLocks noChangeArrowheads="1"/>
            </p:cNvSpPr>
            <p:nvPr/>
          </p:nvSpPr>
          <p:spPr bwMode="auto">
            <a:xfrm>
              <a:off x="41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9" name="Rectangle 15"/>
            <p:cNvSpPr>
              <a:spLocks noChangeArrowheads="1"/>
            </p:cNvSpPr>
            <p:nvPr/>
          </p:nvSpPr>
          <p:spPr bwMode="auto">
            <a:xfrm rot="10800000">
              <a:off x="3695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0" name="Rectangle 16"/>
            <p:cNvSpPr>
              <a:spLocks noChangeArrowheads="1"/>
            </p:cNvSpPr>
            <p:nvPr/>
          </p:nvSpPr>
          <p:spPr bwMode="auto">
            <a:xfrm rot="10800000">
              <a:off x="3599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31" name="Text Box 17"/>
            <p:cNvSpPr txBox="1">
              <a:spLocks noChangeArrowheads="1"/>
            </p:cNvSpPr>
            <p:nvPr/>
          </p:nvSpPr>
          <p:spPr bwMode="auto">
            <a:xfrm>
              <a:off x="2352" y="2304"/>
              <a:ext cx="12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Trans: Connection ID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267200"/>
            <a:ext cx="7162800" cy="457200"/>
            <a:chOff x="576" y="2688"/>
            <a:chExt cx="4512" cy="288"/>
          </a:xfrm>
        </p:grpSpPr>
        <p:sp>
          <p:nvSpPr>
            <p:cNvPr id="140316" name="Rectangle 19"/>
            <p:cNvSpPr>
              <a:spLocks noChangeArrowheads="1"/>
            </p:cNvSpPr>
            <p:nvPr/>
          </p:nvSpPr>
          <p:spPr bwMode="auto">
            <a:xfrm rot="10800000">
              <a:off x="1824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7" name="Rectangle 20"/>
            <p:cNvSpPr>
              <a:spLocks noChangeArrowheads="1"/>
            </p:cNvSpPr>
            <p:nvPr/>
          </p:nvSpPr>
          <p:spPr bwMode="auto">
            <a:xfrm rot="10800000">
              <a:off x="16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8" name="Rectangle 21"/>
            <p:cNvSpPr>
              <a:spLocks noChangeArrowheads="1"/>
            </p:cNvSpPr>
            <p:nvPr/>
          </p:nvSpPr>
          <p:spPr bwMode="auto">
            <a:xfrm rot="10800000">
              <a:off x="1632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9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0" name="Rectangle 23"/>
            <p:cNvSpPr>
              <a:spLocks noChangeArrowheads="1"/>
            </p:cNvSpPr>
            <p:nvPr/>
          </p:nvSpPr>
          <p:spPr bwMode="auto">
            <a:xfrm>
              <a:off x="41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1" name="Rectangle 24"/>
            <p:cNvSpPr>
              <a:spLocks noChangeArrowheads="1"/>
            </p:cNvSpPr>
            <p:nvPr/>
          </p:nvSpPr>
          <p:spPr bwMode="auto">
            <a:xfrm rot="10800000">
              <a:off x="3695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2" name="Rectangle 25"/>
            <p:cNvSpPr>
              <a:spLocks noChangeArrowheads="1"/>
            </p:cNvSpPr>
            <p:nvPr/>
          </p:nvSpPr>
          <p:spPr bwMode="auto">
            <a:xfrm rot="10800000">
              <a:off x="3551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3" name="Rectangle 26"/>
            <p:cNvSpPr>
              <a:spLocks noChangeArrowheads="1"/>
            </p:cNvSpPr>
            <p:nvPr/>
          </p:nvSpPr>
          <p:spPr bwMode="auto">
            <a:xfrm rot="10800000">
              <a:off x="3503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24" name="Text Box 27"/>
            <p:cNvSpPr txBox="1">
              <a:spLocks noChangeArrowheads="1"/>
            </p:cNvSpPr>
            <p:nvPr/>
          </p:nvSpPr>
          <p:spPr bwMode="auto">
            <a:xfrm>
              <a:off x="2229" y="2736"/>
              <a:ext cx="11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    Net: Source/Dest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724400"/>
            <a:ext cx="7162800" cy="457200"/>
            <a:chOff x="576" y="2976"/>
            <a:chExt cx="4512" cy="288"/>
          </a:xfrm>
        </p:grpSpPr>
        <p:sp>
          <p:nvSpPr>
            <p:cNvPr id="140305" name="Rectangle 29"/>
            <p:cNvSpPr>
              <a:spLocks noChangeArrowheads="1"/>
            </p:cNvSpPr>
            <p:nvPr/>
          </p:nvSpPr>
          <p:spPr bwMode="auto">
            <a:xfrm rot="10800000">
              <a:off x="1968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6" name="Rectangle 30"/>
            <p:cNvSpPr>
              <a:spLocks noChangeArrowheads="1"/>
            </p:cNvSpPr>
            <p:nvPr/>
          </p:nvSpPr>
          <p:spPr bwMode="auto">
            <a:xfrm rot="10800000">
              <a:off x="1824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7" name="Rectangle 31"/>
            <p:cNvSpPr>
              <a:spLocks noChangeArrowheads="1"/>
            </p:cNvSpPr>
            <p:nvPr/>
          </p:nvSpPr>
          <p:spPr bwMode="auto">
            <a:xfrm rot="10800000">
              <a:off x="168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8" name="Rectangle 32"/>
            <p:cNvSpPr>
              <a:spLocks noChangeArrowheads="1"/>
            </p:cNvSpPr>
            <p:nvPr/>
          </p:nvSpPr>
          <p:spPr bwMode="auto">
            <a:xfrm rot="10800000">
              <a:off x="1632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9" name="Rectangle 33"/>
            <p:cNvSpPr>
              <a:spLocks noChangeArrowheads="1"/>
            </p:cNvSpPr>
            <p:nvPr/>
          </p:nvSpPr>
          <p:spPr bwMode="auto">
            <a:xfrm>
              <a:off x="5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0" name="Rectangle 34"/>
            <p:cNvSpPr>
              <a:spLocks noChangeArrowheads="1"/>
            </p:cNvSpPr>
            <p:nvPr/>
          </p:nvSpPr>
          <p:spPr bwMode="auto">
            <a:xfrm>
              <a:off x="41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1" name="Rectangle 35"/>
            <p:cNvSpPr>
              <a:spLocks noChangeArrowheads="1"/>
            </p:cNvSpPr>
            <p:nvPr/>
          </p:nvSpPr>
          <p:spPr bwMode="auto">
            <a:xfrm rot="10800000">
              <a:off x="3695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2" name="Rectangle 36"/>
            <p:cNvSpPr>
              <a:spLocks noChangeArrowheads="1"/>
            </p:cNvSpPr>
            <p:nvPr/>
          </p:nvSpPr>
          <p:spPr bwMode="auto">
            <a:xfrm rot="10800000">
              <a:off x="3551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3" name="Rectangle 37"/>
            <p:cNvSpPr>
              <a:spLocks noChangeArrowheads="1"/>
            </p:cNvSpPr>
            <p:nvPr/>
          </p:nvSpPr>
          <p:spPr bwMode="auto">
            <a:xfrm rot="10800000">
              <a:off x="3407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4" name="Rectangle 38"/>
            <p:cNvSpPr>
              <a:spLocks noChangeArrowheads="1"/>
            </p:cNvSpPr>
            <p:nvPr/>
          </p:nvSpPr>
          <p:spPr bwMode="auto">
            <a:xfrm rot="10800000">
              <a:off x="3359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15" name="Text Box 39"/>
            <p:cNvSpPr txBox="1">
              <a:spLocks noChangeArrowheads="1"/>
            </p:cNvSpPr>
            <p:nvPr/>
          </p:nvSpPr>
          <p:spPr bwMode="auto">
            <a:xfrm>
              <a:off x="2400" y="3024"/>
              <a:ext cx="8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Link: Src/Dest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914400" y="2057400"/>
            <a:ext cx="7162800" cy="1371600"/>
            <a:chOff x="576" y="1296"/>
            <a:chExt cx="4512" cy="864"/>
          </a:xfrm>
        </p:grpSpPr>
        <p:sp>
          <p:nvSpPr>
            <p:cNvPr id="140298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299" name="Rectangle 42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0" name="Rectangle 43"/>
            <p:cNvSpPr>
              <a:spLocks noChangeArrowheads="1"/>
            </p:cNvSpPr>
            <p:nvPr/>
          </p:nvSpPr>
          <p:spPr bwMode="auto">
            <a:xfrm>
              <a:off x="41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1" name="Rectangle 44"/>
            <p:cNvSpPr>
              <a:spLocks noChangeArrowheads="1"/>
            </p:cNvSpPr>
            <p:nvPr/>
          </p:nvSpPr>
          <p:spPr bwMode="auto">
            <a:xfrm>
              <a:off x="3648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02" name="Text Box 45"/>
            <p:cNvSpPr txBox="1">
              <a:spLocks noChangeArrowheads="1"/>
            </p:cNvSpPr>
            <p:nvPr/>
          </p:nvSpPr>
          <p:spPr bwMode="auto">
            <a:xfrm>
              <a:off x="2345" y="1824"/>
              <a:ext cx="12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Appl: Get index.html</a:t>
              </a:r>
            </a:p>
          </p:txBody>
        </p:sp>
        <p:sp>
          <p:nvSpPr>
            <p:cNvPr id="140303" name="Text Box 46"/>
            <p:cNvSpPr txBox="1">
              <a:spLocks noChangeArrowheads="1"/>
            </p:cNvSpPr>
            <p:nvPr/>
          </p:nvSpPr>
          <p:spPr bwMode="auto">
            <a:xfrm>
              <a:off x="672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A</a:t>
              </a:r>
            </a:p>
          </p:txBody>
        </p:sp>
        <p:sp>
          <p:nvSpPr>
            <p:cNvPr id="140304" name="Text Box 47"/>
            <p:cNvSpPr txBox="1">
              <a:spLocks noChangeArrowheads="1"/>
            </p:cNvSpPr>
            <p:nvPr/>
          </p:nvSpPr>
          <p:spPr bwMode="auto">
            <a:xfrm>
              <a:off x="4337" y="1296"/>
              <a:ext cx="7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B</a:t>
              </a:r>
            </a:p>
          </p:txBody>
        </p:sp>
      </p:grpSp>
      <p:sp>
        <p:nvSpPr>
          <p:cNvPr id="975921" name="Text Box 49"/>
          <p:cNvSpPr txBox="1">
            <a:spLocks noChangeArrowheads="1"/>
          </p:cNvSpPr>
          <p:nvPr/>
        </p:nvSpPr>
        <p:spPr bwMode="auto">
          <a:xfrm>
            <a:off x="403225" y="5935663"/>
            <a:ext cx="8415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Common case: 20 bytes TCP header + 20 bytes IP header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+ 14 bytes Ethernet header = </a:t>
            </a:r>
            <a:r>
              <a:rPr lang="en-US" i="1" dirty="0">
                <a:latin typeface="Arial" charset="0"/>
              </a:rPr>
              <a:t>54 bytes overhead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3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Five Minute Break….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9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Internet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break system into </a:t>
            </a:r>
            <a:r>
              <a:rPr lang="en-US" dirty="0" smtClean="0"/>
              <a:t>modules?</a:t>
            </a:r>
          </a:p>
          <a:p>
            <a:pPr lvl="1"/>
            <a:r>
              <a:rPr lang="en-US" dirty="0" smtClean="0"/>
              <a:t>Layering</a:t>
            </a:r>
            <a:endParaRPr lang="en-US" dirty="0"/>
          </a:p>
          <a:p>
            <a:r>
              <a:rPr lang="en-US" b="1" dirty="0" smtClean="0"/>
              <a:t>Where are modules implemented?</a:t>
            </a:r>
          </a:p>
          <a:p>
            <a:pPr lvl="1"/>
            <a:r>
              <a:rPr lang="en-US" b="1" dirty="0" smtClean="0"/>
              <a:t>End-to-End Principle</a:t>
            </a:r>
            <a:endParaRPr lang="en-US" b="1" dirty="0"/>
          </a:p>
          <a:p>
            <a:r>
              <a:rPr lang="en-US" dirty="0" smtClean="0"/>
              <a:t>Where is state stored?</a:t>
            </a:r>
          </a:p>
          <a:p>
            <a:pPr lvl="1"/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Clark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a paper in 1988 that tried to capture why the Internet turned out as it did</a:t>
            </a:r>
          </a:p>
          <a:p>
            <a:r>
              <a:rPr lang="en-US" dirty="0" smtClean="0"/>
              <a:t>In particular, it described an ordered list of priorities that informed the design</a:t>
            </a:r>
          </a:p>
          <a:p>
            <a:r>
              <a:rPr lang="en-US" dirty="0" smtClean="0"/>
              <a:t>We have him with us here today….Eastwood-style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0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The End-to-End Principle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Everyone believes it, but no one knows what it means…..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7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45A569-D96C-1F4F-A7EF-98A0CB29489C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nfluential </a:t>
            </a:r>
            <a:r>
              <a:rPr lang="en-US" dirty="0">
                <a:latin typeface="Arial" charset="0"/>
              </a:rPr>
              <a:t>paper: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End-to-End Arguments in System Design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by </a:t>
            </a:r>
            <a:r>
              <a:rPr lang="en-US" altLang="ja-JP" dirty="0" err="1">
                <a:latin typeface="Arial" charset="0"/>
              </a:rPr>
              <a:t>Saltzer</a:t>
            </a:r>
            <a:r>
              <a:rPr lang="en-US" altLang="ja-JP" dirty="0">
                <a:latin typeface="Arial" charset="0"/>
              </a:rPr>
              <a:t>, Reed, and Clark (</a:t>
            </a:r>
            <a:r>
              <a:rPr lang="ja-JP" altLang="en-US" dirty="0">
                <a:latin typeface="Arial" charset="0"/>
              </a:rPr>
              <a:t>‘</a:t>
            </a:r>
            <a:r>
              <a:rPr lang="en-US" altLang="ja-JP" dirty="0">
                <a:latin typeface="Arial" charset="0"/>
              </a:rPr>
              <a:t>84</a:t>
            </a:r>
            <a:r>
              <a:rPr lang="en-US" altLang="ja-JP" dirty="0" smtClean="0">
                <a:latin typeface="Arial" charset="0"/>
              </a:rPr>
              <a:t>)</a:t>
            </a:r>
          </a:p>
          <a:p>
            <a:pPr lvl="1"/>
            <a:r>
              <a:rPr lang="en-US" altLang="ja-JP" dirty="0" smtClean="0">
                <a:latin typeface="Arial" charset="0"/>
              </a:rPr>
              <a:t>End-to-end principle</a:t>
            </a:r>
            <a:endParaRPr lang="en-US" altLang="ja-JP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Basic observation: some types of network functionality can only be correctly implemented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end-to-end</a:t>
            </a:r>
          </a:p>
          <a:p>
            <a:r>
              <a:rPr lang="en-US" dirty="0" smtClean="0">
                <a:latin typeface="Arial" charset="0"/>
              </a:rPr>
              <a:t>In these cases, end </a:t>
            </a:r>
            <a:r>
              <a:rPr lang="en-US" dirty="0">
                <a:latin typeface="Arial" charset="0"/>
              </a:rPr>
              <a:t>hosts: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satisfy the requirement without network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help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ust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do so, since can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 </a:t>
            </a:r>
            <a:r>
              <a:rPr lang="en-US" altLang="ja-JP" b="1" i="1" dirty="0">
                <a:latin typeface="Arial" charset="0"/>
                <a:ea typeface="Arial" charset="0"/>
                <a:cs typeface="Arial" charset="0"/>
              </a:rPr>
              <a:t>rely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on network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s help</a:t>
            </a:r>
            <a:endParaRPr lang="en-US" altLang="ja-JP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Thus, </a:t>
            </a:r>
            <a:r>
              <a:rPr lang="en-US" b="1" dirty="0" smtClean="0">
                <a:latin typeface="Arial" charset="0"/>
              </a:rPr>
              <a:t>don’</a:t>
            </a:r>
            <a:r>
              <a:rPr lang="en-US" altLang="ja-JP" b="1" dirty="0" smtClean="0">
                <a:latin typeface="Arial" charset="0"/>
              </a:rPr>
              <a:t>t</a:t>
            </a:r>
            <a:r>
              <a:rPr lang="en-US" altLang="ja-JP" dirty="0" smtClean="0">
                <a:latin typeface="Arial" charset="0"/>
              </a:rPr>
              <a:t> need to </a:t>
            </a:r>
            <a:r>
              <a:rPr lang="en-US" altLang="ja-JP" dirty="0">
                <a:latin typeface="Arial" charset="0"/>
              </a:rPr>
              <a:t>implement them in </a:t>
            </a:r>
            <a:r>
              <a:rPr lang="en-US" altLang="ja-JP" dirty="0" smtClean="0">
                <a:latin typeface="Arial" charset="0"/>
              </a:rPr>
              <a:t>network</a:t>
            </a:r>
          </a:p>
          <a:p>
            <a:pPr lvl="1"/>
            <a:r>
              <a:rPr lang="en-US" i="1" u="sng" dirty="0">
                <a:latin typeface="Arial" charset="0"/>
              </a:rPr>
              <a:t>D</a:t>
            </a:r>
            <a:r>
              <a:rPr lang="en-US" i="1" u="sng" dirty="0" smtClean="0">
                <a:latin typeface="Arial" charset="0"/>
              </a:rPr>
              <a:t>ebate about what the network does and doesn’t do…</a:t>
            </a:r>
            <a:endParaRPr lang="en-US" i="1" u="sn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2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2A14CB4-F4EF-E648-96B2-EFB3D1146CC2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48482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Solution 1: make each step </a:t>
            </a:r>
            <a:r>
              <a:rPr lang="en-US" dirty="0" smtClean="0">
                <a:latin typeface="Arial" charset="0"/>
              </a:rPr>
              <a:t>reliable, and string them together to make reliable end-to-end process</a:t>
            </a:r>
          </a:p>
          <a:p>
            <a:r>
              <a:rPr lang="en-US" dirty="0" smtClean="0">
                <a:latin typeface="Arial" charset="0"/>
              </a:rPr>
              <a:t>Solution </a:t>
            </a:r>
            <a:r>
              <a:rPr lang="en-US" dirty="0">
                <a:latin typeface="Arial" charset="0"/>
              </a:rPr>
              <a:t>2: </a:t>
            </a:r>
            <a:r>
              <a:rPr lang="en-US" dirty="0" smtClean="0">
                <a:latin typeface="Arial" charset="0"/>
              </a:rPr>
              <a:t>allow steps to be unreliable, but do end</a:t>
            </a:r>
            <a:r>
              <a:rPr lang="en-US" dirty="0">
                <a:latin typeface="Arial" charset="0"/>
              </a:rPr>
              <a:t>-to-end </a:t>
            </a:r>
            <a:r>
              <a:rPr lang="en-US" b="1" dirty="0">
                <a:latin typeface="Arial" charset="0"/>
              </a:rPr>
              <a:t>check</a:t>
            </a:r>
            <a:r>
              <a:rPr lang="en-US" dirty="0">
                <a:latin typeface="Arial" charset="0"/>
              </a:rPr>
              <a:t> and try again if necessary</a:t>
            </a:r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148494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148512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48513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148490" idx="1"/>
            <a:endCxn id="148497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148487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5555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 </a:t>
            </a:r>
            <a:r>
              <a:rPr lang="en-US" dirty="0" smtClean="0"/>
              <a:t>cannot be made perfectly reliable</a:t>
            </a:r>
            <a:endParaRPr lang="en-US" dirty="0"/>
          </a:p>
          <a:p>
            <a:pPr lvl="1"/>
            <a:r>
              <a:rPr lang="en-US" dirty="0"/>
              <a:t>What happens if </a:t>
            </a:r>
            <a:r>
              <a:rPr lang="en-US" dirty="0" smtClean="0"/>
              <a:t>a network </a:t>
            </a:r>
            <a:r>
              <a:rPr lang="en-US" dirty="0"/>
              <a:t>element misbehaves?</a:t>
            </a:r>
          </a:p>
          <a:p>
            <a:pPr lvl="1"/>
            <a:r>
              <a:rPr lang="en-US" dirty="0"/>
              <a:t>Receiver has to do the check anyway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Solution 2 </a:t>
            </a:r>
            <a:r>
              <a:rPr lang="en-US" dirty="0" smtClean="0"/>
              <a:t>can also fail, but only if the end system itself fails (i.e., doesn’t follow its own protocol)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 2 only relies on what it can control</a:t>
            </a:r>
          </a:p>
          <a:p>
            <a:pPr lvl="1"/>
            <a:r>
              <a:rPr lang="en-US" dirty="0" smtClean="0"/>
              <a:t>The endpoint behavior</a:t>
            </a:r>
          </a:p>
          <a:p>
            <a:r>
              <a:rPr lang="en-US" dirty="0" smtClean="0"/>
              <a:t>Solution 1 requires endpoints trust other elements</a:t>
            </a:r>
          </a:p>
          <a:p>
            <a:pPr lvl="1"/>
            <a:r>
              <a:rPr lang="en-US" dirty="0" smtClean="0"/>
              <a:t>That’s not what reliable means!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3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Robust (From Clark’s Paper)</a:t>
            </a:r>
            <a:endParaRPr lang="en-US" dirty="0">
              <a:latin typeface="Helvetica" charset="0"/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As long as the network is not partitioned, two endpoints should be able to communicate</a:t>
            </a:r>
          </a:p>
          <a:p>
            <a:r>
              <a:rPr lang="en-US" dirty="0">
                <a:latin typeface="Arial" charset="0"/>
              </a:rPr>
              <a:t>Failures (excepting network partition) should not interfere with endpoint </a:t>
            </a:r>
            <a:r>
              <a:rPr lang="en-US" dirty="0" smtClean="0">
                <a:latin typeface="Arial" charset="0"/>
              </a:rPr>
              <a:t>semantics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6BCF9BF-9CA5-4143-9949-EC6E3522235C}" type="slidenum">
              <a:rPr lang="en-US" sz="1400" b="0">
                <a:latin typeface="Times New Roman" charset="0"/>
              </a:rPr>
              <a:pPr eaLnBrk="1" hangingPunct="1"/>
              <a:t>54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you ever implement </a:t>
            </a:r>
            <a:r>
              <a:rPr lang="en-US" dirty="0"/>
              <a:t>reliability </a:t>
            </a:r>
            <a:r>
              <a:rPr lang="en-US" dirty="0" smtClean="0"/>
              <a:t>in network?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Perhaps, if needed for reasonable efficiency</a:t>
            </a:r>
          </a:p>
          <a:p>
            <a:pPr lvl="1"/>
            <a:r>
              <a:rPr lang="en-US" dirty="0" smtClean="0"/>
              <a:t>Don’t aim for perfect reliability, but ok to reduce error rate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If individual links fail 10% of the time, and are traversing 10 links, then E2E error rate is 65%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Implementing one retransmission on links</a:t>
            </a:r>
          </a:p>
          <a:p>
            <a:pPr lvl="1"/>
            <a:r>
              <a:rPr lang="en-US" dirty="0" smtClean="0"/>
              <a:t>Link error rate reduced to 1%, E2E error rate is 9.5%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1F57A5E-6C3C-9946-BA5D-A821219E6FD7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Back to the </a:t>
            </a:r>
            <a:r>
              <a:rPr lang="en-US" dirty="0">
                <a:latin typeface="Helvetica" charset="0"/>
              </a:rPr>
              <a:t>End-to-End Principle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Implementing </a:t>
            </a:r>
            <a:r>
              <a:rPr lang="en-US" dirty="0" smtClean="0">
                <a:latin typeface="Arial" charset="0"/>
              </a:rPr>
              <a:t>such functionality </a:t>
            </a:r>
            <a:r>
              <a:rPr lang="en-US" dirty="0">
                <a:latin typeface="Arial" charset="0"/>
              </a:rPr>
              <a:t>in the network:</a:t>
            </a:r>
          </a:p>
          <a:p>
            <a:r>
              <a:rPr lang="en-US" dirty="0" smtClean="0">
                <a:latin typeface="Arial" charset="0"/>
              </a:rPr>
              <a:t>Doesn’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reduce host implementation complexity</a:t>
            </a:r>
          </a:p>
          <a:p>
            <a:r>
              <a:rPr lang="en-US" dirty="0">
                <a:latin typeface="Arial" charset="0"/>
              </a:rPr>
              <a:t>Does increase network complexity</a:t>
            </a:r>
          </a:p>
          <a:p>
            <a:r>
              <a:rPr lang="en-US" dirty="0" smtClean="0">
                <a:latin typeface="Arial" charset="0"/>
              </a:rPr>
              <a:t>Often imposes delay/overhead </a:t>
            </a:r>
            <a:r>
              <a:rPr lang="en-US" dirty="0">
                <a:latin typeface="Arial" charset="0"/>
              </a:rPr>
              <a:t>on all applications,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even if they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don’</a:t>
            </a:r>
            <a:r>
              <a:rPr lang="en-US" altLang="ja-JP" b="1" dirty="0" smtClean="0">
                <a:solidFill>
                  <a:srgbClr val="FF0000"/>
                </a:solidFill>
                <a:latin typeface="Arial" charset="0"/>
              </a:rPr>
              <a:t>t </a:t>
            </a:r>
            <a:r>
              <a:rPr lang="en-US" altLang="ja-JP" b="1" dirty="0">
                <a:solidFill>
                  <a:srgbClr val="FF0000"/>
                </a:solidFill>
                <a:latin typeface="Arial" charset="0"/>
              </a:rPr>
              <a:t>need </a:t>
            </a:r>
            <a:r>
              <a:rPr lang="en-US" altLang="ja-JP" b="1" dirty="0" smtClean="0">
                <a:solidFill>
                  <a:srgbClr val="FF0000"/>
                </a:solidFill>
                <a:latin typeface="Arial" charset="0"/>
              </a:rPr>
              <a:t>functionality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However, implementing in network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can</a:t>
            </a:r>
            <a:r>
              <a:rPr lang="en-US" dirty="0">
                <a:latin typeface="Arial" charset="0"/>
              </a:rPr>
              <a:t> enhance performance in some cases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very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lossy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link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Three interpretations of the end-to-end principle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70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48AD962-C9C6-DE4D-91C4-4F8DFB14D3A9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“Only-if-Sufficient” Interpretation</a:t>
            </a:r>
            <a:endParaRPr lang="en-US" dirty="0">
              <a:latin typeface="Helvetica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Don’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implement a function at the lower levels of the system unless it can be completely implemented at this level</a:t>
            </a:r>
          </a:p>
          <a:p>
            <a:endParaRPr lang="en-US" dirty="0">
              <a:latin typeface="Arial" charset="0"/>
            </a:endParaRPr>
          </a:p>
          <a:p>
            <a:r>
              <a:rPr lang="en-US" i="1" dirty="0">
                <a:latin typeface="Arial" charset="0"/>
              </a:rPr>
              <a:t>Unless you can relieve the burden from hosts, </a:t>
            </a:r>
            <a:r>
              <a:rPr lang="en-US" i="1" dirty="0" smtClean="0">
                <a:latin typeface="Arial" charset="0"/>
              </a:rPr>
              <a:t>don’</a:t>
            </a:r>
            <a:r>
              <a:rPr lang="en-US" altLang="ja-JP" i="1" dirty="0" smtClean="0">
                <a:latin typeface="Arial" charset="0"/>
              </a:rPr>
              <a:t>t </a:t>
            </a:r>
            <a:r>
              <a:rPr lang="en-US" altLang="ja-JP" i="1" dirty="0">
                <a:latin typeface="Arial" charset="0"/>
              </a:rPr>
              <a:t>bother</a:t>
            </a:r>
            <a:endParaRPr lang="en-US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7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4FBD5FF-141E-DD45-8297-1660347096F7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“Only-if</a:t>
            </a:r>
            <a:r>
              <a:rPr lang="en-US" dirty="0" smtClean="0">
                <a:latin typeface="Helvetica" charset="0"/>
              </a:rPr>
              <a:t>-Necessary” </a:t>
            </a:r>
            <a:r>
              <a:rPr lang="en-US" dirty="0">
                <a:latin typeface="Helvetica" charset="0"/>
              </a:rPr>
              <a:t>Interpretation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Don’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implement </a:t>
            </a:r>
            <a:r>
              <a:rPr lang="en-US" altLang="ja-JP" i="1" dirty="0">
                <a:latin typeface="Arial" charset="0"/>
              </a:rPr>
              <a:t>anything</a:t>
            </a:r>
            <a:r>
              <a:rPr lang="en-US" altLang="ja-JP" dirty="0">
                <a:latin typeface="Arial" charset="0"/>
              </a:rPr>
              <a:t> in the network that can be implemented correctly by the hosts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multicast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Make network layer absolutely minimal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E2E interpretation trumps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performance issues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Increases flexibility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since lower layers stay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simple</a:t>
            </a:r>
          </a:p>
        </p:txBody>
      </p:sp>
    </p:spTree>
    <p:extLst>
      <p:ext uri="{BB962C8B-B14F-4D97-AF65-F5344CB8AC3E}">
        <p14:creationId xmlns:p14="http://schemas.microsoft.com/office/powerpoint/2010/main" val="8221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C63283D-1756-3149-BA59-38C88528444A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“Only-if-Useful” Interpretation</a:t>
            </a:r>
            <a:endParaRPr lang="en-US" dirty="0">
              <a:latin typeface="Helvetica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If </a:t>
            </a:r>
            <a:r>
              <a:rPr lang="en-US" dirty="0">
                <a:latin typeface="Arial" charset="0"/>
              </a:rPr>
              <a:t>hosts can implement functionality correctly, implement it in a lower layer </a:t>
            </a:r>
            <a:r>
              <a:rPr lang="en-US" dirty="0">
                <a:solidFill>
                  <a:schemeClr val="accent1"/>
                </a:solidFill>
                <a:latin typeface="Arial" charset="0"/>
              </a:rPr>
              <a:t>only</a:t>
            </a:r>
            <a:r>
              <a:rPr lang="en-US" dirty="0">
                <a:latin typeface="Arial" charset="0"/>
              </a:rPr>
              <a:t> as a performance enhancement</a:t>
            </a:r>
          </a:p>
          <a:p>
            <a:r>
              <a:rPr lang="en-US" dirty="0">
                <a:latin typeface="Arial" charset="0"/>
              </a:rPr>
              <a:t>But do so only if it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does not impose burden</a:t>
            </a:r>
            <a:r>
              <a:rPr lang="en-US" dirty="0">
                <a:latin typeface="Arial" charset="0"/>
              </a:rPr>
              <a:t> on applications that do not require that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34464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Connect existing networks</a:t>
            </a:r>
          </a:p>
          <a:p>
            <a:r>
              <a:rPr lang="en-US">
                <a:latin typeface="Arial" charset="0"/>
              </a:rPr>
              <a:t>Robust in face of failures </a:t>
            </a:r>
          </a:p>
          <a:p>
            <a:r>
              <a:rPr lang="en-US">
                <a:latin typeface="Arial" charset="0"/>
              </a:rPr>
              <a:t>Support multiple types of delivery services</a:t>
            </a:r>
          </a:p>
          <a:p>
            <a:r>
              <a:rPr lang="en-US">
                <a:latin typeface="Arial" charset="0"/>
              </a:rPr>
              <a:t>Accommodate a variety of networks</a:t>
            </a:r>
          </a:p>
          <a:p>
            <a:r>
              <a:rPr lang="en-US">
                <a:latin typeface="Arial" charset="0"/>
              </a:rPr>
              <a:t>Allow distributed management</a:t>
            </a:r>
          </a:p>
          <a:p>
            <a:r>
              <a:rPr lang="en-US">
                <a:latin typeface="Arial" charset="0"/>
              </a:rPr>
              <a:t>Easy host attachment</a:t>
            </a:r>
          </a:p>
          <a:p>
            <a:r>
              <a:rPr lang="en-US">
                <a:latin typeface="Arial" charset="0"/>
              </a:rPr>
              <a:t>Cost effective</a:t>
            </a:r>
          </a:p>
          <a:p>
            <a:r>
              <a:rPr lang="en-US">
                <a:latin typeface="Arial" charset="0"/>
              </a:rPr>
              <a:t>Allow resource accountability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300740-E28C-7A42-90B4-C7F4F2F79242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2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E2E Principle Ignore?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other stakeholders besides users</a:t>
            </a:r>
          </a:p>
          <a:p>
            <a:pPr lvl="1"/>
            <a:r>
              <a:rPr lang="en-US" dirty="0" smtClean="0"/>
              <a:t>ISP might care about the good operation of their network</a:t>
            </a:r>
          </a:p>
          <a:p>
            <a:pPr lvl="1"/>
            <a:r>
              <a:rPr lang="en-US" dirty="0" smtClean="0"/>
              <a:t>Various commercial entities</a:t>
            </a:r>
          </a:p>
          <a:p>
            <a:pPr lvl="1"/>
            <a:r>
              <a:rPr lang="en-US" dirty="0" smtClean="0"/>
              <a:t>Money-chain might require insertion into the network</a:t>
            </a:r>
          </a:p>
          <a:p>
            <a:pPr lvl="1"/>
            <a:endParaRPr lang="en-US" dirty="0"/>
          </a:p>
          <a:p>
            <a:r>
              <a:rPr lang="en-US" dirty="0" smtClean="0"/>
              <a:t>The need for </a:t>
            </a:r>
            <a:r>
              <a:rPr lang="en-US" dirty="0" err="1" smtClean="0"/>
              <a:t>middlebox</a:t>
            </a:r>
            <a:r>
              <a:rPr lang="en-US" dirty="0" smtClean="0"/>
              <a:t> functionality</a:t>
            </a:r>
          </a:p>
          <a:p>
            <a:pPr lvl="1"/>
            <a:r>
              <a:rPr lang="en-US" dirty="0" smtClean="0"/>
              <a:t>Some functions that, for management reasons, are more easily done in the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Internet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break system into </a:t>
            </a:r>
            <a:r>
              <a:rPr lang="en-US" dirty="0" smtClean="0"/>
              <a:t>modules?</a:t>
            </a:r>
          </a:p>
          <a:p>
            <a:pPr lvl="1"/>
            <a:r>
              <a:rPr lang="en-US" dirty="0" smtClean="0"/>
              <a:t>Layering</a:t>
            </a:r>
            <a:endParaRPr lang="en-US" dirty="0"/>
          </a:p>
          <a:p>
            <a:r>
              <a:rPr lang="en-US" dirty="0" smtClean="0"/>
              <a:t>Where are modules implemented?</a:t>
            </a:r>
          </a:p>
          <a:p>
            <a:pPr lvl="1"/>
            <a:r>
              <a:rPr lang="en-US" dirty="0" smtClean="0"/>
              <a:t>End-to-End Principle</a:t>
            </a:r>
            <a:endParaRPr lang="en-US" dirty="0"/>
          </a:p>
          <a:p>
            <a:r>
              <a:rPr lang="en-US" b="1" dirty="0" smtClean="0"/>
              <a:t>Where is state stored?</a:t>
            </a:r>
          </a:p>
          <a:p>
            <a:pPr lvl="1"/>
            <a:r>
              <a:rPr lang="en-US" b="1" dirty="0" smtClean="0"/>
              <a:t>Fate-Sharing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Fate-Sharing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2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Fate-Sharing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E2E principles relied on “fate-sharing”</a:t>
            </a:r>
          </a:p>
          <a:p>
            <a:pPr lvl="1"/>
            <a:r>
              <a:rPr lang="en-US" dirty="0" smtClean="0"/>
              <a:t>Invariants break only when endpoints themselves break</a:t>
            </a:r>
          </a:p>
          <a:p>
            <a:pPr lvl="1"/>
            <a:r>
              <a:rPr lang="en-US" dirty="0" smtClean="0"/>
              <a:t>Minimize dependence on other network elements</a:t>
            </a:r>
          </a:p>
          <a:p>
            <a:pPr lvl="1"/>
            <a:endParaRPr lang="en-US" dirty="0"/>
          </a:p>
          <a:p>
            <a:r>
              <a:rPr lang="en-US" dirty="0" smtClean="0"/>
              <a:t>This should dictate placement of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3E22B24-A498-DB45-8F5F-CD2B2C19B2C7}" type="slidenum">
              <a:rPr lang="en-US" sz="1400" b="0">
                <a:latin typeface="Times New Roman" charset="0"/>
              </a:rPr>
              <a:pPr eaLnBrk="1" hangingPunct="1"/>
              <a:t>64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General Principle: </a:t>
            </a:r>
            <a:r>
              <a:rPr lang="en-US" i="1" dirty="0" smtClean="0">
                <a:latin typeface="Helvetica" charset="0"/>
              </a:rPr>
              <a:t>Fate</a:t>
            </a:r>
            <a:r>
              <a:rPr lang="en-US" i="1" dirty="0">
                <a:latin typeface="Helvetica" charset="0"/>
              </a:rPr>
              <a:t>-Sharing</a:t>
            </a:r>
            <a:endParaRPr lang="en-US" dirty="0">
              <a:latin typeface="Helvetica" charset="0"/>
            </a:endParaRP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</a:t>
            </a:r>
            <a:r>
              <a:rPr lang="en-US" dirty="0" smtClean="0">
                <a:latin typeface="Arial" charset="0"/>
              </a:rPr>
              <a:t>hen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storing state in a distributed system,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locate it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with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entities </a:t>
            </a:r>
            <a:r>
              <a:rPr lang="en-US" dirty="0">
                <a:latin typeface="Arial" charset="0"/>
              </a:rPr>
              <a:t>that </a:t>
            </a:r>
            <a:r>
              <a:rPr lang="en-US" dirty="0" smtClean="0">
                <a:latin typeface="Arial" charset="0"/>
              </a:rPr>
              <a:t>rely </a:t>
            </a:r>
            <a:r>
              <a:rPr lang="en-US" dirty="0">
                <a:latin typeface="Arial" charset="0"/>
              </a:rPr>
              <a:t>on </a:t>
            </a:r>
            <a:r>
              <a:rPr lang="en-US" dirty="0" smtClean="0">
                <a:latin typeface="Arial" charset="0"/>
              </a:rPr>
              <a:t>that </a:t>
            </a:r>
            <a:r>
              <a:rPr lang="en-US" dirty="0">
                <a:latin typeface="Arial" charset="0"/>
              </a:rPr>
              <a:t>state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Only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way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failure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can cause loss of the critical state is if the entity that cares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about it also fails ...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in which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case it 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 matter</a:t>
            </a:r>
          </a:p>
          <a:p>
            <a:r>
              <a:rPr lang="en-US" dirty="0">
                <a:latin typeface="Arial" charset="0"/>
              </a:rPr>
              <a:t>Often argues for keeping </a:t>
            </a:r>
            <a:r>
              <a:rPr lang="en-US" i="1" dirty="0">
                <a:latin typeface="Arial" charset="0"/>
              </a:rPr>
              <a:t>network state</a:t>
            </a:r>
            <a:r>
              <a:rPr lang="en-US" dirty="0">
                <a:latin typeface="Arial" charset="0"/>
              </a:rPr>
              <a:t> at end hosts rather than inside routers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 keeping with 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packet-switching rather than circuit-switching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NFS file handles, HTTP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cookies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Cynical View of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 distributed system is one in which the failure of a computer you didn't even know existed can render your own computer unusable</a:t>
            </a:r>
            <a:r>
              <a:rPr lang="en-US" dirty="0" smtClean="0"/>
              <a:t>”</a:t>
            </a:r>
            <a:endParaRPr lang="en-US" b="1" dirty="0"/>
          </a:p>
          <a:p>
            <a:pPr marL="339725" lvl="1" indent="0">
              <a:buNone/>
            </a:pPr>
            <a:r>
              <a:rPr lang="en-US" b="1" dirty="0" smtClean="0"/>
              <a:t>					---Leslie </a:t>
            </a:r>
            <a:r>
              <a:rPr lang="en-US" b="1" dirty="0" err="1" smtClean="0"/>
              <a:t>Lamport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and Their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break system into </a:t>
            </a:r>
            <a:r>
              <a:rPr lang="en-US" dirty="0" smtClean="0"/>
              <a:t>modules</a:t>
            </a:r>
          </a:p>
          <a:p>
            <a:pPr lvl="1"/>
            <a:r>
              <a:rPr lang="en-US" b="1" dirty="0" smtClean="0"/>
              <a:t>Dictated by Layering</a:t>
            </a:r>
          </a:p>
          <a:p>
            <a:pPr lvl="1"/>
            <a:endParaRPr lang="en-US" b="1" dirty="0"/>
          </a:p>
          <a:p>
            <a:r>
              <a:rPr lang="en-US" dirty="0"/>
              <a:t>Where modules are </a:t>
            </a:r>
            <a:r>
              <a:rPr lang="en-US" dirty="0" smtClean="0"/>
              <a:t>implemented</a:t>
            </a:r>
          </a:p>
          <a:p>
            <a:pPr lvl="1"/>
            <a:r>
              <a:rPr lang="en-US" b="1" dirty="0" smtClean="0"/>
              <a:t>Dictated by End-to-End Principle</a:t>
            </a:r>
          </a:p>
          <a:p>
            <a:pPr lvl="1"/>
            <a:endParaRPr lang="en-US" b="1" dirty="0"/>
          </a:p>
          <a:p>
            <a:r>
              <a:rPr lang="en-US" dirty="0" smtClean="0"/>
              <a:t>Where </a:t>
            </a:r>
            <a:r>
              <a:rPr lang="en-US" dirty="0"/>
              <a:t>state is </a:t>
            </a:r>
            <a:r>
              <a:rPr lang="en-US" dirty="0" smtClean="0"/>
              <a:t>stored</a:t>
            </a:r>
          </a:p>
          <a:p>
            <a:pPr lvl="1"/>
            <a:r>
              <a:rPr lang="en-US" b="1" dirty="0" smtClean="0"/>
              <a:t>Dictated by Fate-Sharing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reliability is implemented by the ends, how is it done?</a:t>
            </a:r>
          </a:p>
          <a:p>
            <a:endParaRPr lang="en-US" dirty="0"/>
          </a:p>
          <a:p>
            <a:r>
              <a:rPr lang="en-US" dirty="0" smtClean="0"/>
              <a:t>That’s the subject of the next lecture!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Existing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single protocol that could be used to connect any pair of (existing) networks</a:t>
            </a:r>
          </a:p>
          <a:p>
            <a:pPr lvl="5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Internet Protocol (IP) is that unifying protocol</a:t>
            </a:r>
          </a:p>
          <a:p>
            <a:pPr lvl="1"/>
            <a:r>
              <a:rPr lang="en-US" dirty="0" smtClean="0"/>
              <a:t>All (existing) networks must be able to implement it</a:t>
            </a:r>
          </a:p>
          <a:p>
            <a:pPr lvl="4"/>
            <a:endParaRPr lang="en-US" dirty="0"/>
          </a:p>
          <a:p>
            <a:r>
              <a:rPr lang="en-US" dirty="0" smtClean="0"/>
              <a:t>This is where the need for best effort arose….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Robust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As long as </a:t>
            </a:r>
            <a:r>
              <a:rPr lang="en-US" dirty="0" smtClean="0">
                <a:latin typeface="Arial" charset="0"/>
              </a:rPr>
              <a:t>network </a:t>
            </a:r>
            <a:r>
              <a:rPr lang="en-US" dirty="0">
                <a:latin typeface="Arial" charset="0"/>
              </a:rPr>
              <a:t>is not partitioned, two </a:t>
            </a:r>
            <a:r>
              <a:rPr lang="en-US" dirty="0" smtClean="0">
                <a:latin typeface="Arial" charset="0"/>
              </a:rPr>
              <a:t>hosts should </a:t>
            </a:r>
            <a:r>
              <a:rPr lang="en-US" dirty="0">
                <a:latin typeface="Arial" charset="0"/>
              </a:rPr>
              <a:t>be able to </a:t>
            </a:r>
            <a:r>
              <a:rPr lang="en-US" dirty="0" smtClean="0">
                <a:latin typeface="Arial" charset="0"/>
              </a:rPr>
              <a:t>communicate (eventually)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Failures (excepting network partition) should not interfere with endpoint </a:t>
            </a:r>
            <a:r>
              <a:rPr lang="en-US" dirty="0" smtClean="0">
                <a:latin typeface="Arial" charset="0"/>
              </a:rPr>
              <a:t>semantics</a:t>
            </a:r>
          </a:p>
          <a:p>
            <a:endParaRPr lang="en-US" dirty="0">
              <a:latin typeface="Arial" charset="0"/>
            </a:endParaRPr>
          </a:p>
          <a:p>
            <a:r>
              <a:rPr lang="en-US" i="1" dirty="0" smtClean="0">
                <a:latin typeface="Arial" charset="0"/>
              </a:rPr>
              <a:t>Very successful, not clear how relevant now</a:t>
            </a:r>
          </a:p>
          <a:p>
            <a:pPr lvl="1"/>
            <a:r>
              <a:rPr lang="en-US" dirty="0" smtClean="0">
                <a:latin typeface="Arial" charset="0"/>
              </a:rPr>
              <a:t>Availability more important than recovering from disaster</a:t>
            </a:r>
          </a:p>
          <a:p>
            <a:r>
              <a:rPr lang="en-US" i="1" dirty="0" smtClean="0">
                <a:latin typeface="Arial" charset="0"/>
              </a:rPr>
              <a:t>Second notion of robustness is underappreciated</a:t>
            </a:r>
          </a:p>
          <a:p>
            <a:pPr lvl="1"/>
            <a:r>
              <a:rPr lang="en-US" dirty="0" smtClean="0">
                <a:latin typeface="Arial" charset="0"/>
              </a:rPr>
              <a:t>Key to modularity of Internet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6BCF9BF-9CA5-4143-9949-EC6E3522235C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AB0611C-D5A1-A349-B0C2-FA962B87FF55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Types of </a:t>
            </a:r>
            <a:r>
              <a:rPr lang="en-US" dirty="0" smtClean="0">
                <a:latin typeface="Helvetica" charset="0"/>
              </a:rPr>
              <a:t>Delivery Services</a:t>
            </a:r>
            <a:endParaRPr lang="en-US" dirty="0">
              <a:latin typeface="Helvetica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Use of the term </a:t>
            </a:r>
            <a:r>
              <a:rPr lang="ja-JP" altLang="en-US" dirty="0" smtClean="0">
                <a:latin typeface="Arial" charset="0"/>
              </a:rPr>
              <a:t>“</a:t>
            </a:r>
            <a:r>
              <a:rPr lang="en-US" altLang="ja-JP" dirty="0" smtClean="0">
                <a:latin typeface="Arial" charset="0"/>
              </a:rPr>
              <a:t>delivery services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already implied </a:t>
            </a:r>
            <a:r>
              <a:rPr lang="en-US" altLang="ja-JP" dirty="0" smtClean="0">
                <a:latin typeface="Arial" charset="0"/>
              </a:rPr>
              <a:t>an application</a:t>
            </a:r>
            <a:r>
              <a:rPr lang="en-US" altLang="ja-JP" dirty="0">
                <a:latin typeface="Arial" charset="0"/>
              </a:rPr>
              <a:t>-neutral network</a:t>
            </a:r>
          </a:p>
          <a:p>
            <a:r>
              <a:rPr lang="en-US" dirty="0" smtClean="0">
                <a:latin typeface="Arial" charset="0"/>
              </a:rPr>
              <a:t>Built lowest common denominator service</a:t>
            </a:r>
          </a:p>
          <a:p>
            <a:pPr lvl="1"/>
            <a:r>
              <a:rPr lang="en-US" dirty="0" smtClean="0">
                <a:latin typeface="Arial" charset="0"/>
              </a:rPr>
              <a:t>Allow end-based protocols to provide better service</a:t>
            </a:r>
          </a:p>
          <a:p>
            <a:pPr lvl="1"/>
            <a:r>
              <a:rPr lang="en-US" dirty="0" smtClean="0">
                <a:latin typeface="Arial" charset="0"/>
              </a:rPr>
              <a:t>For instance, turn unreliable service into reliable service</a:t>
            </a:r>
          </a:p>
          <a:p>
            <a:r>
              <a:rPr lang="en-US" dirty="0" smtClean="0">
                <a:latin typeface="Arial" charset="0"/>
              </a:rPr>
              <a:t>Example: recognition that TCP wasn’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needed (or wanted) by some applications</a:t>
            </a:r>
          </a:p>
          <a:p>
            <a:pPr lvl="1"/>
            <a:r>
              <a:rPr lang="en-US" dirty="0">
                <a:latin typeface="Arial" charset="0"/>
              </a:rPr>
              <a:t>Separated TCP from IP, and introduced </a:t>
            </a:r>
            <a:r>
              <a:rPr lang="en-US" dirty="0" smtClean="0">
                <a:latin typeface="Arial" charset="0"/>
              </a:rPr>
              <a:t>UDP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11127</TotalTime>
  <Words>2891</Words>
  <Application>Microsoft Macintosh PowerPoint</Application>
  <PresentationFormat>On-screen Show (4:3)</PresentationFormat>
  <Paragraphs>691</Paragraphs>
  <Slides>67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cs426</vt:lpstr>
      <vt:lpstr>Internet Design: Goals and Principles</vt:lpstr>
      <vt:lpstr>Administrivia</vt:lpstr>
      <vt:lpstr>Outline</vt:lpstr>
      <vt:lpstr>Internet Design Goals</vt:lpstr>
      <vt:lpstr>David Clark</vt:lpstr>
      <vt:lpstr>Internet Design Goals (Clark ‘88)</vt:lpstr>
      <vt:lpstr>Connect Existing Networks</vt:lpstr>
      <vt:lpstr>Robust</vt:lpstr>
      <vt:lpstr>Types of Delivery Services</vt:lpstr>
      <vt:lpstr>Variety of Networks</vt:lpstr>
      <vt:lpstr>Decentralized Management</vt:lpstr>
      <vt:lpstr>Host Attachment</vt:lpstr>
      <vt:lpstr>Cost Effective</vt:lpstr>
      <vt:lpstr>Resource Accountability</vt:lpstr>
      <vt:lpstr>Internet Motto</vt:lpstr>
      <vt:lpstr>Real Goals</vt:lpstr>
      <vt:lpstr>Questions to think about….</vt:lpstr>
      <vt:lpstr>Modularity</vt:lpstr>
      <vt:lpstr>Modularity in Computer Science</vt:lpstr>
      <vt:lpstr>The Role of Modularity</vt:lpstr>
      <vt:lpstr>Computer System Modularity</vt:lpstr>
      <vt:lpstr>Finding the Right Modularity</vt:lpstr>
      <vt:lpstr>Network System Modularity</vt:lpstr>
      <vt:lpstr>Network Modularity Decisions</vt:lpstr>
      <vt:lpstr>Leads to three design principles</vt:lpstr>
      <vt:lpstr>Layering</vt:lpstr>
      <vt:lpstr>Tasks in Networking</vt:lpstr>
      <vt:lpstr>Tasks in Networking (bottom up)</vt:lpstr>
      <vt:lpstr>Resulting Modules (layers)</vt:lpstr>
      <vt:lpstr>Five Layers (top-down)</vt:lpstr>
      <vt:lpstr>Strictly Layered Dependencies</vt:lpstr>
      <vt:lpstr>Three Observations</vt:lpstr>
      <vt:lpstr>Layering Crucial to Internet’s Success</vt:lpstr>
      <vt:lpstr>Distributing Layers Across Network</vt:lpstr>
      <vt:lpstr>What Gets Implemented on Host?</vt:lpstr>
      <vt:lpstr>What Gets Implemented on Router?</vt:lpstr>
      <vt:lpstr>What Gets Implemented on Switches?</vt:lpstr>
      <vt:lpstr>Complicated Diagram</vt:lpstr>
      <vt:lpstr>Simple Diagram</vt:lpstr>
      <vt:lpstr>Logical Communication</vt:lpstr>
      <vt:lpstr>Physical Communication</vt:lpstr>
      <vt:lpstr>Layer Encapsulation</vt:lpstr>
      <vt:lpstr>Example of Layering in the Real World</vt:lpstr>
      <vt:lpstr>The Path of the Letter</vt:lpstr>
      <vt:lpstr>The Path Through FedEx</vt:lpstr>
      <vt:lpstr>Back to Networking Picture</vt:lpstr>
      <vt:lpstr>Back to Encapsulation (Headers) </vt:lpstr>
      <vt:lpstr>Five Minute Break….</vt:lpstr>
      <vt:lpstr>Three Internet Design Principles</vt:lpstr>
      <vt:lpstr>The End-to-End Principle</vt:lpstr>
      <vt:lpstr>Placing Network Functionality</vt:lpstr>
      <vt:lpstr>Example: Reliable File Transfer</vt:lpstr>
      <vt:lpstr>Discussion</vt:lpstr>
      <vt:lpstr>Robust (From Clark’s Paper)</vt:lpstr>
      <vt:lpstr>Question?</vt:lpstr>
      <vt:lpstr>Back to the End-to-End Principle</vt:lpstr>
      <vt:lpstr>“Only-if-Sufficient” Interpretation</vt:lpstr>
      <vt:lpstr>“Only-if-Necessary” Interpretation</vt:lpstr>
      <vt:lpstr>“Only-if-Useful” Interpretation</vt:lpstr>
      <vt:lpstr>What Does E2E Principle Ignore?</vt:lpstr>
      <vt:lpstr>Three Internet Design Principles</vt:lpstr>
      <vt:lpstr>Fate-Sharing</vt:lpstr>
      <vt:lpstr>Fate-Sharing</vt:lpstr>
      <vt:lpstr>General Principle: Fate-Sharing</vt:lpstr>
      <vt:lpstr>A Cynical View of Distributed Systems</vt:lpstr>
      <vt:lpstr>Decisions and Their Principles</vt:lpstr>
      <vt:lpstr>Question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507</cp:revision>
  <cp:lastPrinted>2012-09-04T23:58:47Z</cp:lastPrinted>
  <dcterms:created xsi:type="dcterms:W3CDTF">2007-08-31T05:34:37Z</dcterms:created>
  <dcterms:modified xsi:type="dcterms:W3CDTF">2012-09-05T04:45:40Z</dcterms:modified>
</cp:coreProperties>
</file>