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9"/>
  </p:notesMasterIdLst>
  <p:handoutMasterIdLst>
    <p:handoutMasterId r:id="rId80"/>
  </p:handoutMasterIdLst>
  <p:sldIdLst>
    <p:sldId id="335" r:id="rId2"/>
    <p:sldId id="521" r:id="rId3"/>
    <p:sldId id="522" r:id="rId4"/>
    <p:sldId id="422" r:id="rId5"/>
    <p:sldId id="508" r:id="rId6"/>
    <p:sldId id="505" r:id="rId7"/>
    <p:sldId id="501" r:id="rId8"/>
    <p:sldId id="502" r:id="rId9"/>
    <p:sldId id="503" r:id="rId10"/>
    <p:sldId id="504" r:id="rId11"/>
    <p:sldId id="507" r:id="rId12"/>
    <p:sldId id="518" r:id="rId13"/>
    <p:sldId id="510" r:id="rId14"/>
    <p:sldId id="511" r:id="rId15"/>
    <p:sldId id="512" r:id="rId16"/>
    <p:sldId id="514" r:id="rId17"/>
    <p:sldId id="515" r:id="rId18"/>
    <p:sldId id="516" r:id="rId19"/>
    <p:sldId id="517" r:id="rId20"/>
    <p:sldId id="483" r:id="rId21"/>
    <p:sldId id="519" r:id="rId22"/>
    <p:sldId id="520" r:id="rId23"/>
    <p:sldId id="509" r:id="rId24"/>
    <p:sldId id="523" r:id="rId25"/>
    <p:sldId id="448" r:id="rId26"/>
    <p:sldId id="425" r:id="rId27"/>
    <p:sldId id="449" r:id="rId28"/>
    <p:sldId id="470" r:id="rId29"/>
    <p:sldId id="471" r:id="rId30"/>
    <p:sldId id="451" r:id="rId31"/>
    <p:sldId id="427" r:id="rId32"/>
    <p:sldId id="435" r:id="rId33"/>
    <p:sldId id="434" r:id="rId34"/>
    <p:sldId id="436" r:id="rId35"/>
    <p:sldId id="495" r:id="rId36"/>
    <p:sldId id="496" r:id="rId37"/>
    <p:sldId id="437" r:id="rId38"/>
    <p:sldId id="438" r:id="rId39"/>
    <p:sldId id="439" r:id="rId40"/>
    <p:sldId id="472" r:id="rId41"/>
    <p:sldId id="447" r:id="rId42"/>
    <p:sldId id="443" r:id="rId43"/>
    <p:sldId id="461" r:id="rId44"/>
    <p:sldId id="440" r:id="rId45"/>
    <p:sldId id="454" r:id="rId46"/>
    <p:sldId id="455" r:id="rId47"/>
    <p:sldId id="442" r:id="rId48"/>
    <p:sldId id="498" r:id="rId49"/>
    <p:sldId id="459" r:id="rId50"/>
    <p:sldId id="473" r:id="rId51"/>
    <p:sldId id="458" r:id="rId52"/>
    <p:sldId id="456" r:id="rId53"/>
    <p:sldId id="499" r:id="rId54"/>
    <p:sldId id="445" r:id="rId55"/>
    <p:sldId id="446" r:id="rId56"/>
    <p:sldId id="457" r:id="rId57"/>
    <p:sldId id="474" r:id="rId58"/>
    <p:sldId id="475" r:id="rId59"/>
    <p:sldId id="482" r:id="rId60"/>
    <p:sldId id="478" r:id="rId61"/>
    <p:sldId id="479" r:id="rId62"/>
    <p:sldId id="481" r:id="rId63"/>
    <p:sldId id="477" r:id="rId64"/>
    <p:sldId id="480" r:id="rId65"/>
    <p:sldId id="452" r:id="rId66"/>
    <p:sldId id="426" r:id="rId67"/>
    <p:sldId id="484" r:id="rId68"/>
    <p:sldId id="485" r:id="rId69"/>
    <p:sldId id="486" r:id="rId70"/>
    <p:sldId id="487" r:id="rId71"/>
    <p:sldId id="488" r:id="rId72"/>
    <p:sldId id="500" r:id="rId73"/>
    <p:sldId id="489" r:id="rId74"/>
    <p:sldId id="453" r:id="rId75"/>
    <p:sldId id="429" r:id="rId76"/>
    <p:sldId id="490" r:id="rId77"/>
    <p:sldId id="491" r:id="rId78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664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handoutMaster" Target="handoutMasters/handout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BA06B16-E925-A545-953A-589989E00BF6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do you want??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7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do you want??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7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doesn’t this contradict</a:t>
            </a:r>
            <a:r>
              <a:rPr lang="en-US" baseline="0" dirty="0" smtClean="0"/>
              <a:t> all I’ve been saying about applications not needing functionality.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didn’t YOU point this 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4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when I say an app needs reliable service, I mean that the app wants</a:t>
            </a:r>
            <a:r>
              <a:rPr lang="en-US" baseline="0" dirty="0" smtClean="0"/>
              <a:t> to offer the user that </a:t>
            </a:r>
            <a:r>
              <a:rPr lang="en-US" baseline="0" dirty="0" err="1" smtClean="0"/>
              <a:t>serivice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one thing to say uses want </a:t>
            </a:r>
            <a:r>
              <a:rPr lang="en-US" baseline="0" dirty="0" err="1" smtClean="0"/>
              <a:t>relaibliity</a:t>
            </a:r>
            <a:r>
              <a:rPr lang="en-US" baseline="0" dirty="0" smtClean="0"/>
              <a:t>, another to say the network must provide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Reliable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Transport: The Prequel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Cynical View of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 distributed system is one in which the failure of a computer you didn't even know existed can render your own computer unusable</a:t>
            </a:r>
            <a:r>
              <a:rPr lang="en-US" dirty="0" smtClean="0"/>
              <a:t>”</a:t>
            </a:r>
            <a:endParaRPr lang="en-US" b="1" dirty="0"/>
          </a:p>
          <a:p>
            <a:pPr marL="339725" lvl="1" indent="0">
              <a:buNone/>
            </a:pPr>
            <a:r>
              <a:rPr lang="en-US" b="1" dirty="0" smtClean="0"/>
              <a:t>					---Leslie </a:t>
            </a:r>
            <a:r>
              <a:rPr lang="en-US" b="1" dirty="0" err="1" smtClean="0"/>
              <a:t>Lamport</a:t>
            </a:r>
            <a:endParaRPr lang="en-US" b="1" dirty="0" smtClean="0"/>
          </a:p>
          <a:p>
            <a:pPr marL="339725" lvl="1" indent="0">
              <a:buNone/>
            </a:pPr>
            <a:endParaRPr lang="en-US" b="1" dirty="0"/>
          </a:p>
          <a:p>
            <a:pPr marL="339725" lvl="1" indent="0">
              <a:buNone/>
            </a:pPr>
            <a:endParaRPr lang="en-US" b="1" dirty="0" smtClean="0"/>
          </a:p>
          <a:p>
            <a:r>
              <a:rPr lang="en-US" b="1" i="1" dirty="0" smtClean="0"/>
              <a:t>This is precisely what fate-sharing is trying to avoid…..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8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The Course So Far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4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In the “Conceptual”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phases to course: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asic concepts</a:t>
            </a:r>
          </a:p>
          <a:p>
            <a:pPr lvl="1"/>
            <a:r>
              <a:rPr lang="en-US" dirty="0" smtClean="0"/>
              <a:t>Making these concepts real</a:t>
            </a:r>
          </a:p>
          <a:p>
            <a:pPr lvl="1"/>
            <a:r>
              <a:rPr lang="en-US" dirty="0" smtClean="0"/>
              <a:t>Various topics</a:t>
            </a:r>
          </a:p>
          <a:p>
            <a:pPr lvl="1"/>
            <a:endParaRPr lang="en-US" dirty="0"/>
          </a:p>
          <a:p>
            <a:r>
              <a:rPr lang="en-US" dirty="0" smtClean="0"/>
              <a:t>The conceptual phase has three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7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Step: Basic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Switching winner over circuit switching</a:t>
            </a:r>
          </a:p>
          <a:p>
            <a:pPr lvl="1"/>
            <a:endParaRPr lang="en-US" dirty="0"/>
          </a:p>
          <a:p>
            <a:r>
              <a:rPr lang="en-US" dirty="0" smtClean="0"/>
              <a:t>Best-effort service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Step: Architectural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</a:p>
          <a:p>
            <a:endParaRPr lang="en-US" dirty="0"/>
          </a:p>
          <a:p>
            <a:r>
              <a:rPr lang="en-US" dirty="0" smtClean="0"/>
              <a:t>End-to-End Principle</a:t>
            </a:r>
          </a:p>
          <a:p>
            <a:endParaRPr lang="en-US" dirty="0"/>
          </a:p>
          <a:p>
            <a:r>
              <a:rPr lang="en-US" dirty="0" smtClean="0"/>
              <a:t>Fate-Sharing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0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Step: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layer by layer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err="1" smtClean="0"/>
              <a:t>Datalink</a:t>
            </a:r>
            <a:endParaRPr lang="en-US" dirty="0" smtClean="0"/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Application</a:t>
            </a:r>
          </a:p>
          <a:p>
            <a:endParaRPr lang="en-US" dirty="0"/>
          </a:p>
          <a:p>
            <a:r>
              <a:rPr lang="en-US" dirty="0" smtClean="0"/>
              <a:t>What function does each layer need to implement?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8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Layers We Don’t Worry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Physical:</a:t>
            </a:r>
          </a:p>
          <a:p>
            <a:pPr lvl="1"/>
            <a:r>
              <a:rPr lang="en-US" dirty="0" smtClean="0"/>
              <a:t>Technology dependent</a:t>
            </a:r>
            <a:endParaRPr lang="en-US" dirty="0"/>
          </a:p>
          <a:p>
            <a:pPr lvl="1"/>
            <a:r>
              <a:rPr lang="en-US" dirty="0" smtClean="0"/>
              <a:t>Lots </a:t>
            </a:r>
            <a:r>
              <a:rPr lang="en-US" dirty="0"/>
              <a:t>of possible </a:t>
            </a:r>
            <a:r>
              <a:rPr lang="en-US" dirty="0" smtClean="0"/>
              <a:t>solutions</a:t>
            </a:r>
            <a:endParaRPr lang="en-US" dirty="0"/>
          </a:p>
          <a:p>
            <a:pPr lvl="1"/>
            <a:r>
              <a:rPr lang="en-US" dirty="0"/>
              <a:t>Not specific to the </a:t>
            </a:r>
            <a:r>
              <a:rPr lang="en-US" dirty="0" smtClean="0"/>
              <a:t>Internet</a:t>
            </a:r>
          </a:p>
          <a:p>
            <a:endParaRPr lang="en-US" dirty="0" smtClean="0"/>
          </a:p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Application-dependent</a:t>
            </a:r>
          </a:p>
          <a:p>
            <a:pPr lvl="1"/>
            <a:r>
              <a:rPr lang="en-US" dirty="0" smtClean="0"/>
              <a:t>Lots of possible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6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Datalink</a:t>
            </a:r>
            <a:r>
              <a:rPr lang="en-US" dirty="0" smtClean="0"/>
              <a:t> and Network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support best-effort</a:t>
            </a:r>
            <a:r>
              <a:rPr lang="en-US" dirty="0"/>
              <a:t> </a:t>
            </a:r>
            <a:r>
              <a:rPr lang="en-US" dirty="0" smtClean="0"/>
              <a:t>delivery</a:t>
            </a:r>
          </a:p>
          <a:p>
            <a:pPr lvl="1"/>
            <a:r>
              <a:rPr lang="en-US" dirty="0" err="1" smtClean="0"/>
              <a:t>Datalink</a:t>
            </a:r>
            <a:r>
              <a:rPr lang="en-US" dirty="0" smtClean="0"/>
              <a:t> over local scope</a:t>
            </a:r>
          </a:p>
          <a:p>
            <a:pPr lvl="1"/>
            <a:r>
              <a:rPr lang="en-US" dirty="0" smtClean="0"/>
              <a:t>Network over global scope</a:t>
            </a:r>
          </a:p>
          <a:p>
            <a:pPr lvl="3"/>
            <a:endParaRPr lang="en-US" dirty="0"/>
          </a:p>
          <a:p>
            <a:r>
              <a:rPr lang="en-US" dirty="0" smtClean="0"/>
              <a:t>Key challenge: scalable, robust </a:t>
            </a:r>
            <a:r>
              <a:rPr lang="en-US" b="1" dirty="0" smtClean="0"/>
              <a:t>routing</a:t>
            </a:r>
          </a:p>
          <a:p>
            <a:pPr lvl="1"/>
            <a:r>
              <a:rPr lang="en-US" dirty="0" smtClean="0"/>
              <a:t>How to direct packets to destination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 reliable delivery over unreliable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1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Only Have Two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Routing</a:t>
            </a:r>
            <a:r>
              <a:rPr lang="en-US" dirty="0" smtClean="0"/>
              <a:t>: to be covered next week (</a:t>
            </a:r>
            <a:r>
              <a:rPr lang="en-US" dirty="0"/>
              <a:t>+</a:t>
            </a:r>
            <a:r>
              <a:rPr lang="en-US" dirty="0" smtClean="0"/>
              <a:t>project 2)</a:t>
            </a:r>
          </a:p>
          <a:p>
            <a:pPr lvl="4"/>
            <a:endParaRPr lang="en-US" dirty="0"/>
          </a:p>
          <a:p>
            <a:r>
              <a:rPr lang="en-US" b="1" dirty="0" smtClean="0"/>
              <a:t>Reliable delivery</a:t>
            </a:r>
            <a:r>
              <a:rPr lang="en-US" dirty="0" smtClean="0"/>
              <a:t>: to be covered today (+project 1)</a:t>
            </a:r>
          </a:p>
          <a:p>
            <a:pPr lvl="4"/>
            <a:endParaRPr lang="en-US" dirty="0"/>
          </a:p>
          <a:p>
            <a:r>
              <a:rPr lang="en-US" dirty="0" smtClean="0"/>
              <a:t>You will then know everything you need to know</a:t>
            </a:r>
          </a:p>
          <a:p>
            <a:pPr lvl="1"/>
            <a:r>
              <a:rPr lang="en-US" dirty="0" smtClean="0"/>
              <a:t>Conceptually…..</a:t>
            </a:r>
          </a:p>
          <a:p>
            <a:pPr lvl="5"/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ecture on “missing pieces” will complete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1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people have not yet participated?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8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reliable transport </a:t>
            </a:r>
            <a:r>
              <a:rPr lang="en-US" dirty="0" smtClean="0"/>
              <a:t>conceptually</a:t>
            </a:r>
          </a:p>
          <a:p>
            <a:pPr lvl="1"/>
            <a:r>
              <a:rPr lang="en-US" i="1" dirty="0" smtClean="0"/>
              <a:t>What are the fundamental aspects of reliable transport?</a:t>
            </a:r>
            <a:endParaRPr lang="en-US" i="1" dirty="0" smtClean="0"/>
          </a:p>
          <a:p>
            <a:pPr lvl="6"/>
            <a:endParaRPr lang="en-US" dirty="0"/>
          </a:p>
          <a:p>
            <a:r>
              <a:rPr lang="en-US" dirty="0" smtClean="0"/>
              <a:t>The goal is not to understand TCP</a:t>
            </a:r>
          </a:p>
          <a:p>
            <a:pPr lvl="1"/>
            <a:r>
              <a:rPr lang="en-US" dirty="0" smtClean="0"/>
              <a:t>TCP involves lots of detailed mechanisms, covered later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 smtClean="0"/>
              <a:t>Ground rules for discussion:</a:t>
            </a:r>
          </a:p>
          <a:p>
            <a:pPr lvl="1"/>
            <a:r>
              <a:rPr lang="en-US" dirty="0" smtClean="0"/>
              <a:t>No mention of TCP</a:t>
            </a:r>
          </a:p>
          <a:p>
            <a:pPr lvl="1"/>
            <a:r>
              <a:rPr lang="en-US" dirty="0" smtClean="0"/>
              <a:t>No mention of detailed practical issues</a:t>
            </a:r>
          </a:p>
          <a:p>
            <a:pPr lvl="1"/>
            <a:r>
              <a:rPr lang="en-US" dirty="0" smtClean="0"/>
              <a:t>Focus only on “ideal” world of packets and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0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Pedagogical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</a:t>
            </a:r>
            <a:r>
              <a:rPr lang="en-US" dirty="0" smtClean="0"/>
              <a:t>why </a:t>
            </a:r>
            <a:r>
              <a:rPr lang="en-US" dirty="0" smtClean="0"/>
              <a:t>given </a:t>
            </a:r>
            <a:r>
              <a:rPr lang="en-US" dirty="0" smtClean="0"/>
              <a:t>algorithm works (textbook)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the space of possible algorithms</a:t>
            </a:r>
          </a:p>
          <a:p>
            <a:pPr lvl="1"/>
            <a:endParaRPr lang="en-US" dirty="0"/>
          </a:p>
          <a:p>
            <a:r>
              <a:rPr lang="en-US" u="sng" dirty="0" smtClean="0"/>
              <a:t>The first</a:t>
            </a:r>
            <a:r>
              <a:rPr lang="en-US" dirty="0" smtClean="0"/>
              <a:t>: you understand why the Internet works</a:t>
            </a:r>
          </a:p>
          <a:p>
            <a:pPr lvl="1"/>
            <a:r>
              <a:rPr lang="en-US" dirty="0" smtClean="0"/>
              <a:t>And get a job at Cisco</a:t>
            </a:r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The second</a:t>
            </a:r>
            <a:r>
              <a:rPr lang="en-US" dirty="0" smtClean="0"/>
              <a:t>: you could design the next Internet</a:t>
            </a:r>
          </a:p>
          <a:p>
            <a:pPr lvl="1"/>
            <a:r>
              <a:rPr lang="en-US" dirty="0" smtClean="0"/>
              <a:t>Or start the next Cisco..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The second </a:t>
            </a:r>
            <a:r>
              <a:rPr lang="en-US" b="1" dirty="0" smtClean="0"/>
              <a:t>is what we do at Berkeley!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3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Must Think For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lecture requires you to engage</a:t>
            </a:r>
          </a:p>
          <a:p>
            <a:pPr lvl="1"/>
            <a:r>
              <a:rPr lang="en-US" dirty="0" smtClean="0"/>
              <a:t>How would I design a reliable service?</a:t>
            </a:r>
          </a:p>
          <a:p>
            <a:pPr lvl="4"/>
            <a:endParaRPr lang="en-US" dirty="0"/>
          </a:p>
          <a:p>
            <a:r>
              <a:rPr lang="en-US" dirty="0" smtClean="0"/>
              <a:t>I will ask questions, want you to think about them</a:t>
            </a:r>
          </a:p>
          <a:p>
            <a:pPr lvl="1"/>
            <a:r>
              <a:rPr lang="en-US" dirty="0" smtClean="0"/>
              <a:t>If you think you already know this, you are wrong</a:t>
            </a:r>
          </a:p>
          <a:p>
            <a:pPr lvl="1"/>
            <a:r>
              <a:rPr lang="en-US" dirty="0" smtClean="0"/>
              <a:t>If you think you don’t know enough, you are wrong</a:t>
            </a:r>
            <a:endParaRPr lang="en-US" dirty="0"/>
          </a:p>
          <a:p>
            <a:pPr lvl="1"/>
            <a:r>
              <a:rPr lang="en-US" dirty="0" smtClean="0"/>
              <a:t>If you think you can learn this asleep, you are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Reliable Delivery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1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can be lost</a:t>
            </a:r>
          </a:p>
          <a:p>
            <a:r>
              <a:rPr lang="en-US" dirty="0" smtClean="0"/>
              <a:t>Packets can be corrupted</a:t>
            </a:r>
          </a:p>
          <a:p>
            <a:r>
              <a:rPr lang="en-US" dirty="0" smtClean="0"/>
              <a:t>Packets can be reordered</a:t>
            </a:r>
          </a:p>
          <a:p>
            <a:r>
              <a:rPr lang="en-US" dirty="0" smtClean="0"/>
              <a:t>Packets can be delayed</a:t>
            </a:r>
          </a:p>
          <a:p>
            <a:r>
              <a:rPr lang="en-US" dirty="0" smtClean="0"/>
              <a:t>Packets can be duplicated</a:t>
            </a:r>
          </a:p>
          <a:p>
            <a:r>
              <a:rPr lang="en-US" dirty="0" smtClean="0"/>
              <a:t>….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How </a:t>
            </a:r>
            <a:r>
              <a:rPr lang="en-US" sz="3600" b="1" i="1" dirty="0">
                <a:solidFill>
                  <a:srgbClr val="FF0000"/>
                </a:solidFill>
              </a:rPr>
              <a:t>can you possibly make anything work with such a service model?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Best Effort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 </a:t>
            </a:r>
            <a:r>
              <a:rPr lang="en-US" b="1" dirty="0" smtClean="0"/>
              <a:t>network</a:t>
            </a:r>
            <a:r>
              <a:rPr lang="en-US" dirty="0" smtClean="0"/>
              <a:t> </a:t>
            </a:r>
            <a:r>
              <a:rPr lang="en-US" dirty="0"/>
              <a:t>so that </a:t>
            </a:r>
            <a:r>
              <a:rPr lang="en-US" dirty="0" smtClean="0"/>
              <a:t>average </a:t>
            </a:r>
            <a:r>
              <a:rPr lang="en-US" dirty="0"/>
              <a:t>case is </a:t>
            </a:r>
            <a:r>
              <a:rPr lang="en-US" dirty="0" smtClean="0"/>
              <a:t>decent</a:t>
            </a:r>
            <a:endParaRPr lang="en-US" dirty="0"/>
          </a:p>
          <a:p>
            <a:pPr lvl="1"/>
            <a:r>
              <a:rPr lang="en-US" dirty="0" smtClean="0"/>
              <a:t>No guarantees, but you must try….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Engineer </a:t>
            </a:r>
            <a:r>
              <a:rPr lang="en-US" b="1" dirty="0" smtClean="0"/>
              <a:t>apps</a:t>
            </a:r>
            <a:r>
              <a:rPr lang="en-US" dirty="0" smtClean="0"/>
              <a:t> </a:t>
            </a:r>
            <a:r>
              <a:rPr lang="en-US" dirty="0"/>
              <a:t>so </a:t>
            </a:r>
            <a:r>
              <a:rPr lang="en-US" dirty="0" smtClean="0"/>
              <a:t>they can tolerate </a:t>
            </a:r>
            <a:r>
              <a:rPr lang="en-US" dirty="0"/>
              <a:t>the </a:t>
            </a:r>
            <a:r>
              <a:rPr lang="en-US" dirty="0" smtClean="0"/>
              <a:t>worst case</a:t>
            </a:r>
          </a:p>
          <a:p>
            <a:pPr lvl="1"/>
            <a:r>
              <a:rPr lang="en-US" dirty="0" smtClean="0"/>
              <a:t>They don’t have to thrive, they just can’t die</a:t>
            </a:r>
          </a:p>
          <a:p>
            <a:pPr lvl="1"/>
            <a:endParaRPr lang="en-US" dirty="0"/>
          </a:p>
          <a:p>
            <a:r>
              <a:rPr lang="en-US" dirty="0" smtClean="0"/>
              <a:t>A classical case of architecting for flexibility</a:t>
            </a:r>
          </a:p>
          <a:p>
            <a:pPr lvl="1"/>
            <a:r>
              <a:rPr lang="en-US" dirty="0" smtClean="0"/>
              <a:t>Engineering for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Internet enabled app innovation and competition</a:t>
            </a:r>
          </a:p>
          <a:p>
            <a:pPr lvl="1"/>
            <a:r>
              <a:rPr lang="en-US" dirty="0" smtClean="0"/>
              <a:t>Only the hardy survived, and doomsayers were ignored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Transport Is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app semantics involve reliable transport </a:t>
            </a:r>
            <a:endParaRPr lang="en-US" dirty="0" smtClean="0"/>
          </a:p>
          <a:p>
            <a:pPr lvl="1"/>
            <a:r>
              <a:rPr lang="en-US" dirty="0" smtClean="0"/>
              <a:t>E.g., file transfer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can we build a reliable transport service on top of an arbitrarily unreliable packet delivery?</a:t>
            </a:r>
          </a:p>
          <a:p>
            <a:pPr lvl="1"/>
            <a:endParaRPr lang="en-US" dirty="0"/>
          </a:p>
          <a:p>
            <a:r>
              <a:rPr lang="en-US" dirty="0" smtClean="0"/>
              <a:t>A central challenge in bridging the gap between</a:t>
            </a:r>
          </a:p>
          <a:p>
            <a:pPr lvl="1"/>
            <a:r>
              <a:rPr lang="en-US" b="1" dirty="0" smtClean="0"/>
              <a:t>the abstractions application designers want</a:t>
            </a:r>
          </a:p>
          <a:p>
            <a:pPr lvl="1"/>
            <a:r>
              <a:rPr lang="en-US" b="1" dirty="0" smtClean="0"/>
              <a:t>the abstractions networks can easily support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3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Distinctions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implemented in network</a:t>
            </a:r>
          </a:p>
          <a:p>
            <a:pPr lvl="1"/>
            <a:r>
              <a:rPr lang="en-US" dirty="0" smtClean="0"/>
              <a:t>Keep minimal (easy to build, broadly applicable)</a:t>
            </a:r>
          </a:p>
          <a:p>
            <a:pPr lvl="1"/>
            <a:endParaRPr lang="en-US" dirty="0"/>
          </a:p>
          <a:p>
            <a:r>
              <a:rPr lang="en-US" dirty="0" smtClean="0"/>
              <a:t>Functionality implemented in the application</a:t>
            </a:r>
          </a:p>
          <a:p>
            <a:pPr lvl="1"/>
            <a:r>
              <a:rPr lang="en-US" dirty="0" smtClean="0"/>
              <a:t>Keep minimal (easy to write)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estricted to application-specific functionality</a:t>
            </a:r>
          </a:p>
          <a:p>
            <a:pPr lvl="1"/>
            <a:endParaRPr lang="en-US" dirty="0"/>
          </a:p>
          <a:p>
            <a:r>
              <a:rPr lang="en-US" dirty="0" smtClean="0"/>
              <a:t>Functionality implemented in the “network stack”</a:t>
            </a:r>
          </a:p>
          <a:p>
            <a:pPr lvl="1"/>
            <a:r>
              <a:rPr lang="en-US" dirty="0" smtClean="0"/>
              <a:t>The shared networking code on the host</a:t>
            </a:r>
          </a:p>
          <a:p>
            <a:pPr lvl="1"/>
            <a:r>
              <a:rPr lang="en-US" dirty="0" smtClean="0"/>
              <a:t>This relieves burden from both app and network</a:t>
            </a:r>
          </a:p>
          <a:p>
            <a:pPr lvl="1"/>
            <a:r>
              <a:rPr lang="en-US" b="1" dirty="0" smtClean="0"/>
              <a:t>This is where reliability belongs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9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Applications need reliable service</a:t>
            </a:r>
          </a:p>
          <a:p>
            <a:pPr lvl="1"/>
            <a:r>
              <a:rPr lang="en-US" dirty="0"/>
              <a:t>This means that the application </a:t>
            </a:r>
            <a:r>
              <a:rPr lang="en-US" dirty="0" smtClean="0"/>
              <a:t>writers should be able to assume this, to make their job easier</a:t>
            </a: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The network must provide reliable </a:t>
            </a:r>
            <a:r>
              <a:rPr lang="en-US" b="1" dirty="0" smtClean="0"/>
              <a:t>service</a:t>
            </a:r>
          </a:p>
          <a:p>
            <a:pPr lvl="1"/>
            <a:r>
              <a:rPr lang="en-US" dirty="0" smtClean="0"/>
              <a:t>This contends that end hosts cannot implement this functionality, so the network must provide it</a:t>
            </a:r>
          </a:p>
          <a:p>
            <a:pPr lvl="1"/>
            <a:endParaRPr lang="en-US" dirty="0"/>
          </a:p>
          <a:p>
            <a:r>
              <a:rPr lang="en-US" dirty="0" smtClean="0"/>
              <a:t>Today we are making the first statement, and refuting the second…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stack that supports </a:t>
            </a:r>
            <a:r>
              <a:rPr lang="en-US" dirty="0"/>
              <a:t>reliable </a:t>
            </a:r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So that individual applications don’t need to deal with packet losses,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6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intimidated….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spectrum of backgrounds</a:t>
            </a:r>
          </a:p>
          <a:p>
            <a:pPr lvl="4"/>
            <a:endParaRPr lang="en-US" dirty="0"/>
          </a:p>
          <a:p>
            <a:r>
              <a:rPr lang="en-US" dirty="0" smtClean="0"/>
              <a:t>But that’s just a head start in context, not content</a:t>
            </a:r>
          </a:p>
          <a:p>
            <a:pPr lvl="4"/>
            <a:endParaRPr lang="en-US" dirty="0"/>
          </a:p>
          <a:p>
            <a:r>
              <a:rPr lang="en-US" dirty="0" smtClean="0"/>
              <a:t>When we get to the real algorithms, everyone will be on the same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4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Systems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build reliable services over unreliable components</a:t>
            </a:r>
          </a:p>
          <a:p>
            <a:pPr lvl="1"/>
            <a:r>
              <a:rPr lang="en-US" dirty="0" smtClean="0"/>
              <a:t>File systems, databases, etc.</a:t>
            </a:r>
          </a:p>
          <a:p>
            <a:endParaRPr lang="en-US" dirty="0"/>
          </a:p>
          <a:p>
            <a:r>
              <a:rPr lang="en-US" dirty="0" smtClean="0"/>
              <a:t>Reliable transport is the </a:t>
            </a:r>
            <a:r>
              <a:rPr lang="en-US" i="1" dirty="0" smtClean="0"/>
              <a:t>simplest</a:t>
            </a:r>
            <a:r>
              <a:rPr lang="en-US" dirty="0" smtClean="0"/>
              <a:t> example of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0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Goals For Reliable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Timeliness</a:t>
            </a:r>
          </a:p>
          <a:p>
            <a:pPr lvl="1"/>
            <a:r>
              <a:rPr lang="en-US" dirty="0" smtClean="0"/>
              <a:t>Minimize time until data is transferred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Would like to minimize use of bandwidth</a:t>
            </a:r>
          </a:p>
          <a:p>
            <a:pPr lvl="1"/>
            <a:r>
              <a:rPr lang="en-US" dirty="0" smtClean="0"/>
              <a:t>i.e., don’t send too many packets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“Fairness”</a:t>
            </a:r>
          </a:p>
          <a:p>
            <a:pPr lvl="1"/>
            <a:r>
              <a:rPr lang="en-US" dirty="0" smtClean="0"/>
              <a:t>How well does it play with others?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transfer of a single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later worry about larger files, but in the beginning it is cleaner to focus on this simple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7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is delivered to receiver.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network is partitioned?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is delivered to receiver if and only if it was possible to deliver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network is only available at one instant of time, only an Oracle would know when to send.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Resend packet if and only if the previous transmission was lost or corrupted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</a:t>
            </a:r>
          </a:p>
          <a:p>
            <a:pPr lvl="1"/>
            <a:r>
              <a:rPr lang="en-US" dirty="0" smtClean="0"/>
              <a:t>“Coordinated Attack” over an unreliable network</a:t>
            </a:r>
          </a:p>
          <a:p>
            <a:pPr lvl="1"/>
            <a:endParaRPr lang="en-US" dirty="0"/>
          </a:p>
          <a:p>
            <a:r>
              <a:rPr lang="en-US" dirty="0" smtClean="0"/>
              <a:t>Consider two cases:</a:t>
            </a:r>
          </a:p>
          <a:p>
            <a:pPr lvl="1"/>
            <a:r>
              <a:rPr lang="en-US" dirty="0" smtClean="0"/>
              <a:t>Packet delivered; all packets from receiver are dropped</a:t>
            </a:r>
          </a:p>
          <a:p>
            <a:pPr lvl="1"/>
            <a:r>
              <a:rPr lang="en-US" dirty="0" smtClean="0"/>
              <a:t>Packet dropped; all packets from receiver are dropped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are indistinguishable to sender</a:t>
            </a:r>
          </a:p>
          <a:p>
            <a:pPr lvl="1"/>
            <a:r>
              <a:rPr lang="en-US" b="1" dirty="0" smtClean="0"/>
              <a:t>Does it resend, or not?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4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</a:t>
            </a:r>
            <a:r>
              <a:rPr lang="en-US" i="1" dirty="0" smtClean="0"/>
              <a:t>is always</a:t>
            </a:r>
            <a:r>
              <a:rPr lang="en-US" dirty="0" smtClean="0"/>
              <a:t> resent if the previous transmission was lost or corrupted.</a:t>
            </a:r>
          </a:p>
          <a:p>
            <a:r>
              <a:rPr lang="en-US" dirty="0" smtClean="0"/>
              <a:t>Packet </a:t>
            </a:r>
            <a:r>
              <a:rPr lang="en-US" i="1" dirty="0" smtClean="0"/>
              <a:t>may</a:t>
            </a:r>
            <a:r>
              <a:rPr lang="en-US" dirty="0" smtClean="0"/>
              <a:t> be resent at other times.</a:t>
            </a:r>
          </a:p>
          <a:p>
            <a:endParaRPr lang="en-US" dirty="0"/>
          </a:p>
          <a:p>
            <a:r>
              <a:rPr lang="en-US" dirty="0" smtClean="0"/>
              <a:t>Note: </a:t>
            </a:r>
            <a:endParaRPr lang="en-US" dirty="0" smtClean="0"/>
          </a:p>
          <a:p>
            <a:pPr lvl="1"/>
            <a:r>
              <a:rPr lang="en-US" dirty="0" smtClean="0"/>
              <a:t>This invariant gives us a simple criterion for deciding if an implementation is </a:t>
            </a:r>
            <a:r>
              <a:rPr lang="en-US" i="1" u="sng" dirty="0" smtClean="0"/>
              <a:t>correct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fficiency </a:t>
            </a:r>
            <a:r>
              <a:rPr lang="en-US" dirty="0" smtClean="0"/>
              <a:t>and timeliness are separate criteria….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parse my words too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“Networking” is not a set of precise rules</a:t>
            </a:r>
          </a:p>
          <a:p>
            <a:pPr lvl="1"/>
            <a:r>
              <a:rPr lang="en-US" b="1" i="1" dirty="0"/>
              <a:t>I</a:t>
            </a:r>
            <a:r>
              <a:rPr lang="en-US" b="1" i="1" dirty="0" smtClean="0"/>
              <a:t>t is a state of mind….</a:t>
            </a:r>
          </a:p>
          <a:p>
            <a:pPr lvl="1"/>
            <a:endParaRPr lang="en-US" dirty="0"/>
          </a:p>
          <a:p>
            <a:r>
              <a:rPr lang="en-US" dirty="0" smtClean="0"/>
              <a:t>The principles of networking help you build scalable and robust systems</a:t>
            </a:r>
          </a:p>
          <a:p>
            <a:pPr lvl="1"/>
            <a:r>
              <a:rPr lang="en-US" b="1" i="1" dirty="0" smtClean="0"/>
              <a:t>But they don’t provide a detailed instruction manual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4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correctness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achieve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Choices for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applications do integrity check</a:t>
            </a:r>
          </a:p>
          <a:p>
            <a:pPr lvl="1"/>
            <a:r>
              <a:rPr lang="en-US" dirty="0" smtClean="0"/>
              <a:t>Ignore it in transport protocol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Do per-packet checksum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on’t be perfectly reliable, still have app-level check</a:t>
            </a:r>
          </a:p>
          <a:p>
            <a:pPr lvl="1"/>
            <a:r>
              <a:rPr lang="en-US" dirty="0" smtClean="0"/>
              <a:t>So why do it? </a:t>
            </a:r>
            <a:r>
              <a:rPr lang="en-US" b="1" dirty="0" smtClean="0"/>
              <a:t>What does the E2E principle say</a:t>
            </a:r>
            <a:r>
              <a:rPr lang="en-US" dirty="0" smtClean="0"/>
              <a:t>?</a:t>
            </a:r>
          </a:p>
          <a:p>
            <a:pPr lvl="6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 smtClean="0"/>
              <a:t>is all implemented in the </a:t>
            </a:r>
            <a:r>
              <a:rPr lang="en-US" dirty="0" smtClean="0"/>
              <a:t>ends!</a:t>
            </a:r>
          </a:p>
          <a:p>
            <a:pPr lvl="1"/>
            <a:r>
              <a:rPr lang="en-US" dirty="0" smtClean="0"/>
              <a:t>But E2E reasoning about correctness still applies</a:t>
            </a:r>
            <a:endParaRPr lang="en-US" dirty="0" smtClean="0"/>
          </a:p>
          <a:p>
            <a:pPr lvl="7"/>
            <a:endParaRPr lang="en-US" dirty="0"/>
          </a:p>
          <a:p>
            <a:r>
              <a:rPr lang="en-US" dirty="0" smtClean="0"/>
              <a:t>Today, we will ignore corruption, treat it as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7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v1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every packet as often and fast as you can….</a:t>
            </a:r>
          </a:p>
          <a:p>
            <a:endParaRPr lang="en-US" dirty="0"/>
          </a:p>
          <a:p>
            <a:r>
              <a:rPr lang="en-US" dirty="0" smtClean="0"/>
              <a:t>Definitely correct</a:t>
            </a:r>
          </a:p>
          <a:p>
            <a:r>
              <a:rPr lang="en-US" dirty="0" smtClean="0"/>
              <a:t>Optimal timeliness</a:t>
            </a:r>
          </a:p>
          <a:p>
            <a:r>
              <a:rPr lang="en-US" dirty="0" smtClean="0"/>
              <a:t>Infinitely bad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receiver!</a:t>
            </a:r>
          </a:p>
          <a:p>
            <a:endParaRPr lang="en-US" dirty="0"/>
          </a:p>
          <a:p>
            <a:r>
              <a:rPr lang="en-US" dirty="0"/>
              <a:t>If receiver does not respond, no way for sender to tell when to stop resending.</a:t>
            </a:r>
          </a:p>
          <a:p>
            <a:pPr lvl="1"/>
            <a:r>
              <a:rPr lang="en-US" dirty="0"/>
              <a:t>Cannot achieve </a:t>
            </a:r>
            <a:r>
              <a:rPr lang="en-US" dirty="0" smtClean="0"/>
              <a:t>efficiency + correctness w/out </a:t>
            </a:r>
            <a:r>
              <a:rPr lang="en-US" dirty="0"/>
              <a:t>feedback.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ACK: Yes, I got the packet</a:t>
            </a:r>
          </a:p>
          <a:p>
            <a:pPr lvl="1"/>
            <a:endParaRPr lang="en-US" dirty="0"/>
          </a:p>
          <a:p>
            <a:r>
              <a:rPr lang="en-US" dirty="0" smtClean="0"/>
              <a:t>NACK: No, I did not get the packet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When is NACK a natural idea?</a:t>
            </a:r>
          </a:p>
          <a:p>
            <a:pPr lvl="1"/>
            <a:r>
              <a:rPr lang="en-US" dirty="0" smtClean="0"/>
              <a:t>Corruption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Ignore NACKs for rest of lecture….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v2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Resend packet until you get an ACK</a:t>
            </a:r>
          </a:p>
          <a:p>
            <a:pPr lvl="1"/>
            <a:r>
              <a:rPr lang="en-US" dirty="0" smtClean="0"/>
              <a:t>And receiver resends ACKs until data flow stops</a:t>
            </a:r>
          </a:p>
          <a:p>
            <a:endParaRPr lang="en-US" dirty="0"/>
          </a:p>
          <a:p>
            <a:r>
              <a:rPr lang="en-US" dirty="0" smtClean="0"/>
              <a:t>Optimal timeliness</a:t>
            </a:r>
          </a:p>
          <a:p>
            <a:r>
              <a:rPr lang="en-US" dirty="0" smtClean="0"/>
              <a:t>Efficiency: how much bandwidth is wasted?</a:t>
            </a:r>
          </a:p>
          <a:p>
            <a:pPr marL="339725" lvl="1" indent="0">
              <a:buNone/>
            </a:pPr>
            <a:r>
              <a:rPr lang="en-US" dirty="0" smtClean="0"/>
              <a:t>        ~ B x RTT</a:t>
            </a:r>
          </a:p>
          <a:p>
            <a:pPr lvl="1"/>
            <a:r>
              <a:rPr lang="en-US" dirty="0" smtClean="0"/>
              <a:t>ok for short latencies</a:t>
            </a:r>
          </a:p>
          <a:p>
            <a:pPr lvl="1"/>
            <a:r>
              <a:rPr lang="en-US" dirty="0" smtClean="0"/>
              <a:t>bad for long latencies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v3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</a:t>
            </a:r>
            <a:r>
              <a:rPr lang="en-US" dirty="0" smtClean="0"/>
              <a:t>packet</a:t>
            </a:r>
          </a:p>
          <a:p>
            <a:pPr lvl="1"/>
            <a:r>
              <a:rPr lang="en-US" dirty="0" smtClean="0"/>
              <a:t>Set a timer</a:t>
            </a:r>
            <a:endParaRPr lang="en-US" dirty="0"/>
          </a:p>
          <a:p>
            <a:r>
              <a:rPr lang="en-US" dirty="0"/>
              <a:t>If receive ACK: done</a:t>
            </a:r>
          </a:p>
          <a:p>
            <a:r>
              <a:rPr lang="en-US" dirty="0"/>
              <a:t>If no </a:t>
            </a:r>
            <a:r>
              <a:rPr lang="en-US" dirty="0" smtClean="0"/>
              <a:t>ACK by time timer expires, resend.</a:t>
            </a:r>
          </a:p>
          <a:p>
            <a:endParaRPr lang="en-US" dirty="0"/>
          </a:p>
          <a:p>
            <a:r>
              <a:rPr lang="en-US" dirty="0"/>
              <a:t>Timeliness would argue for small </a:t>
            </a:r>
            <a:r>
              <a:rPr lang="en-US" dirty="0" smtClean="0"/>
              <a:t>timeout</a:t>
            </a:r>
            <a:endParaRPr lang="en-US" dirty="0"/>
          </a:p>
          <a:p>
            <a:r>
              <a:rPr lang="en-US" dirty="0"/>
              <a:t>Efficiency would argue for larger </a:t>
            </a:r>
            <a:r>
              <a:rPr lang="en-US" dirty="0" smtClean="0"/>
              <a:t>timeout</a:t>
            </a:r>
            <a:endParaRPr lang="en-US" dirty="0"/>
          </a:p>
          <a:p>
            <a:pPr lvl="1"/>
            <a:r>
              <a:rPr lang="en-US" dirty="0" smtClean="0"/>
              <a:t>May </a:t>
            </a:r>
            <a:r>
              <a:rPr lang="en-US" dirty="0"/>
              <a:t>want to increase timer each time you try</a:t>
            </a:r>
          </a:p>
          <a:p>
            <a:pPr lvl="1"/>
            <a:r>
              <a:rPr lang="en-US" dirty="0"/>
              <a:t>May want to cap the number of retries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0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ave “solved” the single packet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packet</a:t>
            </a:r>
          </a:p>
          <a:p>
            <a:r>
              <a:rPr lang="en-US" dirty="0" smtClean="0"/>
              <a:t>Set timer</a:t>
            </a:r>
          </a:p>
          <a:p>
            <a:r>
              <a:rPr lang="en-US" dirty="0" smtClean="0"/>
              <a:t>If no ACK when timer goes off, resend packet</a:t>
            </a:r>
          </a:p>
          <a:p>
            <a:pPr lvl="1"/>
            <a:r>
              <a:rPr lang="en-US" dirty="0" smtClean="0"/>
              <a:t>And reset timer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Minute </a:t>
            </a:r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4BB47-49BE-2C4C-A667-9129E520992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8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Model: reliable stream of packets</a:t>
            </a:r>
          </a:p>
          <a:p>
            <a:pPr lvl="1"/>
            <a:r>
              <a:rPr lang="en-US" dirty="0" smtClean="0"/>
              <a:t>Hand up contiguous block of packets to application</a:t>
            </a:r>
          </a:p>
          <a:p>
            <a:pPr lvl="1"/>
            <a:endParaRPr lang="en-US" dirty="0"/>
          </a:p>
          <a:p>
            <a:r>
              <a:rPr lang="en-US" dirty="0" smtClean="0"/>
              <a:t>Why not use single-packet solution?</a:t>
            </a:r>
          </a:p>
          <a:p>
            <a:pPr lvl="1"/>
            <a:r>
              <a:rPr lang="en-US" dirty="0" smtClean="0"/>
              <a:t>Only one packet in flight at any time</a:t>
            </a:r>
          </a:p>
          <a:p>
            <a:pPr lvl="1"/>
            <a:r>
              <a:rPr lang="en-US" dirty="0" smtClean="0"/>
              <a:t>Very poor timeliness (but very good efficiency)</a:t>
            </a:r>
          </a:p>
          <a:p>
            <a:pPr lvl="1"/>
            <a:endParaRPr lang="en-US" dirty="0"/>
          </a:p>
          <a:p>
            <a:r>
              <a:rPr lang="en-US" dirty="0" smtClean="0"/>
              <a:t>Use window-based approach</a:t>
            </a:r>
          </a:p>
          <a:p>
            <a:pPr lvl="1"/>
            <a:r>
              <a:rPr lang="en-US" dirty="0" smtClean="0"/>
              <a:t>Allow for W packets in-flight at any time </a:t>
            </a:r>
            <a:r>
              <a:rPr lang="en-US" b="1" dirty="0" smtClean="0"/>
              <a:t>(</a:t>
            </a:r>
            <a:r>
              <a:rPr lang="en-US" b="1" dirty="0" err="1" smtClean="0"/>
              <a:t>unack’ed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Sliding Window implies W packets are contiguous</a:t>
            </a:r>
          </a:p>
          <a:p>
            <a:pPr lvl="2"/>
            <a:r>
              <a:rPr lang="en-US" dirty="0" smtClean="0"/>
              <a:t>Makes sense if window is related to receiver buffer (later)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4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Fate Sharing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Course So Far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Reliable Delivery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Window-based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textbook or the web for animations….</a:t>
            </a:r>
          </a:p>
          <a:p>
            <a:pPr lvl="1"/>
            <a:r>
              <a:rPr lang="en-US" dirty="0" smtClean="0"/>
              <a:t>Will implement in project</a:t>
            </a:r>
          </a:p>
          <a:p>
            <a:pPr lvl="1"/>
            <a:endParaRPr lang="en-US" dirty="0"/>
          </a:p>
          <a:p>
            <a:r>
              <a:rPr lang="en-US" dirty="0" smtClean="0"/>
              <a:t>Very simple concept:</a:t>
            </a:r>
          </a:p>
          <a:p>
            <a:pPr lvl="1"/>
            <a:r>
              <a:rPr lang="en-US" dirty="0" smtClean="0"/>
              <a:t>Send W packets</a:t>
            </a:r>
          </a:p>
          <a:p>
            <a:pPr lvl="1"/>
            <a:r>
              <a:rPr lang="en-US" dirty="0" smtClean="0"/>
              <a:t>When one gets </a:t>
            </a:r>
            <a:r>
              <a:rPr lang="en-US" dirty="0" err="1" smtClean="0"/>
              <a:t>ACK’ed</a:t>
            </a:r>
            <a:r>
              <a:rPr lang="en-US" dirty="0" smtClean="0"/>
              <a:t>, send the next packet in line</a:t>
            </a:r>
          </a:p>
          <a:p>
            <a:pPr lvl="1"/>
            <a:endParaRPr lang="en-US" dirty="0"/>
          </a:p>
          <a:p>
            <a:r>
              <a:rPr lang="en-US" dirty="0" smtClean="0"/>
              <a:t>Will consider several variations….</a:t>
            </a:r>
          </a:p>
          <a:p>
            <a:pPr lvl="1"/>
            <a:r>
              <a:rPr lang="en-US" dirty="0" smtClean="0"/>
              <a:t>But first….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2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big should the window be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serve three purposes</a:t>
            </a:r>
          </a:p>
          <a:p>
            <a:pPr lvl="1"/>
            <a:r>
              <a:rPr lang="en-US" dirty="0" smtClean="0"/>
              <a:t>Taking advantage of the bandwidth on the link</a:t>
            </a:r>
          </a:p>
          <a:p>
            <a:pPr lvl="1"/>
            <a:r>
              <a:rPr lang="en-US" dirty="0"/>
              <a:t>Limiting the bandwidth used (congestion control)</a:t>
            </a:r>
          </a:p>
          <a:p>
            <a:pPr lvl="1"/>
            <a:r>
              <a:rPr lang="en-US" dirty="0" smtClean="0"/>
              <a:t>Limiting </a:t>
            </a:r>
            <a:r>
              <a:rPr lang="en-US" dirty="0" smtClean="0"/>
              <a:t>the amount of buffering needed at the receiver</a:t>
            </a:r>
          </a:p>
          <a:p>
            <a:pPr lvl="1"/>
            <a:endParaRPr lang="en-US" dirty="0"/>
          </a:p>
          <a:p>
            <a:r>
              <a:rPr lang="en-US" dirty="0" smtClean="0"/>
              <a:t>If we ignore all but the first goal, then we want to keep the sender always sending (in the ideal case)</a:t>
            </a:r>
          </a:p>
          <a:p>
            <a:pPr lvl="1"/>
            <a:r>
              <a:rPr lang="en-US" dirty="0"/>
              <a:t>RTT: sending first packet until receiving first </a:t>
            </a:r>
            <a:r>
              <a:rPr lang="en-US" dirty="0" smtClean="0"/>
              <a:t>ACK</a:t>
            </a:r>
          </a:p>
          <a:p>
            <a:pPr lvl="1"/>
            <a:endParaRPr lang="en-US" dirty="0"/>
          </a:p>
          <a:p>
            <a:pPr marL="339725" lvl="1" indent="0" algn="ctr">
              <a:buNone/>
            </a:pPr>
            <a:r>
              <a:rPr lang="en-US" sz="3200" dirty="0" smtClean="0"/>
              <a:t>Condition: RTT </a:t>
            </a:r>
            <a:r>
              <a:rPr lang="en-US" sz="3200" dirty="0"/>
              <a:t>x B ~ W x Packet Size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feedback</a:t>
            </a:r>
          </a:p>
          <a:p>
            <a:pPr lvl="1"/>
            <a:endParaRPr lang="en-US" dirty="0"/>
          </a:p>
          <a:p>
            <a:r>
              <a:rPr lang="en-US" dirty="0" smtClean="0"/>
              <a:t>Detection of loss</a:t>
            </a:r>
          </a:p>
          <a:p>
            <a:pPr lvl="1"/>
            <a:endParaRPr lang="en-US" dirty="0"/>
          </a:p>
          <a:p>
            <a:r>
              <a:rPr lang="en-US" dirty="0" smtClean="0"/>
              <a:t>Response to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3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Feedback From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Individual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Know fate of each packet</a:t>
            </a:r>
          </a:p>
          <a:p>
            <a:pPr lvl="1"/>
            <a:r>
              <a:rPr lang="en-US" dirty="0" smtClean="0"/>
              <a:t>Impervious to reordering</a:t>
            </a:r>
          </a:p>
          <a:p>
            <a:pPr lvl="1"/>
            <a:r>
              <a:rPr lang="en-US" dirty="0" smtClean="0"/>
              <a:t>Simple window algorithm</a:t>
            </a:r>
          </a:p>
          <a:p>
            <a:pPr lvl="2"/>
            <a:r>
              <a:rPr lang="en-US" dirty="0" smtClean="0"/>
              <a:t>W independent single-packet algorithms</a:t>
            </a:r>
          </a:p>
          <a:p>
            <a:pPr lvl="2"/>
            <a:r>
              <a:rPr lang="en-US" dirty="0" smtClean="0"/>
              <a:t>When one finishes, grab next packet</a:t>
            </a:r>
          </a:p>
          <a:p>
            <a:endParaRPr lang="en-US" dirty="0" smtClean="0"/>
          </a:p>
          <a:p>
            <a:r>
              <a:rPr lang="en-US" dirty="0" smtClean="0"/>
              <a:t>Weaknesses?</a:t>
            </a:r>
          </a:p>
          <a:p>
            <a:pPr lvl="1"/>
            <a:r>
              <a:rPr lang="en-US" dirty="0" smtClean="0"/>
              <a:t>Loss of ACK packet requires a retransmission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2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 the highest sequence number for which all previous packets have been received</a:t>
            </a:r>
          </a:p>
          <a:p>
            <a:pPr lvl="1"/>
            <a:r>
              <a:rPr lang="en-US" dirty="0" smtClean="0"/>
              <a:t>Implementations often send back “next expected packet”, but that’s just a detail</a:t>
            </a:r>
            <a:endParaRPr lang="en-US" b="1" dirty="0" smtClean="0"/>
          </a:p>
          <a:p>
            <a:pPr lvl="1"/>
            <a:endParaRPr lang="en-US" dirty="0"/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Recovers from lost ACKs</a:t>
            </a:r>
          </a:p>
          <a:p>
            <a:pPr lvl="1"/>
            <a:endParaRPr lang="en-US" dirty="0"/>
          </a:p>
          <a:p>
            <a:r>
              <a:rPr lang="en-US" dirty="0" smtClean="0"/>
              <a:t>Weaknesses?</a:t>
            </a:r>
          </a:p>
          <a:p>
            <a:pPr lvl="1"/>
            <a:r>
              <a:rPr lang="en-US" dirty="0" smtClean="0"/>
              <a:t>Confused </a:t>
            </a:r>
            <a:r>
              <a:rPr lang="en-US" dirty="0"/>
              <a:t>by </a:t>
            </a:r>
            <a:r>
              <a:rPr lang="en-US" dirty="0" smtClean="0"/>
              <a:t>reordering</a:t>
            </a:r>
          </a:p>
          <a:p>
            <a:pPr lvl="1"/>
            <a:r>
              <a:rPr lang="en-US" dirty="0"/>
              <a:t>Incomplete information about which packets have </a:t>
            </a:r>
            <a:r>
              <a:rPr lang="en-US" dirty="0" smtClean="0"/>
              <a:t>arrived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packets that have been received</a:t>
            </a:r>
          </a:p>
          <a:p>
            <a:pPr lvl="1"/>
            <a:r>
              <a:rPr lang="en-US" dirty="0" smtClean="0"/>
              <a:t>Give highest cumulative ACK plus any additional packets</a:t>
            </a:r>
          </a:p>
          <a:p>
            <a:pPr lvl="1"/>
            <a:r>
              <a:rPr lang="en-US" dirty="0"/>
              <a:t>Feasible if only small holes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As much information as you could hope for</a:t>
            </a:r>
          </a:p>
          <a:p>
            <a:pPr lvl="1"/>
            <a:r>
              <a:rPr lang="en-US" dirty="0" smtClean="0"/>
              <a:t>Resilient form of individual ACKs</a:t>
            </a:r>
          </a:p>
          <a:p>
            <a:r>
              <a:rPr lang="en-US" dirty="0" smtClean="0"/>
              <a:t>Weaknesses?</a:t>
            </a:r>
          </a:p>
          <a:p>
            <a:pPr lvl="1"/>
            <a:r>
              <a:rPr lang="en-US" dirty="0" smtClean="0"/>
              <a:t>Could require sizable overhead in bad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packet times out, assume it is lost….</a:t>
            </a:r>
          </a:p>
          <a:p>
            <a:pPr lvl="1"/>
            <a:endParaRPr lang="en-US" dirty="0"/>
          </a:p>
          <a:p>
            <a:r>
              <a:rPr lang="en-US" dirty="0" smtClean="0"/>
              <a:t>How else can you detect loss?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1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individual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packet 5 is lost, but no others</a:t>
            </a:r>
          </a:p>
          <a:p>
            <a:endParaRPr lang="en-US" dirty="0"/>
          </a:p>
          <a:p>
            <a:r>
              <a:rPr lang="en-US" dirty="0" smtClean="0"/>
              <a:t>Stream of ACKs will be:</a:t>
            </a:r>
          </a:p>
          <a:p>
            <a:pPr lvl="1"/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6</a:t>
            </a:r>
          </a:p>
          <a:p>
            <a:pPr lvl="1"/>
            <a:r>
              <a:rPr lang="en-US" dirty="0" smtClean="0"/>
              <a:t>7</a:t>
            </a:r>
          </a:p>
          <a:p>
            <a:pPr lvl="1"/>
            <a:r>
              <a:rPr lang="en-US" dirty="0" smtClean="0"/>
              <a:t>8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individual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resend packet when k “subsequent packets” are received</a:t>
            </a:r>
          </a:p>
          <a:p>
            <a:pPr lvl="1"/>
            <a:endParaRPr lang="en-US" dirty="0"/>
          </a:p>
          <a:p>
            <a:r>
              <a:rPr lang="en-US" dirty="0" smtClean="0"/>
              <a:t>Response to loss:</a:t>
            </a:r>
          </a:p>
          <a:p>
            <a:pPr lvl="1"/>
            <a:r>
              <a:rPr lang="en-US" dirty="0" smtClean="0"/>
              <a:t>Resend missing packet</a:t>
            </a:r>
          </a:p>
          <a:p>
            <a:pPr lvl="1"/>
            <a:r>
              <a:rPr lang="en-US" dirty="0" smtClean="0"/>
              <a:t>Continue window based protocol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and Their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break system into </a:t>
            </a:r>
            <a:r>
              <a:rPr lang="en-US" dirty="0" smtClean="0"/>
              <a:t>modules</a:t>
            </a:r>
          </a:p>
          <a:p>
            <a:pPr lvl="1"/>
            <a:r>
              <a:rPr lang="en-US" b="1" dirty="0" smtClean="0"/>
              <a:t>Dictated by Layering</a:t>
            </a:r>
          </a:p>
          <a:p>
            <a:pPr lvl="1"/>
            <a:endParaRPr lang="en-US" b="1" dirty="0"/>
          </a:p>
          <a:p>
            <a:r>
              <a:rPr lang="en-US" dirty="0"/>
              <a:t>Where modules are </a:t>
            </a:r>
            <a:r>
              <a:rPr lang="en-US" dirty="0" smtClean="0"/>
              <a:t>implemented</a:t>
            </a:r>
          </a:p>
          <a:p>
            <a:pPr lvl="1"/>
            <a:r>
              <a:rPr lang="en-US" b="1" dirty="0" smtClean="0"/>
              <a:t>Dictated by End-to-End Principle</a:t>
            </a:r>
          </a:p>
          <a:p>
            <a:pPr lvl="1"/>
            <a:endParaRPr lang="en-US" b="1" dirty="0"/>
          </a:p>
          <a:p>
            <a:r>
              <a:rPr lang="en-US" dirty="0" smtClean="0"/>
              <a:t>Where </a:t>
            </a:r>
            <a:r>
              <a:rPr lang="en-US" dirty="0"/>
              <a:t>state is </a:t>
            </a:r>
            <a:r>
              <a:rPr lang="en-US" dirty="0" smtClean="0"/>
              <a:t>stored</a:t>
            </a:r>
          </a:p>
          <a:p>
            <a:pPr lvl="1"/>
            <a:r>
              <a:rPr lang="en-US" b="1" dirty="0" smtClean="0"/>
              <a:t>Dictated by Fate-Sharing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full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story, except that the “hole” is explicit </a:t>
            </a:r>
          </a:p>
          <a:p>
            <a:pPr lvl="1"/>
            <a:endParaRPr lang="en-US" dirty="0"/>
          </a:p>
          <a:p>
            <a:r>
              <a:rPr lang="en-US" dirty="0"/>
              <a:t>Stream of ACKs will be:</a:t>
            </a:r>
          </a:p>
          <a:p>
            <a:pPr lvl="1"/>
            <a:r>
              <a:rPr lang="en-US" dirty="0" smtClean="0"/>
              <a:t>Up to 1</a:t>
            </a:r>
            <a:endParaRPr lang="en-US" dirty="0"/>
          </a:p>
          <a:p>
            <a:pPr lvl="1"/>
            <a:r>
              <a:rPr lang="en-US" dirty="0" smtClean="0"/>
              <a:t>Up to 2</a:t>
            </a:r>
            <a:endParaRPr lang="en-US" dirty="0"/>
          </a:p>
          <a:p>
            <a:pPr lvl="1"/>
            <a:r>
              <a:rPr lang="en-US" dirty="0" smtClean="0"/>
              <a:t>Up to 3</a:t>
            </a:r>
            <a:endParaRPr lang="en-US" dirty="0"/>
          </a:p>
          <a:p>
            <a:pPr lvl="1"/>
            <a:r>
              <a:rPr lang="en-US" dirty="0" smtClean="0"/>
              <a:t>Up to 4</a:t>
            </a:r>
            <a:endParaRPr lang="en-US" dirty="0"/>
          </a:p>
          <a:p>
            <a:pPr lvl="1"/>
            <a:r>
              <a:rPr lang="en-US" dirty="0" smtClean="0"/>
              <a:t>Up to 4, plus 6</a:t>
            </a:r>
            <a:endParaRPr lang="en-US" dirty="0"/>
          </a:p>
          <a:p>
            <a:pPr lvl="1"/>
            <a:r>
              <a:rPr lang="en-US" dirty="0" smtClean="0"/>
              <a:t>Up to 4, plus 6,7</a:t>
            </a:r>
            <a:endParaRPr lang="en-US" dirty="0"/>
          </a:p>
          <a:p>
            <a:pPr lvl="1"/>
            <a:r>
              <a:rPr lang="en-US" dirty="0" smtClean="0"/>
              <a:t>Up to 4, plus 6,7,8</a:t>
            </a:r>
            <a:endParaRPr lang="en-US" dirty="0"/>
          </a:p>
          <a:p>
            <a:pPr lvl="1"/>
            <a:r>
              <a:rPr lang="en-US" dirty="0"/>
              <a:t>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full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resend packet when k “subsequent packets” are received</a:t>
            </a:r>
          </a:p>
          <a:p>
            <a:pPr lvl="1"/>
            <a:endParaRPr lang="en-US" dirty="0"/>
          </a:p>
          <a:p>
            <a:r>
              <a:rPr lang="en-US" dirty="0" smtClean="0"/>
              <a:t>Response to loss:</a:t>
            </a:r>
          </a:p>
          <a:p>
            <a:pPr lvl="1"/>
            <a:r>
              <a:rPr lang="en-US" dirty="0" smtClean="0"/>
              <a:t>Resend missing packet</a:t>
            </a:r>
          </a:p>
          <a:p>
            <a:pPr lvl="1"/>
            <a:r>
              <a:rPr lang="en-US" dirty="0" smtClean="0"/>
              <a:t>Continue window based protocol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packet 5 is lost, but no others</a:t>
            </a:r>
          </a:p>
          <a:p>
            <a:endParaRPr lang="en-US" dirty="0"/>
          </a:p>
          <a:p>
            <a:r>
              <a:rPr lang="en-US" dirty="0" smtClean="0"/>
              <a:t>Stream of ACKs will be:</a:t>
            </a:r>
          </a:p>
          <a:p>
            <a:pPr lvl="1"/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4 (when 6 arrives)</a:t>
            </a:r>
          </a:p>
          <a:p>
            <a:pPr lvl="1"/>
            <a:r>
              <a:rPr lang="en-US" dirty="0" smtClean="0"/>
              <a:t>4 (when 7 arrives)</a:t>
            </a:r>
          </a:p>
          <a:p>
            <a:pPr lvl="1"/>
            <a:r>
              <a:rPr lang="en-US" dirty="0" smtClean="0"/>
              <a:t>4 (when 8 arrives)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“Duplicate ACKs” are a sign of an isolated loss</a:t>
            </a:r>
          </a:p>
          <a:p>
            <a:pPr lvl="1"/>
            <a:r>
              <a:rPr lang="en-US" dirty="0" smtClean="0"/>
              <a:t>The lack of ACK progress means 5 hasn’t been delivered</a:t>
            </a:r>
          </a:p>
          <a:p>
            <a:pPr lvl="1"/>
            <a:r>
              <a:rPr lang="en-US" dirty="0" smtClean="0"/>
              <a:t>The stream of ACKs means that some packets are being delivered</a:t>
            </a:r>
          </a:p>
          <a:p>
            <a:pPr lvl="1"/>
            <a:endParaRPr lang="en-US" dirty="0"/>
          </a:p>
          <a:p>
            <a:r>
              <a:rPr lang="en-US" dirty="0" smtClean="0"/>
              <a:t>Therefore, could trigger resend upon receiving k duplicate ACKs</a:t>
            </a:r>
          </a:p>
          <a:p>
            <a:pPr lvl="1"/>
            <a:endParaRPr lang="en-US" dirty="0"/>
          </a:p>
          <a:p>
            <a:r>
              <a:rPr lang="en-US" dirty="0" smtClean="0"/>
              <a:t>But response to loss is trickier….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9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with cumulative 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choices:</a:t>
            </a:r>
          </a:p>
          <a:p>
            <a:pPr lvl="1"/>
            <a:r>
              <a:rPr lang="en-US" dirty="0" smtClean="0"/>
              <a:t>Send missing packet and optimistically assume that subsequent packets have arrived</a:t>
            </a:r>
          </a:p>
          <a:p>
            <a:pPr lvl="2"/>
            <a:r>
              <a:rPr lang="en-US" dirty="0" smtClean="0"/>
              <a:t>i.e., increase W by the number of Dup ACKs</a:t>
            </a:r>
          </a:p>
          <a:p>
            <a:pPr lvl="1"/>
            <a:r>
              <a:rPr lang="en-US" dirty="0" smtClean="0"/>
              <a:t>Send missing packet, and wait for ACK</a:t>
            </a:r>
          </a:p>
          <a:p>
            <a:pPr lvl="1"/>
            <a:endParaRPr lang="en-US" dirty="0"/>
          </a:p>
          <a:p>
            <a:r>
              <a:rPr lang="en-US" dirty="0" smtClean="0"/>
              <a:t>Timeout-detected losses also problematic</a:t>
            </a:r>
          </a:p>
          <a:p>
            <a:pPr lvl="1"/>
            <a:r>
              <a:rPr lang="en-US" dirty="0" smtClean="0"/>
              <a:t>If packet 5 times out, packet 6 is about to time out also</a:t>
            </a:r>
            <a:endParaRPr lang="en-US" dirty="0"/>
          </a:p>
          <a:p>
            <a:pPr lvl="1"/>
            <a:r>
              <a:rPr lang="en-US" dirty="0" smtClean="0"/>
              <a:t>Do you resend both?</a:t>
            </a:r>
          </a:p>
          <a:p>
            <a:pPr lvl="1"/>
            <a:r>
              <a:rPr lang="en-US" dirty="0" smtClean="0"/>
              <a:t>Do you resend 5 and wait?</a:t>
            </a:r>
          </a:p>
          <a:p>
            <a:pPr lvl="1"/>
            <a:r>
              <a:rPr lang="en-US" dirty="0" smtClean="0"/>
              <a:t>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4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Go-Back-N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algorithm (not advisable, but simple)</a:t>
            </a:r>
          </a:p>
          <a:p>
            <a:r>
              <a:rPr lang="en-US" dirty="0" smtClean="0"/>
              <a:t>Sliding window (only W contiguous packets)</a:t>
            </a:r>
          </a:p>
          <a:p>
            <a:r>
              <a:rPr lang="en-US" dirty="0" smtClean="0"/>
              <a:t>When a loss is detected by timeout, resend all W packets starting with loss</a:t>
            </a:r>
          </a:p>
          <a:p>
            <a:r>
              <a:rPr lang="en-US" dirty="0" smtClean="0"/>
              <a:t>Receiver discards out-of-order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8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bad things best effort can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can be lost</a:t>
            </a:r>
          </a:p>
          <a:p>
            <a:r>
              <a:rPr lang="en-US" dirty="0" smtClean="0"/>
              <a:t>Packets can be corrupted</a:t>
            </a:r>
          </a:p>
          <a:p>
            <a:r>
              <a:rPr lang="en-US" b="1" dirty="0" smtClean="0"/>
              <a:t>Packets can be reordered</a:t>
            </a:r>
          </a:p>
          <a:p>
            <a:r>
              <a:rPr lang="en-US" b="1" dirty="0" smtClean="0"/>
              <a:t>Packets can be delayed</a:t>
            </a:r>
          </a:p>
          <a:p>
            <a:r>
              <a:rPr lang="en-US" b="1" dirty="0" smtClean="0"/>
              <a:t>Packets can be </a:t>
            </a:r>
            <a:r>
              <a:rPr lang="en-US" b="1" dirty="0" smtClean="0"/>
              <a:t>duplicated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6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Reordering?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ACKs: not a problem</a:t>
            </a:r>
          </a:p>
          <a:p>
            <a:r>
              <a:rPr lang="en-US" dirty="0" smtClean="0"/>
              <a:t>Full information: not a problem</a:t>
            </a:r>
          </a:p>
          <a:p>
            <a:r>
              <a:rPr lang="en-US" dirty="0" smtClean="0"/>
              <a:t>Cumulative ACKs: create Dup 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6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Long Delays?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timeouts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Duplication?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Duplicate ACKs</a:t>
            </a:r>
          </a:p>
          <a:p>
            <a:pPr lvl="1"/>
            <a:r>
              <a:rPr lang="en-US" dirty="0" smtClean="0"/>
              <a:t>Could be confused for loss with cumulative ACKs</a:t>
            </a:r>
          </a:p>
          <a:p>
            <a:pPr lvl="1"/>
            <a:r>
              <a:rPr lang="en-US" dirty="0" smtClean="0"/>
              <a:t>But duplication is rare….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1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Fate-Sharing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7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information ACKs</a:t>
            </a:r>
          </a:p>
          <a:p>
            <a:r>
              <a:rPr lang="en-US" dirty="0" smtClean="0"/>
              <a:t>Window-based, with retransmissions after:</a:t>
            </a:r>
          </a:p>
          <a:p>
            <a:pPr lvl="1"/>
            <a:r>
              <a:rPr lang="en-US" dirty="0" smtClean="0"/>
              <a:t>Timeout</a:t>
            </a:r>
          </a:p>
          <a:p>
            <a:pPr lvl="1"/>
            <a:r>
              <a:rPr lang="en-US" dirty="0" smtClean="0"/>
              <a:t>K subsequent ACKs</a:t>
            </a:r>
            <a:endParaRPr lang="en-US" dirty="0"/>
          </a:p>
          <a:p>
            <a:r>
              <a:rPr lang="en-US" dirty="0" smtClean="0"/>
              <a:t>This is correct, timely, 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 W based on losses….</a:t>
            </a:r>
          </a:p>
          <a:p>
            <a:pPr lvl="1"/>
            <a:endParaRPr lang="en-US" dirty="0"/>
          </a:p>
          <a:p>
            <a:r>
              <a:rPr lang="en-US" dirty="0" smtClean="0"/>
              <a:t>In a way that flows receive same shares</a:t>
            </a:r>
          </a:p>
          <a:p>
            <a:pPr lvl="1"/>
            <a:endParaRPr lang="en-US" dirty="0"/>
          </a:p>
          <a:p>
            <a:r>
              <a:rPr lang="en-US" dirty="0" smtClean="0"/>
              <a:t>Short version:</a:t>
            </a:r>
          </a:p>
          <a:p>
            <a:pPr lvl="1"/>
            <a:r>
              <a:rPr lang="en-US" dirty="0" smtClean="0"/>
              <a:t>Loss: cut W by 2</a:t>
            </a:r>
          </a:p>
          <a:p>
            <a:pPr lvl="1"/>
            <a:r>
              <a:rPr lang="en-US" dirty="0" smtClean="0"/>
              <a:t>Successful receipt of window: W increased by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2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Window-based flow control separates concerns</a:t>
            </a:r>
          </a:p>
          <a:p>
            <a:pPr lvl="1"/>
            <a:r>
              <a:rPr lang="en-US" dirty="0" smtClean="0"/>
              <a:t>Size of W:</a:t>
            </a:r>
          </a:p>
          <a:p>
            <a:pPr lvl="1"/>
            <a:r>
              <a:rPr lang="en-US" dirty="0" smtClean="0"/>
              <a:t>Nature of feedback:</a:t>
            </a:r>
          </a:p>
          <a:p>
            <a:pPr lvl="1"/>
            <a:r>
              <a:rPr lang="en-US" dirty="0" smtClean="0"/>
              <a:t>Response to loss:</a:t>
            </a:r>
          </a:p>
          <a:p>
            <a:pPr lvl="1"/>
            <a:endParaRPr lang="en-US" dirty="0"/>
          </a:p>
          <a:p>
            <a:r>
              <a:rPr lang="en-US" dirty="0" smtClean="0"/>
              <a:t>Can design each aspect relatively independently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be correct, efficient, timely, and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other approaches….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6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Strategy: </a:t>
            </a:r>
            <a:r>
              <a:rPr lang="en-US" dirty="0" err="1" smtClean="0"/>
              <a:t>Rateless</a:t>
            </a:r>
            <a:r>
              <a:rPr lang="en-US" dirty="0" smtClean="0"/>
              <a:t>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special encoding</a:t>
            </a:r>
          </a:p>
          <a:p>
            <a:pPr lvl="1"/>
            <a:r>
              <a:rPr lang="en-US" dirty="0" smtClean="0"/>
              <a:t>Receipt of any set of M packets allows you to recover file</a:t>
            </a:r>
          </a:p>
          <a:p>
            <a:pPr lvl="1"/>
            <a:r>
              <a:rPr lang="en-US" dirty="0" smtClean="0"/>
              <a:t>Where M is close to the size of the original file</a:t>
            </a:r>
          </a:p>
          <a:p>
            <a:pPr lvl="1"/>
            <a:endParaRPr lang="en-US" dirty="0"/>
          </a:p>
          <a:p>
            <a:r>
              <a:rPr lang="en-US" dirty="0" smtClean="0"/>
              <a:t>Receiver only sends ACK when M are received</a:t>
            </a:r>
          </a:p>
          <a:p>
            <a:pPr lvl="1"/>
            <a:r>
              <a:rPr lang="en-US" dirty="0" smtClean="0"/>
              <a:t>Sender keeps sending until receives ACK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Timely, Correct</a:t>
            </a:r>
          </a:p>
          <a:p>
            <a:pPr lvl="1"/>
            <a:r>
              <a:rPr lang="en-US" dirty="0" smtClean="0"/>
              <a:t>How efficient is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0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Paradox of Internet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flows are short</a:t>
            </a:r>
          </a:p>
          <a:p>
            <a:pPr lvl="1"/>
            <a:r>
              <a:rPr lang="en-US" dirty="0" smtClean="0"/>
              <a:t>A few packets</a:t>
            </a:r>
          </a:p>
          <a:p>
            <a:pPr lvl="1"/>
            <a:endParaRPr lang="en-US" dirty="0"/>
          </a:p>
          <a:p>
            <a:r>
              <a:rPr lang="en-US" dirty="0" smtClean="0"/>
              <a:t>The majority of bytes are in long flows</a:t>
            </a:r>
          </a:p>
          <a:p>
            <a:pPr lvl="1"/>
            <a:r>
              <a:rPr lang="en-US" dirty="0" smtClean="0"/>
              <a:t>MB or more</a:t>
            </a:r>
          </a:p>
          <a:p>
            <a:pPr lvl="1"/>
            <a:endParaRPr lang="en-US" dirty="0"/>
          </a:p>
          <a:p>
            <a:r>
              <a:rPr lang="en-US" dirty="0" smtClean="0"/>
              <a:t>And this trend is accelerating…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1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wasted bandwidth ~ </a:t>
            </a:r>
            <a:r>
              <a:rPr lang="en-US" dirty="0" err="1" smtClean="0"/>
              <a:t>BxRTT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For long flows, this is small compared to total file</a:t>
            </a:r>
          </a:p>
          <a:p>
            <a:pPr lvl="1"/>
            <a:endParaRPr lang="en-US" dirty="0"/>
          </a:p>
          <a:p>
            <a:r>
              <a:rPr lang="en-US" dirty="0" smtClean="0"/>
              <a:t>For short flows, this is large </a:t>
            </a:r>
            <a:r>
              <a:rPr lang="en-US" dirty="0" smtClean="0"/>
              <a:t>compared </a:t>
            </a:r>
            <a:r>
              <a:rPr lang="en-US" dirty="0" smtClean="0"/>
              <a:t>to file</a:t>
            </a:r>
          </a:p>
          <a:p>
            <a:pPr lvl="1"/>
            <a:r>
              <a:rPr lang="en-US" dirty="0" smtClean="0"/>
              <a:t>But most of the bandwidth is in </a:t>
            </a:r>
            <a:r>
              <a:rPr lang="en-US" dirty="0" smtClean="0"/>
              <a:t>long flows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This is not a terrible idea</a:t>
            </a:r>
          </a:p>
          <a:p>
            <a:pPr lvl="1"/>
            <a:endParaRPr lang="en-US" dirty="0"/>
          </a:p>
          <a:p>
            <a:r>
              <a:rPr lang="en-US" dirty="0" smtClean="0"/>
              <a:t>What is missing?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5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54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Fate-Sharing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E2E </a:t>
            </a:r>
            <a:r>
              <a:rPr lang="en-US" dirty="0" smtClean="0"/>
              <a:t>principle </a:t>
            </a:r>
            <a:r>
              <a:rPr lang="en-US" dirty="0" smtClean="0"/>
              <a:t>relied on “fate-sharing”</a:t>
            </a:r>
          </a:p>
          <a:p>
            <a:pPr lvl="1"/>
            <a:r>
              <a:rPr lang="en-US" dirty="0" smtClean="0"/>
              <a:t>Invariants break only when endpoints themselves break</a:t>
            </a:r>
          </a:p>
          <a:p>
            <a:pPr lvl="1"/>
            <a:r>
              <a:rPr lang="en-US" dirty="0" smtClean="0"/>
              <a:t>Minimize dependence on other network elements</a:t>
            </a:r>
          </a:p>
          <a:p>
            <a:pPr lvl="1"/>
            <a:endParaRPr lang="en-US" dirty="0"/>
          </a:p>
          <a:p>
            <a:r>
              <a:rPr lang="en-US" dirty="0" smtClean="0"/>
              <a:t>This should </a:t>
            </a:r>
            <a:r>
              <a:rPr lang="en-US" dirty="0" smtClean="0"/>
              <a:t>also dictate </a:t>
            </a:r>
            <a:r>
              <a:rPr lang="en-US" dirty="0" smtClean="0"/>
              <a:t>placement of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3E22B24-A498-DB45-8F5F-CD2B2C19B2C7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General Principle: </a:t>
            </a:r>
            <a:r>
              <a:rPr lang="en-US" i="1" dirty="0" smtClean="0">
                <a:latin typeface="Helvetica" charset="0"/>
              </a:rPr>
              <a:t>Fate</a:t>
            </a:r>
            <a:r>
              <a:rPr lang="en-US" i="1" dirty="0">
                <a:latin typeface="Helvetica" charset="0"/>
              </a:rPr>
              <a:t>-Sharing</a:t>
            </a:r>
            <a:endParaRPr lang="en-US" dirty="0">
              <a:latin typeface="Helvetica" charset="0"/>
            </a:endParaRP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hen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storing state in a distributed system,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locate it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with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entities </a:t>
            </a:r>
            <a:r>
              <a:rPr lang="en-US" dirty="0">
                <a:latin typeface="Arial" charset="0"/>
              </a:rPr>
              <a:t>that </a:t>
            </a:r>
            <a:r>
              <a:rPr lang="en-US" dirty="0" smtClean="0">
                <a:latin typeface="Arial" charset="0"/>
              </a:rPr>
              <a:t>rely </a:t>
            </a:r>
            <a:r>
              <a:rPr lang="en-US" dirty="0">
                <a:latin typeface="Arial" charset="0"/>
              </a:rPr>
              <a:t>on </a:t>
            </a:r>
            <a:r>
              <a:rPr lang="en-US" dirty="0" smtClean="0">
                <a:latin typeface="Arial" charset="0"/>
              </a:rPr>
              <a:t>that </a:t>
            </a:r>
            <a:r>
              <a:rPr lang="en-US" dirty="0">
                <a:latin typeface="Arial" charset="0"/>
              </a:rPr>
              <a:t>state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Only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way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failure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can cause loss of the critical state is if the entity that cares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about it also fails ...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in which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case it 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 matter</a:t>
            </a:r>
          </a:p>
          <a:p>
            <a:r>
              <a:rPr lang="en-US" dirty="0">
                <a:latin typeface="Arial" charset="0"/>
              </a:rPr>
              <a:t>Often argues for keeping </a:t>
            </a:r>
            <a:r>
              <a:rPr lang="en-US" i="1" dirty="0">
                <a:latin typeface="Arial" charset="0"/>
              </a:rPr>
              <a:t>network state</a:t>
            </a:r>
            <a:r>
              <a:rPr lang="en-US" dirty="0">
                <a:latin typeface="Arial" charset="0"/>
              </a:rPr>
              <a:t> at end hosts rather than inside routers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 keeping with 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packet-switching rather than circuit-switching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NFS file handles, HTTP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cookies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7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8453</TotalTime>
  <Words>2762</Words>
  <Application>Microsoft Macintosh PowerPoint</Application>
  <PresentationFormat>On-screen Show (4:3)</PresentationFormat>
  <Paragraphs>610</Paragraphs>
  <Slides>77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cs426</vt:lpstr>
      <vt:lpstr>Reliable Transport: The Prequel</vt:lpstr>
      <vt:lpstr>Question</vt:lpstr>
      <vt:lpstr>Don’t be intimidated….</vt:lpstr>
      <vt:lpstr>Don’t parse my words too carefully</vt:lpstr>
      <vt:lpstr>Outline for Today</vt:lpstr>
      <vt:lpstr>Decisions and Their Principles</vt:lpstr>
      <vt:lpstr>Fate-Sharing</vt:lpstr>
      <vt:lpstr>Fate-Sharing</vt:lpstr>
      <vt:lpstr>General Principle: Fate-Sharing</vt:lpstr>
      <vt:lpstr>A Cynical View of Distributed Systems</vt:lpstr>
      <vt:lpstr>The Course So Far</vt:lpstr>
      <vt:lpstr>We Are In the “Conceptual” Phase</vt:lpstr>
      <vt:lpstr>First Step: Basic Decisions</vt:lpstr>
      <vt:lpstr>Second Step: Architectural Principles</vt:lpstr>
      <vt:lpstr>Third Step: Design Challenges</vt:lpstr>
      <vt:lpstr>Two Layers We Don’t Worry About</vt:lpstr>
      <vt:lpstr>Datalink and Network Layers</vt:lpstr>
      <vt:lpstr>Transport Layer</vt:lpstr>
      <vt:lpstr>We Only Have Two Design Challenges</vt:lpstr>
      <vt:lpstr>Purpose of Today</vt:lpstr>
      <vt:lpstr>Two Pedagogical Approaches</vt:lpstr>
      <vt:lpstr>You Must Think For Yourself</vt:lpstr>
      <vt:lpstr>Reliable Delivery</vt:lpstr>
      <vt:lpstr>Best Effort Service</vt:lpstr>
      <vt:lpstr>Making Best Effort Work</vt:lpstr>
      <vt:lpstr>Reliable Transport Is Necessary</vt:lpstr>
      <vt:lpstr>Important Distinctions</vt:lpstr>
      <vt:lpstr>Two Different Statements</vt:lpstr>
      <vt:lpstr>Challenge for Today</vt:lpstr>
      <vt:lpstr>Fundamental Systems Question</vt:lpstr>
      <vt:lpstr>Four Goals For Reliable Transfer</vt:lpstr>
      <vt:lpstr>Start with transfer of a single packet</vt:lpstr>
      <vt:lpstr>Correctness Condition?</vt:lpstr>
      <vt:lpstr>WRONG!</vt:lpstr>
      <vt:lpstr>Correctness Condition?</vt:lpstr>
      <vt:lpstr>WRONG!</vt:lpstr>
      <vt:lpstr>Correctness Condition?</vt:lpstr>
      <vt:lpstr>WRONG!</vt:lpstr>
      <vt:lpstr>Correctness Condition?</vt:lpstr>
      <vt:lpstr>We have correctness condition</vt:lpstr>
      <vt:lpstr>Two Choices for Corruption</vt:lpstr>
      <vt:lpstr>Solution v1</vt:lpstr>
      <vt:lpstr>What’s Missing?</vt:lpstr>
      <vt:lpstr>Forms of Feedback</vt:lpstr>
      <vt:lpstr>Solution v2</vt:lpstr>
      <vt:lpstr>Solution v3</vt:lpstr>
      <vt:lpstr>Have “solved” the single packet case</vt:lpstr>
      <vt:lpstr>5 Minute Break</vt:lpstr>
      <vt:lpstr>Multiple Packets</vt:lpstr>
      <vt:lpstr>Window-based Algorithms</vt:lpstr>
      <vt:lpstr>How big should the window be?</vt:lpstr>
      <vt:lpstr>Design Considerations</vt:lpstr>
      <vt:lpstr>Possible Feedback From Receiver</vt:lpstr>
      <vt:lpstr>ACK Individual Packets</vt:lpstr>
      <vt:lpstr>Cumulative ACK</vt:lpstr>
      <vt:lpstr>Full Information</vt:lpstr>
      <vt:lpstr>Detecting Loss</vt:lpstr>
      <vt:lpstr>Loss with individual ACKs</vt:lpstr>
      <vt:lpstr>Loss with individual ACKs</vt:lpstr>
      <vt:lpstr>Loss with full information</vt:lpstr>
      <vt:lpstr>Loss with full information</vt:lpstr>
      <vt:lpstr>Loss with cumulative ACKs</vt:lpstr>
      <vt:lpstr>Loss with cumulative ACKs</vt:lpstr>
      <vt:lpstr>Loss with cumulative ACKs</vt:lpstr>
      <vt:lpstr>Go-Back-N</vt:lpstr>
      <vt:lpstr>All the bad things best effort can do…</vt:lpstr>
      <vt:lpstr>Effect of Reordering?</vt:lpstr>
      <vt:lpstr>Effect of Long Delays?</vt:lpstr>
      <vt:lpstr>Effect of Duplication?</vt:lpstr>
      <vt:lpstr>Possible Design</vt:lpstr>
      <vt:lpstr>Fairness?</vt:lpstr>
      <vt:lpstr>Summary</vt:lpstr>
      <vt:lpstr>Are We Done?</vt:lpstr>
      <vt:lpstr>Alternate Strategy: Rateless Codes</vt:lpstr>
      <vt:lpstr>The Paradox of Internet Traffic</vt:lpstr>
      <vt:lpstr>Inefficiency</vt:lpstr>
      <vt:lpstr>Next Lecture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725</cp:revision>
  <cp:lastPrinted>2012-09-02T00:47:56Z</cp:lastPrinted>
  <dcterms:created xsi:type="dcterms:W3CDTF">2007-08-31T05:34:37Z</dcterms:created>
  <dcterms:modified xsi:type="dcterms:W3CDTF">2012-09-07T00:09:23Z</dcterms:modified>
</cp:coreProperties>
</file>