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493" r:id="rId2"/>
    <p:sldId id="525" r:id="rId3"/>
    <p:sldId id="662" r:id="rId4"/>
    <p:sldId id="663" r:id="rId5"/>
    <p:sldId id="664" r:id="rId6"/>
    <p:sldId id="665" r:id="rId7"/>
    <p:sldId id="669" r:id="rId8"/>
    <p:sldId id="666" r:id="rId9"/>
    <p:sldId id="667" r:id="rId10"/>
    <p:sldId id="668" r:id="rId11"/>
    <p:sldId id="638" r:id="rId12"/>
    <p:sldId id="632" r:id="rId13"/>
    <p:sldId id="639" r:id="rId14"/>
    <p:sldId id="630" r:id="rId15"/>
    <p:sldId id="634" r:id="rId16"/>
    <p:sldId id="636" r:id="rId17"/>
    <p:sldId id="672" r:id="rId18"/>
    <p:sldId id="527" r:id="rId19"/>
    <p:sldId id="528" r:id="rId20"/>
    <p:sldId id="572" r:id="rId21"/>
    <p:sldId id="619" r:id="rId22"/>
    <p:sldId id="496" r:id="rId23"/>
    <p:sldId id="644" r:id="rId24"/>
    <p:sldId id="569" r:id="rId25"/>
    <p:sldId id="548" r:id="rId26"/>
    <p:sldId id="562" r:id="rId27"/>
    <p:sldId id="563" r:id="rId28"/>
    <p:sldId id="565" r:id="rId29"/>
    <p:sldId id="670" r:id="rId30"/>
    <p:sldId id="564" r:id="rId31"/>
    <p:sldId id="547" r:id="rId32"/>
    <p:sldId id="535" r:id="rId33"/>
    <p:sldId id="612" r:id="rId34"/>
    <p:sldId id="542" r:id="rId35"/>
    <p:sldId id="536" r:id="rId36"/>
    <p:sldId id="495" r:id="rId37"/>
    <p:sldId id="541" r:id="rId38"/>
    <p:sldId id="540" r:id="rId39"/>
    <p:sldId id="537" r:id="rId40"/>
    <p:sldId id="551" r:id="rId41"/>
    <p:sldId id="645" r:id="rId42"/>
    <p:sldId id="573" r:id="rId43"/>
    <p:sldId id="673" r:id="rId44"/>
    <p:sldId id="643" r:id="rId45"/>
    <p:sldId id="544" r:id="rId46"/>
    <p:sldId id="545" r:id="rId47"/>
    <p:sldId id="538" r:id="rId48"/>
    <p:sldId id="648" r:id="rId49"/>
    <p:sldId id="549" r:id="rId50"/>
    <p:sldId id="550" r:id="rId51"/>
    <p:sldId id="543" r:id="rId52"/>
    <p:sldId id="553" r:id="rId53"/>
    <p:sldId id="554" r:id="rId54"/>
    <p:sldId id="555" r:id="rId55"/>
    <p:sldId id="559" r:id="rId56"/>
    <p:sldId id="556" r:id="rId57"/>
    <p:sldId id="561" r:id="rId58"/>
    <p:sldId id="570" r:id="rId59"/>
    <p:sldId id="353" r:id="rId60"/>
    <p:sldId id="592" r:id="rId61"/>
    <p:sldId id="546" r:id="rId62"/>
    <p:sldId id="566" r:id="rId63"/>
    <p:sldId id="586" r:id="rId64"/>
    <p:sldId id="576" r:id="rId65"/>
    <p:sldId id="578" r:id="rId66"/>
    <p:sldId id="582" r:id="rId67"/>
    <p:sldId id="580" r:id="rId68"/>
    <p:sldId id="581" r:id="rId69"/>
    <p:sldId id="646" r:id="rId70"/>
    <p:sldId id="577" r:id="rId71"/>
    <p:sldId id="579" r:id="rId72"/>
    <p:sldId id="583" r:id="rId73"/>
    <p:sldId id="584" r:id="rId74"/>
    <p:sldId id="647" r:id="rId75"/>
    <p:sldId id="613" r:id="rId76"/>
    <p:sldId id="660" r:id="rId77"/>
    <p:sldId id="661" r:id="rId78"/>
    <p:sldId id="625" r:id="rId79"/>
    <p:sldId id="512" r:id="rId80"/>
    <p:sldId id="513" r:id="rId81"/>
    <p:sldId id="514" r:id="rId82"/>
    <p:sldId id="588" r:id="rId83"/>
    <p:sldId id="618" r:id="rId84"/>
    <p:sldId id="626" r:id="rId85"/>
    <p:sldId id="671" r:id="rId86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99"/>
    <a:srgbClr val="FFCC99"/>
    <a:srgbClr val="FF3300"/>
    <a:srgbClr val="CCFFFF"/>
    <a:srgbClr val="FFCC00"/>
    <a:srgbClr val="FF7C8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34" autoAdjust="0"/>
  </p:normalViewPr>
  <p:slideViewPr>
    <p:cSldViewPr>
      <p:cViewPr>
        <p:scale>
          <a:sx n="100" d="100"/>
          <a:sy n="100" d="100"/>
        </p:scale>
        <p:origin x="-256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13680"/>
    </p:cViewPr>
  </p:sorterViewPr>
  <p:notesViewPr>
    <p:cSldViewPr>
      <p:cViewPr varScale="1">
        <p:scale>
          <a:sx n="80" d="100"/>
          <a:sy n="80" d="100"/>
        </p:scale>
        <p:origin x="-12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cs typeface="Arial" charset="0"/>
              </a:defRPr>
            </a:lvl1pPr>
          </a:lstStyle>
          <a:p>
            <a:pPr>
              <a:defRPr/>
            </a:pPr>
            <a:fld id="{0E951C61-9A6D-F748-9744-B716D384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9EEA0328-C956-B249-A6D4-A0E7BBC7B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74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0CE26-0361-414C-90C9-5EFABCBC4EFB}" type="slidenum">
              <a:rPr lang="en-US" sz="1300" b="0">
                <a:latin typeface="Times New Roman" charset="0"/>
              </a:rPr>
              <a:pPr eaLnBrk="1" hangingPunct="1"/>
              <a:t>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coincide?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8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all know what a spanning tree 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4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Destination is only safe </a:t>
            </a:r>
            <a:r>
              <a:rPr lang="en-US" dirty="0" err="1" smtClean="0"/>
              <a:t>deadend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59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modern routing</a:t>
            </a:r>
            <a:r>
              <a:rPr lang="en-US" baseline="0" dirty="0" smtClean="0"/>
              <a:t> research is about how to make the loop-freeness a more fundamental part of the algorithm.  In what I’m going to present today, it is only loop-free AFTER convergence.  That’s not good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4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63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4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32342D-A5EE-634E-BBD6-118AB66A94E6}" type="slidenum">
              <a:rPr lang="en-US" sz="1300" b="0">
                <a:latin typeface="Times New Roman" charset="0"/>
              </a:rPr>
              <a:pPr eaLnBrk="1" hangingPunct="1"/>
              <a:t>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012FE0-0AAC-F74C-8825-F12F825B7FED}" type="slidenum">
              <a:rPr lang="en-US" sz="1300" b="0">
                <a:latin typeface="Times New Roman" charset="0"/>
              </a:rPr>
              <a:pPr eaLnBrk="1" hangingPunct="1"/>
              <a:t>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830CF-4424-4147-A34E-D9551AA4A0C3}" type="slidenum">
              <a:rPr lang="en-US" sz="1300" b="0">
                <a:latin typeface="Times New Roman" charset="0"/>
              </a:rPr>
              <a:pPr eaLnBrk="1" hangingPunct="1"/>
              <a:t>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7F2108A-BAF6-574E-A307-A72F6263DEFB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irregular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very detailed, couldn’t get a better one….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 part of the network, but the takeaway</a:t>
            </a:r>
            <a:r>
              <a:rPr lang="en-US" baseline="0" dirty="0" smtClean="0"/>
              <a:t> is that the network is very regular, involving levels of hierarchy.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8B55BD-5C4A-3748-BCE2-956D219F4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50FA-E2FD-7446-878D-DDD934AE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BF0B-CAFF-4C45-B14A-DEAD6F171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C54F-98B7-0A42-9A23-569989152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7E8F-4C46-A54F-A59E-8662EF143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3389-99C8-544F-A9B0-45ACCC531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574E-3D71-AC49-9844-D33AC26E4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0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BD86-48E9-D540-A1B5-92A334264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8F20-7E74-6949-A54D-91C3A0274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C5DB-522B-E142-BDC4-E4597DE54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64A0-E482-3143-A8C1-6A5173F47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6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5A60-401B-C242-A94E-2EED2ECC4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069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1C8DAEA3-A0CE-BC46-BAFE-8CAF668EB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ea typeface="+mn-ea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E1A0D6B-30D6-704B-A190-0595DA43D5C4}" type="slidenum">
              <a:rPr lang="en-US" sz="1400" b="0">
                <a:latin typeface="Times New Roman" charset="0"/>
              </a:rPr>
              <a:pPr eaLnBrk="1" hangingPunct="1"/>
              <a:t>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Fundamentals of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0"/>
            <a:ext cx="7680325" cy="27432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EE122 Fall </a:t>
            </a:r>
            <a:r>
              <a:rPr lang="en-US" sz="2400" dirty="0" smtClean="0">
                <a:latin typeface="Arial" charset="0"/>
              </a:rPr>
              <a:t>2012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Scott Shenker</a:t>
            </a:r>
          </a:p>
          <a:p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inst.eecs.berkeley.edu</a:t>
            </a:r>
            <a:r>
              <a:rPr lang="en-US" sz="2000" dirty="0">
                <a:latin typeface="Arial" charset="0"/>
              </a:rPr>
              <a:t>/~ee122/</a:t>
            </a:r>
          </a:p>
          <a:p>
            <a:r>
              <a:rPr lang="en-US" sz="2000" dirty="0">
                <a:latin typeface="Arial" charset="0"/>
              </a:rPr>
              <a:t>Materials with thanks to Jennifer Rexford, Ion </a:t>
            </a:r>
            <a:r>
              <a:rPr lang="en-US" sz="2000" dirty="0" err="1">
                <a:latin typeface="Arial" charset="0"/>
              </a:rPr>
              <a:t>Stoica</a:t>
            </a:r>
            <a:r>
              <a:rPr lang="en-US" sz="2000" dirty="0">
                <a:latin typeface="Arial" charset="0"/>
              </a:rPr>
              <a:t>, Vern </a:t>
            </a:r>
            <a:r>
              <a:rPr lang="en-US" sz="2000" dirty="0" err="1">
                <a:latin typeface="Arial" charset="0"/>
              </a:rPr>
              <a:t>Paxson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and other colleagues at Princeton and UC Berkeley</a:t>
            </a:r>
          </a:p>
        </p:txBody>
      </p:sp>
      <p:pic>
        <p:nvPicPr>
          <p:cNvPr id="139268" name="Picture 5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5288"/>
            <a:ext cx="29575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5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Colin is </a:t>
            </a:r>
            <a:r>
              <a:rPr lang="en-US" dirty="0"/>
              <a:t>in charge of project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questions</a:t>
            </a:r>
          </a:p>
          <a:p>
            <a:pPr lvl="1"/>
            <a:r>
              <a:rPr lang="en-US" dirty="0" smtClean="0"/>
              <a:t>Ask your TA</a:t>
            </a:r>
          </a:p>
          <a:p>
            <a:r>
              <a:rPr lang="en-US" dirty="0" smtClean="0"/>
              <a:t>Detailed questions about the project code</a:t>
            </a:r>
          </a:p>
          <a:p>
            <a:pPr lvl="1"/>
            <a:r>
              <a:rPr lang="en-US" dirty="0" smtClean="0"/>
              <a:t>Ask Colin (</a:t>
            </a:r>
            <a:r>
              <a:rPr lang="en-US" dirty="0" err="1" smtClean="0"/>
              <a:t>cs@cs.berkeley.edu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Questions on Project 1?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8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</a:t>
            </a:r>
            <a:r>
              <a:rPr lang="en-US" dirty="0"/>
              <a:t>r</a:t>
            </a:r>
            <a:r>
              <a:rPr lang="en-US" dirty="0" smtClean="0"/>
              <a:t>eliable </a:t>
            </a:r>
            <a:r>
              <a:rPr lang="en-US" dirty="0"/>
              <a:t>t</a:t>
            </a:r>
            <a:r>
              <a:rPr lang="en-US" dirty="0" smtClean="0"/>
              <a:t>ransport</a:t>
            </a:r>
            <a:endParaRPr lang="en-US" dirty="0" smtClean="0"/>
          </a:p>
          <a:p>
            <a:r>
              <a:rPr lang="en-US" dirty="0" smtClean="0"/>
              <a:t>Basics of </a:t>
            </a:r>
            <a:r>
              <a:rPr lang="en-US" dirty="0" smtClean="0"/>
              <a:t>routing </a:t>
            </a:r>
            <a:r>
              <a:rPr lang="en-US" dirty="0" smtClean="0"/>
              <a:t>and </a:t>
            </a:r>
            <a:r>
              <a:rPr lang="en-US" dirty="0" smtClean="0"/>
              <a:t>forwarding</a:t>
            </a:r>
            <a:endParaRPr lang="en-US" dirty="0" smtClean="0"/>
          </a:p>
          <a:p>
            <a:r>
              <a:rPr lang="en-US" dirty="0" smtClean="0"/>
              <a:t>Correctness condition for </a:t>
            </a:r>
            <a:r>
              <a:rPr lang="en-US" dirty="0"/>
              <a:t>r</a:t>
            </a:r>
            <a:r>
              <a:rPr lang="en-US" dirty="0" smtClean="0"/>
              <a:t>outing</a:t>
            </a:r>
            <a:endParaRPr lang="en-US" dirty="0" smtClean="0"/>
          </a:p>
          <a:p>
            <a:r>
              <a:rPr lang="en-US" dirty="0" smtClean="0"/>
              <a:t>Routing on spanning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Preview of next lecture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1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13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Review of Reliable Transport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Reliable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Restatement of correctness condition: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6600"/>
                </a:solidFill>
              </a:rPr>
              <a:t>A transport mechanism is “reliable” if and only if it resends all dropped or corrupted packets</a:t>
            </a:r>
            <a:r>
              <a:rPr lang="en-US" i="1" dirty="0" smtClean="0">
                <a:solidFill>
                  <a:srgbClr val="FF6600"/>
                </a:solidFill>
              </a:rPr>
              <a:t>.</a:t>
            </a:r>
            <a:endParaRPr lang="en-US" i="1" dirty="0">
              <a:solidFill>
                <a:srgbClr val="FF6600"/>
              </a:solidFill>
            </a:endParaRPr>
          </a:p>
          <a:p>
            <a:pPr lvl="8"/>
            <a:endParaRPr lang="en-US" dirty="0" smtClean="0"/>
          </a:p>
          <a:p>
            <a:r>
              <a:rPr lang="en-US" dirty="0" smtClean="0"/>
              <a:t>Sufficient (“if”): algorithm will always keep trying to deliver undelivered packets</a:t>
            </a:r>
          </a:p>
          <a:p>
            <a:r>
              <a:rPr lang="en-US" dirty="0" smtClean="0"/>
              <a:t>Necessary (“only if”): if it ever lets a packet go undelivered without trying again, it isn’t reliable</a:t>
            </a:r>
          </a:p>
          <a:p>
            <a:pPr lvl="6"/>
            <a:endParaRPr lang="en-US" dirty="0"/>
          </a:p>
          <a:p>
            <a:r>
              <a:rPr lang="en-US" b="1" dirty="0" smtClean="0"/>
              <a:t>Note: a transport mechanism can “give up”, but must announce this to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0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Implementation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from receiver: ACKs </a:t>
            </a:r>
            <a:r>
              <a:rPr lang="en-US" dirty="0" err="1" smtClean="0"/>
              <a:t>vs</a:t>
            </a:r>
            <a:r>
              <a:rPr lang="en-US" dirty="0" smtClean="0"/>
              <a:t> NACKs</a:t>
            </a:r>
          </a:p>
          <a:p>
            <a:pPr lvl="1"/>
            <a:r>
              <a:rPr lang="en-US" dirty="0" smtClean="0"/>
              <a:t>Can NACKs alone achieve “correctness”?</a:t>
            </a:r>
          </a:p>
          <a:p>
            <a:pPr lvl="1"/>
            <a:r>
              <a:rPr lang="en-US" dirty="0" smtClean="0"/>
              <a:t>Can ACKs alone achieve “correctness”?</a:t>
            </a:r>
          </a:p>
          <a:p>
            <a:r>
              <a:rPr lang="en-US" dirty="0" smtClean="0"/>
              <a:t>Variations on ACKs</a:t>
            </a:r>
          </a:p>
          <a:p>
            <a:pPr lvl="1"/>
            <a:r>
              <a:rPr lang="en-US" dirty="0" smtClean="0"/>
              <a:t>Full information</a:t>
            </a:r>
          </a:p>
          <a:p>
            <a:pPr lvl="1"/>
            <a:r>
              <a:rPr lang="en-US" dirty="0" smtClean="0"/>
              <a:t>Individual packets</a:t>
            </a:r>
          </a:p>
          <a:p>
            <a:pPr lvl="1"/>
            <a:r>
              <a:rPr lang="en-US" dirty="0" smtClean="0"/>
              <a:t>Cumulative (project; TCP)</a:t>
            </a:r>
          </a:p>
          <a:p>
            <a:r>
              <a:rPr lang="en-US" dirty="0" smtClean="0"/>
              <a:t>When to resend</a:t>
            </a:r>
          </a:p>
          <a:p>
            <a:pPr lvl="1"/>
            <a:r>
              <a:rPr lang="en-US" dirty="0" smtClean="0"/>
              <a:t>Timeout</a:t>
            </a:r>
          </a:p>
          <a:p>
            <a:pPr lvl="1"/>
            <a:r>
              <a:rPr lang="en-US" dirty="0" smtClean="0"/>
              <a:t>Duplicate ACKs</a:t>
            </a:r>
          </a:p>
          <a:p>
            <a:pPr lvl="1"/>
            <a:r>
              <a:rPr lang="en-US" dirty="0" smtClean="0"/>
              <a:t>NACKs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implementation choices affect:</a:t>
            </a:r>
          </a:p>
          <a:p>
            <a:pPr lvl="1"/>
            <a:r>
              <a:rPr lang="en-US" dirty="0" smtClean="0"/>
              <a:t>Timeliness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….</a:t>
            </a:r>
          </a:p>
          <a:p>
            <a:pPr lvl="5"/>
            <a:endParaRPr lang="en-US" dirty="0"/>
          </a:p>
          <a:p>
            <a:r>
              <a:rPr lang="en-US" dirty="0" smtClean="0"/>
              <a:t>These are important </a:t>
            </a:r>
            <a:r>
              <a:rPr lang="en-US" dirty="0" smtClean="0"/>
              <a:t>concerns</a:t>
            </a:r>
          </a:p>
          <a:p>
            <a:pPr lvl="1"/>
            <a:r>
              <a:rPr lang="en-US" b="1" dirty="0" smtClean="0"/>
              <a:t>but </a:t>
            </a:r>
            <a:r>
              <a:rPr lang="en-US" b="1" dirty="0" smtClean="0"/>
              <a:t>correctness is more </a:t>
            </a:r>
            <a:r>
              <a:rPr lang="en-US" b="1" dirty="0" smtClean="0"/>
              <a:t>fundamental</a:t>
            </a:r>
          </a:p>
          <a:p>
            <a:pPr lvl="5"/>
            <a:endParaRPr lang="en-US" b="1" dirty="0" smtClean="0"/>
          </a:p>
          <a:p>
            <a:r>
              <a:rPr lang="en-US" dirty="0" smtClean="0"/>
              <a:t>Design must </a:t>
            </a:r>
            <a:r>
              <a:rPr lang="en-US" i="1" dirty="0" smtClean="0"/>
              <a:t>start</a:t>
            </a:r>
            <a:r>
              <a:rPr lang="en-US" dirty="0" smtClean="0"/>
              <a:t> with correctness</a:t>
            </a:r>
          </a:p>
          <a:p>
            <a:pPr lvl="1"/>
            <a:r>
              <a:rPr lang="en-US" dirty="0" smtClean="0"/>
              <a:t>Can then “engineer” its performance with various hacks</a:t>
            </a:r>
          </a:p>
          <a:p>
            <a:pPr lvl="1"/>
            <a:r>
              <a:rPr lang="en-US" dirty="0" smtClean="0"/>
              <a:t>These hacks can be “fun” but don’t let them distract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3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5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Traditional Routing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switches</a:t>
            </a:r>
          </a:p>
          <a:p>
            <a:r>
              <a:rPr lang="en-US" dirty="0" smtClean="0"/>
              <a:t>Link-state routing</a:t>
            </a:r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Distance-vector routing</a:t>
            </a:r>
          </a:p>
          <a:p>
            <a:pPr lvl="1"/>
            <a:r>
              <a:rPr lang="en-US" dirty="0" smtClean="0"/>
              <a:t>Bellman-Ford</a:t>
            </a:r>
          </a:p>
          <a:p>
            <a:pPr marL="339725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0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some bad news…..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864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on’t have anything interesting to say about routing</a:t>
            </a:r>
          </a:p>
          <a:p>
            <a:pPr lvl="1"/>
            <a:endParaRPr lang="en-US" dirty="0"/>
          </a:p>
          <a:p>
            <a:r>
              <a:rPr lang="en-US" dirty="0" smtClean="0"/>
              <a:t>Will follow standard curriculum</a:t>
            </a:r>
          </a:p>
          <a:p>
            <a:pPr lvl="1"/>
            <a:r>
              <a:rPr lang="en-US" dirty="0" smtClean="0"/>
              <a:t>Much of it covered in the text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But will focus more on principles than details</a:t>
            </a:r>
          </a:p>
          <a:p>
            <a:pPr lvl="1"/>
            <a:endParaRPr lang="en-US" i="1" dirty="0"/>
          </a:p>
          <a:p>
            <a:r>
              <a:rPr lang="en-US" dirty="0" smtClean="0"/>
              <a:t>Will continue routing on Thursday…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8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numbers: we have a problem….</a:t>
            </a:r>
          </a:p>
          <a:p>
            <a:pPr lvl="1"/>
            <a:r>
              <a:rPr lang="en-US" dirty="0" smtClean="0"/>
              <a:t>30 have sent mail about participation</a:t>
            </a:r>
          </a:p>
          <a:p>
            <a:pPr lvl="1"/>
            <a:r>
              <a:rPr lang="en-US" dirty="0" smtClean="0"/>
              <a:t>330 are enrolled in the course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Homework </a:t>
            </a:r>
            <a:r>
              <a:rPr lang="en-US" dirty="0"/>
              <a:t>#1 due in a week</a:t>
            </a:r>
          </a:p>
          <a:p>
            <a:pPr lvl="1"/>
            <a:r>
              <a:rPr lang="en-US" dirty="0"/>
              <a:t>Get it done soon, so you can focus on project</a:t>
            </a:r>
          </a:p>
          <a:p>
            <a:pPr lvl="1"/>
            <a:r>
              <a:rPr lang="en-US" b="1" dirty="0"/>
              <a:t>Reminder: work on homework by yourself….</a:t>
            </a:r>
            <a:r>
              <a:rPr lang="en-US" b="1" dirty="0" smtClean="0"/>
              <a:t>.</a:t>
            </a:r>
          </a:p>
          <a:p>
            <a:pPr lvl="4"/>
            <a:endParaRPr lang="en-US" b="1" dirty="0"/>
          </a:p>
          <a:p>
            <a:r>
              <a:rPr lang="en-US" dirty="0" smtClean="0"/>
              <a:t>Project </a:t>
            </a:r>
            <a:r>
              <a:rPr lang="en-US" dirty="0" smtClean="0"/>
              <a:t>1 is out today!</a:t>
            </a:r>
          </a:p>
          <a:p>
            <a:pPr lvl="1"/>
            <a:r>
              <a:rPr lang="en-US" dirty="0" smtClean="0"/>
              <a:t>Due in </a:t>
            </a:r>
            <a:r>
              <a:rPr lang="en-US" dirty="0" smtClean="0"/>
              <a:t>two </a:t>
            </a:r>
            <a:r>
              <a:rPr lang="en-US" dirty="0" smtClean="0"/>
              <a:t>weeks, get started soon!</a:t>
            </a:r>
          </a:p>
          <a:p>
            <a:pPr lvl="1"/>
            <a:r>
              <a:rPr lang="en-US" dirty="0" smtClean="0"/>
              <a:t>Colin will give a quick introduction</a:t>
            </a:r>
          </a:p>
          <a:p>
            <a:pPr lvl="8"/>
            <a:endParaRPr lang="en-US" dirty="0"/>
          </a:p>
          <a:p>
            <a:pPr lvl="8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Basics of Routing and Forwarding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all hosts have unique </a:t>
            </a:r>
            <a:r>
              <a:rPr lang="en-US" dirty="0" smtClean="0"/>
              <a:t>IDs (addresses)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course will talk about real IP addressing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occurs at network and </a:t>
            </a:r>
            <a:r>
              <a:rPr lang="en-US" dirty="0" err="1" smtClean="0"/>
              <a:t>datalink</a:t>
            </a:r>
            <a:r>
              <a:rPr lang="en-US" dirty="0" smtClean="0"/>
              <a:t> layers</a:t>
            </a:r>
          </a:p>
          <a:p>
            <a:r>
              <a:rPr lang="en-US" dirty="0" smtClean="0"/>
              <a:t>Assume network/</a:t>
            </a:r>
            <a:r>
              <a:rPr lang="en-US" dirty="0" err="1" smtClean="0"/>
              <a:t>datalink</a:t>
            </a:r>
            <a:r>
              <a:rPr lang="en-US" dirty="0" smtClean="0"/>
              <a:t> packet headers contain:</a:t>
            </a:r>
          </a:p>
          <a:p>
            <a:pPr lvl="1"/>
            <a:r>
              <a:rPr lang="en-US" dirty="0" smtClean="0"/>
              <a:t>Source ID, Destination ID, and perhaps other information</a:t>
            </a:r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24200" y="3200400"/>
            <a:ext cx="2667000" cy="3047999"/>
            <a:chOff x="5486400" y="1828800"/>
            <a:chExt cx="2667000" cy="3047999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18288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Destination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6670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Source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5486400" y="3505199"/>
              <a:ext cx="2657856" cy="1371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Payload</a:t>
              </a:r>
              <a:endParaRPr lang="en-US" sz="2400" dirty="0"/>
            </a:p>
          </p:txBody>
        </p:sp>
      </p:grpSp>
      <p:sp>
        <p:nvSpPr>
          <p:cNvPr id="9" name="Rounded Rectangular Callout 8"/>
          <p:cNvSpPr/>
          <p:nvPr/>
        </p:nvSpPr>
        <p:spPr bwMode="auto">
          <a:xfrm>
            <a:off x="6553200" y="3505200"/>
            <a:ext cx="2133600" cy="1143000"/>
          </a:xfrm>
          <a:prstGeom prst="wedgeRoundRectCallout">
            <a:avLst>
              <a:gd name="adj1" fmla="val -86904"/>
              <a:gd name="adj2" fmla="val 387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</a:rPr>
              <a:t>Why include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chemeClr val="accent1"/>
                </a:solidFill>
                <a:latin typeface="Arial"/>
                <a:cs typeface="Arial"/>
              </a:rPr>
              <a:t>this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78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3119968-D343-C642-AAA2-4F689F78B70D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Layering Diagram</a:t>
            </a:r>
            <a:endParaRPr lang="en-US" dirty="0">
              <a:latin typeface="Helvetica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447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Why would you have return address in network layer (or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datalink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layer)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Historical and network-level reasons….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066800" y="38100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233488" y="37941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1066800" y="4191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325563" y="41751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1066800" y="4572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331913" y="45561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1066800" y="4953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311275" y="49371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6477000" y="38100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6643688" y="37941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6477000" y="4191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6735763" y="41751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6477000" y="4572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6742113" y="45561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6477000" y="49530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6721475" y="49371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3706813" y="41910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3965575" y="4175125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132118" name="Rectangle 22"/>
          <p:cNvSpPr>
            <a:spLocks noChangeArrowheads="1"/>
          </p:cNvSpPr>
          <p:nvPr/>
        </p:nvSpPr>
        <p:spPr bwMode="auto">
          <a:xfrm>
            <a:off x="3706813" y="45720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3971925" y="45561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132120" name="Rectangle 24"/>
          <p:cNvSpPr>
            <a:spLocks noChangeArrowheads="1"/>
          </p:cNvSpPr>
          <p:nvPr/>
        </p:nvSpPr>
        <p:spPr bwMode="auto">
          <a:xfrm>
            <a:off x="3706813" y="49530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3951288" y="4937125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cxnSp>
        <p:nvCxnSpPr>
          <p:cNvPr id="132122" name="AutoShape 26"/>
          <p:cNvCxnSpPr>
            <a:cxnSpLocks noChangeShapeType="1"/>
            <a:stCxn id="132106" idx="3"/>
            <a:endCxn id="132120" idx="1"/>
          </p:cNvCxnSpPr>
          <p:nvPr/>
        </p:nvCxnSpPr>
        <p:spPr bwMode="auto">
          <a:xfrm>
            <a:off x="2782888" y="51435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23" name="AutoShape 27"/>
          <p:cNvCxnSpPr>
            <a:cxnSpLocks noChangeShapeType="1"/>
            <a:stCxn id="132104" idx="3"/>
            <a:endCxn id="132118" idx="1"/>
          </p:cNvCxnSpPr>
          <p:nvPr/>
        </p:nvCxnSpPr>
        <p:spPr bwMode="auto">
          <a:xfrm>
            <a:off x="2782888" y="47625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24" name="AutoShape 28"/>
          <p:cNvCxnSpPr>
            <a:cxnSpLocks noChangeShapeType="1"/>
            <a:stCxn id="132102" idx="3"/>
            <a:endCxn id="132116" idx="1"/>
          </p:cNvCxnSpPr>
          <p:nvPr/>
        </p:nvCxnSpPr>
        <p:spPr bwMode="auto">
          <a:xfrm>
            <a:off x="2782888" y="43815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25" name="AutoShape 29"/>
          <p:cNvCxnSpPr>
            <a:cxnSpLocks noChangeShapeType="1"/>
            <a:stCxn id="132120" idx="3"/>
            <a:endCxn id="132114" idx="1"/>
          </p:cNvCxnSpPr>
          <p:nvPr/>
        </p:nvCxnSpPr>
        <p:spPr bwMode="auto">
          <a:xfrm>
            <a:off x="5422900" y="51435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26" name="AutoShape 30"/>
          <p:cNvCxnSpPr>
            <a:cxnSpLocks noChangeShapeType="1"/>
            <a:stCxn id="132118" idx="3"/>
            <a:endCxn id="132112" idx="1"/>
          </p:cNvCxnSpPr>
          <p:nvPr/>
        </p:nvCxnSpPr>
        <p:spPr bwMode="auto">
          <a:xfrm>
            <a:off x="5422900" y="47625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27" name="AutoShape 31"/>
          <p:cNvCxnSpPr>
            <a:cxnSpLocks noChangeShapeType="1"/>
            <a:stCxn id="132116" idx="3"/>
            <a:endCxn id="132110" idx="1"/>
          </p:cNvCxnSpPr>
          <p:nvPr/>
        </p:nvCxnSpPr>
        <p:spPr bwMode="auto">
          <a:xfrm>
            <a:off x="5422900" y="43815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28" name="AutoShape 32"/>
          <p:cNvCxnSpPr>
            <a:cxnSpLocks noChangeShapeType="1"/>
            <a:stCxn id="132100" idx="3"/>
            <a:endCxn id="132108" idx="1"/>
          </p:cNvCxnSpPr>
          <p:nvPr/>
        </p:nvCxnSpPr>
        <p:spPr bwMode="auto">
          <a:xfrm>
            <a:off x="2782888" y="40005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2129" name="Group 33"/>
          <p:cNvGrpSpPr>
            <a:grpSpLocks/>
          </p:cNvGrpSpPr>
          <p:nvPr/>
        </p:nvGrpSpPr>
        <p:grpSpPr bwMode="auto">
          <a:xfrm>
            <a:off x="1066800" y="3429000"/>
            <a:ext cx="7113588" cy="396875"/>
            <a:chOff x="647" y="2280"/>
            <a:chExt cx="4481" cy="250"/>
          </a:xfrm>
        </p:grpSpPr>
        <p:sp>
          <p:nvSpPr>
            <p:cNvPr id="132133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4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  <p:sp>
          <p:nvSpPr>
            <p:cNvPr id="132135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36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  <p:cxnSp>
          <p:nvCxnSpPr>
            <p:cNvPr id="132137" name="AutoShape 38"/>
            <p:cNvCxnSpPr>
              <a:cxnSpLocks noChangeShapeType="1"/>
              <a:stCxn id="132133" idx="3"/>
              <a:endCxn id="132136" idx="1"/>
            </p:cNvCxnSpPr>
            <p:nvPr/>
          </p:nvCxnSpPr>
          <p:spPr bwMode="auto">
            <a:xfrm>
              <a:off x="1728" y="2400"/>
              <a:ext cx="2348" cy="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2130" name="Text Box 39"/>
          <p:cNvSpPr txBox="1">
            <a:spLocks noChangeArrowheads="1"/>
          </p:cNvSpPr>
          <p:nvPr/>
        </p:nvSpPr>
        <p:spPr bwMode="auto">
          <a:xfrm>
            <a:off x="1261304" y="5486400"/>
            <a:ext cx="1312793" cy="5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Host A</a:t>
            </a:r>
            <a:endParaRPr lang="en-US" sz="2800" dirty="0">
              <a:latin typeface="Arial" charset="0"/>
            </a:endParaRPr>
          </a:p>
        </p:txBody>
      </p:sp>
      <p:sp>
        <p:nvSpPr>
          <p:cNvPr id="132131" name="Text Box 40"/>
          <p:cNvSpPr txBox="1">
            <a:spLocks noChangeArrowheads="1"/>
          </p:cNvSpPr>
          <p:nvPr/>
        </p:nvSpPr>
        <p:spPr bwMode="auto">
          <a:xfrm>
            <a:off x="6659766" y="5486400"/>
            <a:ext cx="1339443" cy="5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Host B</a:t>
            </a:r>
            <a:endParaRPr lang="en-US" sz="2800" dirty="0">
              <a:latin typeface="Arial" charset="0"/>
            </a:endParaRPr>
          </a:p>
        </p:txBody>
      </p:sp>
      <p:sp>
        <p:nvSpPr>
          <p:cNvPr id="132132" name="Text Box 41"/>
          <p:cNvSpPr txBox="1">
            <a:spLocks noChangeArrowheads="1"/>
          </p:cNvSpPr>
          <p:nvPr/>
        </p:nvSpPr>
        <p:spPr bwMode="auto">
          <a:xfrm>
            <a:off x="3887991" y="5486400"/>
            <a:ext cx="1339443" cy="5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Router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Network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AutoShape 11"/>
          <p:cNvSpPr>
            <a:spLocks noChangeArrowheads="1"/>
          </p:cNvSpPr>
          <p:nvPr/>
        </p:nvSpPr>
        <p:spPr bwMode="auto">
          <a:xfrm>
            <a:off x="3733800" y="1219200"/>
            <a:ext cx="5181600" cy="685800"/>
          </a:xfrm>
          <a:prstGeom prst="wedgeRoundRectCallout">
            <a:avLst>
              <a:gd name="adj1" fmla="val -45684"/>
              <a:gd name="adj2" fmla="val 245830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latin typeface="+mn-lt"/>
              </a:rPr>
              <a:t>Router with 6 attached links</a:t>
            </a:r>
            <a:endParaRPr lang="en-US" sz="2800" dirty="0">
              <a:latin typeface="+mn-lt"/>
            </a:endParaRPr>
          </a:p>
        </p:txBody>
      </p:sp>
      <p:sp>
        <p:nvSpPr>
          <p:cNvPr id="84" name="AutoShape 11"/>
          <p:cNvSpPr>
            <a:spLocks noChangeArrowheads="1"/>
          </p:cNvSpPr>
          <p:nvPr/>
        </p:nvSpPr>
        <p:spPr bwMode="auto">
          <a:xfrm>
            <a:off x="3048000" y="5562600"/>
            <a:ext cx="5410200" cy="685800"/>
          </a:xfrm>
          <a:prstGeom prst="wedgeRoundRectCallout">
            <a:avLst>
              <a:gd name="adj1" fmla="val -31389"/>
              <a:gd name="adj2" fmla="val -207873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latin typeface="+mn-lt"/>
              </a:rPr>
              <a:t>Router with 4 attached links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77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Variety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ISPs</a:t>
            </a:r>
            <a:r>
              <a:rPr lang="en-US" dirty="0" smtClean="0"/>
              <a:t>: carriers</a:t>
            </a:r>
          </a:p>
          <a:p>
            <a:pPr lvl="1"/>
            <a:r>
              <a:rPr lang="en-US" dirty="0" smtClean="0"/>
              <a:t>Backbone</a:t>
            </a:r>
          </a:p>
          <a:p>
            <a:pPr lvl="1"/>
            <a:r>
              <a:rPr lang="en-US" dirty="0" smtClean="0"/>
              <a:t>Edge (connecting to customers)</a:t>
            </a:r>
          </a:p>
          <a:p>
            <a:pPr lvl="1"/>
            <a:r>
              <a:rPr lang="en-US" dirty="0" smtClean="0"/>
              <a:t>Border (to other ISPs)</a:t>
            </a:r>
          </a:p>
          <a:p>
            <a:r>
              <a:rPr lang="en-US" b="1" dirty="0" smtClean="0"/>
              <a:t>Enterprises</a:t>
            </a:r>
            <a:r>
              <a:rPr lang="en-US" dirty="0" smtClean="0"/>
              <a:t>: companies, universities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Edge (connecting to hosts)</a:t>
            </a:r>
          </a:p>
          <a:p>
            <a:pPr lvl="1"/>
            <a:r>
              <a:rPr lang="en-US" dirty="0" smtClean="0"/>
              <a:t>Border (to outside)</a:t>
            </a:r>
          </a:p>
          <a:p>
            <a:r>
              <a:rPr lang="en-US" b="1" dirty="0" smtClean="0"/>
              <a:t>Datacenters</a:t>
            </a:r>
            <a:r>
              <a:rPr lang="en-US" dirty="0" smtClean="0"/>
              <a:t>: massive collections of machines</a:t>
            </a:r>
          </a:p>
          <a:p>
            <a:pPr lvl="1"/>
            <a:r>
              <a:rPr lang="en-US" dirty="0"/>
              <a:t>Aggregation and Core</a:t>
            </a:r>
          </a:p>
          <a:p>
            <a:pPr lvl="1"/>
            <a:r>
              <a:rPr lang="en-US" dirty="0" smtClean="0"/>
              <a:t>Top-of-Rack</a:t>
            </a:r>
          </a:p>
          <a:p>
            <a:pPr lvl="1"/>
            <a:r>
              <a:rPr lang="en-US" dirty="0" smtClean="0"/>
              <a:t>Border (to outside)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UUNET’s North American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7531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9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Level3’s American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153400" cy="503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76400"/>
            <a:ext cx="610457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Berkeley’s Campus Network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9431" b="943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9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r>
              <a:rPr lang="en-US" dirty="0" smtClean="0"/>
              <a:t>: implement reliable transport </a:t>
            </a:r>
            <a:r>
              <a:rPr lang="en-US" dirty="0" smtClean="0"/>
              <a:t>protocol</a:t>
            </a:r>
          </a:p>
          <a:p>
            <a:endParaRPr lang="en-US" dirty="0"/>
          </a:p>
          <a:p>
            <a:r>
              <a:rPr lang="en-US" dirty="0" smtClean="0"/>
              <a:t>Structure of project: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give you the </a:t>
            </a:r>
            <a:r>
              <a:rPr lang="en-US" dirty="0" smtClean="0"/>
              <a:t>receiver</a:t>
            </a:r>
          </a:p>
          <a:p>
            <a:pPr lvl="1"/>
            <a:r>
              <a:rPr lang="en-US" b="1" dirty="0"/>
              <a:t>Y</a:t>
            </a:r>
            <a:r>
              <a:rPr lang="en-US" b="1" dirty="0" smtClean="0"/>
              <a:t>ou </a:t>
            </a:r>
            <a:r>
              <a:rPr lang="en-US" b="1" dirty="0" smtClean="0"/>
              <a:t>implement the </a:t>
            </a:r>
            <a:r>
              <a:rPr lang="en-US" b="1" dirty="0" smtClean="0"/>
              <a:t>sender</a:t>
            </a:r>
          </a:p>
          <a:p>
            <a:pPr lvl="1"/>
            <a:endParaRPr lang="en-US" b="1" dirty="0"/>
          </a:p>
          <a:p>
            <a:r>
              <a:rPr lang="en-US" dirty="0" smtClean="0"/>
              <a:t>Receiver sends back cumulative ACKs</a:t>
            </a:r>
          </a:p>
          <a:p>
            <a:pPr lvl="1"/>
            <a:r>
              <a:rPr lang="en-US" dirty="0" smtClean="0"/>
              <a:t>You must figure out how to use these effectively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Datacenter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70000"/>
            <a:ext cx="7924800" cy="5283200"/>
          </a:xfrm>
        </p:spPr>
      </p:pic>
    </p:spTree>
    <p:extLst>
      <p:ext uri="{BB962C8B-B14F-4D97-AF65-F5344CB8AC3E}">
        <p14:creationId xmlns:p14="http://schemas.microsoft.com/office/powerpoint/2010/main" val="244368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Enterprise/Edge: typically 24 to 48 attached links</a:t>
            </a:r>
          </a:p>
          <a:p>
            <a:r>
              <a:rPr lang="en-US" dirty="0" smtClean="0"/>
              <a:t>Aggregation switches: 192 or more</a:t>
            </a:r>
          </a:p>
          <a:p>
            <a:r>
              <a:rPr lang="en-US" dirty="0" smtClean="0"/>
              <a:t>Backbone: typically fewer attached links</a:t>
            </a:r>
          </a:p>
          <a:p>
            <a:r>
              <a:rPr lang="en-US" dirty="0" smtClean="0"/>
              <a:t>Border: typically very few attached links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Switches/Routers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attached links, often called “ports”</a:t>
            </a:r>
          </a:p>
          <a:p>
            <a:pPr lvl="1"/>
            <a:r>
              <a:rPr lang="en-US" dirty="0" smtClean="0"/>
              <a:t>Ports are typically duplex (incoming</a:t>
            </a:r>
            <a:r>
              <a:rPr lang="en-US" dirty="0"/>
              <a:t> </a:t>
            </a:r>
            <a:r>
              <a:rPr lang="en-US" dirty="0" smtClean="0"/>
              <a:t>and outgoing)</a:t>
            </a:r>
          </a:p>
          <a:p>
            <a:pPr lvl="2"/>
            <a:r>
              <a:rPr lang="en-US" b="1" dirty="0" smtClean="0"/>
              <a:t>But in this picture will show them separately</a:t>
            </a:r>
          </a:p>
          <a:p>
            <a:pPr lvl="1"/>
            <a:r>
              <a:rPr lang="en-US" dirty="0" smtClean="0"/>
              <a:t>(Don’t confuse this notion of “port” with transport “ports”)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05000" y="3124200"/>
            <a:ext cx="5480050" cy="3195637"/>
            <a:chOff x="1825625" y="2357438"/>
            <a:chExt cx="5480050" cy="319563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54663" y="4867275"/>
              <a:ext cx="1751012" cy="304800"/>
              <a:chOff x="1056" y="1872"/>
              <a:chExt cx="1104" cy="19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54663" y="3954463"/>
              <a:ext cx="1751012" cy="304800"/>
              <a:chOff x="1056" y="1872"/>
              <a:chExt cx="1104" cy="19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554663" y="2967038"/>
              <a:ext cx="1751012" cy="303212"/>
              <a:chOff x="1056" y="1872"/>
              <a:chExt cx="1104" cy="192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579813" y="2889250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825625" y="2967038"/>
              <a:ext cx="1751013" cy="303212"/>
              <a:chOff x="1056" y="1872"/>
              <a:chExt cx="1104" cy="192"/>
            </a:xfrm>
          </p:grpSpPr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825625" y="3954463"/>
              <a:ext cx="1751013" cy="304800"/>
              <a:chOff x="1056" y="1872"/>
              <a:chExt cx="1104" cy="192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25625" y="4867275"/>
              <a:ext cx="1751013" cy="304800"/>
              <a:chOff x="1056" y="1872"/>
              <a:chExt cx="1104" cy="192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01825" y="2387600"/>
              <a:ext cx="14351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incoming links</a:t>
              </a:r>
              <a:endParaRPr lang="en-US" sz="1800" b="0" dirty="0">
                <a:latin typeface="Arial" charset="0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661025" y="2387600"/>
              <a:ext cx="13985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outgoing links</a:t>
              </a:r>
              <a:endParaRPr lang="en-US" sz="1800" b="0">
                <a:latin typeface="Arial" charset="0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4041564" y="2357438"/>
              <a:ext cx="6798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 smtClean="0">
                  <a:solidFill>
                    <a:srgbClr val="000000"/>
                  </a:solidFill>
                  <a:latin typeface="Arial" charset="0"/>
                </a:rPr>
                <a:t>Switch</a:t>
              </a:r>
              <a:endParaRPr lang="en-US" sz="1800" b="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74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packet arrives, must choose outgoing port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Decision is based on routing state (table) in 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2138363"/>
            <a:ext cx="5480050" cy="3195637"/>
            <a:chOff x="1825625" y="2357438"/>
            <a:chExt cx="5480050" cy="319563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54663" y="4867275"/>
              <a:ext cx="1751012" cy="304800"/>
              <a:chOff x="1056" y="1872"/>
              <a:chExt cx="1104" cy="19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54663" y="3954463"/>
              <a:ext cx="1751012" cy="304800"/>
              <a:chOff x="1056" y="1872"/>
              <a:chExt cx="1104" cy="19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554663" y="2967038"/>
              <a:ext cx="1751012" cy="303212"/>
              <a:chOff x="1056" y="1872"/>
              <a:chExt cx="1104" cy="192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579813" y="2889250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825625" y="2967038"/>
              <a:ext cx="1751013" cy="303212"/>
              <a:chOff x="1056" y="1872"/>
              <a:chExt cx="1104" cy="192"/>
            </a:xfrm>
          </p:grpSpPr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825625" y="3954463"/>
              <a:ext cx="1751013" cy="304800"/>
              <a:chOff x="1056" y="1872"/>
              <a:chExt cx="1104" cy="192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25625" y="4867275"/>
              <a:ext cx="1751013" cy="304800"/>
              <a:chOff x="1056" y="1872"/>
              <a:chExt cx="1104" cy="192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01825" y="2387600"/>
              <a:ext cx="14351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incoming links</a:t>
              </a:r>
              <a:endParaRPr lang="en-US" sz="1800" b="0" dirty="0">
                <a:latin typeface="Arial" charset="0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661025" y="2387600"/>
              <a:ext cx="13985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outgoing links</a:t>
              </a:r>
              <a:endParaRPr lang="en-US" sz="1800" b="0">
                <a:latin typeface="Arial" charset="0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4041564" y="2357438"/>
              <a:ext cx="6798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 smtClean="0">
                  <a:solidFill>
                    <a:srgbClr val="000000"/>
                  </a:solidFill>
                  <a:latin typeface="Arial" charset="0"/>
                </a:rPr>
                <a:t>Switch</a:t>
              </a:r>
              <a:endParaRPr lang="en-US" sz="1800" b="0" dirty="0">
                <a:latin typeface="Arial" charset="0"/>
              </a:endParaRPr>
            </a:p>
          </p:txBody>
        </p:sp>
      </p:grpSp>
      <p:sp>
        <p:nvSpPr>
          <p:cNvPr id="35" name="Rectangle 34"/>
          <p:cNvSpPr>
            <a:spLocks noChangeAspect="1"/>
          </p:cNvSpPr>
          <p:nvPr/>
        </p:nvSpPr>
        <p:spPr bwMode="auto">
          <a:xfrm>
            <a:off x="609600" y="2819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 bwMode="auto">
          <a:xfrm>
            <a:off x="5334000" y="3810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429000" y="3124200"/>
            <a:ext cx="18288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Arial"/>
                <a:cs typeface="Arial"/>
              </a:rPr>
              <a:t>Consider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Arial"/>
                <a:cs typeface="Arial"/>
              </a:rPr>
              <a:t>packet header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="0" dirty="0" smtClean="0">
                <a:solidFill>
                  <a:schemeClr val="tx1"/>
                </a:solidFill>
                <a:latin typeface="Arial"/>
                <a:cs typeface="Arial"/>
              </a:rPr>
              <a:t>nd routing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Arial"/>
                <a:cs typeface="Arial"/>
              </a:rPr>
              <a:t>table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27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0.28333 -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0.28333 -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Switches and routers make the following mapping:</a:t>
            </a:r>
          </a:p>
          <a:p>
            <a:pPr marL="0" indent="0" algn="ctr">
              <a:buNone/>
            </a:pPr>
            <a:r>
              <a:rPr lang="en-US" dirty="0" err="1" smtClean="0"/>
              <a:t>PacketState</a:t>
            </a:r>
            <a:r>
              <a:rPr lang="en-US" dirty="0" smtClean="0"/>
              <a:t> + </a:t>
            </a:r>
            <a:r>
              <a:rPr lang="en-US" dirty="0" err="1" smtClean="0"/>
              <a:t>RoutingState</a:t>
            </a:r>
            <a:r>
              <a:rPr lang="en-US" dirty="0" smtClean="0"/>
              <a:t>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/>
              <a:t> </a:t>
            </a:r>
            <a:r>
              <a:rPr lang="en-US" dirty="0" err="1" smtClean="0"/>
              <a:t>OutgoingPort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do so in single transmission time </a:t>
            </a:r>
          </a:p>
          <a:p>
            <a:pPr lvl="1"/>
            <a:r>
              <a:rPr lang="en-US" dirty="0" smtClean="0"/>
              <a:t>Forwarding decisions must be </a:t>
            </a:r>
            <a:r>
              <a:rPr lang="en-US" b="1" i="1" u="sng" dirty="0" smtClean="0">
                <a:solidFill>
                  <a:schemeClr val="accent1"/>
                </a:solidFill>
              </a:rPr>
              <a:t>simple</a:t>
            </a:r>
          </a:p>
          <a:p>
            <a:pPr lvl="4"/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ssume forwarding decisions are </a:t>
            </a:r>
            <a:r>
              <a:rPr lang="en-US" b="1" dirty="0" smtClean="0">
                <a:solidFill>
                  <a:srgbClr val="FF6600"/>
                </a:solidFill>
              </a:rPr>
              <a:t>deterministic</a:t>
            </a:r>
          </a:p>
          <a:p>
            <a:pPr lvl="1"/>
            <a:r>
              <a:rPr lang="en-US" dirty="0" smtClean="0"/>
              <a:t>Packets with same state always routed to same port</a:t>
            </a:r>
          </a:p>
          <a:p>
            <a:pPr lvl="4"/>
            <a:r>
              <a:rPr lang="en-US" dirty="0"/>
              <a:t>
</a:t>
            </a:r>
            <a:endParaRPr lang="en-US" b="1" dirty="0" smtClean="0">
              <a:solidFill>
                <a:srgbClr val="FF6600"/>
              </a:solidFill>
            </a:endParaRPr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Destination ID</a:t>
            </a:r>
          </a:p>
          <a:p>
            <a:r>
              <a:rPr lang="en-US" dirty="0" smtClean="0"/>
              <a:t>Source ID</a:t>
            </a:r>
          </a:p>
          <a:p>
            <a:r>
              <a:rPr lang="en-US" dirty="0" smtClean="0"/>
              <a:t>Incoming Port </a:t>
            </a:r>
            <a:r>
              <a:rPr lang="en-US" i="1" dirty="0" smtClean="0">
                <a:solidFill>
                  <a:srgbClr val="FF6600"/>
                </a:solidFill>
              </a:rPr>
              <a:t>(from switch, not packet header)</a:t>
            </a:r>
          </a:p>
          <a:p>
            <a:r>
              <a:rPr lang="en-US" dirty="0" smtClean="0"/>
              <a:t>Other packet header information?</a:t>
            </a:r>
          </a:p>
          <a:p>
            <a:pPr lvl="1"/>
            <a:r>
              <a:rPr lang="en-US" dirty="0" smtClean="0"/>
              <a:t>Ignore for now…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7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Forwarding Decision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6600"/>
                </a:solidFill>
              </a:rPr>
              <a:t>M</a:t>
            </a:r>
            <a:r>
              <a:rPr lang="en-US" b="1" i="1" dirty="0" smtClean="0">
                <a:solidFill>
                  <a:srgbClr val="FF6600"/>
                </a:solidFill>
              </a:rPr>
              <a:t>ust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depend on destination</a:t>
            </a:r>
          </a:p>
          <a:p>
            <a:pPr lvl="1"/>
            <a:endParaRPr lang="en-US" dirty="0"/>
          </a:p>
          <a:p>
            <a:r>
              <a:rPr lang="en-US" dirty="0" smtClean="0"/>
              <a:t>Could also depend on :</a:t>
            </a:r>
          </a:p>
          <a:p>
            <a:pPr lvl="1"/>
            <a:r>
              <a:rPr lang="en-US" b="1" dirty="0" smtClean="0"/>
              <a:t>Source</a:t>
            </a:r>
            <a:r>
              <a:rPr lang="en-US" dirty="0" smtClean="0"/>
              <a:t>: requires n</a:t>
            </a:r>
            <a:r>
              <a:rPr lang="en-US" baseline="30000" dirty="0" smtClean="0"/>
              <a:t>2</a:t>
            </a:r>
            <a:r>
              <a:rPr lang="en-US" dirty="0" smtClean="0"/>
              <a:t> state</a:t>
            </a:r>
          </a:p>
          <a:p>
            <a:pPr lvl="1"/>
            <a:r>
              <a:rPr lang="en-US" b="1" dirty="0" smtClean="0"/>
              <a:t>Input port</a:t>
            </a:r>
            <a:r>
              <a:rPr lang="en-US" dirty="0" smtClean="0"/>
              <a:t>: not clear what this buys you</a:t>
            </a:r>
          </a:p>
          <a:p>
            <a:pPr lvl="1"/>
            <a:r>
              <a:rPr lang="en-US" b="1" dirty="0" smtClean="0"/>
              <a:t>Other header information</a:t>
            </a:r>
            <a:r>
              <a:rPr lang="en-US" dirty="0" smtClean="0"/>
              <a:t>: ignore for now</a:t>
            </a:r>
          </a:p>
          <a:p>
            <a:pPr lvl="1"/>
            <a:endParaRPr lang="en-US" dirty="0"/>
          </a:p>
          <a:p>
            <a:r>
              <a:rPr lang="en-US" dirty="0" smtClean="0"/>
              <a:t>We will focus only on destination-based routing</a:t>
            </a:r>
          </a:p>
          <a:p>
            <a:pPr lvl="1"/>
            <a:r>
              <a:rPr lang="en-US" dirty="0" smtClean="0"/>
              <a:t>But first consider the alternative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Source/Destination-Based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solidFill>
                  <a:srgbClr val="008000"/>
                </a:solidFill>
              </a:ln>
              <a:solidFill>
                <a:srgbClr val="008000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057400" y="1981200"/>
            <a:ext cx="533400" cy="10668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667000" y="3124200"/>
            <a:ext cx="1219200" cy="76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038600" y="3352800"/>
            <a:ext cx="1219200" cy="9906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2514600" y="3276600"/>
            <a:ext cx="327118" cy="51108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048000" y="3886200"/>
            <a:ext cx="914400" cy="685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endCxn id="14" idx="2"/>
          </p:cNvCxnSpPr>
          <p:nvPr/>
        </p:nvCxnSpPr>
        <p:spPr bwMode="auto">
          <a:xfrm flipH="1" flipV="1">
            <a:off x="3810000" y="3352800"/>
            <a:ext cx="76200" cy="914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endCxn id="7" idx="3"/>
          </p:cNvCxnSpPr>
          <p:nvPr/>
        </p:nvCxnSpPr>
        <p:spPr bwMode="auto">
          <a:xfrm flipV="1">
            <a:off x="3886200" y="2187482"/>
            <a:ext cx="98518" cy="101291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191000" y="2232118"/>
            <a:ext cx="1600200" cy="89208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5257800" y="3200400"/>
            <a:ext cx="457200" cy="11430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295400" y="552289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Paths from two different sources (to same destination) can be very different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29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Destination-Based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057400" y="1981200"/>
            <a:ext cx="533400" cy="10668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667000" y="3124200"/>
            <a:ext cx="1219200" cy="76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038600" y="3352800"/>
            <a:ext cx="1219200" cy="9906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667000" y="3276600"/>
            <a:ext cx="1219200" cy="762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962400" y="3505200"/>
            <a:ext cx="1219200" cy="990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57200" y="55228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Paths from two different sources (to same destination) must coincide once they overlap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1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Destination-Based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Paths to same destination never cross</a:t>
            </a:r>
          </a:p>
          <a:p>
            <a:pPr lvl="1"/>
            <a:endParaRPr lang="en-US" dirty="0"/>
          </a:p>
          <a:p>
            <a:r>
              <a:rPr lang="en-US" dirty="0" smtClean="0"/>
              <a:t>Once paths to destination meet, they never split</a:t>
            </a:r>
          </a:p>
          <a:p>
            <a:pPr lvl="1"/>
            <a:endParaRPr lang="en-US" dirty="0"/>
          </a:p>
          <a:p>
            <a:r>
              <a:rPr lang="en-US" dirty="0" smtClean="0"/>
              <a:t>Set of paths to destination create a “delivery tree”</a:t>
            </a:r>
          </a:p>
          <a:p>
            <a:pPr lvl="1"/>
            <a:r>
              <a:rPr lang="en-US" dirty="0" smtClean="0"/>
              <a:t>Must cover every node exactly once</a:t>
            </a:r>
          </a:p>
          <a:p>
            <a:pPr lvl="1"/>
            <a:r>
              <a:rPr lang="en-US" b="1" dirty="0" smtClean="0"/>
              <a:t>Spanning Tree rooted at destination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“Delivery Tree” for a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057400" y="1981200"/>
            <a:ext cx="533400" cy="10668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667000" y="3124200"/>
            <a:ext cx="1219200" cy="76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038600" y="3352800"/>
            <a:ext cx="1219200" cy="9906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endCxn id="5" idx="4"/>
          </p:cNvCxnSpPr>
          <p:nvPr/>
        </p:nvCxnSpPr>
        <p:spPr bwMode="auto">
          <a:xfrm flipV="1">
            <a:off x="1371600" y="1981200"/>
            <a:ext cx="533400" cy="9906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3" idx="4"/>
          </p:cNvCxnSpPr>
          <p:nvPr/>
        </p:nvCxnSpPr>
        <p:spPr bwMode="auto">
          <a:xfrm>
            <a:off x="1752600" y="4800600"/>
            <a:ext cx="838200" cy="5334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2819400" y="3962400"/>
            <a:ext cx="228600" cy="11430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124200" y="4038600"/>
            <a:ext cx="838200" cy="5334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4114800" y="4572000"/>
            <a:ext cx="1066800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191000" y="2286000"/>
            <a:ext cx="1524000" cy="838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5257800" y="3124200"/>
            <a:ext cx="457200" cy="12192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347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Destination-Based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rest of lecture (and course)…..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0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5 Minute Break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Validity of Routing State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and Global Routing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Local routing state </a:t>
            </a:r>
            <a:r>
              <a:rPr lang="en-US" dirty="0" smtClean="0"/>
              <a:t>is the state in a single router</a:t>
            </a:r>
          </a:p>
          <a:p>
            <a:pPr lvl="1"/>
            <a:r>
              <a:rPr lang="en-US" dirty="0" smtClean="0"/>
              <a:t>By itself, the state in a single router can’t be evaluated</a:t>
            </a:r>
          </a:p>
          <a:p>
            <a:pPr lvl="1"/>
            <a:r>
              <a:rPr lang="en-US" dirty="0" smtClean="0"/>
              <a:t>It must be evaluated in </a:t>
            </a:r>
            <a:r>
              <a:rPr lang="en-US" dirty="0" smtClean="0"/>
              <a:t>terms </a:t>
            </a:r>
            <a:r>
              <a:rPr lang="en-US" dirty="0" smtClean="0"/>
              <a:t>of the global context</a:t>
            </a:r>
            <a:endParaRPr lang="en-US" i="1" dirty="0"/>
          </a:p>
          <a:p>
            <a:pPr lvl="4"/>
            <a:endParaRPr lang="en-US" i="1" dirty="0" smtClean="0"/>
          </a:p>
          <a:p>
            <a:r>
              <a:rPr lang="en-US" i="1" dirty="0" smtClean="0"/>
              <a:t>Global </a:t>
            </a:r>
            <a:r>
              <a:rPr lang="en-US" i="1" dirty="0"/>
              <a:t>routing state </a:t>
            </a:r>
            <a:r>
              <a:rPr lang="en-US" dirty="0"/>
              <a:t>means collection of routing state in each of the </a:t>
            </a:r>
            <a:r>
              <a:rPr lang="en-US" dirty="0" smtClean="0"/>
              <a:t>routers</a:t>
            </a:r>
          </a:p>
          <a:p>
            <a:pPr lvl="1"/>
            <a:r>
              <a:rPr lang="en-US" dirty="0" smtClean="0"/>
              <a:t>Global state determines which paths packets take</a:t>
            </a:r>
            <a:endParaRPr lang="en-US" dirty="0"/>
          </a:p>
          <a:p>
            <a:pPr lvl="1"/>
            <a:r>
              <a:rPr lang="en-US" dirty="0"/>
              <a:t>Will </a:t>
            </a:r>
            <a:r>
              <a:rPr lang="en-US" dirty="0" smtClean="0"/>
              <a:t>discuss later </a:t>
            </a:r>
            <a:r>
              <a:rPr lang="en-US" dirty="0"/>
              <a:t>where this routing state comes from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“Valid” Routing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lobal routing state is “valid” if it produces forwarding decisions that always deliver packets to their destinations</a:t>
            </a:r>
          </a:p>
          <a:p>
            <a:pPr lvl="1"/>
            <a:r>
              <a:rPr lang="en-US" b="1" i="1" dirty="0" smtClean="0"/>
              <a:t>Valid is my terminology, not standard</a:t>
            </a:r>
          </a:p>
          <a:p>
            <a:pPr lvl="1"/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oal of routing protocols: compute valid state</a:t>
            </a:r>
          </a:p>
          <a:p>
            <a:pPr lvl="1"/>
            <a:r>
              <a:rPr lang="en-US" dirty="0" smtClean="0"/>
              <a:t>But how can you tell if routing state if valid?</a:t>
            </a:r>
          </a:p>
          <a:p>
            <a:pPr lvl="1"/>
            <a:endParaRPr lang="en-US" dirty="0"/>
          </a:p>
          <a:p>
            <a:r>
              <a:rPr lang="en-US" dirty="0" smtClean="0"/>
              <a:t>Need a succinct correctness condition for routing</a:t>
            </a:r>
          </a:p>
          <a:p>
            <a:pPr lvl="1"/>
            <a:r>
              <a:rPr lang="en-US" dirty="0" smtClean="0"/>
              <a:t>Suggestions?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and Sufficient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routing state is valid </a:t>
            </a:r>
            <a:r>
              <a:rPr lang="en-US" b="1" i="1" dirty="0" smtClean="0"/>
              <a:t>if and only 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There are no dead ends (other than destination)</a:t>
            </a:r>
          </a:p>
          <a:p>
            <a:pPr lvl="1"/>
            <a:r>
              <a:rPr lang="en-US" dirty="0" smtClean="0"/>
              <a:t>There are no loops</a:t>
            </a:r>
          </a:p>
          <a:p>
            <a:pPr lvl="1"/>
            <a:endParaRPr lang="en-US" dirty="0"/>
          </a:p>
          <a:p>
            <a:r>
              <a:rPr lang="en-US" dirty="0" smtClean="0"/>
              <a:t>A </a:t>
            </a:r>
            <a:r>
              <a:rPr lang="en-US" u="sng" dirty="0" smtClean="0"/>
              <a:t>dead end</a:t>
            </a:r>
            <a:r>
              <a:rPr lang="en-US" dirty="0" smtClean="0"/>
              <a:t> is when there is no outgoing port</a:t>
            </a:r>
          </a:p>
          <a:p>
            <a:pPr lvl="1"/>
            <a:r>
              <a:rPr lang="en-US" dirty="0" smtClean="0"/>
              <a:t>A packet arrives, but the forwarding decision does not yield any outgoing port</a:t>
            </a:r>
          </a:p>
          <a:p>
            <a:pPr lvl="1"/>
            <a:endParaRPr lang="en-US" dirty="0"/>
          </a:p>
          <a:p>
            <a:r>
              <a:rPr lang="en-US" dirty="0" smtClean="0"/>
              <a:t>A </a:t>
            </a:r>
            <a:r>
              <a:rPr lang="en-US" u="sng" dirty="0" smtClean="0"/>
              <a:t>loop</a:t>
            </a:r>
            <a:r>
              <a:rPr lang="en-US" dirty="0" smtClean="0"/>
              <a:t> is when a packet cycles around the same set of nodes forever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4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Wandering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1828800" y="1752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3962400" y="2057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7200" y="5638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+mn-lt"/>
              </a:rPr>
              <a:t>P</a:t>
            </a:r>
            <a:r>
              <a:rPr lang="en-US" sz="2800" b="0" dirty="0" smtClean="0">
                <a:latin typeface="+mn-lt"/>
              </a:rPr>
              <a:t>acket reaches </a:t>
            </a:r>
            <a:r>
              <a:rPr lang="en-US" sz="2800" b="0" dirty="0" err="1" smtClean="0">
                <a:latin typeface="+mn-lt"/>
              </a:rPr>
              <a:t>deadend</a:t>
            </a:r>
            <a:r>
              <a:rPr lang="en-US" sz="2800" b="0" dirty="0" smtClean="0">
                <a:latin typeface="+mn-lt"/>
              </a:rPr>
              <a:t> and stops</a:t>
            </a:r>
            <a:endParaRPr lang="en-US" sz="2800" b="0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7200" y="56489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+mn-lt"/>
              </a:rPr>
              <a:t>P</a:t>
            </a:r>
            <a:r>
              <a:rPr lang="en-US" sz="2800" b="0" dirty="0" smtClean="0">
                <a:latin typeface="+mn-lt"/>
              </a:rPr>
              <a:t>acket falls into loop and never reaches destination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98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 0.00972 -0.00295 0.01597 -0.00972 0.02222 C -0.01076 0.02593 -0.01059 0.03056 -0.0125 0.03333 C -0.01528 0.03681 -0.01806 0.03958 -0.01944 0.04445 C -0.02622 0.06412 -0.01875 0.04838 -0.025 0.06111 C -0.02674 0.06945 -0.02656 0.07269 -0.03194 0.07778 C -0.03247 0.08009 -0.03264 0.08287 -0.03333 0.08519 C -0.0349 0.08912 -0.03785 0.0919 -0.03889 0.0963 C -0.04236 0.10949 -0.0401 0.10394 -0.04444 0.11296 C -0.04618 0.12153 -0.0467 0.125 -0.05139 0.13148 C -0.05521 0.14653 -0.05382 0.13866 -0.05556 0.15556 C -0.05469 0.18588 -0.05573 0.23102 -0.04167 0.25926 C -0.03976 0.27014 -0.03924 0.28148 -0.0375 0.29259 C -0.0349 0.31042 -0.02847 0.3294 -0.02083 0.34445 C -0.01858 0.35695 -0.01701 0.36968 -0.0125 0.38148 C -0.01215 0.38565 -0.01267 0.39051 -0.01111 0.39445 C -0.00903 0.4 -0.00399 0.39375 -0.00278 0.39259 C 0.0033 0.38565 0.01163 0.37732 0.01944 0.37407 C 0.02413 0.36759 0.02309 0.36829 0.02917 0.36296 C 0.03177 0.36019 0.0375 0.35556 0.0375 0.35556 C 0.04201 0.34607 0.04913 0.34375 0.05556 0.33704 C 0.06493 0.32685 0.06615 0.32338 0.075 0.31852 C 0.08524 0.3125 0.07118 0.32361 0.0875 0.30926 C 0.08889 0.30787 0.09167 0.30556 0.09167 0.30556 C 0.09253 0.3037 0.09306 0.30139 0.09444 0.3 C 0.09549 0.29861 0.09757 0.29931 0.09861 0.29815 C 0.10087 0.29491 0.10087 0.28796 0.10417 0.28704 C 0.11163 0.28449 0.1184 0.28333 0.125 0.27778 C 0.13247 0.27917 0.13958 0.28125 0.14722 0.28333 C 0.15573 0.29468 0.15712 0.29884 0.16806 0.3037 C 0.17083 0.30486 0.17361 0.30602 0.17639 0.30741 C 0.17778 0.30787 0.18056 0.30926 0.18056 0.30926 C 0.1849 0.31505 0.1901 0.31875 0.19583 0.32222 C 0.19844 0.32361 0.20156 0.32361 0.20417 0.32593 C 0.20694 0.32824 0.2092 0.33171 0.2125 0.33333 C 0.21701 0.33519 0.225 0.34259 0.225 0.34259 C 0.2316 0.35579 0.22813 0.35046 0.23472 0.35926 C 0.24201 0.35741 0.24618 0.35602 0.25278 0.35185 C 0.30486 0.35278 0.34931 0.35718 0.39861 0.34259 C 0.40295 0.31875 0.40851 0.2956 0.41389 0.27222 C 0.41806 0.25301 0.42049 0.2331 0.42639 0.21482 C 0.42865 0.20695 0.43264 0.20023 0.43472 0.19259 C 0.43681 0.1838 0.43958 0.17431 0.44306 0.16667 C 0.44826 0.15417 0.44722 0.16458 0.44722 0.15185 " pathEditMode="relative" ptsTypes="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98 0.00046 0.02413 -0.00069 0.03611 0.00185 C 0.04201 0.00301 0.04705 0.00857 0.05278 0.01111 C 0.07326 0.02014 0.08958 0.03704 0.10694 0.0537 C 0.11285 0.05926 0.1158 0.06829 0.12222 0.07408 C 0.12639 0.08542 0.12326 0.07986 0.13333 0.08889 C 0.13472 0.09005 0.1375 0.09259 0.1375 0.09259 C 0.14288 0.10347 0.15139 0.10301 0.15833 0.11111 C 0.16111 0.11458 0.16667 0.12222 0.16667 0.12222 C 0.16614 0.13195 0.16597 0.1419 0.16528 0.15185 C 0.16389 0.16829 0.15608 0.18171 0.15139 0.1963 C 0.15017 0.19977 0.14983 0.2037 0.14861 0.20741 C 0.14757 0.20972 0.1467 0.21227 0.14583 0.21482 C 0.14375 0.22801 0.14149 0.24051 0.13889 0.2537 C 0.13559 0.26898 0.13489 0.28449 0.125 0.29445 C 0.12153 0.30324 0.11892 0.31343 0.11389 0.32037 C 0.11337 0.32222 0.11337 0.32454 0.1125 0.32593 C 0.11007 0.32894 0.10417 0.33333 0.10417 0.33333 C 0.10104 0.32778 0.0993 0.3213 0.09583 0.31667 C 0.0934 0.31343 0.0875 0.30926 0.0875 0.30926 C 0.08073 0.29583 0.06944 0.2882 0.05972 0.27963 C 0.05868 0.27778 0.05816 0.27546 0.05694 0.27408 C 0.05434 0.27107 0.04861 0.26667 0.04861 0.26667 C 0.04323 0.25255 0.03611 0.2419 0.02639 0.23333 C 0.02292 0.22639 0.01962 0.22292 0.01389 0.22037 C 0.00312 0.20602 -0.01511 0.20394 -0.02778 0.19259 C -0.03299 0.18218 -0.02778 0.19028 -0.03472 0.18519 C -0.03767 0.18287 -0.04306 0.17778 -0.04306 0.17778 C -0.06285 0.18287 -0.08021 0.19653 -0.1 0.20185 C -0.11615 0.21458 -0.13299 0.22222 -0.15139 0.22593 C -0.1632 0.21806 -0.15191 0.22732 -0.15972 0.21482 C -0.16094 0.21296 -0.16267 0.2125 -0.16389 0.21111 C -0.16545 0.20926 -0.16701 0.20741 -0.16806 0.20556 C -0.17014 0.20185 -0.17257 0.19861 -0.17361 0.19445 C -0.17465 0.19074 -0.17483 0.18658 -0.17639 0.18333 C -0.17917 0.17778 -0.17951 0.17824 -0.18056 0.17222 C -0.18125 0.16898 -0.18125 0.16574 -0.18195 0.16296 C -0.18351 0.15764 -0.18524 0.15255 -0.1875 0.14815 C -0.18941 0.14445 -0.19306 0.13704 -0.19306 0.13704 C -0.19462 0.12269 -0.19774 0.1081 -0.20139 0.09445 C -0.20417 0.08449 -0.20504 0.07315 -0.20972 0.06482 C -0.2125 0.05972 -0.21597 0.05533 -0.21806 0.05 C -0.22882 0.02269 -0.23663 -0.01227 -0.23889 -0.04259 C -0.24653 -0.03588 -0.25243 -0.03148 -0.25833 -0.02222 C -0.25955 -0.0206 -0.26024 -0.01852 -0.26111 -0.01667 C -0.26302 -0.01366 -0.26476 -0.01042 -0.26667 -0.00741 C -0.26979 -0.00301 -0.27396 0.00046 -0.27639 0.00556 C -0.28281 0.01829 -0.29045 0.03033 -0.3 0.03889 C -0.30295 0.0463 -0.30538 0.05139 -0.30972 0.05741 C -0.31233 0.06759 -0.31615 0.07593 -0.31806 0.08704 C -0.31858 0.10232 -0.3184 0.11783 -0.31945 0.13333 C -0.31979 0.13588 -0.3217 0.13796 -0.32222 0.14074 C -0.32344 0.14537 -0.325 0.15556 -0.325 0.15556 C -0.32396 0.17546 -0.3257 0.20741 -0.31528 0.22593 C -0.31302 0.23542 -0.30833 0.24375 -0.30556 0.2537 C -0.29965 0.27546 -0.29323 0.29884 -0.28333 0.31852 C -0.27934 0.32662 -0.27622 0.33681 -0.27361 0.3463 C -0.27274 0.34977 -0.27188 0.3537 -0.27083 0.35741 C -0.27049 0.35926 -0.26945 0.36296 -0.26945 0.36296 C -0.25399 0.33171 -0.23715 0.30185 -0.22222 0.27037 C -0.2184 0.26181 -0.21806 0.25255 -0.21389 0.24445 C -0.2125 0.23681 -0.21111 0.23102 -0.20833 0.22408 C -0.2066 0.21181 -0.20486 0.19861 -0.20139 0.18704 C -0.19879 0.17755 -0.19288 0.17269 -0.19028 0.16296 C -0.19392 0.14884 -0.18872 0.16551 -0.19583 0.1537 C -0.19809 0.15 -0.19844 0.14491 -0.2 0.14074 C -0.20191 0.1287 -0.20521 0.11736 -0.20695 0.10556 C -0.20903 0.09167 -0.2099 0.0757 -0.21389 0.06296 C -0.21458 0.06088 -0.21597 0.05926 -0.21667 0.05741 C -0.21771 0.05486 -0.21875 0.05255 -0.21945 0.05 C -0.22014 0.04745 -0.21997 0.04468 -0.22083 0.04259 C -0.22188 0.04028 -0.22379 0.03889 -0.225 0.03704 C -0.22622 0.03519 -0.22708 0.03333 -0.22778 0.03148 C -0.23021 0.02523 -0.22934 0.01759 -0.23333 0.01296 C -0.23594 0.00995 -0.24167 0.00556 -0.24167 0.00556 C -0.24445 -0.00532 -0.24097 0.00463 -0.24722 -0.0037 C -0.25122 -0.00903 -0.25347 -0.01435 -0.25833 -0.01852 C -0.26215 -0.02616 -0.26372 -0.02755 -0.26945 -0.02222 C -0.27326 -0.01481 -0.27795 -0.00903 -0.28195 -0.00185 C -0.28368 0.00093 -0.28438 0.00463 -0.28611 0.00741 C -0.28733 0.00903 -0.28906 0.00949 -0.29028 0.01111 C -0.29583 0.01713 -0.30469 0.03195 -0.30833 0.04074 C -0.31406 0.0537 -0.31927 0.08102 -0.32778 0.08889 C -0.3309 0.10533 -0.3309 0.12222 -0.33333 0.13889 C -0.33386 0.16111 -0.33472 0.1831 -0.33472 0.20556 C -0.33472 0.23079 -0.3342 0.25602 -0.33333 0.28148 C -0.33247 0.30995 -0.31719 0.33195 -0.30556 0.3537 C -0.30035 0.36343 -0.29653 0.37454 -0.28889 0.38148 C -0.27761 0.37894 -0.27361 0.375 -0.26667 0.36296 C -0.2658 0.35903 -0.26354 0.35556 -0.2625 0.35185 C -0.25573 0.32408 -0.26632 0.35417 -0.25833 0.33333 C -0.25677 0.31759 -0.2533 0.29352 -0.24722 0.27963 C -0.24479 0.27361 -0.2408 0.26898 -0.23889 0.26296 C -0.23403 0.24653 -0.22743 0.23241 -0.21945 0.21852 C -0.21754 0.21019 -0.21372 0.20625 -0.20972 0.2 C -0.20695 0.19514 -0.20139 0.18519 -0.20139 0.18519 C -0.19965 0.17801 -0.19636 0.17732 -0.19445 0.17037 C -0.1967 0.16181 -0.2 0.15695 -0.20417 0.15 C -0.20816 0.13403 -0.21111 0.11574 -0.21806 0.10185 C -0.22014 0.09097 -0.22049 0.07014 -0.225 0.06111 C -0.23663 0.03796 -0.22292 0.07107 -0.23195 0.05 C -0.23629 0.04005 -0.23698 0.02801 -0.24583 0.02408 C -0.25261 0.01505 -0.25347 0.01644 -0.25139 0.0037 C -0.25226 -0.0088 -0.24896 -0.02361 -0.25833 -0.02778 C -0.27118 -0.01088 -0.2809 0.00857 -0.29167 0.02778 C -0.29583 0.03519 -0.30174 0.0412 -0.30417 0.05 C -0.30695 0.05926 -0.30851 0.06945 -0.3125 0.07778 C -0.32205 0.09653 -0.32691 0.1162 -0.32917 0.13889 C -0.32882 0.15185 -0.32951 0.16482 -0.32778 0.17778 C -0.32691 0.18472 -0.31493 0.20857 -0.3125 0.21482 C -0.30573 0.23287 -0.29931 0.25093 -0.29167 0.26852 C -0.28889 0.275 -0.28455 0.28009 -0.28195 0.28704 C -0.27986 0.29259 -0.27899 0.30023 -0.27639 0.30556 C -0.27309 0.31204 -0.27014 0.31597 -0.26806 0.32408 C -0.26771 0.33889 -0.26788 0.3537 -0.26667 0.36852 C -0.26667 0.37037 -0.26597 0.36458 -0.26528 0.36296 C -0.26302 0.35671 -0.26076 0.35046 -0.25833 0.34445 C -0.25365 0.33148 -0.24792 0.31921 -0.24028 0.30926 C -0.23646 0.29329 -0.2316 0.29074 -0.225 0.27778 C -0.21979 0.2669 -0.21667 0.25533 -0.20972 0.2463 C -0.20695 0.23634 -0.20417 0.22639 -0.20139 0.21667 C -0.20052 0.21296 -0.19965 0.20926 -0.19861 0.20556 C -0.19826 0.2037 -0.19722 0.2 -0.19722 0.2 C -0.19566 0.16875 -0.19392 0.16713 -0.19722 0.13333 C -0.19844 0.12199 -0.20573 0.11273 -0.20972 0.1037 C -0.21979 0.08148 -0.22674 0.05139 -0.24028 0.03333 C -0.24219 0.02593 -0.24271 0.01759 -0.24583 0.01111 C -0.25104 0.00093 -0.25347 -0.00694 -0.25556 -0.01852 C -0.26458 -0.01574 -0.26389 -0.01134 -0.26945 -0.0037 C -0.2757 0.0044 -0.27222 -0.00509 -0.27778 0.00556 C -0.2842 0.01736 -0.27656 0.00926 -0.28472 0.01667 C -0.29601 0.03912 -0.30556 0.0625 -0.31389 0.08704 C -0.31719 0.0963 -0.32257 0.10671 -0.325 0.11667 C -0.32813 0.1287 -0.32899 0.14144 -0.33195 0.1537 C -0.33073 0.16806 -0.32917 0.17685 -0.32361 0.18889 C -0.3217 0.19954 -0.31649 0.20695 -0.3125 0.21667 C -0.30417 0.2375 -0.31076 0.22523 -0.30139 0.24074 C -0.29931 0.24908 -0.29549 0.25718 -0.29167 0.26482 C -0.28663 0.2919 -0.28733 0.3213 -0.28056 0.34815 C -0.27969 0.35185 -0.27951 0.35579 -0.27778 0.35926 C -0.27691 0.36111 -0.2757 0.36273 -0.275 0.36482 C -0.27396 0.36829 -0.27222 0.37593 -0.27222 0.37593 C -0.26771 0.35718 -0.26076 0.33935 -0.25417 0.32222 C -0.25 0.31065 -0.2434 0.30046 -0.23889 0.28889 C -0.23386 0.275 -0.23021 0.25995 -0.225 0.2463 C -0.22222 0.23843 -0.21597 0.22986 -0.21389 0.22222 C -0.20938 0.20394 -0.20573 0.18333 -0.19306 0.17222 C -0.19757 0.14583 -0.20486 0.12083 -0.21528 0.09815 C -0.22205 0.08333 -0.22309 0.09236 -0.22778 0.07037 C -0.23004 0.06042 -0.23229 0.05347 -0.23472 0.04445 C -0.23958 0.02755 -0.24115 0.0132 -0.24861 -0.00185 C -0.25 -0.00926 -0.24826 -0.01805 -0.25139 -0.02407 C -0.25261 -0.02616 -0.25521 -0.02292 -0.25695 -0.02222 C -0.26927 -0.00602 -0.25382 -0.02592 -0.26528 -0.01296 C -0.27031 -0.00764 -0.27257 -0.00162 -0.27778 0.0037 C -0.28195 0.02523 -0.29549 0.04491 -0.30278 0.06482 C -0.30868 0.08009 -0.3132 0.10116 -0.32083 0.11482 C -0.32379 0.13033 -0.31979 0.11435 -0.32639 0.12778 C -0.32674 0.12801 -0.33038 0.13843 -0.33056 0.13889 C -0.32847 0.16435 -0.32726 0.2007 -0.3125 0.22037 C -0.31024 0.22963 -0.30729 0.2382 -0.30278 0.2463 C -0.30122 0.25255 -0.29861 0.2588 -0.29583 0.26482 C -0.29427 0.26852 -0.29028 0.27593 -0.29028 0.27593 C -0.28854 0.28588 -0.28472 0.2963 -0.27917 0.3037 C -0.27813 0.31204 -0.27778 0.32338 -0.275 0.33148 C -0.27396 0.33472 -0.27205 0.33727 -0.27083 0.34074 C -0.26979 0.34421 -0.26806 0.35185 -0.26806 0.35185 C -0.26771 0.35671 -0.27031 0.36528 -0.26667 0.36667 C -0.26337 0.36759 -0.26372 0.3581 -0.2625 0.3537 C -0.25903 0.34074 -0.25868 0.32616 -0.25556 0.31296 C -0.24722 0.27639 -0.22691 0.24421 -0.21111 0.21296 L -0.20417 0.19445 C -0.20417 0.19445 -0.20417 0.19445 -0.20417 0.19445 C -0.20035 0.18102 -0.19653 0.16921 -0.18889 0.15926 C -0.19618 0.13056 -0.20851 0.10394 -0.21945 0.07778 C -0.22795 0.05741 -0.2342 0.03634 -0.24306 0.01667 C -0.24462 0.00833 -0.24792 -0.00231 -0.25139 -0.00926 C -0.25313 -0.01852 -0.25573 -0.02361 -0.25695 -0.03333 C -0.26076 -0.02361 -0.26337 -0.01273 -0.26806 -0.0037 C -0.27795 0.01435 -0.28767 0.03195 -0.29722 0.05 C -0.30295 0.06042 -0.30625 0.07315 -0.3125 0.08333 C -0.31511 0.08727 -0.3191 0.08958 -0.32083 0.09445 C -0.32743 0.11158 -0.32361 0.10533 -0.33056 0.11482 C -0.33281 0.12593 -0.33785 0.1375 -0.34167 0.14815 C -0.33663 0.16181 -0.33299 0.17685 -0.32778 0.19074 C -0.32292 0.20394 -0.31701 0.21667 -0.31111 0.22963 C -0.30833 0.23611 -0.30226 0.24445 -0.3 0.25185 C -0.29913 0.25486 -0.29861 0.2581 -0.29722 0.26111 C -0.29636 0.2632 -0.29427 0.26435 -0.29306 0.26667 C -0.28889 0.27546 -0.28681 0.28519 -0.28333 0.29445 C -0.27934 0.30509 -0.27344 0.31273 -0.26806 0.32222 C -0.26528 0.33773 -0.26111 0.35232 -0.26111 0.36852 " pathEditMode="relative" ptsTypes="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25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7" grpId="2" animBg="1"/>
      <p:bldP spid="88" grpId="0" animBg="1"/>
      <p:bldP spid="88" grpId="1" animBg="1"/>
      <p:bldP spid="89" grpId="0"/>
      <p:bldP spid="89" grpId="1"/>
      <p:bldP spid="9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and Sufficient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routing state is valid </a:t>
            </a:r>
            <a:r>
              <a:rPr lang="en-US" b="1" i="1" dirty="0" smtClean="0"/>
              <a:t>if and only 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There are no dead ends (other than destination)</a:t>
            </a:r>
          </a:p>
          <a:p>
            <a:pPr lvl="1"/>
            <a:r>
              <a:rPr lang="en-US" dirty="0" smtClean="0"/>
              <a:t>There are no loops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(“only if”): Obvious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run into a </a:t>
            </a:r>
            <a:r>
              <a:rPr lang="en-US" dirty="0" err="1" smtClean="0"/>
              <a:t>deadend</a:t>
            </a:r>
            <a:r>
              <a:rPr lang="en-US" dirty="0" smtClean="0"/>
              <a:t> before hitting destination, you’ll never reach the destination</a:t>
            </a:r>
          </a:p>
          <a:p>
            <a:pPr lvl="1"/>
            <a:endParaRPr lang="en-US" dirty="0"/>
          </a:p>
          <a:p>
            <a:r>
              <a:rPr lang="en-US" dirty="0" smtClean="0"/>
              <a:t>If you run into a loop, you’ll never reach destination</a:t>
            </a:r>
          </a:p>
          <a:p>
            <a:pPr lvl="1"/>
            <a:r>
              <a:rPr lang="en-US" dirty="0" smtClean="0"/>
              <a:t>With deterministic forwarding, once you loop, you’ll loop forever (assuming routing state is static)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grades will be based on correctness and performance, not adherence to a specified algorithm.</a:t>
            </a:r>
          </a:p>
          <a:p>
            <a:r>
              <a:rPr lang="en-US" dirty="0" smtClean="0"/>
              <a:t>Do you reliably deliver the file?</a:t>
            </a:r>
          </a:p>
          <a:p>
            <a:r>
              <a:rPr lang="en-US" dirty="0" smtClean="0"/>
              <a:t>Is it accomplished in a timely manner?</a:t>
            </a:r>
          </a:p>
          <a:p>
            <a:r>
              <a:rPr lang="en-US" dirty="0" smtClean="0"/>
              <a:t>And with a reasonable number of packets?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Sufficient (“if”):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deadends</a:t>
            </a:r>
            <a:r>
              <a:rPr lang="en-US" dirty="0" smtClean="0"/>
              <a:t>, no loops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Packet must keep wandering, without repeating</a:t>
            </a:r>
          </a:p>
          <a:p>
            <a:pPr lvl="1"/>
            <a:r>
              <a:rPr lang="en-US" dirty="0" smtClean="0"/>
              <a:t>If ever enter same switch from same port, will loop</a:t>
            </a:r>
          </a:p>
          <a:p>
            <a:pPr lvl="1"/>
            <a:r>
              <a:rPr lang="en-US" dirty="0" smtClean="0"/>
              <a:t>Because forwarding decisions are deterministic</a:t>
            </a:r>
          </a:p>
          <a:p>
            <a:pPr lvl="1"/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nly a finite number of possible ports for it to visit</a:t>
            </a:r>
          </a:p>
          <a:p>
            <a:pPr lvl="1"/>
            <a:r>
              <a:rPr lang="en-US" dirty="0" smtClean="0"/>
              <a:t>It cannot keep wandering forever without looping</a:t>
            </a:r>
          </a:p>
          <a:p>
            <a:pPr lvl="1"/>
            <a:r>
              <a:rPr lang="en-US" dirty="0" smtClean="0"/>
              <a:t>Must eventually hit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Validity of Routing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only on a single destination</a:t>
            </a:r>
          </a:p>
          <a:p>
            <a:pPr lvl="1"/>
            <a:r>
              <a:rPr lang="en-US" dirty="0" smtClean="0"/>
              <a:t>Ignore all other routing state</a:t>
            </a:r>
          </a:p>
          <a:p>
            <a:pPr lvl="1"/>
            <a:endParaRPr lang="en-US" dirty="0"/>
          </a:p>
          <a:p>
            <a:r>
              <a:rPr lang="en-US" dirty="0" smtClean="0"/>
              <a:t>Mark outgoing port with arrow</a:t>
            </a:r>
          </a:p>
          <a:p>
            <a:pPr lvl="1"/>
            <a:r>
              <a:rPr lang="en-US" dirty="0" smtClean="0"/>
              <a:t>There can only be one at each node</a:t>
            </a:r>
          </a:p>
          <a:p>
            <a:pPr lvl="1"/>
            <a:endParaRPr lang="en-US" dirty="0"/>
          </a:p>
          <a:p>
            <a:r>
              <a:rPr lang="en-US" dirty="0" smtClean="0"/>
              <a:t>Eliminate all links with no arrows</a:t>
            </a:r>
          </a:p>
          <a:p>
            <a:pPr lvl="1"/>
            <a:endParaRPr lang="en-US" dirty="0"/>
          </a:p>
          <a:p>
            <a:r>
              <a:rPr lang="en-US" dirty="0" smtClean="0"/>
              <a:t>Look at what’s left….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676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888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Arrows on Outgoing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422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Unused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828800" y="5638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Leaves Spanning Tree: Valid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15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219200" y="5715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Is this valid?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46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easy to check validity of routing state for a particular destination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Deadends</a:t>
            </a:r>
            <a:r>
              <a:rPr lang="en-US" dirty="0" smtClean="0"/>
              <a:t> are obvious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ode without outgoing arrow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Loops are obvious</a:t>
            </a:r>
          </a:p>
          <a:p>
            <a:pPr lvl="1"/>
            <a:r>
              <a:rPr lang="en-US" dirty="0" smtClean="0"/>
              <a:t>Disconnected</a:t>
            </a:r>
            <a:r>
              <a:rPr lang="en-US" dirty="0"/>
              <a:t> </a:t>
            </a:r>
            <a:r>
              <a:rPr lang="en-US" dirty="0" smtClean="0"/>
              <a:t>from rest of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59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Computing Routing State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provide you with a testing framework, including one test case</a:t>
            </a:r>
            <a:endParaRPr lang="en-US" dirty="0"/>
          </a:p>
          <a:p>
            <a:r>
              <a:rPr lang="en-US" b="1" dirty="0" smtClean="0"/>
              <a:t>You need to implement further tests!</a:t>
            </a:r>
          </a:p>
          <a:p>
            <a:r>
              <a:rPr lang="en-US" dirty="0" smtClean="0"/>
              <a:t>We will run our own tests on your code to generate a 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vs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Forwarding: “</a:t>
            </a:r>
            <a:r>
              <a:rPr lang="en-US" b="1" dirty="0">
                <a:solidFill>
                  <a:srgbClr val="FF6600"/>
                </a:solidFill>
              </a:rPr>
              <a:t>data plane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/>
              <a:t>Routing: “</a:t>
            </a:r>
            <a:r>
              <a:rPr lang="en-US" b="1" dirty="0">
                <a:solidFill>
                  <a:srgbClr val="FF6600"/>
                </a:solidFill>
              </a:rPr>
              <a:t>control plane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</a:t>
            </a:r>
            <a:r>
              <a:rPr lang="en-US" dirty="0" smtClean="0"/>
              <a:t>the 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</a:p>
          <a:p>
            <a:pPr lvl="1"/>
            <a:r>
              <a:rPr lang="en-US" dirty="0" smtClean="0"/>
              <a:t>Forwarding: single packet transmission times: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Routing: can be seconds</a:t>
            </a:r>
          </a:p>
          <a:p>
            <a:pPr lvl="1"/>
            <a:r>
              <a:rPr lang="en-US" b="1" dirty="0" smtClean="0"/>
              <a:t>6 orders of magnitude!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“Secret” of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deadends</a:t>
            </a:r>
            <a:r>
              <a:rPr lang="en-US" dirty="0" smtClean="0"/>
              <a:t> is </a:t>
            </a:r>
            <a:r>
              <a:rPr lang="en-US" dirty="0" smtClean="0"/>
              <a:t>easy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Avoiding loops is </a:t>
            </a:r>
            <a:r>
              <a:rPr lang="en-US" dirty="0" smtClean="0"/>
              <a:t>hard</a:t>
            </a:r>
          </a:p>
          <a:p>
            <a:pPr lvl="4"/>
            <a:endParaRPr lang="en-US" dirty="0" smtClean="0"/>
          </a:p>
          <a:p>
            <a:r>
              <a:rPr lang="en-US" b="1" dirty="0" smtClean="0"/>
              <a:t>The key difference between routing protocols is how they avoid loops!</a:t>
            </a:r>
          </a:p>
          <a:p>
            <a:pPr lvl="1"/>
            <a:r>
              <a:rPr lang="en-US" dirty="0" smtClean="0"/>
              <a:t>Don’t focus on details of mechanisms</a:t>
            </a:r>
          </a:p>
          <a:p>
            <a:pPr lvl="1"/>
            <a:r>
              <a:rPr lang="en-US" dirty="0" smtClean="0"/>
              <a:t>Just ask “how are loops avoided?”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0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Avoid Loops?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way: Restrict </a:t>
            </a:r>
            <a:r>
              <a:rPr lang="en-US" dirty="0" smtClean="0"/>
              <a:t>topology to spanning tree</a:t>
            </a:r>
          </a:p>
          <a:p>
            <a:pPr lvl="1"/>
            <a:r>
              <a:rPr lang="en-US" dirty="0" smtClean="0"/>
              <a:t>If the topology has no loops, packets can’t loop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(without making a </a:t>
            </a:r>
            <a:r>
              <a:rPr lang="en-US" dirty="0" err="1" smtClean="0"/>
              <a:t>u-turn</a:t>
            </a:r>
            <a:r>
              <a:rPr lang="en-US" dirty="0" smtClean="0"/>
              <a:t>, which can be locally prevented)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1E1DF57-8E83-8745-A804-591977C7B79D}" type="slidenum">
              <a:rPr lang="en-US" sz="1400" b="0">
                <a:latin typeface="Times New Roman" charset="0"/>
              </a:rPr>
              <a:pPr eaLnBrk="1" hangingPunct="1"/>
              <a:t>63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Routing on Spanning Tree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Easiest Way to Avoid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topology where loops are impossible!</a:t>
            </a:r>
          </a:p>
          <a:p>
            <a:pPr lvl="1"/>
            <a:endParaRPr lang="en-US" dirty="0"/>
          </a:p>
          <a:p>
            <a:r>
              <a:rPr lang="en-US" dirty="0" smtClean="0"/>
              <a:t>Take arbitrary topology</a:t>
            </a:r>
          </a:p>
          <a:p>
            <a:pPr lvl="1"/>
            <a:endParaRPr lang="en-US" dirty="0"/>
          </a:p>
          <a:p>
            <a:r>
              <a:rPr lang="en-US" dirty="0" smtClean="0"/>
              <a:t>Build spanning tree (algorithm covered later)</a:t>
            </a:r>
          </a:p>
          <a:p>
            <a:pPr lvl="1"/>
            <a:r>
              <a:rPr lang="en-US" dirty="0" smtClean="0"/>
              <a:t>Ignore all other links (as before)</a:t>
            </a:r>
          </a:p>
          <a:p>
            <a:pPr lvl="1"/>
            <a:endParaRPr lang="en-US" dirty="0"/>
          </a:p>
          <a:p>
            <a:r>
              <a:rPr lang="en-US" dirty="0" smtClean="0"/>
              <a:t>Only one path to destinations on spanning trees</a:t>
            </a:r>
          </a:p>
          <a:p>
            <a:pPr lvl="1"/>
            <a:r>
              <a:rPr lang="en-US" dirty="0" smtClean="0"/>
              <a:t>So don’t have to worry about loops!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6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previous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728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0030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847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Another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417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on a Spanning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only one path from source to destination</a:t>
            </a:r>
          </a:p>
          <a:p>
            <a:pPr lvl="3"/>
            <a:endParaRPr lang="en-US" dirty="0"/>
          </a:p>
          <a:p>
            <a:r>
              <a:rPr lang="en-US" dirty="0" smtClean="0"/>
              <a:t>How do you find that path?</a:t>
            </a:r>
          </a:p>
          <a:p>
            <a:pPr lvl="3"/>
            <a:endParaRPr lang="en-US" dirty="0"/>
          </a:p>
          <a:p>
            <a:r>
              <a:rPr lang="en-US" dirty="0" smtClean="0"/>
              <a:t>Why bother?  Just send packets along all paths</a:t>
            </a:r>
          </a:p>
          <a:p>
            <a:pPr lvl="1"/>
            <a:r>
              <a:rPr lang="en-US" dirty="0" smtClean="0"/>
              <a:t>No packets will loop, but some will hit </a:t>
            </a:r>
            <a:r>
              <a:rPr lang="en-US" dirty="0" err="1" smtClean="0"/>
              <a:t>deadends</a:t>
            </a:r>
            <a:endParaRPr lang="en-US" dirty="0" smtClean="0"/>
          </a:p>
          <a:p>
            <a:pPr lvl="1"/>
            <a:r>
              <a:rPr lang="en-US" dirty="0" smtClean="0"/>
              <a:t>But one (and exactly one) will reach destination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Extra Credit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implement optional “bells and whistles” for extra credit</a:t>
            </a:r>
          </a:p>
          <a:p>
            <a:r>
              <a:rPr lang="en-US" dirty="0" smtClean="0"/>
              <a:t>Extra credit can boost your grade by up to 10%: 5% for the first bell/whistle, 5% for the 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9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on a Spanning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send a packet that will reach all nodes, then switches can use the following rule:</a:t>
            </a:r>
          </a:p>
          <a:p>
            <a:pPr lvl="1"/>
            <a:r>
              <a:rPr lang="en-US" b="1" dirty="0" smtClean="0"/>
              <a:t>Ignoring all ports not on spanning tree!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Originating switch sends “flood” packet out all ports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When a “flood” packet arrives on one incoming port, send it out all other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on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2438400" y="3048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819400" y="3657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00200" y="4572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828800" y="18288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1430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2590800" y="5181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38862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51816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3810000" y="3200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57912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3886200" y="19812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2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on Spanning Tree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2438400" y="3048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819400" y="3657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00200" y="4572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828800" y="18288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1430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2590800" y="5181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38862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51816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3810000" y="3200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57912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3886200" y="19812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2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on a Spanning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works because the lack of loops prevents the flooding from cycling back on itself</a:t>
            </a:r>
          </a:p>
          <a:p>
            <a:endParaRPr lang="en-US" dirty="0" smtClean="0"/>
          </a:p>
          <a:p>
            <a:r>
              <a:rPr lang="en-US" dirty="0" smtClean="0"/>
              <a:t>Eventually all nodes will be covered, exactly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8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isn’t flooding wasteful?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but you can watch the packets going by, and learn from that</a:t>
            </a:r>
          </a:p>
          <a:p>
            <a:pPr lvl="2"/>
            <a:endParaRPr lang="en-US" dirty="0"/>
          </a:p>
          <a:p>
            <a:r>
              <a:rPr lang="en-US" dirty="0" smtClean="0"/>
              <a:t>There is a single path between any two nodes</a:t>
            </a:r>
          </a:p>
          <a:p>
            <a:pPr lvl="2"/>
            <a:endParaRPr lang="en-US" dirty="0"/>
          </a:p>
          <a:p>
            <a:r>
              <a:rPr lang="en-US" dirty="0" smtClean="0"/>
              <a:t>If node A sees a packet from node B come in on a particular port, what can it conclude?</a:t>
            </a:r>
          </a:p>
          <a:p>
            <a:pPr lvl="2"/>
            <a:endParaRPr lang="en-US" dirty="0"/>
          </a:p>
          <a:p>
            <a:r>
              <a:rPr lang="en-US" b="1" dirty="0" smtClean="0"/>
              <a:t>It knows what port to use to reach B!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can “learn” routing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witch </a:t>
            </a:r>
            <a:r>
              <a:rPr lang="en-US" dirty="0"/>
              <a:t>can </a:t>
            </a:r>
            <a:r>
              <a:rPr lang="en-US" dirty="0" smtClean="0"/>
              <a:t>learn how </a:t>
            </a:r>
            <a:r>
              <a:rPr lang="en-US" dirty="0"/>
              <a:t>to reach </a:t>
            </a:r>
            <a:r>
              <a:rPr lang="en-US" dirty="0" smtClean="0"/>
              <a:t>nodes </a:t>
            </a:r>
            <a:r>
              <a:rPr lang="en-US" dirty="0"/>
              <a:t>by remembering where </a:t>
            </a:r>
            <a:r>
              <a:rPr lang="en-US" dirty="0" smtClean="0"/>
              <a:t>flooding </a:t>
            </a:r>
            <a:r>
              <a:rPr lang="en-US" dirty="0"/>
              <a:t>packets came from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  <a:p>
            <a:r>
              <a:rPr lang="en-US" dirty="0"/>
              <a:t>If flood packet from Node A entered switch from port 4, then </a:t>
            </a:r>
            <a:r>
              <a:rPr lang="en-US" dirty="0" smtClean="0"/>
              <a:t>switch uses port 4 to reach Node 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Flood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2438400" y="3048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819400" y="3657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1600200" y="4572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828800" y="18288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1430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2590800" y="5181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38862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5181600" y="4343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3810000" y="3200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57912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3886200" y="19812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Node A</a:t>
            </a:r>
            <a:endParaRPr lang="en-US" sz="2800" b="0" dirty="0">
              <a:latin typeface="+mn-lt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261100" y="2057400"/>
            <a:ext cx="2895600" cy="1069848"/>
          </a:xfrm>
          <a:prstGeom prst="wedgeRectCallout">
            <a:avLst>
              <a:gd name="adj1" fmla="val -66009"/>
              <a:gd name="adj2" fmla="val 6368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A can be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reached</a:t>
            </a:r>
          </a:p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through this port</a:t>
            </a:r>
          </a:p>
        </p:txBody>
      </p:sp>
      <p:sp>
        <p:nvSpPr>
          <p:cNvPr id="53" name="Rectangular Callout 52"/>
          <p:cNvSpPr/>
          <p:nvPr/>
        </p:nvSpPr>
        <p:spPr bwMode="auto">
          <a:xfrm>
            <a:off x="2286000" y="1295400"/>
            <a:ext cx="2895600" cy="1069848"/>
          </a:xfrm>
          <a:prstGeom prst="wedgeRectCallout">
            <a:avLst>
              <a:gd name="adj1" fmla="val -35746"/>
              <a:gd name="adj2" fmla="val 1444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A can be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reached</a:t>
            </a:r>
          </a:p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through this 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715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Once a node has sent a flood message, all other switches know how to reach it….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28600" y="3124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Node </a:t>
            </a:r>
            <a:r>
              <a:rPr lang="en-US" sz="2800" b="0" dirty="0">
                <a:latin typeface="+mn-lt"/>
              </a:rPr>
              <a:t>B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1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18" grpId="0" animBg="1"/>
      <p:bldP spid="53" grpId="0" animBg="1"/>
      <p:bldP spid="2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B Responds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2438400" y="3048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2819400" y="3657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1143000" y="28956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Node A</a:t>
            </a:r>
            <a:endParaRPr lang="en-US" sz="2800" b="0" dirty="0">
              <a:latin typeface="+mn-lt"/>
            </a:endParaRPr>
          </a:p>
        </p:txBody>
      </p:sp>
      <p:sp>
        <p:nvSpPr>
          <p:cNvPr id="53" name="Rectangular Callout 52"/>
          <p:cNvSpPr/>
          <p:nvPr/>
        </p:nvSpPr>
        <p:spPr bwMode="auto">
          <a:xfrm>
            <a:off x="2590800" y="1219200"/>
            <a:ext cx="2895600" cy="1069848"/>
          </a:xfrm>
          <a:prstGeom prst="wedgeRectCallout">
            <a:avLst>
              <a:gd name="adj1" fmla="val -79606"/>
              <a:gd name="adj2" fmla="val 3875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B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can be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reached</a:t>
            </a:r>
          </a:p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through this 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715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When a node responds, some of the switches learn where it is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28600" y="3124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Node </a:t>
            </a:r>
            <a:r>
              <a:rPr lang="en-US" sz="2800" b="0" dirty="0">
                <a:latin typeface="+mn-lt"/>
              </a:rPr>
              <a:t>B</a:t>
            </a:r>
            <a:endParaRPr lang="en-US" sz="2800" b="0" dirty="0">
              <a:latin typeface="+mn-lt"/>
            </a:endParaRPr>
          </a:p>
        </p:txBody>
      </p:sp>
      <p:sp>
        <p:nvSpPr>
          <p:cNvPr id="54" name="Rectangular Callout 53"/>
          <p:cNvSpPr/>
          <p:nvPr/>
        </p:nvSpPr>
        <p:spPr bwMode="auto">
          <a:xfrm>
            <a:off x="2590800" y="1219200"/>
            <a:ext cx="2895600" cy="1069848"/>
          </a:xfrm>
          <a:prstGeom prst="wedgeRectCallout">
            <a:avLst>
              <a:gd name="adj1" fmla="val -55044"/>
              <a:gd name="adj2" fmla="val 1147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B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can be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reached</a:t>
            </a:r>
          </a:p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through this port</a:t>
            </a: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2590800" y="1219200"/>
            <a:ext cx="2895600" cy="1069848"/>
          </a:xfrm>
          <a:prstGeom prst="wedgeRectCallout">
            <a:avLst>
              <a:gd name="adj1" fmla="val -41009"/>
              <a:gd name="adj2" fmla="val 1681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B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can be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reached</a:t>
            </a:r>
          </a:p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through this port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828800" y="18288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5" name="Rectangle 54"/>
          <p:cNvSpPr>
            <a:spLocks noChangeAspect="1"/>
          </p:cNvSpPr>
          <p:nvPr/>
        </p:nvSpPr>
        <p:spPr bwMode="auto">
          <a:xfrm>
            <a:off x="3886200" y="42672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2590800" y="1219200"/>
            <a:ext cx="2895600" cy="1069848"/>
          </a:xfrm>
          <a:prstGeom prst="wedgeRectCallout">
            <a:avLst>
              <a:gd name="adj1" fmla="val -12062"/>
              <a:gd name="adj2" fmla="val 23225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B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can be </a:t>
            </a:r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reached</a:t>
            </a:r>
          </a:p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through this port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25908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0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6" grpId="0" animBg="1"/>
      <p:bldP spid="53" grpId="0" animBg="1"/>
      <p:bldP spid="54" grpId="0" animBg="1"/>
      <p:bldP spid="42" grpId="0" animBg="1"/>
      <p:bldP spid="45" grpId="0" animBg="1"/>
      <p:bldP spid="55" grpId="0" animBg="1"/>
      <p:bldP spid="4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 first packet to node you are trying to reach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All switches learn where </a:t>
            </a:r>
            <a:r>
              <a:rPr lang="en-US" i="1" u="sng" dirty="0" smtClean="0"/>
              <a:t>you</a:t>
            </a:r>
            <a:r>
              <a:rPr lang="en-US" dirty="0" smtClean="0"/>
              <a:t> are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When destination responds, </a:t>
            </a:r>
            <a:r>
              <a:rPr lang="en-US" dirty="0" smtClean="0"/>
              <a:t>some switches </a:t>
            </a:r>
            <a:r>
              <a:rPr lang="en-US" dirty="0" smtClean="0"/>
              <a:t>learn where </a:t>
            </a:r>
            <a:r>
              <a:rPr lang="en-US" i="1" u="sng" dirty="0" smtClean="0"/>
              <a:t>it</a:t>
            </a:r>
            <a:r>
              <a:rPr lang="en-US" dirty="0" smtClean="0"/>
              <a:t> is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Only some switches, because packet to you follows direct path, and is not flooded</a:t>
            </a:r>
          </a:p>
          <a:p>
            <a:pPr lvl="1"/>
            <a:endParaRPr lang="en-US" dirty="0"/>
          </a:p>
          <a:p>
            <a:r>
              <a:rPr lang="en-US" dirty="0" smtClean="0"/>
              <a:t>The decision to flood or not is done on a switch-by-switch basis….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1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CA19C7-DB64-D340-BD71-3B2A0107C30C}" type="slidenum">
              <a:rPr lang="en-US" sz="1400" b="0">
                <a:latin typeface="Times New Roman" charset="0"/>
              </a:rPr>
              <a:pPr eaLnBrk="1" hangingPunct="1"/>
              <a:t>79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65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Self-Learning Switch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43998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charset="0"/>
                <a:cs typeface="Arial" charset="0"/>
              </a:rPr>
              <a:t>When a </a:t>
            </a:r>
            <a:r>
              <a:rPr lang="en-US" dirty="0" smtClean="0">
                <a:latin typeface="Arial" charset="0"/>
                <a:cs typeface="Arial" charset="0"/>
              </a:rPr>
              <a:t>packet arrives</a:t>
            </a: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Inspect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source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ID,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ssociate with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incoming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Store mapping in the switch table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en-US" dirty="0">
                <a:solidFill>
                  <a:srgbClr val="F47A00"/>
                </a:solidFill>
                <a:latin typeface="Arial" charset="0"/>
                <a:ea typeface="Arial" charset="0"/>
                <a:cs typeface="Arial" charset="0"/>
              </a:rPr>
              <a:t>time-to-live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field to eventually forget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mapping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569" name="Rectangle 4"/>
          <p:cNvSpPr>
            <a:spLocks noChangeArrowheads="1"/>
          </p:cNvSpPr>
          <p:nvPr/>
        </p:nvSpPr>
        <p:spPr bwMode="auto">
          <a:xfrm>
            <a:off x="3975100" y="5227638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968750" y="3946525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3946525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998913" y="62071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62071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383213" y="49752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9752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2551113" y="4986338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986338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9"/>
          <p:cNvSpPr>
            <a:spLocks noChangeArrowheads="1"/>
          </p:cNvSpPr>
          <p:nvPr/>
        </p:nvSpPr>
        <p:spPr bwMode="auto">
          <a:xfrm>
            <a:off x="3033713" y="5129213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Rectangle 10"/>
          <p:cNvSpPr>
            <a:spLocks noChangeArrowheads="1"/>
          </p:cNvSpPr>
          <p:nvPr/>
        </p:nvSpPr>
        <p:spPr bwMode="auto">
          <a:xfrm>
            <a:off x="5289550" y="5129213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Rectangle 11"/>
          <p:cNvSpPr>
            <a:spLocks noChangeArrowheads="1"/>
          </p:cNvSpPr>
          <p:nvPr/>
        </p:nvSpPr>
        <p:spPr bwMode="auto">
          <a:xfrm>
            <a:off x="4210050" y="4386263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Rectangle 12"/>
          <p:cNvSpPr>
            <a:spLocks noChangeArrowheads="1"/>
          </p:cNvSpPr>
          <p:nvPr/>
        </p:nvSpPr>
        <p:spPr bwMode="auto">
          <a:xfrm>
            <a:off x="4217988" y="6013450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>
            <a:off x="3187700" y="5184775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>
            <a:off x="4256088" y="4597400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 flipH="1">
            <a:off x="4419600" y="5184775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7" name="Line 16"/>
          <p:cNvSpPr>
            <a:spLocks noChangeShapeType="1"/>
          </p:cNvSpPr>
          <p:nvPr/>
        </p:nvSpPr>
        <p:spPr bwMode="auto">
          <a:xfrm flipV="1">
            <a:off x="4256088" y="5305425"/>
            <a:ext cx="11112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8" name="Text Box 17"/>
          <p:cNvSpPr txBox="1">
            <a:spLocks noChangeArrowheads="1"/>
          </p:cNvSpPr>
          <p:nvPr/>
        </p:nvSpPr>
        <p:spPr bwMode="auto">
          <a:xfrm>
            <a:off x="2090738" y="49260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</a:t>
            </a:r>
          </a:p>
        </p:txBody>
      </p:sp>
      <p:sp>
        <p:nvSpPr>
          <p:cNvPr id="66579" name="Text Box 18"/>
          <p:cNvSpPr txBox="1">
            <a:spLocks noChangeArrowheads="1"/>
          </p:cNvSpPr>
          <p:nvPr/>
        </p:nvSpPr>
        <p:spPr bwMode="auto">
          <a:xfrm>
            <a:off x="4587875" y="38893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B</a:t>
            </a:r>
          </a:p>
        </p:txBody>
      </p:sp>
      <p:sp>
        <p:nvSpPr>
          <p:cNvPr id="66580" name="Text Box 19"/>
          <p:cNvSpPr txBox="1">
            <a:spLocks noChangeArrowheads="1"/>
          </p:cNvSpPr>
          <p:nvPr/>
        </p:nvSpPr>
        <p:spPr bwMode="auto">
          <a:xfrm>
            <a:off x="6008688" y="49641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C</a:t>
            </a:r>
          </a:p>
        </p:txBody>
      </p:sp>
      <p:sp>
        <p:nvSpPr>
          <p:cNvPr id="66581" name="Text Box 20"/>
          <p:cNvSpPr txBox="1">
            <a:spLocks noChangeArrowheads="1"/>
          </p:cNvSpPr>
          <p:nvPr/>
        </p:nvSpPr>
        <p:spPr bwMode="auto">
          <a:xfrm>
            <a:off x="4548188" y="6154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</a:t>
            </a:r>
          </a:p>
        </p:txBody>
      </p:sp>
      <p:sp>
        <p:nvSpPr>
          <p:cNvPr id="66582" name="Rectangle 21"/>
          <p:cNvSpPr>
            <a:spLocks noChangeArrowheads="1"/>
          </p:cNvSpPr>
          <p:nvPr/>
        </p:nvSpPr>
        <p:spPr bwMode="auto">
          <a:xfrm>
            <a:off x="3421063" y="4927600"/>
            <a:ext cx="460375" cy="1539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Rectangle 22"/>
          <p:cNvSpPr>
            <a:spLocks noChangeArrowheads="1"/>
          </p:cNvSpPr>
          <p:nvPr/>
        </p:nvSpPr>
        <p:spPr bwMode="auto">
          <a:xfrm>
            <a:off x="3727450" y="4927600"/>
            <a:ext cx="153988" cy="1539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Text Box 23"/>
          <p:cNvSpPr txBox="1">
            <a:spLocks noChangeArrowheads="1"/>
          </p:cNvSpPr>
          <p:nvPr/>
        </p:nvSpPr>
        <p:spPr bwMode="auto">
          <a:xfrm>
            <a:off x="457200" y="3886200"/>
            <a:ext cx="2814638" cy="70788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3300"/>
                </a:solidFill>
                <a:latin typeface="Helvetica" charset="0"/>
              </a:rPr>
              <a:t>Packet tells switch how </a:t>
            </a:r>
            <a:r>
              <a:rPr lang="en-US" dirty="0">
                <a:solidFill>
                  <a:srgbClr val="FF3300"/>
                </a:solidFill>
                <a:latin typeface="Helvetica" charset="0"/>
              </a:rPr>
              <a:t>to reach A.</a:t>
            </a:r>
          </a:p>
        </p:txBody>
      </p:sp>
      <p:sp>
        <p:nvSpPr>
          <p:cNvPr id="66585" name="Line 24"/>
          <p:cNvSpPr>
            <a:spLocks noChangeShapeType="1"/>
          </p:cNvSpPr>
          <p:nvPr/>
        </p:nvSpPr>
        <p:spPr bwMode="auto">
          <a:xfrm>
            <a:off x="3227388" y="4695825"/>
            <a:ext cx="6921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  <p:bldP spid="665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Projects are designed to be solved independently, but you may work with a partner if you wish (but at most two people can work together). Grading will remain the same whether you choose to work alone or with a partner; both partners will receive the same grade regardless of the distribution of work between the two partners (so choose a partner wisely!).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86AB1B-3BE1-864E-80E9-0D146159D7AE}" type="slidenum">
              <a:rPr lang="en-US" sz="1400" b="0">
                <a:latin typeface="Times New Roman" charset="0"/>
              </a:rPr>
              <a:pPr eaLnBrk="1" hangingPunct="1"/>
              <a:t>80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Self Learning: Handling Misses</a:t>
            </a:r>
          </a:p>
        </p:txBody>
      </p:sp>
      <p:sp>
        <p:nvSpPr>
          <p:cNvPr id="686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277938"/>
            <a:ext cx="8458200" cy="1617662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Arial" charset="0"/>
                <a:cs typeface="Arial" charset="0"/>
              </a:rPr>
              <a:t>When </a:t>
            </a:r>
            <a:r>
              <a:rPr lang="en-US" dirty="0" smtClean="0">
                <a:latin typeface="Arial" charset="0"/>
                <a:cs typeface="Arial" charset="0"/>
              </a:rPr>
              <a:t>packet arrives </a:t>
            </a:r>
            <a:r>
              <a:rPr lang="en-US" dirty="0">
                <a:latin typeface="Arial" charset="0"/>
                <a:cs typeface="Arial" charset="0"/>
              </a:rPr>
              <a:t>with unfamiliar destination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Forward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packet out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other ports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Response will teach switch about that destination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617" name="Rectangle 4"/>
          <p:cNvSpPr>
            <a:spLocks noChangeArrowheads="1"/>
          </p:cNvSpPr>
          <p:nvPr/>
        </p:nvSpPr>
        <p:spPr bwMode="auto">
          <a:xfrm>
            <a:off x="3975100" y="5227638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3968750" y="3946525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7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3946525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3998913" y="62071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8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62071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5383213" y="49752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9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9752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2551113" y="4986338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70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986338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3033713" y="5129213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5289550" y="5129213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Rectangle 11"/>
          <p:cNvSpPr>
            <a:spLocks noChangeArrowheads="1"/>
          </p:cNvSpPr>
          <p:nvPr/>
        </p:nvSpPr>
        <p:spPr bwMode="auto">
          <a:xfrm>
            <a:off x="4210050" y="4386263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Rectangle 12"/>
          <p:cNvSpPr>
            <a:spLocks noChangeArrowheads="1"/>
          </p:cNvSpPr>
          <p:nvPr/>
        </p:nvSpPr>
        <p:spPr bwMode="auto">
          <a:xfrm>
            <a:off x="4217988" y="6013450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3"/>
          <p:cNvSpPr>
            <a:spLocks noChangeShapeType="1"/>
          </p:cNvSpPr>
          <p:nvPr/>
        </p:nvSpPr>
        <p:spPr bwMode="auto">
          <a:xfrm>
            <a:off x="3187700" y="5184775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>
            <a:off x="4256088" y="4597400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4" name="Line 15"/>
          <p:cNvSpPr>
            <a:spLocks noChangeShapeType="1"/>
          </p:cNvSpPr>
          <p:nvPr/>
        </p:nvSpPr>
        <p:spPr bwMode="auto">
          <a:xfrm flipH="1">
            <a:off x="4419600" y="5184775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5" name="Line 16"/>
          <p:cNvSpPr>
            <a:spLocks noChangeShapeType="1"/>
          </p:cNvSpPr>
          <p:nvPr/>
        </p:nvSpPr>
        <p:spPr bwMode="auto">
          <a:xfrm flipV="1">
            <a:off x="4256088" y="5305425"/>
            <a:ext cx="11112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2090738" y="49260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</a:t>
            </a:r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4587875" y="38893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B</a:t>
            </a:r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6008688" y="49641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C</a:t>
            </a:r>
          </a:p>
        </p:txBody>
      </p:sp>
      <p:sp>
        <p:nvSpPr>
          <p:cNvPr id="68629" name="Text Box 20"/>
          <p:cNvSpPr txBox="1">
            <a:spLocks noChangeArrowheads="1"/>
          </p:cNvSpPr>
          <p:nvPr/>
        </p:nvSpPr>
        <p:spPr bwMode="auto">
          <a:xfrm>
            <a:off x="4548188" y="6154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</a:t>
            </a:r>
          </a:p>
        </p:txBody>
      </p:sp>
      <p:sp>
        <p:nvSpPr>
          <p:cNvPr id="68631" name="Rectangle 22"/>
          <p:cNvSpPr>
            <a:spLocks noChangeArrowheads="1"/>
          </p:cNvSpPr>
          <p:nvPr/>
        </p:nvSpPr>
        <p:spPr bwMode="auto">
          <a:xfrm>
            <a:off x="3421063" y="4927600"/>
            <a:ext cx="460375" cy="1539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Rectangle 23"/>
          <p:cNvSpPr>
            <a:spLocks noChangeArrowheads="1"/>
          </p:cNvSpPr>
          <p:nvPr/>
        </p:nvSpPr>
        <p:spPr bwMode="auto">
          <a:xfrm>
            <a:off x="3727450" y="4927600"/>
            <a:ext cx="153988" cy="1539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Freeform 24"/>
          <p:cNvSpPr>
            <a:spLocks/>
          </p:cNvSpPr>
          <p:nvPr/>
        </p:nvSpPr>
        <p:spPr bwMode="auto">
          <a:xfrm>
            <a:off x="3957638" y="4581525"/>
            <a:ext cx="179387" cy="363538"/>
          </a:xfrm>
          <a:custGeom>
            <a:avLst/>
            <a:gdLst>
              <a:gd name="T0" fmla="*/ 0 w 113"/>
              <a:gd name="T1" fmla="*/ 2147483647 h 229"/>
              <a:gd name="T2" fmla="*/ 2147483647 w 113"/>
              <a:gd name="T3" fmla="*/ 2147483647 h 229"/>
              <a:gd name="T4" fmla="*/ 2147483647 w 113"/>
              <a:gd name="T5" fmla="*/ 0 h 229"/>
              <a:gd name="T6" fmla="*/ 0 60000 65536"/>
              <a:gd name="T7" fmla="*/ 0 60000 65536"/>
              <a:gd name="T8" fmla="*/ 0 60000 65536"/>
              <a:gd name="T9" fmla="*/ 0 w 113"/>
              <a:gd name="T10" fmla="*/ 0 h 229"/>
              <a:gd name="T11" fmla="*/ 113 w 113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229">
                <a:moveTo>
                  <a:pt x="0" y="218"/>
                </a:moveTo>
                <a:cubicBezTo>
                  <a:pt x="40" y="223"/>
                  <a:pt x="81" y="229"/>
                  <a:pt x="97" y="193"/>
                </a:cubicBezTo>
                <a:cubicBezTo>
                  <a:pt x="113" y="157"/>
                  <a:pt x="105" y="78"/>
                  <a:pt x="97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Freeform 25"/>
          <p:cNvSpPr>
            <a:spLocks/>
          </p:cNvSpPr>
          <p:nvPr/>
        </p:nvSpPr>
        <p:spPr bwMode="auto">
          <a:xfrm>
            <a:off x="3649663" y="5272088"/>
            <a:ext cx="498475" cy="538162"/>
          </a:xfrm>
          <a:custGeom>
            <a:avLst/>
            <a:gdLst>
              <a:gd name="T0" fmla="*/ 0 w 314"/>
              <a:gd name="T1" fmla="*/ 0 h 339"/>
              <a:gd name="T2" fmla="*/ 2147483647 w 314"/>
              <a:gd name="T3" fmla="*/ 2147483647 h 339"/>
              <a:gd name="T4" fmla="*/ 2147483647 w 314"/>
              <a:gd name="T5" fmla="*/ 2147483647 h 339"/>
              <a:gd name="T6" fmla="*/ 0 60000 65536"/>
              <a:gd name="T7" fmla="*/ 0 60000 65536"/>
              <a:gd name="T8" fmla="*/ 0 60000 65536"/>
              <a:gd name="T9" fmla="*/ 0 w 314"/>
              <a:gd name="T10" fmla="*/ 0 h 339"/>
              <a:gd name="T11" fmla="*/ 314 w 314"/>
              <a:gd name="T12" fmla="*/ 339 h 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339">
                <a:moveTo>
                  <a:pt x="0" y="0"/>
                </a:moveTo>
                <a:cubicBezTo>
                  <a:pt x="109" y="32"/>
                  <a:pt x="218" y="65"/>
                  <a:pt x="266" y="121"/>
                </a:cubicBezTo>
                <a:cubicBezTo>
                  <a:pt x="314" y="177"/>
                  <a:pt x="302" y="258"/>
                  <a:pt x="290" y="339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26"/>
          <p:cNvSpPr>
            <a:spLocks noChangeShapeType="1"/>
          </p:cNvSpPr>
          <p:nvPr/>
        </p:nvSpPr>
        <p:spPr bwMode="auto">
          <a:xfrm>
            <a:off x="3957638" y="5003800"/>
            <a:ext cx="12287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0520F4-15AA-E24B-B77D-71582FAD3D2E}" type="slidenum">
              <a:rPr lang="en-US" sz="1400" b="0">
                <a:latin typeface="Times New Roman" charset="0"/>
              </a:rPr>
              <a:pPr eaLnBrk="1" hangingPunct="1"/>
              <a:t>81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General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01025" cy="43354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Arial" charset="0"/>
                <a:cs typeface="Arial" charset="0"/>
              </a:rPr>
              <a:t>When switch receives a </a:t>
            </a:r>
            <a:r>
              <a:rPr lang="en-US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packet:</a:t>
            </a:r>
            <a:endParaRPr lang="en-US" u="sng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index the switch table using </a:t>
            </a:r>
            <a:r>
              <a:rPr lang="en-US" dirty="0" smtClean="0">
                <a:latin typeface="Arial" charset="0"/>
                <a:cs typeface="Arial" charset="0"/>
              </a:rPr>
              <a:t>destination ID</a:t>
            </a:r>
            <a:endParaRPr lang="en-US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if </a:t>
            </a:r>
            <a:r>
              <a:rPr lang="en-US" dirty="0">
                <a:latin typeface="Arial" charset="0"/>
                <a:cs typeface="Arial" charset="0"/>
              </a:rPr>
              <a:t>entry found for destination </a:t>
            </a: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   if </a:t>
            </a:r>
            <a:r>
              <a:rPr lang="en-US" dirty="0" err="1">
                <a:latin typeface="Arial" charset="0"/>
                <a:cs typeface="Arial" charset="0"/>
              </a:rPr>
              <a:t>dest</a:t>
            </a:r>
            <a:r>
              <a:rPr lang="en-US" dirty="0">
                <a:latin typeface="Arial" charset="0"/>
                <a:cs typeface="Arial" charset="0"/>
              </a:rPr>
              <a:t> on </a:t>
            </a:r>
            <a:r>
              <a:rPr lang="en-US" dirty="0" smtClean="0">
                <a:latin typeface="Arial" charset="0"/>
                <a:cs typeface="Arial" charset="0"/>
              </a:rPr>
              <a:t>port from </a:t>
            </a:r>
            <a:r>
              <a:rPr lang="en-US" dirty="0">
                <a:latin typeface="Arial" charset="0"/>
                <a:cs typeface="Arial" charset="0"/>
              </a:rPr>
              <a:t>which </a:t>
            </a:r>
            <a:r>
              <a:rPr lang="en-US" dirty="0" smtClean="0">
                <a:latin typeface="Arial" charset="0"/>
                <a:cs typeface="Arial" charset="0"/>
              </a:rPr>
              <a:t>packet arrived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       </a:t>
            </a: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then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drop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packet</a:t>
            </a: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         </a:t>
            </a: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else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forward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packet on port indicated</a:t>
            </a: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}</a:t>
            </a: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    </a:t>
            </a: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else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flood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008313" y="5838825"/>
            <a:ext cx="4843462" cy="835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solidFill>
                  <a:schemeClr val="accent2"/>
                </a:solidFill>
                <a:latin typeface="Comic Sans MS" charset="0"/>
              </a:rPr>
              <a:t>forward on all but the interface </a:t>
            </a:r>
          </a:p>
          <a:p>
            <a:pPr algn="l"/>
            <a:r>
              <a:rPr lang="en-US" sz="2400" b="0">
                <a:solidFill>
                  <a:schemeClr val="accent2"/>
                </a:solidFill>
                <a:latin typeface="Comic Sans MS" charset="0"/>
              </a:rPr>
              <a:t>on which the frame arrived</a:t>
            </a:r>
            <a:endParaRPr lang="en-US" b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0662" name="Line 5"/>
          <p:cNvSpPr>
            <a:spLocks noChangeShapeType="1"/>
          </p:cNvSpPr>
          <p:nvPr/>
        </p:nvSpPr>
        <p:spPr bwMode="auto">
          <a:xfrm flipH="1" flipV="1">
            <a:off x="2286000" y="5638800"/>
            <a:ext cx="668338" cy="7064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ular Callout 7"/>
          <p:cNvSpPr/>
          <p:nvPr/>
        </p:nvSpPr>
        <p:spPr bwMode="auto">
          <a:xfrm>
            <a:off x="6400800" y="2362200"/>
            <a:ext cx="2362200" cy="762000"/>
          </a:xfrm>
          <a:prstGeom prst="wedgeRectCallout">
            <a:avLst>
              <a:gd name="adj1" fmla="val -125658"/>
              <a:gd name="adj2" fmla="val 6724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Why do this?</a:t>
            </a:r>
            <a:endParaRPr lang="en-US" sz="2800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6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Learning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Avoids loop by restricting to spanning tree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This makes flooding possible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Flooding allows packet to reach destination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And in the process switches learn how to reach source of flood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No route “computation”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F38F20-7E74-6949-A54D-91C3A027423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</a:t>
            </a:r>
            <a:r>
              <a:rPr lang="en-US" dirty="0"/>
              <a:t>T</a:t>
            </a:r>
            <a:r>
              <a:rPr lang="en-US" dirty="0" smtClean="0"/>
              <a:t>his Approach?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loop-free topology (Spanning Tree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eliminate many links from physical topology</a:t>
            </a:r>
          </a:p>
          <a:p>
            <a:pPr lvl="1"/>
            <a:r>
              <a:rPr lang="en-US" dirty="0" smtClean="0"/>
              <a:t>Reducing </a:t>
            </a:r>
            <a:r>
              <a:rPr lang="en-US" dirty="0" smtClean="0"/>
              <a:t>bi</a:t>
            </a:r>
            <a:r>
              <a:rPr lang="en-US" dirty="0" smtClean="0"/>
              <a:t>section bandwidth (jargon)</a:t>
            </a:r>
          </a:p>
          <a:p>
            <a:pPr lvl="1"/>
            <a:r>
              <a:rPr lang="en-US" dirty="0" smtClean="0"/>
              <a:t>Very little control over paths (traffic engineering)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Slow to react to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Tree must be recomputed</a:t>
            </a:r>
          </a:p>
          <a:p>
            <a:pPr lvl="7"/>
            <a:endParaRPr lang="en-US" dirty="0"/>
          </a:p>
          <a:p>
            <a:r>
              <a:rPr lang="en-US" dirty="0" smtClean="0"/>
              <a:t>Slow to react to host movement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ntries must time out</a:t>
            </a:r>
          </a:p>
          <a:p>
            <a:pPr lvl="8"/>
            <a:endParaRPr lang="en-US" dirty="0" smtClean="0"/>
          </a:p>
          <a:p>
            <a:r>
              <a:rPr lang="en-US" dirty="0"/>
              <a:t>Spanning Trees </a:t>
            </a:r>
            <a:r>
              <a:rPr lang="en-US" dirty="0" smtClean="0"/>
              <a:t>suck (just ask an operator)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F38F20-7E74-6949-A54D-91C3A027423E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8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other routing techniques…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compute loop-free routes in arbitrary topologies?</a:t>
            </a:r>
          </a:p>
          <a:p>
            <a:endParaRPr lang="en-US" dirty="0"/>
          </a:p>
          <a:p>
            <a:r>
              <a:rPr lang="en-US" dirty="0" smtClean="0"/>
              <a:t>Suggestions?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make sure no </a:t>
            </a:r>
            <a:r>
              <a:rPr lang="en-US" dirty="0" smtClean="0"/>
              <a:t>loops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Minimizing metric in distributed computation</a:t>
            </a:r>
          </a:p>
          <a:p>
            <a:pPr lvl="1"/>
            <a:r>
              <a:rPr lang="en-US" dirty="0" smtClean="0"/>
              <a:t>Loops are never the solution to a minimization </a:t>
            </a:r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(for well-behaved metrics)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Policy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may not share code with any classmates other than your partner. You may discuss the assignment requirements or general programming decisions (</a:t>
            </a:r>
            <a:r>
              <a:rPr lang="en-US" i="1" dirty="0"/>
              <a:t>e.g.</a:t>
            </a:r>
            <a:r>
              <a:rPr lang="en-US" dirty="0"/>
              <a:t>, what data structures were used to store routing tables) - </a:t>
            </a:r>
            <a:r>
              <a:rPr lang="en-US" b="1" dirty="0"/>
              <a:t>away from a computer and without sharing code</a:t>
            </a:r>
            <a:r>
              <a:rPr lang="en-US" dirty="0"/>
              <a:t> - but you should not discuss the detailed nature of your solution (</a:t>
            </a:r>
            <a:r>
              <a:rPr lang="en-US" i="1" dirty="0"/>
              <a:t>e.g.</a:t>
            </a:r>
            <a:r>
              <a:rPr lang="en-US" dirty="0"/>
              <a:t>, what algorithm was used to compute the routing table).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18302</TotalTime>
  <Words>2796</Words>
  <Application>Microsoft Macintosh PowerPoint</Application>
  <PresentationFormat>On-screen Show (4:3)</PresentationFormat>
  <Paragraphs>595</Paragraphs>
  <Slides>85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cs426</vt:lpstr>
      <vt:lpstr>Clip</vt:lpstr>
      <vt:lpstr>The Fundamentals of Routing</vt:lpstr>
      <vt:lpstr>Announcements</vt:lpstr>
      <vt:lpstr>Project 1</vt:lpstr>
      <vt:lpstr>PowerPoint Presentation</vt:lpstr>
      <vt:lpstr>Grading Policy</vt:lpstr>
      <vt:lpstr>Grading Policy</vt:lpstr>
      <vt:lpstr> Extra Credit </vt:lpstr>
      <vt:lpstr>Collaboration Policy</vt:lpstr>
      <vt:lpstr>Collaboration Policy (continued)</vt:lpstr>
      <vt:lpstr>Colin is in charge of project 1</vt:lpstr>
      <vt:lpstr>Questions on Project 1?</vt:lpstr>
      <vt:lpstr>Outline</vt:lpstr>
      <vt:lpstr>Review of Reliable Transport</vt:lpstr>
      <vt:lpstr>Review of Reliable Transport</vt:lpstr>
      <vt:lpstr>Many Implementation Choices</vt:lpstr>
      <vt:lpstr>Implementation Choices</vt:lpstr>
      <vt:lpstr>Routing</vt:lpstr>
      <vt:lpstr>The Traditional Routing Curriculum</vt:lpstr>
      <vt:lpstr>I have some bad news…..</vt:lpstr>
      <vt:lpstr>Basics of Routing and Forwarding</vt:lpstr>
      <vt:lpstr>Addressing (at a conceptual level)</vt:lpstr>
      <vt:lpstr>Packets (at a conceptual level)</vt:lpstr>
      <vt:lpstr>Layering Diagram</vt:lpstr>
      <vt:lpstr>Example of Network Graph</vt:lpstr>
      <vt:lpstr>A Variety of Networks</vt:lpstr>
      <vt:lpstr>UUNET’s North American Network</vt:lpstr>
      <vt:lpstr>Level3’s American Network</vt:lpstr>
      <vt:lpstr>Enterprise Network</vt:lpstr>
      <vt:lpstr>Berkeley’s Campus Network</vt:lpstr>
      <vt:lpstr>Partial Datacenter Network</vt:lpstr>
      <vt:lpstr>Switches</vt:lpstr>
      <vt:lpstr>Switches/Routers</vt:lpstr>
      <vt:lpstr>Forwarding Decisions</vt:lpstr>
      <vt:lpstr>Forwarding Decisions</vt:lpstr>
      <vt:lpstr>Packet State</vt:lpstr>
      <vt:lpstr>Forwarding Decision Dependencies</vt:lpstr>
      <vt:lpstr>Source/Destination-Based Routing</vt:lpstr>
      <vt:lpstr>Destination-Based Routing</vt:lpstr>
      <vt:lpstr>Destination-Based Routing</vt:lpstr>
      <vt:lpstr>A “Delivery Tree” for a Destination</vt:lpstr>
      <vt:lpstr>Assume Destination-Based Routing</vt:lpstr>
      <vt:lpstr>5 Minute Break</vt:lpstr>
      <vt:lpstr>Validity of Routing State</vt:lpstr>
      <vt:lpstr>Local and Global Routing State</vt:lpstr>
      <vt:lpstr>“Valid” Routing State</vt:lpstr>
      <vt:lpstr>Necessary and Sufficient Condition</vt:lpstr>
      <vt:lpstr>Wandering Packets</vt:lpstr>
      <vt:lpstr>Necessary and Sufficient Condition</vt:lpstr>
      <vt:lpstr>Necessary (“only if”): Obvious</vt:lpstr>
      <vt:lpstr>Sufficient (“if”): Easy</vt:lpstr>
      <vt:lpstr>Checking Validity of Routing State</vt:lpstr>
      <vt:lpstr>Example 1</vt:lpstr>
      <vt:lpstr>Pick Destination</vt:lpstr>
      <vt:lpstr>Put Arrows on Outgoing Ports</vt:lpstr>
      <vt:lpstr>Remove Unused Links</vt:lpstr>
      <vt:lpstr>Second Example</vt:lpstr>
      <vt:lpstr>Second Example</vt:lpstr>
      <vt:lpstr>Lesson….</vt:lpstr>
      <vt:lpstr>Computing Routing State</vt:lpstr>
      <vt:lpstr>Forwarding vs Routing</vt:lpstr>
      <vt:lpstr>The “Secret” of Routing</vt:lpstr>
      <vt:lpstr>How Can You Avoid Loops?</vt:lpstr>
      <vt:lpstr>Routing on Spanning Tree</vt:lpstr>
      <vt:lpstr>Easiest Way to Avoid Loops</vt:lpstr>
      <vt:lpstr>Consider previous graph</vt:lpstr>
      <vt:lpstr>A Spanning Tree</vt:lpstr>
      <vt:lpstr>Another Spanning Tree</vt:lpstr>
      <vt:lpstr>Yet Another Spanning Tree</vt:lpstr>
      <vt:lpstr>Routing on a Spanning Tree</vt:lpstr>
      <vt:lpstr>Flooding on a Spanning Tree</vt:lpstr>
      <vt:lpstr>Flooding on Spanning Tree</vt:lpstr>
      <vt:lpstr>Flooding on Spanning Tree (Again)</vt:lpstr>
      <vt:lpstr>Flooding on a Spanning Tree</vt:lpstr>
      <vt:lpstr>But isn’t flooding wasteful?</vt:lpstr>
      <vt:lpstr>Nodes can “learn” routing tables</vt:lpstr>
      <vt:lpstr>Learning from Flood Packets</vt:lpstr>
      <vt:lpstr>Node B Responds</vt:lpstr>
      <vt:lpstr>General Approach</vt:lpstr>
      <vt:lpstr>Self-Learning Switch</vt:lpstr>
      <vt:lpstr>Self Learning: Handling Misses</vt:lpstr>
      <vt:lpstr>General Rule</vt:lpstr>
      <vt:lpstr>Summary of Learning Approach</vt:lpstr>
      <vt:lpstr>Weaknesses of This Approach?</vt:lpstr>
      <vt:lpstr>On to other routing techniques…</vt:lpstr>
      <vt:lpstr>Avoiding Loops</vt:lpstr>
    </vt:vector>
  </TitlesOfParts>
  <Company>ICSI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122: Computer Networks</dc:title>
  <cp:lastModifiedBy>Scott Shenker</cp:lastModifiedBy>
  <cp:revision>877</cp:revision>
  <cp:lastPrinted>2012-09-12T00:18:29Z</cp:lastPrinted>
  <dcterms:modified xsi:type="dcterms:W3CDTF">2012-09-12T02:30:12Z</dcterms:modified>
</cp:coreProperties>
</file>