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gif" ContentType="image/gif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9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10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11.xml" ContentType="application/vnd.openxmlformats-officedocument.presentationml.notesSlide+xml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notesSlides/notesSlide12.xml" ContentType="application/vnd.openxmlformats-officedocument.presentationml.notesSlide+xml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13.xml" ContentType="application/vnd.openxmlformats-officedocument.presentationml.notesSlide+xml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notesSlides/notesSlide14.xml" ContentType="application/vnd.openxmlformats-officedocument.presentationml.notesSlide+xml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notesSlides/notesSlide15.xml" ContentType="application/vnd.openxmlformats-officedocument.presentationml.notesSlide+xml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notesSlides/notesSlide16.xml" ContentType="application/vnd.openxmlformats-officedocument.presentationml.notesSlide+xml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64"/>
  </p:notesMasterIdLst>
  <p:handoutMasterIdLst>
    <p:handoutMasterId r:id="rId65"/>
  </p:handoutMasterIdLst>
  <p:sldIdLst>
    <p:sldId id="493" r:id="rId2"/>
    <p:sldId id="803" r:id="rId3"/>
    <p:sldId id="772" r:id="rId4"/>
    <p:sldId id="785" r:id="rId5"/>
    <p:sldId id="776" r:id="rId6"/>
    <p:sldId id="777" r:id="rId7"/>
    <p:sldId id="712" r:id="rId8"/>
    <p:sldId id="799" r:id="rId9"/>
    <p:sldId id="801" r:id="rId10"/>
    <p:sldId id="778" r:id="rId11"/>
    <p:sldId id="773" r:id="rId12"/>
    <p:sldId id="716" r:id="rId13"/>
    <p:sldId id="717" r:id="rId14"/>
    <p:sldId id="718" r:id="rId15"/>
    <p:sldId id="719" r:id="rId16"/>
    <p:sldId id="721" r:id="rId17"/>
    <p:sldId id="722" r:id="rId18"/>
    <p:sldId id="720" r:id="rId19"/>
    <p:sldId id="723" r:id="rId20"/>
    <p:sldId id="724" r:id="rId21"/>
    <p:sldId id="725" r:id="rId22"/>
    <p:sldId id="726" r:id="rId23"/>
    <p:sldId id="727" r:id="rId24"/>
    <p:sldId id="728" r:id="rId25"/>
    <p:sldId id="729" r:id="rId26"/>
    <p:sldId id="730" r:id="rId27"/>
    <p:sldId id="731" r:id="rId28"/>
    <p:sldId id="732" r:id="rId29"/>
    <p:sldId id="733" r:id="rId30"/>
    <p:sldId id="734" r:id="rId31"/>
    <p:sldId id="735" r:id="rId32"/>
    <p:sldId id="736" r:id="rId33"/>
    <p:sldId id="737" r:id="rId34"/>
    <p:sldId id="738" r:id="rId35"/>
    <p:sldId id="739" r:id="rId36"/>
    <p:sldId id="740" r:id="rId37"/>
    <p:sldId id="741" r:id="rId38"/>
    <p:sldId id="742" r:id="rId39"/>
    <p:sldId id="743" r:id="rId40"/>
    <p:sldId id="787" r:id="rId41"/>
    <p:sldId id="786" r:id="rId42"/>
    <p:sldId id="780" r:id="rId43"/>
    <p:sldId id="781" r:id="rId44"/>
    <p:sldId id="782" r:id="rId45"/>
    <p:sldId id="783" r:id="rId46"/>
    <p:sldId id="596" r:id="rId47"/>
    <p:sldId id="599" r:id="rId48"/>
    <p:sldId id="600" r:id="rId49"/>
    <p:sldId id="672" r:id="rId50"/>
    <p:sldId id="682" r:id="rId51"/>
    <p:sldId id="673" r:id="rId52"/>
    <p:sldId id="683" r:id="rId53"/>
    <p:sldId id="680" r:id="rId54"/>
    <p:sldId id="684" r:id="rId55"/>
    <p:sldId id="677" r:id="rId56"/>
    <p:sldId id="685" r:id="rId57"/>
    <p:sldId id="802" r:id="rId58"/>
    <p:sldId id="788" r:id="rId59"/>
    <p:sldId id="288" r:id="rId60"/>
    <p:sldId id="289" r:id="rId61"/>
    <p:sldId id="488" r:id="rId62"/>
    <p:sldId id="489" r:id="rId63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FFFF99"/>
    <a:srgbClr val="FFCC99"/>
    <a:srgbClr val="FF3300"/>
    <a:srgbClr val="CCFFFF"/>
    <a:srgbClr val="FFCC00"/>
    <a:srgbClr val="FF7C8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78" autoAdjust="0"/>
    <p:restoredTop sz="86434" autoAdjust="0"/>
  </p:normalViewPr>
  <p:slideViewPr>
    <p:cSldViewPr>
      <p:cViewPr>
        <p:scale>
          <a:sx n="100" d="100"/>
          <a:sy n="100" d="100"/>
        </p:scale>
        <p:origin x="-224" y="-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92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2" d="100"/>
        <a:sy n="102" d="100"/>
      </p:scale>
      <p:origin x="0" y="14640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5" Type="http://schemas.openxmlformats.org/officeDocument/2006/relationships/handoutMaster" Target="handoutMasters/handoutMaster1.xml"/><Relationship Id="rId66" Type="http://schemas.openxmlformats.org/officeDocument/2006/relationships/printerSettings" Target="printerSettings/printerSettings1.bin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Relationship Id="rId2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Relationship Id="rId2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Relationship Id="rId2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cs typeface="Arial" charset="0"/>
              </a:defRPr>
            </a:lvl1pPr>
          </a:lstStyle>
          <a:p>
            <a:pPr>
              <a:defRPr/>
            </a:pPr>
            <a:fld id="{0E951C61-9A6D-F748-9744-B716D384C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28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9EEA0328-C956-B249-A6D4-A0E7BBC7B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74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D0CE26-0361-414C-90C9-5EFABCBC4EFB}" type="slidenum">
              <a:rPr lang="en-US" sz="1300" b="0">
                <a:latin typeface="Times New Roman" charset="0"/>
              </a:rPr>
              <a:pPr eaLnBrk="1" hangingPunct="1"/>
              <a:t>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D2C0FC3-E1FE-D24E-9F41-AD7BA22739C1}" type="slidenum">
              <a:rPr lang="en-US" sz="1300" b="0">
                <a:latin typeface="Times New Roman" charset="0"/>
              </a:rPr>
              <a:pPr eaLnBrk="1" hangingPunct="1"/>
              <a:t>23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02D9C77-97A1-604E-A724-F34863062B21}" type="slidenum">
              <a:rPr lang="en-US" sz="1300" b="0">
                <a:latin typeface="Times New Roman" charset="0"/>
              </a:rPr>
              <a:pPr eaLnBrk="1" hangingPunct="1"/>
              <a:t>24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51D85E9-732F-D442-A026-A64C49A8602B}" type="slidenum">
              <a:rPr lang="en-US" sz="1300" b="0">
                <a:latin typeface="Times New Roman" charset="0"/>
              </a:rPr>
              <a:pPr eaLnBrk="1" hangingPunct="1"/>
              <a:t>25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DA2BA30-5DFD-1C44-81F5-E5FE5882966D}" type="slidenum">
              <a:rPr lang="en-US" sz="1300" b="0">
                <a:latin typeface="Times New Roman" charset="0"/>
              </a:rPr>
              <a:pPr eaLnBrk="1" hangingPunct="1"/>
              <a:t>26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7697D61-39CE-3147-BD1B-10C518C8BF0B}" type="slidenum">
              <a:rPr lang="en-US" sz="1300" b="0">
                <a:latin typeface="Times New Roman" charset="0"/>
              </a:rPr>
              <a:pPr eaLnBrk="1" hangingPunct="1"/>
              <a:t>27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0CA8BFC-8587-BC48-A0BC-08586A5D9733}" type="slidenum">
              <a:rPr lang="en-US" sz="1300" b="0">
                <a:latin typeface="Times New Roman" charset="0"/>
              </a:rPr>
              <a:pPr eaLnBrk="1" hangingPunct="1"/>
              <a:t>28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5977A1E-0C21-B240-B163-C42714E5E532}" type="slidenum">
              <a:rPr lang="en-US" sz="1300" b="0">
                <a:latin typeface="Times New Roman" charset="0"/>
              </a:rPr>
              <a:pPr eaLnBrk="1" hangingPunct="1"/>
              <a:t>29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F385EB7-51AB-434E-8A99-D98E388F23DA}" type="slidenum">
              <a:rPr lang="en-US" sz="1300" b="0">
                <a:latin typeface="Times New Roman" charset="0"/>
              </a:rPr>
              <a:pPr eaLnBrk="1" hangingPunct="1"/>
              <a:t>30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24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Separate routing and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forwarding </a:t>
            </a:r>
            <a:r>
              <a:rPr lang="en-US" dirty="0">
                <a:ea typeface="ＭＳ Ｐゴシック" charset="0"/>
                <a:cs typeface="ＭＳ Ｐゴシック" charset="0"/>
              </a:rPr>
              <a:t>tables - not always the case.  For efficiency, hardware implementation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C399052-4BCE-0442-9FA9-46B10527544B}" type="slidenum">
              <a:rPr lang="en-US" sz="1300" b="0">
                <a:latin typeface="Times New Roman" charset="0"/>
              </a:rPr>
              <a:pPr eaLnBrk="1" hangingPunct="1"/>
              <a:t>32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node goes down, it might take an update with it…..and then</a:t>
            </a:r>
            <a:r>
              <a:rPr lang="en-US" baseline="0" dirty="0" smtClean="0"/>
              <a:t> come back up and not remember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A0328-C956-B249-A6D4-A0E7BBC7B37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4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A40FC15-9726-1A47-AF7D-B59B2A65FBC5}" type="slidenum">
              <a:rPr lang="en-US" sz="1300" b="0">
                <a:latin typeface="Times New Roman" charset="0"/>
              </a:rPr>
              <a:pPr eaLnBrk="1" hangingPunct="1"/>
              <a:t>11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418971E-C4DA-F94E-A647-85223E088067}" type="slidenum">
              <a:rPr lang="en-US" sz="1300" b="0">
                <a:latin typeface="Times New Roman" charset="0"/>
              </a:rPr>
              <a:pPr eaLnBrk="1" hangingPunct="1"/>
              <a:t>35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57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7F9C297-3580-704A-834B-CEB0E741916A}" type="slidenum">
              <a:rPr lang="en-US" sz="1300" b="0">
                <a:latin typeface="Times New Roman" charset="0"/>
              </a:rPr>
              <a:pPr eaLnBrk="1" hangingPunct="1"/>
              <a:t>36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78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4FCDF84-12AA-904D-BF86-2556360CA587}" type="slidenum">
              <a:rPr lang="en-US" sz="1300" b="0">
                <a:latin typeface="Times New Roman" charset="0"/>
              </a:rPr>
              <a:pPr eaLnBrk="1" hangingPunct="1"/>
              <a:t>37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DC368E3-6100-6047-977B-54A066AF8C25}" type="slidenum">
              <a:rPr lang="en-US" sz="1300" b="0">
                <a:latin typeface="Times New Roman" charset="0"/>
              </a:rPr>
              <a:pPr eaLnBrk="1" hangingPunct="1"/>
              <a:t>38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98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AC36874-787C-1C4F-BAAC-432EC1C9AC7F}" type="slidenum">
              <a:rPr lang="en-US" sz="1300" b="0">
                <a:latin typeface="Times New Roman" charset="0"/>
              </a:rPr>
              <a:pPr eaLnBrk="1" hangingPunct="1"/>
              <a:t>39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A40FC15-9726-1A47-AF7D-B59B2A65FBC5}" type="slidenum">
              <a:rPr lang="en-US" sz="1300" b="0">
                <a:latin typeface="Times New Roman" charset="0"/>
              </a:rPr>
              <a:pPr eaLnBrk="1" hangingPunct="1"/>
              <a:t>41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A40FC15-9726-1A47-AF7D-B59B2A65FBC5}" type="slidenum">
              <a:rPr lang="en-US" sz="1300" b="0">
                <a:latin typeface="Times New Roman" charset="0"/>
              </a:rPr>
              <a:pPr eaLnBrk="1" hangingPunct="1"/>
              <a:t>46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 smtClean="0"/>
              <a:t>Let’s try this again!!!</a:t>
            </a:r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A0328-C956-B249-A6D4-A0E7BBC7B37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267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FDE3EEC-A7D5-3546-AE13-CE4258A270DF}" type="slidenum">
              <a:rPr lang="en-US" sz="1300" b="0">
                <a:latin typeface="Times New Roman" charset="0"/>
              </a:rPr>
              <a:pPr eaLnBrk="1" hangingPunct="1"/>
              <a:t>59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42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0B5BBBC-7020-DA4F-A64E-342F1DBDCD45}" type="slidenum">
              <a:rPr lang="en-US" sz="1300" b="0">
                <a:latin typeface="Times New Roman" charset="0"/>
              </a:rPr>
              <a:pPr eaLnBrk="1" hangingPunct="1"/>
              <a:t>60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62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E9E5786-95ED-1741-ABEA-936784369B66}" type="slidenum">
              <a:rPr lang="en-US" sz="1300" b="0">
                <a:latin typeface="Times New Roman" charset="0"/>
              </a:rPr>
              <a:pPr eaLnBrk="1" hangingPunct="1"/>
              <a:t>12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9290702-D838-B849-8E23-E46D411D7C87}" type="slidenum">
              <a:rPr lang="en-US" sz="1300" b="0">
                <a:latin typeface="Times New Roman" charset="0"/>
              </a:rPr>
              <a:pPr eaLnBrk="1" hangingPunct="1"/>
              <a:t>61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83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A8DF996-FCA4-0546-BA36-8F91D6732527}" type="slidenum">
              <a:rPr lang="en-US" sz="1300" b="0">
                <a:latin typeface="Times New Roman" charset="0"/>
              </a:rPr>
              <a:pPr eaLnBrk="1" hangingPunct="1"/>
              <a:t>62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03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C75DA80-99BD-574C-A3A9-E80C35B3C838}" type="slidenum">
              <a:rPr lang="en-US" sz="1300" b="0">
                <a:latin typeface="Times New Roman" charset="0"/>
              </a:rPr>
              <a:pPr eaLnBrk="1" hangingPunct="1"/>
              <a:t>17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solidFill>
            <a:srgbClr val="FFFFFF"/>
          </a:solidFill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235" tIns="47617" rIns="95235" bIns="4761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many people know this algorithm?</a:t>
            </a:r>
          </a:p>
          <a:p>
            <a:r>
              <a:rPr lang="en-US" dirty="0" smtClean="0"/>
              <a:t>Well,</a:t>
            </a:r>
            <a:r>
              <a:rPr lang="en-US" baseline="0" dirty="0" smtClean="0"/>
              <a:t> last year….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A0328-C956-B249-A6D4-A0E7BBC7B37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52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0A07EF1-D880-FD4A-A188-850F48E25CDA}" type="slidenum">
              <a:rPr lang="en-US" sz="1300" b="0">
                <a:latin typeface="Times New Roman" charset="0"/>
              </a:rPr>
              <a:pPr eaLnBrk="1" hangingPunct="1"/>
              <a:t>19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AEA4306-3474-FF47-9CF4-718099FB53B1}" type="slidenum">
              <a:rPr lang="en-US" sz="1300" b="0">
                <a:latin typeface="Times New Roman" charset="0"/>
              </a:rPr>
              <a:pPr eaLnBrk="1" hangingPunct="1"/>
              <a:t>20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solidFill>
            <a:srgbClr val="FFFFFF"/>
          </a:solidFill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235" tIns="47617" rIns="95235" bIns="4761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EDEB6AE-0869-E645-8CE5-DA226C25F018}" type="slidenum">
              <a:rPr lang="en-US" sz="1300" b="0">
                <a:latin typeface="Times New Roman" charset="0"/>
              </a:rPr>
              <a:pPr eaLnBrk="1" hangingPunct="1"/>
              <a:t>21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solidFill>
            <a:srgbClr val="FFFFFF"/>
          </a:solidFill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235" tIns="47617" rIns="95235" bIns="4761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8675AD1-3CC2-2A4D-BC83-526C52DF480F}" type="slidenum">
              <a:rPr lang="en-US" sz="1300" b="0">
                <a:latin typeface="Times New Roman" charset="0"/>
              </a:rPr>
              <a:pPr eaLnBrk="1" hangingPunct="1"/>
              <a:t>22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8B55BD-5C4A-3748-BCE2-956D219F4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8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E50FA-E2FD-7446-878D-DDD934AEB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0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2BF0B-CAFF-4C45-B14A-DEAD6F171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12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EC54F-98B7-0A42-9A23-569989152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67E8F-4C46-A54F-A59E-8662EF143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8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53389-99C8-544F-A9B0-45ACCC531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1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D574E-3D71-AC49-9844-D33AC26E4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0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6BD86-48E9-D540-A1B5-92A334264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38F20-7E74-6949-A54D-91C3A0274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6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5C5DB-522B-E142-BDC4-E4597DE54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7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964A0-E482-3143-A8C1-6A5173F47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6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85A60-401B-C242-A94E-2EED2ECC4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4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1C8DAEA3-A0CE-BC46-BAFE-8CAF668EB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accent2"/>
          </a:solidFill>
          <a:latin typeface="+mj-lt"/>
          <a:ea typeface="+mn-ea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4.e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6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8.e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9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0.emf"/><Relationship Id="rId6" Type="http://schemas.openxmlformats.org/officeDocument/2006/relationships/oleObject" Target="../embeddings/oleObject10.bin"/><Relationship Id="rId7" Type="http://schemas.openxmlformats.org/officeDocument/2006/relationships/image" Target="../media/image1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2.emf"/><Relationship Id="rId6" Type="http://schemas.openxmlformats.org/officeDocument/2006/relationships/oleObject" Target="../embeddings/oleObject12.bin"/><Relationship Id="rId7" Type="http://schemas.openxmlformats.org/officeDocument/2006/relationships/image" Target="../media/image13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4.emf"/><Relationship Id="rId6" Type="http://schemas.openxmlformats.org/officeDocument/2006/relationships/oleObject" Target="../embeddings/oleObject14.bin"/><Relationship Id="rId7" Type="http://schemas.openxmlformats.org/officeDocument/2006/relationships/image" Target="../media/image15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16.emf"/><Relationship Id="rId6" Type="http://schemas.openxmlformats.org/officeDocument/2006/relationships/oleObject" Target="../embeddings/oleObject16.bin"/><Relationship Id="rId7" Type="http://schemas.openxmlformats.org/officeDocument/2006/relationships/image" Target="../media/image17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17.bin"/><Relationship Id="rId5" Type="http://schemas.openxmlformats.org/officeDocument/2006/relationships/image" Target="../media/image18.emf"/><Relationship Id="rId6" Type="http://schemas.openxmlformats.org/officeDocument/2006/relationships/oleObject" Target="../embeddings/oleObject18.bin"/><Relationship Id="rId7" Type="http://schemas.openxmlformats.org/officeDocument/2006/relationships/image" Target="../media/image19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19.bin"/><Relationship Id="rId5" Type="http://schemas.openxmlformats.org/officeDocument/2006/relationships/image" Target="../media/image20.emf"/><Relationship Id="rId6" Type="http://schemas.openxmlformats.org/officeDocument/2006/relationships/oleObject" Target="../embeddings/oleObject20.bin"/><Relationship Id="rId7" Type="http://schemas.openxmlformats.org/officeDocument/2006/relationships/image" Target="../media/image21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E1A0D6B-30D6-704B-A190-0595DA43D5C4}" type="slidenum">
              <a:rPr lang="en-US" sz="1400" b="0">
                <a:latin typeface="Times New Roman" charset="0"/>
              </a:rPr>
              <a:pPr eaLnBrk="1" hangingPunct="1"/>
              <a:t>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More Routing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810000"/>
            <a:ext cx="7680325" cy="27432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EE122 Fall </a:t>
            </a:r>
            <a:r>
              <a:rPr lang="en-US" sz="2400" dirty="0" smtClean="0">
                <a:latin typeface="Arial" charset="0"/>
              </a:rPr>
              <a:t>2012</a:t>
            </a:r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Scott Shenker</a:t>
            </a:r>
          </a:p>
          <a:p>
            <a:r>
              <a:rPr lang="en-US" sz="2000" dirty="0">
                <a:latin typeface="Arial" charset="0"/>
              </a:rPr>
              <a:t>http://</a:t>
            </a:r>
            <a:r>
              <a:rPr lang="en-US" sz="2000" dirty="0" err="1">
                <a:latin typeface="Arial" charset="0"/>
              </a:rPr>
              <a:t>inst.eecs.berkeley.edu</a:t>
            </a:r>
            <a:r>
              <a:rPr lang="en-US" sz="2000" dirty="0">
                <a:latin typeface="Arial" charset="0"/>
              </a:rPr>
              <a:t>/~ee122/</a:t>
            </a:r>
          </a:p>
          <a:p>
            <a:r>
              <a:rPr lang="en-US" sz="2000" dirty="0">
                <a:latin typeface="Arial" charset="0"/>
              </a:rPr>
              <a:t>Materials with thanks to Jennifer Rexford, Ion </a:t>
            </a:r>
            <a:r>
              <a:rPr lang="en-US" sz="2000" dirty="0" err="1">
                <a:latin typeface="Arial" charset="0"/>
              </a:rPr>
              <a:t>Stoica</a:t>
            </a:r>
            <a:r>
              <a:rPr lang="en-US" sz="2000" dirty="0">
                <a:latin typeface="Arial" charset="0"/>
              </a:rPr>
              <a:t>, Vern </a:t>
            </a:r>
            <a:r>
              <a:rPr lang="en-US" sz="2000" dirty="0" err="1">
                <a:latin typeface="Arial" charset="0"/>
              </a:rPr>
              <a:t>Paxson</a:t>
            </a:r>
            <a:r>
              <a:rPr lang="en-US" sz="2000" dirty="0">
                <a:latin typeface="Arial" charset="0"/>
              </a:rPr>
              <a:t/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and other colleagues at Princeton and UC Berkeley</a:t>
            </a:r>
          </a:p>
        </p:txBody>
      </p:sp>
      <p:pic>
        <p:nvPicPr>
          <p:cNvPr id="139268" name="Picture 5" descr="j03005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395288"/>
            <a:ext cx="2957512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4651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 are easy to avoid…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..if you have the whole graph</a:t>
            </a:r>
          </a:p>
          <a:p>
            <a:pPr lvl="1"/>
            <a:endParaRPr lang="en-US" dirty="0"/>
          </a:p>
          <a:p>
            <a:r>
              <a:rPr lang="en-US" dirty="0" smtClean="0"/>
              <a:t>Centralized or pseudo-centralized computation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equirement: </a:t>
            </a:r>
            <a:r>
              <a:rPr lang="en-US" b="1" i="1" dirty="0" smtClean="0"/>
              <a:t>routes computed knowing global view</a:t>
            </a:r>
          </a:p>
          <a:p>
            <a:pPr lvl="1"/>
            <a:r>
              <a:rPr lang="en-US" dirty="0" smtClean="0"/>
              <a:t>One node can do calculation for everyone</a:t>
            </a:r>
          </a:p>
          <a:p>
            <a:pPr lvl="1"/>
            <a:r>
              <a:rPr lang="en-US" dirty="0" smtClean="0"/>
              <a:t>Or each node can do calculation for themselves</a:t>
            </a:r>
          </a:p>
          <a:p>
            <a:pPr lvl="1"/>
            <a:endParaRPr lang="en-US" dirty="0"/>
          </a:p>
          <a:p>
            <a:r>
              <a:rPr lang="en-US" dirty="0" smtClean="0"/>
              <a:t>But question is: how do you construct global view?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73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1E1DF57-8E83-8745-A804-591977C7B79D}" type="slidenum">
              <a:rPr lang="en-US" sz="1400" b="0">
                <a:latin typeface="Times New Roman" charset="0"/>
              </a:rPr>
              <a:pPr eaLnBrk="1" hangingPunct="1"/>
              <a:t>11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Link-State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Details in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89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5A8E05B-DB3E-3648-B6B7-8C035D96F0DB}" type="slidenum">
              <a:rPr lang="en-US" sz="1400" b="0">
                <a:latin typeface="Times New Roman" charset="0"/>
              </a:rPr>
              <a:pPr eaLnBrk="1" hangingPunct="1"/>
              <a:t>12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839200" cy="685800"/>
          </a:xfrm>
        </p:spPr>
        <p:txBody>
          <a:bodyPr/>
          <a:lstStyle/>
          <a:p>
            <a:r>
              <a:rPr lang="en-US" sz="3200" dirty="0">
                <a:latin typeface="Helvetica" charset="0"/>
                <a:ea typeface="ＭＳ Ｐゴシック" charset="0"/>
                <a:cs typeface="ＭＳ Ｐゴシック" charset="0"/>
              </a:rPr>
              <a:t>Link-State Routing Is Conceptually Simple</a:t>
            </a:r>
          </a:p>
        </p:txBody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Each router keeps track of its incident </a:t>
            </a:r>
            <a:r>
              <a:rPr lang="en-US" dirty="0" smtClean="0">
                <a:latin typeface="Arial" charset="0"/>
              </a:rPr>
              <a:t>links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Each </a:t>
            </a:r>
            <a:r>
              <a:rPr lang="en-US" dirty="0">
                <a:latin typeface="Arial" charset="0"/>
              </a:rPr>
              <a:t>router broadcasts the link state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To give every router a complete view of the graph</a:t>
            </a:r>
          </a:p>
          <a:p>
            <a:r>
              <a:rPr lang="en-US" dirty="0">
                <a:latin typeface="Arial" charset="0"/>
              </a:rPr>
              <a:t>Each router </a:t>
            </a:r>
            <a:r>
              <a:rPr lang="en-US" dirty="0" smtClean="0">
                <a:latin typeface="Arial" charset="0"/>
              </a:rPr>
              <a:t>computes paths using same algorithm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Example protocols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Open Shortest Path First (OSPF)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Intermediate System – Intermediate System (IS-IS)</a:t>
            </a:r>
          </a:p>
          <a:p>
            <a:r>
              <a:rPr lang="en-US" dirty="0">
                <a:latin typeface="Arial" charset="0"/>
              </a:rPr>
              <a:t>Challenges: scaling, transient </a:t>
            </a:r>
            <a:r>
              <a:rPr lang="en-US" dirty="0" smtClean="0">
                <a:latin typeface="Arial" charset="0"/>
              </a:rPr>
              <a:t>disruptions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002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26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124200" y="64770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707E6EF-025F-B447-9716-33F9639290F3}" type="slidenum">
              <a:rPr lang="en-US" sz="1400" b="0">
                <a:latin typeface="Times New Roman" charset="0"/>
              </a:rPr>
              <a:pPr eaLnBrk="1" hangingPunct="1"/>
              <a:t>13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Link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State Routing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10600" cy="13716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>
                <a:latin typeface="Arial" charset="0"/>
              </a:rPr>
              <a:t>Each node floods its local information</a:t>
            </a:r>
          </a:p>
          <a:p>
            <a:pPr>
              <a:lnSpc>
                <a:spcPct val="70000"/>
              </a:lnSpc>
            </a:pPr>
            <a:r>
              <a:rPr lang="en-US" dirty="0">
                <a:latin typeface="Arial" charset="0"/>
                <a:sym typeface="Wingdings" charset="0"/>
              </a:rPr>
              <a:t>Each node </a:t>
            </a:r>
            <a:r>
              <a:rPr lang="en-US" dirty="0" smtClean="0">
                <a:latin typeface="Arial" charset="0"/>
                <a:sym typeface="Wingdings" charset="0"/>
              </a:rPr>
              <a:t>then knows </a:t>
            </a:r>
            <a:r>
              <a:rPr lang="en-US" dirty="0" smtClean="0">
                <a:solidFill>
                  <a:srgbClr val="F47A00"/>
                </a:solidFill>
                <a:latin typeface="Arial" charset="0"/>
                <a:sym typeface="Wingdings" charset="0"/>
              </a:rPr>
              <a:t>entire </a:t>
            </a:r>
            <a:r>
              <a:rPr lang="en-US" dirty="0">
                <a:latin typeface="Arial" charset="0"/>
                <a:sym typeface="Wingdings" charset="0"/>
              </a:rPr>
              <a:t>network </a:t>
            </a:r>
            <a:r>
              <a:rPr lang="en-US" dirty="0" smtClean="0">
                <a:latin typeface="Arial" charset="0"/>
                <a:sym typeface="Wingdings" charset="0"/>
              </a:rPr>
              <a:t>topology</a:t>
            </a:r>
            <a:endParaRPr lang="en-US" dirty="0">
              <a:latin typeface="Arial" charset="0"/>
            </a:endParaRPr>
          </a:p>
          <a:p>
            <a:pPr>
              <a:lnSpc>
                <a:spcPct val="70000"/>
              </a:lnSpc>
            </a:pPr>
            <a:endParaRPr lang="en-US" dirty="0">
              <a:latin typeface="Arial" charset="0"/>
            </a:endParaRP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304800" y="2667000"/>
            <a:ext cx="7824788" cy="3886200"/>
            <a:chOff x="192" y="1536"/>
            <a:chExt cx="4929" cy="2448"/>
          </a:xfrm>
        </p:grpSpPr>
        <p:sp>
          <p:nvSpPr>
            <p:cNvPr id="35857" name="Freeform 5"/>
            <p:cNvSpPr>
              <a:spLocks noEditPoints="1"/>
            </p:cNvSpPr>
            <p:nvPr/>
          </p:nvSpPr>
          <p:spPr bwMode="auto">
            <a:xfrm>
              <a:off x="854" y="2385"/>
              <a:ext cx="1500" cy="22"/>
            </a:xfrm>
            <a:custGeom>
              <a:avLst/>
              <a:gdLst>
                <a:gd name="T0" fmla="*/ 1500 w 1500"/>
                <a:gd name="T1" fmla="*/ 10 h 22"/>
                <a:gd name="T2" fmla="*/ 1498 w 1500"/>
                <a:gd name="T3" fmla="*/ 2 h 22"/>
                <a:gd name="T4" fmla="*/ 1490 w 1500"/>
                <a:gd name="T5" fmla="*/ 0 h 22"/>
                <a:gd name="T6" fmla="*/ 1482 w 1500"/>
                <a:gd name="T7" fmla="*/ 2 h 22"/>
                <a:gd name="T8" fmla="*/ 1478 w 1500"/>
                <a:gd name="T9" fmla="*/ 10 h 22"/>
                <a:gd name="T10" fmla="*/ 1482 w 1500"/>
                <a:gd name="T11" fmla="*/ 18 h 22"/>
                <a:gd name="T12" fmla="*/ 1490 w 1500"/>
                <a:gd name="T13" fmla="*/ 22 h 22"/>
                <a:gd name="T14" fmla="*/ 1498 w 1500"/>
                <a:gd name="T15" fmla="*/ 18 h 22"/>
                <a:gd name="T16" fmla="*/ 1500 w 1500"/>
                <a:gd name="T17" fmla="*/ 10 h 22"/>
                <a:gd name="T18" fmla="*/ 0 w 1500"/>
                <a:gd name="T19" fmla="*/ 10 h 22"/>
                <a:gd name="T20" fmla="*/ 2 w 1500"/>
                <a:gd name="T21" fmla="*/ 18 h 22"/>
                <a:gd name="T22" fmla="*/ 10 w 1500"/>
                <a:gd name="T23" fmla="*/ 22 h 22"/>
                <a:gd name="T24" fmla="*/ 18 w 1500"/>
                <a:gd name="T25" fmla="*/ 18 h 22"/>
                <a:gd name="T26" fmla="*/ 21 w 1500"/>
                <a:gd name="T27" fmla="*/ 10 h 22"/>
                <a:gd name="T28" fmla="*/ 18 w 1500"/>
                <a:gd name="T29" fmla="*/ 2 h 22"/>
                <a:gd name="T30" fmla="*/ 10 w 1500"/>
                <a:gd name="T31" fmla="*/ 0 h 22"/>
                <a:gd name="T32" fmla="*/ 2 w 1500"/>
                <a:gd name="T33" fmla="*/ 2 h 22"/>
                <a:gd name="T34" fmla="*/ 0 w 1500"/>
                <a:gd name="T35" fmla="*/ 10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22"/>
                <a:gd name="T56" fmla="*/ 1500 w 1500"/>
                <a:gd name="T57" fmla="*/ 22 h 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22">
                  <a:moveTo>
                    <a:pt x="1500" y="10"/>
                  </a:moveTo>
                  <a:lnTo>
                    <a:pt x="1498" y="2"/>
                  </a:lnTo>
                  <a:lnTo>
                    <a:pt x="1490" y="0"/>
                  </a:lnTo>
                  <a:lnTo>
                    <a:pt x="1482" y="2"/>
                  </a:lnTo>
                  <a:lnTo>
                    <a:pt x="1478" y="10"/>
                  </a:lnTo>
                  <a:lnTo>
                    <a:pt x="1482" y="18"/>
                  </a:lnTo>
                  <a:lnTo>
                    <a:pt x="1490" y="22"/>
                  </a:lnTo>
                  <a:lnTo>
                    <a:pt x="1498" y="18"/>
                  </a:lnTo>
                  <a:lnTo>
                    <a:pt x="1500" y="10"/>
                  </a:lnTo>
                  <a:close/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18"/>
                  </a:lnTo>
                  <a:lnTo>
                    <a:pt x="21" y="10"/>
                  </a:lnTo>
                  <a:lnTo>
                    <a:pt x="18" y="2"/>
                  </a:lnTo>
                  <a:lnTo>
                    <a:pt x="10" y="0"/>
                  </a:lnTo>
                  <a:lnTo>
                    <a:pt x="2" y="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Line 6"/>
            <p:cNvSpPr>
              <a:spLocks noChangeShapeType="1"/>
            </p:cNvSpPr>
            <p:nvPr/>
          </p:nvSpPr>
          <p:spPr bwMode="auto">
            <a:xfrm flipH="1">
              <a:off x="875" y="2395"/>
              <a:ext cx="1457" cy="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9" name="Freeform 7"/>
            <p:cNvSpPr>
              <a:spLocks noEditPoints="1"/>
            </p:cNvSpPr>
            <p:nvPr/>
          </p:nvSpPr>
          <p:spPr bwMode="auto">
            <a:xfrm>
              <a:off x="854" y="3034"/>
              <a:ext cx="1500" cy="403"/>
            </a:xfrm>
            <a:custGeom>
              <a:avLst/>
              <a:gdLst>
                <a:gd name="T0" fmla="*/ 0 w 1500"/>
                <a:gd name="T1" fmla="*/ 395 h 403"/>
                <a:gd name="T2" fmla="*/ 4 w 1500"/>
                <a:gd name="T3" fmla="*/ 403 h 403"/>
                <a:gd name="T4" fmla="*/ 14 w 1500"/>
                <a:gd name="T5" fmla="*/ 403 h 403"/>
                <a:gd name="T6" fmla="*/ 20 w 1500"/>
                <a:gd name="T7" fmla="*/ 399 h 403"/>
                <a:gd name="T8" fmla="*/ 21 w 1500"/>
                <a:gd name="T9" fmla="*/ 391 h 403"/>
                <a:gd name="T10" fmla="*/ 16 w 1500"/>
                <a:gd name="T11" fmla="*/ 383 h 403"/>
                <a:gd name="T12" fmla="*/ 8 w 1500"/>
                <a:gd name="T13" fmla="*/ 381 h 403"/>
                <a:gd name="T14" fmla="*/ 0 w 1500"/>
                <a:gd name="T15" fmla="*/ 387 h 403"/>
                <a:gd name="T16" fmla="*/ 0 w 1500"/>
                <a:gd name="T17" fmla="*/ 395 h 403"/>
                <a:gd name="T18" fmla="*/ 1500 w 1500"/>
                <a:gd name="T19" fmla="*/ 8 h 403"/>
                <a:gd name="T20" fmla="*/ 1496 w 1500"/>
                <a:gd name="T21" fmla="*/ 2 h 403"/>
                <a:gd name="T22" fmla="*/ 1486 w 1500"/>
                <a:gd name="T23" fmla="*/ 0 h 403"/>
                <a:gd name="T24" fmla="*/ 1480 w 1500"/>
                <a:gd name="T25" fmla="*/ 6 h 403"/>
                <a:gd name="T26" fmla="*/ 1478 w 1500"/>
                <a:gd name="T27" fmla="*/ 14 h 403"/>
                <a:gd name="T28" fmla="*/ 1484 w 1500"/>
                <a:gd name="T29" fmla="*/ 22 h 403"/>
                <a:gd name="T30" fmla="*/ 1492 w 1500"/>
                <a:gd name="T31" fmla="*/ 22 h 403"/>
                <a:gd name="T32" fmla="*/ 1500 w 1500"/>
                <a:gd name="T33" fmla="*/ 18 h 403"/>
                <a:gd name="T34" fmla="*/ 1500 w 1500"/>
                <a:gd name="T35" fmla="*/ 8 h 4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403"/>
                <a:gd name="T56" fmla="*/ 1500 w 1500"/>
                <a:gd name="T57" fmla="*/ 403 h 4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403">
                  <a:moveTo>
                    <a:pt x="0" y="395"/>
                  </a:moveTo>
                  <a:lnTo>
                    <a:pt x="4" y="403"/>
                  </a:lnTo>
                  <a:lnTo>
                    <a:pt x="14" y="403"/>
                  </a:lnTo>
                  <a:lnTo>
                    <a:pt x="20" y="399"/>
                  </a:lnTo>
                  <a:lnTo>
                    <a:pt x="21" y="391"/>
                  </a:lnTo>
                  <a:lnTo>
                    <a:pt x="16" y="383"/>
                  </a:lnTo>
                  <a:lnTo>
                    <a:pt x="8" y="381"/>
                  </a:lnTo>
                  <a:lnTo>
                    <a:pt x="0" y="387"/>
                  </a:lnTo>
                  <a:lnTo>
                    <a:pt x="0" y="395"/>
                  </a:lnTo>
                  <a:close/>
                  <a:moveTo>
                    <a:pt x="1500" y="8"/>
                  </a:moveTo>
                  <a:lnTo>
                    <a:pt x="1496" y="2"/>
                  </a:lnTo>
                  <a:lnTo>
                    <a:pt x="1486" y="0"/>
                  </a:lnTo>
                  <a:lnTo>
                    <a:pt x="1480" y="6"/>
                  </a:lnTo>
                  <a:lnTo>
                    <a:pt x="1478" y="14"/>
                  </a:lnTo>
                  <a:lnTo>
                    <a:pt x="1484" y="22"/>
                  </a:lnTo>
                  <a:lnTo>
                    <a:pt x="1492" y="22"/>
                  </a:lnTo>
                  <a:lnTo>
                    <a:pt x="1500" y="18"/>
                  </a:lnTo>
                  <a:lnTo>
                    <a:pt x="1500" y="8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0" name="Line 8"/>
            <p:cNvSpPr>
              <a:spLocks noChangeShapeType="1"/>
            </p:cNvSpPr>
            <p:nvPr/>
          </p:nvSpPr>
          <p:spPr bwMode="auto">
            <a:xfrm flipV="1">
              <a:off x="875" y="3048"/>
              <a:ext cx="1457" cy="377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1" name="Freeform 9"/>
            <p:cNvSpPr>
              <a:spLocks noEditPoints="1"/>
            </p:cNvSpPr>
            <p:nvPr/>
          </p:nvSpPr>
          <p:spPr bwMode="auto">
            <a:xfrm>
              <a:off x="854" y="3415"/>
              <a:ext cx="1500" cy="381"/>
            </a:xfrm>
            <a:custGeom>
              <a:avLst/>
              <a:gdLst>
                <a:gd name="T0" fmla="*/ 0 w 1500"/>
                <a:gd name="T1" fmla="*/ 10 h 381"/>
                <a:gd name="T2" fmla="*/ 2 w 1500"/>
                <a:gd name="T3" fmla="*/ 18 h 381"/>
                <a:gd name="T4" fmla="*/ 8 w 1500"/>
                <a:gd name="T5" fmla="*/ 22 h 381"/>
                <a:gd name="T6" fmla="*/ 16 w 1500"/>
                <a:gd name="T7" fmla="*/ 22 h 381"/>
                <a:gd name="T8" fmla="*/ 21 w 1500"/>
                <a:gd name="T9" fmla="*/ 14 h 381"/>
                <a:gd name="T10" fmla="*/ 20 w 1500"/>
                <a:gd name="T11" fmla="*/ 6 h 381"/>
                <a:gd name="T12" fmla="*/ 14 w 1500"/>
                <a:gd name="T13" fmla="*/ 0 h 381"/>
                <a:gd name="T14" fmla="*/ 4 w 1500"/>
                <a:gd name="T15" fmla="*/ 2 h 381"/>
                <a:gd name="T16" fmla="*/ 0 w 1500"/>
                <a:gd name="T17" fmla="*/ 10 h 381"/>
                <a:gd name="T18" fmla="*/ 1500 w 1500"/>
                <a:gd name="T19" fmla="*/ 373 h 381"/>
                <a:gd name="T20" fmla="*/ 1500 w 1500"/>
                <a:gd name="T21" fmla="*/ 365 h 381"/>
                <a:gd name="T22" fmla="*/ 1492 w 1500"/>
                <a:gd name="T23" fmla="*/ 359 h 381"/>
                <a:gd name="T24" fmla="*/ 1484 w 1500"/>
                <a:gd name="T25" fmla="*/ 361 h 381"/>
                <a:gd name="T26" fmla="*/ 1478 w 1500"/>
                <a:gd name="T27" fmla="*/ 369 h 381"/>
                <a:gd name="T28" fmla="*/ 1480 w 1500"/>
                <a:gd name="T29" fmla="*/ 377 h 381"/>
                <a:gd name="T30" fmla="*/ 1486 w 1500"/>
                <a:gd name="T31" fmla="*/ 381 h 381"/>
                <a:gd name="T32" fmla="*/ 1496 w 1500"/>
                <a:gd name="T33" fmla="*/ 381 h 381"/>
                <a:gd name="T34" fmla="*/ 1500 w 1500"/>
                <a:gd name="T35" fmla="*/ 373 h 3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381"/>
                <a:gd name="T56" fmla="*/ 1500 w 1500"/>
                <a:gd name="T57" fmla="*/ 381 h 3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381">
                  <a:moveTo>
                    <a:pt x="0" y="10"/>
                  </a:moveTo>
                  <a:lnTo>
                    <a:pt x="2" y="18"/>
                  </a:lnTo>
                  <a:lnTo>
                    <a:pt x="8" y="22"/>
                  </a:lnTo>
                  <a:lnTo>
                    <a:pt x="16" y="22"/>
                  </a:lnTo>
                  <a:lnTo>
                    <a:pt x="21" y="14"/>
                  </a:lnTo>
                  <a:lnTo>
                    <a:pt x="20" y="6"/>
                  </a:lnTo>
                  <a:lnTo>
                    <a:pt x="14" y="0"/>
                  </a:lnTo>
                  <a:lnTo>
                    <a:pt x="4" y="2"/>
                  </a:lnTo>
                  <a:lnTo>
                    <a:pt x="0" y="10"/>
                  </a:lnTo>
                  <a:close/>
                  <a:moveTo>
                    <a:pt x="1500" y="373"/>
                  </a:moveTo>
                  <a:lnTo>
                    <a:pt x="1500" y="365"/>
                  </a:lnTo>
                  <a:lnTo>
                    <a:pt x="1492" y="359"/>
                  </a:lnTo>
                  <a:lnTo>
                    <a:pt x="1484" y="361"/>
                  </a:lnTo>
                  <a:lnTo>
                    <a:pt x="1478" y="369"/>
                  </a:lnTo>
                  <a:lnTo>
                    <a:pt x="1480" y="377"/>
                  </a:lnTo>
                  <a:lnTo>
                    <a:pt x="1486" y="381"/>
                  </a:lnTo>
                  <a:lnTo>
                    <a:pt x="1496" y="381"/>
                  </a:lnTo>
                  <a:lnTo>
                    <a:pt x="1500" y="373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2" name="Line 10"/>
            <p:cNvSpPr>
              <a:spLocks noChangeShapeType="1"/>
            </p:cNvSpPr>
            <p:nvPr/>
          </p:nvSpPr>
          <p:spPr bwMode="auto">
            <a:xfrm>
              <a:off x="875" y="3429"/>
              <a:ext cx="1457" cy="355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3" name="Freeform 11"/>
            <p:cNvSpPr>
              <a:spLocks noEditPoints="1"/>
            </p:cNvSpPr>
            <p:nvPr/>
          </p:nvSpPr>
          <p:spPr bwMode="auto">
            <a:xfrm>
              <a:off x="2332" y="2385"/>
              <a:ext cx="1660" cy="291"/>
            </a:xfrm>
            <a:custGeom>
              <a:avLst/>
              <a:gdLst>
                <a:gd name="T0" fmla="*/ 0 w 1660"/>
                <a:gd name="T1" fmla="*/ 10 h 291"/>
                <a:gd name="T2" fmla="*/ 2 w 1660"/>
                <a:gd name="T3" fmla="*/ 18 h 291"/>
                <a:gd name="T4" fmla="*/ 10 w 1660"/>
                <a:gd name="T5" fmla="*/ 22 h 291"/>
                <a:gd name="T6" fmla="*/ 18 w 1660"/>
                <a:gd name="T7" fmla="*/ 20 h 291"/>
                <a:gd name="T8" fmla="*/ 22 w 1660"/>
                <a:gd name="T9" fmla="*/ 12 h 291"/>
                <a:gd name="T10" fmla="*/ 20 w 1660"/>
                <a:gd name="T11" fmla="*/ 4 h 291"/>
                <a:gd name="T12" fmla="*/ 14 w 1660"/>
                <a:gd name="T13" fmla="*/ 0 h 291"/>
                <a:gd name="T14" fmla="*/ 6 w 1660"/>
                <a:gd name="T15" fmla="*/ 2 h 291"/>
                <a:gd name="T16" fmla="*/ 0 w 1660"/>
                <a:gd name="T17" fmla="*/ 10 h 291"/>
                <a:gd name="T18" fmla="*/ 1660 w 1660"/>
                <a:gd name="T19" fmla="*/ 281 h 291"/>
                <a:gd name="T20" fmla="*/ 1658 w 1660"/>
                <a:gd name="T21" fmla="*/ 273 h 291"/>
                <a:gd name="T22" fmla="*/ 1650 w 1660"/>
                <a:gd name="T23" fmla="*/ 269 h 291"/>
                <a:gd name="T24" fmla="*/ 1642 w 1660"/>
                <a:gd name="T25" fmla="*/ 271 h 291"/>
                <a:gd name="T26" fmla="*/ 1638 w 1660"/>
                <a:gd name="T27" fmla="*/ 279 h 291"/>
                <a:gd name="T28" fmla="*/ 1638 w 1660"/>
                <a:gd name="T29" fmla="*/ 287 h 291"/>
                <a:gd name="T30" fmla="*/ 1646 w 1660"/>
                <a:gd name="T31" fmla="*/ 291 h 291"/>
                <a:gd name="T32" fmla="*/ 1654 w 1660"/>
                <a:gd name="T33" fmla="*/ 289 h 291"/>
                <a:gd name="T34" fmla="*/ 1660 w 1660"/>
                <a:gd name="T35" fmla="*/ 281 h 29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291"/>
                <a:gd name="T56" fmla="*/ 1660 w 1660"/>
                <a:gd name="T57" fmla="*/ 291 h 29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291"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4" y="0"/>
                  </a:lnTo>
                  <a:lnTo>
                    <a:pt x="6" y="2"/>
                  </a:lnTo>
                  <a:lnTo>
                    <a:pt x="0" y="10"/>
                  </a:lnTo>
                  <a:close/>
                  <a:moveTo>
                    <a:pt x="1660" y="281"/>
                  </a:moveTo>
                  <a:lnTo>
                    <a:pt x="1658" y="273"/>
                  </a:lnTo>
                  <a:lnTo>
                    <a:pt x="1650" y="269"/>
                  </a:lnTo>
                  <a:lnTo>
                    <a:pt x="1642" y="271"/>
                  </a:lnTo>
                  <a:lnTo>
                    <a:pt x="1638" y="279"/>
                  </a:lnTo>
                  <a:lnTo>
                    <a:pt x="1638" y="287"/>
                  </a:lnTo>
                  <a:lnTo>
                    <a:pt x="1646" y="291"/>
                  </a:lnTo>
                  <a:lnTo>
                    <a:pt x="1654" y="289"/>
                  </a:lnTo>
                  <a:lnTo>
                    <a:pt x="1660" y="281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4" name="Line 12"/>
            <p:cNvSpPr>
              <a:spLocks noChangeShapeType="1"/>
            </p:cNvSpPr>
            <p:nvPr/>
          </p:nvSpPr>
          <p:spPr bwMode="auto">
            <a:xfrm>
              <a:off x="2354" y="2397"/>
              <a:ext cx="1616" cy="267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5" name="Freeform 13"/>
            <p:cNvSpPr>
              <a:spLocks noEditPoints="1"/>
            </p:cNvSpPr>
            <p:nvPr/>
          </p:nvSpPr>
          <p:spPr bwMode="auto">
            <a:xfrm>
              <a:off x="2332" y="2654"/>
              <a:ext cx="1660" cy="402"/>
            </a:xfrm>
            <a:custGeom>
              <a:avLst/>
              <a:gdLst>
                <a:gd name="T0" fmla="*/ 1660 w 1660"/>
                <a:gd name="T1" fmla="*/ 8 h 402"/>
                <a:gd name="T2" fmla="*/ 1654 w 1660"/>
                <a:gd name="T3" fmla="*/ 2 h 402"/>
                <a:gd name="T4" fmla="*/ 1646 w 1660"/>
                <a:gd name="T5" fmla="*/ 0 h 402"/>
                <a:gd name="T6" fmla="*/ 1638 w 1660"/>
                <a:gd name="T7" fmla="*/ 4 h 402"/>
                <a:gd name="T8" fmla="*/ 1638 w 1660"/>
                <a:gd name="T9" fmla="*/ 14 h 402"/>
                <a:gd name="T10" fmla="*/ 1642 w 1660"/>
                <a:gd name="T11" fmla="*/ 20 h 402"/>
                <a:gd name="T12" fmla="*/ 1650 w 1660"/>
                <a:gd name="T13" fmla="*/ 22 h 402"/>
                <a:gd name="T14" fmla="*/ 1658 w 1660"/>
                <a:gd name="T15" fmla="*/ 16 h 402"/>
                <a:gd name="T16" fmla="*/ 1660 w 1660"/>
                <a:gd name="T17" fmla="*/ 8 h 402"/>
                <a:gd name="T18" fmla="*/ 0 w 1660"/>
                <a:gd name="T19" fmla="*/ 394 h 402"/>
                <a:gd name="T20" fmla="*/ 6 w 1660"/>
                <a:gd name="T21" fmla="*/ 400 h 402"/>
                <a:gd name="T22" fmla="*/ 14 w 1660"/>
                <a:gd name="T23" fmla="*/ 402 h 402"/>
                <a:gd name="T24" fmla="*/ 22 w 1660"/>
                <a:gd name="T25" fmla="*/ 398 h 402"/>
                <a:gd name="T26" fmla="*/ 22 w 1660"/>
                <a:gd name="T27" fmla="*/ 388 h 402"/>
                <a:gd name="T28" fmla="*/ 18 w 1660"/>
                <a:gd name="T29" fmla="*/ 382 h 402"/>
                <a:gd name="T30" fmla="*/ 10 w 1660"/>
                <a:gd name="T31" fmla="*/ 380 h 402"/>
                <a:gd name="T32" fmla="*/ 2 w 1660"/>
                <a:gd name="T33" fmla="*/ 386 h 402"/>
                <a:gd name="T34" fmla="*/ 0 w 1660"/>
                <a:gd name="T35" fmla="*/ 394 h 40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402"/>
                <a:gd name="T56" fmla="*/ 1660 w 1660"/>
                <a:gd name="T57" fmla="*/ 402 h 40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402">
                  <a:moveTo>
                    <a:pt x="1660" y="8"/>
                  </a:moveTo>
                  <a:lnTo>
                    <a:pt x="1654" y="2"/>
                  </a:lnTo>
                  <a:lnTo>
                    <a:pt x="1646" y="0"/>
                  </a:lnTo>
                  <a:lnTo>
                    <a:pt x="1638" y="4"/>
                  </a:lnTo>
                  <a:lnTo>
                    <a:pt x="1638" y="14"/>
                  </a:lnTo>
                  <a:lnTo>
                    <a:pt x="1642" y="20"/>
                  </a:lnTo>
                  <a:lnTo>
                    <a:pt x="1650" y="22"/>
                  </a:lnTo>
                  <a:lnTo>
                    <a:pt x="1658" y="16"/>
                  </a:lnTo>
                  <a:lnTo>
                    <a:pt x="1660" y="8"/>
                  </a:lnTo>
                  <a:close/>
                  <a:moveTo>
                    <a:pt x="0" y="394"/>
                  </a:moveTo>
                  <a:lnTo>
                    <a:pt x="6" y="400"/>
                  </a:lnTo>
                  <a:lnTo>
                    <a:pt x="14" y="402"/>
                  </a:lnTo>
                  <a:lnTo>
                    <a:pt x="22" y="398"/>
                  </a:lnTo>
                  <a:lnTo>
                    <a:pt x="22" y="388"/>
                  </a:lnTo>
                  <a:lnTo>
                    <a:pt x="18" y="382"/>
                  </a:lnTo>
                  <a:lnTo>
                    <a:pt x="10" y="380"/>
                  </a:lnTo>
                  <a:lnTo>
                    <a:pt x="2" y="386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6" name="Line 14"/>
            <p:cNvSpPr>
              <a:spLocks noChangeShapeType="1"/>
            </p:cNvSpPr>
            <p:nvPr/>
          </p:nvSpPr>
          <p:spPr bwMode="auto">
            <a:xfrm flipH="1">
              <a:off x="2354" y="2668"/>
              <a:ext cx="1616" cy="37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7" name="Freeform 15"/>
            <p:cNvSpPr>
              <a:spLocks noEditPoints="1"/>
            </p:cNvSpPr>
            <p:nvPr/>
          </p:nvSpPr>
          <p:spPr bwMode="auto">
            <a:xfrm>
              <a:off x="2332" y="3774"/>
              <a:ext cx="1481" cy="24"/>
            </a:xfrm>
            <a:custGeom>
              <a:avLst/>
              <a:gdLst>
                <a:gd name="T0" fmla="*/ 0 w 1481"/>
                <a:gd name="T1" fmla="*/ 12 h 24"/>
                <a:gd name="T2" fmla="*/ 4 w 1481"/>
                <a:gd name="T3" fmla="*/ 20 h 24"/>
                <a:gd name="T4" fmla="*/ 12 w 1481"/>
                <a:gd name="T5" fmla="*/ 24 h 24"/>
                <a:gd name="T6" fmla="*/ 20 w 1481"/>
                <a:gd name="T7" fmla="*/ 20 h 24"/>
                <a:gd name="T8" fmla="*/ 22 w 1481"/>
                <a:gd name="T9" fmla="*/ 12 h 24"/>
                <a:gd name="T10" fmla="*/ 20 w 1481"/>
                <a:gd name="T11" fmla="*/ 4 h 24"/>
                <a:gd name="T12" fmla="*/ 12 w 1481"/>
                <a:gd name="T13" fmla="*/ 0 h 24"/>
                <a:gd name="T14" fmla="*/ 4 w 1481"/>
                <a:gd name="T15" fmla="*/ 4 h 24"/>
                <a:gd name="T16" fmla="*/ 0 w 1481"/>
                <a:gd name="T17" fmla="*/ 12 h 24"/>
                <a:gd name="T18" fmla="*/ 1481 w 1481"/>
                <a:gd name="T19" fmla="*/ 12 h 24"/>
                <a:gd name="T20" fmla="*/ 1477 w 1481"/>
                <a:gd name="T21" fmla="*/ 4 h 24"/>
                <a:gd name="T22" fmla="*/ 1469 w 1481"/>
                <a:gd name="T23" fmla="*/ 0 h 24"/>
                <a:gd name="T24" fmla="*/ 1461 w 1481"/>
                <a:gd name="T25" fmla="*/ 4 h 24"/>
                <a:gd name="T26" fmla="*/ 1457 w 1481"/>
                <a:gd name="T27" fmla="*/ 12 h 24"/>
                <a:gd name="T28" fmla="*/ 1461 w 1481"/>
                <a:gd name="T29" fmla="*/ 20 h 24"/>
                <a:gd name="T30" fmla="*/ 1469 w 1481"/>
                <a:gd name="T31" fmla="*/ 24 h 24"/>
                <a:gd name="T32" fmla="*/ 1477 w 1481"/>
                <a:gd name="T33" fmla="*/ 20 h 24"/>
                <a:gd name="T34" fmla="*/ 1481 w 1481"/>
                <a:gd name="T35" fmla="*/ 12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81"/>
                <a:gd name="T55" fmla="*/ 0 h 24"/>
                <a:gd name="T56" fmla="*/ 1481 w 1481"/>
                <a:gd name="T57" fmla="*/ 24 h 2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81" h="24">
                  <a:moveTo>
                    <a:pt x="0" y="12"/>
                  </a:moveTo>
                  <a:lnTo>
                    <a:pt x="4" y="20"/>
                  </a:lnTo>
                  <a:lnTo>
                    <a:pt x="12" y="24"/>
                  </a:lnTo>
                  <a:lnTo>
                    <a:pt x="20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2" y="0"/>
                  </a:lnTo>
                  <a:lnTo>
                    <a:pt x="4" y="4"/>
                  </a:lnTo>
                  <a:lnTo>
                    <a:pt x="0" y="12"/>
                  </a:lnTo>
                  <a:close/>
                  <a:moveTo>
                    <a:pt x="1481" y="12"/>
                  </a:moveTo>
                  <a:lnTo>
                    <a:pt x="1477" y="4"/>
                  </a:lnTo>
                  <a:lnTo>
                    <a:pt x="1469" y="0"/>
                  </a:lnTo>
                  <a:lnTo>
                    <a:pt x="1461" y="4"/>
                  </a:lnTo>
                  <a:lnTo>
                    <a:pt x="1457" y="12"/>
                  </a:lnTo>
                  <a:lnTo>
                    <a:pt x="1461" y="20"/>
                  </a:lnTo>
                  <a:lnTo>
                    <a:pt x="1469" y="24"/>
                  </a:lnTo>
                  <a:lnTo>
                    <a:pt x="1477" y="20"/>
                  </a:lnTo>
                  <a:lnTo>
                    <a:pt x="1481" y="12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8" name="Line 16"/>
            <p:cNvSpPr>
              <a:spLocks noChangeShapeType="1"/>
            </p:cNvSpPr>
            <p:nvPr/>
          </p:nvSpPr>
          <p:spPr bwMode="auto">
            <a:xfrm>
              <a:off x="2354" y="3786"/>
              <a:ext cx="1435" cy="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9" name="Line 17"/>
            <p:cNvSpPr>
              <a:spLocks noChangeShapeType="1"/>
            </p:cNvSpPr>
            <p:nvPr/>
          </p:nvSpPr>
          <p:spPr bwMode="auto">
            <a:xfrm flipH="1" flipV="1">
              <a:off x="3801" y="3786"/>
              <a:ext cx="785" cy="1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0" name="Line 18"/>
            <p:cNvSpPr>
              <a:spLocks noChangeShapeType="1"/>
            </p:cNvSpPr>
            <p:nvPr/>
          </p:nvSpPr>
          <p:spPr bwMode="auto">
            <a:xfrm>
              <a:off x="2344" y="1856"/>
              <a:ext cx="1" cy="539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1" name="Line 19"/>
            <p:cNvSpPr>
              <a:spLocks noChangeShapeType="1"/>
            </p:cNvSpPr>
            <p:nvPr/>
          </p:nvSpPr>
          <p:spPr bwMode="auto">
            <a:xfrm flipV="1">
              <a:off x="192" y="3427"/>
              <a:ext cx="672" cy="373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2" name="Line 20"/>
            <p:cNvSpPr>
              <a:spLocks noChangeShapeType="1"/>
            </p:cNvSpPr>
            <p:nvPr/>
          </p:nvSpPr>
          <p:spPr bwMode="auto">
            <a:xfrm flipH="1">
              <a:off x="3980" y="2171"/>
              <a:ext cx="516" cy="493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3" name="Rectangle 21"/>
            <p:cNvSpPr>
              <a:spLocks noChangeArrowheads="1"/>
            </p:cNvSpPr>
            <p:nvPr/>
          </p:nvSpPr>
          <p:spPr bwMode="auto">
            <a:xfrm>
              <a:off x="1167" y="2304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5874" name="Rectangle 22"/>
            <p:cNvSpPr>
              <a:spLocks noChangeArrowheads="1"/>
            </p:cNvSpPr>
            <p:nvPr/>
          </p:nvSpPr>
          <p:spPr bwMode="auto">
            <a:xfrm>
              <a:off x="1119" y="3360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5875" name="Rectangle 23"/>
            <p:cNvSpPr>
              <a:spLocks noChangeArrowheads="1"/>
            </p:cNvSpPr>
            <p:nvPr/>
          </p:nvSpPr>
          <p:spPr bwMode="auto">
            <a:xfrm>
              <a:off x="2511" y="2256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5876" name="Rectangle 24"/>
            <p:cNvSpPr>
              <a:spLocks noChangeArrowheads="1"/>
            </p:cNvSpPr>
            <p:nvPr/>
          </p:nvSpPr>
          <p:spPr bwMode="auto">
            <a:xfrm>
              <a:off x="2511" y="2880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5877" name="Rectangle 25"/>
            <p:cNvSpPr>
              <a:spLocks noChangeArrowheads="1"/>
            </p:cNvSpPr>
            <p:nvPr/>
          </p:nvSpPr>
          <p:spPr bwMode="auto">
            <a:xfrm>
              <a:off x="2511" y="3696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5878" name="Rectangle 26"/>
            <p:cNvSpPr>
              <a:spLocks noChangeArrowheads="1"/>
            </p:cNvSpPr>
            <p:nvPr/>
          </p:nvSpPr>
          <p:spPr bwMode="auto">
            <a:xfrm>
              <a:off x="4143" y="2544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5879" name="Rectangle 27"/>
            <p:cNvSpPr>
              <a:spLocks noChangeArrowheads="1"/>
            </p:cNvSpPr>
            <p:nvPr/>
          </p:nvSpPr>
          <p:spPr bwMode="auto">
            <a:xfrm>
              <a:off x="3951" y="3648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grpSp>
          <p:nvGrpSpPr>
            <p:cNvPr id="35880" name="Group 28"/>
            <p:cNvGrpSpPr>
              <a:grpSpLocks/>
            </p:cNvGrpSpPr>
            <p:nvPr/>
          </p:nvGrpSpPr>
          <p:grpSpPr bwMode="auto">
            <a:xfrm>
              <a:off x="399" y="2016"/>
              <a:ext cx="286" cy="288"/>
              <a:chOff x="712" y="2330"/>
              <a:chExt cx="286" cy="288"/>
            </a:xfrm>
          </p:grpSpPr>
          <p:sp>
            <p:nvSpPr>
              <p:cNvPr id="35959" name="Freeform 29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32 w 572"/>
                  <a:gd name="T1" fmla="*/ 94 h 577"/>
                  <a:gd name="T2" fmla="*/ 0 w 572"/>
                  <a:gd name="T3" fmla="*/ 94 h 577"/>
                  <a:gd name="T4" fmla="*/ 0 w 572"/>
                  <a:gd name="T5" fmla="*/ 144 h 577"/>
                  <a:gd name="T6" fmla="*/ 143 w 572"/>
                  <a:gd name="T7" fmla="*/ 144 h 577"/>
                  <a:gd name="T8" fmla="*/ 143 w 572"/>
                  <a:gd name="T9" fmla="*/ 94 h 577"/>
                  <a:gd name="T10" fmla="*/ 112 w 572"/>
                  <a:gd name="T11" fmla="*/ 94 h 577"/>
                  <a:gd name="T12" fmla="*/ 112 w 572"/>
                  <a:gd name="T13" fmla="*/ 87 h 577"/>
                  <a:gd name="T14" fmla="*/ 125 w 572"/>
                  <a:gd name="T15" fmla="*/ 87 h 577"/>
                  <a:gd name="T16" fmla="*/ 125 w 572"/>
                  <a:gd name="T17" fmla="*/ 0 h 577"/>
                  <a:gd name="T18" fmla="*/ 18 w 572"/>
                  <a:gd name="T19" fmla="*/ 0 h 577"/>
                  <a:gd name="T20" fmla="*/ 18 w 572"/>
                  <a:gd name="T21" fmla="*/ 87 h 577"/>
                  <a:gd name="T22" fmla="*/ 32 w 572"/>
                  <a:gd name="T23" fmla="*/ 87 h 577"/>
                  <a:gd name="T24" fmla="*/ 32 w 572"/>
                  <a:gd name="T25" fmla="*/ 94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60" name="Line 30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61" name="Line 31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62" name="Freeform 32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41 h 161"/>
                  <a:gd name="T2" fmla="*/ 47 w 231"/>
                  <a:gd name="T3" fmla="*/ 41 h 161"/>
                  <a:gd name="T4" fmla="*/ 47 w 231"/>
                  <a:gd name="T5" fmla="*/ 0 h 161"/>
                  <a:gd name="T6" fmla="*/ 0 w 231"/>
                  <a:gd name="T7" fmla="*/ 0 h 161"/>
                  <a:gd name="T8" fmla="*/ 0 w 231"/>
                  <a:gd name="T9" fmla="*/ 41 h 161"/>
                  <a:gd name="T10" fmla="*/ 51 w 231"/>
                  <a:gd name="T11" fmla="*/ 7 h 161"/>
                  <a:gd name="T12" fmla="*/ 58 w 231"/>
                  <a:gd name="T13" fmla="*/ 7 h 161"/>
                  <a:gd name="T14" fmla="*/ 58 w 231"/>
                  <a:gd name="T15" fmla="*/ 0 h 161"/>
                  <a:gd name="T16" fmla="*/ 51 w 231"/>
                  <a:gd name="T17" fmla="*/ 0 h 161"/>
                  <a:gd name="T18" fmla="*/ 51 w 231"/>
                  <a:gd name="T19" fmla="*/ 7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63" name="Line 33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64" name="Line 34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65" name="Line 35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66" name="Rectangle 36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67" name="Freeform 37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113 w 538"/>
                  <a:gd name="T1" fmla="*/ 69 h 387"/>
                  <a:gd name="T2" fmla="*/ 118 w 538"/>
                  <a:gd name="T3" fmla="*/ 69 h 387"/>
                  <a:gd name="T4" fmla="*/ 118 w 538"/>
                  <a:gd name="T5" fmla="*/ 67 h 387"/>
                  <a:gd name="T6" fmla="*/ 113 w 538"/>
                  <a:gd name="T7" fmla="*/ 67 h 387"/>
                  <a:gd name="T8" fmla="*/ 113 w 538"/>
                  <a:gd name="T9" fmla="*/ 69 h 387"/>
                  <a:gd name="T10" fmla="*/ 31 w 538"/>
                  <a:gd name="T11" fmla="*/ 57 h 387"/>
                  <a:gd name="T12" fmla="*/ 31 w 538"/>
                  <a:gd name="T13" fmla="*/ 6 h 387"/>
                  <a:gd name="T14" fmla="*/ 104 w 538"/>
                  <a:gd name="T15" fmla="*/ 6 h 387"/>
                  <a:gd name="T16" fmla="*/ 104 w 538"/>
                  <a:gd name="T17" fmla="*/ 57 h 387"/>
                  <a:gd name="T18" fmla="*/ 31 w 538"/>
                  <a:gd name="T19" fmla="*/ 57 h 387"/>
                  <a:gd name="T20" fmla="*/ 28 w 538"/>
                  <a:gd name="T21" fmla="*/ 60 h 387"/>
                  <a:gd name="T22" fmla="*/ 108 w 538"/>
                  <a:gd name="T23" fmla="*/ 60 h 387"/>
                  <a:gd name="T24" fmla="*/ 108 w 538"/>
                  <a:gd name="T25" fmla="*/ 3 h 387"/>
                  <a:gd name="T26" fmla="*/ 111 w 538"/>
                  <a:gd name="T27" fmla="*/ 3 h 387"/>
                  <a:gd name="T28" fmla="*/ 111 w 538"/>
                  <a:gd name="T29" fmla="*/ 0 h 387"/>
                  <a:gd name="T30" fmla="*/ 24 w 538"/>
                  <a:gd name="T31" fmla="*/ 0 h 387"/>
                  <a:gd name="T32" fmla="*/ 24 w 538"/>
                  <a:gd name="T33" fmla="*/ 64 h 387"/>
                  <a:gd name="T34" fmla="*/ 28 w 538"/>
                  <a:gd name="T35" fmla="*/ 64 h 387"/>
                  <a:gd name="T36" fmla="*/ 28 w 538"/>
                  <a:gd name="T37" fmla="*/ 60 h 387"/>
                  <a:gd name="T38" fmla="*/ 0 w 538"/>
                  <a:gd name="T39" fmla="*/ 93 h 387"/>
                  <a:gd name="T40" fmla="*/ 14 w 538"/>
                  <a:gd name="T41" fmla="*/ 93 h 387"/>
                  <a:gd name="T42" fmla="*/ 14 w 538"/>
                  <a:gd name="T43" fmla="*/ 89 h 387"/>
                  <a:gd name="T44" fmla="*/ 0 w 538"/>
                  <a:gd name="T45" fmla="*/ 89 h 387"/>
                  <a:gd name="T46" fmla="*/ 0 w 538"/>
                  <a:gd name="T47" fmla="*/ 93 h 387"/>
                  <a:gd name="T48" fmla="*/ 79 w 538"/>
                  <a:gd name="T49" fmla="*/ 96 h 387"/>
                  <a:gd name="T50" fmla="*/ 108 w 538"/>
                  <a:gd name="T51" fmla="*/ 96 h 387"/>
                  <a:gd name="T52" fmla="*/ 108 w 538"/>
                  <a:gd name="T53" fmla="*/ 94 h 387"/>
                  <a:gd name="T54" fmla="*/ 79 w 538"/>
                  <a:gd name="T55" fmla="*/ 94 h 387"/>
                  <a:gd name="T56" fmla="*/ 79 w 538"/>
                  <a:gd name="T57" fmla="*/ 96 h 387"/>
                  <a:gd name="T58" fmla="*/ 130 w 538"/>
                  <a:gd name="T59" fmla="*/ 91 h 387"/>
                  <a:gd name="T60" fmla="*/ 135 w 538"/>
                  <a:gd name="T61" fmla="*/ 91 h 387"/>
                  <a:gd name="T62" fmla="*/ 135 w 538"/>
                  <a:gd name="T63" fmla="*/ 89 h 387"/>
                  <a:gd name="T64" fmla="*/ 130 w 538"/>
                  <a:gd name="T65" fmla="*/ 89 h 387"/>
                  <a:gd name="T66" fmla="*/ 130 w 538"/>
                  <a:gd name="T67" fmla="*/ 91 h 387"/>
                  <a:gd name="T68" fmla="*/ 130 w 538"/>
                  <a:gd name="T69" fmla="*/ 95 h 387"/>
                  <a:gd name="T70" fmla="*/ 135 w 538"/>
                  <a:gd name="T71" fmla="*/ 95 h 387"/>
                  <a:gd name="T72" fmla="*/ 135 w 538"/>
                  <a:gd name="T73" fmla="*/ 93 h 387"/>
                  <a:gd name="T74" fmla="*/ 130 w 538"/>
                  <a:gd name="T75" fmla="*/ 93 h 387"/>
                  <a:gd name="T76" fmla="*/ 130 w 538"/>
                  <a:gd name="T77" fmla="*/ 95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68" name="Line 38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69" name="Line 39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70" name="Line 40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5881" name="Group 41"/>
            <p:cNvGrpSpPr>
              <a:grpSpLocks/>
            </p:cNvGrpSpPr>
            <p:nvPr/>
          </p:nvGrpSpPr>
          <p:grpSpPr bwMode="auto">
            <a:xfrm>
              <a:off x="447" y="3504"/>
              <a:ext cx="286" cy="288"/>
              <a:chOff x="712" y="2330"/>
              <a:chExt cx="286" cy="288"/>
            </a:xfrm>
          </p:grpSpPr>
          <p:sp>
            <p:nvSpPr>
              <p:cNvPr id="35947" name="Freeform 42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32 w 572"/>
                  <a:gd name="T1" fmla="*/ 94 h 577"/>
                  <a:gd name="T2" fmla="*/ 0 w 572"/>
                  <a:gd name="T3" fmla="*/ 94 h 577"/>
                  <a:gd name="T4" fmla="*/ 0 w 572"/>
                  <a:gd name="T5" fmla="*/ 144 h 577"/>
                  <a:gd name="T6" fmla="*/ 143 w 572"/>
                  <a:gd name="T7" fmla="*/ 144 h 577"/>
                  <a:gd name="T8" fmla="*/ 143 w 572"/>
                  <a:gd name="T9" fmla="*/ 94 h 577"/>
                  <a:gd name="T10" fmla="*/ 112 w 572"/>
                  <a:gd name="T11" fmla="*/ 94 h 577"/>
                  <a:gd name="T12" fmla="*/ 112 w 572"/>
                  <a:gd name="T13" fmla="*/ 87 h 577"/>
                  <a:gd name="T14" fmla="*/ 125 w 572"/>
                  <a:gd name="T15" fmla="*/ 87 h 577"/>
                  <a:gd name="T16" fmla="*/ 125 w 572"/>
                  <a:gd name="T17" fmla="*/ 0 h 577"/>
                  <a:gd name="T18" fmla="*/ 18 w 572"/>
                  <a:gd name="T19" fmla="*/ 0 h 577"/>
                  <a:gd name="T20" fmla="*/ 18 w 572"/>
                  <a:gd name="T21" fmla="*/ 87 h 577"/>
                  <a:gd name="T22" fmla="*/ 32 w 572"/>
                  <a:gd name="T23" fmla="*/ 87 h 577"/>
                  <a:gd name="T24" fmla="*/ 32 w 572"/>
                  <a:gd name="T25" fmla="*/ 94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8" name="Line 43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9" name="Line 44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50" name="Freeform 45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41 h 161"/>
                  <a:gd name="T2" fmla="*/ 47 w 231"/>
                  <a:gd name="T3" fmla="*/ 41 h 161"/>
                  <a:gd name="T4" fmla="*/ 47 w 231"/>
                  <a:gd name="T5" fmla="*/ 0 h 161"/>
                  <a:gd name="T6" fmla="*/ 0 w 231"/>
                  <a:gd name="T7" fmla="*/ 0 h 161"/>
                  <a:gd name="T8" fmla="*/ 0 w 231"/>
                  <a:gd name="T9" fmla="*/ 41 h 161"/>
                  <a:gd name="T10" fmla="*/ 51 w 231"/>
                  <a:gd name="T11" fmla="*/ 7 h 161"/>
                  <a:gd name="T12" fmla="*/ 58 w 231"/>
                  <a:gd name="T13" fmla="*/ 7 h 161"/>
                  <a:gd name="T14" fmla="*/ 58 w 231"/>
                  <a:gd name="T15" fmla="*/ 0 h 161"/>
                  <a:gd name="T16" fmla="*/ 51 w 231"/>
                  <a:gd name="T17" fmla="*/ 0 h 161"/>
                  <a:gd name="T18" fmla="*/ 51 w 231"/>
                  <a:gd name="T19" fmla="*/ 7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51" name="Line 46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52" name="Line 47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53" name="Line 48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54" name="Rectangle 49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55" name="Freeform 50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113 w 538"/>
                  <a:gd name="T1" fmla="*/ 69 h 387"/>
                  <a:gd name="T2" fmla="*/ 118 w 538"/>
                  <a:gd name="T3" fmla="*/ 69 h 387"/>
                  <a:gd name="T4" fmla="*/ 118 w 538"/>
                  <a:gd name="T5" fmla="*/ 67 h 387"/>
                  <a:gd name="T6" fmla="*/ 113 w 538"/>
                  <a:gd name="T7" fmla="*/ 67 h 387"/>
                  <a:gd name="T8" fmla="*/ 113 w 538"/>
                  <a:gd name="T9" fmla="*/ 69 h 387"/>
                  <a:gd name="T10" fmla="*/ 31 w 538"/>
                  <a:gd name="T11" fmla="*/ 57 h 387"/>
                  <a:gd name="T12" fmla="*/ 31 w 538"/>
                  <a:gd name="T13" fmla="*/ 6 h 387"/>
                  <a:gd name="T14" fmla="*/ 104 w 538"/>
                  <a:gd name="T15" fmla="*/ 6 h 387"/>
                  <a:gd name="T16" fmla="*/ 104 w 538"/>
                  <a:gd name="T17" fmla="*/ 57 h 387"/>
                  <a:gd name="T18" fmla="*/ 31 w 538"/>
                  <a:gd name="T19" fmla="*/ 57 h 387"/>
                  <a:gd name="T20" fmla="*/ 28 w 538"/>
                  <a:gd name="T21" fmla="*/ 60 h 387"/>
                  <a:gd name="T22" fmla="*/ 108 w 538"/>
                  <a:gd name="T23" fmla="*/ 60 h 387"/>
                  <a:gd name="T24" fmla="*/ 108 w 538"/>
                  <a:gd name="T25" fmla="*/ 3 h 387"/>
                  <a:gd name="T26" fmla="*/ 111 w 538"/>
                  <a:gd name="T27" fmla="*/ 3 h 387"/>
                  <a:gd name="T28" fmla="*/ 111 w 538"/>
                  <a:gd name="T29" fmla="*/ 0 h 387"/>
                  <a:gd name="T30" fmla="*/ 24 w 538"/>
                  <a:gd name="T31" fmla="*/ 0 h 387"/>
                  <a:gd name="T32" fmla="*/ 24 w 538"/>
                  <a:gd name="T33" fmla="*/ 64 h 387"/>
                  <a:gd name="T34" fmla="*/ 28 w 538"/>
                  <a:gd name="T35" fmla="*/ 64 h 387"/>
                  <a:gd name="T36" fmla="*/ 28 w 538"/>
                  <a:gd name="T37" fmla="*/ 60 h 387"/>
                  <a:gd name="T38" fmla="*/ 0 w 538"/>
                  <a:gd name="T39" fmla="*/ 93 h 387"/>
                  <a:gd name="T40" fmla="*/ 14 w 538"/>
                  <a:gd name="T41" fmla="*/ 93 h 387"/>
                  <a:gd name="T42" fmla="*/ 14 w 538"/>
                  <a:gd name="T43" fmla="*/ 89 h 387"/>
                  <a:gd name="T44" fmla="*/ 0 w 538"/>
                  <a:gd name="T45" fmla="*/ 89 h 387"/>
                  <a:gd name="T46" fmla="*/ 0 w 538"/>
                  <a:gd name="T47" fmla="*/ 93 h 387"/>
                  <a:gd name="T48" fmla="*/ 79 w 538"/>
                  <a:gd name="T49" fmla="*/ 96 h 387"/>
                  <a:gd name="T50" fmla="*/ 108 w 538"/>
                  <a:gd name="T51" fmla="*/ 96 h 387"/>
                  <a:gd name="T52" fmla="*/ 108 w 538"/>
                  <a:gd name="T53" fmla="*/ 94 h 387"/>
                  <a:gd name="T54" fmla="*/ 79 w 538"/>
                  <a:gd name="T55" fmla="*/ 94 h 387"/>
                  <a:gd name="T56" fmla="*/ 79 w 538"/>
                  <a:gd name="T57" fmla="*/ 96 h 387"/>
                  <a:gd name="T58" fmla="*/ 130 w 538"/>
                  <a:gd name="T59" fmla="*/ 91 h 387"/>
                  <a:gd name="T60" fmla="*/ 135 w 538"/>
                  <a:gd name="T61" fmla="*/ 91 h 387"/>
                  <a:gd name="T62" fmla="*/ 135 w 538"/>
                  <a:gd name="T63" fmla="*/ 89 h 387"/>
                  <a:gd name="T64" fmla="*/ 130 w 538"/>
                  <a:gd name="T65" fmla="*/ 89 h 387"/>
                  <a:gd name="T66" fmla="*/ 130 w 538"/>
                  <a:gd name="T67" fmla="*/ 91 h 387"/>
                  <a:gd name="T68" fmla="*/ 130 w 538"/>
                  <a:gd name="T69" fmla="*/ 95 h 387"/>
                  <a:gd name="T70" fmla="*/ 135 w 538"/>
                  <a:gd name="T71" fmla="*/ 95 h 387"/>
                  <a:gd name="T72" fmla="*/ 135 w 538"/>
                  <a:gd name="T73" fmla="*/ 93 h 387"/>
                  <a:gd name="T74" fmla="*/ 130 w 538"/>
                  <a:gd name="T75" fmla="*/ 93 h 387"/>
                  <a:gd name="T76" fmla="*/ 130 w 538"/>
                  <a:gd name="T77" fmla="*/ 95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56" name="Line 51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57" name="Line 52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58" name="Line 53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5882" name="Group 54"/>
            <p:cNvGrpSpPr>
              <a:grpSpLocks/>
            </p:cNvGrpSpPr>
            <p:nvPr/>
          </p:nvGrpSpPr>
          <p:grpSpPr bwMode="auto">
            <a:xfrm>
              <a:off x="2559" y="1728"/>
              <a:ext cx="286" cy="288"/>
              <a:chOff x="712" y="2330"/>
              <a:chExt cx="286" cy="288"/>
            </a:xfrm>
          </p:grpSpPr>
          <p:sp>
            <p:nvSpPr>
              <p:cNvPr id="35935" name="Freeform 55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32 w 572"/>
                  <a:gd name="T1" fmla="*/ 94 h 577"/>
                  <a:gd name="T2" fmla="*/ 0 w 572"/>
                  <a:gd name="T3" fmla="*/ 94 h 577"/>
                  <a:gd name="T4" fmla="*/ 0 w 572"/>
                  <a:gd name="T5" fmla="*/ 144 h 577"/>
                  <a:gd name="T6" fmla="*/ 143 w 572"/>
                  <a:gd name="T7" fmla="*/ 144 h 577"/>
                  <a:gd name="T8" fmla="*/ 143 w 572"/>
                  <a:gd name="T9" fmla="*/ 94 h 577"/>
                  <a:gd name="T10" fmla="*/ 112 w 572"/>
                  <a:gd name="T11" fmla="*/ 94 h 577"/>
                  <a:gd name="T12" fmla="*/ 112 w 572"/>
                  <a:gd name="T13" fmla="*/ 87 h 577"/>
                  <a:gd name="T14" fmla="*/ 125 w 572"/>
                  <a:gd name="T15" fmla="*/ 87 h 577"/>
                  <a:gd name="T16" fmla="*/ 125 w 572"/>
                  <a:gd name="T17" fmla="*/ 0 h 577"/>
                  <a:gd name="T18" fmla="*/ 18 w 572"/>
                  <a:gd name="T19" fmla="*/ 0 h 577"/>
                  <a:gd name="T20" fmla="*/ 18 w 572"/>
                  <a:gd name="T21" fmla="*/ 87 h 577"/>
                  <a:gd name="T22" fmla="*/ 32 w 572"/>
                  <a:gd name="T23" fmla="*/ 87 h 577"/>
                  <a:gd name="T24" fmla="*/ 32 w 572"/>
                  <a:gd name="T25" fmla="*/ 94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36" name="Line 56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37" name="Line 57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38" name="Freeform 58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41 h 161"/>
                  <a:gd name="T2" fmla="*/ 47 w 231"/>
                  <a:gd name="T3" fmla="*/ 41 h 161"/>
                  <a:gd name="T4" fmla="*/ 47 w 231"/>
                  <a:gd name="T5" fmla="*/ 0 h 161"/>
                  <a:gd name="T6" fmla="*/ 0 w 231"/>
                  <a:gd name="T7" fmla="*/ 0 h 161"/>
                  <a:gd name="T8" fmla="*/ 0 w 231"/>
                  <a:gd name="T9" fmla="*/ 41 h 161"/>
                  <a:gd name="T10" fmla="*/ 51 w 231"/>
                  <a:gd name="T11" fmla="*/ 7 h 161"/>
                  <a:gd name="T12" fmla="*/ 58 w 231"/>
                  <a:gd name="T13" fmla="*/ 7 h 161"/>
                  <a:gd name="T14" fmla="*/ 58 w 231"/>
                  <a:gd name="T15" fmla="*/ 0 h 161"/>
                  <a:gd name="T16" fmla="*/ 51 w 231"/>
                  <a:gd name="T17" fmla="*/ 0 h 161"/>
                  <a:gd name="T18" fmla="*/ 51 w 231"/>
                  <a:gd name="T19" fmla="*/ 7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39" name="Line 59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0" name="Line 60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1" name="Line 61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2" name="Rectangle 62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3" name="Freeform 63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113 w 538"/>
                  <a:gd name="T1" fmla="*/ 69 h 387"/>
                  <a:gd name="T2" fmla="*/ 118 w 538"/>
                  <a:gd name="T3" fmla="*/ 69 h 387"/>
                  <a:gd name="T4" fmla="*/ 118 w 538"/>
                  <a:gd name="T5" fmla="*/ 67 h 387"/>
                  <a:gd name="T6" fmla="*/ 113 w 538"/>
                  <a:gd name="T7" fmla="*/ 67 h 387"/>
                  <a:gd name="T8" fmla="*/ 113 w 538"/>
                  <a:gd name="T9" fmla="*/ 69 h 387"/>
                  <a:gd name="T10" fmla="*/ 31 w 538"/>
                  <a:gd name="T11" fmla="*/ 57 h 387"/>
                  <a:gd name="T12" fmla="*/ 31 w 538"/>
                  <a:gd name="T13" fmla="*/ 6 h 387"/>
                  <a:gd name="T14" fmla="*/ 104 w 538"/>
                  <a:gd name="T15" fmla="*/ 6 h 387"/>
                  <a:gd name="T16" fmla="*/ 104 w 538"/>
                  <a:gd name="T17" fmla="*/ 57 h 387"/>
                  <a:gd name="T18" fmla="*/ 31 w 538"/>
                  <a:gd name="T19" fmla="*/ 57 h 387"/>
                  <a:gd name="T20" fmla="*/ 28 w 538"/>
                  <a:gd name="T21" fmla="*/ 60 h 387"/>
                  <a:gd name="T22" fmla="*/ 108 w 538"/>
                  <a:gd name="T23" fmla="*/ 60 h 387"/>
                  <a:gd name="T24" fmla="*/ 108 w 538"/>
                  <a:gd name="T25" fmla="*/ 3 h 387"/>
                  <a:gd name="T26" fmla="*/ 111 w 538"/>
                  <a:gd name="T27" fmla="*/ 3 h 387"/>
                  <a:gd name="T28" fmla="*/ 111 w 538"/>
                  <a:gd name="T29" fmla="*/ 0 h 387"/>
                  <a:gd name="T30" fmla="*/ 24 w 538"/>
                  <a:gd name="T31" fmla="*/ 0 h 387"/>
                  <a:gd name="T32" fmla="*/ 24 w 538"/>
                  <a:gd name="T33" fmla="*/ 64 h 387"/>
                  <a:gd name="T34" fmla="*/ 28 w 538"/>
                  <a:gd name="T35" fmla="*/ 64 h 387"/>
                  <a:gd name="T36" fmla="*/ 28 w 538"/>
                  <a:gd name="T37" fmla="*/ 60 h 387"/>
                  <a:gd name="T38" fmla="*/ 0 w 538"/>
                  <a:gd name="T39" fmla="*/ 93 h 387"/>
                  <a:gd name="T40" fmla="*/ 14 w 538"/>
                  <a:gd name="T41" fmla="*/ 93 h 387"/>
                  <a:gd name="T42" fmla="*/ 14 w 538"/>
                  <a:gd name="T43" fmla="*/ 89 h 387"/>
                  <a:gd name="T44" fmla="*/ 0 w 538"/>
                  <a:gd name="T45" fmla="*/ 89 h 387"/>
                  <a:gd name="T46" fmla="*/ 0 w 538"/>
                  <a:gd name="T47" fmla="*/ 93 h 387"/>
                  <a:gd name="T48" fmla="*/ 79 w 538"/>
                  <a:gd name="T49" fmla="*/ 96 h 387"/>
                  <a:gd name="T50" fmla="*/ 108 w 538"/>
                  <a:gd name="T51" fmla="*/ 96 h 387"/>
                  <a:gd name="T52" fmla="*/ 108 w 538"/>
                  <a:gd name="T53" fmla="*/ 94 h 387"/>
                  <a:gd name="T54" fmla="*/ 79 w 538"/>
                  <a:gd name="T55" fmla="*/ 94 h 387"/>
                  <a:gd name="T56" fmla="*/ 79 w 538"/>
                  <a:gd name="T57" fmla="*/ 96 h 387"/>
                  <a:gd name="T58" fmla="*/ 130 w 538"/>
                  <a:gd name="T59" fmla="*/ 91 h 387"/>
                  <a:gd name="T60" fmla="*/ 135 w 538"/>
                  <a:gd name="T61" fmla="*/ 91 h 387"/>
                  <a:gd name="T62" fmla="*/ 135 w 538"/>
                  <a:gd name="T63" fmla="*/ 89 h 387"/>
                  <a:gd name="T64" fmla="*/ 130 w 538"/>
                  <a:gd name="T65" fmla="*/ 89 h 387"/>
                  <a:gd name="T66" fmla="*/ 130 w 538"/>
                  <a:gd name="T67" fmla="*/ 91 h 387"/>
                  <a:gd name="T68" fmla="*/ 130 w 538"/>
                  <a:gd name="T69" fmla="*/ 95 h 387"/>
                  <a:gd name="T70" fmla="*/ 135 w 538"/>
                  <a:gd name="T71" fmla="*/ 95 h 387"/>
                  <a:gd name="T72" fmla="*/ 135 w 538"/>
                  <a:gd name="T73" fmla="*/ 93 h 387"/>
                  <a:gd name="T74" fmla="*/ 130 w 538"/>
                  <a:gd name="T75" fmla="*/ 93 h 387"/>
                  <a:gd name="T76" fmla="*/ 130 w 538"/>
                  <a:gd name="T77" fmla="*/ 95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4" name="Line 64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5" name="Line 65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6" name="Line 66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5883" name="Group 67"/>
            <p:cNvGrpSpPr>
              <a:grpSpLocks/>
            </p:cNvGrpSpPr>
            <p:nvPr/>
          </p:nvGrpSpPr>
          <p:grpSpPr bwMode="auto">
            <a:xfrm>
              <a:off x="4623" y="2016"/>
              <a:ext cx="286" cy="288"/>
              <a:chOff x="712" y="2330"/>
              <a:chExt cx="286" cy="288"/>
            </a:xfrm>
          </p:grpSpPr>
          <p:sp>
            <p:nvSpPr>
              <p:cNvPr id="35923" name="Freeform 68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32 w 572"/>
                  <a:gd name="T1" fmla="*/ 94 h 577"/>
                  <a:gd name="T2" fmla="*/ 0 w 572"/>
                  <a:gd name="T3" fmla="*/ 94 h 577"/>
                  <a:gd name="T4" fmla="*/ 0 w 572"/>
                  <a:gd name="T5" fmla="*/ 144 h 577"/>
                  <a:gd name="T6" fmla="*/ 143 w 572"/>
                  <a:gd name="T7" fmla="*/ 144 h 577"/>
                  <a:gd name="T8" fmla="*/ 143 w 572"/>
                  <a:gd name="T9" fmla="*/ 94 h 577"/>
                  <a:gd name="T10" fmla="*/ 112 w 572"/>
                  <a:gd name="T11" fmla="*/ 94 h 577"/>
                  <a:gd name="T12" fmla="*/ 112 w 572"/>
                  <a:gd name="T13" fmla="*/ 87 h 577"/>
                  <a:gd name="T14" fmla="*/ 125 w 572"/>
                  <a:gd name="T15" fmla="*/ 87 h 577"/>
                  <a:gd name="T16" fmla="*/ 125 w 572"/>
                  <a:gd name="T17" fmla="*/ 0 h 577"/>
                  <a:gd name="T18" fmla="*/ 18 w 572"/>
                  <a:gd name="T19" fmla="*/ 0 h 577"/>
                  <a:gd name="T20" fmla="*/ 18 w 572"/>
                  <a:gd name="T21" fmla="*/ 87 h 577"/>
                  <a:gd name="T22" fmla="*/ 32 w 572"/>
                  <a:gd name="T23" fmla="*/ 87 h 577"/>
                  <a:gd name="T24" fmla="*/ 32 w 572"/>
                  <a:gd name="T25" fmla="*/ 94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24" name="Line 69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25" name="Line 70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26" name="Freeform 71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41 h 161"/>
                  <a:gd name="T2" fmla="*/ 47 w 231"/>
                  <a:gd name="T3" fmla="*/ 41 h 161"/>
                  <a:gd name="T4" fmla="*/ 47 w 231"/>
                  <a:gd name="T5" fmla="*/ 0 h 161"/>
                  <a:gd name="T6" fmla="*/ 0 w 231"/>
                  <a:gd name="T7" fmla="*/ 0 h 161"/>
                  <a:gd name="T8" fmla="*/ 0 w 231"/>
                  <a:gd name="T9" fmla="*/ 41 h 161"/>
                  <a:gd name="T10" fmla="*/ 51 w 231"/>
                  <a:gd name="T11" fmla="*/ 7 h 161"/>
                  <a:gd name="T12" fmla="*/ 58 w 231"/>
                  <a:gd name="T13" fmla="*/ 7 h 161"/>
                  <a:gd name="T14" fmla="*/ 58 w 231"/>
                  <a:gd name="T15" fmla="*/ 0 h 161"/>
                  <a:gd name="T16" fmla="*/ 51 w 231"/>
                  <a:gd name="T17" fmla="*/ 0 h 161"/>
                  <a:gd name="T18" fmla="*/ 51 w 231"/>
                  <a:gd name="T19" fmla="*/ 7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27" name="Line 72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28" name="Line 73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29" name="Line 74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30" name="Rectangle 75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31" name="Freeform 76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113 w 538"/>
                  <a:gd name="T1" fmla="*/ 69 h 387"/>
                  <a:gd name="T2" fmla="*/ 118 w 538"/>
                  <a:gd name="T3" fmla="*/ 69 h 387"/>
                  <a:gd name="T4" fmla="*/ 118 w 538"/>
                  <a:gd name="T5" fmla="*/ 67 h 387"/>
                  <a:gd name="T6" fmla="*/ 113 w 538"/>
                  <a:gd name="T7" fmla="*/ 67 h 387"/>
                  <a:gd name="T8" fmla="*/ 113 w 538"/>
                  <a:gd name="T9" fmla="*/ 69 h 387"/>
                  <a:gd name="T10" fmla="*/ 31 w 538"/>
                  <a:gd name="T11" fmla="*/ 57 h 387"/>
                  <a:gd name="T12" fmla="*/ 31 w 538"/>
                  <a:gd name="T13" fmla="*/ 6 h 387"/>
                  <a:gd name="T14" fmla="*/ 104 w 538"/>
                  <a:gd name="T15" fmla="*/ 6 h 387"/>
                  <a:gd name="T16" fmla="*/ 104 w 538"/>
                  <a:gd name="T17" fmla="*/ 57 h 387"/>
                  <a:gd name="T18" fmla="*/ 31 w 538"/>
                  <a:gd name="T19" fmla="*/ 57 h 387"/>
                  <a:gd name="T20" fmla="*/ 28 w 538"/>
                  <a:gd name="T21" fmla="*/ 60 h 387"/>
                  <a:gd name="T22" fmla="*/ 108 w 538"/>
                  <a:gd name="T23" fmla="*/ 60 h 387"/>
                  <a:gd name="T24" fmla="*/ 108 w 538"/>
                  <a:gd name="T25" fmla="*/ 3 h 387"/>
                  <a:gd name="T26" fmla="*/ 111 w 538"/>
                  <a:gd name="T27" fmla="*/ 3 h 387"/>
                  <a:gd name="T28" fmla="*/ 111 w 538"/>
                  <a:gd name="T29" fmla="*/ 0 h 387"/>
                  <a:gd name="T30" fmla="*/ 24 w 538"/>
                  <a:gd name="T31" fmla="*/ 0 h 387"/>
                  <a:gd name="T32" fmla="*/ 24 w 538"/>
                  <a:gd name="T33" fmla="*/ 64 h 387"/>
                  <a:gd name="T34" fmla="*/ 28 w 538"/>
                  <a:gd name="T35" fmla="*/ 64 h 387"/>
                  <a:gd name="T36" fmla="*/ 28 w 538"/>
                  <a:gd name="T37" fmla="*/ 60 h 387"/>
                  <a:gd name="T38" fmla="*/ 0 w 538"/>
                  <a:gd name="T39" fmla="*/ 93 h 387"/>
                  <a:gd name="T40" fmla="*/ 14 w 538"/>
                  <a:gd name="T41" fmla="*/ 93 h 387"/>
                  <a:gd name="T42" fmla="*/ 14 w 538"/>
                  <a:gd name="T43" fmla="*/ 89 h 387"/>
                  <a:gd name="T44" fmla="*/ 0 w 538"/>
                  <a:gd name="T45" fmla="*/ 89 h 387"/>
                  <a:gd name="T46" fmla="*/ 0 w 538"/>
                  <a:gd name="T47" fmla="*/ 93 h 387"/>
                  <a:gd name="T48" fmla="*/ 79 w 538"/>
                  <a:gd name="T49" fmla="*/ 96 h 387"/>
                  <a:gd name="T50" fmla="*/ 108 w 538"/>
                  <a:gd name="T51" fmla="*/ 96 h 387"/>
                  <a:gd name="T52" fmla="*/ 108 w 538"/>
                  <a:gd name="T53" fmla="*/ 94 h 387"/>
                  <a:gd name="T54" fmla="*/ 79 w 538"/>
                  <a:gd name="T55" fmla="*/ 94 h 387"/>
                  <a:gd name="T56" fmla="*/ 79 w 538"/>
                  <a:gd name="T57" fmla="*/ 96 h 387"/>
                  <a:gd name="T58" fmla="*/ 130 w 538"/>
                  <a:gd name="T59" fmla="*/ 91 h 387"/>
                  <a:gd name="T60" fmla="*/ 135 w 538"/>
                  <a:gd name="T61" fmla="*/ 91 h 387"/>
                  <a:gd name="T62" fmla="*/ 135 w 538"/>
                  <a:gd name="T63" fmla="*/ 89 h 387"/>
                  <a:gd name="T64" fmla="*/ 130 w 538"/>
                  <a:gd name="T65" fmla="*/ 89 h 387"/>
                  <a:gd name="T66" fmla="*/ 130 w 538"/>
                  <a:gd name="T67" fmla="*/ 91 h 387"/>
                  <a:gd name="T68" fmla="*/ 130 w 538"/>
                  <a:gd name="T69" fmla="*/ 95 h 387"/>
                  <a:gd name="T70" fmla="*/ 135 w 538"/>
                  <a:gd name="T71" fmla="*/ 95 h 387"/>
                  <a:gd name="T72" fmla="*/ 135 w 538"/>
                  <a:gd name="T73" fmla="*/ 93 h 387"/>
                  <a:gd name="T74" fmla="*/ 130 w 538"/>
                  <a:gd name="T75" fmla="*/ 93 h 387"/>
                  <a:gd name="T76" fmla="*/ 130 w 538"/>
                  <a:gd name="T77" fmla="*/ 95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32" name="Line 77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33" name="Line 78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34" name="Line 79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5884" name="Group 80"/>
            <p:cNvGrpSpPr>
              <a:grpSpLocks/>
            </p:cNvGrpSpPr>
            <p:nvPr/>
          </p:nvGrpSpPr>
          <p:grpSpPr bwMode="auto">
            <a:xfrm>
              <a:off x="4817" y="3600"/>
              <a:ext cx="286" cy="288"/>
              <a:chOff x="712" y="2330"/>
              <a:chExt cx="286" cy="288"/>
            </a:xfrm>
          </p:grpSpPr>
          <p:sp>
            <p:nvSpPr>
              <p:cNvPr id="35911" name="Freeform 81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32 w 572"/>
                  <a:gd name="T1" fmla="*/ 94 h 577"/>
                  <a:gd name="T2" fmla="*/ 0 w 572"/>
                  <a:gd name="T3" fmla="*/ 94 h 577"/>
                  <a:gd name="T4" fmla="*/ 0 w 572"/>
                  <a:gd name="T5" fmla="*/ 144 h 577"/>
                  <a:gd name="T6" fmla="*/ 143 w 572"/>
                  <a:gd name="T7" fmla="*/ 144 h 577"/>
                  <a:gd name="T8" fmla="*/ 143 w 572"/>
                  <a:gd name="T9" fmla="*/ 94 h 577"/>
                  <a:gd name="T10" fmla="*/ 112 w 572"/>
                  <a:gd name="T11" fmla="*/ 94 h 577"/>
                  <a:gd name="T12" fmla="*/ 112 w 572"/>
                  <a:gd name="T13" fmla="*/ 87 h 577"/>
                  <a:gd name="T14" fmla="*/ 125 w 572"/>
                  <a:gd name="T15" fmla="*/ 87 h 577"/>
                  <a:gd name="T16" fmla="*/ 125 w 572"/>
                  <a:gd name="T17" fmla="*/ 0 h 577"/>
                  <a:gd name="T18" fmla="*/ 18 w 572"/>
                  <a:gd name="T19" fmla="*/ 0 h 577"/>
                  <a:gd name="T20" fmla="*/ 18 w 572"/>
                  <a:gd name="T21" fmla="*/ 87 h 577"/>
                  <a:gd name="T22" fmla="*/ 32 w 572"/>
                  <a:gd name="T23" fmla="*/ 87 h 577"/>
                  <a:gd name="T24" fmla="*/ 32 w 572"/>
                  <a:gd name="T25" fmla="*/ 94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12" name="Line 82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13" name="Line 83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14" name="Freeform 84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41 h 161"/>
                  <a:gd name="T2" fmla="*/ 47 w 231"/>
                  <a:gd name="T3" fmla="*/ 41 h 161"/>
                  <a:gd name="T4" fmla="*/ 47 w 231"/>
                  <a:gd name="T5" fmla="*/ 0 h 161"/>
                  <a:gd name="T6" fmla="*/ 0 w 231"/>
                  <a:gd name="T7" fmla="*/ 0 h 161"/>
                  <a:gd name="T8" fmla="*/ 0 w 231"/>
                  <a:gd name="T9" fmla="*/ 41 h 161"/>
                  <a:gd name="T10" fmla="*/ 51 w 231"/>
                  <a:gd name="T11" fmla="*/ 7 h 161"/>
                  <a:gd name="T12" fmla="*/ 58 w 231"/>
                  <a:gd name="T13" fmla="*/ 7 h 161"/>
                  <a:gd name="T14" fmla="*/ 58 w 231"/>
                  <a:gd name="T15" fmla="*/ 0 h 161"/>
                  <a:gd name="T16" fmla="*/ 51 w 231"/>
                  <a:gd name="T17" fmla="*/ 0 h 161"/>
                  <a:gd name="T18" fmla="*/ 51 w 231"/>
                  <a:gd name="T19" fmla="*/ 7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15" name="Line 85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16" name="Line 86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17" name="Line 87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18" name="Rectangle 88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19" name="Freeform 89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113 w 538"/>
                  <a:gd name="T1" fmla="*/ 69 h 387"/>
                  <a:gd name="T2" fmla="*/ 118 w 538"/>
                  <a:gd name="T3" fmla="*/ 69 h 387"/>
                  <a:gd name="T4" fmla="*/ 118 w 538"/>
                  <a:gd name="T5" fmla="*/ 67 h 387"/>
                  <a:gd name="T6" fmla="*/ 113 w 538"/>
                  <a:gd name="T7" fmla="*/ 67 h 387"/>
                  <a:gd name="T8" fmla="*/ 113 w 538"/>
                  <a:gd name="T9" fmla="*/ 69 h 387"/>
                  <a:gd name="T10" fmla="*/ 31 w 538"/>
                  <a:gd name="T11" fmla="*/ 57 h 387"/>
                  <a:gd name="T12" fmla="*/ 31 w 538"/>
                  <a:gd name="T13" fmla="*/ 6 h 387"/>
                  <a:gd name="T14" fmla="*/ 104 w 538"/>
                  <a:gd name="T15" fmla="*/ 6 h 387"/>
                  <a:gd name="T16" fmla="*/ 104 w 538"/>
                  <a:gd name="T17" fmla="*/ 57 h 387"/>
                  <a:gd name="T18" fmla="*/ 31 w 538"/>
                  <a:gd name="T19" fmla="*/ 57 h 387"/>
                  <a:gd name="T20" fmla="*/ 28 w 538"/>
                  <a:gd name="T21" fmla="*/ 60 h 387"/>
                  <a:gd name="T22" fmla="*/ 108 w 538"/>
                  <a:gd name="T23" fmla="*/ 60 h 387"/>
                  <a:gd name="T24" fmla="*/ 108 w 538"/>
                  <a:gd name="T25" fmla="*/ 3 h 387"/>
                  <a:gd name="T26" fmla="*/ 111 w 538"/>
                  <a:gd name="T27" fmla="*/ 3 h 387"/>
                  <a:gd name="T28" fmla="*/ 111 w 538"/>
                  <a:gd name="T29" fmla="*/ 0 h 387"/>
                  <a:gd name="T30" fmla="*/ 24 w 538"/>
                  <a:gd name="T31" fmla="*/ 0 h 387"/>
                  <a:gd name="T32" fmla="*/ 24 w 538"/>
                  <a:gd name="T33" fmla="*/ 64 h 387"/>
                  <a:gd name="T34" fmla="*/ 28 w 538"/>
                  <a:gd name="T35" fmla="*/ 64 h 387"/>
                  <a:gd name="T36" fmla="*/ 28 w 538"/>
                  <a:gd name="T37" fmla="*/ 60 h 387"/>
                  <a:gd name="T38" fmla="*/ 0 w 538"/>
                  <a:gd name="T39" fmla="*/ 93 h 387"/>
                  <a:gd name="T40" fmla="*/ 14 w 538"/>
                  <a:gd name="T41" fmla="*/ 93 h 387"/>
                  <a:gd name="T42" fmla="*/ 14 w 538"/>
                  <a:gd name="T43" fmla="*/ 89 h 387"/>
                  <a:gd name="T44" fmla="*/ 0 w 538"/>
                  <a:gd name="T45" fmla="*/ 89 h 387"/>
                  <a:gd name="T46" fmla="*/ 0 w 538"/>
                  <a:gd name="T47" fmla="*/ 93 h 387"/>
                  <a:gd name="T48" fmla="*/ 79 w 538"/>
                  <a:gd name="T49" fmla="*/ 96 h 387"/>
                  <a:gd name="T50" fmla="*/ 108 w 538"/>
                  <a:gd name="T51" fmla="*/ 96 h 387"/>
                  <a:gd name="T52" fmla="*/ 108 w 538"/>
                  <a:gd name="T53" fmla="*/ 94 h 387"/>
                  <a:gd name="T54" fmla="*/ 79 w 538"/>
                  <a:gd name="T55" fmla="*/ 94 h 387"/>
                  <a:gd name="T56" fmla="*/ 79 w 538"/>
                  <a:gd name="T57" fmla="*/ 96 h 387"/>
                  <a:gd name="T58" fmla="*/ 130 w 538"/>
                  <a:gd name="T59" fmla="*/ 91 h 387"/>
                  <a:gd name="T60" fmla="*/ 135 w 538"/>
                  <a:gd name="T61" fmla="*/ 91 h 387"/>
                  <a:gd name="T62" fmla="*/ 135 w 538"/>
                  <a:gd name="T63" fmla="*/ 89 h 387"/>
                  <a:gd name="T64" fmla="*/ 130 w 538"/>
                  <a:gd name="T65" fmla="*/ 89 h 387"/>
                  <a:gd name="T66" fmla="*/ 130 w 538"/>
                  <a:gd name="T67" fmla="*/ 91 h 387"/>
                  <a:gd name="T68" fmla="*/ 130 w 538"/>
                  <a:gd name="T69" fmla="*/ 95 h 387"/>
                  <a:gd name="T70" fmla="*/ 135 w 538"/>
                  <a:gd name="T71" fmla="*/ 95 h 387"/>
                  <a:gd name="T72" fmla="*/ 135 w 538"/>
                  <a:gd name="T73" fmla="*/ 93 h 387"/>
                  <a:gd name="T74" fmla="*/ 130 w 538"/>
                  <a:gd name="T75" fmla="*/ 93 h 387"/>
                  <a:gd name="T76" fmla="*/ 130 w 538"/>
                  <a:gd name="T77" fmla="*/ 95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20" name="Line 90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21" name="Line 91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22" name="Line 92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5885" name="AutoShape 93"/>
            <p:cNvCxnSpPr>
              <a:cxnSpLocks noChangeShapeType="1"/>
              <a:stCxn id="35873" idx="3"/>
              <a:endCxn id="35875" idx="1"/>
            </p:cNvCxnSpPr>
            <p:nvPr/>
          </p:nvCxnSpPr>
          <p:spPr bwMode="auto">
            <a:xfrm flipV="1">
              <a:off x="1359" y="2400"/>
              <a:ext cx="1152" cy="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86" name="AutoShape 94"/>
            <p:cNvCxnSpPr>
              <a:cxnSpLocks noChangeShapeType="1"/>
              <a:stCxn id="35873" idx="3"/>
              <a:endCxn id="35876" idx="1"/>
            </p:cNvCxnSpPr>
            <p:nvPr/>
          </p:nvCxnSpPr>
          <p:spPr bwMode="auto">
            <a:xfrm>
              <a:off x="1359" y="2448"/>
              <a:ext cx="1152" cy="57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87" name="AutoShape 95"/>
            <p:cNvCxnSpPr>
              <a:cxnSpLocks noChangeShapeType="1"/>
              <a:stCxn id="35874" idx="3"/>
              <a:endCxn id="35876" idx="1"/>
            </p:cNvCxnSpPr>
            <p:nvPr/>
          </p:nvCxnSpPr>
          <p:spPr bwMode="auto">
            <a:xfrm flipV="1">
              <a:off x="1311" y="3024"/>
              <a:ext cx="1200" cy="4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88" name="AutoShape 96"/>
            <p:cNvCxnSpPr>
              <a:cxnSpLocks noChangeShapeType="1"/>
              <a:stCxn id="35874" idx="3"/>
              <a:endCxn id="35877" idx="1"/>
            </p:cNvCxnSpPr>
            <p:nvPr/>
          </p:nvCxnSpPr>
          <p:spPr bwMode="auto">
            <a:xfrm>
              <a:off x="1311" y="3504"/>
              <a:ext cx="1200" cy="3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89" name="AutoShape 97"/>
            <p:cNvCxnSpPr>
              <a:cxnSpLocks noChangeShapeType="1"/>
              <a:stCxn id="35876" idx="3"/>
              <a:endCxn id="35878" idx="1"/>
            </p:cNvCxnSpPr>
            <p:nvPr/>
          </p:nvCxnSpPr>
          <p:spPr bwMode="auto">
            <a:xfrm flipV="1">
              <a:off x="2703" y="2688"/>
              <a:ext cx="1440" cy="3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90" name="AutoShape 98"/>
            <p:cNvCxnSpPr>
              <a:cxnSpLocks noChangeShapeType="1"/>
              <a:stCxn id="35877" idx="3"/>
              <a:endCxn id="35879" idx="1"/>
            </p:cNvCxnSpPr>
            <p:nvPr/>
          </p:nvCxnSpPr>
          <p:spPr bwMode="auto">
            <a:xfrm flipV="1">
              <a:off x="2703" y="3792"/>
              <a:ext cx="1248" cy="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91" name="AutoShape 99"/>
            <p:cNvCxnSpPr>
              <a:cxnSpLocks noChangeShapeType="1"/>
              <a:stCxn id="35879" idx="0"/>
              <a:endCxn id="35878" idx="2"/>
            </p:cNvCxnSpPr>
            <p:nvPr/>
          </p:nvCxnSpPr>
          <p:spPr bwMode="auto">
            <a:xfrm flipV="1">
              <a:off x="4047" y="2832"/>
              <a:ext cx="192" cy="81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92" name="AutoShape 100"/>
            <p:cNvCxnSpPr>
              <a:cxnSpLocks noChangeShapeType="1"/>
              <a:stCxn id="35874" idx="0"/>
              <a:endCxn id="35873" idx="2"/>
            </p:cNvCxnSpPr>
            <p:nvPr/>
          </p:nvCxnSpPr>
          <p:spPr bwMode="auto">
            <a:xfrm flipV="1">
              <a:off x="1215" y="2592"/>
              <a:ext cx="48" cy="76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93" name="AutoShape 101"/>
            <p:cNvCxnSpPr>
              <a:cxnSpLocks noChangeShapeType="1"/>
              <a:stCxn id="35875" idx="3"/>
              <a:endCxn id="35878" idx="1"/>
            </p:cNvCxnSpPr>
            <p:nvPr/>
          </p:nvCxnSpPr>
          <p:spPr bwMode="auto">
            <a:xfrm>
              <a:off x="2703" y="2400"/>
              <a:ext cx="1440" cy="2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94" name="AutoShape 102"/>
            <p:cNvCxnSpPr>
              <a:cxnSpLocks noChangeShapeType="1"/>
              <a:stCxn id="35967" idx="35"/>
              <a:endCxn id="35873" idx="1"/>
            </p:cNvCxnSpPr>
            <p:nvPr/>
          </p:nvCxnSpPr>
          <p:spPr bwMode="auto">
            <a:xfrm>
              <a:off x="676" y="2227"/>
              <a:ext cx="491" cy="22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95" name="AutoShape 103"/>
            <p:cNvCxnSpPr>
              <a:cxnSpLocks noChangeShapeType="1"/>
              <a:stCxn id="35955" idx="31"/>
              <a:endCxn id="35874" idx="1"/>
            </p:cNvCxnSpPr>
            <p:nvPr/>
          </p:nvCxnSpPr>
          <p:spPr bwMode="auto">
            <a:xfrm flipV="1">
              <a:off x="724" y="3504"/>
              <a:ext cx="395" cy="1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96" name="AutoShape 104"/>
            <p:cNvCxnSpPr>
              <a:cxnSpLocks noChangeShapeType="1"/>
              <a:stCxn id="35875" idx="0"/>
              <a:endCxn id="35938" idx="4"/>
            </p:cNvCxnSpPr>
            <p:nvPr/>
          </p:nvCxnSpPr>
          <p:spPr bwMode="auto">
            <a:xfrm flipV="1">
              <a:off x="2607" y="2007"/>
              <a:ext cx="99" cy="24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97" name="AutoShape 105"/>
            <p:cNvCxnSpPr>
              <a:cxnSpLocks noChangeShapeType="1"/>
              <a:stCxn id="35879" idx="3"/>
              <a:endCxn id="35919" idx="23"/>
            </p:cNvCxnSpPr>
            <p:nvPr/>
          </p:nvCxnSpPr>
          <p:spPr bwMode="auto">
            <a:xfrm>
              <a:off x="4143" y="3792"/>
              <a:ext cx="682" cy="1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98" name="AutoShape 106"/>
            <p:cNvCxnSpPr>
              <a:cxnSpLocks noChangeShapeType="1"/>
              <a:stCxn id="35878" idx="3"/>
              <a:endCxn id="35923" idx="2"/>
            </p:cNvCxnSpPr>
            <p:nvPr/>
          </p:nvCxnSpPr>
          <p:spPr bwMode="auto">
            <a:xfrm flipV="1">
              <a:off x="4335" y="2304"/>
              <a:ext cx="288" cy="38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99" name="Text Box 107"/>
            <p:cNvSpPr txBox="1">
              <a:spLocks noChangeArrowheads="1"/>
            </p:cNvSpPr>
            <p:nvPr/>
          </p:nvSpPr>
          <p:spPr bwMode="auto">
            <a:xfrm>
              <a:off x="303" y="1824"/>
              <a:ext cx="45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/>
                <a:t>Host A</a:t>
              </a:r>
            </a:p>
          </p:txBody>
        </p:sp>
        <p:sp>
          <p:nvSpPr>
            <p:cNvPr id="35900" name="Text Box 108"/>
            <p:cNvSpPr txBox="1">
              <a:spLocks noChangeArrowheads="1"/>
            </p:cNvSpPr>
            <p:nvPr/>
          </p:nvSpPr>
          <p:spPr bwMode="auto">
            <a:xfrm>
              <a:off x="333" y="3314"/>
              <a:ext cx="45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/>
                <a:t>Host B</a:t>
              </a:r>
            </a:p>
          </p:txBody>
        </p:sp>
        <p:sp>
          <p:nvSpPr>
            <p:cNvPr id="35901" name="Text Box 109"/>
            <p:cNvSpPr txBox="1">
              <a:spLocks noChangeArrowheads="1"/>
            </p:cNvSpPr>
            <p:nvPr/>
          </p:nvSpPr>
          <p:spPr bwMode="auto">
            <a:xfrm>
              <a:off x="4671" y="3408"/>
              <a:ext cx="45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/>
                <a:t>Host E</a:t>
              </a:r>
            </a:p>
          </p:txBody>
        </p:sp>
        <p:sp>
          <p:nvSpPr>
            <p:cNvPr id="35902" name="Text Box 110"/>
            <p:cNvSpPr txBox="1">
              <a:spLocks noChangeArrowheads="1"/>
            </p:cNvSpPr>
            <p:nvPr/>
          </p:nvSpPr>
          <p:spPr bwMode="auto">
            <a:xfrm>
              <a:off x="4458" y="1778"/>
              <a:ext cx="45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/>
                <a:t>Host D</a:t>
              </a:r>
            </a:p>
          </p:txBody>
        </p:sp>
        <p:sp>
          <p:nvSpPr>
            <p:cNvPr id="35903" name="Text Box 111"/>
            <p:cNvSpPr txBox="1">
              <a:spLocks noChangeArrowheads="1"/>
            </p:cNvSpPr>
            <p:nvPr/>
          </p:nvSpPr>
          <p:spPr bwMode="auto">
            <a:xfrm>
              <a:off x="2460" y="1536"/>
              <a:ext cx="45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/>
                <a:t>Host C</a:t>
              </a:r>
            </a:p>
          </p:txBody>
        </p:sp>
        <p:sp>
          <p:nvSpPr>
            <p:cNvPr id="35904" name="Text Box 112"/>
            <p:cNvSpPr txBox="1">
              <a:spLocks noChangeArrowheads="1"/>
            </p:cNvSpPr>
            <p:nvPr/>
          </p:nvSpPr>
          <p:spPr bwMode="auto">
            <a:xfrm>
              <a:off x="1152" y="2354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/>
                <a:t>N1</a:t>
              </a:r>
            </a:p>
          </p:txBody>
        </p:sp>
        <p:sp>
          <p:nvSpPr>
            <p:cNvPr id="35905" name="Text Box 113"/>
            <p:cNvSpPr txBox="1">
              <a:spLocks noChangeArrowheads="1"/>
            </p:cNvSpPr>
            <p:nvPr/>
          </p:nvSpPr>
          <p:spPr bwMode="auto">
            <a:xfrm>
              <a:off x="2479" y="2304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/>
                <a:t>N2</a:t>
              </a:r>
            </a:p>
          </p:txBody>
        </p:sp>
        <p:sp>
          <p:nvSpPr>
            <p:cNvPr id="35906" name="Text Box 114"/>
            <p:cNvSpPr txBox="1">
              <a:spLocks noChangeArrowheads="1"/>
            </p:cNvSpPr>
            <p:nvPr/>
          </p:nvSpPr>
          <p:spPr bwMode="auto">
            <a:xfrm>
              <a:off x="4111" y="2594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/>
                <a:t>N3</a:t>
              </a:r>
            </a:p>
          </p:txBody>
        </p:sp>
        <p:sp>
          <p:nvSpPr>
            <p:cNvPr id="35907" name="Text Box 115"/>
            <p:cNvSpPr txBox="1">
              <a:spLocks noChangeArrowheads="1"/>
            </p:cNvSpPr>
            <p:nvPr/>
          </p:nvSpPr>
          <p:spPr bwMode="auto">
            <a:xfrm>
              <a:off x="1089" y="3410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/>
                <a:t>N4</a:t>
              </a:r>
            </a:p>
          </p:txBody>
        </p:sp>
        <p:sp>
          <p:nvSpPr>
            <p:cNvPr id="35908" name="Text Box 116"/>
            <p:cNvSpPr txBox="1">
              <a:spLocks noChangeArrowheads="1"/>
            </p:cNvSpPr>
            <p:nvPr/>
          </p:nvSpPr>
          <p:spPr bwMode="auto">
            <a:xfrm>
              <a:off x="2479" y="2930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/>
                <a:t>N5</a:t>
              </a:r>
            </a:p>
          </p:txBody>
        </p:sp>
        <p:sp>
          <p:nvSpPr>
            <p:cNvPr id="35909" name="Text Box 117"/>
            <p:cNvSpPr txBox="1">
              <a:spLocks noChangeArrowheads="1"/>
            </p:cNvSpPr>
            <p:nvPr/>
          </p:nvSpPr>
          <p:spPr bwMode="auto">
            <a:xfrm>
              <a:off x="3919" y="3698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/>
                <a:t>N7</a:t>
              </a:r>
            </a:p>
          </p:txBody>
        </p:sp>
        <p:sp>
          <p:nvSpPr>
            <p:cNvPr id="35910" name="Text Box 118"/>
            <p:cNvSpPr txBox="1">
              <a:spLocks noChangeArrowheads="1"/>
            </p:cNvSpPr>
            <p:nvPr/>
          </p:nvSpPr>
          <p:spPr bwMode="auto">
            <a:xfrm>
              <a:off x="2479" y="3698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/>
                <a:t>N6</a:t>
              </a:r>
            </a:p>
          </p:txBody>
        </p:sp>
      </p:grpSp>
      <p:grpSp>
        <p:nvGrpSpPr>
          <p:cNvPr id="8" name="Group 119"/>
          <p:cNvGrpSpPr>
            <a:grpSpLocks/>
          </p:cNvGrpSpPr>
          <p:nvPr/>
        </p:nvGrpSpPr>
        <p:grpSpPr bwMode="auto">
          <a:xfrm>
            <a:off x="1828800" y="3886200"/>
            <a:ext cx="1981200" cy="1524000"/>
            <a:chOff x="1152" y="2304"/>
            <a:chExt cx="1248" cy="960"/>
          </a:xfrm>
        </p:grpSpPr>
        <p:sp>
          <p:nvSpPr>
            <p:cNvPr id="35854" name="Line 120"/>
            <p:cNvSpPr>
              <a:spLocks noChangeShapeType="1"/>
            </p:cNvSpPr>
            <p:nvPr/>
          </p:nvSpPr>
          <p:spPr bwMode="auto">
            <a:xfrm flipH="1">
              <a:off x="1152" y="2592"/>
              <a:ext cx="48" cy="672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5855" name="Line 121"/>
            <p:cNvSpPr>
              <a:spLocks noChangeShapeType="1"/>
            </p:cNvSpPr>
            <p:nvPr/>
          </p:nvSpPr>
          <p:spPr bwMode="auto">
            <a:xfrm>
              <a:off x="1344" y="2592"/>
              <a:ext cx="960" cy="432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5856" name="Line 122"/>
            <p:cNvSpPr>
              <a:spLocks noChangeShapeType="1"/>
            </p:cNvSpPr>
            <p:nvPr/>
          </p:nvSpPr>
          <p:spPr bwMode="auto">
            <a:xfrm flipV="1">
              <a:off x="1344" y="2304"/>
              <a:ext cx="1056" cy="48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9" name="Group 123"/>
          <p:cNvGrpSpPr>
            <a:grpSpLocks/>
          </p:cNvGrpSpPr>
          <p:nvPr/>
        </p:nvGrpSpPr>
        <p:grpSpPr bwMode="auto">
          <a:xfrm>
            <a:off x="2057400" y="3962400"/>
            <a:ext cx="4495800" cy="2438400"/>
            <a:chOff x="1296" y="2352"/>
            <a:chExt cx="2832" cy="1536"/>
          </a:xfrm>
        </p:grpSpPr>
        <p:sp>
          <p:nvSpPr>
            <p:cNvPr id="35851" name="Line 124"/>
            <p:cNvSpPr>
              <a:spLocks noChangeShapeType="1"/>
            </p:cNvSpPr>
            <p:nvPr/>
          </p:nvSpPr>
          <p:spPr bwMode="auto">
            <a:xfrm>
              <a:off x="2736" y="2352"/>
              <a:ext cx="1344" cy="24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5852" name="Line 125"/>
            <p:cNvSpPr>
              <a:spLocks noChangeShapeType="1"/>
            </p:cNvSpPr>
            <p:nvPr/>
          </p:nvSpPr>
          <p:spPr bwMode="auto">
            <a:xfrm flipV="1">
              <a:off x="2736" y="2736"/>
              <a:ext cx="1392" cy="336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5853" name="Line 126"/>
            <p:cNvSpPr>
              <a:spLocks noChangeShapeType="1"/>
            </p:cNvSpPr>
            <p:nvPr/>
          </p:nvSpPr>
          <p:spPr bwMode="auto">
            <a:xfrm>
              <a:off x="1296" y="3552"/>
              <a:ext cx="1200" cy="336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10" name="Group 127"/>
          <p:cNvGrpSpPr>
            <a:grpSpLocks/>
          </p:cNvGrpSpPr>
          <p:nvPr/>
        </p:nvGrpSpPr>
        <p:grpSpPr bwMode="auto">
          <a:xfrm>
            <a:off x="4267200" y="4724400"/>
            <a:ext cx="2590800" cy="1752600"/>
            <a:chOff x="2688" y="2832"/>
            <a:chExt cx="1632" cy="1104"/>
          </a:xfrm>
        </p:grpSpPr>
        <p:sp>
          <p:nvSpPr>
            <p:cNvPr id="35849" name="Line 128"/>
            <p:cNvSpPr>
              <a:spLocks noChangeShapeType="1"/>
            </p:cNvSpPr>
            <p:nvPr/>
          </p:nvSpPr>
          <p:spPr bwMode="auto">
            <a:xfrm flipH="1">
              <a:off x="4128" y="2832"/>
              <a:ext cx="192" cy="816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5850" name="Line 129"/>
            <p:cNvSpPr>
              <a:spLocks noChangeShapeType="1"/>
            </p:cNvSpPr>
            <p:nvPr/>
          </p:nvSpPr>
          <p:spPr bwMode="auto">
            <a:xfrm flipV="1">
              <a:off x="2688" y="3888"/>
              <a:ext cx="1248" cy="48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917634" name="Line 130"/>
          <p:cNvSpPr>
            <a:spLocks noChangeShapeType="1"/>
          </p:cNvSpPr>
          <p:nvPr/>
        </p:nvSpPr>
        <p:spPr bwMode="auto">
          <a:xfrm flipV="1">
            <a:off x="2133600" y="5029200"/>
            <a:ext cx="1676400" cy="609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62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1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9176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5555414-C3DB-904E-82F5-A88E91CB7554}" type="slidenum">
              <a:rPr lang="en-US" sz="1400" b="0">
                <a:latin typeface="Times New Roman" charset="0"/>
              </a:rPr>
              <a:pPr eaLnBrk="1" hangingPunct="1"/>
              <a:t>14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1676400" y="1990725"/>
            <a:ext cx="1371600" cy="914400"/>
          </a:xfrm>
          <a:prstGeom prst="wedgeRectCallout">
            <a:avLst>
              <a:gd name="adj1" fmla="val -28704"/>
              <a:gd name="adj2" fmla="val 74829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/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839200" cy="685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Link State: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Each Node Has Global View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304800" y="1990725"/>
            <a:ext cx="7824788" cy="3886200"/>
            <a:chOff x="192" y="1536"/>
            <a:chExt cx="4929" cy="2448"/>
          </a:xfrm>
        </p:grpSpPr>
        <p:sp>
          <p:nvSpPr>
            <p:cNvPr id="37176" name="Freeform 5"/>
            <p:cNvSpPr>
              <a:spLocks noEditPoints="1"/>
            </p:cNvSpPr>
            <p:nvPr/>
          </p:nvSpPr>
          <p:spPr bwMode="auto">
            <a:xfrm>
              <a:off x="854" y="2385"/>
              <a:ext cx="1500" cy="22"/>
            </a:xfrm>
            <a:custGeom>
              <a:avLst/>
              <a:gdLst>
                <a:gd name="T0" fmla="*/ 1500 w 1500"/>
                <a:gd name="T1" fmla="*/ 10 h 22"/>
                <a:gd name="T2" fmla="*/ 1498 w 1500"/>
                <a:gd name="T3" fmla="*/ 2 h 22"/>
                <a:gd name="T4" fmla="*/ 1490 w 1500"/>
                <a:gd name="T5" fmla="*/ 0 h 22"/>
                <a:gd name="T6" fmla="*/ 1482 w 1500"/>
                <a:gd name="T7" fmla="*/ 2 h 22"/>
                <a:gd name="T8" fmla="*/ 1478 w 1500"/>
                <a:gd name="T9" fmla="*/ 10 h 22"/>
                <a:gd name="T10" fmla="*/ 1482 w 1500"/>
                <a:gd name="T11" fmla="*/ 18 h 22"/>
                <a:gd name="T12" fmla="*/ 1490 w 1500"/>
                <a:gd name="T13" fmla="*/ 22 h 22"/>
                <a:gd name="T14" fmla="*/ 1498 w 1500"/>
                <a:gd name="T15" fmla="*/ 18 h 22"/>
                <a:gd name="T16" fmla="*/ 1500 w 1500"/>
                <a:gd name="T17" fmla="*/ 10 h 22"/>
                <a:gd name="T18" fmla="*/ 0 w 1500"/>
                <a:gd name="T19" fmla="*/ 10 h 22"/>
                <a:gd name="T20" fmla="*/ 2 w 1500"/>
                <a:gd name="T21" fmla="*/ 18 h 22"/>
                <a:gd name="T22" fmla="*/ 10 w 1500"/>
                <a:gd name="T23" fmla="*/ 22 h 22"/>
                <a:gd name="T24" fmla="*/ 18 w 1500"/>
                <a:gd name="T25" fmla="*/ 18 h 22"/>
                <a:gd name="T26" fmla="*/ 21 w 1500"/>
                <a:gd name="T27" fmla="*/ 10 h 22"/>
                <a:gd name="T28" fmla="*/ 18 w 1500"/>
                <a:gd name="T29" fmla="*/ 2 h 22"/>
                <a:gd name="T30" fmla="*/ 10 w 1500"/>
                <a:gd name="T31" fmla="*/ 0 h 22"/>
                <a:gd name="T32" fmla="*/ 2 w 1500"/>
                <a:gd name="T33" fmla="*/ 2 h 22"/>
                <a:gd name="T34" fmla="*/ 0 w 1500"/>
                <a:gd name="T35" fmla="*/ 10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22"/>
                <a:gd name="T56" fmla="*/ 1500 w 1500"/>
                <a:gd name="T57" fmla="*/ 22 h 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22">
                  <a:moveTo>
                    <a:pt x="1500" y="10"/>
                  </a:moveTo>
                  <a:lnTo>
                    <a:pt x="1498" y="2"/>
                  </a:lnTo>
                  <a:lnTo>
                    <a:pt x="1490" y="0"/>
                  </a:lnTo>
                  <a:lnTo>
                    <a:pt x="1482" y="2"/>
                  </a:lnTo>
                  <a:lnTo>
                    <a:pt x="1478" y="10"/>
                  </a:lnTo>
                  <a:lnTo>
                    <a:pt x="1482" y="18"/>
                  </a:lnTo>
                  <a:lnTo>
                    <a:pt x="1490" y="22"/>
                  </a:lnTo>
                  <a:lnTo>
                    <a:pt x="1498" y="18"/>
                  </a:lnTo>
                  <a:lnTo>
                    <a:pt x="1500" y="10"/>
                  </a:lnTo>
                  <a:close/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18"/>
                  </a:lnTo>
                  <a:lnTo>
                    <a:pt x="21" y="10"/>
                  </a:lnTo>
                  <a:lnTo>
                    <a:pt x="18" y="2"/>
                  </a:lnTo>
                  <a:lnTo>
                    <a:pt x="10" y="0"/>
                  </a:lnTo>
                  <a:lnTo>
                    <a:pt x="2" y="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77" name="Line 6"/>
            <p:cNvSpPr>
              <a:spLocks noChangeShapeType="1"/>
            </p:cNvSpPr>
            <p:nvPr/>
          </p:nvSpPr>
          <p:spPr bwMode="auto">
            <a:xfrm flipH="1">
              <a:off x="875" y="2395"/>
              <a:ext cx="1457" cy="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8" name="Freeform 7"/>
            <p:cNvSpPr>
              <a:spLocks noEditPoints="1"/>
            </p:cNvSpPr>
            <p:nvPr/>
          </p:nvSpPr>
          <p:spPr bwMode="auto">
            <a:xfrm>
              <a:off x="854" y="3034"/>
              <a:ext cx="1500" cy="403"/>
            </a:xfrm>
            <a:custGeom>
              <a:avLst/>
              <a:gdLst>
                <a:gd name="T0" fmla="*/ 0 w 1500"/>
                <a:gd name="T1" fmla="*/ 395 h 403"/>
                <a:gd name="T2" fmla="*/ 4 w 1500"/>
                <a:gd name="T3" fmla="*/ 403 h 403"/>
                <a:gd name="T4" fmla="*/ 14 w 1500"/>
                <a:gd name="T5" fmla="*/ 403 h 403"/>
                <a:gd name="T6" fmla="*/ 20 w 1500"/>
                <a:gd name="T7" fmla="*/ 399 h 403"/>
                <a:gd name="T8" fmla="*/ 21 w 1500"/>
                <a:gd name="T9" fmla="*/ 391 h 403"/>
                <a:gd name="T10" fmla="*/ 16 w 1500"/>
                <a:gd name="T11" fmla="*/ 383 h 403"/>
                <a:gd name="T12" fmla="*/ 8 w 1500"/>
                <a:gd name="T13" fmla="*/ 381 h 403"/>
                <a:gd name="T14" fmla="*/ 0 w 1500"/>
                <a:gd name="T15" fmla="*/ 387 h 403"/>
                <a:gd name="T16" fmla="*/ 0 w 1500"/>
                <a:gd name="T17" fmla="*/ 395 h 403"/>
                <a:gd name="T18" fmla="*/ 1500 w 1500"/>
                <a:gd name="T19" fmla="*/ 8 h 403"/>
                <a:gd name="T20" fmla="*/ 1496 w 1500"/>
                <a:gd name="T21" fmla="*/ 2 h 403"/>
                <a:gd name="T22" fmla="*/ 1486 w 1500"/>
                <a:gd name="T23" fmla="*/ 0 h 403"/>
                <a:gd name="T24" fmla="*/ 1480 w 1500"/>
                <a:gd name="T25" fmla="*/ 6 h 403"/>
                <a:gd name="T26" fmla="*/ 1478 w 1500"/>
                <a:gd name="T27" fmla="*/ 14 h 403"/>
                <a:gd name="T28" fmla="*/ 1484 w 1500"/>
                <a:gd name="T29" fmla="*/ 22 h 403"/>
                <a:gd name="T30" fmla="*/ 1492 w 1500"/>
                <a:gd name="T31" fmla="*/ 22 h 403"/>
                <a:gd name="T32" fmla="*/ 1500 w 1500"/>
                <a:gd name="T33" fmla="*/ 18 h 403"/>
                <a:gd name="T34" fmla="*/ 1500 w 1500"/>
                <a:gd name="T35" fmla="*/ 8 h 4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403"/>
                <a:gd name="T56" fmla="*/ 1500 w 1500"/>
                <a:gd name="T57" fmla="*/ 403 h 4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403">
                  <a:moveTo>
                    <a:pt x="0" y="395"/>
                  </a:moveTo>
                  <a:lnTo>
                    <a:pt x="4" y="403"/>
                  </a:lnTo>
                  <a:lnTo>
                    <a:pt x="14" y="403"/>
                  </a:lnTo>
                  <a:lnTo>
                    <a:pt x="20" y="399"/>
                  </a:lnTo>
                  <a:lnTo>
                    <a:pt x="21" y="391"/>
                  </a:lnTo>
                  <a:lnTo>
                    <a:pt x="16" y="383"/>
                  </a:lnTo>
                  <a:lnTo>
                    <a:pt x="8" y="381"/>
                  </a:lnTo>
                  <a:lnTo>
                    <a:pt x="0" y="387"/>
                  </a:lnTo>
                  <a:lnTo>
                    <a:pt x="0" y="395"/>
                  </a:lnTo>
                  <a:close/>
                  <a:moveTo>
                    <a:pt x="1500" y="8"/>
                  </a:moveTo>
                  <a:lnTo>
                    <a:pt x="1496" y="2"/>
                  </a:lnTo>
                  <a:lnTo>
                    <a:pt x="1486" y="0"/>
                  </a:lnTo>
                  <a:lnTo>
                    <a:pt x="1480" y="6"/>
                  </a:lnTo>
                  <a:lnTo>
                    <a:pt x="1478" y="14"/>
                  </a:lnTo>
                  <a:lnTo>
                    <a:pt x="1484" y="22"/>
                  </a:lnTo>
                  <a:lnTo>
                    <a:pt x="1492" y="22"/>
                  </a:lnTo>
                  <a:lnTo>
                    <a:pt x="1500" y="18"/>
                  </a:lnTo>
                  <a:lnTo>
                    <a:pt x="1500" y="8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79" name="Line 8"/>
            <p:cNvSpPr>
              <a:spLocks noChangeShapeType="1"/>
            </p:cNvSpPr>
            <p:nvPr/>
          </p:nvSpPr>
          <p:spPr bwMode="auto">
            <a:xfrm flipV="1">
              <a:off x="875" y="3048"/>
              <a:ext cx="1457" cy="377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0" name="Freeform 9"/>
            <p:cNvSpPr>
              <a:spLocks noEditPoints="1"/>
            </p:cNvSpPr>
            <p:nvPr/>
          </p:nvSpPr>
          <p:spPr bwMode="auto">
            <a:xfrm>
              <a:off x="854" y="3415"/>
              <a:ext cx="1500" cy="381"/>
            </a:xfrm>
            <a:custGeom>
              <a:avLst/>
              <a:gdLst>
                <a:gd name="T0" fmla="*/ 0 w 1500"/>
                <a:gd name="T1" fmla="*/ 10 h 381"/>
                <a:gd name="T2" fmla="*/ 2 w 1500"/>
                <a:gd name="T3" fmla="*/ 18 h 381"/>
                <a:gd name="T4" fmla="*/ 8 w 1500"/>
                <a:gd name="T5" fmla="*/ 22 h 381"/>
                <a:gd name="T6" fmla="*/ 16 w 1500"/>
                <a:gd name="T7" fmla="*/ 22 h 381"/>
                <a:gd name="T8" fmla="*/ 21 w 1500"/>
                <a:gd name="T9" fmla="*/ 14 h 381"/>
                <a:gd name="T10" fmla="*/ 20 w 1500"/>
                <a:gd name="T11" fmla="*/ 6 h 381"/>
                <a:gd name="T12" fmla="*/ 14 w 1500"/>
                <a:gd name="T13" fmla="*/ 0 h 381"/>
                <a:gd name="T14" fmla="*/ 4 w 1500"/>
                <a:gd name="T15" fmla="*/ 2 h 381"/>
                <a:gd name="T16" fmla="*/ 0 w 1500"/>
                <a:gd name="T17" fmla="*/ 10 h 381"/>
                <a:gd name="T18" fmla="*/ 1500 w 1500"/>
                <a:gd name="T19" fmla="*/ 373 h 381"/>
                <a:gd name="T20" fmla="*/ 1500 w 1500"/>
                <a:gd name="T21" fmla="*/ 365 h 381"/>
                <a:gd name="T22" fmla="*/ 1492 w 1500"/>
                <a:gd name="T23" fmla="*/ 359 h 381"/>
                <a:gd name="T24" fmla="*/ 1484 w 1500"/>
                <a:gd name="T25" fmla="*/ 361 h 381"/>
                <a:gd name="T26" fmla="*/ 1478 w 1500"/>
                <a:gd name="T27" fmla="*/ 369 h 381"/>
                <a:gd name="T28" fmla="*/ 1480 w 1500"/>
                <a:gd name="T29" fmla="*/ 377 h 381"/>
                <a:gd name="T30" fmla="*/ 1486 w 1500"/>
                <a:gd name="T31" fmla="*/ 381 h 381"/>
                <a:gd name="T32" fmla="*/ 1496 w 1500"/>
                <a:gd name="T33" fmla="*/ 381 h 381"/>
                <a:gd name="T34" fmla="*/ 1500 w 1500"/>
                <a:gd name="T35" fmla="*/ 373 h 3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381"/>
                <a:gd name="T56" fmla="*/ 1500 w 1500"/>
                <a:gd name="T57" fmla="*/ 381 h 3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381">
                  <a:moveTo>
                    <a:pt x="0" y="10"/>
                  </a:moveTo>
                  <a:lnTo>
                    <a:pt x="2" y="18"/>
                  </a:lnTo>
                  <a:lnTo>
                    <a:pt x="8" y="22"/>
                  </a:lnTo>
                  <a:lnTo>
                    <a:pt x="16" y="22"/>
                  </a:lnTo>
                  <a:lnTo>
                    <a:pt x="21" y="14"/>
                  </a:lnTo>
                  <a:lnTo>
                    <a:pt x="20" y="6"/>
                  </a:lnTo>
                  <a:lnTo>
                    <a:pt x="14" y="0"/>
                  </a:lnTo>
                  <a:lnTo>
                    <a:pt x="4" y="2"/>
                  </a:lnTo>
                  <a:lnTo>
                    <a:pt x="0" y="10"/>
                  </a:lnTo>
                  <a:close/>
                  <a:moveTo>
                    <a:pt x="1500" y="373"/>
                  </a:moveTo>
                  <a:lnTo>
                    <a:pt x="1500" y="365"/>
                  </a:lnTo>
                  <a:lnTo>
                    <a:pt x="1492" y="359"/>
                  </a:lnTo>
                  <a:lnTo>
                    <a:pt x="1484" y="361"/>
                  </a:lnTo>
                  <a:lnTo>
                    <a:pt x="1478" y="369"/>
                  </a:lnTo>
                  <a:lnTo>
                    <a:pt x="1480" y="377"/>
                  </a:lnTo>
                  <a:lnTo>
                    <a:pt x="1486" y="381"/>
                  </a:lnTo>
                  <a:lnTo>
                    <a:pt x="1496" y="381"/>
                  </a:lnTo>
                  <a:lnTo>
                    <a:pt x="1500" y="373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1" name="Line 10"/>
            <p:cNvSpPr>
              <a:spLocks noChangeShapeType="1"/>
            </p:cNvSpPr>
            <p:nvPr/>
          </p:nvSpPr>
          <p:spPr bwMode="auto">
            <a:xfrm>
              <a:off x="875" y="3429"/>
              <a:ext cx="1457" cy="355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2" name="Freeform 11"/>
            <p:cNvSpPr>
              <a:spLocks noEditPoints="1"/>
            </p:cNvSpPr>
            <p:nvPr/>
          </p:nvSpPr>
          <p:spPr bwMode="auto">
            <a:xfrm>
              <a:off x="2332" y="2385"/>
              <a:ext cx="1660" cy="291"/>
            </a:xfrm>
            <a:custGeom>
              <a:avLst/>
              <a:gdLst>
                <a:gd name="T0" fmla="*/ 0 w 1660"/>
                <a:gd name="T1" fmla="*/ 10 h 291"/>
                <a:gd name="T2" fmla="*/ 2 w 1660"/>
                <a:gd name="T3" fmla="*/ 18 h 291"/>
                <a:gd name="T4" fmla="*/ 10 w 1660"/>
                <a:gd name="T5" fmla="*/ 22 h 291"/>
                <a:gd name="T6" fmla="*/ 18 w 1660"/>
                <a:gd name="T7" fmla="*/ 20 h 291"/>
                <a:gd name="T8" fmla="*/ 22 w 1660"/>
                <a:gd name="T9" fmla="*/ 12 h 291"/>
                <a:gd name="T10" fmla="*/ 20 w 1660"/>
                <a:gd name="T11" fmla="*/ 4 h 291"/>
                <a:gd name="T12" fmla="*/ 14 w 1660"/>
                <a:gd name="T13" fmla="*/ 0 h 291"/>
                <a:gd name="T14" fmla="*/ 6 w 1660"/>
                <a:gd name="T15" fmla="*/ 2 h 291"/>
                <a:gd name="T16" fmla="*/ 0 w 1660"/>
                <a:gd name="T17" fmla="*/ 10 h 291"/>
                <a:gd name="T18" fmla="*/ 1660 w 1660"/>
                <a:gd name="T19" fmla="*/ 281 h 291"/>
                <a:gd name="T20" fmla="*/ 1658 w 1660"/>
                <a:gd name="T21" fmla="*/ 273 h 291"/>
                <a:gd name="T22" fmla="*/ 1650 w 1660"/>
                <a:gd name="T23" fmla="*/ 269 h 291"/>
                <a:gd name="T24" fmla="*/ 1642 w 1660"/>
                <a:gd name="T25" fmla="*/ 271 h 291"/>
                <a:gd name="T26" fmla="*/ 1638 w 1660"/>
                <a:gd name="T27" fmla="*/ 279 h 291"/>
                <a:gd name="T28" fmla="*/ 1638 w 1660"/>
                <a:gd name="T29" fmla="*/ 287 h 291"/>
                <a:gd name="T30" fmla="*/ 1646 w 1660"/>
                <a:gd name="T31" fmla="*/ 291 h 291"/>
                <a:gd name="T32" fmla="*/ 1654 w 1660"/>
                <a:gd name="T33" fmla="*/ 289 h 291"/>
                <a:gd name="T34" fmla="*/ 1660 w 1660"/>
                <a:gd name="T35" fmla="*/ 281 h 29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291"/>
                <a:gd name="T56" fmla="*/ 1660 w 1660"/>
                <a:gd name="T57" fmla="*/ 291 h 29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291"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4" y="0"/>
                  </a:lnTo>
                  <a:lnTo>
                    <a:pt x="6" y="2"/>
                  </a:lnTo>
                  <a:lnTo>
                    <a:pt x="0" y="10"/>
                  </a:lnTo>
                  <a:close/>
                  <a:moveTo>
                    <a:pt x="1660" y="281"/>
                  </a:moveTo>
                  <a:lnTo>
                    <a:pt x="1658" y="273"/>
                  </a:lnTo>
                  <a:lnTo>
                    <a:pt x="1650" y="269"/>
                  </a:lnTo>
                  <a:lnTo>
                    <a:pt x="1642" y="271"/>
                  </a:lnTo>
                  <a:lnTo>
                    <a:pt x="1638" y="279"/>
                  </a:lnTo>
                  <a:lnTo>
                    <a:pt x="1638" y="287"/>
                  </a:lnTo>
                  <a:lnTo>
                    <a:pt x="1646" y="291"/>
                  </a:lnTo>
                  <a:lnTo>
                    <a:pt x="1654" y="289"/>
                  </a:lnTo>
                  <a:lnTo>
                    <a:pt x="1660" y="281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3" name="Line 12"/>
            <p:cNvSpPr>
              <a:spLocks noChangeShapeType="1"/>
            </p:cNvSpPr>
            <p:nvPr/>
          </p:nvSpPr>
          <p:spPr bwMode="auto">
            <a:xfrm>
              <a:off x="2354" y="2397"/>
              <a:ext cx="1616" cy="267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4" name="Freeform 13"/>
            <p:cNvSpPr>
              <a:spLocks noEditPoints="1"/>
            </p:cNvSpPr>
            <p:nvPr/>
          </p:nvSpPr>
          <p:spPr bwMode="auto">
            <a:xfrm>
              <a:off x="2332" y="2654"/>
              <a:ext cx="1660" cy="402"/>
            </a:xfrm>
            <a:custGeom>
              <a:avLst/>
              <a:gdLst>
                <a:gd name="T0" fmla="*/ 1660 w 1660"/>
                <a:gd name="T1" fmla="*/ 8 h 402"/>
                <a:gd name="T2" fmla="*/ 1654 w 1660"/>
                <a:gd name="T3" fmla="*/ 2 h 402"/>
                <a:gd name="T4" fmla="*/ 1646 w 1660"/>
                <a:gd name="T5" fmla="*/ 0 h 402"/>
                <a:gd name="T6" fmla="*/ 1638 w 1660"/>
                <a:gd name="T7" fmla="*/ 4 h 402"/>
                <a:gd name="T8" fmla="*/ 1638 w 1660"/>
                <a:gd name="T9" fmla="*/ 14 h 402"/>
                <a:gd name="T10" fmla="*/ 1642 w 1660"/>
                <a:gd name="T11" fmla="*/ 20 h 402"/>
                <a:gd name="T12" fmla="*/ 1650 w 1660"/>
                <a:gd name="T13" fmla="*/ 22 h 402"/>
                <a:gd name="T14" fmla="*/ 1658 w 1660"/>
                <a:gd name="T15" fmla="*/ 16 h 402"/>
                <a:gd name="T16" fmla="*/ 1660 w 1660"/>
                <a:gd name="T17" fmla="*/ 8 h 402"/>
                <a:gd name="T18" fmla="*/ 0 w 1660"/>
                <a:gd name="T19" fmla="*/ 394 h 402"/>
                <a:gd name="T20" fmla="*/ 6 w 1660"/>
                <a:gd name="T21" fmla="*/ 400 h 402"/>
                <a:gd name="T22" fmla="*/ 14 w 1660"/>
                <a:gd name="T23" fmla="*/ 402 h 402"/>
                <a:gd name="T24" fmla="*/ 22 w 1660"/>
                <a:gd name="T25" fmla="*/ 398 h 402"/>
                <a:gd name="T26" fmla="*/ 22 w 1660"/>
                <a:gd name="T27" fmla="*/ 388 h 402"/>
                <a:gd name="T28" fmla="*/ 18 w 1660"/>
                <a:gd name="T29" fmla="*/ 382 h 402"/>
                <a:gd name="T30" fmla="*/ 10 w 1660"/>
                <a:gd name="T31" fmla="*/ 380 h 402"/>
                <a:gd name="T32" fmla="*/ 2 w 1660"/>
                <a:gd name="T33" fmla="*/ 386 h 402"/>
                <a:gd name="T34" fmla="*/ 0 w 1660"/>
                <a:gd name="T35" fmla="*/ 394 h 40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402"/>
                <a:gd name="T56" fmla="*/ 1660 w 1660"/>
                <a:gd name="T57" fmla="*/ 402 h 40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402">
                  <a:moveTo>
                    <a:pt x="1660" y="8"/>
                  </a:moveTo>
                  <a:lnTo>
                    <a:pt x="1654" y="2"/>
                  </a:lnTo>
                  <a:lnTo>
                    <a:pt x="1646" y="0"/>
                  </a:lnTo>
                  <a:lnTo>
                    <a:pt x="1638" y="4"/>
                  </a:lnTo>
                  <a:lnTo>
                    <a:pt x="1638" y="14"/>
                  </a:lnTo>
                  <a:lnTo>
                    <a:pt x="1642" y="20"/>
                  </a:lnTo>
                  <a:lnTo>
                    <a:pt x="1650" y="22"/>
                  </a:lnTo>
                  <a:lnTo>
                    <a:pt x="1658" y="16"/>
                  </a:lnTo>
                  <a:lnTo>
                    <a:pt x="1660" y="8"/>
                  </a:lnTo>
                  <a:close/>
                  <a:moveTo>
                    <a:pt x="0" y="394"/>
                  </a:moveTo>
                  <a:lnTo>
                    <a:pt x="6" y="400"/>
                  </a:lnTo>
                  <a:lnTo>
                    <a:pt x="14" y="402"/>
                  </a:lnTo>
                  <a:lnTo>
                    <a:pt x="22" y="398"/>
                  </a:lnTo>
                  <a:lnTo>
                    <a:pt x="22" y="388"/>
                  </a:lnTo>
                  <a:lnTo>
                    <a:pt x="18" y="382"/>
                  </a:lnTo>
                  <a:lnTo>
                    <a:pt x="10" y="380"/>
                  </a:lnTo>
                  <a:lnTo>
                    <a:pt x="2" y="386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5" name="Line 14"/>
            <p:cNvSpPr>
              <a:spLocks noChangeShapeType="1"/>
            </p:cNvSpPr>
            <p:nvPr/>
          </p:nvSpPr>
          <p:spPr bwMode="auto">
            <a:xfrm flipH="1">
              <a:off x="2354" y="2668"/>
              <a:ext cx="1616" cy="37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6" name="Freeform 15"/>
            <p:cNvSpPr>
              <a:spLocks noEditPoints="1"/>
            </p:cNvSpPr>
            <p:nvPr/>
          </p:nvSpPr>
          <p:spPr bwMode="auto">
            <a:xfrm>
              <a:off x="2332" y="3774"/>
              <a:ext cx="1481" cy="24"/>
            </a:xfrm>
            <a:custGeom>
              <a:avLst/>
              <a:gdLst>
                <a:gd name="T0" fmla="*/ 0 w 1481"/>
                <a:gd name="T1" fmla="*/ 12 h 24"/>
                <a:gd name="T2" fmla="*/ 4 w 1481"/>
                <a:gd name="T3" fmla="*/ 20 h 24"/>
                <a:gd name="T4" fmla="*/ 12 w 1481"/>
                <a:gd name="T5" fmla="*/ 24 h 24"/>
                <a:gd name="T6" fmla="*/ 20 w 1481"/>
                <a:gd name="T7" fmla="*/ 20 h 24"/>
                <a:gd name="T8" fmla="*/ 22 w 1481"/>
                <a:gd name="T9" fmla="*/ 12 h 24"/>
                <a:gd name="T10" fmla="*/ 20 w 1481"/>
                <a:gd name="T11" fmla="*/ 4 h 24"/>
                <a:gd name="T12" fmla="*/ 12 w 1481"/>
                <a:gd name="T13" fmla="*/ 0 h 24"/>
                <a:gd name="T14" fmla="*/ 4 w 1481"/>
                <a:gd name="T15" fmla="*/ 4 h 24"/>
                <a:gd name="T16" fmla="*/ 0 w 1481"/>
                <a:gd name="T17" fmla="*/ 12 h 24"/>
                <a:gd name="T18" fmla="*/ 1481 w 1481"/>
                <a:gd name="T19" fmla="*/ 12 h 24"/>
                <a:gd name="T20" fmla="*/ 1477 w 1481"/>
                <a:gd name="T21" fmla="*/ 4 h 24"/>
                <a:gd name="T22" fmla="*/ 1469 w 1481"/>
                <a:gd name="T23" fmla="*/ 0 h 24"/>
                <a:gd name="T24" fmla="*/ 1461 w 1481"/>
                <a:gd name="T25" fmla="*/ 4 h 24"/>
                <a:gd name="T26" fmla="*/ 1457 w 1481"/>
                <a:gd name="T27" fmla="*/ 12 h 24"/>
                <a:gd name="T28" fmla="*/ 1461 w 1481"/>
                <a:gd name="T29" fmla="*/ 20 h 24"/>
                <a:gd name="T30" fmla="*/ 1469 w 1481"/>
                <a:gd name="T31" fmla="*/ 24 h 24"/>
                <a:gd name="T32" fmla="*/ 1477 w 1481"/>
                <a:gd name="T33" fmla="*/ 20 h 24"/>
                <a:gd name="T34" fmla="*/ 1481 w 1481"/>
                <a:gd name="T35" fmla="*/ 12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81"/>
                <a:gd name="T55" fmla="*/ 0 h 24"/>
                <a:gd name="T56" fmla="*/ 1481 w 1481"/>
                <a:gd name="T57" fmla="*/ 24 h 2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81" h="24">
                  <a:moveTo>
                    <a:pt x="0" y="12"/>
                  </a:moveTo>
                  <a:lnTo>
                    <a:pt x="4" y="20"/>
                  </a:lnTo>
                  <a:lnTo>
                    <a:pt x="12" y="24"/>
                  </a:lnTo>
                  <a:lnTo>
                    <a:pt x="20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2" y="0"/>
                  </a:lnTo>
                  <a:lnTo>
                    <a:pt x="4" y="4"/>
                  </a:lnTo>
                  <a:lnTo>
                    <a:pt x="0" y="12"/>
                  </a:lnTo>
                  <a:close/>
                  <a:moveTo>
                    <a:pt x="1481" y="12"/>
                  </a:moveTo>
                  <a:lnTo>
                    <a:pt x="1477" y="4"/>
                  </a:lnTo>
                  <a:lnTo>
                    <a:pt x="1469" y="0"/>
                  </a:lnTo>
                  <a:lnTo>
                    <a:pt x="1461" y="4"/>
                  </a:lnTo>
                  <a:lnTo>
                    <a:pt x="1457" y="12"/>
                  </a:lnTo>
                  <a:lnTo>
                    <a:pt x="1461" y="20"/>
                  </a:lnTo>
                  <a:lnTo>
                    <a:pt x="1469" y="24"/>
                  </a:lnTo>
                  <a:lnTo>
                    <a:pt x="1477" y="20"/>
                  </a:lnTo>
                  <a:lnTo>
                    <a:pt x="1481" y="12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7" name="Line 16"/>
            <p:cNvSpPr>
              <a:spLocks noChangeShapeType="1"/>
            </p:cNvSpPr>
            <p:nvPr/>
          </p:nvSpPr>
          <p:spPr bwMode="auto">
            <a:xfrm>
              <a:off x="2354" y="3786"/>
              <a:ext cx="1435" cy="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8" name="Line 17"/>
            <p:cNvSpPr>
              <a:spLocks noChangeShapeType="1"/>
            </p:cNvSpPr>
            <p:nvPr/>
          </p:nvSpPr>
          <p:spPr bwMode="auto">
            <a:xfrm flipH="1" flipV="1">
              <a:off x="3801" y="3786"/>
              <a:ext cx="785" cy="1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9" name="Line 18"/>
            <p:cNvSpPr>
              <a:spLocks noChangeShapeType="1"/>
            </p:cNvSpPr>
            <p:nvPr/>
          </p:nvSpPr>
          <p:spPr bwMode="auto">
            <a:xfrm>
              <a:off x="2344" y="1856"/>
              <a:ext cx="1" cy="539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0" name="Line 19"/>
            <p:cNvSpPr>
              <a:spLocks noChangeShapeType="1"/>
            </p:cNvSpPr>
            <p:nvPr/>
          </p:nvSpPr>
          <p:spPr bwMode="auto">
            <a:xfrm flipV="1">
              <a:off x="192" y="3427"/>
              <a:ext cx="672" cy="373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1" name="Line 20"/>
            <p:cNvSpPr>
              <a:spLocks noChangeShapeType="1"/>
            </p:cNvSpPr>
            <p:nvPr/>
          </p:nvSpPr>
          <p:spPr bwMode="auto">
            <a:xfrm flipH="1">
              <a:off x="3980" y="2171"/>
              <a:ext cx="516" cy="493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2" name="Rectangle 21"/>
            <p:cNvSpPr>
              <a:spLocks noChangeArrowheads="1"/>
            </p:cNvSpPr>
            <p:nvPr/>
          </p:nvSpPr>
          <p:spPr bwMode="auto">
            <a:xfrm>
              <a:off x="1167" y="2304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193" name="Rectangle 22"/>
            <p:cNvSpPr>
              <a:spLocks noChangeArrowheads="1"/>
            </p:cNvSpPr>
            <p:nvPr/>
          </p:nvSpPr>
          <p:spPr bwMode="auto">
            <a:xfrm>
              <a:off x="1119" y="3360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194" name="Rectangle 23"/>
            <p:cNvSpPr>
              <a:spLocks noChangeArrowheads="1"/>
            </p:cNvSpPr>
            <p:nvPr/>
          </p:nvSpPr>
          <p:spPr bwMode="auto">
            <a:xfrm>
              <a:off x="2511" y="2256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195" name="Rectangle 24"/>
            <p:cNvSpPr>
              <a:spLocks noChangeArrowheads="1"/>
            </p:cNvSpPr>
            <p:nvPr/>
          </p:nvSpPr>
          <p:spPr bwMode="auto">
            <a:xfrm>
              <a:off x="2511" y="2880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196" name="Rectangle 25"/>
            <p:cNvSpPr>
              <a:spLocks noChangeArrowheads="1"/>
            </p:cNvSpPr>
            <p:nvPr/>
          </p:nvSpPr>
          <p:spPr bwMode="auto">
            <a:xfrm>
              <a:off x="2511" y="3696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197" name="Rectangle 26"/>
            <p:cNvSpPr>
              <a:spLocks noChangeArrowheads="1"/>
            </p:cNvSpPr>
            <p:nvPr/>
          </p:nvSpPr>
          <p:spPr bwMode="auto">
            <a:xfrm>
              <a:off x="4143" y="2544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198" name="Rectangle 27"/>
            <p:cNvSpPr>
              <a:spLocks noChangeArrowheads="1"/>
            </p:cNvSpPr>
            <p:nvPr/>
          </p:nvSpPr>
          <p:spPr bwMode="auto">
            <a:xfrm>
              <a:off x="3951" y="3648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grpSp>
          <p:nvGrpSpPr>
            <p:cNvPr id="37199" name="Group 28"/>
            <p:cNvGrpSpPr>
              <a:grpSpLocks/>
            </p:cNvGrpSpPr>
            <p:nvPr/>
          </p:nvGrpSpPr>
          <p:grpSpPr bwMode="auto">
            <a:xfrm>
              <a:off x="399" y="2016"/>
              <a:ext cx="286" cy="288"/>
              <a:chOff x="712" y="2330"/>
              <a:chExt cx="286" cy="288"/>
            </a:xfrm>
          </p:grpSpPr>
          <p:sp>
            <p:nvSpPr>
              <p:cNvPr id="37278" name="Freeform 29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32 w 572"/>
                  <a:gd name="T1" fmla="*/ 94 h 577"/>
                  <a:gd name="T2" fmla="*/ 0 w 572"/>
                  <a:gd name="T3" fmla="*/ 94 h 577"/>
                  <a:gd name="T4" fmla="*/ 0 w 572"/>
                  <a:gd name="T5" fmla="*/ 144 h 577"/>
                  <a:gd name="T6" fmla="*/ 143 w 572"/>
                  <a:gd name="T7" fmla="*/ 144 h 577"/>
                  <a:gd name="T8" fmla="*/ 143 w 572"/>
                  <a:gd name="T9" fmla="*/ 94 h 577"/>
                  <a:gd name="T10" fmla="*/ 112 w 572"/>
                  <a:gd name="T11" fmla="*/ 94 h 577"/>
                  <a:gd name="T12" fmla="*/ 112 w 572"/>
                  <a:gd name="T13" fmla="*/ 87 h 577"/>
                  <a:gd name="T14" fmla="*/ 125 w 572"/>
                  <a:gd name="T15" fmla="*/ 87 h 577"/>
                  <a:gd name="T16" fmla="*/ 125 w 572"/>
                  <a:gd name="T17" fmla="*/ 0 h 577"/>
                  <a:gd name="T18" fmla="*/ 18 w 572"/>
                  <a:gd name="T19" fmla="*/ 0 h 577"/>
                  <a:gd name="T20" fmla="*/ 18 w 572"/>
                  <a:gd name="T21" fmla="*/ 87 h 577"/>
                  <a:gd name="T22" fmla="*/ 32 w 572"/>
                  <a:gd name="T23" fmla="*/ 87 h 577"/>
                  <a:gd name="T24" fmla="*/ 32 w 572"/>
                  <a:gd name="T25" fmla="*/ 94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79" name="Line 30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80" name="Line 31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81" name="Freeform 32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41 h 161"/>
                  <a:gd name="T2" fmla="*/ 47 w 231"/>
                  <a:gd name="T3" fmla="*/ 41 h 161"/>
                  <a:gd name="T4" fmla="*/ 47 w 231"/>
                  <a:gd name="T5" fmla="*/ 0 h 161"/>
                  <a:gd name="T6" fmla="*/ 0 w 231"/>
                  <a:gd name="T7" fmla="*/ 0 h 161"/>
                  <a:gd name="T8" fmla="*/ 0 w 231"/>
                  <a:gd name="T9" fmla="*/ 41 h 161"/>
                  <a:gd name="T10" fmla="*/ 51 w 231"/>
                  <a:gd name="T11" fmla="*/ 7 h 161"/>
                  <a:gd name="T12" fmla="*/ 58 w 231"/>
                  <a:gd name="T13" fmla="*/ 7 h 161"/>
                  <a:gd name="T14" fmla="*/ 58 w 231"/>
                  <a:gd name="T15" fmla="*/ 0 h 161"/>
                  <a:gd name="T16" fmla="*/ 51 w 231"/>
                  <a:gd name="T17" fmla="*/ 0 h 161"/>
                  <a:gd name="T18" fmla="*/ 51 w 231"/>
                  <a:gd name="T19" fmla="*/ 7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82" name="Line 33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83" name="Line 34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84" name="Line 35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85" name="Rectangle 36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86" name="Freeform 37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113 w 538"/>
                  <a:gd name="T1" fmla="*/ 69 h 387"/>
                  <a:gd name="T2" fmla="*/ 118 w 538"/>
                  <a:gd name="T3" fmla="*/ 69 h 387"/>
                  <a:gd name="T4" fmla="*/ 118 w 538"/>
                  <a:gd name="T5" fmla="*/ 67 h 387"/>
                  <a:gd name="T6" fmla="*/ 113 w 538"/>
                  <a:gd name="T7" fmla="*/ 67 h 387"/>
                  <a:gd name="T8" fmla="*/ 113 w 538"/>
                  <a:gd name="T9" fmla="*/ 69 h 387"/>
                  <a:gd name="T10" fmla="*/ 31 w 538"/>
                  <a:gd name="T11" fmla="*/ 57 h 387"/>
                  <a:gd name="T12" fmla="*/ 31 w 538"/>
                  <a:gd name="T13" fmla="*/ 6 h 387"/>
                  <a:gd name="T14" fmla="*/ 104 w 538"/>
                  <a:gd name="T15" fmla="*/ 6 h 387"/>
                  <a:gd name="T16" fmla="*/ 104 w 538"/>
                  <a:gd name="T17" fmla="*/ 57 h 387"/>
                  <a:gd name="T18" fmla="*/ 31 w 538"/>
                  <a:gd name="T19" fmla="*/ 57 h 387"/>
                  <a:gd name="T20" fmla="*/ 28 w 538"/>
                  <a:gd name="T21" fmla="*/ 60 h 387"/>
                  <a:gd name="T22" fmla="*/ 108 w 538"/>
                  <a:gd name="T23" fmla="*/ 60 h 387"/>
                  <a:gd name="T24" fmla="*/ 108 w 538"/>
                  <a:gd name="T25" fmla="*/ 3 h 387"/>
                  <a:gd name="T26" fmla="*/ 111 w 538"/>
                  <a:gd name="T27" fmla="*/ 3 h 387"/>
                  <a:gd name="T28" fmla="*/ 111 w 538"/>
                  <a:gd name="T29" fmla="*/ 0 h 387"/>
                  <a:gd name="T30" fmla="*/ 24 w 538"/>
                  <a:gd name="T31" fmla="*/ 0 h 387"/>
                  <a:gd name="T32" fmla="*/ 24 w 538"/>
                  <a:gd name="T33" fmla="*/ 64 h 387"/>
                  <a:gd name="T34" fmla="*/ 28 w 538"/>
                  <a:gd name="T35" fmla="*/ 64 h 387"/>
                  <a:gd name="T36" fmla="*/ 28 w 538"/>
                  <a:gd name="T37" fmla="*/ 60 h 387"/>
                  <a:gd name="T38" fmla="*/ 0 w 538"/>
                  <a:gd name="T39" fmla="*/ 93 h 387"/>
                  <a:gd name="T40" fmla="*/ 14 w 538"/>
                  <a:gd name="T41" fmla="*/ 93 h 387"/>
                  <a:gd name="T42" fmla="*/ 14 w 538"/>
                  <a:gd name="T43" fmla="*/ 89 h 387"/>
                  <a:gd name="T44" fmla="*/ 0 w 538"/>
                  <a:gd name="T45" fmla="*/ 89 h 387"/>
                  <a:gd name="T46" fmla="*/ 0 w 538"/>
                  <a:gd name="T47" fmla="*/ 93 h 387"/>
                  <a:gd name="T48" fmla="*/ 79 w 538"/>
                  <a:gd name="T49" fmla="*/ 96 h 387"/>
                  <a:gd name="T50" fmla="*/ 108 w 538"/>
                  <a:gd name="T51" fmla="*/ 96 h 387"/>
                  <a:gd name="T52" fmla="*/ 108 w 538"/>
                  <a:gd name="T53" fmla="*/ 94 h 387"/>
                  <a:gd name="T54" fmla="*/ 79 w 538"/>
                  <a:gd name="T55" fmla="*/ 94 h 387"/>
                  <a:gd name="T56" fmla="*/ 79 w 538"/>
                  <a:gd name="T57" fmla="*/ 96 h 387"/>
                  <a:gd name="T58" fmla="*/ 130 w 538"/>
                  <a:gd name="T59" fmla="*/ 91 h 387"/>
                  <a:gd name="T60" fmla="*/ 135 w 538"/>
                  <a:gd name="T61" fmla="*/ 91 h 387"/>
                  <a:gd name="T62" fmla="*/ 135 w 538"/>
                  <a:gd name="T63" fmla="*/ 89 h 387"/>
                  <a:gd name="T64" fmla="*/ 130 w 538"/>
                  <a:gd name="T65" fmla="*/ 89 h 387"/>
                  <a:gd name="T66" fmla="*/ 130 w 538"/>
                  <a:gd name="T67" fmla="*/ 91 h 387"/>
                  <a:gd name="T68" fmla="*/ 130 w 538"/>
                  <a:gd name="T69" fmla="*/ 95 h 387"/>
                  <a:gd name="T70" fmla="*/ 135 w 538"/>
                  <a:gd name="T71" fmla="*/ 95 h 387"/>
                  <a:gd name="T72" fmla="*/ 135 w 538"/>
                  <a:gd name="T73" fmla="*/ 93 h 387"/>
                  <a:gd name="T74" fmla="*/ 130 w 538"/>
                  <a:gd name="T75" fmla="*/ 93 h 387"/>
                  <a:gd name="T76" fmla="*/ 130 w 538"/>
                  <a:gd name="T77" fmla="*/ 95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87" name="Line 38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88" name="Line 39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89" name="Line 40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200" name="Group 41"/>
            <p:cNvGrpSpPr>
              <a:grpSpLocks/>
            </p:cNvGrpSpPr>
            <p:nvPr/>
          </p:nvGrpSpPr>
          <p:grpSpPr bwMode="auto">
            <a:xfrm>
              <a:off x="447" y="3504"/>
              <a:ext cx="286" cy="288"/>
              <a:chOff x="712" y="2330"/>
              <a:chExt cx="286" cy="288"/>
            </a:xfrm>
          </p:grpSpPr>
          <p:sp>
            <p:nvSpPr>
              <p:cNvPr id="37266" name="Freeform 42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32 w 572"/>
                  <a:gd name="T1" fmla="*/ 94 h 577"/>
                  <a:gd name="T2" fmla="*/ 0 w 572"/>
                  <a:gd name="T3" fmla="*/ 94 h 577"/>
                  <a:gd name="T4" fmla="*/ 0 w 572"/>
                  <a:gd name="T5" fmla="*/ 144 h 577"/>
                  <a:gd name="T6" fmla="*/ 143 w 572"/>
                  <a:gd name="T7" fmla="*/ 144 h 577"/>
                  <a:gd name="T8" fmla="*/ 143 w 572"/>
                  <a:gd name="T9" fmla="*/ 94 h 577"/>
                  <a:gd name="T10" fmla="*/ 112 w 572"/>
                  <a:gd name="T11" fmla="*/ 94 h 577"/>
                  <a:gd name="T12" fmla="*/ 112 w 572"/>
                  <a:gd name="T13" fmla="*/ 87 h 577"/>
                  <a:gd name="T14" fmla="*/ 125 w 572"/>
                  <a:gd name="T15" fmla="*/ 87 h 577"/>
                  <a:gd name="T16" fmla="*/ 125 w 572"/>
                  <a:gd name="T17" fmla="*/ 0 h 577"/>
                  <a:gd name="T18" fmla="*/ 18 w 572"/>
                  <a:gd name="T19" fmla="*/ 0 h 577"/>
                  <a:gd name="T20" fmla="*/ 18 w 572"/>
                  <a:gd name="T21" fmla="*/ 87 h 577"/>
                  <a:gd name="T22" fmla="*/ 32 w 572"/>
                  <a:gd name="T23" fmla="*/ 87 h 577"/>
                  <a:gd name="T24" fmla="*/ 32 w 572"/>
                  <a:gd name="T25" fmla="*/ 94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67" name="Line 43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68" name="Line 44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69" name="Freeform 45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41 h 161"/>
                  <a:gd name="T2" fmla="*/ 47 w 231"/>
                  <a:gd name="T3" fmla="*/ 41 h 161"/>
                  <a:gd name="T4" fmla="*/ 47 w 231"/>
                  <a:gd name="T5" fmla="*/ 0 h 161"/>
                  <a:gd name="T6" fmla="*/ 0 w 231"/>
                  <a:gd name="T7" fmla="*/ 0 h 161"/>
                  <a:gd name="T8" fmla="*/ 0 w 231"/>
                  <a:gd name="T9" fmla="*/ 41 h 161"/>
                  <a:gd name="T10" fmla="*/ 51 w 231"/>
                  <a:gd name="T11" fmla="*/ 7 h 161"/>
                  <a:gd name="T12" fmla="*/ 58 w 231"/>
                  <a:gd name="T13" fmla="*/ 7 h 161"/>
                  <a:gd name="T14" fmla="*/ 58 w 231"/>
                  <a:gd name="T15" fmla="*/ 0 h 161"/>
                  <a:gd name="T16" fmla="*/ 51 w 231"/>
                  <a:gd name="T17" fmla="*/ 0 h 161"/>
                  <a:gd name="T18" fmla="*/ 51 w 231"/>
                  <a:gd name="T19" fmla="*/ 7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70" name="Line 46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71" name="Line 47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72" name="Line 48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73" name="Rectangle 49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74" name="Freeform 50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113 w 538"/>
                  <a:gd name="T1" fmla="*/ 69 h 387"/>
                  <a:gd name="T2" fmla="*/ 118 w 538"/>
                  <a:gd name="T3" fmla="*/ 69 h 387"/>
                  <a:gd name="T4" fmla="*/ 118 w 538"/>
                  <a:gd name="T5" fmla="*/ 67 h 387"/>
                  <a:gd name="T6" fmla="*/ 113 w 538"/>
                  <a:gd name="T7" fmla="*/ 67 h 387"/>
                  <a:gd name="T8" fmla="*/ 113 w 538"/>
                  <a:gd name="T9" fmla="*/ 69 h 387"/>
                  <a:gd name="T10" fmla="*/ 31 w 538"/>
                  <a:gd name="T11" fmla="*/ 57 h 387"/>
                  <a:gd name="T12" fmla="*/ 31 w 538"/>
                  <a:gd name="T13" fmla="*/ 6 h 387"/>
                  <a:gd name="T14" fmla="*/ 104 w 538"/>
                  <a:gd name="T15" fmla="*/ 6 h 387"/>
                  <a:gd name="T16" fmla="*/ 104 w 538"/>
                  <a:gd name="T17" fmla="*/ 57 h 387"/>
                  <a:gd name="T18" fmla="*/ 31 w 538"/>
                  <a:gd name="T19" fmla="*/ 57 h 387"/>
                  <a:gd name="T20" fmla="*/ 28 w 538"/>
                  <a:gd name="T21" fmla="*/ 60 h 387"/>
                  <a:gd name="T22" fmla="*/ 108 w 538"/>
                  <a:gd name="T23" fmla="*/ 60 h 387"/>
                  <a:gd name="T24" fmla="*/ 108 w 538"/>
                  <a:gd name="T25" fmla="*/ 3 h 387"/>
                  <a:gd name="T26" fmla="*/ 111 w 538"/>
                  <a:gd name="T27" fmla="*/ 3 h 387"/>
                  <a:gd name="T28" fmla="*/ 111 w 538"/>
                  <a:gd name="T29" fmla="*/ 0 h 387"/>
                  <a:gd name="T30" fmla="*/ 24 w 538"/>
                  <a:gd name="T31" fmla="*/ 0 h 387"/>
                  <a:gd name="T32" fmla="*/ 24 w 538"/>
                  <a:gd name="T33" fmla="*/ 64 h 387"/>
                  <a:gd name="T34" fmla="*/ 28 w 538"/>
                  <a:gd name="T35" fmla="*/ 64 h 387"/>
                  <a:gd name="T36" fmla="*/ 28 w 538"/>
                  <a:gd name="T37" fmla="*/ 60 h 387"/>
                  <a:gd name="T38" fmla="*/ 0 w 538"/>
                  <a:gd name="T39" fmla="*/ 93 h 387"/>
                  <a:gd name="T40" fmla="*/ 14 w 538"/>
                  <a:gd name="T41" fmla="*/ 93 h 387"/>
                  <a:gd name="T42" fmla="*/ 14 w 538"/>
                  <a:gd name="T43" fmla="*/ 89 h 387"/>
                  <a:gd name="T44" fmla="*/ 0 w 538"/>
                  <a:gd name="T45" fmla="*/ 89 h 387"/>
                  <a:gd name="T46" fmla="*/ 0 w 538"/>
                  <a:gd name="T47" fmla="*/ 93 h 387"/>
                  <a:gd name="T48" fmla="*/ 79 w 538"/>
                  <a:gd name="T49" fmla="*/ 96 h 387"/>
                  <a:gd name="T50" fmla="*/ 108 w 538"/>
                  <a:gd name="T51" fmla="*/ 96 h 387"/>
                  <a:gd name="T52" fmla="*/ 108 w 538"/>
                  <a:gd name="T53" fmla="*/ 94 h 387"/>
                  <a:gd name="T54" fmla="*/ 79 w 538"/>
                  <a:gd name="T55" fmla="*/ 94 h 387"/>
                  <a:gd name="T56" fmla="*/ 79 w 538"/>
                  <a:gd name="T57" fmla="*/ 96 h 387"/>
                  <a:gd name="T58" fmla="*/ 130 w 538"/>
                  <a:gd name="T59" fmla="*/ 91 h 387"/>
                  <a:gd name="T60" fmla="*/ 135 w 538"/>
                  <a:gd name="T61" fmla="*/ 91 h 387"/>
                  <a:gd name="T62" fmla="*/ 135 w 538"/>
                  <a:gd name="T63" fmla="*/ 89 h 387"/>
                  <a:gd name="T64" fmla="*/ 130 w 538"/>
                  <a:gd name="T65" fmla="*/ 89 h 387"/>
                  <a:gd name="T66" fmla="*/ 130 w 538"/>
                  <a:gd name="T67" fmla="*/ 91 h 387"/>
                  <a:gd name="T68" fmla="*/ 130 w 538"/>
                  <a:gd name="T69" fmla="*/ 95 h 387"/>
                  <a:gd name="T70" fmla="*/ 135 w 538"/>
                  <a:gd name="T71" fmla="*/ 95 h 387"/>
                  <a:gd name="T72" fmla="*/ 135 w 538"/>
                  <a:gd name="T73" fmla="*/ 93 h 387"/>
                  <a:gd name="T74" fmla="*/ 130 w 538"/>
                  <a:gd name="T75" fmla="*/ 93 h 387"/>
                  <a:gd name="T76" fmla="*/ 130 w 538"/>
                  <a:gd name="T77" fmla="*/ 95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75" name="Line 51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76" name="Line 52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77" name="Line 53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201" name="Group 54"/>
            <p:cNvGrpSpPr>
              <a:grpSpLocks/>
            </p:cNvGrpSpPr>
            <p:nvPr/>
          </p:nvGrpSpPr>
          <p:grpSpPr bwMode="auto">
            <a:xfrm>
              <a:off x="2559" y="1728"/>
              <a:ext cx="286" cy="288"/>
              <a:chOff x="712" y="2330"/>
              <a:chExt cx="286" cy="288"/>
            </a:xfrm>
          </p:grpSpPr>
          <p:sp>
            <p:nvSpPr>
              <p:cNvPr id="37254" name="Freeform 55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32 w 572"/>
                  <a:gd name="T1" fmla="*/ 94 h 577"/>
                  <a:gd name="T2" fmla="*/ 0 w 572"/>
                  <a:gd name="T3" fmla="*/ 94 h 577"/>
                  <a:gd name="T4" fmla="*/ 0 w 572"/>
                  <a:gd name="T5" fmla="*/ 144 h 577"/>
                  <a:gd name="T6" fmla="*/ 143 w 572"/>
                  <a:gd name="T7" fmla="*/ 144 h 577"/>
                  <a:gd name="T8" fmla="*/ 143 w 572"/>
                  <a:gd name="T9" fmla="*/ 94 h 577"/>
                  <a:gd name="T10" fmla="*/ 112 w 572"/>
                  <a:gd name="T11" fmla="*/ 94 h 577"/>
                  <a:gd name="T12" fmla="*/ 112 w 572"/>
                  <a:gd name="T13" fmla="*/ 87 h 577"/>
                  <a:gd name="T14" fmla="*/ 125 w 572"/>
                  <a:gd name="T15" fmla="*/ 87 h 577"/>
                  <a:gd name="T16" fmla="*/ 125 w 572"/>
                  <a:gd name="T17" fmla="*/ 0 h 577"/>
                  <a:gd name="T18" fmla="*/ 18 w 572"/>
                  <a:gd name="T19" fmla="*/ 0 h 577"/>
                  <a:gd name="T20" fmla="*/ 18 w 572"/>
                  <a:gd name="T21" fmla="*/ 87 h 577"/>
                  <a:gd name="T22" fmla="*/ 32 w 572"/>
                  <a:gd name="T23" fmla="*/ 87 h 577"/>
                  <a:gd name="T24" fmla="*/ 32 w 572"/>
                  <a:gd name="T25" fmla="*/ 94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55" name="Line 56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56" name="Line 57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57" name="Freeform 58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41 h 161"/>
                  <a:gd name="T2" fmla="*/ 47 w 231"/>
                  <a:gd name="T3" fmla="*/ 41 h 161"/>
                  <a:gd name="T4" fmla="*/ 47 w 231"/>
                  <a:gd name="T5" fmla="*/ 0 h 161"/>
                  <a:gd name="T6" fmla="*/ 0 w 231"/>
                  <a:gd name="T7" fmla="*/ 0 h 161"/>
                  <a:gd name="T8" fmla="*/ 0 w 231"/>
                  <a:gd name="T9" fmla="*/ 41 h 161"/>
                  <a:gd name="T10" fmla="*/ 51 w 231"/>
                  <a:gd name="T11" fmla="*/ 7 h 161"/>
                  <a:gd name="T12" fmla="*/ 58 w 231"/>
                  <a:gd name="T13" fmla="*/ 7 h 161"/>
                  <a:gd name="T14" fmla="*/ 58 w 231"/>
                  <a:gd name="T15" fmla="*/ 0 h 161"/>
                  <a:gd name="T16" fmla="*/ 51 w 231"/>
                  <a:gd name="T17" fmla="*/ 0 h 161"/>
                  <a:gd name="T18" fmla="*/ 51 w 231"/>
                  <a:gd name="T19" fmla="*/ 7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58" name="Line 59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59" name="Line 60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60" name="Line 61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61" name="Rectangle 62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62" name="Freeform 63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113 w 538"/>
                  <a:gd name="T1" fmla="*/ 69 h 387"/>
                  <a:gd name="T2" fmla="*/ 118 w 538"/>
                  <a:gd name="T3" fmla="*/ 69 h 387"/>
                  <a:gd name="T4" fmla="*/ 118 w 538"/>
                  <a:gd name="T5" fmla="*/ 67 h 387"/>
                  <a:gd name="T6" fmla="*/ 113 w 538"/>
                  <a:gd name="T7" fmla="*/ 67 h 387"/>
                  <a:gd name="T8" fmla="*/ 113 w 538"/>
                  <a:gd name="T9" fmla="*/ 69 h 387"/>
                  <a:gd name="T10" fmla="*/ 31 w 538"/>
                  <a:gd name="T11" fmla="*/ 57 h 387"/>
                  <a:gd name="T12" fmla="*/ 31 w 538"/>
                  <a:gd name="T13" fmla="*/ 6 h 387"/>
                  <a:gd name="T14" fmla="*/ 104 w 538"/>
                  <a:gd name="T15" fmla="*/ 6 h 387"/>
                  <a:gd name="T16" fmla="*/ 104 w 538"/>
                  <a:gd name="T17" fmla="*/ 57 h 387"/>
                  <a:gd name="T18" fmla="*/ 31 w 538"/>
                  <a:gd name="T19" fmla="*/ 57 h 387"/>
                  <a:gd name="T20" fmla="*/ 28 w 538"/>
                  <a:gd name="T21" fmla="*/ 60 h 387"/>
                  <a:gd name="T22" fmla="*/ 108 w 538"/>
                  <a:gd name="T23" fmla="*/ 60 h 387"/>
                  <a:gd name="T24" fmla="*/ 108 w 538"/>
                  <a:gd name="T25" fmla="*/ 3 h 387"/>
                  <a:gd name="T26" fmla="*/ 111 w 538"/>
                  <a:gd name="T27" fmla="*/ 3 h 387"/>
                  <a:gd name="T28" fmla="*/ 111 w 538"/>
                  <a:gd name="T29" fmla="*/ 0 h 387"/>
                  <a:gd name="T30" fmla="*/ 24 w 538"/>
                  <a:gd name="T31" fmla="*/ 0 h 387"/>
                  <a:gd name="T32" fmla="*/ 24 w 538"/>
                  <a:gd name="T33" fmla="*/ 64 h 387"/>
                  <a:gd name="T34" fmla="*/ 28 w 538"/>
                  <a:gd name="T35" fmla="*/ 64 h 387"/>
                  <a:gd name="T36" fmla="*/ 28 w 538"/>
                  <a:gd name="T37" fmla="*/ 60 h 387"/>
                  <a:gd name="T38" fmla="*/ 0 w 538"/>
                  <a:gd name="T39" fmla="*/ 93 h 387"/>
                  <a:gd name="T40" fmla="*/ 14 w 538"/>
                  <a:gd name="T41" fmla="*/ 93 h 387"/>
                  <a:gd name="T42" fmla="*/ 14 w 538"/>
                  <a:gd name="T43" fmla="*/ 89 h 387"/>
                  <a:gd name="T44" fmla="*/ 0 w 538"/>
                  <a:gd name="T45" fmla="*/ 89 h 387"/>
                  <a:gd name="T46" fmla="*/ 0 w 538"/>
                  <a:gd name="T47" fmla="*/ 93 h 387"/>
                  <a:gd name="T48" fmla="*/ 79 w 538"/>
                  <a:gd name="T49" fmla="*/ 96 h 387"/>
                  <a:gd name="T50" fmla="*/ 108 w 538"/>
                  <a:gd name="T51" fmla="*/ 96 h 387"/>
                  <a:gd name="T52" fmla="*/ 108 w 538"/>
                  <a:gd name="T53" fmla="*/ 94 h 387"/>
                  <a:gd name="T54" fmla="*/ 79 w 538"/>
                  <a:gd name="T55" fmla="*/ 94 h 387"/>
                  <a:gd name="T56" fmla="*/ 79 w 538"/>
                  <a:gd name="T57" fmla="*/ 96 h 387"/>
                  <a:gd name="T58" fmla="*/ 130 w 538"/>
                  <a:gd name="T59" fmla="*/ 91 h 387"/>
                  <a:gd name="T60" fmla="*/ 135 w 538"/>
                  <a:gd name="T61" fmla="*/ 91 h 387"/>
                  <a:gd name="T62" fmla="*/ 135 w 538"/>
                  <a:gd name="T63" fmla="*/ 89 h 387"/>
                  <a:gd name="T64" fmla="*/ 130 w 538"/>
                  <a:gd name="T65" fmla="*/ 89 h 387"/>
                  <a:gd name="T66" fmla="*/ 130 w 538"/>
                  <a:gd name="T67" fmla="*/ 91 h 387"/>
                  <a:gd name="T68" fmla="*/ 130 w 538"/>
                  <a:gd name="T69" fmla="*/ 95 h 387"/>
                  <a:gd name="T70" fmla="*/ 135 w 538"/>
                  <a:gd name="T71" fmla="*/ 95 h 387"/>
                  <a:gd name="T72" fmla="*/ 135 w 538"/>
                  <a:gd name="T73" fmla="*/ 93 h 387"/>
                  <a:gd name="T74" fmla="*/ 130 w 538"/>
                  <a:gd name="T75" fmla="*/ 93 h 387"/>
                  <a:gd name="T76" fmla="*/ 130 w 538"/>
                  <a:gd name="T77" fmla="*/ 95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63" name="Line 64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64" name="Line 65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65" name="Line 66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202" name="Group 67"/>
            <p:cNvGrpSpPr>
              <a:grpSpLocks/>
            </p:cNvGrpSpPr>
            <p:nvPr/>
          </p:nvGrpSpPr>
          <p:grpSpPr bwMode="auto">
            <a:xfrm>
              <a:off x="4623" y="2016"/>
              <a:ext cx="286" cy="288"/>
              <a:chOff x="712" y="2330"/>
              <a:chExt cx="286" cy="288"/>
            </a:xfrm>
          </p:grpSpPr>
          <p:sp>
            <p:nvSpPr>
              <p:cNvPr id="37242" name="Freeform 68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32 w 572"/>
                  <a:gd name="T1" fmla="*/ 94 h 577"/>
                  <a:gd name="T2" fmla="*/ 0 w 572"/>
                  <a:gd name="T3" fmla="*/ 94 h 577"/>
                  <a:gd name="T4" fmla="*/ 0 w 572"/>
                  <a:gd name="T5" fmla="*/ 144 h 577"/>
                  <a:gd name="T6" fmla="*/ 143 w 572"/>
                  <a:gd name="T7" fmla="*/ 144 h 577"/>
                  <a:gd name="T8" fmla="*/ 143 w 572"/>
                  <a:gd name="T9" fmla="*/ 94 h 577"/>
                  <a:gd name="T10" fmla="*/ 112 w 572"/>
                  <a:gd name="T11" fmla="*/ 94 h 577"/>
                  <a:gd name="T12" fmla="*/ 112 w 572"/>
                  <a:gd name="T13" fmla="*/ 87 h 577"/>
                  <a:gd name="T14" fmla="*/ 125 w 572"/>
                  <a:gd name="T15" fmla="*/ 87 h 577"/>
                  <a:gd name="T16" fmla="*/ 125 w 572"/>
                  <a:gd name="T17" fmla="*/ 0 h 577"/>
                  <a:gd name="T18" fmla="*/ 18 w 572"/>
                  <a:gd name="T19" fmla="*/ 0 h 577"/>
                  <a:gd name="T20" fmla="*/ 18 w 572"/>
                  <a:gd name="T21" fmla="*/ 87 h 577"/>
                  <a:gd name="T22" fmla="*/ 32 w 572"/>
                  <a:gd name="T23" fmla="*/ 87 h 577"/>
                  <a:gd name="T24" fmla="*/ 32 w 572"/>
                  <a:gd name="T25" fmla="*/ 94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43" name="Line 69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44" name="Line 70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45" name="Freeform 71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41 h 161"/>
                  <a:gd name="T2" fmla="*/ 47 w 231"/>
                  <a:gd name="T3" fmla="*/ 41 h 161"/>
                  <a:gd name="T4" fmla="*/ 47 w 231"/>
                  <a:gd name="T5" fmla="*/ 0 h 161"/>
                  <a:gd name="T6" fmla="*/ 0 w 231"/>
                  <a:gd name="T7" fmla="*/ 0 h 161"/>
                  <a:gd name="T8" fmla="*/ 0 w 231"/>
                  <a:gd name="T9" fmla="*/ 41 h 161"/>
                  <a:gd name="T10" fmla="*/ 51 w 231"/>
                  <a:gd name="T11" fmla="*/ 7 h 161"/>
                  <a:gd name="T12" fmla="*/ 58 w 231"/>
                  <a:gd name="T13" fmla="*/ 7 h 161"/>
                  <a:gd name="T14" fmla="*/ 58 w 231"/>
                  <a:gd name="T15" fmla="*/ 0 h 161"/>
                  <a:gd name="T16" fmla="*/ 51 w 231"/>
                  <a:gd name="T17" fmla="*/ 0 h 161"/>
                  <a:gd name="T18" fmla="*/ 51 w 231"/>
                  <a:gd name="T19" fmla="*/ 7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46" name="Line 72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47" name="Line 73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48" name="Line 74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49" name="Rectangle 75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50" name="Freeform 76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113 w 538"/>
                  <a:gd name="T1" fmla="*/ 69 h 387"/>
                  <a:gd name="T2" fmla="*/ 118 w 538"/>
                  <a:gd name="T3" fmla="*/ 69 h 387"/>
                  <a:gd name="T4" fmla="*/ 118 w 538"/>
                  <a:gd name="T5" fmla="*/ 67 h 387"/>
                  <a:gd name="T6" fmla="*/ 113 w 538"/>
                  <a:gd name="T7" fmla="*/ 67 h 387"/>
                  <a:gd name="T8" fmla="*/ 113 w 538"/>
                  <a:gd name="T9" fmla="*/ 69 h 387"/>
                  <a:gd name="T10" fmla="*/ 31 w 538"/>
                  <a:gd name="T11" fmla="*/ 57 h 387"/>
                  <a:gd name="T12" fmla="*/ 31 w 538"/>
                  <a:gd name="T13" fmla="*/ 6 h 387"/>
                  <a:gd name="T14" fmla="*/ 104 w 538"/>
                  <a:gd name="T15" fmla="*/ 6 h 387"/>
                  <a:gd name="T16" fmla="*/ 104 w 538"/>
                  <a:gd name="T17" fmla="*/ 57 h 387"/>
                  <a:gd name="T18" fmla="*/ 31 w 538"/>
                  <a:gd name="T19" fmla="*/ 57 h 387"/>
                  <a:gd name="T20" fmla="*/ 28 w 538"/>
                  <a:gd name="T21" fmla="*/ 60 h 387"/>
                  <a:gd name="T22" fmla="*/ 108 w 538"/>
                  <a:gd name="T23" fmla="*/ 60 h 387"/>
                  <a:gd name="T24" fmla="*/ 108 w 538"/>
                  <a:gd name="T25" fmla="*/ 3 h 387"/>
                  <a:gd name="T26" fmla="*/ 111 w 538"/>
                  <a:gd name="T27" fmla="*/ 3 h 387"/>
                  <a:gd name="T28" fmla="*/ 111 w 538"/>
                  <a:gd name="T29" fmla="*/ 0 h 387"/>
                  <a:gd name="T30" fmla="*/ 24 w 538"/>
                  <a:gd name="T31" fmla="*/ 0 h 387"/>
                  <a:gd name="T32" fmla="*/ 24 w 538"/>
                  <a:gd name="T33" fmla="*/ 64 h 387"/>
                  <a:gd name="T34" fmla="*/ 28 w 538"/>
                  <a:gd name="T35" fmla="*/ 64 h 387"/>
                  <a:gd name="T36" fmla="*/ 28 w 538"/>
                  <a:gd name="T37" fmla="*/ 60 h 387"/>
                  <a:gd name="T38" fmla="*/ 0 w 538"/>
                  <a:gd name="T39" fmla="*/ 93 h 387"/>
                  <a:gd name="T40" fmla="*/ 14 w 538"/>
                  <a:gd name="T41" fmla="*/ 93 h 387"/>
                  <a:gd name="T42" fmla="*/ 14 w 538"/>
                  <a:gd name="T43" fmla="*/ 89 h 387"/>
                  <a:gd name="T44" fmla="*/ 0 w 538"/>
                  <a:gd name="T45" fmla="*/ 89 h 387"/>
                  <a:gd name="T46" fmla="*/ 0 w 538"/>
                  <a:gd name="T47" fmla="*/ 93 h 387"/>
                  <a:gd name="T48" fmla="*/ 79 w 538"/>
                  <a:gd name="T49" fmla="*/ 96 h 387"/>
                  <a:gd name="T50" fmla="*/ 108 w 538"/>
                  <a:gd name="T51" fmla="*/ 96 h 387"/>
                  <a:gd name="T52" fmla="*/ 108 w 538"/>
                  <a:gd name="T53" fmla="*/ 94 h 387"/>
                  <a:gd name="T54" fmla="*/ 79 w 538"/>
                  <a:gd name="T55" fmla="*/ 94 h 387"/>
                  <a:gd name="T56" fmla="*/ 79 w 538"/>
                  <a:gd name="T57" fmla="*/ 96 h 387"/>
                  <a:gd name="T58" fmla="*/ 130 w 538"/>
                  <a:gd name="T59" fmla="*/ 91 h 387"/>
                  <a:gd name="T60" fmla="*/ 135 w 538"/>
                  <a:gd name="T61" fmla="*/ 91 h 387"/>
                  <a:gd name="T62" fmla="*/ 135 w 538"/>
                  <a:gd name="T63" fmla="*/ 89 h 387"/>
                  <a:gd name="T64" fmla="*/ 130 w 538"/>
                  <a:gd name="T65" fmla="*/ 89 h 387"/>
                  <a:gd name="T66" fmla="*/ 130 w 538"/>
                  <a:gd name="T67" fmla="*/ 91 h 387"/>
                  <a:gd name="T68" fmla="*/ 130 w 538"/>
                  <a:gd name="T69" fmla="*/ 95 h 387"/>
                  <a:gd name="T70" fmla="*/ 135 w 538"/>
                  <a:gd name="T71" fmla="*/ 95 h 387"/>
                  <a:gd name="T72" fmla="*/ 135 w 538"/>
                  <a:gd name="T73" fmla="*/ 93 h 387"/>
                  <a:gd name="T74" fmla="*/ 130 w 538"/>
                  <a:gd name="T75" fmla="*/ 93 h 387"/>
                  <a:gd name="T76" fmla="*/ 130 w 538"/>
                  <a:gd name="T77" fmla="*/ 95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51" name="Line 77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52" name="Line 78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53" name="Line 79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203" name="Group 80"/>
            <p:cNvGrpSpPr>
              <a:grpSpLocks/>
            </p:cNvGrpSpPr>
            <p:nvPr/>
          </p:nvGrpSpPr>
          <p:grpSpPr bwMode="auto">
            <a:xfrm>
              <a:off x="4817" y="3600"/>
              <a:ext cx="286" cy="288"/>
              <a:chOff x="712" y="2330"/>
              <a:chExt cx="286" cy="288"/>
            </a:xfrm>
          </p:grpSpPr>
          <p:sp>
            <p:nvSpPr>
              <p:cNvPr id="37230" name="Freeform 81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32 w 572"/>
                  <a:gd name="T1" fmla="*/ 94 h 577"/>
                  <a:gd name="T2" fmla="*/ 0 w 572"/>
                  <a:gd name="T3" fmla="*/ 94 h 577"/>
                  <a:gd name="T4" fmla="*/ 0 w 572"/>
                  <a:gd name="T5" fmla="*/ 144 h 577"/>
                  <a:gd name="T6" fmla="*/ 143 w 572"/>
                  <a:gd name="T7" fmla="*/ 144 h 577"/>
                  <a:gd name="T8" fmla="*/ 143 w 572"/>
                  <a:gd name="T9" fmla="*/ 94 h 577"/>
                  <a:gd name="T10" fmla="*/ 112 w 572"/>
                  <a:gd name="T11" fmla="*/ 94 h 577"/>
                  <a:gd name="T12" fmla="*/ 112 w 572"/>
                  <a:gd name="T13" fmla="*/ 87 h 577"/>
                  <a:gd name="T14" fmla="*/ 125 w 572"/>
                  <a:gd name="T15" fmla="*/ 87 h 577"/>
                  <a:gd name="T16" fmla="*/ 125 w 572"/>
                  <a:gd name="T17" fmla="*/ 0 h 577"/>
                  <a:gd name="T18" fmla="*/ 18 w 572"/>
                  <a:gd name="T19" fmla="*/ 0 h 577"/>
                  <a:gd name="T20" fmla="*/ 18 w 572"/>
                  <a:gd name="T21" fmla="*/ 87 h 577"/>
                  <a:gd name="T22" fmla="*/ 32 w 572"/>
                  <a:gd name="T23" fmla="*/ 87 h 577"/>
                  <a:gd name="T24" fmla="*/ 32 w 572"/>
                  <a:gd name="T25" fmla="*/ 94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31" name="Line 82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32" name="Line 83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33" name="Freeform 84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41 h 161"/>
                  <a:gd name="T2" fmla="*/ 47 w 231"/>
                  <a:gd name="T3" fmla="*/ 41 h 161"/>
                  <a:gd name="T4" fmla="*/ 47 w 231"/>
                  <a:gd name="T5" fmla="*/ 0 h 161"/>
                  <a:gd name="T6" fmla="*/ 0 w 231"/>
                  <a:gd name="T7" fmla="*/ 0 h 161"/>
                  <a:gd name="T8" fmla="*/ 0 w 231"/>
                  <a:gd name="T9" fmla="*/ 41 h 161"/>
                  <a:gd name="T10" fmla="*/ 51 w 231"/>
                  <a:gd name="T11" fmla="*/ 7 h 161"/>
                  <a:gd name="T12" fmla="*/ 58 w 231"/>
                  <a:gd name="T13" fmla="*/ 7 h 161"/>
                  <a:gd name="T14" fmla="*/ 58 w 231"/>
                  <a:gd name="T15" fmla="*/ 0 h 161"/>
                  <a:gd name="T16" fmla="*/ 51 w 231"/>
                  <a:gd name="T17" fmla="*/ 0 h 161"/>
                  <a:gd name="T18" fmla="*/ 51 w 231"/>
                  <a:gd name="T19" fmla="*/ 7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34" name="Line 85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35" name="Line 86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36" name="Line 87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37" name="Rectangle 88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38" name="Freeform 89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113 w 538"/>
                  <a:gd name="T1" fmla="*/ 69 h 387"/>
                  <a:gd name="T2" fmla="*/ 118 w 538"/>
                  <a:gd name="T3" fmla="*/ 69 h 387"/>
                  <a:gd name="T4" fmla="*/ 118 w 538"/>
                  <a:gd name="T5" fmla="*/ 67 h 387"/>
                  <a:gd name="T6" fmla="*/ 113 w 538"/>
                  <a:gd name="T7" fmla="*/ 67 h 387"/>
                  <a:gd name="T8" fmla="*/ 113 w 538"/>
                  <a:gd name="T9" fmla="*/ 69 h 387"/>
                  <a:gd name="T10" fmla="*/ 31 w 538"/>
                  <a:gd name="T11" fmla="*/ 57 h 387"/>
                  <a:gd name="T12" fmla="*/ 31 w 538"/>
                  <a:gd name="T13" fmla="*/ 6 h 387"/>
                  <a:gd name="T14" fmla="*/ 104 w 538"/>
                  <a:gd name="T15" fmla="*/ 6 h 387"/>
                  <a:gd name="T16" fmla="*/ 104 w 538"/>
                  <a:gd name="T17" fmla="*/ 57 h 387"/>
                  <a:gd name="T18" fmla="*/ 31 w 538"/>
                  <a:gd name="T19" fmla="*/ 57 h 387"/>
                  <a:gd name="T20" fmla="*/ 28 w 538"/>
                  <a:gd name="T21" fmla="*/ 60 h 387"/>
                  <a:gd name="T22" fmla="*/ 108 w 538"/>
                  <a:gd name="T23" fmla="*/ 60 h 387"/>
                  <a:gd name="T24" fmla="*/ 108 w 538"/>
                  <a:gd name="T25" fmla="*/ 3 h 387"/>
                  <a:gd name="T26" fmla="*/ 111 w 538"/>
                  <a:gd name="T27" fmla="*/ 3 h 387"/>
                  <a:gd name="T28" fmla="*/ 111 w 538"/>
                  <a:gd name="T29" fmla="*/ 0 h 387"/>
                  <a:gd name="T30" fmla="*/ 24 w 538"/>
                  <a:gd name="T31" fmla="*/ 0 h 387"/>
                  <a:gd name="T32" fmla="*/ 24 w 538"/>
                  <a:gd name="T33" fmla="*/ 64 h 387"/>
                  <a:gd name="T34" fmla="*/ 28 w 538"/>
                  <a:gd name="T35" fmla="*/ 64 h 387"/>
                  <a:gd name="T36" fmla="*/ 28 w 538"/>
                  <a:gd name="T37" fmla="*/ 60 h 387"/>
                  <a:gd name="T38" fmla="*/ 0 w 538"/>
                  <a:gd name="T39" fmla="*/ 93 h 387"/>
                  <a:gd name="T40" fmla="*/ 14 w 538"/>
                  <a:gd name="T41" fmla="*/ 93 h 387"/>
                  <a:gd name="T42" fmla="*/ 14 w 538"/>
                  <a:gd name="T43" fmla="*/ 89 h 387"/>
                  <a:gd name="T44" fmla="*/ 0 w 538"/>
                  <a:gd name="T45" fmla="*/ 89 h 387"/>
                  <a:gd name="T46" fmla="*/ 0 w 538"/>
                  <a:gd name="T47" fmla="*/ 93 h 387"/>
                  <a:gd name="T48" fmla="*/ 79 w 538"/>
                  <a:gd name="T49" fmla="*/ 96 h 387"/>
                  <a:gd name="T50" fmla="*/ 108 w 538"/>
                  <a:gd name="T51" fmla="*/ 96 h 387"/>
                  <a:gd name="T52" fmla="*/ 108 w 538"/>
                  <a:gd name="T53" fmla="*/ 94 h 387"/>
                  <a:gd name="T54" fmla="*/ 79 w 538"/>
                  <a:gd name="T55" fmla="*/ 94 h 387"/>
                  <a:gd name="T56" fmla="*/ 79 w 538"/>
                  <a:gd name="T57" fmla="*/ 96 h 387"/>
                  <a:gd name="T58" fmla="*/ 130 w 538"/>
                  <a:gd name="T59" fmla="*/ 91 h 387"/>
                  <a:gd name="T60" fmla="*/ 135 w 538"/>
                  <a:gd name="T61" fmla="*/ 91 h 387"/>
                  <a:gd name="T62" fmla="*/ 135 w 538"/>
                  <a:gd name="T63" fmla="*/ 89 h 387"/>
                  <a:gd name="T64" fmla="*/ 130 w 538"/>
                  <a:gd name="T65" fmla="*/ 89 h 387"/>
                  <a:gd name="T66" fmla="*/ 130 w 538"/>
                  <a:gd name="T67" fmla="*/ 91 h 387"/>
                  <a:gd name="T68" fmla="*/ 130 w 538"/>
                  <a:gd name="T69" fmla="*/ 95 h 387"/>
                  <a:gd name="T70" fmla="*/ 135 w 538"/>
                  <a:gd name="T71" fmla="*/ 95 h 387"/>
                  <a:gd name="T72" fmla="*/ 135 w 538"/>
                  <a:gd name="T73" fmla="*/ 93 h 387"/>
                  <a:gd name="T74" fmla="*/ 130 w 538"/>
                  <a:gd name="T75" fmla="*/ 93 h 387"/>
                  <a:gd name="T76" fmla="*/ 130 w 538"/>
                  <a:gd name="T77" fmla="*/ 95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39" name="Line 90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40" name="Line 91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41" name="Line 92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7204" name="AutoShape 93"/>
            <p:cNvCxnSpPr>
              <a:cxnSpLocks noChangeShapeType="1"/>
              <a:stCxn id="37192" idx="3"/>
              <a:endCxn id="37194" idx="1"/>
            </p:cNvCxnSpPr>
            <p:nvPr/>
          </p:nvCxnSpPr>
          <p:spPr bwMode="auto">
            <a:xfrm flipV="1">
              <a:off x="1359" y="2400"/>
              <a:ext cx="1152" cy="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205" name="AutoShape 94"/>
            <p:cNvCxnSpPr>
              <a:cxnSpLocks noChangeShapeType="1"/>
              <a:stCxn id="37192" idx="3"/>
              <a:endCxn id="37195" idx="1"/>
            </p:cNvCxnSpPr>
            <p:nvPr/>
          </p:nvCxnSpPr>
          <p:spPr bwMode="auto">
            <a:xfrm>
              <a:off x="1359" y="2448"/>
              <a:ext cx="1152" cy="57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206" name="AutoShape 95"/>
            <p:cNvCxnSpPr>
              <a:cxnSpLocks noChangeShapeType="1"/>
              <a:stCxn id="37193" idx="3"/>
              <a:endCxn id="37195" idx="1"/>
            </p:cNvCxnSpPr>
            <p:nvPr/>
          </p:nvCxnSpPr>
          <p:spPr bwMode="auto">
            <a:xfrm flipV="1">
              <a:off x="1311" y="3024"/>
              <a:ext cx="1200" cy="4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207" name="AutoShape 96"/>
            <p:cNvCxnSpPr>
              <a:cxnSpLocks noChangeShapeType="1"/>
              <a:stCxn id="37193" idx="3"/>
              <a:endCxn id="37196" idx="1"/>
            </p:cNvCxnSpPr>
            <p:nvPr/>
          </p:nvCxnSpPr>
          <p:spPr bwMode="auto">
            <a:xfrm>
              <a:off x="1311" y="3504"/>
              <a:ext cx="1200" cy="3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208" name="AutoShape 97"/>
            <p:cNvCxnSpPr>
              <a:cxnSpLocks noChangeShapeType="1"/>
              <a:stCxn id="37195" idx="3"/>
              <a:endCxn id="37197" idx="1"/>
            </p:cNvCxnSpPr>
            <p:nvPr/>
          </p:nvCxnSpPr>
          <p:spPr bwMode="auto">
            <a:xfrm flipV="1">
              <a:off x="2703" y="2688"/>
              <a:ext cx="1440" cy="3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209" name="AutoShape 98"/>
            <p:cNvCxnSpPr>
              <a:cxnSpLocks noChangeShapeType="1"/>
              <a:stCxn id="37196" idx="3"/>
              <a:endCxn id="37198" idx="1"/>
            </p:cNvCxnSpPr>
            <p:nvPr/>
          </p:nvCxnSpPr>
          <p:spPr bwMode="auto">
            <a:xfrm flipV="1">
              <a:off x="2703" y="3792"/>
              <a:ext cx="1248" cy="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210" name="AutoShape 99"/>
            <p:cNvCxnSpPr>
              <a:cxnSpLocks noChangeShapeType="1"/>
              <a:stCxn id="37198" idx="0"/>
              <a:endCxn id="37197" idx="2"/>
            </p:cNvCxnSpPr>
            <p:nvPr/>
          </p:nvCxnSpPr>
          <p:spPr bwMode="auto">
            <a:xfrm flipV="1">
              <a:off x="4047" y="2832"/>
              <a:ext cx="192" cy="81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211" name="AutoShape 100"/>
            <p:cNvCxnSpPr>
              <a:cxnSpLocks noChangeShapeType="1"/>
              <a:stCxn id="37193" idx="0"/>
              <a:endCxn id="37192" idx="2"/>
            </p:cNvCxnSpPr>
            <p:nvPr/>
          </p:nvCxnSpPr>
          <p:spPr bwMode="auto">
            <a:xfrm flipV="1">
              <a:off x="1215" y="2592"/>
              <a:ext cx="48" cy="76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212" name="AutoShape 101"/>
            <p:cNvCxnSpPr>
              <a:cxnSpLocks noChangeShapeType="1"/>
              <a:stCxn id="37194" idx="3"/>
              <a:endCxn id="37197" idx="1"/>
            </p:cNvCxnSpPr>
            <p:nvPr/>
          </p:nvCxnSpPr>
          <p:spPr bwMode="auto">
            <a:xfrm>
              <a:off x="2703" y="2400"/>
              <a:ext cx="1440" cy="2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213" name="AutoShape 102"/>
            <p:cNvCxnSpPr>
              <a:cxnSpLocks noChangeShapeType="1"/>
              <a:stCxn id="37286" idx="35"/>
              <a:endCxn id="37192" idx="1"/>
            </p:cNvCxnSpPr>
            <p:nvPr/>
          </p:nvCxnSpPr>
          <p:spPr bwMode="auto">
            <a:xfrm>
              <a:off x="676" y="2227"/>
              <a:ext cx="491" cy="22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214" name="AutoShape 103"/>
            <p:cNvCxnSpPr>
              <a:cxnSpLocks noChangeShapeType="1"/>
              <a:stCxn id="37274" idx="31"/>
              <a:endCxn id="37193" idx="1"/>
            </p:cNvCxnSpPr>
            <p:nvPr/>
          </p:nvCxnSpPr>
          <p:spPr bwMode="auto">
            <a:xfrm flipV="1">
              <a:off x="724" y="3504"/>
              <a:ext cx="395" cy="1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215" name="AutoShape 104"/>
            <p:cNvCxnSpPr>
              <a:cxnSpLocks noChangeShapeType="1"/>
              <a:stCxn id="37194" idx="0"/>
              <a:endCxn id="37257" idx="4"/>
            </p:cNvCxnSpPr>
            <p:nvPr/>
          </p:nvCxnSpPr>
          <p:spPr bwMode="auto">
            <a:xfrm flipV="1">
              <a:off x="2607" y="2007"/>
              <a:ext cx="99" cy="24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216" name="AutoShape 105"/>
            <p:cNvCxnSpPr>
              <a:cxnSpLocks noChangeShapeType="1"/>
              <a:stCxn id="37198" idx="3"/>
              <a:endCxn id="37238" idx="23"/>
            </p:cNvCxnSpPr>
            <p:nvPr/>
          </p:nvCxnSpPr>
          <p:spPr bwMode="auto">
            <a:xfrm>
              <a:off x="4143" y="3792"/>
              <a:ext cx="682" cy="1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217" name="AutoShape 106"/>
            <p:cNvCxnSpPr>
              <a:cxnSpLocks noChangeShapeType="1"/>
              <a:stCxn id="37197" idx="3"/>
              <a:endCxn id="37242" idx="2"/>
            </p:cNvCxnSpPr>
            <p:nvPr/>
          </p:nvCxnSpPr>
          <p:spPr bwMode="auto">
            <a:xfrm flipV="1">
              <a:off x="4335" y="2304"/>
              <a:ext cx="288" cy="38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218" name="Text Box 107"/>
            <p:cNvSpPr txBox="1">
              <a:spLocks noChangeArrowheads="1"/>
            </p:cNvSpPr>
            <p:nvPr/>
          </p:nvSpPr>
          <p:spPr bwMode="auto">
            <a:xfrm>
              <a:off x="303" y="1824"/>
              <a:ext cx="45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/>
                <a:t>Host A</a:t>
              </a:r>
            </a:p>
          </p:txBody>
        </p:sp>
        <p:sp>
          <p:nvSpPr>
            <p:cNvPr id="37219" name="Text Box 108"/>
            <p:cNvSpPr txBox="1">
              <a:spLocks noChangeArrowheads="1"/>
            </p:cNvSpPr>
            <p:nvPr/>
          </p:nvSpPr>
          <p:spPr bwMode="auto">
            <a:xfrm>
              <a:off x="333" y="3314"/>
              <a:ext cx="45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/>
                <a:t>Host B</a:t>
              </a:r>
            </a:p>
          </p:txBody>
        </p:sp>
        <p:sp>
          <p:nvSpPr>
            <p:cNvPr id="37220" name="Text Box 109"/>
            <p:cNvSpPr txBox="1">
              <a:spLocks noChangeArrowheads="1"/>
            </p:cNvSpPr>
            <p:nvPr/>
          </p:nvSpPr>
          <p:spPr bwMode="auto">
            <a:xfrm>
              <a:off x="4671" y="3408"/>
              <a:ext cx="45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/>
                <a:t>Host E</a:t>
              </a:r>
            </a:p>
          </p:txBody>
        </p:sp>
        <p:sp>
          <p:nvSpPr>
            <p:cNvPr id="37221" name="Text Box 110"/>
            <p:cNvSpPr txBox="1">
              <a:spLocks noChangeArrowheads="1"/>
            </p:cNvSpPr>
            <p:nvPr/>
          </p:nvSpPr>
          <p:spPr bwMode="auto">
            <a:xfrm>
              <a:off x="4458" y="1778"/>
              <a:ext cx="45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/>
                <a:t>Host D</a:t>
              </a:r>
            </a:p>
          </p:txBody>
        </p:sp>
        <p:sp>
          <p:nvSpPr>
            <p:cNvPr id="37222" name="Text Box 111"/>
            <p:cNvSpPr txBox="1">
              <a:spLocks noChangeArrowheads="1"/>
            </p:cNvSpPr>
            <p:nvPr/>
          </p:nvSpPr>
          <p:spPr bwMode="auto">
            <a:xfrm>
              <a:off x="2460" y="1536"/>
              <a:ext cx="45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/>
                <a:t>Host C</a:t>
              </a:r>
            </a:p>
          </p:txBody>
        </p:sp>
        <p:sp>
          <p:nvSpPr>
            <p:cNvPr id="37223" name="Text Box 112"/>
            <p:cNvSpPr txBox="1">
              <a:spLocks noChangeArrowheads="1"/>
            </p:cNvSpPr>
            <p:nvPr/>
          </p:nvSpPr>
          <p:spPr bwMode="auto">
            <a:xfrm>
              <a:off x="1152" y="2354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/>
                <a:t>N1</a:t>
              </a:r>
            </a:p>
          </p:txBody>
        </p:sp>
        <p:sp>
          <p:nvSpPr>
            <p:cNvPr id="37224" name="Text Box 113"/>
            <p:cNvSpPr txBox="1">
              <a:spLocks noChangeArrowheads="1"/>
            </p:cNvSpPr>
            <p:nvPr/>
          </p:nvSpPr>
          <p:spPr bwMode="auto">
            <a:xfrm>
              <a:off x="2479" y="2304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/>
                <a:t>N2</a:t>
              </a:r>
            </a:p>
          </p:txBody>
        </p:sp>
        <p:sp>
          <p:nvSpPr>
            <p:cNvPr id="37225" name="Text Box 114"/>
            <p:cNvSpPr txBox="1">
              <a:spLocks noChangeArrowheads="1"/>
            </p:cNvSpPr>
            <p:nvPr/>
          </p:nvSpPr>
          <p:spPr bwMode="auto">
            <a:xfrm>
              <a:off x="4111" y="2594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/>
                <a:t>N3</a:t>
              </a:r>
            </a:p>
          </p:txBody>
        </p:sp>
        <p:sp>
          <p:nvSpPr>
            <p:cNvPr id="37226" name="Text Box 115"/>
            <p:cNvSpPr txBox="1">
              <a:spLocks noChangeArrowheads="1"/>
            </p:cNvSpPr>
            <p:nvPr/>
          </p:nvSpPr>
          <p:spPr bwMode="auto">
            <a:xfrm>
              <a:off x="1089" y="3410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/>
                <a:t>N4</a:t>
              </a:r>
            </a:p>
          </p:txBody>
        </p:sp>
        <p:sp>
          <p:nvSpPr>
            <p:cNvPr id="37227" name="Text Box 116"/>
            <p:cNvSpPr txBox="1">
              <a:spLocks noChangeArrowheads="1"/>
            </p:cNvSpPr>
            <p:nvPr/>
          </p:nvSpPr>
          <p:spPr bwMode="auto">
            <a:xfrm>
              <a:off x="2479" y="2930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/>
                <a:t>N5</a:t>
              </a:r>
            </a:p>
          </p:txBody>
        </p:sp>
        <p:sp>
          <p:nvSpPr>
            <p:cNvPr id="37228" name="Text Box 117"/>
            <p:cNvSpPr txBox="1">
              <a:spLocks noChangeArrowheads="1"/>
            </p:cNvSpPr>
            <p:nvPr/>
          </p:nvSpPr>
          <p:spPr bwMode="auto">
            <a:xfrm>
              <a:off x="3919" y="3698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/>
                <a:t>N7</a:t>
              </a:r>
            </a:p>
          </p:txBody>
        </p:sp>
        <p:sp>
          <p:nvSpPr>
            <p:cNvPr id="37229" name="Text Box 118"/>
            <p:cNvSpPr txBox="1">
              <a:spLocks noChangeArrowheads="1"/>
            </p:cNvSpPr>
            <p:nvPr/>
          </p:nvSpPr>
          <p:spPr bwMode="auto">
            <a:xfrm>
              <a:off x="2479" y="3698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/>
                <a:t>N6</a:t>
              </a:r>
            </a:p>
          </p:txBody>
        </p:sp>
      </p:grpSp>
      <p:grpSp>
        <p:nvGrpSpPr>
          <p:cNvPr id="36869" name="Group 119"/>
          <p:cNvGrpSpPr>
            <a:grpSpLocks/>
          </p:cNvGrpSpPr>
          <p:nvPr/>
        </p:nvGrpSpPr>
        <p:grpSpPr bwMode="auto">
          <a:xfrm>
            <a:off x="1600200" y="1914525"/>
            <a:ext cx="1479550" cy="1000125"/>
            <a:chOff x="1008" y="1392"/>
            <a:chExt cx="932" cy="630"/>
          </a:xfrm>
        </p:grpSpPr>
        <p:sp>
          <p:nvSpPr>
            <p:cNvPr id="37134" name="Freeform 120"/>
            <p:cNvSpPr>
              <a:spLocks noEditPoints="1"/>
            </p:cNvSpPr>
            <p:nvPr/>
          </p:nvSpPr>
          <p:spPr bwMode="auto">
            <a:xfrm>
              <a:off x="1134" y="1595"/>
              <a:ext cx="284" cy="6"/>
            </a:xfrm>
            <a:custGeom>
              <a:avLst/>
              <a:gdLst>
                <a:gd name="T0" fmla="*/ 54 w 1500"/>
                <a:gd name="T1" fmla="*/ 1 h 22"/>
                <a:gd name="T2" fmla="*/ 54 w 1500"/>
                <a:gd name="T3" fmla="*/ 0 h 22"/>
                <a:gd name="T4" fmla="*/ 53 w 1500"/>
                <a:gd name="T5" fmla="*/ 0 h 22"/>
                <a:gd name="T6" fmla="*/ 53 w 1500"/>
                <a:gd name="T7" fmla="*/ 0 h 22"/>
                <a:gd name="T8" fmla="*/ 53 w 1500"/>
                <a:gd name="T9" fmla="*/ 1 h 22"/>
                <a:gd name="T10" fmla="*/ 53 w 1500"/>
                <a:gd name="T11" fmla="*/ 1 h 22"/>
                <a:gd name="T12" fmla="*/ 53 w 1500"/>
                <a:gd name="T13" fmla="*/ 2 h 22"/>
                <a:gd name="T14" fmla="*/ 54 w 1500"/>
                <a:gd name="T15" fmla="*/ 1 h 22"/>
                <a:gd name="T16" fmla="*/ 54 w 1500"/>
                <a:gd name="T17" fmla="*/ 1 h 22"/>
                <a:gd name="T18" fmla="*/ 0 w 1500"/>
                <a:gd name="T19" fmla="*/ 1 h 22"/>
                <a:gd name="T20" fmla="*/ 0 w 1500"/>
                <a:gd name="T21" fmla="*/ 1 h 22"/>
                <a:gd name="T22" fmla="*/ 0 w 1500"/>
                <a:gd name="T23" fmla="*/ 2 h 22"/>
                <a:gd name="T24" fmla="*/ 1 w 1500"/>
                <a:gd name="T25" fmla="*/ 1 h 22"/>
                <a:gd name="T26" fmla="*/ 1 w 1500"/>
                <a:gd name="T27" fmla="*/ 1 h 22"/>
                <a:gd name="T28" fmla="*/ 1 w 1500"/>
                <a:gd name="T29" fmla="*/ 0 h 22"/>
                <a:gd name="T30" fmla="*/ 0 w 1500"/>
                <a:gd name="T31" fmla="*/ 0 h 22"/>
                <a:gd name="T32" fmla="*/ 0 w 1500"/>
                <a:gd name="T33" fmla="*/ 0 h 22"/>
                <a:gd name="T34" fmla="*/ 0 w 1500"/>
                <a:gd name="T35" fmla="*/ 1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22"/>
                <a:gd name="T56" fmla="*/ 1500 w 1500"/>
                <a:gd name="T57" fmla="*/ 22 h 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22">
                  <a:moveTo>
                    <a:pt x="1500" y="10"/>
                  </a:moveTo>
                  <a:lnTo>
                    <a:pt x="1498" y="2"/>
                  </a:lnTo>
                  <a:lnTo>
                    <a:pt x="1490" y="0"/>
                  </a:lnTo>
                  <a:lnTo>
                    <a:pt x="1482" y="2"/>
                  </a:lnTo>
                  <a:lnTo>
                    <a:pt x="1478" y="10"/>
                  </a:lnTo>
                  <a:lnTo>
                    <a:pt x="1482" y="18"/>
                  </a:lnTo>
                  <a:lnTo>
                    <a:pt x="1490" y="22"/>
                  </a:lnTo>
                  <a:lnTo>
                    <a:pt x="1498" y="18"/>
                  </a:lnTo>
                  <a:lnTo>
                    <a:pt x="1500" y="10"/>
                  </a:lnTo>
                  <a:close/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18"/>
                  </a:lnTo>
                  <a:lnTo>
                    <a:pt x="21" y="10"/>
                  </a:lnTo>
                  <a:lnTo>
                    <a:pt x="18" y="2"/>
                  </a:lnTo>
                  <a:lnTo>
                    <a:pt x="10" y="0"/>
                  </a:lnTo>
                  <a:lnTo>
                    <a:pt x="2" y="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35" name="Line 121"/>
            <p:cNvSpPr>
              <a:spLocks noChangeShapeType="1"/>
            </p:cNvSpPr>
            <p:nvPr/>
          </p:nvSpPr>
          <p:spPr bwMode="auto">
            <a:xfrm flipH="1">
              <a:off x="1138" y="1598"/>
              <a:ext cx="27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6" name="Freeform 122"/>
            <p:cNvSpPr>
              <a:spLocks noEditPoints="1"/>
            </p:cNvSpPr>
            <p:nvPr/>
          </p:nvSpPr>
          <p:spPr bwMode="auto">
            <a:xfrm>
              <a:off x="1134" y="1753"/>
              <a:ext cx="284" cy="99"/>
            </a:xfrm>
            <a:custGeom>
              <a:avLst/>
              <a:gdLst>
                <a:gd name="T0" fmla="*/ 0 w 1500"/>
                <a:gd name="T1" fmla="*/ 24 h 403"/>
                <a:gd name="T2" fmla="*/ 0 w 1500"/>
                <a:gd name="T3" fmla="*/ 24 h 403"/>
                <a:gd name="T4" fmla="*/ 1 w 1500"/>
                <a:gd name="T5" fmla="*/ 24 h 403"/>
                <a:gd name="T6" fmla="*/ 1 w 1500"/>
                <a:gd name="T7" fmla="*/ 24 h 403"/>
                <a:gd name="T8" fmla="*/ 1 w 1500"/>
                <a:gd name="T9" fmla="*/ 24 h 403"/>
                <a:gd name="T10" fmla="*/ 1 w 1500"/>
                <a:gd name="T11" fmla="*/ 23 h 403"/>
                <a:gd name="T12" fmla="*/ 0 w 1500"/>
                <a:gd name="T13" fmla="*/ 23 h 403"/>
                <a:gd name="T14" fmla="*/ 0 w 1500"/>
                <a:gd name="T15" fmla="*/ 23 h 403"/>
                <a:gd name="T16" fmla="*/ 0 w 1500"/>
                <a:gd name="T17" fmla="*/ 24 h 403"/>
                <a:gd name="T18" fmla="*/ 54 w 1500"/>
                <a:gd name="T19" fmla="*/ 0 h 403"/>
                <a:gd name="T20" fmla="*/ 54 w 1500"/>
                <a:gd name="T21" fmla="*/ 0 h 403"/>
                <a:gd name="T22" fmla="*/ 53 w 1500"/>
                <a:gd name="T23" fmla="*/ 0 h 403"/>
                <a:gd name="T24" fmla="*/ 53 w 1500"/>
                <a:gd name="T25" fmla="*/ 0 h 403"/>
                <a:gd name="T26" fmla="*/ 53 w 1500"/>
                <a:gd name="T27" fmla="*/ 1 h 403"/>
                <a:gd name="T28" fmla="*/ 53 w 1500"/>
                <a:gd name="T29" fmla="*/ 1 h 403"/>
                <a:gd name="T30" fmla="*/ 53 w 1500"/>
                <a:gd name="T31" fmla="*/ 1 h 403"/>
                <a:gd name="T32" fmla="*/ 54 w 1500"/>
                <a:gd name="T33" fmla="*/ 1 h 403"/>
                <a:gd name="T34" fmla="*/ 54 w 1500"/>
                <a:gd name="T35" fmla="*/ 0 h 4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403"/>
                <a:gd name="T56" fmla="*/ 1500 w 1500"/>
                <a:gd name="T57" fmla="*/ 403 h 4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403">
                  <a:moveTo>
                    <a:pt x="0" y="395"/>
                  </a:moveTo>
                  <a:lnTo>
                    <a:pt x="4" y="403"/>
                  </a:lnTo>
                  <a:lnTo>
                    <a:pt x="14" y="403"/>
                  </a:lnTo>
                  <a:lnTo>
                    <a:pt x="20" y="399"/>
                  </a:lnTo>
                  <a:lnTo>
                    <a:pt x="21" y="391"/>
                  </a:lnTo>
                  <a:lnTo>
                    <a:pt x="16" y="383"/>
                  </a:lnTo>
                  <a:lnTo>
                    <a:pt x="8" y="381"/>
                  </a:lnTo>
                  <a:lnTo>
                    <a:pt x="0" y="387"/>
                  </a:lnTo>
                  <a:lnTo>
                    <a:pt x="0" y="395"/>
                  </a:lnTo>
                  <a:close/>
                  <a:moveTo>
                    <a:pt x="1500" y="8"/>
                  </a:moveTo>
                  <a:lnTo>
                    <a:pt x="1496" y="2"/>
                  </a:lnTo>
                  <a:lnTo>
                    <a:pt x="1486" y="0"/>
                  </a:lnTo>
                  <a:lnTo>
                    <a:pt x="1480" y="6"/>
                  </a:lnTo>
                  <a:lnTo>
                    <a:pt x="1478" y="14"/>
                  </a:lnTo>
                  <a:lnTo>
                    <a:pt x="1484" y="22"/>
                  </a:lnTo>
                  <a:lnTo>
                    <a:pt x="1492" y="22"/>
                  </a:lnTo>
                  <a:lnTo>
                    <a:pt x="1500" y="18"/>
                  </a:lnTo>
                  <a:lnTo>
                    <a:pt x="1500" y="8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37" name="Line 123"/>
            <p:cNvSpPr>
              <a:spLocks noChangeShapeType="1"/>
            </p:cNvSpPr>
            <p:nvPr/>
          </p:nvSpPr>
          <p:spPr bwMode="auto">
            <a:xfrm flipV="1">
              <a:off x="1138" y="1757"/>
              <a:ext cx="276" cy="9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8" name="Freeform 124"/>
            <p:cNvSpPr>
              <a:spLocks noEditPoints="1"/>
            </p:cNvSpPr>
            <p:nvPr/>
          </p:nvSpPr>
          <p:spPr bwMode="auto">
            <a:xfrm>
              <a:off x="1134" y="1846"/>
              <a:ext cx="284" cy="93"/>
            </a:xfrm>
            <a:custGeom>
              <a:avLst/>
              <a:gdLst>
                <a:gd name="T0" fmla="*/ 0 w 1500"/>
                <a:gd name="T1" fmla="*/ 0 h 381"/>
                <a:gd name="T2" fmla="*/ 0 w 1500"/>
                <a:gd name="T3" fmla="*/ 1 h 381"/>
                <a:gd name="T4" fmla="*/ 0 w 1500"/>
                <a:gd name="T5" fmla="*/ 1 h 381"/>
                <a:gd name="T6" fmla="*/ 1 w 1500"/>
                <a:gd name="T7" fmla="*/ 1 h 381"/>
                <a:gd name="T8" fmla="*/ 1 w 1500"/>
                <a:gd name="T9" fmla="*/ 1 h 381"/>
                <a:gd name="T10" fmla="*/ 1 w 1500"/>
                <a:gd name="T11" fmla="*/ 0 h 381"/>
                <a:gd name="T12" fmla="*/ 1 w 1500"/>
                <a:gd name="T13" fmla="*/ 0 h 381"/>
                <a:gd name="T14" fmla="*/ 0 w 1500"/>
                <a:gd name="T15" fmla="*/ 0 h 381"/>
                <a:gd name="T16" fmla="*/ 0 w 1500"/>
                <a:gd name="T17" fmla="*/ 0 h 381"/>
                <a:gd name="T18" fmla="*/ 54 w 1500"/>
                <a:gd name="T19" fmla="*/ 22 h 381"/>
                <a:gd name="T20" fmla="*/ 54 w 1500"/>
                <a:gd name="T21" fmla="*/ 22 h 381"/>
                <a:gd name="T22" fmla="*/ 53 w 1500"/>
                <a:gd name="T23" fmla="*/ 21 h 381"/>
                <a:gd name="T24" fmla="*/ 53 w 1500"/>
                <a:gd name="T25" fmla="*/ 21 h 381"/>
                <a:gd name="T26" fmla="*/ 53 w 1500"/>
                <a:gd name="T27" fmla="*/ 22 h 381"/>
                <a:gd name="T28" fmla="*/ 53 w 1500"/>
                <a:gd name="T29" fmla="*/ 22 h 381"/>
                <a:gd name="T30" fmla="*/ 53 w 1500"/>
                <a:gd name="T31" fmla="*/ 23 h 381"/>
                <a:gd name="T32" fmla="*/ 54 w 1500"/>
                <a:gd name="T33" fmla="*/ 23 h 381"/>
                <a:gd name="T34" fmla="*/ 54 w 1500"/>
                <a:gd name="T35" fmla="*/ 22 h 3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381"/>
                <a:gd name="T56" fmla="*/ 1500 w 1500"/>
                <a:gd name="T57" fmla="*/ 381 h 3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381">
                  <a:moveTo>
                    <a:pt x="0" y="10"/>
                  </a:moveTo>
                  <a:lnTo>
                    <a:pt x="2" y="18"/>
                  </a:lnTo>
                  <a:lnTo>
                    <a:pt x="8" y="22"/>
                  </a:lnTo>
                  <a:lnTo>
                    <a:pt x="16" y="22"/>
                  </a:lnTo>
                  <a:lnTo>
                    <a:pt x="21" y="14"/>
                  </a:lnTo>
                  <a:lnTo>
                    <a:pt x="20" y="6"/>
                  </a:lnTo>
                  <a:lnTo>
                    <a:pt x="14" y="0"/>
                  </a:lnTo>
                  <a:lnTo>
                    <a:pt x="4" y="2"/>
                  </a:lnTo>
                  <a:lnTo>
                    <a:pt x="0" y="10"/>
                  </a:lnTo>
                  <a:close/>
                  <a:moveTo>
                    <a:pt x="1500" y="373"/>
                  </a:moveTo>
                  <a:lnTo>
                    <a:pt x="1500" y="365"/>
                  </a:lnTo>
                  <a:lnTo>
                    <a:pt x="1492" y="359"/>
                  </a:lnTo>
                  <a:lnTo>
                    <a:pt x="1484" y="361"/>
                  </a:lnTo>
                  <a:lnTo>
                    <a:pt x="1478" y="369"/>
                  </a:lnTo>
                  <a:lnTo>
                    <a:pt x="1480" y="377"/>
                  </a:lnTo>
                  <a:lnTo>
                    <a:pt x="1486" y="381"/>
                  </a:lnTo>
                  <a:lnTo>
                    <a:pt x="1496" y="381"/>
                  </a:lnTo>
                  <a:lnTo>
                    <a:pt x="1500" y="373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39" name="Line 125"/>
            <p:cNvSpPr>
              <a:spLocks noChangeShapeType="1"/>
            </p:cNvSpPr>
            <p:nvPr/>
          </p:nvSpPr>
          <p:spPr bwMode="auto">
            <a:xfrm>
              <a:off x="1138" y="1850"/>
              <a:ext cx="276" cy="86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0" name="Freeform 126"/>
            <p:cNvSpPr>
              <a:spLocks noEditPoints="1"/>
            </p:cNvSpPr>
            <p:nvPr/>
          </p:nvSpPr>
          <p:spPr bwMode="auto">
            <a:xfrm>
              <a:off x="1414" y="1595"/>
              <a:ext cx="315" cy="71"/>
            </a:xfrm>
            <a:custGeom>
              <a:avLst/>
              <a:gdLst>
                <a:gd name="T0" fmla="*/ 0 w 1660"/>
                <a:gd name="T1" fmla="*/ 0 h 291"/>
                <a:gd name="T2" fmla="*/ 0 w 1660"/>
                <a:gd name="T3" fmla="*/ 1 h 291"/>
                <a:gd name="T4" fmla="*/ 0 w 1660"/>
                <a:gd name="T5" fmla="*/ 1 h 291"/>
                <a:gd name="T6" fmla="*/ 1 w 1660"/>
                <a:gd name="T7" fmla="*/ 1 h 291"/>
                <a:gd name="T8" fmla="*/ 1 w 1660"/>
                <a:gd name="T9" fmla="*/ 1 h 291"/>
                <a:gd name="T10" fmla="*/ 1 w 1660"/>
                <a:gd name="T11" fmla="*/ 0 h 291"/>
                <a:gd name="T12" fmla="*/ 1 w 1660"/>
                <a:gd name="T13" fmla="*/ 0 h 291"/>
                <a:gd name="T14" fmla="*/ 0 w 1660"/>
                <a:gd name="T15" fmla="*/ 0 h 291"/>
                <a:gd name="T16" fmla="*/ 0 w 1660"/>
                <a:gd name="T17" fmla="*/ 0 h 291"/>
                <a:gd name="T18" fmla="*/ 60 w 1660"/>
                <a:gd name="T19" fmla="*/ 17 h 291"/>
                <a:gd name="T20" fmla="*/ 60 w 1660"/>
                <a:gd name="T21" fmla="*/ 16 h 291"/>
                <a:gd name="T22" fmla="*/ 59 w 1660"/>
                <a:gd name="T23" fmla="*/ 16 h 291"/>
                <a:gd name="T24" fmla="*/ 59 w 1660"/>
                <a:gd name="T25" fmla="*/ 16 h 291"/>
                <a:gd name="T26" fmla="*/ 59 w 1660"/>
                <a:gd name="T27" fmla="*/ 17 h 291"/>
                <a:gd name="T28" fmla="*/ 59 w 1660"/>
                <a:gd name="T29" fmla="*/ 17 h 291"/>
                <a:gd name="T30" fmla="*/ 59 w 1660"/>
                <a:gd name="T31" fmla="*/ 17 h 291"/>
                <a:gd name="T32" fmla="*/ 60 w 1660"/>
                <a:gd name="T33" fmla="*/ 17 h 291"/>
                <a:gd name="T34" fmla="*/ 60 w 1660"/>
                <a:gd name="T35" fmla="*/ 17 h 29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291"/>
                <a:gd name="T56" fmla="*/ 1660 w 1660"/>
                <a:gd name="T57" fmla="*/ 291 h 29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291"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4" y="0"/>
                  </a:lnTo>
                  <a:lnTo>
                    <a:pt x="6" y="2"/>
                  </a:lnTo>
                  <a:lnTo>
                    <a:pt x="0" y="10"/>
                  </a:lnTo>
                  <a:close/>
                  <a:moveTo>
                    <a:pt x="1660" y="281"/>
                  </a:moveTo>
                  <a:lnTo>
                    <a:pt x="1658" y="273"/>
                  </a:lnTo>
                  <a:lnTo>
                    <a:pt x="1650" y="269"/>
                  </a:lnTo>
                  <a:lnTo>
                    <a:pt x="1642" y="271"/>
                  </a:lnTo>
                  <a:lnTo>
                    <a:pt x="1638" y="279"/>
                  </a:lnTo>
                  <a:lnTo>
                    <a:pt x="1638" y="287"/>
                  </a:lnTo>
                  <a:lnTo>
                    <a:pt x="1646" y="291"/>
                  </a:lnTo>
                  <a:lnTo>
                    <a:pt x="1654" y="289"/>
                  </a:lnTo>
                  <a:lnTo>
                    <a:pt x="1660" y="281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41" name="Line 127"/>
            <p:cNvSpPr>
              <a:spLocks noChangeShapeType="1"/>
            </p:cNvSpPr>
            <p:nvPr/>
          </p:nvSpPr>
          <p:spPr bwMode="auto">
            <a:xfrm>
              <a:off x="1418" y="1598"/>
              <a:ext cx="306" cy="65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2" name="Freeform 128"/>
            <p:cNvSpPr>
              <a:spLocks noEditPoints="1"/>
            </p:cNvSpPr>
            <p:nvPr/>
          </p:nvSpPr>
          <p:spPr bwMode="auto">
            <a:xfrm>
              <a:off x="1414" y="1661"/>
              <a:ext cx="315" cy="98"/>
            </a:xfrm>
            <a:custGeom>
              <a:avLst/>
              <a:gdLst>
                <a:gd name="T0" fmla="*/ 60 w 1660"/>
                <a:gd name="T1" fmla="*/ 0 h 402"/>
                <a:gd name="T2" fmla="*/ 60 w 1660"/>
                <a:gd name="T3" fmla="*/ 0 h 402"/>
                <a:gd name="T4" fmla="*/ 59 w 1660"/>
                <a:gd name="T5" fmla="*/ 0 h 402"/>
                <a:gd name="T6" fmla="*/ 59 w 1660"/>
                <a:gd name="T7" fmla="*/ 0 h 402"/>
                <a:gd name="T8" fmla="*/ 59 w 1660"/>
                <a:gd name="T9" fmla="*/ 1 h 402"/>
                <a:gd name="T10" fmla="*/ 59 w 1660"/>
                <a:gd name="T11" fmla="*/ 1 h 402"/>
                <a:gd name="T12" fmla="*/ 59 w 1660"/>
                <a:gd name="T13" fmla="*/ 1 h 402"/>
                <a:gd name="T14" fmla="*/ 60 w 1660"/>
                <a:gd name="T15" fmla="*/ 1 h 402"/>
                <a:gd name="T16" fmla="*/ 60 w 1660"/>
                <a:gd name="T17" fmla="*/ 0 h 402"/>
                <a:gd name="T18" fmla="*/ 0 w 1660"/>
                <a:gd name="T19" fmla="*/ 23 h 402"/>
                <a:gd name="T20" fmla="*/ 0 w 1660"/>
                <a:gd name="T21" fmla="*/ 24 h 402"/>
                <a:gd name="T22" fmla="*/ 1 w 1660"/>
                <a:gd name="T23" fmla="*/ 24 h 402"/>
                <a:gd name="T24" fmla="*/ 1 w 1660"/>
                <a:gd name="T25" fmla="*/ 24 h 402"/>
                <a:gd name="T26" fmla="*/ 1 w 1660"/>
                <a:gd name="T27" fmla="*/ 23 h 402"/>
                <a:gd name="T28" fmla="*/ 1 w 1660"/>
                <a:gd name="T29" fmla="*/ 23 h 402"/>
                <a:gd name="T30" fmla="*/ 0 w 1660"/>
                <a:gd name="T31" fmla="*/ 23 h 402"/>
                <a:gd name="T32" fmla="*/ 0 w 1660"/>
                <a:gd name="T33" fmla="*/ 23 h 402"/>
                <a:gd name="T34" fmla="*/ 0 w 1660"/>
                <a:gd name="T35" fmla="*/ 23 h 40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402"/>
                <a:gd name="T56" fmla="*/ 1660 w 1660"/>
                <a:gd name="T57" fmla="*/ 402 h 40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402">
                  <a:moveTo>
                    <a:pt x="1660" y="8"/>
                  </a:moveTo>
                  <a:lnTo>
                    <a:pt x="1654" y="2"/>
                  </a:lnTo>
                  <a:lnTo>
                    <a:pt x="1646" y="0"/>
                  </a:lnTo>
                  <a:lnTo>
                    <a:pt x="1638" y="4"/>
                  </a:lnTo>
                  <a:lnTo>
                    <a:pt x="1638" y="14"/>
                  </a:lnTo>
                  <a:lnTo>
                    <a:pt x="1642" y="20"/>
                  </a:lnTo>
                  <a:lnTo>
                    <a:pt x="1650" y="22"/>
                  </a:lnTo>
                  <a:lnTo>
                    <a:pt x="1658" y="16"/>
                  </a:lnTo>
                  <a:lnTo>
                    <a:pt x="1660" y="8"/>
                  </a:lnTo>
                  <a:close/>
                  <a:moveTo>
                    <a:pt x="0" y="394"/>
                  </a:moveTo>
                  <a:lnTo>
                    <a:pt x="6" y="400"/>
                  </a:lnTo>
                  <a:lnTo>
                    <a:pt x="14" y="402"/>
                  </a:lnTo>
                  <a:lnTo>
                    <a:pt x="22" y="398"/>
                  </a:lnTo>
                  <a:lnTo>
                    <a:pt x="22" y="388"/>
                  </a:lnTo>
                  <a:lnTo>
                    <a:pt x="18" y="382"/>
                  </a:lnTo>
                  <a:lnTo>
                    <a:pt x="10" y="380"/>
                  </a:lnTo>
                  <a:lnTo>
                    <a:pt x="2" y="386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43" name="Line 129"/>
            <p:cNvSpPr>
              <a:spLocks noChangeShapeType="1"/>
            </p:cNvSpPr>
            <p:nvPr/>
          </p:nvSpPr>
          <p:spPr bwMode="auto">
            <a:xfrm flipH="1">
              <a:off x="1418" y="1664"/>
              <a:ext cx="306" cy="9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4" name="Freeform 130"/>
            <p:cNvSpPr>
              <a:spLocks noEditPoints="1"/>
            </p:cNvSpPr>
            <p:nvPr/>
          </p:nvSpPr>
          <p:spPr bwMode="auto">
            <a:xfrm>
              <a:off x="1414" y="1934"/>
              <a:ext cx="281" cy="6"/>
            </a:xfrm>
            <a:custGeom>
              <a:avLst/>
              <a:gdLst>
                <a:gd name="T0" fmla="*/ 0 w 1481"/>
                <a:gd name="T1" fmla="*/ 1 h 24"/>
                <a:gd name="T2" fmla="*/ 0 w 1481"/>
                <a:gd name="T3" fmla="*/ 1 h 24"/>
                <a:gd name="T4" fmla="*/ 0 w 1481"/>
                <a:gd name="T5" fmla="*/ 2 h 24"/>
                <a:gd name="T6" fmla="*/ 1 w 1481"/>
                <a:gd name="T7" fmla="*/ 1 h 24"/>
                <a:gd name="T8" fmla="*/ 1 w 1481"/>
                <a:gd name="T9" fmla="*/ 1 h 24"/>
                <a:gd name="T10" fmla="*/ 1 w 1481"/>
                <a:gd name="T11" fmla="*/ 0 h 24"/>
                <a:gd name="T12" fmla="*/ 0 w 1481"/>
                <a:gd name="T13" fmla="*/ 0 h 24"/>
                <a:gd name="T14" fmla="*/ 0 w 1481"/>
                <a:gd name="T15" fmla="*/ 0 h 24"/>
                <a:gd name="T16" fmla="*/ 0 w 1481"/>
                <a:gd name="T17" fmla="*/ 1 h 24"/>
                <a:gd name="T18" fmla="*/ 53 w 1481"/>
                <a:gd name="T19" fmla="*/ 1 h 24"/>
                <a:gd name="T20" fmla="*/ 53 w 1481"/>
                <a:gd name="T21" fmla="*/ 0 h 24"/>
                <a:gd name="T22" fmla="*/ 53 w 1481"/>
                <a:gd name="T23" fmla="*/ 0 h 24"/>
                <a:gd name="T24" fmla="*/ 53 w 1481"/>
                <a:gd name="T25" fmla="*/ 0 h 24"/>
                <a:gd name="T26" fmla="*/ 52 w 1481"/>
                <a:gd name="T27" fmla="*/ 1 h 24"/>
                <a:gd name="T28" fmla="*/ 53 w 1481"/>
                <a:gd name="T29" fmla="*/ 1 h 24"/>
                <a:gd name="T30" fmla="*/ 53 w 1481"/>
                <a:gd name="T31" fmla="*/ 2 h 24"/>
                <a:gd name="T32" fmla="*/ 53 w 1481"/>
                <a:gd name="T33" fmla="*/ 1 h 24"/>
                <a:gd name="T34" fmla="*/ 53 w 1481"/>
                <a:gd name="T35" fmla="*/ 1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81"/>
                <a:gd name="T55" fmla="*/ 0 h 24"/>
                <a:gd name="T56" fmla="*/ 1481 w 1481"/>
                <a:gd name="T57" fmla="*/ 24 h 2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81" h="24">
                  <a:moveTo>
                    <a:pt x="0" y="12"/>
                  </a:moveTo>
                  <a:lnTo>
                    <a:pt x="4" y="20"/>
                  </a:lnTo>
                  <a:lnTo>
                    <a:pt x="12" y="24"/>
                  </a:lnTo>
                  <a:lnTo>
                    <a:pt x="20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2" y="0"/>
                  </a:lnTo>
                  <a:lnTo>
                    <a:pt x="4" y="4"/>
                  </a:lnTo>
                  <a:lnTo>
                    <a:pt x="0" y="12"/>
                  </a:lnTo>
                  <a:close/>
                  <a:moveTo>
                    <a:pt x="1481" y="12"/>
                  </a:moveTo>
                  <a:lnTo>
                    <a:pt x="1477" y="4"/>
                  </a:lnTo>
                  <a:lnTo>
                    <a:pt x="1469" y="0"/>
                  </a:lnTo>
                  <a:lnTo>
                    <a:pt x="1461" y="4"/>
                  </a:lnTo>
                  <a:lnTo>
                    <a:pt x="1457" y="12"/>
                  </a:lnTo>
                  <a:lnTo>
                    <a:pt x="1461" y="20"/>
                  </a:lnTo>
                  <a:lnTo>
                    <a:pt x="1469" y="24"/>
                  </a:lnTo>
                  <a:lnTo>
                    <a:pt x="1477" y="20"/>
                  </a:lnTo>
                  <a:lnTo>
                    <a:pt x="1481" y="12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45" name="Line 131"/>
            <p:cNvSpPr>
              <a:spLocks noChangeShapeType="1"/>
            </p:cNvSpPr>
            <p:nvPr/>
          </p:nvSpPr>
          <p:spPr bwMode="auto">
            <a:xfrm>
              <a:off x="1418" y="1937"/>
              <a:ext cx="27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6" name="Line 132"/>
            <p:cNvSpPr>
              <a:spLocks noChangeShapeType="1"/>
            </p:cNvSpPr>
            <p:nvPr/>
          </p:nvSpPr>
          <p:spPr bwMode="auto">
            <a:xfrm flipH="1" flipV="1">
              <a:off x="1692" y="1937"/>
              <a:ext cx="149" cy="3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7" name="Line 133"/>
            <p:cNvSpPr>
              <a:spLocks noChangeShapeType="1"/>
            </p:cNvSpPr>
            <p:nvPr/>
          </p:nvSpPr>
          <p:spPr bwMode="auto">
            <a:xfrm>
              <a:off x="1416" y="1466"/>
              <a:ext cx="0" cy="13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8" name="Line 134"/>
            <p:cNvSpPr>
              <a:spLocks noChangeShapeType="1"/>
            </p:cNvSpPr>
            <p:nvPr/>
          </p:nvSpPr>
          <p:spPr bwMode="auto">
            <a:xfrm flipV="1">
              <a:off x="1008" y="1849"/>
              <a:ext cx="127" cy="9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9" name="Line 135"/>
            <p:cNvSpPr>
              <a:spLocks noChangeShapeType="1"/>
            </p:cNvSpPr>
            <p:nvPr/>
          </p:nvSpPr>
          <p:spPr bwMode="auto">
            <a:xfrm flipH="1">
              <a:off x="1726" y="1543"/>
              <a:ext cx="98" cy="12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0" name="Rectangle 136"/>
            <p:cNvSpPr>
              <a:spLocks noChangeArrowheads="1"/>
            </p:cNvSpPr>
            <p:nvPr/>
          </p:nvSpPr>
          <p:spPr bwMode="auto">
            <a:xfrm>
              <a:off x="1193" y="1576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151" name="Rectangle 137"/>
            <p:cNvSpPr>
              <a:spLocks noChangeArrowheads="1"/>
            </p:cNvSpPr>
            <p:nvPr/>
          </p:nvSpPr>
          <p:spPr bwMode="auto">
            <a:xfrm>
              <a:off x="1184" y="1833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152" name="Rectangle 138"/>
            <p:cNvSpPr>
              <a:spLocks noChangeArrowheads="1"/>
            </p:cNvSpPr>
            <p:nvPr/>
          </p:nvSpPr>
          <p:spPr bwMode="auto">
            <a:xfrm>
              <a:off x="1448" y="1564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153" name="Rectangle 139"/>
            <p:cNvSpPr>
              <a:spLocks noChangeArrowheads="1"/>
            </p:cNvSpPr>
            <p:nvPr/>
          </p:nvSpPr>
          <p:spPr bwMode="auto">
            <a:xfrm>
              <a:off x="1448" y="1716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154" name="Rectangle 140"/>
            <p:cNvSpPr>
              <a:spLocks noChangeArrowheads="1"/>
            </p:cNvSpPr>
            <p:nvPr/>
          </p:nvSpPr>
          <p:spPr bwMode="auto">
            <a:xfrm>
              <a:off x="1448" y="1915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155" name="Rectangle 141"/>
            <p:cNvSpPr>
              <a:spLocks noChangeArrowheads="1"/>
            </p:cNvSpPr>
            <p:nvPr/>
          </p:nvSpPr>
          <p:spPr bwMode="auto">
            <a:xfrm>
              <a:off x="1757" y="1634"/>
              <a:ext cx="37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156" name="Rectangle 142"/>
            <p:cNvSpPr>
              <a:spLocks noChangeArrowheads="1"/>
            </p:cNvSpPr>
            <p:nvPr/>
          </p:nvSpPr>
          <p:spPr bwMode="auto">
            <a:xfrm>
              <a:off x="1721" y="1903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cxnSp>
          <p:nvCxnSpPr>
            <p:cNvPr id="37157" name="AutoShape 143"/>
            <p:cNvCxnSpPr>
              <a:cxnSpLocks noChangeShapeType="1"/>
              <a:stCxn id="37150" idx="3"/>
              <a:endCxn id="37152" idx="1"/>
            </p:cNvCxnSpPr>
            <p:nvPr/>
          </p:nvCxnSpPr>
          <p:spPr bwMode="auto">
            <a:xfrm flipV="1">
              <a:off x="1229" y="1599"/>
              <a:ext cx="219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58" name="AutoShape 144"/>
            <p:cNvCxnSpPr>
              <a:cxnSpLocks noChangeShapeType="1"/>
              <a:stCxn id="37150" idx="3"/>
              <a:endCxn id="37153" idx="1"/>
            </p:cNvCxnSpPr>
            <p:nvPr/>
          </p:nvCxnSpPr>
          <p:spPr bwMode="auto">
            <a:xfrm>
              <a:off x="1229" y="1611"/>
              <a:ext cx="219" cy="14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59" name="AutoShape 145"/>
            <p:cNvCxnSpPr>
              <a:cxnSpLocks noChangeShapeType="1"/>
              <a:stCxn id="37151" idx="3"/>
              <a:endCxn id="37153" idx="1"/>
            </p:cNvCxnSpPr>
            <p:nvPr/>
          </p:nvCxnSpPr>
          <p:spPr bwMode="auto">
            <a:xfrm flipV="1">
              <a:off x="1220" y="1751"/>
              <a:ext cx="228" cy="11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60" name="AutoShape 146"/>
            <p:cNvCxnSpPr>
              <a:cxnSpLocks noChangeShapeType="1"/>
              <a:stCxn id="37151" idx="3"/>
              <a:endCxn id="37154" idx="1"/>
            </p:cNvCxnSpPr>
            <p:nvPr/>
          </p:nvCxnSpPr>
          <p:spPr bwMode="auto">
            <a:xfrm>
              <a:off x="1220" y="1868"/>
              <a:ext cx="228" cy="8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61" name="AutoShape 147"/>
            <p:cNvCxnSpPr>
              <a:cxnSpLocks noChangeShapeType="1"/>
              <a:stCxn id="37153" idx="3"/>
              <a:endCxn id="37155" idx="1"/>
            </p:cNvCxnSpPr>
            <p:nvPr/>
          </p:nvCxnSpPr>
          <p:spPr bwMode="auto">
            <a:xfrm flipV="1">
              <a:off x="1484" y="1669"/>
              <a:ext cx="273" cy="8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62" name="AutoShape 148"/>
            <p:cNvCxnSpPr>
              <a:cxnSpLocks noChangeShapeType="1"/>
              <a:stCxn id="37154" idx="3"/>
              <a:endCxn id="37156" idx="1"/>
            </p:cNvCxnSpPr>
            <p:nvPr/>
          </p:nvCxnSpPr>
          <p:spPr bwMode="auto">
            <a:xfrm flipV="1">
              <a:off x="1484" y="1938"/>
              <a:ext cx="237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63" name="AutoShape 149"/>
            <p:cNvCxnSpPr>
              <a:cxnSpLocks noChangeShapeType="1"/>
              <a:stCxn id="37156" idx="0"/>
              <a:endCxn id="37155" idx="2"/>
            </p:cNvCxnSpPr>
            <p:nvPr/>
          </p:nvCxnSpPr>
          <p:spPr bwMode="auto">
            <a:xfrm flipV="1">
              <a:off x="1739" y="1704"/>
              <a:ext cx="37" cy="1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64" name="AutoShape 150"/>
            <p:cNvCxnSpPr>
              <a:cxnSpLocks noChangeShapeType="1"/>
              <a:stCxn id="37151" idx="0"/>
              <a:endCxn id="37150" idx="2"/>
            </p:cNvCxnSpPr>
            <p:nvPr/>
          </p:nvCxnSpPr>
          <p:spPr bwMode="auto">
            <a:xfrm flipV="1">
              <a:off x="1202" y="1646"/>
              <a:ext cx="9" cy="1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65" name="AutoShape 151"/>
            <p:cNvCxnSpPr>
              <a:cxnSpLocks noChangeShapeType="1"/>
              <a:stCxn id="37152" idx="3"/>
              <a:endCxn id="37155" idx="1"/>
            </p:cNvCxnSpPr>
            <p:nvPr/>
          </p:nvCxnSpPr>
          <p:spPr bwMode="auto">
            <a:xfrm>
              <a:off x="1484" y="1599"/>
              <a:ext cx="273" cy="7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66" name="AutoShape 152"/>
            <p:cNvCxnSpPr>
              <a:cxnSpLocks noChangeShapeType="1"/>
              <a:endCxn id="37150" idx="1"/>
            </p:cNvCxnSpPr>
            <p:nvPr/>
          </p:nvCxnSpPr>
          <p:spPr bwMode="auto">
            <a:xfrm>
              <a:off x="1100" y="1557"/>
              <a:ext cx="93" cy="5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67" name="AutoShape 153"/>
            <p:cNvCxnSpPr>
              <a:cxnSpLocks noChangeShapeType="1"/>
              <a:endCxn id="37151" idx="1"/>
            </p:cNvCxnSpPr>
            <p:nvPr/>
          </p:nvCxnSpPr>
          <p:spPr bwMode="auto">
            <a:xfrm flipV="1">
              <a:off x="1109" y="1868"/>
              <a:ext cx="75" cy="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68" name="AutoShape 154"/>
            <p:cNvCxnSpPr>
              <a:cxnSpLocks noChangeShapeType="1"/>
              <a:stCxn id="37152" idx="0"/>
            </p:cNvCxnSpPr>
            <p:nvPr/>
          </p:nvCxnSpPr>
          <p:spPr bwMode="auto">
            <a:xfrm flipV="1">
              <a:off x="1466" y="1503"/>
              <a:ext cx="19" cy="6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69" name="AutoShape 155"/>
            <p:cNvCxnSpPr>
              <a:cxnSpLocks noChangeShapeType="1"/>
              <a:stCxn id="37156" idx="3"/>
              <a:endCxn id="37173" idx="1"/>
            </p:cNvCxnSpPr>
            <p:nvPr/>
          </p:nvCxnSpPr>
          <p:spPr bwMode="auto">
            <a:xfrm>
              <a:off x="1757" y="1938"/>
              <a:ext cx="19" cy="1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70" name="AutoShape 156"/>
            <p:cNvCxnSpPr>
              <a:cxnSpLocks noChangeShapeType="1"/>
              <a:stCxn id="37155" idx="3"/>
            </p:cNvCxnSpPr>
            <p:nvPr/>
          </p:nvCxnSpPr>
          <p:spPr bwMode="auto">
            <a:xfrm flipV="1">
              <a:off x="1794" y="1576"/>
              <a:ext cx="54" cy="9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171" name="Text Box 157"/>
            <p:cNvSpPr txBox="1">
              <a:spLocks noChangeArrowheads="1"/>
            </p:cNvSpPr>
            <p:nvPr/>
          </p:nvSpPr>
          <p:spPr bwMode="auto">
            <a:xfrm>
              <a:off x="1012" y="1462"/>
              <a:ext cx="15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A</a:t>
              </a:r>
            </a:p>
          </p:txBody>
        </p:sp>
        <p:sp>
          <p:nvSpPr>
            <p:cNvPr id="37172" name="Text Box 158"/>
            <p:cNvSpPr txBox="1">
              <a:spLocks noChangeArrowheads="1"/>
            </p:cNvSpPr>
            <p:nvPr/>
          </p:nvSpPr>
          <p:spPr bwMode="auto">
            <a:xfrm>
              <a:off x="1008" y="1852"/>
              <a:ext cx="15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B</a:t>
              </a:r>
            </a:p>
          </p:txBody>
        </p:sp>
        <p:sp>
          <p:nvSpPr>
            <p:cNvPr id="37173" name="Text Box 159"/>
            <p:cNvSpPr txBox="1">
              <a:spLocks noChangeArrowheads="1"/>
            </p:cNvSpPr>
            <p:nvPr/>
          </p:nvSpPr>
          <p:spPr bwMode="auto">
            <a:xfrm>
              <a:off x="1776" y="1889"/>
              <a:ext cx="15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E</a:t>
              </a:r>
            </a:p>
          </p:txBody>
        </p:sp>
        <p:sp>
          <p:nvSpPr>
            <p:cNvPr id="37174" name="Text Box 160"/>
            <p:cNvSpPr txBox="1">
              <a:spLocks noChangeArrowheads="1"/>
            </p:cNvSpPr>
            <p:nvPr/>
          </p:nvSpPr>
          <p:spPr bwMode="auto">
            <a:xfrm>
              <a:off x="1780" y="1474"/>
              <a:ext cx="16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D</a:t>
              </a:r>
            </a:p>
          </p:txBody>
        </p:sp>
        <p:sp>
          <p:nvSpPr>
            <p:cNvPr id="37175" name="Text Box 161"/>
            <p:cNvSpPr txBox="1">
              <a:spLocks noChangeArrowheads="1"/>
            </p:cNvSpPr>
            <p:nvPr/>
          </p:nvSpPr>
          <p:spPr bwMode="auto">
            <a:xfrm>
              <a:off x="1401" y="1392"/>
              <a:ext cx="16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C</a:t>
              </a:r>
            </a:p>
          </p:txBody>
        </p:sp>
      </p:grpSp>
      <p:sp>
        <p:nvSpPr>
          <p:cNvPr id="36870" name="AutoShape 162"/>
          <p:cNvSpPr>
            <a:spLocks noChangeArrowheads="1"/>
          </p:cNvSpPr>
          <p:nvPr/>
        </p:nvSpPr>
        <p:spPr bwMode="auto">
          <a:xfrm>
            <a:off x="4616450" y="2143125"/>
            <a:ext cx="1371600" cy="914400"/>
          </a:xfrm>
          <a:prstGeom prst="wedgeRectCallout">
            <a:avLst>
              <a:gd name="adj1" fmla="val -74190"/>
              <a:gd name="adj2" fmla="val 55731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/>
            <a:endParaRPr lang="en-US"/>
          </a:p>
        </p:txBody>
      </p:sp>
      <p:grpSp>
        <p:nvGrpSpPr>
          <p:cNvPr id="36871" name="Group 163"/>
          <p:cNvGrpSpPr>
            <a:grpSpLocks/>
          </p:cNvGrpSpPr>
          <p:nvPr/>
        </p:nvGrpSpPr>
        <p:grpSpPr bwMode="auto">
          <a:xfrm>
            <a:off x="4540250" y="2066925"/>
            <a:ext cx="1479550" cy="1000125"/>
            <a:chOff x="1008" y="1392"/>
            <a:chExt cx="932" cy="630"/>
          </a:xfrm>
        </p:grpSpPr>
        <p:sp>
          <p:nvSpPr>
            <p:cNvPr id="37092" name="Freeform 164"/>
            <p:cNvSpPr>
              <a:spLocks noEditPoints="1"/>
            </p:cNvSpPr>
            <p:nvPr/>
          </p:nvSpPr>
          <p:spPr bwMode="auto">
            <a:xfrm>
              <a:off x="1134" y="1595"/>
              <a:ext cx="284" cy="6"/>
            </a:xfrm>
            <a:custGeom>
              <a:avLst/>
              <a:gdLst>
                <a:gd name="T0" fmla="*/ 54 w 1500"/>
                <a:gd name="T1" fmla="*/ 1 h 22"/>
                <a:gd name="T2" fmla="*/ 54 w 1500"/>
                <a:gd name="T3" fmla="*/ 0 h 22"/>
                <a:gd name="T4" fmla="*/ 53 w 1500"/>
                <a:gd name="T5" fmla="*/ 0 h 22"/>
                <a:gd name="T6" fmla="*/ 53 w 1500"/>
                <a:gd name="T7" fmla="*/ 0 h 22"/>
                <a:gd name="T8" fmla="*/ 53 w 1500"/>
                <a:gd name="T9" fmla="*/ 1 h 22"/>
                <a:gd name="T10" fmla="*/ 53 w 1500"/>
                <a:gd name="T11" fmla="*/ 1 h 22"/>
                <a:gd name="T12" fmla="*/ 53 w 1500"/>
                <a:gd name="T13" fmla="*/ 2 h 22"/>
                <a:gd name="T14" fmla="*/ 54 w 1500"/>
                <a:gd name="T15" fmla="*/ 1 h 22"/>
                <a:gd name="T16" fmla="*/ 54 w 1500"/>
                <a:gd name="T17" fmla="*/ 1 h 22"/>
                <a:gd name="T18" fmla="*/ 0 w 1500"/>
                <a:gd name="T19" fmla="*/ 1 h 22"/>
                <a:gd name="T20" fmla="*/ 0 w 1500"/>
                <a:gd name="T21" fmla="*/ 1 h 22"/>
                <a:gd name="T22" fmla="*/ 0 w 1500"/>
                <a:gd name="T23" fmla="*/ 2 h 22"/>
                <a:gd name="T24" fmla="*/ 1 w 1500"/>
                <a:gd name="T25" fmla="*/ 1 h 22"/>
                <a:gd name="T26" fmla="*/ 1 w 1500"/>
                <a:gd name="T27" fmla="*/ 1 h 22"/>
                <a:gd name="T28" fmla="*/ 1 w 1500"/>
                <a:gd name="T29" fmla="*/ 0 h 22"/>
                <a:gd name="T30" fmla="*/ 0 w 1500"/>
                <a:gd name="T31" fmla="*/ 0 h 22"/>
                <a:gd name="T32" fmla="*/ 0 w 1500"/>
                <a:gd name="T33" fmla="*/ 0 h 22"/>
                <a:gd name="T34" fmla="*/ 0 w 1500"/>
                <a:gd name="T35" fmla="*/ 1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22"/>
                <a:gd name="T56" fmla="*/ 1500 w 1500"/>
                <a:gd name="T57" fmla="*/ 22 h 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22">
                  <a:moveTo>
                    <a:pt x="1500" y="10"/>
                  </a:moveTo>
                  <a:lnTo>
                    <a:pt x="1498" y="2"/>
                  </a:lnTo>
                  <a:lnTo>
                    <a:pt x="1490" y="0"/>
                  </a:lnTo>
                  <a:lnTo>
                    <a:pt x="1482" y="2"/>
                  </a:lnTo>
                  <a:lnTo>
                    <a:pt x="1478" y="10"/>
                  </a:lnTo>
                  <a:lnTo>
                    <a:pt x="1482" y="18"/>
                  </a:lnTo>
                  <a:lnTo>
                    <a:pt x="1490" y="22"/>
                  </a:lnTo>
                  <a:lnTo>
                    <a:pt x="1498" y="18"/>
                  </a:lnTo>
                  <a:lnTo>
                    <a:pt x="1500" y="10"/>
                  </a:lnTo>
                  <a:close/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18"/>
                  </a:lnTo>
                  <a:lnTo>
                    <a:pt x="21" y="10"/>
                  </a:lnTo>
                  <a:lnTo>
                    <a:pt x="18" y="2"/>
                  </a:lnTo>
                  <a:lnTo>
                    <a:pt x="10" y="0"/>
                  </a:lnTo>
                  <a:lnTo>
                    <a:pt x="2" y="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93" name="Line 165"/>
            <p:cNvSpPr>
              <a:spLocks noChangeShapeType="1"/>
            </p:cNvSpPr>
            <p:nvPr/>
          </p:nvSpPr>
          <p:spPr bwMode="auto">
            <a:xfrm flipH="1">
              <a:off x="1138" y="1598"/>
              <a:ext cx="27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4" name="Freeform 166"/>
            <p:cNvSpPr>
              <a:spLocks noEditPoints="1"/>
            </p:cNvSpPr>
            <p:nvPr/>
          </p:nvSpPr>
          <p:spPr bwMode="auto">
            <a:xfrm>
              <a:off x="1134" y="1753"/>
              <a:ext cx="284" cy="99"/>
            </a:xfrm>
            <a:custGeom>
              <a:avLst/>
              <a:gdLst>
                <a:gd name="T0" fmla="*/ 0 w 1500"/>
                <a:gd name="T1" fmla="*/ 24 h 403"/>
                <a:gd name="T2" fmla="*/ 0 w 1500"/>
                <a:gd name="T3" fmla="*/ 24 h 403"/>
                <a:gd name="T4" fmla="*/ 1 w 1500"/>
                <a:gd name="T5" fmla="*/ 24 h 403"/>
                <a:gd name="T6" fmla="*/ 1 w 1500"/>
                <a:gd name="T7" fmla="*/ 24 h 403"/>
                <a:gd name="T8" fmla="*/ 1 w 1500"/>
                <a:gd name="T9" fmla="*/ 24 h 403"/>
                <a:gd name="T10" fmla="*/ 1 w 1500"/>
                <a:gd name="T11" fmla="*/ 23 h 403"/>
                <a:gd name="T12" fmla="*/ 0 w 1500"/>
                <a:gd name="T13" fmla="*/ 23 h 403"/>
                <a:gd name="T14" fmla="*/ 0 w 1500"/>
                <a:gd name="T15" fmla="*/ 23 h 403"/>
                <a:gd name="T16" fmla="*/ 0 w 1500"/>
                <a:gd name="T17" fmla="*/ 24 h 403"/>
                <a:gd name="T18" fmla="*/ 54 w 1500"/>
                <a:gd name="T19" fmla="*/ 0 h 403"/>
                <a:gd name="T20" fmla="*/ 54 w 1500"/>
                <a:gd name="T21" fmla="*/ 0 h 403"/>
                <a:gd name="T22" fmla="*/ 53 w 1500"/>
                <a:gd name="T23" fmla="*/ 0 h 403"/>
                <a:gd name="T24" fmla="*/ 53 w 1500"/>
                <a:gd name="T25" fmla="*/ 0 h 403"/>
                <a:gd name="T26" fmla="*/ 53 w 1500"/>
                <a:gd name="T27" fmla="*/ 1 h 403"/>
                <a:gd name="T28" fmla="*/ 53 w 1500"/>
                <a:gd name="T29" fmla="*/ 1 h 403"/>
                <a:gd name="T30" fmla="*/ 53 w 1500"/>
                <a:gd name="T31" fmla="*/ 1 h 403"/>
                <a:gd name="T32" fmla="*/ 54 w 1500"/>
                <a:gd name="T33" fmla="*/ 1 h 403"/>
                <a:gd name="T34" fmla="*/ 54 w 1500"/>
                <a:gd name="T35" fmla="*/ 0 h 4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403"/>
                <a:gd name="T56" fmla="*/ 1500 w 1500"/>
                <a:gd name="T57" fmla="*/ 403 h 4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403">
                  <a:moveTo>
                    <a:pt x="0" y="395"/>
                  </a:moveTo>
                  <a:lnTo>
                    <a:pt x="4" y="403"/>
                  </a:lnTo>
                  <a:lnTo>
                    <a:pt x="14" y="403"/>
                  </a:lnTo>
                  <a:lnTo>
                    <a:pt x="20" y="399"/>
                  </a:lnTo>
                  <a:lnTo>
                    <a:pt x="21" y="391"/>
                  </a:lnTo>
                  <a:lnTo>
                    <a:pt x="16" y="383"/>
                  </a:lnTo>
                  <a:lnTo>
                    <a:pt x="8" y="381"/>
                  </a:lnTo>
                  <a:lnTo>
                    <a:pt x="0" y="387"/>
                  </a:lnTo>
                  <a:lnTo>
                    <a:pt x="0" y="395"/>
                  </a:lnTo>
                  <a:close/>
                  <a:moveTo>
                    <a:pt x="1500" y="8"/>
                  </a:moveTo>
                  <a:lnTo>
                    <a:pt x="1496" y="2"/>
                  </a:lnTo>
                  <a:lnTo>
                    <a:pt x="1486" y="0"/>
                  </a:lnTo>
                  <a:lnTo>
                    <a:pt x="1480" y="6"/>
                  </a:lnTo>
                  <a:lnTo>
                    <a:pt x="1478" y="14"/>
                  </a:lnTo>
                  <a:lnTo>
                    <a:pt x="1484" y="22"/>
                  </a:lnTo>
                  <a:lnTo>
                    <a:pt x="1492" y="22"/>
                  </a:lnTo>
                  <a:lnTo>
                    <a:pt x="1500" y="18"/>
                  </a:lnTo>
                  <a:lnTo>
                    <a:pt x="1500" y="8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95" name="Line 167"/>
            <p:cNvSpPr>
              <a:spLocks noChangeShapeType="1"/>
            </p:cNvSpPr>
            <p:nvPr/>
          </p:nvSpPr>
          <p:spPr bwMode="auto">
            <a:xfrm flipV="1">
              <a:off x="1138" y="1757"/>
              <a:ext cx="276" cy="9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6" name="Freeform 168"/>
            <p:cNvSpPr>
              <a:spLocks noEditPoints="1"/>
            </p:cNvSpPr>
            <p:nvPr/>
          </p:nvSpPr>
          <p:spPr bwMode="auto">
            <a:xfrm>
              <a:off x="1134" y="1846"/>
              <a:ext cx="284" cy="93"/>
            </a:xfrm>
            <a:custGeom>
              <a:avLst/>
              <a:gdLst>
                <a:gd name="T0" fmla="*/ 0 w 1500"/>
                <a:gd name="T1" fmla="*/ 0 h 381"/>
                <a:gd name="T2" fmla="*/ 0 w 1500"/>
                <a:gd name="T3" fmla="*/ 1 h 381"/>
                <a:gd name="T4" fmla="*/ 0 w 1500"/>
                <a:gd name="T5" fmla="*/ 1 h 381"/>
                <a:gd name="T6" fmla="*/ 1 w 1500"/>
                <a:gd name="T7" fmla="*/ 1 h 381"/>
                <a:gd name="T8" fmla="*/ 1 w 1500"/>
                <a:gd name="T9" fmla="*/ 1 h 381"/>
                <a:gd name="T10" fmla="*/ 1 w 1500"/>
                <a:gd name="T11" fmla="*/ 0 h 381"/>
                <a:gd name="T12" fmla="*/ 1 w 1500"/>
                <a:gd name="T13" fmla="*/ 0 h 381"/>
                <a:gd name="T14" fmla="*/ 0 w 1500"/>
                <a:gd name="T15" fmla="*/ 0 h 381"/>
                <a:gd name="T16" fmla="*/ 0 w 1500"/>
                <a:gd name="T17" fmla="*/ 0 h 381"/>
                <a:gd name="T18" fmla="*/ 54 w 1500"/>
                <a:gd name="T19" fmla="*/ 22 h 381"/>
                <a:gd name="T20" fmla="*/ 54 w 1500"/>
                <a:gd name="T21" fmla="*/ 22 h 381"/>
                <a:gd name="T22" fmla="*/ 53 w 1500"/>
                <a:gd name="T23" fmla="*/ 21 h 381"/>
                <a:gd name="T24" fmla="*/ 53 w 1500"/>
                <a:gd name="T25" fmla="*/ 21 h 381"/>
                <a:gd name="T26" fmla="*/ 53 w 1500"/>
                <a:gd name="T27" fmla="*/ 22 h 381"/>
                <a:gd name="T28" fmla="*/ 53 w 1500"/>
                <a:gd name="T29" fmla="*/ 22 h 381"/>
                <a:gd name="T30" fmla="*/ 53 w 1500"/>
                <a:gd name="T31" fmla="*/ 23 h 381"/>
                <a:gd name="T32" fmla="*/ 54 w 1500"/>
                <a:gd name="T33" fmla="*/ 23 h 381"/>
                <a:gd name="T34" fmla="*/ 54 w 1500"/>
                <a:gd name="T35" fmla="*/ 22 h 3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381"/>
                <a:gd name="T56" fmla="*/ 1500 w 1500"/>
                <a:gd name="T57" fmla="*/ 381 h 3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381">
                  <a:moveTo>
                    <a:pt x="0" y="10"/>
                  </a:moveTo>
                  <a:lnTo>
                    <a:pt x="2" y="18"/>
                  </a:lnTo>
                  <a:lnTo>
                    <a:pt x="8" y="22"/>
                  </a:lnTo>
                  <a:lnTo>
                    <a:pt x="16" y="22"/>
                  </a:lnTo>
                  <a:lnTo>
                    <a:pt x="21" y="14"/>
                  </a:lnTo>
                  <a:lnTo>
                    <a:pt x="20" y="6"/>
                  </a:lnTo>
                  <a:lnTo>
                    <a:pt x="14" y="0"/>
                  </a:lnTo>
                  <a:lnTo>
                    <a:pt x="4" y="2"/>
                  </a:lnTo>
                  <a:lnTo>
                    <a:pt x="0" y="10"/>
                  </a:lnTo>
                  <a:close/>
                  <a:moveTo>
                    <a:pt x="1500" y="373"/>
                  </a:moveTo>
                  <a:lnTo>
                    <a:pt x="1500" y="365"/>
                  </a:lnTo>
                  <a:lnTo>
                    <a:pt x="1492" y="359"/>
                  </a:lnTo>
                  <a:lnTo>
                    <a:pt x="1484" y="361"/>
                  </a:lnTo>
                  <a:lnTo>
                    <a:pt x="1478" y="369"/>
                  </a:lnTo>
                  <a:lnTo>
                    <a:pt x="1480" y="377"/>
                  </a:lnTo>
                  <a:lnTo>
                    <a:pt x="1486" y="381"/>
                  </a:lnTo>
                  <a:lnTo>
                    <a:pt x="1496" y="381"/>
                  </a:lnTo>
                  <a:lnTo>
                    <a:pt x="1500" y="373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97" name="Line 169"/>
            <p:cNvSpPr>
              <a:spLocks noChangeShapeType="1"/>
            </p:cNvSpPr>
            <p:nvPr/>
          </p:nvSpPr>
          <p:spPr bwMode="auto">
            <a:xfrm>
              <a:off x="1138" y="1850"/>
              <a:ext cx="276" cy="86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8" name="Freeform 170"/>
            <p:cNvSpPr>
              <a:spLocks noEditPoints="1"/>
            </p:cNvSpPr>
            <p:nvPr/>
          </p:nvSpPr>
          <p:spPr bwMode="auto">
            <a:xfrm>
              <a:off x="1414" y="1595"/>
              <a:ext cx="315" cy="71"/>
            </a:xfrm>
            <a:custGeom>
              <a:avLst/>
              <a:gdLst>
                <a:gd name="T0" fmla="*/ 0 w 1660"/>
                <a:gd name="T1" fmla="*/ 0 h 291"/>
                <a:gd name="T2" fmla="*/ 0 w 1660"/>
                <a:gd name="T3" fmla="*/ 1 h 291"/>
                <a:gd name="T4" fmla="*/ 0 w 1660"/>
                <a:gd name="T5" fmla="*/ 1 h 291"/>
                <a:gd name="T6" fmla="*/ 1 w 1660"/>
                <a:gd name="T7" fmla="*/ 1 h 291"/>
                <a:gd name="T8" fmla="*/ 1 w 1660"/>
                <a:gd name="T9" fmla="*/ 1 h 291"/>
                <a:gd name="T10" fmla="*/ 1 w 1660"/>
                <a:gd name="T11" fmla="*/ 0 h 291"/>
                <a:gd name="T12" fmla="*/ 1 w 1660"/>
                <a:gd name="T13" fmla="*/ 0 h 291"/>
                <a:gd name="T14" fmla="*/ 0 w 1660"/>
                <a:gd name="T15" fmla="*/ 0 h 291"/>
                <a:gd name="T16" fmla="*/ 0 w 1660"/>
                <a:gd name="T17" fmla="*/ 0 h 291"/>
                <a:gd name="T18" fmla="*/ 60 w 1660"/>
                <a:gd name="T19" fmla="*/ 17 h 291"/>
                <a:gd name="T20" fmla="*/ 60 w 1660"/>
                <a:gd name="T21" fmla="*/ 16 h 291"/>
                <a:gd name="T22" fmla="*/ 59 w 1660"/>
                <a:gd name="T23" fmla="*/ 16 h 291"/>
                <a:gd name="T24" fmla="*/ 59 w 1660"/>
                <a:gd name="T25" fmla="*/ 16 h 291"/>
                <a:gd name="T26" fmla="*/ 59 w 1660"/>
                <a:gd name="T27" fmla="*/ 17 h 291"/>
                <a:gd name="T28" fmla="*/ 59 w 1660"/>
                <a:gd name="T29" fmla="*/ 17 h 291"/>
                <a:gd name="T30" fmla="*/ 59 w 1660"/>
                <a:gd name="T31" fmla="*/ 17 h 291"/>
                <a:gd name="T32" fmla="*/ 60 w 1660"/>
                <a:gd name="T33" fmla="*/ 17 h 291"/>
                <a:gd name="T34" fmla="*/ 60 w 1660"/>
                <a:gd name="T35" fmla="*/ 17 h 29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291"/>
                <a:gd name="T56" fmla="*/ 1660 w 1660"/>
                <a:gd name="T57" fmla="*/ 291 h 29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291"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4" y="0"/>
                  </a:lnTo>
                  <a:lnTo>
                    <a:pt x="6" y="2"/>
                  </a:lnTo>
                  <a:lnTo>
                    <a:pt x="0" y="10"/>
                  </a:lnTo>
                  <a:close/>
                  <a:moveTo>
                    <a:pt x="1660" y="281"/>
                  </a:moveTo>
                  <a:lnTo>
                    <a:pt x="1658" y="273"/>
                  </a:lnTo>
                  <a:lnTo>
                    <a:pt x="1650" y="269"/>
                  </a:lnTo>
                  <a:lnTo>
                    <a:pt x="1642" y="271"/>
                  </a:lnTo>
                  <a:lnTo>
                    <a:pt x="1638" y="279"/>
                  </a:lnTo>
                  <a:lnTo>
                    <a:pt x="1638" y="287"/>
                  </a:lnTo>
                  <a:lnTo>
                    <a:pt x="1646" y="291"/>
                  </a:lnTo>
                  <a:lnTo>
                    <a:pt x="1654" y="289"/>
                  </a:lnTo>
                  <a:lnTo>
                    <a:pt x="1660" y="281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99" name="Line 171"/>
            <p:cNvSpPr>
              <a:spLocks noChangeShapeType="1"/>
            </p:cNvSpPr>
            <p:nvPr/>
          </p:nvSpPr>
          <p:spPr bwMode="auto">
            <a:xfrm>
              <a:off x="1418" y="1598"/>
              <a:ext cx="306" cy="65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0" name="Freeform 172"/>
            <p:cNvSpPr>
              <a:spLocks noEditPoints="1"/>
            </p:cNvSpPr>
            <p:nvPr/>
          </p:nvSpPr>
          <p:spPr bwMode="auto">
            <a:xfrm>
              <a:off x="1414" y="1661"/>
              <a:ext cx="315" cy="98"/>
            </a:xfrm>
            <a:custGeom>
              <a:avLst/>
              <a:gdLst>
                <a:gd name="T0" fmla="*/ 60 w 1660"/>
                <a:gd name="T1" fmla="*/ 0 h 402"/>
                <a:gd name="T2" fmla="*/ 60 w 1660"/>
                <a:gd name="T3" fmla="*/ 0 h 402"/>
                <a:gd name="T4" fmla="*/ 59 w 1660"/>
                <a:gd name="T5" fmla="*/ 0 h 402"/>
                <a:gd name="T6" fmla="*/ 59 w 1660"/>
                <a:gd name="T7" fmla="*/ 0 h 402"/>
                <a:gd name="T8" fmla="*/ 59 w 1660"/>
                <a:gd name="T9" fmla="*/ 1 h 402"/>
                <a:gd name="T10" fmla="*/ 59 w 1660"/>
                <a:gd name="T11" fmla="*/ 1 h 402"/>
                <a:gd name="T12" fmla="*/ 59 w 1660"/>
                <a:gd name="T13" fmla="*/ 1 h 402"/>
                <a:gd name="T14" fmla="*/ 60 w 1660"/>
                <a:gd name="T15" fmla="*/ 1 h 402"/>
                <a:gd name="T16" fmla="*/ 60 w 1660"/>
                <a:gd name="T17" fmla="*/ 0 h 402"/>
                <a:gd name="T18" fmla="*/ 0 w 1660"/>
                <a:gd name="T19" fmla="*/ 23 h 402"/>
                <a:gd name="T20" fmla="*/ 0 w 1660"/>
                <a:gd name="T21" fmla="*/ 24 h 402"/>
                <a:gd name="T22" fmla="*/ 1 w 1660"/>
                <a:gd name="T23" fmla="*/ 24 h 402"/>
                <a:gd name="T24" fmla="*/ 1 w 1660"/>
                <a:gd name="T25" fmla="*/ 24 h 402"/>
                <a:gd name="T26" fmla="*/ 1 w 1660"/>
                <a:gd name="T27" fmla="*/ 23 h 402"/>
                <a:gd name="T28" fmla="*/ 1 w 1660"/>
                <a:gd name="T29" fmla="*/ 23 h 402"/>
                <a:gd name="T30" fmla="*/ 0 w 1660"/>
                <a:gd name="T31" fmla="*/ 23 h 402"/>
                <a:gd name="T32" fmla="*/ 0 w 1660"/>
                <a:gd name="T33" fmla="*/ 23 h 402"/>
                <a:gd name="T34" fmla="*/ 0 w 1660"/>
                <a:gd name="T35" fmla="*/ 23 h 40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402"/>
                <a:gd name="T56" fmla="*/ 1660 w 1660"/>
                <a:gd name="T57" fmla="*/ 402 h 40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402">
                  <a:moveTo>
                    <a:pt x="1660" y="8"/>
                  </a:moveTo>
                  <a:lnTo>
                    <a:pt x="1654" y="2"/>
                  </a:lnTo>
                  <a:lnTo>
                    <a:pt x="1646" y="0"/>
                  </a:lnTo>
                  <a:lnTo>
                    <a:pt x="1638" y="4"/>
                  </a:lnTo>
                  <a:lnTo>
                    <a:pt x="1638" y="14"/>
                  </a:lnTo>
                  <a:lnTo>
                    <a:pt x="1642" y="20"/>
                  </a:lnTo>
                  <a:lnTo>
                    <a:pt x="1650" y="22"/>
                  </a:lnTo>
                  <a:lnTo>
                    <a:pt x="1658" y="16"/>
                  </a:lnTo>
                  <a:lnTo>
                    <a:pt x="1660" y="8"/>
                  </a:lnTo>
                  <a:close/>
                  <a:moveTo>
                    <a:pt x="0" y="394"/>
                  </a:moveTo>
                  <a:lnTo>
                    <a:pt x="6" y="400"/>
                  </a:lnTo>
                  <a:lnTo>
                    <a:pt x="14" y="402"/>
                  </a:lnTo>
                  <a:lnTo>
                    <a:pt x="22" y="398"/>
                  </a:lnTo>
                  <a:lnTo>
                    <a:pt x="22" y="388"/>
                  </a:lnTo>
                  <a:lnTo>
                    <a:pt x="18" y="382"/>
                  </a:lnTo>
                  <a:lnTo>
                    <a:pt x="10" y="380"/>
                  </a:lnTo>
                  <a:lnTo>
                    <a:pt x="2" y="386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01" name="Line 173"/>
            <p:cNvSpPr>
              <a:spLocks noChangeShapeType="1"/>
            </p:cNvSpPr>
            <p:nvPr/>
          </p:nvSpPr>
          <p:spPr bwMode="auto">
            <a:xfrm flipH="1">
              <a:off x="1418" y="1664"/>
              <a:ext cx="306" cy="9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2" name="Freeform 174"/>
            <p:cNvSpPr>
              <a:spLocks noEditPoints="1"/>
            </p:cNvSpPr>
            <p:nvPr/>
          </p:nvSpPr>
          <p:spPr bwMode="auto">
            <a:xfrm>
              <a:off x="1414" y="1934"/>
              <a:ext cx="281" cy="6"/>
            </a:xfrm>
            <a:custGeom>
              <a:avLst/>
              <a:gdLst>
                <a:gd name="T0" fmla="*/ 0 w 1481"/>
                <a:gd name="T1" fmla="*/ 1 h 24"/>
                <a:gd name="T2" fmla="*/ 0 w 1481"/>
                <a:gd name="T3" fmla="*/ 1 h 24"/>
                <a:gd name="T4" fmla="*/ 0 w 1481"/>
                <a:gd name="T5" fmla="*/ 2 h 24"/>
                <a:gd name="T6" fmla="*/ 1 w 1481"/>
                <a:gd name="T7" fmla="*/ 1 h 24"/>
                <a:gd name="T8" fmla="*/ 1 w 1481"/>
                <a:gd name="T9" fmla="*/ 1 h 24"/>
                <a:gd name="T10" fmla="*/ 1 w 1481"/>
                <a:gd name="T11" fmla="*/ 0 h 24"/>
                <a:gd name="T12" fmla="*/ 0 w 1481"/>
                <a:gd name="T13" fmla="*/ 0 h 24"/>
                <a:gd name="T14" fmla="*/ 0 w 1481"/>
                <a:gd name="T15" fmla="*/ 0 h 24"/>
                <a:gd name="T16" fmla="*/ 0 w 1481"/>
                <a:gd name="T17" fmla="*/ 1 h 24"/>
                <a:gd name="T18" fmla="*/ 53 w 1481"/>
                <a:gd name="T19" fmla="*/ 1 h 24"/>
                <a:gd name="T20" fmla="*/ 53 w 1481"/>
                <a:gd name="T21" fmla="*/ 0 h 24"/>
                <a:gd name="T22" fmla="*/ 53 w 1481"/>
                <a:gd name="T23" fmla="*/ 0 h 24"/>
                <a:gd name="T24" fmla="*/ 53 w 1481"/>
                <a:gd name="T25" fmla="*/ 0 h 24"/>
                <a:gd name="T26" fmla="*/ 52 w 1481"/>
                <a:gd name="T27" fmla="*/ 1 h 24"/>
                <a:gd name="T28" fmla="*/ 53 w 1481"/>
                <a:gd name="T29" fmla="*/ 1 h 24"/>
                <a:gd name="T30" fmla="*/ 53 w 1481"/>
                <a:gd name="T31" fmla="*/ 2 h 24"/>
                <a:gd name="T32" fmla="*/ 53 w 1481"/>
                <a:gd name="T33" fmla="*/ 1 h 24"/>
                <a:gd name="T34" fmla="*/ 53 w 1481"/>
                <a:gd name="T35" fmla="*/ 1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81"/>
                <a:gd name="T55" fmla="*/ 0 h 24"/>
                <a:gd name="T56" fmla="*/ 1481 w 1481"/>
                <a:gd name="T57" fmla="*/ 24 h 2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81" h="24">
                  <a:moveTo>
                    <a:pt x="0" y="12"/>
                  </a:moveTo>
                  <a:lnTo>
                    <a:pt x="4" y="20"/>
                  </a:lnTo>
                  <a:lnTo>
                    <a:pt x="12" y="24"/>
                  </a:lnTo>
                  <a:lnTo>
                    <a:pt x="20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2" y="0"/>
                  </a:lnTo>
                  <a:lnTo>
                    <a:pt x="4" y="4"/>
                  </a:lnTo>
                  <a:lnTo>
                    <a:pt x="0" y="12"/>
                  </a:lnTo>
                  <a:close/>
                  <a:moveTo>
                    <a:pt x="1481" y="12"/>
                  </a:moveTo>
                  <a:lnTo>
                    <a:pt x="1477" y="4"/>
                  </a:lnTo>
                  <a:lnTo>
                    <a:pt x="1469" y="0"/>
                  </a:lnTo>
                  <a:lnTo>
                    <a:pt x="1461" y="4"/>
                  </a:lnTo>
                  <a:lnTo>
                    <a:pt x="1457" y="12"/>
                  </a:lnTo>
                  <a:lnTo>
                    <a:pt x="1461" y="20"/>
                  </a:lnTo>
                  <a:lnTo>
                    <a:pt x="1469" y="24"/>
                  </a:lnTo>
                  <a:lnTo>
                    <a:pt x="1477" y="20"/>
                  </a:lnTo>
                  <a:lnTo>
                    <a:pt x="1481" y="12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03" name="Line 175"/>
            <p:cNvSpPr>
              <a:spLocks noChangeShapeType="1"/>
            </p:cNvSpPr>
            <p:nvPr/>
          </p:nvSpPr>
          <p:spPr bwMode="auto">
            <a:xfrm>
              <a:off x="1418" y="1937"/>
              <a:ext cx="27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4" name="Line 176"/>
            <p:cNvSpPr>
              <a:spLocks noChangeShapeType="1"/>
            </p:cNvSpPr>
            <p:nvPr/>
          </p:nvSpPr>
          <p:spPr bwMode="auto">
            <a:xfrm flipH="1" flipV="1">
              <a:off x="1692" y="1937"/>
              <a:ext cx="149" cy="3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5" name="Line 177"/>
            <p:cNvSpPr>
              <a:spLocks noChangeShapeType="1"/>
            </p:cNvSpPr>
            <p:nvPr/>
          </p:nvSpPr>
          <p:spPr bwMode="auto">
            <a:xfrm>
              <a:off x="1416" y="1466"/>
              <a:ext cx="0" cy="13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6" name="Line 178"/>
            <p:cNvSpPr>
              <a:spLocks noChangeShapeType="1"/>
            </p:cNvSpPr>
            <p:nvPr/>
          </p:nvSpPr>
          <p:spPr bwMode="auto">
            <a:xfrm flipV="1">
              <a:off x="1008" y="1849"/>
              <a:ext cx="127" cy="9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7" name="Line 179"/>
            <p:cNvSpPr>
              <a:spLocks noChangeShapeType="1"/>
            </p:cNvSpPr>
            <p:nvPr/>
          </p:nvSpPr>
          <p:spPr bwMode="auto">
            <a:xfrm flipH="1">
              <a:off x="1726" y="1543"/>
              <a:ext cx="98" cy="12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8" name="Rectangle 180"/>
            <p:cNvSpPr>
              <a:spLocks noChangeArrowheads="1"/>
            </p:cNvSpPr>
            <p:nvPr/>
          </p:nvSpPr>
          <p:spPr bwMode="auto">
            <a:xfrm>
              <a:off x="1193" y="1576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109" name="Rectangle 181"/>
            <p:cNvSpPr>
              <a:spLocks noChangeArrowheads="1"/>
            </p:cNvSpPr>
            <p:nvPr/>
          </p:nvSpPr>
          <p:spPr bwMode="auto">
            <a:xfrm>
              <a:off x="1184" y="1833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110" name="Rectangle 182"/>
            <p:cNvSpPr>
              <a:spLocks noChangeArrowheads="1"/>
            </p:cNvSpPr>
            <p:nvPr/>
          </p:nvSpPr>
          <p:spPr bwMode="auto">
            <a:xfrm>
              <a:off x="1448" y="1564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111" name="Rectangle 183"/>
            <p:cNvSpPr>
              <a:spLocks noChangeArrowheads="1"/>
            </p:cNvSpPr>
            <p:nvPr/>
          </p:nvSpPr>
          <p:spPr bwMode="auto">
            <a:xfrm>
              <a:off x="1448" y="1716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112" name="Rectangle 184"/>
            <p:cNvSpPr>
              <a:spLocks noChangeArrowheads="1"/>
            </p:cNvSpPr>
            <p:nvPr/>
          </p:nvSpPr>
          <p:spPr bwMode="auto">
            <a:xfrm>
              <a:off x="1448" y="1915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113" name="Rectangle 185"/>
            <p:cNvSpPr>
              <a:spLocks noChangeArrowheads="1"/>
            </p:cNvSpPr>
            <p:nvPr/>
          </p:nvSpPr>
          <p:spPr bwMode="auto">
            <a:xfrm>
              <a:off x="1757" y="1634"/>
              <a:ext cx="37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114" name="Rectangle 186"/>
            <p:cNvSpPr>
              <a:spLocks noChangeArrowheads="1"/>
            </p:cNvSpPr>
            <p:nvPr/>
          </p:nvSpPr>
          <p:spPr bwMode="auto">
            <a:xfrm>
              <a:off x="1721" y="1903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cxnSp>
          <p:nvCxnSpPr>
            <p:cNvPr id="37115" name="AutoShape 187"/>
            <p:cNvCxnSpPr>
              <a:cxnSpLocks noChangeShapeType="1"/>
              <a:stCxn id="37108" idx="3"/>
              <a:endCxn id="37110" idx="1"/>
            </p:cNvCxnSpPr>
            <p:nvPr/>
          </p:nvCxnSpPr>
          <p:spPr bwMode="auto">
            <a:xfrm flipV="1">
              <a:off x="1229" y="1599"/>
              <a:ext cx="219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16" name="AutoShape 188"/>
            <p:cNvCxnSpPr>
              <a:cxnSpLocks noChangeShapeType="1"/>
              <a:stCxn id="37108" idx="3"/>
              <a:endCxn id="37111" idx="1"/>
            </p:cNvCxnSpPr>
            <p:nvPr/>
          </p:nvCxnSpPr>
          <p:spPr bwMode="auto">
            <a:xfrm>
              <a:off x="1229" y="1611"/>
              <a:ext cx="219" cy="14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17" name="AutoShape 189"/>
            <p:cNvCxnSpPr>
              <a:cxnSpLocks noChangeShapeType="1"/>
              <a:stCxn id="37109" idx="3"/>
              <a:endCxn id="37111" idx="1"/>
            </p:cNvCxnSpPr>
            <p:nvPr/>
          </p:nvCxnSpPr>
          <p:spPr bwMode="auto">
            <a:xfrm flipV="1">
              <a:off x="1220" y="1751"/>
              <a:ext cx="228" cy="11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18" name="AutoShape 190"/>
            <p:cNvCxnSpPr>
              <a:cxnSpLocks noChangeShapeType="1"/>
              <a:stCxn id="37109" idx="3"/>
              <a:endCxn id="37112" idx="1"/>
            </p:cNvCxnSpPr>
            <p:nvPr/>
          </p:nvCxnSpPr>
          <p:spPr bwMode="auto">
            <a:xfrm>
              <a:off x="1220" y="1868"/>
              <a:ext cx="228" cy="8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19" name="AutoShape 191"/>
            <p:cNvCxnSpPr>
              <a:cxnSpLocks noChangeShapeType="1"/>
              <a:stCxn id="37111" idx="3"/>
              <a:endCxn id="37113" idx="1"/>
            </p:cNvCxnSpPr>
            <p:nvPr/>
          </p:nvCxnSpPr>
          <p:spPr bwMode="auto">
            <a:xfrm flipV="1">
              <a:off x="1484" y="1669"/>
              <a:ext cx="273" cy="8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20" name="AutoShape 192"/>
            <p:cNvCxnSpPr>
              <a:cxnSpLocks noChangeShapeType="1"/>
              <a:stCxn id="37112" idx="3"/>
              <a:endCxn id="37114" idx="1"/>
            </p:cNvCxnSpPr>
            <p:nvPr/>
          </p:nvCxnSpPr>
          <p:spPr bwMode="auto">
            <a:xfrm flipV="1">
              <a:off x="1484" y="1938"/>
              <a:ext cx="237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21" name="AutoShape 193"/>
            <p:cNvCxnSpPr>
              <a:cxnSpLocks noChangeShapeType="1"/>
              <a:stCxn id="37114" idx="0"/>
              <a:endCxn id="37113" idx="2"/>
            </p:cNvCxnSpPr>
            <p:nvPr/>
          </p:nvCxnSpPr>
          <p:spPr bwMode="auto">
            <a:xfrm flipV="1">
              <a:off x="1739" y="1704"/>
              <a:ext cx="37" cy="1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22" name="AutoShape 194"/>
            <p:cNvCxnSpPr>
              <a:cxnSpLocks noChangeShapeType="1"/>
              <a:stCxn id="37109" idx="0"/>
              <a:endCxn id="37108" idx="2"/>
            </p:cNvCxnSpPr>
            <p:nvPr/>
          </p:nvCxnSpPr>
          <p:spPr bwMode="auto">
            <a:xfrm flipV="1">
              <a:off x="1202" y="1646"/>
              <a:ext cx="9" cy="1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23" name="AutoShape 195"/>
            <p:cNvCxnSpPr>
              <a:cxnSpLocks noChangeShapeType="1"/>
              <a:stCxn id="37110" idx="3"/>
              <a:endCxn id="37113" idx="1"/>
            </p:cNvCxnSpPr>
            <p:nvPr/>
          </p:nvCxnSpPr>
          <p:spPr bwMode="auto">
            <a:xfrm>
              <a:off x="1484" y="1599"/>
              <a:ext cx="273" cy="7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24" name="AutoShape 196"/>
            <p:cNvCxnSpPr>
              <a:cxnSpLocks noChangeShapeType="1"/>
              <a:endCxn id="37108" idx="1"/>
            </p:cNvCxnSpPr>
            <p:nvPr/>
          </p:nvCxnSpPr>
          <p:spPr bwMode="auto">
            <a:xfrm>
              <a:off x="1100" y="1557"/>
              <a:ext cx="93" cy="5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25" name="AutoShape 197"/>
            <p:cNvCxnSpPr>
              <a:cxnSpLocks noChangeShapeType="1"/>
              <a:endCxn id="37109" idx="1"/>
            </p:cNvCxnSpPr>
            <p:nvPr/>
          </p:nvCxnSpPr>
          <p:spPr bwMode="auto">
            <a:xfrm flipV="1">
              <a:off x="1109" y="1868"/>
              <a:ext cx="75" cy="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26" name="AutoShape 198"/>
            <p:cNvCxnSpPr>
              <a:cxnSpLocks noChangeShapeType="1"/>
              <a:stCxn id="37110" idx="0"/>
            </p:cNvCxnSpPr>
            <p:nvPr/>
          </p:nvCxnSpPr>
          <p:spPr bwMode="auto">
            <a:xfrm flipV="1">
              <a:off x="1466" y="1503"/>
              <a:ext cx="19" cy="6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27" name="AutoShape 199"/>
            <p:cNvCxnSpPr>
              <a:cxnSpLocks noChangeShapeType="1"/>
              <a:stCxn id="37114" idx="3"/>
              <a:endCxn id="37131" idx="1"/>
            </p:cNvCxnSpPr>
            <p:nvPr/>
          </p:nvCxnSpPr>
          <p:spPr bwMode="auto">
            <a:xfrm>
              <a:off x="1757" y="1938"/>
              <a:ext cx="19" cy="1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28" name="AutoShape 200"/>
            <p:cNvCxnSpPr>
              <a:cxnSpLocks noChangeShapeType="1"/>
              <a:stCxn id="37113" idx="3"/>
            </p:cNvCxnSpPr>
            <p:nvPr/>
          </p:nvCxnSpPr>
          <p:spPr bwMode="auto">
            <a:xfrm flipV="1">
              <a:off x="1794" y="1576"/>
              <a:ext cx="54" cy="9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129" name="Text Box 201"/>
            <p:cNvSpPr txBox="1">
              <a:spLocks noChangeArrowheads="1"/>
            </p:cNvSpPr>
            <p:nvPr/>
          </p:nvSpPr>
          <p:spPr bwMode="auto">
            <a:xfrm>
              <a:off x="1012" y="1462"/>
              <a:ext cx="15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A</a:t>
              </a:r>
            </a:p>
          </p:txBody>
        </p:sp>
        <p:sp>
          <p:nvSpPr>
            <p:cNvPr id="37130" name="Text Box 202"/>
            <p:cNvSpPr txBox="1">
              <a:spLocks noChangeArrowheads="1"/>
            </p:cNvSpPr>
            <p:nvPr/>
          </p:nvSpPr>
          <p:spPr bwMode="auto">
            <a:xfrm>
              <a:off x="1008" y="1852"/>
              <a:ext cx="15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B</a:t>
              </a:r>
            </a:p>
          </p:txBody>
        </p:sp>
        <p:sp>
          <p:nvSpPr>
            <p:cNvPr id="37131" name="Text Box 203"/>
            <p:cNvSpPr txBox="1">
              <a:spLocks noChangeArrowheads="1"/>
            </p:cNvSpPr>
            <p:nvPr/>
          </p:nvSpPr>
          <p:spPr bwMode="auto">
            <a:xfrm>
              <a:off x="1776" y="1889"/>
              <a:ext cx="15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E</a:t>
              </a:r>
            </a:p>
          </p:txBody>
        </p:sp>
        <p:sp>
          <p:nvSpPr>
            <p:cNvPr id="37132" name="Text Box 204"/>
            <p:cNvSpPr txBox="1">
              <a:spLocks noChangeArrowheads="1"/>
            </p:cNvSpPr>
            <p:nvPr/>
          </p:nvSpPr>
          <p:spPr bwMode="auto">
            <a:xfrm>
              <a:off x="1780" y="1474"/>
              <a:ext cx="16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D</a:t>
              </a:r>
            </a:p>
          </p:txBody>
        </p:sp>
        <p:sp>
          <p:nvSpPr>
            <p:cNvPr id="37133" name="Text Box 205"/>
            <p:cNvSpPr txBox="1">
              <a:spLocks noChangeArrowheads="1"/>
            </p:cNvSpPr>
            <p:nvPr/>
          </p:nvSpPr>
          <p:spPr bwMode="auto">
            <a:xfrm>
              <a:off x="1401" y="1392"/>
              <a:ext cx="16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C</a:t>
              </a:r>
            </a:p>
          </p:txBody>
        </p:sp>
      </p:grpSp>
      <p:sp>
        <p:nvSpPr>
          <p:cNvPr id="36872" name="AutoShape 206"/>
          <p:cNvSpPr>
            <a:spLocks noChangeArrowheads="1"/>
          </p:cNvSpPr>
          <p:nvPr/>
        </p:nvSpPr>
        <p:spPr bwMode="auto">
          <a:xfrm>
            <a:off x="6369050" y="1981200"/>
            <a:ext cx="1371600" cy="914400"/>
          </a:xfrm>
          <a:prstGeom prst="wedgeRectCallout">
            <a:avLst>
              <a:gd name="adj1" fmla="val -26620"/>
              <a:gd name="adj2" fmla="val 120833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/>
            <a:endParaRPr lang="en-US"/>
          </a:p>
        </p:txBody>
      </p:sp>
      <p:grpSp>
        <p:nvGrpSpPr>
          <p:cNvPr id="36873" name="Group 207"/>
          <p:cNvGrpSpPr>
            <a:grpSpLocks/>
          </p:cNvGrpSpPr>
          <p:nvPr/>
        </p:nvGrpSpPr>
        <p:grpSpPr bwMode="auto">
          <a:xfrm>
            <a:off x="6292850" y="1905000"/>
            <a:ext cx="1479550" cy="1000125"/>
            <a:chOff x="1008" y="1392"/>
            <a:chExt cx="932" cy="630"/>
          </a:xfrm>
        </p:grpSpPr>
        <p:sp>
          <p:nvSpPr>
            <p:cNvPr id="37050" name="Freeform 208"/>
            <p:cNvSpPr>
              <a:spLocks noEditPoints="1"/>
            </p:cNvSpPr>
            <p:nvPr/>
          </p:nvSpPr>
          <p:spPr bwMode="auto">
            <a:xfrm>
              <a:off x="1134" y="1595"/>
              <a:ext cx="284" cy="6"/>
            </a:xfrm>
            <a:custGeom>
              <a:avLst/>
              <a:gdLst>
                <a:gd name="T0" fmla="*/ 54 w 1500"/>
                <a:gd name="T1" fmla="*/ 1 h 22"/>
                <a:gd name="T2" fmla="*/ 54 w 1500"/>
                <a:gd name="T3" fmla="*/ 0 h 22"/>
                <a:gd name="T4" fmla="*/ 53 w 1500"/>
                <a:gd name="T5" fmla="*/ 0 h 22"/>
                <a:gd name="T6" fmla="*/ 53 w 1500"/>
                <a:gd name="T7" fmla="*/ 0 h 22"/>
                <a:gd name="T8" fmla="*/ 53 w 1500"/>
                <a:gd name="T9" fmla="*/ 1 h 22"/>
                <a:gd name="T10" fmla="*/ 53 w 1500"/>
                <a:gd name="T11" fmla="*/ 1 h 22"/>
                <a:gd name="T12" fmla="*/ 53 w 1500"/>
                <a:gd name="T13" fmla="*/ 2 h 22"/>
                <a:gd name="T14" fmla="*/ 54 w 1500"/>
                <a:gd name="T15" fmla="*/ 1 h 22"/>
                <a:gd name="T16" fmla="*/ 54 w 1500"/>
                <a:gd name="T17" fmla="*/ 1 h 22"/>
                <a:gd name="T18" fmla="*/ 0 w 1500"/>
                <a:gd name="T19" fmla="*/ 1 h 22"/>
                <a:gd name="T20" fmla="*/ 0 w 1500"/>
                <a:gd name="T21" fmla="*/ 1 h 22"/>
                <a:gd name="T22" fmla="*/ 0 w 1500"/>
                <a:gd name="T23" fmla="*/ 2 h 22"/>
                <a:gd name="T24" fmla="*/ 1 w 1500"/>
                <a:gd name="T25" fmla="*/ 1 h 22"/>
                <a:gd name="T26" fmla="*/ 1 w 1500"/>
                <a:gd name="T27" fmla="*/ 1 h 22"/>
                <a:gd name="T28" fmla="*/ 1 w 1500"/>
                <a:gd name="T29" fmla="*/ 0 h 22"/>
                <a:gd name="T30" fmla="*/ 0 w 1500"/>
                <a:gd name="T31" fmla="*/ 0 h 22"/>
                <a:gd name="T32" fmla="*/ 0 w 1500"/>
                <a:gd name="T33" fmla="*/ 0 h 22"/>
                <a:gd name="T34" fmla="*/ 0 w 1500"/>
                <a:gd name="T35" fmla="*/ 1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22"/>
                <a:gd name="T56" fmla="*/ 1500 w 1500"/>
                <a:gd name="T57" fmla="*/ 22 h 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22">
                  <a:moveTo>
                    <a:pt x="1500" y="10"/>
                  </a:moveTo>
                  <a:lnTo>
                    <a:pt x="1498" y="2"/>
                  </a:lnTo>
                  <a:lnTo>
                    <a:pt x="1490" y="0"/>
                  </a:lnTo>
                  <a:lnTo>
                    <a:pt x="1482" y="2"/>
                  </a:lnTo>
                  <a:lnTo>
                    <a:pt x="1478" y="10"/>
                  </a:lnTo>
                  <a:lnTo>
                    <a:pt x="1482" y="18"/>
                  </a:lnTo>
                  <a:lnTo>
                    <a:pt x="1490" y="22"/>
                  </a:lnTo>
                  <a:lnTo>
                    <a:pt x="1498" y="18"/>
                  </a:lnTo>
                  <a:lnTo>
                    <a:pt x="1500" y="10"/>
                  </a:lnTo>
                  <a:close/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18"/>
                  </a:lnTo>
                  <a:lnTo>
                    <a:pt x="21" y="10"/>
                  </a:lnTo>
                  <a:lnTo>
                    <a:pt x="18" y="2"/>
                  </a:lnTo>
                  <a:lnTo>
                    <a:pt x="10" y="0"/>
                  </a:lnTo>
                  <a:lnTo>
                    <a:pt x="2" y="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51" name="Line 209"/>
            <p:cNvSpPr>
              <a:spLocks noChangeShapeType="1"/>
            </p:cNvSpPr>
            <p:nvPr/>
          </p:nvSpPr>
          <p:spPr bwMode="auto">
            <a:xfrm flipH="1">
              <a:off x="1138" y="1598"/>
              <a:ext cx="27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2" name="Freeform 210"/>
            <p:cNvSpPr>
              <a:spLocks noEditPoints="1"/>
            </p:cNvSpPr>
            <p:nvPr/>
          </p:nvSpPr>
          <p:spPr bwMode="auto">
            <a:xfrm>
              <a:off x="1134" y="1753"/>
              <a:ext cx="284" cy="99"/>
            </a:xfrm>
            <a:custGeom>
              <a:avLst/>
              <a:gdLst>
                <a:gd name="T0" fmla="*/ 0 w 1500"/>
                <a:gd name="T1" fmla="*/ 24 h 403"/>
                <a:gd name="T2" fmla="*/ 0 w 1500"/>
                <a:gd name="T3" fmla="*/ 24 h 403"/>
                <a:gd name="T4" fmla="*/ 1 w 1500"/>
                <a:gd name="T5" fmla="*/ 24 h 403"/>
                <a:gd name="T6" fmla="*/ 1 w 1500"/>
                <a:gd name="T7" fmla="*/ 24 h 403"/>
                <a:gd name="T8" fmla="*/ 1 w 1500"/>
                <a:gd name="T9" fmla="*/ 24 h 403"/>
                <a:gd name="T10" fmla="*/ 1 w 1500"/>
                <a:gd name="T11" fmla="*/ 23 h 403"/>
                <a:gd name="T12" fmla="*/ 0 w 1500"/>
                <a:gd name="T13" fmla="*/ 23 h 403"/>
                <a:gd name="T14" fmla="*/ 0 w 1500"/>
                <a:gd name="T15" fmla="*/ 23 h 403"/>
                <a:gd name="T16" fmla="*/ 0 w 1500"/>
                <a:gd name="T17" fmla="*/ 24 h 403"/>
                <a:gd name="T18" fmla="*/ 54 w 1500"/>
                <a:gd name="T19" fmla="*/ 0 h 403"/>
                <a:gd name="T20" fmla="*/ 54 w 1500"/>
                <a:gd name="T21" fmla="*/ 0 h 403"/>
                <a:gd name="T22" fmla="*/ 53 w 1500"/>
                <a:gd name="T23" fmla="*/ 0 h 403"/>
                <a:gd name="T24" fmla="*/ 53 w 1500"/>
                <a:gd name="T25" fmla="*/ 0 h 403"/>
                <a:gd name="T26" fmla="*/ 53 w 1500"/>
                <a:gd name="T27" fmla="*/ 1 h 403"/>
                <a:gd name="T28" fmla="*/ 53 w 1500"/>
                <a:gd name="T29" fmla="*/ 1 h 403"/>
                <a:gd name="T30" fmla="*/ 53 w 1500"/>
                <a:gd name="T31" fmla="*/ 1 h 403"/>
                <a:gd name="T32" fmla="*/ 54 w 1500"/>
                <a:gd name="T33" fmla="*/ 1 h 403"/>
                <a:gd name="T34" fmla="*/ 54 w 1500"/>
                <a:gd name="T35" fmla="*/ 0 h 4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403"/>
                <a:gd name="T56" fmla="*/ 1500 w 1500"/>
                <a:gd name="T57" fmla="*/ 403 h 4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403">
                  <a:moveTo>
                    <a:pt x="0" y="395"/>
                  </a:moveTo>
                  <a:lnTo>
                    <a:pt x="4" y="403"/>
                  </a:lnTo>
                  <a:lnTo>
                    <a:pt x="14" y="403"/>
                  </a:lnTo>
                  <a:lnTo>
                    <a:pt x="20" y="399"/>
                  </a:lnTo>
                  <a:lnTo>
                    <a:pt x="21" y="391"/>
                  </a:lnTo>
                  <a:lnTo>
                    <a:pt x="16" y="383"/>
                  </a:lnTo>
                  <a:lnTo>
                    <a:pt x="8" y="381"/>
                  </a:lnTo>
                  <a:lnTo>
                    <a:pt x="0" y="387"/>
                  </a:lnTo>
                  <a:lnTo>
                    <a:pt x="0" y="395"/>
                  </a:lnTo>
                  <a:close/>
                  <a:moveTo>
                    <a:pt x="1500" y="8"/>
                  </a:moveTo>
                  <a:lnTo>
                    <a:pt x="1496" y="2"/>
                  </a:lnTo>
                  <a:lnTo>
                    <a:pt x="1486" y="0"/>
                  </a:lnTo>
                  <a:lnTo>
                    <a:pt x="1480" y="6"/>
                  </a:lnTo>
                  <a:lnTo>
                    <a:pt x="1478" y="14"/>
                  </a:lnTo>
                  <a:lnTo>
                    <a:pt x="1484" y="22"/>
                  </a:lnTo>
                  <a:lnTo>
                    <a:pt x="1492" y="22"/>
                  </a:lnTo>
                  <a:lnTo>
                    <a:pt x="1500" y="18"/>
                  </a:lnTo>
                  <a:lnTo>
                    <a:pt x="1500" y="8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53" name="Line 211"/>
            <p:cNvSpPr>
              <a:spLocks noChangeShapeType="1"/>
            </p:cNvSpPr>
            <p:nvPr/>
          </p:nvSpPr>
          <p:spPr bwMode="auto">
            <a:xfrm flipV="1">
              <a:off x="1138" y="1757"/>
              <a:ext cx="276" cy="9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4" name="Freeform 212"/>
            <p:cNvSpPr>
              <a:spLocks noEditPoints="1"/>
            </p:cNvSpPr>
            <p:nvPr/>
          </p:nvSpPr>
          <p:spPr bwMode="auto">
            <a:xfrm>
              <a:off x="1134" y="1846"/>
              <a:ext cx="284" cy="93"/>
            </a:xfrm>
            <a:custGeom>
              <a:avLst/>
              <a:gdLst>
                <a:gd name="T0" fmla="*/ 0 w 1500"/>
                <a:gd name="T1" fmla="*/ 0 h 381"/>
                <a:gd name="T2" fmla="*/ 0 w 1500"/>
                <a:gd name="T3" fmla="*/ 1 h 381"/>
                <a:gd name="T4" fmla="*/ 0 w 1500"/>
                <a:gd name="T5" fmla="*/ 1 h 381"/>
                <a:gd name="T6" fmla="*/ 1 w 1500"/>
                <a:gd name="T7" fmla="*/ 1 h 381"/>
                <a:gd name="T8" fmla="*/ 1 w 1500"/>
                <a:gd name="T9" fmla="*/ 1 h 381"/>
                <a:gd name="T10" fmla="*/ 1 w 1500"/>
                <a:gd name="T11" fmla="*/ 0 h 381"/>
                <a:gd name="T12" fmla="*/ 1 w 1500"/>
                <a:gd name="T13" fmla="*/ 0 h 381"/>
                <a:gd name="T14" fmla="*/ 0 w 1500"/>
                <a:gd name="T15" fmla="*/ 0 h 381"/>
                <a:gd name="T16" fmla="*/ 0 w 1500"/>
                <a:gd name="T17" fmla="*/ 0 h 381"/>
                <a:gd name="T18" fmla="*/ 54 w 1500"/>
                <a:gd name="T19" fmla="*/ 22 h 381"/>
                <a:gd name="T20" fmla="*/ 54 w 1500"/>
                <a:gd name="T21" fmla="*/ 22 h 381"/>
                <a:gd name="T22" fmla="*/ 53 w 1500"/>
                <a:gd name="T23" fmla="*/ 21 h 381"/>
                <a:gd name="T24" fmla="*/ 53 w 1500"/>
                <a:gd name="T25" fmla="*/ 21 h 381"/>
                <a:gd name="T26" fmla="*/ 53 w 1500"/>
                <a:gd name="T27" fmla="*/ 22 h 381"/>
                <a:gd name="T28" fmla="*/ 53 w 1500"/>
                <a:gd name="T29" fmla="*/ 22 h 381"/>
                <a:gd name="T30" fmla="*/ 53 w 1500"/>
                <a:gd name="T31" fmla="*/ 23 h 381"/>
                <a:gd name="T32" fmla="*/ 54 w 1500"/>
                <a:gd name="T33" fmla="*/ 23 h 381"/>
                <a:gd name="T34" fmla="*/ 54 w 1500"/>
                <a:gd name="T35" fmla="*/ 22 h 3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381"/>
                <a:gd name="T56" fmla="*/ 1500 w 1500"/>
                <a:gd name="T57" fmla="*/ 381 h 3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381">
                  <a:moveTo>
                    <a:pt x="0" y="10"/>
                  </a:moveTo>
                  <a:lnTo>
                    <a:pt x="2" y="18"/>
                  </a:lnTo>
                  <a:lnTo>
                    <a:pt x="8" y="22"/>
                  </a:lnTo>
                  <a:lnTo>
                    <a:pt x="16" y="22"/>
                  </a:lnTo>
                  <a:lnTo>
                    <a:pt x="21" y="14"/>
                  </a:lnTo>
                  <a:lnTo>
                    <a:pt x="20" y="6"/>
                  </a:lnTo>
                  <a:lnTo>
                    <a:pt x="14" y="0"/>
                  </a:lnTo>
                  <a:lnTo>
                    <a:pt x="4" y="2"/>
                  </a:lnTo>
                  <a:lnTo>
                    <a:pt x="0" y="10"/>
                  </a:lnTo>
                  <a:close/>
                  <a:moveTo>
                    <a:pt x="1500" y="373"/>
                  </a:moveTo>
                  <a:lnTo>
                    <a:pt x="1500" y="365"/>
                  </a:lnTo>
                  <a:lnTo>
                    <a:pt x="1492" y="359"/>
                  </a:lnTo>
                  <a:lnTo>
                    <a:pt x="1484" y="361"/>
                  </a:lnTo>
                  <a:lnTo>
                    <a:pt x="1478" y="369"/>
                  </a:lnTo>
                  <a:lnTo>
                    <a:pt x="1480" y="377"/>
                  </a:lnTo>
                  <a:lnTo>
                    <a:pt x="1486" y="381"/>
                  </a:lnTo>
                  <a:lnTo>
                    <a:pt x="1496" y="381"/>
                  </a:lnTo>
                  <a:lnTo>
                    <a:pt x="1500" y="373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55" name="Line 213"/>
            <p:cNvSpPr>
              <a:spLocks noChangeShapeType="1"/>
            </p:cNvSpPr>
            <p:nvPr/>
          </p:nvSpPr>
          <p:spPr bwMode="auto">
            <a:xfrm>
              <a:off x="1138" y="1850"/>
              <a:ext cx="276" cy="86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6" name="Freeform 214"/>
            <p:cNvSpPr>
              <a:spLocks noEditPoints="1"/>
            </p:cNvSpPr>
            <p:nvPr/>
          </p:nvSpPr>
          <p:spPr bwMode="auto">
            <a:xfrm>
              <a:off x="1414" y="1595"/>
              <a:ext cx="315" cy="71"/>
            </a:xfrm>
            <a:custGeom>
              <a:avLst/>
              <a:gdLst>
                <a:gd name="T0" fmla="*/ 0 w 1660"/>
                <a:gd name="T1" fmla="*/ 0 h 291"/>
                <a:gd name="T2" fmla="*/ 0 w 1660"/>
                <a:gd name="T3" fmla="*/ 1 h 291"/>
                <a:gd name="T4" fmla="*/ 0 w 1660"/>
                <a:gd name="T5" fmla="*/ 1 h 291"/>
                <a:gd name="T6" fmla="*/ 1 w 1660"/>
                <a:gd name="T7" fmla="*/ 1 h 291"/>
                <a:gd name="T8" fmla="*/ 1 w 1660"/>
                <a:gd name="T9" fmla="*/ 1 h 291"/>
                <a:gd name="T10" fmla="*/ 1 w 1660"/>
                <a:gd name="T11" fmla="*/ 0 h 291"/>
                <a:gd name="T12" fmla="*/ 1 w 1660"/>
                <a:gd name="T13" fmla="*/ 0 h 291"/>
                <a:gd name="T14" fmla="*/ 0 w 1660"/>
                <a:gd name="T15" fmla="*/ 0 h 291"/>
                <a:gd name="T16" fmla="*/ 0 w 1660"/>
                <a:gd name="T17" fmla="*/ 0 h 291"/>
                <a:gd name="T18" fmla="*/ 60 w 1660"/>
                <a:gd name="T19" fmla="*/ 17 h 291"/>
                <a:gd name="T20" fmla="*/ 60 w 1660"/>
                <a:gd name="T21" fmla="*/ 16 h 291"/>
                <a:gd name="T22" fmla="*/ 59 w 1660"/>
                <a:gd name="T23" fmla="*/ 16 h 291"/>
                <a:gd name="T24" fmla="*/ 59 w 1660"/>
                <a:gd name="T25" fmla="*/ 16 h 291"/>
                <a:gd name="T26" fmla="*/ 59 w 1660"/>
                <a:gd name="T27" fmla="*/ 17 h 291"/>
                <a:gd name="T28" fmla="*/ 59 w 1660"/>
                <a:gd name="T29" fmla="*/ 17 h 291"/>
                <a:gd name="T30" fmla="*/ 59 w 1660"/>
                <a:gd name="T31" fmla="*/ 17 h 291"/>
                <a:gd name="T32" fmla="*/ 60 w 1660"/>
                <a:gd name="T33" fmla="*/ 17 h 291"/>
                <a:gd name="T34" fmla="*/ 60 w 1660"/>
                <a:gd name="T35" fmla="*/ 17 h 29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291"/>
                <a:gd name="T56" fmla="*/ 1660 w 1660"/>
                <a:gd name="T57" fmla="*/ 291 h 29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291"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4" y="0"/>
                  </a:lnTo>
                  <a:lnTo>
                    <a:pt x="6" y="2"/>
                  </a:lnTo>
                  <a:lnTo>
                    <a:pt x="0" y="10"/>
                  </a:lnTo>
                  <a:close/>
                  <a:moveTo>
                    <a:pt x="1660" y="281"/>
                  </a:moveTo>
                  <a:lnTo>
                    <a:pt x="1658" y="273"/>
                  </a:lnTo>
                  <a:lnTo>
                    <a:pt x="1650" y="269"/>
                  </a:lnTo>
                  <a:lnTo>
                    <a:pt x="1642" y="271"/>
                  </a:lnTo>
                  <a:lnTo>
                    <a:pt x="1638" y="279"/>
                  </a:lnTo>
                  <a:lnTo>
                    <a:pt x="1638" y="287"/>
                  </a:lnTo>
                  <a:lnTo>
                    <a:pt x="1646" y="291"/>
                  </a:lnTo>
                  <a:lnTo>
                    <a:pt x="1654" y="289"/>
                  </a:lnTo>
                  <a:lnTo>
                    <a:pt x="1660" y="281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57" name="Line 215"/>
            <p:cNvSpPr>
              <a:spLocks noChangeShapeType="1"/>
            </p:cNvSpPr>
            <p:nvPr/>
          </p:nvSpPr>
          <p:spPr bwMode="auto">
            <a:xfrm>
              <a:off x="1418" y="1598"/>
              <a:ext cx="306" cy="65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8" name="Freeform 216"/>
            <p:cNvSpPr>
              <a:spLocks noEditPoints="1"/>
            </p:cNvSpPr>
            <p:nvPr/>
          </p:nvSpPr>
          <p:spPr bwMode="auto">
            <a:xfrm>
              <a:off x="1414" y="1661"/>
              <a:ext cx="315" cy="98"/>
            </a:xfrm>
            <a:custGeom>
              <a:avLst/>
              <a:gdLst>
                <a:gd name="T0" fmla="*/ 60 w 1660"/>
                <a:gd name="T1" fmla="*/ 0 h 402"/>
                <a:gd name="T2" fmla="*/ 60 w 1660"/>
                <a:gd name="T3" fmla="*/ 0 h 402"/>
                <a:gd name="T4" fmla="*/ 59 w 1660"/>
                <a:gd name="T5" fmla="*/ 0 h 402"/>
                <a:gd name="T6" fmla="*/ 59 w 1660"/>
                <a:gd name="T7" fmla="*/ 0 h 402"/>
                <a:gd name="T8" fmla="*/ 59 w 1660"/>
                <a:gd name="T9" fmla="*/ 1 h 402"/>
                <a:gd name="T10" fmla="*/ 59 w 1660"/>
                <a:gd name="T11" fmla="*/ 1 h 402"/>
                <a:gd name="T12" fmla="*/ 59 w 1660"/>
                <a:gd name="T13" fmla="*/ 1 h 402"/>
                <a:gd name="T14" fmla="*/ 60 w 1660"/>
                <a:gd name="T15" fmla="*/ 1 h 402"/>
                <a:gd name="T16" fmla="*/ 60 w 1660"/>
                <a:gd name="T17" fmla="*/ 0 h 402"/>
                <a:gd name="T18" fmla="*/ 0 w 1660"/>
                <a:gd name="T19" fmla="*/ 23 h 402"/>
                <a:gd name="T20" fmla="*/ 0 w 1660"/>
                <a:gd name="T21" fmla="*/ 24 h 402"/>
                <a:gd name="T22" fmla="*/ 1 w 1660"/>
                <a:gd name="T23" fmla="*/ 24 h 402"/>
                <a:gd name="T24" fmla="*/ 1 w 1660"/>
                <a:gd name="T25" fmla="*/ 24 h 402"/>
                <a:gd name="T26" fmla="*/ 1 w 1660"/>
                <a:gd name="T27" fmla="*/ 23 h 402"/>
                <a:gd name="T28" fmla="*/ 1 w 1660"/>
                <a:gd name="T29" fmla="*/ 23 h 402"/>
                <a:gd name="T30" fmla="*/ 0 w 1660"/>
                <a:gd name="T31" fmla="*/ 23 h 402"/>
                <a:gd name="T32" fmla="*/ 0 w 1660"/>
                <a:gd name="T33" fmla="*/ 23 h 402"/>
                <a:gd name="T34" fmla="*/ 0 w 1660"/>
                <a:gd name="T35" fmla="*/ 23 h 40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402"/>
                <a:gd name="T56" fmla="*/ 1660 w 1660"/>
                <a:gd name="T57" fmla="*/ 402 h 40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402">
                  <a:moveTo>
                    <a:pt x="1660" y="8"/>
                  </a:moveTo>
                  <a:lnTo>
                    <a:pt x="1654" y="2"/>
                  </a:lnTo>
                  <a:lnTo>
                    <a:pt x="1646" y="0"/>
                  </a:lnTo>
                  <a:lnTo>
                    <a:pt x="1638" y="4"/>
                  </a:lnTo>
                  <a:lnTo>
                    <a:pt x="1638" y="14"/>
                  </a:lnTo>
                  <a:lnTo>
                    <a:pt x="1642" y="20"/>
                  </a:lnTo>
                  <a:lnTo>
                    <a:pt x="1650" y="22"/>
                  </a:lnTo>
                  <a:lnTo>
                    <a:pt x="1658" y="16"/>
                  </a:lnTo>
                  <a:lnTo>
                    <a:pt x="1660" y="8"/>
                  </a:lnTo>
                  <a:close/>
                  <a:moveTo>
                    <a:pt x="0" y="394"/>
                  </a:moveTo>
                  <a:lnTo>
                    <a:pt x="6" y="400"/>
                  </a:lnTo>
                  <a:lnTo>
                    <a:pt x="14" y="402"/>
                  </a:lnTo>
                  <a:lnTo>
                    <a:pt x="22" y="398"/>
                  </a:lnTo>
                  <a:lnTo>
                    <a:pt x="22" y="388"/>
                  </a:lnTo>
                  <a:lnTo>
                    <a:pt x="18" y="382"/>
                  </a:lnTo>
                  <a:lnTo>
                    <a:pt x="10" y="380"/>
                  </a:lnTo>
                  <a:lnTo>
                    <a:pt x="2" y="386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59" name="Line 217"/>
            <p:cNvSpPr>
              <a:spLocks noChangeShapeType="1"/>
            </p:cNvSpPr>
            <p:nvPr/>
          </p:nvSpPr>
          <p:spPr bwMode="auto">
            <a:xfrm flipH="1">
              <a:off x="1418" y="1664"/>
              <a:ext cx="306" cy="9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0" name="Freeform 218"/>
            <p:cNvSpPr>
              <a:spLocks noEditPoints="1"/>
            </p:cNvSpPr>
            <p:nvPr/>
          </p:nvSpPr>
          <p:spPr bwMode="auto">
            <a:xfrm>
              <a:off x="1414" y="1934"/>
              <a:ext cx="281" cy="6"/>
            </a:xfrm>
            <a:custGeom>
              <a:avLst/>
              <a:gdLst>
                <a:gd name="T0" fmla="*/ 0 w 1481"/>
                <a:gd name="T1" fmla="*/ 1 h 24"/>
                <a:gd name="T2" fmla="*/ 0 w 1481"/>
                <a:gd name="T3" fmla="*/ 1 h 24"/>
                <a:gd name="T4" fmla="*/ 0 w 1481"/>
                <a:gd name="T5" fmla="*/ 2 h 24"/>
                <a:gd name="T6" fmla="*/ 1 w 1481"/>
                <a:gd name="T7" fmla="*/ 1 h 24"/>
                <a:gd name="T8" fmla="*/ 1 w 1481"/>
                <a:gd name="T9" fmla="*/ 1 h 24"/>
                <a:gd name="T10" fmla="*/ 1 w 1481"/>
                <a:gd name="T11" fmla="*/ 0 h 24"/>
                <a:gd name="T12" fmla="*/ 0 w 1481"/>
                <a:gd name="T13" fmla="*/ 0 h 24"/>
                <a:gd name="T14" fmla="*/ 0 w 1481"/>
                <a:gd name="T15" fmla="*/ 0 h 24"/>
                <a:gd name="T16" fmla="*/ 0 w 1481"/>
                <a:gd name="T17" fmla="*/ 1 h 24"/>
                <a:gd name="T18" fmla="*/ 53 w 1481"/>
                <a:gd name="T19" fmla="*/ 1 h 24"/>
                <a:gd name="T20" fmla="*/ 53 w 1481"/>
                <a:gd name="T21" fmla="*/ 0 h 24"/>
                <a:gd name="T22" fmla="*/ 53 w 1481"/>
                <a:gd name="T23" fmla="*/ 0 h 24"/>
                <a:gd name="T24" fmla="*/ 53 w 1481"/>
                <a:gd name="T25" fmla="*/ 0 h 24"/>
                <a:gd name="T26" fmla="*/ 52 w 1481"/>
                <a:gd name="T27" fmla="*/ 1 h 24"/>
                <a:gd name="T28" fmla="*/ 53 w 1481"/>
                <a:gd name="T29" fmla="*/ 1 h 24"/>
                <a:gd name="T30" fmla="*/ 53 w 1481"/>
                <a:gd name="T31" fmla="*/ 2 h 24"/>
                <a:gd name="T32" fmla="*/ 53 w 1481"/>
                <a:gd name="T33" fmla="*/ 1 h 24"/>
                <a:gd name="T34" fmla="*/ 53 w 1481"/>
                <a:gd name="T35" fmla="*/ 1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81"/>
                <a:gd name="T55" fmla="*/ 0 h 24"/>
                <a:gd name="T56" fmla="*/ 1481 w 1481"/>
                <a:gd name="T57" fmla="*/ 24 h 2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81" h="24">
                  <a:moveTo>
                    <a:pt x="0" y="12"/>
                  </a:moveTo>
                  <a:lnTo>
                    <a:pt x="4" y="20"/>
                  </a:lnTo>
                  <a:lnTo>
                    <a:pt x="12" y="24"/>
                  </a:lnTo>
                  <a:lnTo>
                    <a:pt x="20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2" y="0"/>
                  </a:lnTo>
                  <a:lnTo>
                    <a:pt x="4" y="4"/>
                  </a:lnTo>
                  <a:lnTo>
                    <a:pt x="0" y="12"/>
                  </a:lnTo>
                  <a:close/>
                  <a:moveTo>
                    <a:pt x="1481" y="12"/>
                  </a:moveTo>
                  <a:lnTo>
                    <a:pt x="1477" y="4"/>
                  </a:lnTo>
                  <a:lnTo>
                    <a:pt x="1469" y="0"/>
                  </a:lnTo>
                  <a:lnTo>
                    <a:pt x="1461" y="4"/>
                  </a:lnTo>
                  <a:lnTo>
                    <a:pt x="1457" y="12"/>
                  </a:lnTo>
                  <a:lnTo>
                    <a:pt x="1461" y="20"/>
                  </a:lnTo>
                  <a:lnTo>
                    <a:pt x="1469" y="24"/>
                  </a:lnTo>
                  <a:lnTo>
                    <a:pt x="1477" y="20"/>
                  </a:lnTo>
                  <a:lnTo>
                    <a:pt x="1481" y="12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61" name="Line 219"/>
            <p:cNvSpPr>
              <a:spLocks noChangeShapeType="1"/>
            </p:cNvSpPr>
            <p:nvPr/>
          </p:nvSpPr>
          <p:spPr bwMode="auto">
            <a:xfrm>
              <a:off x="1418" y="1937"/>
              <a:ext cx="27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2" name="Line 220"/>
            <p:cNvSpPr>
              <a:spLocks noChangeShapeType="1"/>
            </p:cNvSpPr>
            <p:nvPr/>
          </p:nvSpPr>
          <p:spPr bwMode="auto">
            <a:xfrm flipH="1" flipV="1">
              <a:off x="1692" y="1937"/>
              <a:ext cx="149" cy="3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3" name="Line 221"/>
            <p:cNvSpPr>
              <a:spLocks noChangeShapeType="1"/>
            </p:cNvSpPr>
            <p:nvPr/>
          </p:nvSpPr>
          <p:spPr bwMode="auto">
            <a:xfrm>
              <a:off x="1416" y="1466"/>
              <a:ext cx="0" cy="13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4" name="Line 222"/>
            <p:cNvSpPr>
              <a:spLocks noChangeShapeType="1"/>
            </p:cNvSpPr>
            <p:nvPr/>
          </p:nvSpPr>
          <p:spPr bwMode="auto">
            <a:xfrm flipV="1">
              <a:off x="1008" y="1849"/>
              <a:ext cx="127" cy="9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5" name="Line 223"/>
            <p:cNvSpPr>
              <a:spLocks noChangeShapeType="1"/>
            </p:cNvSpPr>
            <p:nvPr/>
          </p:nvSpPr>
          <p:spPr bwMode="auto">
            <a:xfrm flipH="1">
              <a:off x="1726" y="1543"/>
              <a:ext cx="98" cy="12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6" name="Rectangle 224"/>
            <p:cNvSpPr>
              <a:spLocks noChangeArrowheads="1"/>
            </p:cNvSpPr>
            <p:nvPr/>
          </p:nvSpPr>
          <p:spPr bwMode="auto">
            <a:xfrm>
              <a:off x="1193" y="1576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067" name="Rectangle 225"/>
            <p:cNvSpPr>
              <a:spLocks noChangeArrowheads="1"/>
            </p:cNvSpPr>
            <p:nvPr/>
          </p:nvSpPr>
          <p:spPr bwMode="auto">
            <a:xfrm>
              <a:off x="1184" y="1833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068" name="Rectangle 226"/>
            <p:cNvSpPr>
              <a:spLocks noChangeArrowheads="1"/>
            </p:cNvSpPr>
            <p:nvPr/>
          </p:nvSpPr>
          <p:spPr bwMode="auto">
            <a:xfrm>
              <a:off x="1448" y="1564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069" name="Rectangle 227"/>
            <p:cNvSpPr>
              <a:spLocks noChangeArrowheads="1"/>
            </p:cNvSpPr>
            <p:nvPr/>
          </p:nvSpPr>
          <p:spPr bwMode="auto">
            <a:xfrm>
              <a:off x="1448" y="1716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070" name="Rectangle 228"/>
            <p:cNvSpPr>
              <a:spLocks noChangeArrowheads="1"/>
            </p:cNvSpPr>
            <p:nvPr/>
          </p:nvSpPr>
          <p:spPr bwMode="auto">
            <a:xfrm>
              <a:off x="1448" y="1915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071" name="Rectangle 229"/>
            <p:cNvSpPr>
              <a:spLocks noChangeArrowheads="1"/>
            </p:cNvSpPr>
            <p:nvPr/>
          </p:nvSpPr>
          <p:spPr bwMode="auto">
            <a:xfrm>
              <a:off x="1757" y="1634"/>
              <a:ext cx="37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072" name="Rectangle 230"/>
            <p:cNvSpPr>
              <a:spLocks noChangeArrowheads="1"/>
            </p:cNvSpPr>
            <p:nvPr/>
          </p:nvSpPr>
          <p:spPr bwMode="auto">
            <a:xfrm>
              <a:off x="1721" y="1903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cxnSp>
          <p:nvCxnSpPr>
            <p:cNvPr id="37073" name="AutoShape 231"/>
            <p:cNvCxnSpPr>
              <a:cxnSpLocks noChangeShapeType="1"/>
              <a:stCxn id="37066" idx="3"/>
              <a:endCxn id="37068" idx="1"/>
            </p:cNvCxnSpPr>
            <p:nvPr/>
          </p:nvCxnSpPr>
          <p:spPr bwMode="auto">
            <a:xfrm flipV="1">
              <a:off x="1229" y="1599"/>
              <a:ext cx="219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74" name="AutoShape 232"/>
            <p:cNvCxnSpPr>
              <a:cxnSpLocks noChangeShapeType="1"/>
              <a:stCxn id="37066" idx="3"/>
              <a:endCxn id="37069" idx="1"/>
            </p:cNvCxnSpPr>
            <p:nvPr/>
          </p:nvCxnSpPr>
          <p:spPr bwMode="auto">
            <a:xfrm>
              <a:off x="1229" y="1611"/>
              <a:ext cx="219" cy="14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75" name="AutoShape 233"/>
            <p:cNvCxnSpPr>
              <a:cxnSpLocks noChangeShapeType="1"/>
              <a:stCxn id="37067" idx="3"/>
              <a:endCxn id="37069" idx="1"/>
            </p:cNvCxnSpPr>
            <p:nvPr/>
          </p:nvCxnSpPr>
          <p:spPr bwMode="auto">
            <a:xfrm flipV="1">
              <a:off x="1220" y="1751"/>
              <a:ext cx="228" cy="11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76" name="AutoShape 234"/>
            <p:cNvCxnSpPr>
              <a:cxnSpLocks noChangeShapeType="1"/>
              <a:stCxn id="37067" idx="3"/>
              <a:endCxn id="37070" idx="1"/>
            </p:cNvCxnSpPr>
            <p:nvPr/>
          </p:nvCxnSpPr>
          <p:spPr bwMode="auto">
            <a:xfrm>
              <a:off x="1220" y="1868"/>
              <a:ext cx="228" cy="8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77" name="AutoShape 235"/>
            <p:cNvCxnSpPr>
              <a:cxnSpLocks noChangeShapeType="1"/>
              <a:stCxn id="37069" idx="3"/>
              <a:endCxn id="37071" idx="1"/>
            </p:cNvCxnSpPr>
            <p:nvPr/>
          </p:nvCxnSpPr>
          <p:spPr bwMode="auto">
            <a:xfrm flipV="1">
              <a:off x="1484" y="1669"/>
              <a:ext cx="273" cy="8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78" name="AutoShape 236"/>
            <p:cNvCxnSpPr>
              <a:cxnSpLocks noChangeShapeType="1"/>
              <a:stCxn id="37070" idx="3"/>
              <a:endCxn id="37072" idx="1"/>
            </p:cNvCxnSpPr>
            <p:nvPr/>
          </p:nvCxnSpPr>
          <p:spPr bwMode="auto">
            <a:xfrm flipV="1">
              <a:off x="1484" y="1938"/>
              <a:ext cx="237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79" name="AutoShape 237"/>
            <p:cNvCxnSpPr>
              <a:cxnSpLocks noChangeShapeType="1"/>
              <a:stCxn id="37072" idx="0"/>
              <a:endCxn id="37071" idx="2"/>
            </p:cNvCxnSpPr>
            <p:nvPr/>
          </p:nvCxnSpPr>
          <p:spPr bwMode="auto">
            <a:xfrm flipV="1">
              <a:off x="1739" y="1704"/>
              <a:ext cx="37" cy="1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80" name="AutoShape 238"/>
            <p:cNvCxnSpPr>
              <a:cxnSpLocks noChangeShapeType="1"/>
              <a:stCxn id="37067" idx="0"/>
              <a:endCxn id="37066" idx="2"/>
            </p:cNvCxnSpPr>
            <p:nvPr/>
          </p:nvCxnSpPr>
          <p:spPr bwMode="auto">
            <a:xfrm flipV="1">
              <a:off x="1202" y="1646"/>
              <a:ext cx="9" cy="1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81" name="AutoShape 239"/>
            <p:cNvCxnSpPr>
              <a:cxnSpLocks noChangeShapeType="1"/>
              <a:stCxn id="37068" idx="3"/>
              <a:endCxn id="37071" idx="1"/>
            </p:cNvCxnSpPr>
            <p:nvPr/>
          </p:nvCxnSpPr>
          <p:spPr bwMode="auto">
            <a:xfrm>
              <a:off x="1484" y="1599"/>
              <a:ext cx="273" cy="7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82" name="AutoShape 240"/>
            <p:cNvCxnSpPr>
              <a:cxnSpLocks noChangeShapeType="1"/>
              <a:endCxn id="37066" idx="1"/>
            </p:cNvCxnSpPr>
            <p:nvPr/>
          </p:nvCxnSpPr>
          <p:spPr bwMode="auto">
            <a:xfrm>
              <a:off x="1100" y="1557"/>
              <a:ext cx="93" cy="5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83" name="AutoShape 241"/>
            <p:cNvCxnSpPr>
              <a:cxnSpLocks noChangeShapeType="1"/>
              <a:endCxn id="37067" idx="1"/>
            </p:cNvCxnSpPr>
            <p:nvPr/>
          </p:nvCxnSpPr>
          <p:spPr bwMode="auto">
            <a:xfrm flipV="1">
              <a:off x="1109" y="1868"/>
              <a:ext cx="75" cy="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84" name="AutoShape 242"/>
            <p:cNvCxnSpPr>
              <a:cxnSpLocks noChangeShapeType="1"/>
              <a:stCxn id="37068" idx="0"/>
            </p:cNvCxnSpPr>
            <p:nvPr/>
          </p:nvCxnSpPr>
          <p:spPr bwMode="auto">
            <a:xfrm flipV="1">
              <a:off x="1466" y="1503"/>
              <a:ext cx="19" cy="6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85" name="AutoShape 243"/>
            <p:cNvCxnSpPr>
              <a:cxnSpLocks noChangeShapeType="1"/>
              <a:stCxn id="37072" idx="3"/>
              <a:endCxn id="37089" idx="1"/>
            </p:cNvCxnSpPr>
            <p:nvPr/>
          </p:nvCxnSpPr>
          <p:spPr bwMode="auto">
            <a:xfrm>
              <a:off x="1757" y="1938"/>
              <a:ext cx="19" cy="1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86" name="AutoShape 244"/>
            <p:cNvCxnSpPr>
              <a:cxnSpLocks noChangeShapeType="1"/>
              <a:stCxn id="37071" idx="3"/>
            </p:cNvCxnSpPr>
            <p:nvPr/>
          </p:nvCxnSpPr>
          <p:spPr bwMode="auto">
            <a:xfrm flipV="1">
              <a:off x="1794" y="1576"/>
              <a:ext cx="54" cy="9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087" name="Text Box 245"/>
            <p:cNvSpPr txBox="1">
              <a:spLocks noChangeArrowheads="1"/>
            </p:cNvSpPr>
            <p:nvPr/>
          </p:nvSpPr>
          <p:spPr bwMode="auto">
            <a:xfrm>
              <a:off x="1012" y="1462"/>
              <a:ext cx="15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A</a:t>
              </a:r>
            </a:p>
          </p:txBody>
        </p:sp>
        <p:sp>
          <p:nvSpPr>
            <p:cNvPr id="37088" name="Text Box 246"/>
            <p:cNvSpPr txBox="1">
              <a:spLocks noChangeArrowheads="1"/>
            </p:cNvSpPr>
            <p:nvPr/>
          </p:nvSpPr>
          <p:spPr bwMode="auto">
            <a:xfrm>
              <a:off x="1008" y="1852"/>
              <a:ext cx="15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B</a:t>
              </a:r>
            </a:p>
          </p:txBody>
        </p:sp>
        <p:sp>
          <p:nvSpPr>
            <p:cNvPr id="37089" name="Text Box 247"/>
            <p:cNvSpPr txBox="1">
              <a:spLocks noChangeArrowheads="1"/>
            </p:cNvSpPr>
            <p:nvPr/>
          </p:nvSpPr>
          <p:spPr bwMode="auto">
            <a:xfrm>
              <a:off x="1776" y="1889"/>
              <a:ext cx="15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E</a:t>
              </a:r>
            </a:p>
          </p:txBody>
        </p:sp>
        <p:sp>
          <p:nvSpPr>
            <p:cNvPr id="37090" name="Text Box 248"/>
            <p:cNvSpPr txBox="1">
              <a:spLocks noChangeArrowheads="1"/>
            </p:cNvSpPr>
            <p:nvPr/>
          </p:nvSpPr>
          <p:spPr bwMode="auto">
            <a:xfrm>
              <a:off x="1780" y="1474"/>
              <a:ext cx="16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D</a:t>
              </a:r>
            </a:p>
          </p:txBody>
        </p:sp>
        <p:sp>
          <p:nvSpPr>
            <p:cNvPr id="37091" name="Text Box 249"/>
            <p:cNvSpPr txBox="1">
              <a:spLocks noChangeArrowheads="1"/>
            </p:cNvSpPr>
            <p:nvPr/>
          </p:nvSpPr>
          <p:spPr bwMode="auto">
            <a:xfrm>
              <a:off x="1401" y="1392"/>
              <a:ext cx="16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C</a:t>
              </a:r>
            </a:p>
          </p:txBody>
        </p:sp>
      </p:grpSp>
      <p:sp>
        <p:nvSpPr>
          <p:cNvPr id="36874" name="AutoShape 250"/>
          <p:cNvSpPr>
            <a:spLocks noChangeArrowheads="1"/>
          </p:cNvSpPr>
          <p:nvPr/>
        </p:nvSpPr>
        <p:spPr bwMode="auto">
          <a:xfrm>
            <a:off x="2178050" y="4038600"/>
            <a:ext cx="1371600" cy="914400"/>
          </a:xfrm>
          <a:prstGeom prst="wedgeRectCallout">
            <a:avLst>
              <a:gd name="adj1" fmla="val -56134"/>
              <a:gd name="adj2" fmla="val 60417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/>
            <a:endParaRPr lang="en-US"/>
          </a:p>
        </p:txBody>
      </p:sp>
      <p:grpSp>
        <p:nvGrpSpPr>
          <p:cNvPr id="36875" name="Group 251"/>
          <p:cNvGrpSpPr>
            <a:grpSpLocks/>
          </p:cNvGrpSpPr>
          <p:nvPr/>
        </p:nvGrpSpPr>
        <p:grpSpPr bwMode="auto">
          <a:xfrm>
            <a:off x="2101850" y="3962400"/>
            <a:ext cx="1479550" cy="1000125"/>
            <a:chOff x="1008" y="1392"/>
            <a:chExt cx="932" cy="630"/>
          </a:xfrm>
        </p:grpSpPr>
        <p:sp>
          <p:nvSpPr>
            <p:cNvPr id="37008" name="Freeform 252"/>
            <p:cNvSpPr>
              <a:spLocks noEditPoints="1"/>
            </p:cNvSpPr>
            <p:nvPr/>
          </p:nvSpPr>
          <p:spPr bwMode="auto">
            <a:xfrm>
              <a:off x="1134" y="1595"/>
              <a:ext cx="284" cy="6"/>
            </a:xfrm>
            <a:custGeom>
              <a:avLst/>
              <a:gdLst>
                <a:gd name="T0" fmla="*/ 54 w 1500"/>
                <a:gd name="T1" fmla="*/ 1 h 22"/>
                <a:gd name="T2" fmla="*/ 54 w 1500"/>
                <a:gd name="T3" fmla="*/ 0 h 22"/>
                <a:gd name="T4" fmla="*/ 53 w 1500"/>
                <a:gd name="T5" fmla="*/ 0 h 22"/>
                <a:gd name="T6" fmla="*/ 53 w 1500"/>
                <a:gd name="T7" fmla="*/ 0 h 22"/>
                <a:gd name="T8" fmla="*/ 53 w 1500"/>
                <a:gd name="T9" fmla="*/ 1 h 22"/>
                <a:gd name="T10" fmla="*/ 53 w 1500"/>
                <a:gd name="T11" fmla="*/ 1 h 22"/>
                <a:gd name="T12" fmla="*/ 53 w 1500"/>
                <a:gd name="T13" fmla="*/ 2 h 22"/>
                <a:gd name="T14" fmla="*/ 54 w 1500"/>
                <a:gd name="T15" fmla="*/ 1 h 22"/>
                <a:gd name="T16" fmla="*/ 54 w 1500"/>
                <a:gd name="T17" fmla="*/ 1 h 22"/>
                <a:gd name="T18" fmla="*/ 0 w 1500"/>
                <a:gd name="T19" fmla="*/ 1 h 22"/>
                <a:gd name="T20" fmla="*/ 0 w 1500"/>
                <a:gd name="T21" fmla="*/ 1 h 22"/>
                <a:gd name="T22" fmla="*/ 0 w 1500"/>
                <a:gd name="T23" fmla="*/ 2 h 22"/>
                <a:gd name="T24" fmla="*/ 1 w 1500"/>
                <a:gd name="T25" fmla="*/ 1 h 22"/>
                <a:gd name="T26" fmla="*/ 1 w 1500"/>
                <a:gd name="T27" fmla="*/ 1 h 22"/>
                <a:gd name="T28" fmla="*/ 1 w 1500"/>
                <a:gd name="T29" fmla="*/ 0 h 22"/>
                <a:gd name="T30" fmla="*/ 0 w 1500"/>
                <a:gd name="T31" fmla="*/ 0 h 22"/>
                <a:gd name="T32" fmla="*/ 0 w 1500"/>
                <a:gd name="T33" fmla="*/ 0 h 22"/>
                <a:gd name="T34" fmla="*/ 0 w 1500"/>
                <a:gd name="T35" fmla="*/ 1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22"/>
                <a:gd name="T56" fmla="*/ 1500 w 1500"/>
                <a:gd name="T57" fmla="*/ 22 h 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22">
                  <a:moveTo>
                    <a:pt x="1500" y="10"/>
                  </a:moveTo>
                  <a:lnTo>
                    <a:pt x="1498" y="2"/>
                  </a:lnTo>
                  <a:lnTo>
                    <a:pt x="1490" y="0"/>
                  </a:lnTo>
                  <a:lnTo>
                    <a:pt x="1482" y="2"/>
                  </a:lnTo>
                  <a:lnTo>
                    <a:pt x="1478" y="10"/>
                  </a:lnTo>
                  <a:lnTo>
                    <a:pt x="1482" y="18"/>
                  </a:lnTo>
                  <a:lnTo>
                    <a:pt x="1490" y="22"/>
                  </a:lnTo>
                  <a:lnTo>
                    <a:pt x="1498" y="18"/>
                  </a:lnTo>
                  <a:lnTo>
                    <a:pt x="1500" y="10"/>
                  </a:lnTo>
                  <a:close/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18"/>
                  </a:lnTo>
                  <a:lnTo>
                    <a:pt x="21" y="10"/>
                  </a:lnTo>
                  <a:lnTo>
                    <a:pt x="18" y="2"/>
                  </a:lnTo>
                  <a:lnTo>
                    <a:pt x="10" y="0"/>
                  </a:lnTo>
                  <a:lnTo>
                    <a:pt x="2" y="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09" name="Line 253"/>
            <p:cNvSpPr>
              <a:spLocks noChangeShapeType="1"/>
            </p:cNvSpPr>
            <p:nvPr/>
          </p:nvSpPr>
          <p:spPr bwMode="auto">
            <a:xfrm flipH="1">
              <a:off x="1138" y="1598"/>
              <a:ext cx="27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0" name="Freeform 254"/>
            <p:cNvSpPr>
              <a:spLocks noEditPoints="1"/>
            </p:cNvSpPr>
            <p:nvPr/>
          </p:nvSpPr>
          <p:spPr bwMode="auto">
            <a:xfrm>
              <a:off x="1134" y="1753"/>
              <a:ext cx="284" cy="99"/>
            </a:xfrm>
            <a:custGeom>
              <a:avLst/>
              <a:gdLst>
                <a:gd name="T0" fmla="*/ 0 w 1500"/>
                <a:gd name="T1" fmla="*/ 24 h 403"/>
                <a:gd name="T2" fmla="*/ 0 w 1500"/>
                <a:gd name="T3" fmla="*/ 24 h 403"/>
                <a:gd name="T4" fmla="*/ 1 w 1500"/>
                <a:gd name="T5" fmla="*/ 24 h 403"/>
                <a:gd name="T6" fmla="*/ 1 w 1500"/>
                <a:gd name="T7" fmla="*/ 24 h 403"/>
                <a:gd name="T8" fmla="*/ 1 w 1500"/>
                <a:gd name="T9" fmla="*/ 24 h 403"/>
                <a:gd name="T10" fmla="*/ 1 w 1500"/>
                <a:gd name="T11" fmla="*/ 23 h 403"/>
                <a:gd name="T12" fmla="*/ 0 w 1500"/>
                <a:gd name="T13" fmla="*/ 23 h 403"/>
                <a:gd name="T14" fmla="*/ 0 w 1500"/>
                <a:gd name="T15" fmla="*/ 23 h 403"/>
                <a:gd name="T16" fmla="*/ 0 w 1500"/>
                <a:gd name="T17" fmla="*/ 24 h 403"/>
                <a:gd name="T18" fmla="*/ 54 w 1500"/>
                <a:gd name="T19" fmla="*/ 0 h 403"/>
                <a:gd name="T20" fmla="*/ 54 w 1500"/>
                <a:gd name="T21" fmla="*/ 0 h 403"/>
                <a:gd name="T22" fmla="*/ 53 w 1500"/>
                <a:gd name="T23" fmla="*/ 0 h 403"/>
                <a:gd name="T24" fmla="*/ 53 w 1500"/>
                <a:gd name="T25" fmla="*/ 0 h 403"/>
                <a:gd name="T26" fmla="*/ 53 w 1500"/>
                <a:gd name="T27" fmla="*/ 1 h 403"/>
                <a:gd name="T28" fmla="*/ 53 w 1500"/>
                <a:gd name="T29" fmla="*/ 1 h 403"/>
                <a:gd name="T30" fmla="*/ 53 w 1500"/>
                <a:gd name="T31" fmla="*/ 1 h 403"/>
                <a:gd name="T32" fmla="*/ 54 w 1500"/>
                <a:gd name="T33" fmla="*/ 1 h 403"/>
                <a:gd name="T34" fmla="*/ 54 w 1500"/>
                <a:gd name="T35" fmla="*/ 0 h 4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403"/>
                <a:gd name="T56" fmla="*/ 1500 w 1500"/>
                <a:gd name="T57" fmla="*/ 403 h 4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403">
                  <a:moveTo>
                    <a:pt x="0" y="395"/>
                  </a:moveTo>
                  <a:lnTo>
                    <a:pt x="4" y="403"/>
                  </a:lnTo>
                  <a:lnTo>
                    <a:pt x="14" y="403"/>
                  </a:lnTo>
                  <a:lnTo>
                    <a:pt x="20" y="399"/>
                  </a:lnTo>
                  <a:lnTo>
                    <a:pt x="21" y="391"/>
                  </a:lnTo>
                  <a:lnTo>
                    <a:pt x="16" y="383"/>
                  </a:lnTo>
                  <a:lnTo>
                    <a:pt x="8" y="381"/>
                  </a:lnTo>
                  <a:lnTo>
                    <a:pt x="0" y="387"/>
                  </a:lnTo>
                  <a:lnTo>
                    <a:pt x="0" y="395"/>
                  </a:lnTo>
                  <a:close/>
                  <a:moveTo>
                    <a:pt x="1500" y="8"/>
                  </a:moveTo>
                  <a:lnTo>
                    <a:pt x="1496" y="2"/>
                  </a:lnTo>
                  <a:lnTo>
                    <a:pt x="1486" y="0"/>
                  </a:lnTo>
                  <a:lnTo>
                    <a:pt x="1480" y="6"/>
                  </a:lnTo>
                  <a:lnTo>
                    <a:pt x="1478" y="14"/>
                  </a:lnTo>
                  <a:lnTo>
                    <a:pt x="1484" y="22"/>
                  </a:lnTo>
                  <a:lnTo>
                    <a:pt x="1492" y="22"/>
                  </a:lnTo>
                  <a:lnTo>
                    <a:pt x="1500" y="18"/>
                  </a:lnTo>
                  <a:lnTo>
                    <a:pt x="1500" y="8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11" name="Line 255"/>
            <p:cNvSpPr>
              <a:spLocks noChangeShapeType="1"/>
            </p:cNvSpPr>
            <p:nvPr/>
          </p:nvSpPr>
          <p:spPr bwMode="auto">
            <a:xfrm flipV="1">
              <a:off x="1138" y="1757"/>
              <a:ext cx="276" cy="9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2" name="Freeform 256"/>
            <p:cNvSpPr>
              <a:spLocks noEditPoints="1"/>
            </p:cNvSpPr>
            <p:nvPr/>
          </p:nvSpPr>
          <p:spPr bwMode="auto">
            <a:xfrm>
              <a:off x="1134" y="1846"/>
              <a:ext cx="284" cy="93"/>
            </a:xfrm>
            <a:custGeom>
              <a:avLst/>
              <a:gdLst>
                <a:gd name="T0" fmla="*/ 0 w 1500"/>
                <a:gd name="T1" fmla="*/ 0 h 381"/>
                <a:gd name="T2" fmla="*/ 0 w 1500"/>
                <a:gd name="T3" fmla="*/ 1 h 381"/>
                <a:gd name="T4" fmla="*/ 0 w 1500"/>
                <a:gd name="T5" fmla="*/ 1 h 381"/>
                <a:gd name="T6" fmla="*/ 1 w 1500"/>
                <a:gd name="T7" fmla="*/ 1 h 381"/>
                <a:gd name="T8" fmla="*/ 1 w 1500"/>
                <a:gd name="T9" fmla="*/ 1 h 381"/>
                <a:gd name="T10" fmla="*/ 1 w 1500"/>
                <a:gd name="T11" fmla="*/ 0 h 381"/>
                <a:gd name="T12" fmla="*/ 1 w 1500"/>
                <a:gd name="T13" fmla="*/ 0 h 381"/>
                <a:gd name="T14" fmla="*/ 0 w 1500"/>
                <a:gd name="T15" fmla="*/ 0 h 381"/>
                <a:gd name="T16" fmla="*/ 0 w 1500"/>
                <a:gd name="T17" fmla="*/ 0 h 381"/>
                <a:gd name="T18" fmla="*/ 54 w 1500"/>
                <a:gd name="T19" fmla="*/ 22 h 381"/>
                <a:gd name="T20" fmla="*/ 54 w 1500"/>
                <a:gd name="T21" fmla="*/ 22 h 381"/>
                <a:gd name="T22" fmla="*/ 53 w 1500"/>
                <a:gd name="T23" fmla="*/ 21 h 381"/>
                <a:gd name="T24" fmla="*/ 53 w 1500"/>
                <a:gd name="T25" fmla="*/ 21 h 381"/>
                <a:gd name="T26" fmla="*/ 53 w 1500"/>
                <a:gd name="T27" fmla="*/ 22 h 381"/>
                <a:gd name="T28" fmla="*/ 53 w 1500"/>
                <a:gd name="T29" fmla="*/ 22 h 381"/>
                <a:gd name="T30" fmla="*/ 53 w 1500"/>
                <a:gd name="T31" fmla="*/ 23 h 381"/>
                <a:gd name="T32" fmla="*/ 54 w 1500"/>
                <a:gd name="T33" fmla="*/ 23 h 381"/>
                <a:gd name="T34" fmla="*/ 54 w 1500"/>
                <a:gd name="T35" fmla="*/ 22 h 3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381"/>
                <a:gd name="T56" fmla="*/ 1500 w 1500"/>
                <a:gd name="T57" fmla="*/ 381 h 3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381">
                  <a:moveTo>
                    <a:pt x="0" y="10"/>
                  </a:moveTo>
                  <a:lnTo>
                    <a:pt x="2" y="18"/>
                  </a:lnTo>
                  <a:lnTo>
                    <a:pt x="8" y="22"/>
                  </a:lnTo>
                  <a:lnTo>
                    <a:pt x="16" y="22"/>
                  </a:lnTo>
                  <a:lnTo>
                    <a:pt x="21" y="14"/>
                  </a:lnTo>
                  <a:lnTo>
                    <a:pt x="20" y="6"/>
                  </a:lnTo>
                  <a:lnTo>
                    <a:pt x="14" y="0"/>
                  </a:lnTo>
                  <a:lnTo>
                    <a:pt x="4" y="2"/>
                  </a:lnTo>
                  <a:lnTo>
                    <a:pt x="0" y="10"/>
                  </a:lnTo>
                  <a:close/>
                  <a:moveTo>
                    <a:pt x="1500" y="373"/>
                  </a:moveTo>
                  <a:lnTo>
                    <a:pt x="1500" y="365"/>
                  </a:lnTo>
                  <a:lnTo>
                    <a:pt x="1492" y="359"/>
                  </a:lnTo>
                  <a:lnTo>
                    <a:pt x="1484" y="361"/>
                  </a:lnTo>
                  <a:lnTo>
                    <a:pt x="1478" y="369"/>
                  </a:lnTo>
                  <a:lnTo>
                    <a:pt x="1480" y="377"/>
                  </a:lnTo>
                  <a:lnTo>
                    <a:pt x="1486" y="381"/>
                  </a:lnTo>
                  <a:lnTo>
                    <a:pt x="1496" y="381"/>
                  </a:lnTo>
                  <a:lnTo>
                    <a:pt x="1500" y="373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13" name="Line 257"/>
            <p:cNvSpPr>
              <a:spLocks noChangeShapeType="1"/>
            </p:cNvSpPr>
            <p:nvPr/>
          </p:nvSpPr>
          <p:spPr bwMode="auto">
            <a:xfrm>
              <a:off x="1138" y="1850"/>
              <a:ext cx="276" cy="86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4" name="Freeform 258"/>
            <p:cNvSpPr>
              <a:spLocks noEditPoints="1"/>
            </p:cNvSpPr>
            <p:nvPr/>
          </p:nvSpPr>
          <p:spPr bwMode="auto">
            <a:xfrm>
              <a:off x="1414" y="1595"/>
              <a:ext cx="315" cy="71"/>
            </a:xfrm>
            <a:custGeom>
              <a:avLst/>
              <a:gdLst>
                <a:gd name="T0" fmla="*/ 0 w 1660"/>
                <a:gd name="T1" fmla="*/ 0 h 291"/>
                <a:gd name="T2" fmla="*/ 0 w 1660"/>
                <a:gd name="T3" fmla="*/ 1 h 291"/>
                <a:gd name="T4" fmla="*/ 0 w 1660"/>
                <a:gd name="T5" fmla="*/ 1 h 291"/>
                <a:gd name="T6" fmla="*/ 1 w 1660"/>
                <a:gd name="T7" fmla="*/ 1 h 291"/>
                <a:gd name="T8" fmla="*/ 1 w 1660"/>
                <a:gd name="T9" fmla="*/ 1 h 291"/>
                <a:gd name="T10" fmla="*/ 1 w 1660"/>
                <a:gd name="T11" fmla="*/ 0 h 291"/>
                <a:gd name="T12" fmla="*/ 1 w 1660"/>
                <a:gd name="T13" fmla="*/ 0 h 291"/>
                <a:gd name="T14" fmla="*/ 0 w 1660"/>
                <a:gd name="T15" fmla="*/ 0 h 291"/>
                <a:gd name="T16" fmla="*/ 0 w 1660"/>
                <a:gd name="T17" fmla="*/ 0 h 291"/>
                <a:gd name="T18" fmla="*/ 60 w 1660"/>
                <a:gd name="T19" fmla="*/ 17 h 291"/>
                <a:gd name="T20" fmla="*/ 60 w 1660"/>
                <a:gd name="T21" fmla="*/ 16 h 291"/>
                <a:gd name="T22" fmla="*/ 59 w 1660"/>
                <a:gd name="T23" fmla="*/ 16 h 291"/>
                <a:gd name="T24" fmla="*/ 59 w 1660"/>
                <a:gd name="T25" fmla="*/ 16 h 291"/>
                <a:gd name="T26" fmla="*/ 59 w 1660"/>
                <a:gd name="T27" fmla="*/ 17 h 291"/>
                <a:gd name="T28" fmla="*/ 59 w 1660"/>
                <a:gd name="T29" fmla="*/ 17 h 291"/>
                <a:gd name="T30" fmla="*/ 59 w 1660"/>
                <a:gd name="T31" fmla="*/ 17 h 291"/>
                <a:gd name="T32" fmla="*/ 60 w 1660"/>
                <a:gd name="T33" fmla="*/ 17 h 291"/>
                <a:gd name="T34" fmla="*/ 60 w 1660"/>
                <a:gd name="T35" fmla="*/ 17 h 29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291"/>
                <a:gd name="T56" fmla="*/ 1660 w 1660"/>
                <a:gd name="T57" fmla="*/ 291 h 29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291"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4" y="0"/>
                  </a:lnTo>
                  <a:lnTo>
                    <a:pt x="6" y="2"/>
                  </a:lnTo>
                  <a:lnTo>
                    <a:pt x="0" y="10"/>
                  </a:lnTo>
                  <a:close/>
                  <a:moveTo>
                    <a:pt x="1660" y="281"/>
                  </a:moveTo>
                  <a:lnTo>
                    <a:pt x="1658" y="273"/>
                  </a:lnTo>
                  <a:lnTo>
                    <a:pt x="1650" y="269"/>
                  </a:lnTo>
                  <a:lnTo>
                    <a:pt x="1642" y="271"/>
                  </a:lnTo>
                  <a:lnTo>
                    <a:pt x="1638" y="279"/>
                  </a:lnTo>
                  <a:lnTo>
                    <a:pt x="1638" y="287"/>
                  </a:lnTo>
                  <a:lnTo>
                    <a:pt x="1646" y="291"/>
                  </a:lnTo>
                  <a:lnTo>
                    <a:pt x="1654" y="289"/>
                  </a:lnTo>
                  <a:lnTo>
                    <a:pt x="1660" y="281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15" name="Line 259"/>
            <p:cNvSpPr>
              <a:spLocks noChangeShapeType="1"/>
            </p:cNvSpPr>
            <p:nvPr/>
          </p:nvSpPr>
          <p:spPr bwMode="auto">
            <a:xfrm>
              <a:off x="1418" y="1598"/>
              <a:ext cx="306" cy="65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6" name="Freeform 260"/>
            <p:cNvSpPr>
              <a:spLocks noEditPoints="1"/>
            </p:cNvSpPr>
            <p:nvPr/>
          </p:nvSpPr>
          <p:spPr bwMode="auto">
            <a:xfrm>
              <a:off x="1414" y="1661"/>
              <a:ext cx="315" cy="98"/>
            </a:xfrm>
            <a:custGeom>
              <a:avLst/>
              <a:gdLst>
                <a:gd name="T0" fmla="*/ 60 w 1660"/>
                <a:gd name="T1" fmla="*/ 0 h 402"/>
                <a:gd name="T2" fmla="*/ 60 w 1660"/>
                <a:gd name="T3" fmla="*/ 0 h 402"/>
                <a:gd name="T4" fmla="*/ 59 w 1660"/>
                <a:gd name="T5" fmla="*/ 0 h 402"/>
                <a:gd name="T6" fmla="*/ 59 w 1660"/>
                <a:gd name="T7" fmla="*/ 0 h 402"/>
                <a:gd name="T8" fmla="*/ 59 w 1660"/>
                <a:gd name="T9" fmla="*/ 1 h 402"/>
                <a:gd name="T10" fmla="*/ 59 w 1660"/>
                <a:gd name="T11" fmla="*/ 1 h 402"/>
                <a:gd name="T12" fmla="*/ 59 w 1660"/>
                <a:gd name="T13" fmla="*/ 1 h 402"/>
                <a:gd name="T14" fmla="*/ 60 w 1660"/>
                <a:gd name="T15" fmla="*/ 1 h 402"/>
                <a:gd name="T16" fmla="*/ 60 w 1660"/>
                <a:gd name="T17" fmla="*/ 0 h 402"/>
                <a:gd name="T18" fmla="*/ 0 w 1660"/>
                <a:gd name="T19" fmla="*/ 23 h 402"/>
                <a:gd name="T20" fmla="*/ 0 w 1660"/>
                <a:gd name="T21" fmla="*/ 24 h 402"/>
                <a:gd name="T22" fmla="*/ 1 w 1660"/>
                <a:gd name="T23" fmla="*/ 24 h 402"/>
                <a:gd name="T24" fmla="*/ 1 w 1660"/>
                <a:gd name="T25" fmla="*/ 24 h 402"/>
                <a:gd name="T26" fmla="*/ 1 w 1660"/>
                <a:gd name="T27" fmla="*/ 23 h 402"/>
                <a:gd name="T28" fmla="*/ 1 w 1660"/>
                <a:gd name="T29" fmla="*/ 23 h 402"/>
                <a:gd name="T30" fmla="*/ 0 w 1660"/>
                <a:gd name="T31" fmla="*/ 23 h 402"/>
                <a:gd name="T32" fmla="*/ 0 w 1660"/>
                <a:gd name="T33" fmla="*/ 23 h 402"/>
                <a:gd name="T34" fmla="*/ 0 w 1660"/>
                <a:gd name="T35" fmla="*/ 23 h 40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402"/>
                <a:gd name="T56" fmla="*/ 1660 w 1660"/>
                <a:gd name="T57" fmla="*/ 402 h 40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402">
                  <a:moveTo>
                    <a:pt x="1660" y="8"/>
                  </a:moveTo>
                  <a:lnTo>
                    <a:pt x="1654" y="2"/>
                  </a:lnTo>
                  <a:lnTo>
                    <a:pt x="1646" y="0"/>
                  </a:lnTo>
                  <a:lnTo>
                    <a:pt x="1638" y="4"/>
                  </a:lnTo>
                  <a:lnTo>
                    <a:pt x="1638" y="14"/>
                  </a:lnTo>
                  <a:lnTo>
                    <a:pt x="1642" y="20"/>
                  </a:lnTo>
                  <a:lnTo>
                    <a:pt x="1650" y="22"/>
                  </a:lnTo>
                  <a:lnTo>
                    <a:pt x="1658" y="16"/>
                  </a:lnTo>
                  <a:lnTo>
                    <a:pt x="1660" y="8"/>
                  </a:lnTo>
                  <a:close/>
                  <a:moveTo>
                    <a:pt x="0" y="394"/>
                  </a:moveTo>
                  <a:lnTo>
                    <a:pt x="6" y="400"/>
                  </a:lnTo>
                  <a:lnTo>
                    <a:pt x="14" y="402"/>
                  </a:lnTo>
                  <a:lnTo>
                    <a:pt x="22" y="398"/>
                  </a:lnTo>
                  <a:lnTo>
                    <a:pt x="22" y="388"/>
                  </a:lnTo>
                  <a:lnTo>
                    <a:pt x="18" y="382"/>
                  </a:lnTo>
                  <a:lnTo>
                    <a:pt x="10" y="380"/>
                  </a:lnTo>
                  <a:lnTo>
                    <a:pt x="2" y="386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17" name="Line 261"/>
            <p:cNvSpPr>
              <a:spLocks noChangeShapeType="1"/>
            </p:cNvSpPr>
            <p:nvPr/>
          </p:nvSpPr>
          <p:spPr bwMode="auto">
            <a:xfrm flipH="1">
              <a:off x="1418" y="1664"/>
              <a:ext cx="306" cy="9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8" name="Freeform 262"/>
            <p:cNvSpPr>
              <a:spLocks noEditPoints="1"/>
            </p:cNvSpPr>
            <p:nvPr/>
          </p:nvSpPr>
          <p:spPr bwMode="auto">
            <a:xfrm>
              <a:off x="1414" y="1934"/>
              <a:ext cx="281" cy="6"/>
            </a:xfrm>
            <a:custGeom>
              <a:avLst/>
              <a:gdLst>
                <a:gd name="T0" fmla="*/ 0 w 1481"/>
                <a:gd name="T1" fmla="*/ 1 h 24"/>
                <a:gd name="T2" fmla="*/ 0 w 1481"/>
                <a:gd name="T3" fmla="*/ 1 h 24"/>
                <a:gd name="T4" fmla="*/ 0 w 1481"/>
                <a:gd name="T5" fmla="*/ 2 h 24"/>
                <a:gd name="T6" fmla="*/ 1 w 1481"/>
                <a:gd name="T7" fmla="*/ 1 h 24"/>
                <a:gd name="T8" fmla="*/ 1 w 1481"/>
                <a:gd name="T9" fmla="*/ 1 h 24"/>
                <a:gd name="T10" fmla="*/ 1 w 1481"/>
                <a:gd name="T11" fmla="*/ 0 h 24"/>
                <a:gd name="T12" fmla="*/ 0 w 1481"/>
                <a:gd name="T13" fmla="*/ 0 h 24"/>
                <a:gd name="T14" fmla="*/ 0 w 1481"/>
                <a:gd name="T15" fmla="*/ 0 h 24"/>
                <a:gd name="T16" fmla="*/ 0 w 1481"/>
                <a:gd name="T17" fmla="*/ 1 h 24"/>
                <a:gd name="T18" fmla="*/ 53 w 1481"/>
                <a:gd name="T19" fmla="*/ 1 h 24"/>
                <a:gd name="T20" fmla="*/ 53 w 1481"/>
                <a:gd name="T21" fmla="*/ 0 h 24"/>
                <a:gd name="T22" fmla="*/ 53 w 1481"/>
                <a:gd name="T23" fmla="*/ 0 h 24"/>
                <a:gd name="T24" fmla="*/ 53 w 1481"/>
                <a:gd name="T25" fmla="*/ 0 h 24"/>
                <a:gd name="T26" fmla="*/ 52 w 1481"/>
                <a:gd name="T27" fmla="*/ 1 h 24"/>
                <a:gd name="T28" fmla="*/ 53 w 1481"/>
                <a:gd name="T29" fmla="*/ 1 h 24"/>
                <a:gd name="T30" fmla="*/ 53 w 1481"/>
                <a:gd name="T31" fmla="*/ 2 h 24"/>
                <a:gd name="T32" fmla="*/ 53 w 1481"/>
                <a:gd name="T33" fmla="*/ 1 h 24"/>
                <a:gd name="T34" fmla="*/ 53 w 1481"/>
                <a:gd name="T35" fmla="*/ 1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81"/>
                <a:gd name="T55" fmla="*/ 0 h 24"/>
                <a:gd name="T56" fmla="*/ 1481 w 1481"/>
                <a:gd name="T57" fmla="*/ 24 h 2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81" h="24">
                  <a:moveTo>
                    <a:pt x="0" y="12"/>
                  </a:moveTo>
                  <a:lnTo>
                    <a:pt x="4" y="20"/>
                  </a:lnTo>
                  <a:lnTo>
                    <a:pt x="12" y="24"/>
                  </a:lnTo>
                  <a:lnTo>
                    <a:pt x="20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2" y="0"/>
                  </a:lnTo>
                  <a:lnTo>
                    <a:pt x="4" y="4"/>
                  </a:lnTo>
                  <a:lnTo>
                    <a:pt x="0" y="12"/>
                  </a:lnTo>
                  <a:close/>
                  <a:moveTo>
                    <a:pt x="1481" y="12"/>
                  </a:moveTo>
                  <a:lnTo>
                    <a:pt x="1477" y="4"/>
                  </a:lnTo>
                  <a:lnTo>
                    <a:pt x="1469" y="0"/>
                  </a:lnTo>
                  <a:lnTo>
                    <a:pt x="1461" y="4"/>
                  </a:lnTo>
                  <a:lnTo>
                    <a:pt x="1457" y="12"/>
                  </a:lnTo>
                  <a:lnTo>
                    <a:pt x="1461" y="20"/>
                  </a:lnTo>
                  <a:lnTo>
                    <a:pt x="1469" y="24"/>
                  </a:lnTo>
                  <a:lnTo>
                    <a:pt x="1477" y="20"/>
                  </a:lnTo>
                  <a:lnTo>
                    <a:pt x="1481" y="12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19" name="Line 263"/>
            <p:cNvSpPr>
              <a:spLocks noChangeShapeType="1"/>
            </p:cNvSpPr>
            <p:nvPr/>
          </p:nvSpPr>
          <p:spPr bwMode="auto">
            <a:xfrm>
              <a:off x="1418" y="1937"/>
              <a:ext cx="27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0" name="Line 264"/>
            <p:cNvSpPr>
              <a:spLocks noChangeShapeType="1"/>
            </p:cNvSpPr>
            <p:nvPr/>
          </p:nvSpPr>
          <p:spPr bwMode="auto">
            <a:xfrm flipH="1" flipV="1">
              <a:off x="1692" y="1937"/>
              <a:ext cx="149" cy="3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1" name="Line 265"/>
            <p:cNvSpPr>
              <a:spLocks noChangeShapeType="1"/>
            </p:cNvSpPr>
            <p:nvPr/>
          </p:nvSpPr>
          <p:spPr bwMode="auto">
            <a:xfrm>
              <a:off x="1416" y="1466"/>
              <a:ext cx="0" cy="13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2" name="Line 266"/>
            <p:cNvSpPr>
              <a:spLocks noChangeShapeType="1"/>
            </p:cNvSpPr>
            <p:nvPr/>
          </p:nvSpPr>
          <p:spPr bwMode="auto">
            <a:xfrm flipV="1">
              <a:off x="1008" y="1849"/>
              <a:ext cx="127" cy="9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3" name="Line 267"/>
            <p:cNvSpPr>
              <a:spLocks noChangeShapeType="1"/>
            </p:cNvSpPr>
            <p:nvPr/>
          </p:nvSpPr>
          <p:spPr bwMode="auto">
            <a:xfrm flipH="1">
              <a:off x="1726" y="1543"/>
              <a:ext cx="98" cy="12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4" name="Rectangle 268"/>
            <p:cNvSpPr>
              <a:spLocks noChangeArrowheads="1"/>
            </p:cNvSpPr>
            <p:nvPr/>
          </p:nvSpPr>
          <p:spPr bwMode="auto">
            <a:xfrm>
              <a:off x="1193" y="1576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025" name="Rectangle 269"/>
            <p:cNvSpPr>
              <a:spLocks noChangeArrowheads="1"/>
            </p:cNvSpPr>
            <p:nvPr/>
          </p:nvSpPr>
          <p:spPr bwMode="auto">
            <a:xfrm>
              <a:off x="1184" y="1833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026" name="Rectangle 270"/>
            <p:cNvSpPr>
              <a:spLocks noChangeArrowheads="1"/>
            </p:cNvSpPr>
            <p:nvPr/>
          </p:nvSpPr>
          <p:spPr bwMode="auto">
            <a:xfrm>
              <a:off x="1448" y="1564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027" name="Rectangle 271"/>
            <p:cNvSpPr>
              <a:spLocks noChangeArrowheads="1"/>
            </p:cNvSpPr>
            <p:nvPr/>
          </p:nvSpPr>
          <p:spPr bwMode="auto">
            <a:xfrm>
              <a:off x="1448" y="1716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028" name="Rectangle 272"/>
            <p:cNvSpPr>
              <a:spLocks noChangeArrowheads="1"/>
            </p:cNvSpPr>
            <p:nvPr/>
          </p:nvSpPr>
          <p:spPr bwMode="auto">
            <a:xfrm>
              <a:off x="1448" y="1915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029" name="Rectangle 273"/>
            <p:cNvSpPr>
              <a:spLocks noChangeArrowheads="1"/>
            </p:cNvSpPr>
            <p:nvPr/>
          </p:nvSpPr>
          <p:spPr bwMode="auto">
            <a:xfrm>
              <a:off x="1757" y="1634"/>
              <a:ext cx="37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7030" name="Rectangle 274"/>
            <p:cNvSpPr>
              <a:spLocks noChangeArrowheads="1"/>
            </p:cNvSpPr>
            <p:nvPr/>
          </p:nvSpPr>
          <p:spPr bwMode="auto">
            <a:xfrm>
              <a:off x="1721" y="1903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cxnSp>
          <p:nvCxnSpPr>
            <p:cNvPr id="37031" name="AutoShape 275"/>
            <p:cNvCxnSpPr>
              <a:cxnSpLocks noChangeShapeType="1"/>
              <a:stCxn id="37024" idx="3"/>
              <a:endCxn id="37026" idx="1"/>
            </p:cNvCxnSpPr>
            <p:nvPr/>
          </p:nvCxnSpPr>
          <p:spPr bwMode="auto">
            <a:xfrm flipV="1">
              <a:off x="1229" y="1599"/>
              <a:ext cx="219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32" name="AutoShape 276"/>
            <p:cNvCxnSpPr>
              <a:cxnSpLocks noChangeShapeType="1"/>
              <a:stCxn id="37024" idx="3"/>
              <a:endCxn id="37027" idx="1"/>
            </p:cNvCxnSpPr>
            <p:nvPr/>
          </p:nvCxnSpPr>
          <p:spPr bwMode="auto">
            <a:xfrm>
              <a:off x="1229" y="1611"/>
              <a:ext cx="219" cy="14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33" name="AutoShape 277"/>
            <p:cNvCxnSpPr>
              <a:cxnSpLocks noChangeShapeType="1"/>
              <a:stCxn id="37025" idx="3"/>
              <a:endCxn id="37027" idx="1"/>
            </p:cNvCxnSpPr>
            <p:nvPr/>
          </p:nvCxnSpPr>
          <p:spPr bwMode="auto">
            <a:xfrm flipV="1">
              <a:off x="1220" y="1751"/>
              <a:ext cx="228" cy="11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34" name="AutoShape 278"/>
            <p:cNvCxnSpPr>
              <a:cxnSpLocks noChangeShapeType="1"/>
              <a:stCxn id="37025" idx="3"/>
              <a:endCxn id="37028" idx="1"/>
            </p:cNvCxnSpPr>
            <p:nvPr/>
          </p:nvCxnSpPr>
          <p:spPr bwMode="auto">
            <a:xfrm>
              <a:off x="1220" y="1868"/>
              <a:ext cx="228" cy="8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35" name="AutoShape 279"/>
            <p:cNvCxnSpPr>
              <a:cxnSpLocks noChangeShapeType="1"/>
              <a:stCxn id="37027" idx="3"/>
              <a:endCxn id="37029" idx="1"/>
            </p:cNvCxnSpPr>
            <p:nvPr/>
          </p:nvCxnSpPr>
          <p:spPr bwMode="auto">
            <a:xfrm flipV="1">
              <a:off x="1484" y="1669"/>
              <a:ext cx="273" cy="8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36" name="AutoShape 280"/>
            <p:cNvCxnSpPr>
              <a:cxnSpLocks noChangeShapeType="1"/>
              <a:stCxn id="37028" idx="3"/>
              <a:endCxn id="37030" idx="1"/>
            </p:cNvCxnSpPr>
            <p:nvPr/>
          </p:nvCxnSpPr>
          <p:spPr bwMode="auto">
            <a:xfrm flipV="1">
              <a:off x="1484" y="1938"/>
              <a:ext cx="237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37" name="AutoShape 281"/>
            <p:cNvCxnSpPr>
              <a:cxnSpLocks noChangeShapeType="1"/>
              <a:stCxn id="37030" idx="0"/>
              <a:endCxn id="37029" idx="2"/>
            </p:cNvCxnSpPr>
            <p:nvPr/>
          </p:nvCxnSpPr>
          <p:spPr bwMode="auto">
            <a:xfrm flipV="1">
              <a:off x="1739" y="1704"/>
              <a:ext cx="37" cy="1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38" name="AutoShape 282"/>
            <p:cNvCxnSpPr>
              <a:cxnSpLocks noChangeShapeType="1"/>
              <a:stCxn id="37025" idx="0"/>
              <a:endCxn id="37024" idx="2"/>
            </p:cNvCxnSpPr>
            <p:nvPr/>
          </p:nvCxnSpPr>
          <p:spPr bwMode="auto">
            <a:xfrm flipV="1">
              <a:off x="1202" y="1646"/>
              <a:ext cx="9" cy="1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39" name="AutoShape 283"/>
            <p:cNvCxnSpPr>
              <a:cxnSpLocks noChangeShapeType="1"/>
              <a:stCxn id="37026" idx="3"/>
              <a:endCxn id="37029" idx="1"/>
            </p:cNvCxnSpPr>
            <p:nvPr/>
          </p:nvCxnSpPr>
          <p:spPr bwMode="auto">
            <a:xfrm>
              <a:off x="1484" y="1599"/>
              <a:ext cx="273" cy="7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40" name="AutoShape 284"/>
            <p:cNvCxnSpPr>
              <a:cxnSpLocks noChangeShapeType="1"/>
              <a:endCxn id="37024" idx="1"/>
            </p:cNvCxnSpPr>
            <p:nvPr/>
          </p:nvCxnSpPr>
          <p:spPr bwMode="auto">
            <a:xfrm>
              <a:off x="1100" y="1557"/>
              <a:ext cx="93" cy="5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41" name="AutoShape 285"/>
            <p:cNvCxnSpPr>
              <a:cxnSpLocks noChangeShapeType="1"/>
              <a:endCxn id="37025" idx="1"/>
            </p:cNvCxnSpPr>
            <p:nvPr/>
          </p:nvCxnSpPr>
          <p:spPr bwMode="auto">
            <a:xfrm flipV="1">
              <a:off x="1109" y="1868"/>
              <a:ext cx="75" cy="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42" name="AutoShape 286"/>
            <p:cNvCxnSpPr>
              <a:cxnSpLocks noChangeShapeType="1"/>
              <a:stCxn id="37026" idx="0"/>
            </p:cNvCxnSpPr>
            <p:nvPr/>
          </p:nvCxnSpPr>
          <p:spPr bwMode="auto">
            <a:xfrm flipV="1">
              <a:off x="1466" y="1503"/>
              <a:ext cx="19" cy="6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43" name="AutoShape 287"/>
            <p:cNvCxnSpPr>
              <a:cxnSpLocks noChangeShapeType="1"/>
              <a:stCxn id="37030" idx="3"/>
              <a:endCxn id="37047" idx="1"/>
            </p:cNvCxnSpPr>
            <p:nvPr/>
          </p:nvCxnSpPr>
          <p:spPr bwMode="auto">
            <a:xfrm>
              <a:off x="1757" y="1938"/>
              <a:ext cx="19" cy="1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44" name="AutoShape 288"/>
            <p:cNvCxnSpPr>
              <a:cxnSpLocks noChangeShapeType="1"/>
              <a:stCxn id="37029" idx="3"/>
            </p:cNvCxnSpPr>
            <p:nvPr/>
          </p:nvCxnSpPr>
          <p:spPr bwMode="auto">
            <a:xfrm flipV="1">
              <a:off x="1794" y="1576"/>
              <a:ext cx="54" cy="9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045" name="Text Box 289"/>
            <p:cNvSpPr txBox="1">
              <a:spLocks noChangeArrowheads="1"/>
            </p:cNvSpPr>
            <p:nvPr/>
          </p:nvSpPr>
          <p:spPr bwMode="auto">
            <a:xfrm>
              <a:off x="1012" y="1462"/>
              <a:ext cx="15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A</a:t>
              </a:r>
            </a:p>
          </p:txBody>
        </p:sp>
        <p:sp>
          <p:nvSpPr>
            <p:cNvPr id="37046" name="Text Box 290"/>
            <p:cNvSpPr txBox="1">
              <a:spLocks noChangeArrowheads="1"/>
            </p:cNvSpPr>
            <p:nvPr/>
          </p:nvSpPr>
          <p:spPr bwMode="auto">
            <a:xfrm>
              <a:off x="1008" y="1852"/>
              <a:ext cx="15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B</a:t>
              </a:r>
            </a:p>
          </p:txBody>
        </p:sp>
        <p:sp>
          <p:nvSpPr>
            <p:cNvPr id="37047" name="Text Box 291"/>
            <p:cNvSpPr txBox="1">
              <a:spLocks noChangeArrowheads="1"/>
            </p:cNvSpPr>
            <p:nvPr/>
          </p:nvSpPr>
          <p:spPr bwMode="auto">
            <a:xfrm>
              <a:off x="1776" y="1889"/>
              <a:ext cx="15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E</a:t>
              </a:r>
            </a:p>
          </p:txBody>
        </p:sp>
        <p:sp>
          <p:nvSpPr>
            <p:cNvPr id="37048" name="Text Box 292"/>
            <p:cNvSpPr txBox="1">
              <a:spLocks noChangeArrowheads="1"/>
            </p:cNvSpPr>
            <p:nvPr/>
          </p:nvSpPr>
          <p:spPr bwMode="auto">
            <a:xfrm>
              <a:off x="1780" y="1474"/>
              <a:ext cx="16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D</a:t>
              </a:r>
            </a:p>
          </p:txBody>
        </p:sp>
        <p:sp>
          <p:nvSpPr>
            <p:cNvPr id="37049" name="Text Box 293"/>
            <p:cNvSpPr txBox="1">
              <a:spLocks noChangeArrowheads="1"/>
            </p:cNvSpPr>
            <p:nvPr/>
          </p:nvSpPr>
          <p:spPr bwMode="auto">
            <a:xfrm>
              <a:off x="1401" y="1392"/>
              <a:ext cx="16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C</a:t>
              </a:r>
            </a:p>
          </p:txBody>
        </p:sp>
      </p:grpSp>
      <p:sp>
        <p:nvSpPr>
          <p:cNvPr id="36876" name="AutoShape 294"/>
          <p:cNvSpPr>
            <a:spLocks noChangeArrowheads="1"/>
          </p:cNvSpPr>
          <p:nvPr/>
        </p:nvSpPr>
        <p:spPr bwMode="auto">
          <a:xfrm>
            <a:off x="4419600" y="3438525"/>
            <a:ext cx="1371600" cy="914400"/>
          </a:xfrm>
          <a:prstGeom prst="wedgeRectCallout">
            <a:avLst>
              <a:gd name="adj1" fmla="val -59259"/>
              <a:gd name="adj2" fmla="val 35069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/>
            <a:endParaRPr lang="en-US"/>
          </a:p>
        </p:txBody>
      </p:sp>
      <p:grpSp>
        <p:nvGrpSpPr>
          <p:cNvPr id="36877" name="Group 295"/>
          <p:cNvGrpSpPr>
            <a:grpSpLocks/>
          </p:cNvGrpSpPr>
          <p:nvPr/>
        </p:nvGrpSpPr>
        <p:grpSpPr bwMode="auto">
          <a:xfrm>
            <a:off x="4343400" y="3362325"/>
            <a:ext cx="1479550" cy="1000125"/>
            <a:chOff x="1008" y="1392"/>
            <a:chExt cx="932" cy="630"/>
          </a:xfrm>
        </p:grpSpPr>
        <p:sp>
          <p:nvSpPr>
            <p:cNvPr id="36966" name="Freeform 296"/>
            <p:cNvSpPr>
              <a:spLocks noEditPoints="1"/>
            </p:cNvSpPr>
            <p:nvPr/>
          </p:nvSpPr>
          <p:spPr bwMode="auto">
            <a:xfrm>
              <a:off x="1134" y="1595"/>
              <a:ext cx="284" cy="6"/>
            </a:xfrm>
            <a:custGeom>
              <a:avLst/>
              <a:gdLst>
                <a:gd name="T0" fmla="*/ 54 w 1500"/>
                <a:gd name="T1" fmla="*/ 1 h 22"/>
                <a:gd name="T2" fmla="*/ 54 w 1500"/>
                <a:gd name="T3" fmla="*/ 0 h 22"/>
                <a:gd name="T4" fmla="*/ 53 w 1500"/>
                <a:gd name="T5" fmla="*/ 0 h 22"/>
                <a:gd name="T6" fmla="*/ 53 w 1500"/>
                <a:gd name="T7" fmla="*/ 0 h 22"/>
                <a:gd name="T8" fmla="*/ 53 w 1500"/>
                <a:gd name="T9" fmla="*/ 1 h 22"/>
                <a:gd name="T10" fmla="*/ 53 w 1500"/>
                <a:gd name="T11" fmla="*/ 1 h 22"/>
                <a:gd name="T12" fmla="*/ 53 w 1500"/>
                <a:gd name="T13" fmla="*/ 2 h 22"/>
                <a:gd name="T14" fmla="*/ 54 w 1500"/>
                <a:gd name="T15" fmla="*/ 1 h 22"/>
                <a:gd name="T16" fmla="*/ 54 w 1500"/>
                <a:gd name="T17" fmla="*/ 1 h 22"/>
                <a:gd name="T18" fmla="*/ 0 w 1500"/>
                <a:gd name="T19" fmla="*/ 1 h 22"/>
                <a:gd name="T20" fmla="*/ 0 w 1500"/>
                <a:gd name="T21" fmla="*/ 1 h 22"/>
                <a:gd name="T22" fmla="*/ 0 w 1500"/>
                <a:gd name="T23" fmla="*/ 2 h 22"/>
                <a:gd name="T24" fmla="*/ 1 w 1500"/>
                <a:gd name="T25" fmla="*/ 1 h 22"/>
                <a:gd name="T26" fmla="*/ 1 w 1500"/>
                <a:gd name="T27" fmla="*/ 1 h 22"/>
                <a:gd name="T28" fmla="*/ 1 w 1500"/>
                <a:gd name="T29" fmla="*/ 0 h 22"/>
                <a:gd name="T30" fmla="*/ 0 w 1500"/>
                <a:gd name="T31" fmla="*/ 0 h 22"/>
                <a:gd name="T32" fmla="*/ 0 w 1500"/>
                <a:gd name="T33" fmla="*/ 0 h 22"/>
                <a:gd name="T34" fmla="*/ 0 w 1500"/>
                <a:gd name="T35" fmla="*/ 1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22"/>
                <a:gd name="T56" fmla="*/ 1500 w 1500"/>
                <a:gd name="T57" fmla="*/ 22 h 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22">
                  <a:moveTo>
                    <a:pt x="1500" y="10"/>
                  </a:moveTo>
                  <a:lnTo>
                    <a:pt x="1498" y="2"/>
                  </a:lnTo>
                  <a:lnTo>
                    <a:pt x="1490" y="0"/>
                  </a:lnTo>
                  <a:lnTo>
                    <a:pt x="1482" y="2"/>
                  </a:lnTo>
                  <a:lnTo>
                    <a:pt x="1478" y="10"/>
                  </a:lnTo>
                  <a:lnTo>
                    <a:pt x="1482" y="18"/>
                  </a:lnTo>
                  <a:lnTo>
                    <a:pt x="1490" y="22"/>
                  </a:lnTo>
                  <a:lnTo>
                    <a:pt x="1498" y="18"/>
                  </a:lnTo>
                  <a:lnTo>
                    <a:pt x="1500" y="10"/>
                  </a:lnTo>
                  <a:close/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18"/>
                  </a:lnTo>
                  <a:lnTo>
                    <a:pt x="21" y="10"/>
                  </a:lnTo>
                  <a:lnTo>
                    <a:pt x="18" y="2"/>
                  </a:lnTo>
                  <a:lnTo>
                    <a:pt x="10" y="0"/>
                  </a:lnTo>
                  <a:lnTo>
                    <a:pt x="2" y="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67" name="Line 297"/>
            <p:cNvSpPr>
              <a:spLocks noChangeShapeType="1"/>
            </p:cNvSpPr>
            <p:nvPr/>
          </p:nvSpPr>
          <p:spPr bwMode="auto">
            <a:xfrm flipH="1">
              <a:off x="1138" y="1598"/>
              <a:ext cx="27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8" name="Freeform 298"/>
            <p:cNvSpPr>
              <a:spLocks noEditPoints="1"/>
            </p:cNvSpPr>
            <p:nvPr/>
          </p:nvSpPr>
          <p:spPr bwMode="auto">
            <a:xfrm>
              <a:off x="1134" y="1753"/>
              <a:ext cx="284" cy="99"/>
            </a:xfrm>
            <a:custGeom>
              <a:avLst/>
              <a:gdLst>
                <a:gd name="T0" fmla="*/ 0 w 1500"/>
                <a:gd name="T1" fmla="*/ 24 h 403"/>
                <a:gd name="T2" fmla="*/ 0 w 1500"/>
                <a:gd name="T3" fmla="*/ 24 h 403"/>
                <a:gd name="T4" fmla="*/ 1 w 1500"/>
                <a:gd name="T5" fmla="*/ 24 h 403"/>
                <a:gd name="T6" fmla="*/ 1 w 1500"/>
                <a:gd name="T7" fmla="*/ 24 h 403"/>
                <a:gd name="T8" fmla="*/ 1 w 1500"/>
                <a:gd name="T9" fmla="*/ 24 h 403"/>
                <a:gd name="T10" fmla="*/ 1 w 1500"/>
                <a:gd name="T11" fmla="*/ 23 h 403"/>
                <a:gd name="T12" fmla="*/ 0 w 1500"/>
                <a:gd name="T13" fmla="*/ 23 h 403"/>
                <a:gd name="T14" fmla="*/ 0 w 1500"/>
                <a:gd name="T15" fmla="*/ 23 h 403"/>
                <a:gd name="T16" fmla="*/ 0 w 1500"/>
                <a:gd name="T17" fmla="*/ 24 h 403"/>
                <a:gd name="T18" fmla="*/ 54 w 1500"/>
                <a:gd name="T19" fmla="*/ 0 h 403"/>
                <a:gd name="T20" fmla="*/ 54 w 1500"/>
                <a:gd name="T21" fmla="*/ 0 h 403"/>
                <a:gd name="T22" fmla="*/ 53 w 1500"/>
                <a:gd name="T23" fmla="*/ 0 h 403"/>
                <a:gd name="T24" fmla="*/ 53 w 1500"/>
                <a:gd name="T25" fmla="*/ 0 h 403"/>
                <a:gd name="T26" fmla="*/ 53 w 1500"/>
                <a:gd name="T27" fmla="*/ 1 h 403"/>
                <a:gd name="T28" fmla="*/ 53 w 1500"/>
                <a:gd name="T29" fmla="*/ 1 h 403"/>
                <a:gd name="T30" fmla="*/ 53 w 1500"/>
                <a:gd name="T31" fmla="*/ 1 h 403"/>
                <a:gd name="T32" fmla="*/ 54 w 1500"/>
                <a:gd name="T33" fmla="*/ 1 h 403"/>
                <a:gd name="T34" fmla="*/ 54 w 1500"/>
                <a:gd name="T35" fmla="*/ 0 h 4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403"/>
                <a:gd name="T56" fmla="*/ 1500 w 1500"/>
                <a:gd name="T57" fmla="*/ 403 h 4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403">
                  <a:moveTo>
                    <a:pt x="0" y="395"/>
                  </a:moveTo>
                  <a:lnTo>
                    <a:pt x="4" y="403"/>
                  </a:lnTo>
                  <a:lnTo>
                    <a:pt x="14" y="403"/>
                  </a:lnTo>
                  <a:lnTo>
                    <a:pt x="20" y="399"/>
                  </a:lnTo>
                  <a:lnTo>
                    <a:pt x="21" y="391"/>
                  </a:lnTo>
                  <a:lnTo>
                    <a:pt x="16" y="383"/>
                  </a:lnTo>
                  <a:lnTo>
                    <a:pt x="8" y="381"/>
                  </a:lnTo>
                  <a:lnTo>
                    <a:pt x="0" y="387"/>
                  </a:lnTo>
                  <a:lnTo>
                    <a:pt x="0" y="395"/>
                  </a:lnTo>
                  <a:close/>
                  <a:moveTo>
                    <a:pt x="1500" y="8"/>
                  </a:moveTo>
                  <a:lnTo>
                    <a:pt x="1496" y="2"/>
                  </a:lnTo>
                  <a:lnTo>
                    <a:pt x="1486" y="0"/>
                  </a:lnTo>
                  <a:lnTo>
                    <a:pt x="1480" y="6"/>
                  </a:lnTo>
                  <a:lnTo>
                    <a:pt x="1478" y="14"/>
                  </a:lnTo>
                  <a:lnTo>
                    <a:pt x="1484" y="22"/>
                  </a:lnTo>
                  <a:lnTo>
                    <a:pt x="1492" y="22"/>
                  </a:lnTo>
                  <a:lnTo>
                    <a:pt x="1500" y="18"/>
                  </a:lnTo>
                  <a:lnTo>
                    <a:pt x="1500" y="8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69" name="Line 299"/>
            <p:cNvSpPr>
              <a:spLocks noChangeShapeType="1"/>
            </p:cNvSpPr>
            <p:nvPr/>
          </p:nvSpPr>
          <p:spPr bwMode="auto">
            <a:xfrm flipV="1">
              <a:off x="1138" y="1757"/>
              <a:ext cx="276" cy="9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0" name="Freeform 300"/>
            <p:cNvSpPr>
              <a:spLocks noEditPoints="1"/>
            </p:cNvSpPr>
            <p:nvPr/>
          </p:nvSpPr>
          <p:spPr bwMode="auto">
            <a:xfrm>
              <a:off x="1134" y="1846"/>
              <a:ext cx="284" cy="93"/>
            </a:xfrm>
            <a:custGeom>
              <a:avLst/>
              <a:gdLst>
                <a:gd name="T0" fmla="*/ 0 w 1500"/>
                <a:gd name="T1" fmla="*/ 0 h 381"/>
                <a:gd name="T2" fmla="*/ 0 w 1500"/>
                <a:gd name="T3" fmla="*/ 1 h 381"/>
                <a:gd name="T4" fmla="*/ 0 w 1500"/>
                <a:gd name="T5" fmla="*/ 1 h 381"/>
                <a:gd name="T6" fmla="*/ 1 w 1500"/>
                <a:gd name="T7" fmla="*/ 1 h 381"/>
                <a:gd name="T8" fmla="*/ 1 w 1500"/>
                <a:gd name="T9" fmla="*/ 1 h 381"/>
                <a:gd name="T10" fmla="*/ 1 w 1500"/>
                <a:gd name="T11" fmla="*/ 0 h 381"/>
                <a:gd name="T12" fmla="*/ 1 w 1500"/>
                <a:gd name="T13" fmla="*/ 0 h 381"/>
                <a:gd name="T14" fmla="*/ 0 w 1500"/>
                <a:gd name="T15" fmla="*/ 0 h 381"/>
                <a:gd name="T16" fmla="*/ 0 w 1500"/>
                <a:gd name="T17" fmla="*/ 0 h 381"/>
                <a:gd name="T18" fmla="*/ 54 w 1500"/>
                <a:gd name="T19" fmla="*/ 22 h 381"/>
                <a:gd name="T20" fmla="*/ 54 w 1500"/>
                <a:gd name="T21" fmla="*/ 22 h 381"/>
                <a:gd name="T22" fmla="*/ 53 w 1500"/>
                <a:gd name="T23" fmla="*/ 21 h 381"/>
                <a:gd name="T24" fmla="*/ 53 w 1500"/>
                <a:gd name="T25" fmla="*/ 21 h 381"/>
                <a:gd name="T26" fmla="*/ 53 w 1500"/>
                <a:gd name="T27" fmla="*/ 22 h 381"/>
                <a:gd name="T28" fmla="*/ 53 w 1500"/>
                <a:gd name="T29" fmla="*/ 22 h 381"/>
                <a:gd name="T30" fmla="*/ 53 w 1500"/>
                <a:gd name="T31" fmla="*/ 23 h 381"/>
                <a:gd name="T32" fmla="*/ 54 w 1500"/>
                <a:gd name="T33" fmla="*/ 23 h 381"/>
                <a:gd name="T34" fmla="*/ 54 w 1500"/>
                <a:gd name="T35" fmla="*/ 22 h 3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381"/>
                <a:gd name="T56" fmla="*/ 1500 w 1500"/>
                <a:gd name="T57" fmla="*/ 381 h 3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381">
                  <a:moveTo>
                    <a:pt x="0" y="10"/>
                  </a:moveTo>
                  <a:lnTo>
                    <a:pt x="2" y="18"/>
                  </a:lnTo>
                  <a:lnTo>
                    <a:pt x="8" y="22"/>
                  </a:lnTo>
                  <a:lnTo>
                    <a:pt x="16" y="22"/>
                  </a:lnTo>
                  <a:lnTo>
                    <a:pt x="21" y="14"/>
                  </a:lnTo>
                  <a:lnTo>
                    <a:pt x="20" y="6"/>
                  </a:lnTo>
                  <a:lnTo>
                    <a:pt x="14" y="0"/>
                  </a:lnTo>
                  <a:lnTo>
                    <a:pt x="4" y="2"/>
                  </a:lnTo>
                  <a:lnTo>
                    <a:pt x="0" y="10"/>
                  </a:lnTo>
                  <a:close/>
                  <a:moveTo>
                    <a:pt x="1500" y="373"/>
                  </a:moveTo>
                  <a:lnTo>
                    <a:pt x="1500" y="365"/>
                  </a:lnTo>
                  <a:lnTo>
                    <a:pt x="1492" y="359"/>
                  </a:lnTo>
                  <a:lnTo>
                    <a:pt x="1484" y="361"/>
                  </a:lnTo>
                  <a:lnTo>
                    <a:pt x="1478" y="369"/>
                  </a:lnTo>
                  <a:lnTo>
                    <a:pt x="1480" y="377"/>
                  </a:lnTo>
                  <a:lnTo>
                    <a:pt x="1486" y="381"/>
                  </a:lnTo>
                  <a:lnTo>
                    <a:pt x="1496" y="381"/>
                  </a:lnTo>
                  <a:lnTo>
                    <a:pt x="1500" y="373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71" name="Line 301"/>
            <p:cNvSpPr>
              <a:spLocks noChangeShapeType="1"/>
            </p:cNvSpPr>
            <p:nvPr/>
          </p:nvSpPr>
          <p:spPr bwMode="auto">
            <a:xfrm>
              <a:off x="1138" y="1850"/>
              <a:ext cx="276" cy="86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2" name="Freeform 302"/>
            <p:cNvSpPr>
              <a:spLocks noEditPoints="1"/>
            </p:cNvSpPr>
            <p:nvPr/>
          </p:nvSpPr>
          <p:spPr bwMode="auto">
            <a:xfrm>
              <a:off x="1414" y="1595"/>
              <a:ext cx="315" cy="71"/>
            </a:xfrm>
            <a:custGeom>
              <a:avLst/>
              <a:gdLst>
                <a:gd name="T0" fmla="*/ 0 w 1660"/>
                <a:gd name="T1" fmla="*/ 0 h 291"/>
                <a:gd name="T2" fmla="*/ 0 w 1660"/>
                <a:gd name="T3" fmla="*/ 1 h 291"/>
                <a:gd name="T4" fmla="*/ 0 w 1660"/>
                <a:gd name="T5" fmla="*/ 1 h 291"/>
                <a:gd name="T6" fmla="*/ 1 w 1660"/>
                <a:gd name="T7" fmla="*/ 1 h 291"/>
                <a:gd name="T8" fmla="*/ 1 w 1660"/>
                <a:gd name="T9" fmla="*/ 1 h 291"/>
                <a:gd name="T10" fmla="*/ 1 w 1660"/>
                <a:gd name="T11" fmla="*/ 0 h 291"/>
                <a:gd name="T12" fmla="*/ 1 w 1660"/>
                <a:gd name="T13" fmla="*/ 0 h 291"/>
                <a:gd name="T14" fmla="*/ 0 w 1660"/>
                <a:gd name="T15" fmla="*/ 0 h 291"/>
                <a:gd name="T16" fmla="*/ 0 w 1660"/>
                <a:gd name="T17" fmla="*/ 0 h 291"/>
                <a:gd name="T18" fmla="*/ 60 w 1660"/>
                <a:gd name="T19" fmla="*/ 17 h 291"/>
                <a:gd name="T20" fmla="*/ 60 w 1660"/>
                <a:gd name="T21" fmla="*/ 16 h 291"/>
                <a:gd name="T22" fmla="*/ 59 w 1660"/>
                <a:gd name="T23" fmla="*/ 16 h 291"/>
                <a:gd name="T24" fmla="*/ 59 w 1660"/>
                <a:gd name="T25" fmla="*/ 16 h 291"/>
                <a:gd name="T26" fmla="*/ 59 w 1660"/>
                <a:gd name="T27" fmla="*/ 17 h 291"/>
                <a:gd name="T28" fmla="*/ 59 w 1660"/>
                <a:gd name="T29" fmla="*/ 17 h 291"/>
                <a:gd name="T30" fmla="*/ 59 w 1660"/>
                <a:gd name="T31" fmla="*/ 17 h 291"/>
                <a:gd name="T32" fmla="*/ 60 w 1660"/>
                <a:gd name="T33" fmla="*/ 17 h 291"/>
                <a:gd name="T34" fmla="*/ 60 w 1660"/>
                <a:gd name="T35" fmla="*/ 17 h 29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291"/>
                <a:gd name="T56" fmla="*/ 1660 w 1660"/>
                <a:gd name="T57" fmla="*/ 291 h 29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291"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4" y="0"/>
                  </a:lnTo>
                  <a:lnTo>
                    <a:pt x="6" y="2"/>
                  </a:lnTo>
                  <a:lnTo>
                    <a:pt x="0" y="10"/>
                  </a:lnTo>
                  <a:close/>
                  <a:moveTo>
                    <a:pt x="1660" y="281"/>
                  </a:moveTo>
                  <a:lnTo>
                    <a:pt x="1658" y="273"/>
                  </a:lnTo>
                  <a:lnTo>
                    <a:pt x="1650" y="269"/>
                  </a:lnTo>
                  <a:lnTo>
                    <a:pt x="1642" y="271"/>
                  </a:lnTo>
                  <a:lnTo>
                    <a:pt x="1638" y="279"/>
                  </a:lnTo>
                  <a:lnTo>
                    <a:pt x="1638" y="287"/>
                  </a:lnTo>
                  <a:lnTo>
                    <a:pt x="1646" y="291"/>
                  </a:lnTo>
                  <a:lnTo>
                    <a:pt x="1654" y="289"/>
                  </a:lnTo>
                  <a:lnTo>
                    <a:pt x="1660" y="281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73" name="Line 303"/>
            <p:cNvSpPr>
              <a:spLocks noChangeShapeType="1"/>
            </p:cNvSpPr>
            <p:nvPr/>
          </p:nvSpPr>
          <p:spPr bwMode="auto">
            <a:xfrm>
              <a:off x="1418" y="1598"/>
              <a:ext cx="306" cy="65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4" name="Freeform 304"/>
            <p:cNvSpPr>
              <a:spLocks noEditPoints="1"/>
            </p:cNvSpPr>
            <p:nvPr/>
          </p:nvSpPr>
          <p:spPr bwMode="auto">
            <a:xfrm>
              <a:off x="1414" y="1661"/>
              <a:ext cx="315" cy="98"/>
            </a:xfrm>
            <a:custGeom>
              <a:avLst/>
              <a:gdLst>
                <a:gd name="T0" fmla="*/ 60 w 1660"/>
                <a:gd name="T1" fmla="*/ 0 h 402"/>
                <a:gd name="T2" fmla="*/ 60 w 1660"/>
                <a:gd name="T3" fmla="*/ 0 h 402"/>
                <a:gd name="T4" fmla="*/ 59 w 1660"/>
                <a:gd name="T5" fmla="*/ 0 h 402"/>
                <a:gd name="T6" fmla="*/ 59 w 1660"/>
                <a:gd name="T7" fmla="*/ 0 h 402"/>
                <a:gd name="T8" fmla="*/ 59 w 1660"/>
                <a:gd name="T9" fmla="*/ 1 h 402"/>
                <a:gd name="T10" fmla="*/ 59 w 1660"/>
                <a:gd name="T11" fmla="*/ 1 h 402"/>
                <a:gd name="T12" fmla="*/ 59 w 1660"/>
                <a:gd name="T13" fmla="*/ 1 h 402"/>
                <a:gd name="T14" fmla="*/ 60 w 1660"/>
                <a:gd name="T15" fmla="*/ 1 h 402"/>
                <a:gd name="T16" fmla="*/ 60 w 1660"/>
                <a:gd name="T17" fmla="*/ 0 h 402"/>
                <a:gd name="T18" fmla="*/ 0 w 1660"/>
                <a:gd name="T19" fmla="*/ 23 h 402"/>
                <a:gd name="T20" fmla="*/ 0 w 1660"/>
                <a:gd name="T21" fmla="*/ 24 h 402"/>
                <a:gd name="T22" fmla="*/ 1 w 1660"/>
                <a:gd name="T23" fmla="*/ 24 h 402"/>
                <a:gd name="T24" fmla="*/ 1 w 1660"/>
                <a:gd name="T25" fmla="*/ 24 h 402"/>
                <a:gd name="T26" fmla="*/ 1 w 1660"/>
                <a:gd name="T27" fmla="*/ 23 h 402"/>
                <a:gd name="T28" fmla="*/ 1 w 1660"/>
                <a:gd name="T29" fmla="*/ 23 h 402"/>
                <a:gd name="T30" fmla="*/ 0 w 1660"/>
                <a:gd name="T31" fmla="*/ 23 h 402"/>
                <a:gd name="T32" fmla="*/ 0 w 1660"/>
                <a:gd name="T33" fmla="*/ 23 h 402"/>
                <a:gd name="T34" fmla="*/ 0 w 1660"/>
                <a:gd name="T35" fmla="*/ 23 h 40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402"/>
                <a:gd name="T56" fmla="*/ 1660 w 1660"/>
                <a:gd name="T57" fmla="*/ 402 h 40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402">
                  <a:moveTo>
                    <a:pt x="1660" y="8"/>
                  </a:moveTo>
                  <a:lnTo>
                    <a:pt x="1654" y="2"/>
                  </a:lnTo>
                  <a:lnTo>
                    <a:pt x="1646" y="0"/>
                  </a:lnTo>
                  <a:lnTo>
                    <a:pt x="1638" y="4"/>
                  </a:lnTo>
                  <a:lnTo>
                    <a:pt x="1638" y="14"/>
                  </a:lnTo>
                  <a:lnTo>
                    <a:pt x="1642" y="20"/>
                  </a:lnTo>
                  <a:lnTo>
                    <a:pt x="1650" y="22"/>
                  </a:lnTo>
                  <a:lnTo>
                    <a:pt x="1658" y="16"/>
                  </a:lnTo>
                  <a:lnTo>
                    <a:pt x="1660" y="8"/>
                  </a:lnTo>
                  <a:close/>
                  <a:moveTo>
                    <a:pt x="0" y="394"/>
                  </a:moveTo>
                  <a:lnTo>
                    <a:pt x="6" y="400"/>
                  </a:lnTo>
                  <a:lnTo>
                    <a:pt x="14" y="402"/>
                  </a:lnTo>
                  <a:lnTo>
                    <a:pt x="22" y="398"/>
                  </a:lnTo>
                  <a:lnTo>
                    <a:pt x="22" y="388"/>
                  </a:lnTo>
                  <a:lnTo>
                    <a:pt x="18" y="382"/>
                  </a:lnTo>
                  <a:lnTo>
                    <a:pt x="10" y="380"/>
                  </a:lnTo>
                  <a:lnTo>
                    <a:pt x="2" y="386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75" name="Line 305"/>
            <p:cNvSpPr>
              <a:spLocks noChangeShapeType="1"/>
            </p:cNvSpPr>
            <p:nvPr/>
          </p:nvSpPr>
          <p:spPr bwMode="auto">
            <a:xfrm flipH="1">
              <a:off x="1418" y="1664"/>
              <a:ext cx="306" cy="9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6" name="Freeform 306"/>
            <p:cNvSpPr>
              <a:spLocks noEditPoints="1"/>
            </p:cNvSpPr>
            <p:nvPr/>
          </p:nvSpPr>
          <p:spPr bwMode="auto">
            <a:xfrm>
              <a:off x="1414" y="1934"/>
              <a:ext cx="281" cy="6"/>
            </a:xfrm>
            <a:custGeom>
              <a:avLst/>
              <a:gdLst>
                <a:gd name="T0" fmla="*/ 0 w 1481"/>
                <a:gd name="T1" fmla="*/ 1 h 24"/>
                <a:gd name="T2" fmla="*/ 0 w 1481"/>
                <a:gd name="T3" fmla="*/ 1 h 24"/>
                <a:gd name="T4" fmla="*/ 0 w 1481"/>
                <a:gd name="T5" fmla="*/ 2 h 24"/>
                <a:gd name="T6" fmla="*/ 1 w 1481"/>
                <a:gd name="T7" fmla="*/ 1 h 24"/>
                <a:gd name="T8" fmla="*/ 1 w 1481"/>
                <a:gd name="T9" fmla="*/ 1 h 24"/>
                <a:gd name="T10" fmla="*/ 1 w 1481"/>
                <a:gd name="T11" fmla="*/ 0 h 24"/>
                <a:gd name="T12" fmla="*/ 0 w 1481"/>
                <a:gd name="T13" fmla="*/ 0 h 24"/>
                <a:gd name="T14" fmla="*/ 0 w 1481"/>
                <a:gd name="T15" fmla="*/ 0 h 24"/>
                <a:gd name="T16" fmla="*/ 0 w 1481"/>
                <a:gd name="T17" fmla="*/ 1 h 24"/>
                <a:gd name="T18" fmla="*/ 53 w 1481"/>
                <a:gd name="T19" fmla="*/ 1 h 24"/>
                <a:gd name="T20" fmla="*/ 53 w 1481"/>
                <a:gd name="T21" fmla="*/ 0 h 24"/>
                <a:gd name="T22" fmla="*/ 53 w 1481"/>
                <a:gd name="T23" fmla="*/ 0 h 24"/>
                <a:gd name="T24" fmla="*/ 53 w 1481"/>
                <a:gd name="T25" fmla="*/ 0 h 24"/>
                <a:gd name="T26" fmla="*/ 52 w 1481"/>
                <a:gd name="T27" fmla="*/ 1 h 24"/>
                <a:gd name="T28" fmla="*/ 53 w 1481"/>
                <a:gd name="T29" fmla="*/ 1 h 24"/>
                <a:gd name="T30" fmla="*/ 53 w 1481"/>
                <a:gd name="T31" fmla="*/ 2 h 24"/>
                <a:gd name="T32" fmla="*/ 53 w 1481"/>
                <a:gd name="T33" fmla="*/ 1 h 24"/>
                <a:gd name="T34" fmla="*/ 53 w 1481"/>
                <a:gd name="T35" fmla="*/ 1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81"/>
                <a:gd name="T55" fmla="*/ 0 h 24"/>
                <a:gd name="T56" fmla="*/ 1481 w 1481"/>
                <a:gd name="T57" fmla="*/ 24 h 2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81" h="24">
                  <a:moveTo>
                    <a:pt x="0" y="12"/>
                  </a:moveTo>
                  <a:lnTo>
                    <a:pt x="4" y="20"/>
                  </a:lnTo>
                  <a:lnTo>
                    <a:pt x="12" y="24"/>
                  </a:lnTo>
                  <a:lnTo>
                    <a:pt x="20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2" y="0"/>
                  </a:lnTo>
                  <a:lnTo>
                    <a:pt x="4" y="4"/>
                  </a:lnTo>
                  <a:lnTo>
                    <a:pt x="0" y="12"/>
                  </a:lnTo>
                  <a:close/>
                  <a:moveTo>
                    <a:pt x="1481" y="12"/>
                  </a:moveTo>
                  <a:lnTo>
                    <a:pt x="1477" y="4"/>
                  </a:lnTo>
                  <a:lnTo>
                    <a:pt x="1469" y="0"/>
                  </a:lnTo>
                  <a:lnTo>
                    <a:pt x="1461" y="4"/>
                  </a:lnTo>
                  <a:lnTo>
                    <a:pt x="1457" y="12"/>
                  </a:lnTo>
                  <a:lnTo>
                    <a:pt x="1461" y="20"/>
                  </a:lnTo>
                  <a:lnTo>
                    <a:pt x="1469" y="24"/>
                  </a:lnTo>
                  <a:lnTo>
                    <a:pt x="1477" y="20"/>
                  </a:lnTo>
                  <a:lnTo>
                    <a:pt x="1481" y="12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77" name="Line 307"/>
            <p:cNvSpPr>
              <a:spLocks noChangeShapeType="1"/>
            </p:cNvSpPr>
            <p:nvPr/>
          </p:nvSpPr>
          <p:spPr bwMode="auto">
            <a:xfrm>
              <a:off x="1418" y="1937"/>
              <a:ext cx="27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8" name="Line 308"/>
            <p:cNvSpPr>
              <a:spLocks noChangeShapeType="1"/>
            </p:cNvSpPr>
            <p:nvPr/>
          </p:nvSpPr>
          <p:spPr bwMode="auto">
            <a:xfrm flipH="1" flipV="1">
              <a:off x="1692" y="1937"/>
              <a:ext cx="149" cy="3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9" name="Line 309"/>
            <p:cNvSpPr>
              <a:spLocks noChangeShapeType="1"/>
            </p:cNvSpPr>
            <p:nvPr/>
          </p:nvSpPr>
          <p:spPr bwMode="auto">
            <a:xfrm>
              <a:off x="1416" y="1466"/>
              <a:ext cx="0" cy="13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0" name="Line 310"/>
            <p:cNvSpPr>
              <a:spLocks noChangeShapeType="1"/>
            </p:cNvSpPr>
            <p:nvPr/>
          </p:nvSpPr>
          <p:spPr bwMode="auto">
            <a:xfrm flipV="1">
              <a:off x="1008" y="1849"/>
              <a:ext cx="127" cy="9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1" name="Line 311"/>
            <p:cNvSpPr>
              <a:spLocks noChangeShapeType="1"/>
            </p:cNvSpPr>
            <p:nvPr/>
          </p:nvSpPr>
          <p:spPr bwMode="auto">
            <a:xfrm flipH="1">
              <a:off x="1726" y="1543"/>
              <a:ext cx="98" cy="12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2" name="Rectangle 312"/>
            <p:cNvSpPr>
              <a:spLocks noChangeArrowheads="1"/>
            </p:cNvSpPr>
            <p:nvPr/>
          </p:nvSpPr>
          <p:spPr bwMode="auto">
            <a:xfrm>
              <a:off x="1193" y="1576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6983" name="Rectangle 313"/>
            <p:cNvSpPr>
              <a:spLocks noChangeArrowheads="1"/>
            </p:cNvSpPr>
            <p:nvPr/>
          </p:nvSpPr>
          <p:spPr bwMode="auto">
            <a:xfrm>
              <a:off x="1184" y="1833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6984" name="Rectangle 314"/>
            <p:cNvSpPr>
              <a:spLocks noChangeArrowheads="1"/>
            </p:cNvSpPr>
            <p:nvPr/>
          </p:nvSpPr>
          <p:spPr bwMode="auto">
            <a:xfrm>
              <a:off x="1448" y="1564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6985" name="Rectangle 315"/>
            <p:cNvSpPr>
              <a:spLocks noChangeArrowheads="1"/>
            </p:cNvSpPr>
            <p:nvPr/>
          </p:nvSpPr>
          <p:spPr bwMode="auto">
            <a:xfrm>
              <a:off x="1448" y="1716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6986" name="Rectangle 316"/>
            <p:cNvSpPr>
              <a:spLocks noChangeArrowheads="1"/>
            </p:cNvSpPr>
            <p:nvPr/>
          </p:nvSpPr>
          <p:spPr bwMode="auto">
            <a:xfrm>
              <a:off x="1448" y="1915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6987" name="Rectangle 317"/>
            <p:cNvSpPr>
              <a:spLocks noChangeArrowheads="1"/>
            </p:cNvSpPr>
            <p:nvPr/>
          </p:nvSpPr>
          <p:spPr bwMode="auto">
            <a:xfrm>
              <a:off x="1757" y="1634"/>
              <a:ext cx="37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6988" name="Rectangle 318"/>
            <p:cNvSpPr>
              <a:spLocks noChangeArrowheads="1"/>
            </p:cNvSpPr>
            <p:nvPr/>
          </p:nvSpPr>
          <p:spPr bwMode="auto">
            <a:xfrm>
              <a:off x="1721" y="1903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cxnSp>
          <p:nvCxnSpPr>
            <p:cNvPr id="36989" name="AutoShape 319"/>
            <p:cNvCxnSpPr>
              <a:cxnSpLocks noChangeShapeType="1"/>
              <a:stCxn id="36982" idx="3"/>
              <a:endCxn id="36984" idx="1"/>
            </p:cNvCxnSpPr>
            <p:nvPr/>
          </p:nvCxnSpPr>
          <p:spPr bwMode="auto">
            <a:xfrm flipV="1">
              <a:off x="1229" y="1599"/>
              <a:ext cx="219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90" name="AutoShape 320"/>
            <p:cNvCxnSpPr>
              <a:cxnSpLocks noChangeShapeType="1"/>
              <a:stCxn id="36982" idx="3"/>
              <a:endCxn id="36985" idx="1"/>
            </p:cNvCxnSpPr>
            <p:nvPr/>
          </p:nvCxnSpPr>
          <p:spPr bwMode="auto">
            <a:xfrm>
              <a:off x="1229" y="1611"/>
              <a:ext cx="219" cy="14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91" name="AutoShape 321"/>
            <p:cNvCxnSpPr>
              <a:cxnSpLocks noChangeShapeType="1"/>
              <a:stCxn id="36983" idx="3"/>
              <a:endCxn id="36985" idx="1"/>
            </p:cNvCxnSpPr>
            <p:nvPr/>
          </p:nvCxnSpPr>
          <p:spPr bwMode="auto">
            <a:xfrm flipV="1">
              <a:off x="1220" y="1751"/>
              <a:ext cx="228" cy="11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92" name="AutoShape 322"/>
            <p:cNvCxnSpPr>
              <a:cxnSpLocks noChangeShapeType="1"/>
              <a:stCxn id="36983" idx="3"/>
              <a:endCxn id="36986" idx="1"/>
            </p:cNvCxnSpPr>
            <p:nvPr/>
          </p:nvCxnSpPr>
          <p:spPr bwMode="auto">
            <a:xfrm>
              <a:off x="1220" y="1868"/>
              <a:ext cx="228" cy="8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93" name="AutoShape 323"/>
            <p:cNvCxnSpPr>
              <a:cxnSpLocks noChangeShapeType="1"/>
              <a:stCxn id="36985" idx="3"/>
              <a:endCxn id="36987" idx="1"/>
            </p:cNvCxnSpPr>
            <p:nvPr/>
          </p:nvCxnSpPr>
          <p:spPr bwMode="auto">
            <a:xfrm flipV="1">
              <a:off x="1484" y="1669"/>
              <a:ext cx="273" cy="8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94" name="AutoShape 324"/>
            <p:cNvCxnSpPr>
              <a:cxnSpLocks noChangeShapeType="1"/>
              <a:stCxn id="36986" idx="3"/>
              <a:endCxn id="36988" idx="1"/>
            </p:cNvCxnSpPr>
            <p:nvPr/>
          </p:nvCxnSpPr>
          <p:spPr bwMode="auto">
            <a:xfrm flipV="1">
              <a:off x="1484" y="1938"/>
              <a:ext cx="237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95" name="AutoShape 325"/>
            <p:cNvCxnSpPr>
              <a:cxnSpLocks noChangeShapeType="1"/>
              <a:stCxn id="36988" idx="0"/>
              <a:endCxn id="36987" idx="2"/>
            </p:cNvCxnSpPr>
            <p:nvPr/>
          </p:nvCxnSpPr>
          <p:spPr bwMode="auto">
            <a:xfrm flipV="1">
              <a:off x="1739" y="1704"/>
              <a:ext cx="37" cy="1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96" name="AutoShape 326"/>
            <p:cNvCxnSpPr>
              <a:cxnSpLocks noChangeShapeType="1"/>
              <a:stCxn id="36983" idx="0"/>
              <a:endCxn id="36982" idx="2"/>
            </p:cNvCxnSpPr>
            <p:nvPr/>
          </p:nvCxnSpPr>
          <p:spPr bwMode="auto">
            <a:xfrm flipV="1">
              <a:off x="1202" y="1646"/>
              <a:ext cx="9" cy="1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97" name="AutoShape 327"/>
            <p:cNvCxnSpPr>
              <a:cxnSpLocks noChangeShapeType="1"/>
              <a:stCxn id="36984" idx="3"/>
              <a:endCxn id="36987" idx="1"/>
            </p:cNvCxnSpPr>
            <p:nvPr/>
          </p:nvCxnSpPr>
          <p:spPr bwMode="auto">
            <a:xfrm>
              <a:off x="1484" y="1599"/>
              <a:ext cx="273" cy="7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98" name="AutoShape 328"/>
            <p:cNvCxnSpPr>
              <a:cxnSpLocks noChangeShapeType="1"/>
              <a:endCxn id="36982" idx="1"/>
            </p:cNvCxnSpPr>
            <p:nvPr/>
          </p:nvCxnSpPr>
          <p:spPr bwMode="auto">
            <a:xfrm>
              <a:off x="1100" y="1557"/>
              <a:ext cx="93" cy="5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99" name="AutoShape 329"/>
            <p:cNvCxnSpPr>
              <a:cxnSpLocks noChangeShapeType="1"/>
              <a:endCxn id="36983" idx="1"/>
            </p:cNvCxnSpPr>
            <p:nvPr/>
          </p:nvCxnSpPr>
          <p:spPr bwMode="auto">
            <a:xfrm flipV="1">
              <a:off x="1109" y="1868"/>
              <a:ext cx="75" cy="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00" name="AutoShape 330"/>
            <p:cNvCxnSpPr>
              <a:cxnSpLocks noChangeShapeType="1"/>
              <a:stCxn id="36984" idx="0"/>
            </p:cNvCxnSpPr>
            <p:nvPr/>
          </p:nvCxnSpPr>
          <p:spPr bwMode="auto">
            <a:xfrm flipV="1">
              <a:off x="1466" y="1503"/>
              <a:ext cx="19" cy="6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01" name="AutoShape 331"/>
            <p:cNvCxnSpPr>
              <a:cxnSpLocks noChangeShapeType="1"/>
              <a:stCxn id="36988" idx="3"/>
              <a:endCxn id="37005" idx="1"/>
            </p:cNvCxnSpPr>
            <p:nvPr/>
          </p:nvCxnSpPr>
          <p:spPr bwMode="auto">
            <a:xfrm>
              <a:off x="1757" y="1938"/>
              <a:ext cx="19" cy="1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002" name="AutoShape 332"/>
            <p:cNvCxnSpPr>
              <a:cxnSpLocks noChangeShapeType="1"/>
              <a:stCxn id="36987" idx="3"/>
            </p:cNvCxnSpPr>
            <p:nvPr/>
          </p:nvCxnSpPr>
          <p:spPr bwMode="auto">
            <a:xfrm flipV="1">
              <a:off x="1794" y="1576"/>
              <a:ext cx="54" cy="9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003" name="Text Box 333"/>
            <p:cNvSpPr txBox="1">
              <a:spLocks noChangeArrowheads="1"/>
            </p:cNvSpPr>
            <p:nvPr/>
          </p:nvSpPr>
          <p:spPr bwMode="auto">
            <a:xfrm>
              <a:off x="1012" y="1462"/>
              <a:ext cx="15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A</a:t>
              </a:r>
            </a:p>
          </p:txBody>
        </p:sp>
        <p:sp>
          <p:nvSpPr>
            <p:cNvPr id="37004" name="Text Box 334"/>
            <p:cNvSpPr txBox="1">
              <a:spLocks noChangeArrowheads="1"/>
            </p:cNvSpPr>
            <p:nvPr/>
          </p:nvSpPr>
          <p:spPr bwMode="auto">
            <a:xfrm>
              <a:off x="1008" y="1852"/>
              <a:ext cx="15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B</a:t>
              </a:r>
            </a:p>
          </p:txBody>
        </p:sp>
        <p:sp>
          <p:nvSpPr>
            <p:cNvPr id="37005" name="Text Box 335"/>
            <p:cNvSpPr txBox="1">
              <a:spLocks noChangeArrowheads="1"/>
            </p:cNvSpPr>
            <p:nvPr/>
          </p:nvSpPr>
          <p:spPr bwMode="auto">
            <a:xfrm>
              <a:off x="1776" y="1889"/>
              <a:ext cx="15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E</a:t>
              </a:r>
            </a:p>
          </p:txBody>
        </p:sp>
        <p:sp>
          <p:nvSpPr>
            <p:cNvPr id="37006" name="Text Box 336"/>
            <p:cNvSpPr txBox="1">
              <a:spLocks noChangeArrowheads="1"/>
            </p:cNvSpPr>
            <p:nvPr/>
          </p:nvSpPr>
          <p:spPr bwMode="auto">
            <a:xfrm>
              <a:off x="1780" y="1474"/>
              <a:ext cx="16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D</a:t>
              </a:r>
            </a:p>
          </p:txBody>
        </p:sp>
        <p:sp>
          <p:nvSpPr>
            <p:cNvPr id="37007" name="Text Box 337"/>
            <p:cNvSpPr txBox="1">
              <a:spLocks noChangeArrowheads="1"/>
            </p:cNvSpPr>
            <p:nvPr/>
          </p:nvSpPr>
          <p:spPr bwMode="auto">
            <a:xfrm>
              <a:off x="1401" y="1392"/>
              <a:ext cx="16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C</a:t>
              </a:r>
            </a:p>
          </p:txBody>
        </p:sp>
      </p:grpSp>
      <p:sp>
        <p:nvSpPr>
          <p:cNvPr id="36878" name="AutoShape 338"/>
          <p:cNvSpPr>
            <a:spLocks noChangeArrowheads="1"/>
          </p:cNvSpPr>
          <p:nvPr/>
        </p:nvSpPr>
        <p:spPr bwMode="auto">
          <a:xfrm>
            <a:off x="4387850" y="4724400"/>
            <a:ext cx="1371600" cy="914400"/>
          </a:xfrm>
          <a:prstGeom prst="wedgeRectCallout">
            <a:avLst>
              <a:gd name="adj1" fmla="val -56134"/>
              <a:gd name="adj2" fmla="val 60417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/>
            <a:endParaRPr lang="en-US"/>
          </a:p>
        </p:txBody>
      </p:sp>
      <p:grpSp>
        <p:nvGrpSpPr>
          <p:cNvPr id="36879" name="Group 339"/>
          <p:cNvGrpSpPr>
            <a:grpSpLocks/>
          </p:cNvGrpSpPr>
          <p:nvPr/>
        </p:nvGrpSpPr>
        <p:grpSpPr bwMode="auto">
          <a:xfrm>
            <a:off x="4311650" y="4648200"/>
            <a:ext cx="1479550" cy="1000125"/>
            <a:chOff x="1008" y="1392"/>
            <a:chExt cx="932" cy="630"/>
          </a:xfrm>
        </p:grpSpPr>
        <p:sp>
          <p:nvSpPr>
            <p:cNvPr id="36924" name="Freeform 340"/>
            <p:cNvSpPr>
              <a:spLocks noEditPoints="1"/>
            </p:cNvSpPr>
            <p:nvPr/>
          </p:nvSpPr>
          <p:spPr bwMode="auto">
            <a:xfrm>
              <a:off x="1134" y="1595"/>
              <a:ext cx="284" cy="6"/>
            </a:xfrm>
            <a:custGeom>
              <a:avLst/>
              <a:gdLst>
                <a:gd name="T0" fmla="*/ 54 w 1500"/>
                <a:gd name="T1" fmla="*/ 1 h 22"/>
                <a:gd name="T2" fmla="*/ 54 w 1500"/>
                <a:gd name="T3" fmla="*/ 0 h 22"/>
                <a:gd name="T4" fmla="*/ 53 w 1500"/>
                <a:gd name="T5" fmla="*/ 0 h 22"/>
                <a:gd name="T6" fmla="*/ 53 w 1500"/>
                <a:gd name="T7" fmla="*/ 0 h 22"/>
                <a:gd name="T8" fmla="*/ 53 w 1500"/>
                <a:gd name="T9" fmla="*/ 1 h 22"/>
                <a:gd name="T10" fmla="*/ 53 w 1500"/>
                <a:gd name="T11" fmla="*/ 1 h 22"/>
                <a:gd name="T12" fmla="*/ 53 w 1500"/>
                <a:gd name="T13" fmla="*/ 2 h 22"/>
                <a:gd name="T14" fmla="*/ 54 w 1500"/>
                <a:gd name="T15" fmla="*/ 1 h 22"/>
                <a:gd name="T16" fmla="*/ 54 w 1500"/>
                <a:gd name="T17" fmla="*/ 1 h 22"/>
                <a:gd name="T18" fmla="*/ 0 w 1500"/>
                <a:gd name="T19" fmla="*/ 1 h 22"/>
                <a:gd name="T20" fmla="*/ 0 w 1500"/>
                <a:gd name="T21" fmla="*/ 1 h 22"/>
                <a:gd name="T22" fmla="*/ 0 w 1500"/>
                <a:gd name="T23" fmla="*/ 2 h 22"/>
                <a:gd name="T24" fmla="*/ 1 w 1500"/>
                <a:gd name="T25" fmla="*/ 1 h 22"/>
                <a:gd name="T26" fmla="*/ 1 w 1500"/>
                <a:gd name="T27" fmla="*/ 1 h 22"/>
                <a:gd name="T28" fmla="*/ 1 w 1500"/>
                <a:gd name="T29" fmla="*/ 0 h 22"/>
                <a:gd name="T30" fmla="*/ 0 w 1500"/>
                <a:gd name="T31" fmla="*/ 0 h 22"/>
                <a:gd name="T32" fmla="*/ 0 w 1500"/>
                <a:gd name="T33" fmla="*/ 0 h 22"/>
                <a:gd name="T34" fmla="*/ 0 w 1500"/>
                <a:gd name="T35" fmla="*/ 1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22"/>
                <a:gd name="T56" fmla="*/ 1500 w 1500"/>
                <a:gd name="T57" fmla="*/ 22 h 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22">
                  <a:moveTo>
                    <a:pt x="1500" y="10"/>
                  </a:moveTo>
                  <a:lnTo>
                    <a:pt x="1498" y="2"/>
                  </a:lnTo>
                  <a:lnTo>
                    <a:pt x="1490" y="0"/>
                  </a:lnTo>
                  <a:lnTo>
                    <a:pt x="1482" y="2"/>
                  </a:lnTo>
                  <a:lnTo>
                    <a:pt x="1478" y="10"/>
                  </a:lnTo>
                  <a:lnTo>
                    <a:pt x="1482" y="18"/>
                  </a:lnTo>
                  <a:lnTo>
                    <a:pt x="1490" y="22"/>
                  </a:lnTo>
                  <a:lnTo>
                    <a:pt x="1498" y="18"/>
                  </a:lnTo>
                  <a:lnTo>
                    <a:pt x="1500" y="10"/>
                  </a:lnTo>
                  <a:close/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18"/>
                  </a:lnTo>
                  <a:lnTo>
                    <a:pt x="21" y="10"/>
                  </a:lnTo>
                  <a:lnTo>
                    <a:pt x="18" y="2"/>
                  </a:lnTo>
                  <a:lnTo>
                    <a:pt x="10" y="0"/>
                  </a:lnTo>
                  <a:lnTo>
                    <a:pt x="2" y="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5" name="Line 341"/>
            <p:cNvSpPr>
              <a:spLocks noChangeShapeType="1"/>
            </p:cNvSpPr>
            <p:nvPr/>
          </p:nvSpPr>
          <p:spPr bwMode="auto">
            <a:xfrm flipH="1">
              <a:off x="1138" y="1598"/>
              <a:ext cx="27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6" name="Freeform 342"/>
            <p:cNvSpPr>
              <a:spLocks noEditPoints="1"/>
            </p:cNvSpPr>
            <p:nvPr/>
          </p:nvSpPr>
          <p:spPr bwMode="auto">
            <a:xfrm>
              <a:off x="1134" y="1753"/>
              <a:ext cx="284" cy="99"/>
            </a:xfrm>
            <a:custGeom>
              <a:avLst/>
              <a:gdLst>
                <a:gd name="T0" fmla="*/ 0 w 1500"/>
                <a:gd name="T1" fmla="*/ 24 h 403"/>
                <a:gd name="T2" fmla="*/ 0 w 1500"/>
                <a:gd name="T3" fmla="*/ 24 h 403"/>
                <a:gd name="T4" fmla="*/ 1 w 1500"/>
                <a:gd name="T5" fmla="*/ 24 h 403"/>
                <a:gd name="T6" fmla="*/ 1 w 1500"/>
                <a:gd name="T7" fmla="*/ 24 h 403"/>
                <a:gd name="T8" fmla="*/ 1 w 1500"/>
                <a:gd name="T9" fmla="*/ 24 h 403"/>
                <a:gd name="T10" fmla="*/ 1 w 1500"/>
                <a:gd name="T11" fmla="*/ 23 h 403"/>
                <a:gd name="T12" fmla="*/ 0 w 1500"/>
                <a:gd name="T13" fmla="*/ 23 h 403"/>
                <a:gd name="T14" fmla="*/ 0 w 1500"/>
                <a:gd name="T15" fmla="*/ 23 h 403"/>
                <a:gd name="T16" fmla="*/ 0 w 1500"/>
                <a:gd name="T17" fmla="*/ 24 h 403"/>
                <a:gd name="T18" fmla="*/ 54 w 1500"/>
                <a:gd name="T19" fmla="*/ 0 h 403"/>
                <a:gd name="T20" fmla="*/ 54 w 1500"/>
                <a:gd name="T21" fmla="*/ 0 h 403"/>
                <a:gd name="T22" fmla="*/ 53 w 1500"/>
                <a:gd name="T23" fmla="*/ 0 h 403"/>
                <a:gd name="T24" fmla="*/ 53 w 1500"/>
                <a:gd name="T25" fmla="*/ 0 h 403"/>
                <a:gd name="T26" fmla="*/ 53 w 1500"/>
                <a:gd name="T27" fmla="*/ 1 h 403"/>
                <a:gd name="T28" fmla="*/ 53 w 1500"/>
                <a:gd name="T29" fmla="*/ 1 h 403"/>
                <a:gd name="T30" fmla="*/ 53 w 1500"/>
                <a:gd name="T31" fmla="*/ 1 h 403"/>
                <a:gd name="T32" fmla="*/ 54 w 1500"/>
                <a:gd name="T33" fmla="*/ 1 h 403"/>
                <a:gd name="T34" fmla="*/ 54 w 1500"/>
                <a:gd name="T35" fmla="*/ 0 h 4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403"/>
                <a:gd name="T56" fmla="*/ 1500 w 1500"/>
                <a:gd name="T57" fmla="*/ 403 h 4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403">
                  <a:moveTo>
                    <a:pt x="0" y="395"/>
                  </a:moveTo>
                  <a:lnTo>
                    <a:pt x="4" y="403"/>
                  </a:lnTo>
                  <a:lnTo>
                    <a:pt x="14" y="403"/>
                  </a:lnTo>
                  <a:lnTo>
                    <a:pt x="20" y="399"/>
                  </a:lnTo>
                  <a:lnTo>
                    <a:pt x="21" y="391"/>
                  </a:lnTo>
                  <a:lnTo>
                    <a:pt x="16" y="383"/>
                  </a:lnTo>
                  <a:lnTo>
                    <a:pt x="8" y="381"/>
                  </a:lnTo>
                  <a:lnTo>
                    <a:pt x="0" y="387"/>
                  </a:lnTo>
                  <a:lnTo>
                    <a:pt x="0" y="395"/>
                  </a:lnTo>
                  <a:close/>
                  <a:moveTo>
                    <a:pt x="1500" y="8"/>
                  </a:moveTo>
                  <a:lnTo>
                    <a:pt x="1496" y="2"/>
                  </a:lnTo>
                  <a:lnTo>
                    <a:pt x="1486" y="0"/>
                  </a:lnTo>
                  <a:lnTo>
                    <a:pt x="1480" y="6"/>
                  </a:lnTo>
                  <a:lnTo>
                    <a:pt x="1478" y="14"/>
                  </a:lnTo>
                  <a:lnTo>
                    <a:pt x="1484" y="22"/>
                  </a:lnTo>
                  <a:lnTo>
                    <a:pt x="1492" y="22"/>
                  </a:lnTo>
                  <a:lnTo>
                    <a:pt x="1500" y="18"/>
                  </a:lnTo>
                  <a:lnTo>
                    <a:pt x="1500" y="8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7" name="Line 343"/>
            <p:cNvSpPr>
              <a:spLocks noChangeShapeType="1"/>
            </p:cNvSpPr>
            <p:nvPr/>
          </p:nvSpPr>
          <p:spPr bwMode="auto">
            <a:xfrm flipV="1">
              <a:off x="1138" y="1757"/>
              <a:ext cx="276" cy="9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8" name="Freeform 344"/>
            <p:cNvSpPr>
              <a:spLocks noEditPoints="1"/>
            </p:cNvSpPr>
            <p:nvPr/>
          </p:nvSpPr>
          <p:spPr bwMode="auto">
            <a:xfrm>
              <a:off x="1134" y="1846"/>
              <a:ext cx="284" cy="93"/>
            </a:xfrm>
            <a:custGeom>
              <a:avLst/>
              <a:gdLst>
                <a:gd name="T0" fmla="*/ 0 w 1500"/>
                <a:gd name="T1" fmla="*/ 0 h 381"/>
                <a:gd name="T2" fmla="*/ 0 w 1500"/>
                <a:gd name="T3" fmla="*/ 1 h 381"/>
                <a:gd name="T4" fmla="*/ 0 w 1500"/>
                <a:gd name="T5" fmla="*/ 1 h 381"/>
                <a:gd name="T6" fmla="*/ 1 w 1500"/>
                <a:gd name="T7" fmla="*/ 1 h 381"/>
                <a:gd name="T8" fmla="*/ 1 w 1500"/>
                <a:gd name="T9" fmla="*/ 1 h 381"/>
                <a:gd name="T10" fmla="*/ 1 w 1500"/>
                <a:gd name="T11" fmla="*/ 0 h 381"/>
                <a:gd name="T12" fmla="*/ 1 w 1500"/>
                <a:gd name="T13" fmla="*/ 0 h 381"/>
                <a:gd name="T14" fmla="*/ 0 w 1500"/>
                <a:gd name="T15" fmla="*/ 0 h 381"/>
                <a:gd name="T16" fmla="*/ 0 w 1500"/>
                <a:gd name="T17" fmla="*/ 0 h 381"/>
                <a:gd name="T18" fmla="*/ 54 w 1500"/>
                <a:gd name="T19" fmla="*/ 22 h 381"/>
                <a:gd name="T20" fmla="*/ 54 w 1500"/>
                <a:gd name="T21" fmla="*/ 22 h 381"/>
                <a:gd name="T22" fmla="*/ 53 w 1500"/>
                <a:gd name="T23" fmla="*/ 21 h 381"/>
                <a:gd name="T24" fmla="*/ 53 w 1500"/>
                <a:gd name="T25" fmla="*/ 21 h 381"/>
                <a:gd name="T26" fmla="*/ 53 w 1500"/>
                <a:gd name="T27" fmla="*/ 22 h 381"/>
                <a:gd name="T28" fmla="*/ 53 w 1500"/>
                <a:gd name="T29" fmla="*/ 22 h 381"/>
                <a:gd name="T30" fmla="*/ 53 w 1500"/>
                <a:gd name="T31" fmla="*/ 23 h 381"/>
                <a:gd name="T32" fmla="*/ 54 w 1500"/>
                <a:gd name="T33" fmla="*/ 23 h 381"/>
                <a:gd name="T34" fmla="*/ 54 w 1500"/>
                <a:gd name="T35" fmla="*/ 22 h 3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381"/>
                <a:gd name="T56" fmla="*/ 1500 w 1500"/>
                <a:gd name="T57" fmla="*/ 381 h 3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381">
                  <a:moveTo>
                    <a:pt x="0" y="10"/>
                  </a:moveTo>
                  <a:lnTo>
                    <a:pt x="2" y="18"/>
                  </a:lnTo>
                  <a:lnTo>
                    <a:pt x="8" y="22"/>
                  </a:lnTo>
                  <a:lnTo>
                    <a:pt x="16" y="22"/>
                  </a:lnTo>
                  <a:lnTo>
                    <a:pt x="21" y="14"/>
                  </a:lnTo>
                  <a:lnTo>
                    <a:pt x="20" y="6"/>
                  </a:lnTo>
                  <a:lnTo>
                    <a:pt x="14" y="0"/>
                  </a:lnTo>
                  <a:lnTo>
                    <a:pt x="4" y="2"/>
                  </a:lnTo>
                  <a:lnTo>
                    <a:pt x="0" y="10"/>
                  </a:lnTo>
                  <a:close/>
                  <a:moveTo>
                    <a:pt x="1500" y="373"/>
                  </a:moveTo>
                  <a:lnTo>
                    <a:pt x="1500" y="365"/>
                  </a:lnTo>
                  <a:lnTo>
                    <a:pt x="1492" y="359"/>
                  </a:lnTo>
                  <a:lnTo>
                    <a:pt x="1484" y="361"/>
                  </a:lnTo>
                  <a:lnTo>
                    <a:pt x="1478" y="369"/>
                  </a:lnTo>
                  <a:lnTo>
                    <a:pt x="1480" y="377"/>
                  </a:lnTo>
                  <a:lnTo>
                    <a:pt x="1486" y="381"/>
                  </a:lnTo>
                  <a:lnTo>
                    <a:pt x="1496" y="381"/>
                  </a:lnTo>
                  <a:lnTo>
                    <a:pt x="1500" y="373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9" name="Line 345"/>
            <p:cNvSpPr>
              <a:spLocks noChangeShapeType="1"/>
            </p:cNvSpPr>
            <p:nvPr/>
          </p:nvSpPr>
          <p:spPr bwMode="auto">
            <a:xfrm>
              <a:off x="1138" y="1850"/>
              <a:ext cx="276" cy="86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0" name="Freeform 346"/>
            <p:cNvSpPr>
              <a:spLocks noEditPoints="1"/>
            </p:cNvSpPr>
            <p:nvPr/>
          </p:nvSpPr>
          <p:spPr bwMode="auto">
            <a:xfrm>
              <a:off x="1414" y="1595"/>
              <a:ext cx="315" cy="71"/>
            </a:xfrm>
            <a:custGeom>
              <a:avLst/>
              <a:gdLst>
                <a:gd name="T0" fmla="*/ 0 w 1660"/>
                <a:gd name="T1" fmla="*/ 0 h 291"/>
                <a:gd name="T2" fmla="*/ 0 w 1660"/>
                <a:gd name="T3" fmla="*/ 1 h 291"/>
                <a:gd name="T4" fmla="*/ 0 w 1660"/>
                <a:gd name="T5" fmla="*/ 1 h 291"/>
                <a:gd name="T6" fmla="*/ 1 w 1660"/>
                <a:gd name="T7" fmla="*/ 1 h 291"/>
                <a:gd name="T8" fmla="*/ 1 w 1660"/>
                <a:gd name="T9" fmla="*/ 1 h 291"/>
                <a:gd name="T10" fmla="*/ 1 w 1660"/>
                <a:gd name="T11" fmla="*/ 0 h 291"/>
                <a:gd name="T12" fmla="*/ 1 w 1660"/>
                <a:gd name="T13" fmla="*/ 0 h 291"/>
                <a:gd name="T14" fmla="*/ 0 w 1660"/>
                <a:gd name="T15" fmla="*/ 0 h 291"/>
                <a:gd name="T16" fmla="*/ 0 w 1660"/>
                <a:gd name="T17" fmla="*/ 0 h 291"/>
                <a:gd name="T18" fmla="*/ 60 w 1660"/>
                <a:gd name="T19" fmla="*/ 17 h 291"/>
                <a:gd name="T20" fmla="*/ 60 w 1660"/>
                <a:gd name="T21" fmla="*/ 16 h 291"/>
                <a:gd name="T22" fmla="*/ 59 w 1660"/>
                <a:gd name="T23" fmla="*/ 16 h 291"/>
                <a:gd name="T24" fmla="*/ 59 w 1660"/>
                <a:gd name="T25" fmla="*/ 16 h 291"/>
                <a:gd name="T26" fmla="*/ 59 w 1660"/>
                <a:gd name="T27" fmla="*/ 17 h 291"/>
                <a:gd name="T28" fmla="*/ 59 w 1660"/>
                <a:gd name="T29" fmla="*/ 17 h 291"/>
                <a:gd name="T30" fmla="*/ 59 w 1660"/>
                <a:gd name="T31" fmla="*/ 17 h 291"/>
                <a:gd name="T32" fmla="*/ 60 w 1660"/>
                <a:gd name="T33" fmla="*/ 17 h 291"/>
                <a:gd name="T34" fmla="*/ 60 w 1660"/>
                <a:gd name="T35" fmla="*/ 17 h 29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291"/>
                <a:gd name="T56" fmla="*/ 1660 w 1660"/>
                <a:gd name="T57" fmla="*/ 291 h 29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291"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4" y="0"/>
                  </a:lnTo>
                  <a:lnTo>
                    <a:pt x="6" y="2"/>
                  </a:lnTo>
                  <a:lnTo>
                    <a:pt x="0" y="10"/>
                  </a:lnTo>
                  <a:close/>
                  <a:moveTo>
                    <a:pt x="1660" y="281"/>
                  </a:moveTo>
                  <a:lnTo>
                    <a:pt x="1658" y="273"/>
                  </a:lnTo>
                  <a:lnTo>
                    <a:pt x="1650" y="269"/>
                  </a:lnTo>
                  <a:lnTo>
                    <a:pt x="1642" y="271"/>
                  </a:lnTo>
                  <a:lnTo>
                    <a:pt x="1638" y="279"/>
                  </a:lnTo>
                  <a:lnTo>
                    <a:pt x="1638" y="287"/>
                  </a:lnTo>
                  <a:lnTo>
                    <a:pt x="1646" y="291"/>
                  </a:lnTo>
                  <a:lnTo>
                    <a:pt x="1654" y="289"/>
                  </a:lnTo>
                  <a:lnTo>
                    <a:pt x="1660" y="281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1" name="Line 347"/>
            <p:cNvSpPr>
              <a:spLocks noChangeShapeType="1"/>
            </p:cNvSpPr>
            <p:nvPr/>
          </p:nvSpPr>
          <p:spPr bwMode="auto">
            <a:xfrm>
              <a:off x="1418" y="1598"/>
              <a:ext cx="306" cy="65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2" name="Freeform 348"/>
            <p:cNvSpPr>
              <a:spLocks noEditPoints="1"/>
            </p:cNvSpPr>
            <p:nvPr/>
          </p:nvSpPr>
          <p:spPr bwMode="auto">
            <a:xfrm>
              <a:off x="1414" y="1661"/>
              <a:ext cx="315" cy="98"/>
            </a:xfrm>
            <a:custGeom>
              <a:avLst/>
              <a:gdLst>
                <a:gd name="T0" fmla="*/ 60 w 1660"/>
                <a:gd name="T1" fmla="*/ 0 h 402"/>
                <a:gd name="T2" fmla="*/ 60 w 1660"/>
                <a:gd name="T3" fmla="*/ 0 h 402"/>
                <a:gd name="T4" fmla="*/ 59 w 1660"/>
                <a:gd name="T5" fmla="*/ 0 h 402"/>
                <a:gd name="T6" fmla="*/ 59 w 1660"/>
                <a:gd name="T7" fmla="*/ 0 h 402"/>
                <a:gd name="T8" fmla="*/ 59 w 1660"/>
                <a:gd name="T9" fmla="*/ 1 h 402"/>
                <a:gd name="T10" fmla="*/ 59 w 1660"/>
                <a:gd name="T11" fmla="*/ 1 h 402"/>
                <a:gd name="T12" fmla="*/ 59 w 1660"/>
                <a:gd name="T13" fmla="*/ 1 h 402"/>
                <a:gd name="T14" fmla="*/ 60 w 1660"/>
                <a:gd name="T15" fmla="*/ 1 h 402"/>
                <a:gd name="T16" fmla="*/ 60 w 1660"/>
                <a:gd name="T17" fmla="*/ 0 h 402"/>
                <a:gd name="T18" fmla="*/ 0 w 1660"/>
                <a:gd name="T19" fmla="*/ 23 h 402"/>
                <a:gd name="T20" fmla="*/ 0 w 1660"/>
                <a:gd name="T21" fmla="*/ 24 h 402"/>
                <a:gd name="T22" fmla="*/ 1 w 1660"/>
                <a:gd name="T23" fmla="*/ 24 h 402"/>
                <a:gd name="T24" fmla="*/ 1 w 1660"/>
                <a:gd name="T25" fmla="*/ 24 h 402"/>
                <a:gd name="T26" fmla="*/ 1 w 1660"/>
                <a:gd name="T27" fmla="*/ 23 h 402"/>
                <a:gd name="T28" fmla="*/ 1 w 1660"/>
                <a:gd name="T29" fmla="*/ 23 h 402"/>
                <a:gd name="T30" fmla="*/ 0 w 1660"/>
                <a:gd name="T31" fmla="*/ 23 h 402"/>
                <a:gd name="T32" fmla="*/ 0 w 1660"/>
                <a:gd name="T33" fmla="*/ 23 h 402"/>
                <a:gd name="T34" fmla="*/ 0 w 1660"/>
                <a:gd name="T35" fmla="*/ 23 h 40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402"/>
                <a:gd name="T56" fmla="*/ 1660 w 1660"/>
                <a:gd name="T57" fmla="*/ 402 h 40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402">
                  <a:moveTo>
                    <a:pt x="1660" y="8"/>
                  </a:moveTo>
                  <a:lnTo>
                    <a:pt x="1654" y="2"/>
                  </a:lnTo>
                  <a:lnTo>
                    <a:pt x="1646" y="0"/>
                  </a:lnTo>
                  <a:lnTo>
                    <a:pt x="1638" y="4"/>
                  </a:lnTo>
                  <a:lnTo>
                    <a:pt x="1638" y="14"/>
                  </a:lnTo>
                  <a:lnTo>
                    <a:pt x="1642" y="20"/>
                  </a:lnTo>
                  <a:lnTo>
                    <a:pt x="1650" y="22"/>
                  </a:lnTo>
                  <a:lnTo>
                    <a:pt x="1658" y="16"/>
                  </a:lnTo>
                  <a:lnTo>
                    <a:pt x="1660" y="8"/>
                  </a:lnTo>
                  <a:close/>
                  <a:moveTo>
                    <a:pt x="0" y="394"/>
                  </a:moveTo>
                  <a:lnTo>
                    <a:pt x="6" y="400"/>
                  </a:lnTo>
                  <a:lnTo>
                    <a:pt x="14" y="402"/>
                  </a:lnTo>
                  <a:lnTo>
                    <a:pt x="22" y="398"/>
                  </a:lnTo>
                  <a:lnTo>
                    <a:pt x="22" y="388"/>
                  </a:lnTo>
                  <a:lnTo>
                    <a:pt x="18" y="382"/>
                  </a:lnTo>
                  <a:lnTo>
                    <a:pt x="10" y="380"/>
                  </a:lnTo>
                  <a:lnTo>
                    <a:pt x="2" y="386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3" name="Line 349"/>
            <p:cNvSpPr>
              <a:spLocks noChangeShapeType="1"/>
            </p:cNvSpPr>
            <p:nvPr/>
          </p:nvSpPr>
          <p:spPr bwMode="auto">
            <a:xfrm flipH="1">
              <a:off x="1418" y="1664"/>
              <a:ext cx="306" cy="9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4" name="Freeform 350"/>
            <p:cNvSpPr>
              <a:spLocks noEditPoints="1"/>
            </p:cNvSpPr>
            <p:nvPr/>
          </p:nvSpPr>
          <p:spPr bwMode="auto">
            <a:xfrm>
              <a:off x="1414" y="1934"/>
              <a:ext cx="281" cy="6"/>
            </a:xfrm>
            <a:custGeom>
              <a:avLst/>
              <a:gdLst>
                <a:gd name="T0" fmla="*/ 0 w 1481"/>
                <a:gd name="T1" fmla="*/ 1 h 24"/>
                <a:gd name="T2" fmla="*/ 0 w 1481"/>
                <a:gd name="T3" fmla="*/ 1 h 24"/>
                <a:gd name="T4" fmla="*/ 0 w 1481"/>
                <a:gd name="T5" fmla="*/ 2 h 24"/>
                <a:gd name="T6" fmla="*/ 1 w 1481"/>
                <a:gd name="T7" fmla="*/ 1 h 24"/>
                <a:gd name="T8" fmla="*/ 1 w 1481"/>
                <a:gd name="T9" fmla="*/ 1 h 24"/>
                <a:gd name="T10" fmla="*/ 1 w 1481"/>
                <a:gd name="T11" fmla="*/ 0 h 24"/>
                <a:gd name="T12" fmla="*/ 0 w 1481"/>
                <a:gd name="T13" fmla="*/ 0 h 24"/>
                <a:gd name="T14" fmla="*/ 0 w 1481"/>
                <a:gd name="T15" fmla="*/ 0 h 24"/>
                <a:gd name="T16" fmla="*/ 0 w 1481"/>
                <a:gd name="T17" fmla="*/ 1 h 24"/>
                <a:gd name="T18" fmla="*/ 53 w 1481"/>
                <a:gd name="T19" fmla="*/ 1 h 24"/>
                <a:gd name="T20" fmla="*/ 53 w 1481"/>
                <a:gd name="T21" fmla="*/ 0 h 24"/>
                <a:gd name="T22" fmla="*/ 53 w 1481"/>
                <a:gd name="T23" fmla="*/ 0 h 24"/>
                <a:gd name="T24" fmla="*/ 53 w 1481"/>
                <a:gd name="T25" fmla="*/ 0 h 24"/>
                <a:gd name="T26" fmla="*/ 52 w 1481"/>
                <a:gd name="T27" fmla="*/ 1 h 24"/>
                <a:gd name="T28" fmla="*/ 53 w 1481"/>
                <a:gd name="T29" fmla="*/ 1 h 24"/>
                <a:gd name="T30" fmla="*/ 53 w 1481"/>
                <a:gd name="T31" fmla="*/ 2 h 24"/>
                <a:gd name="T32" fmla="*/ 53 w 1481"/>
                <a:gd name="T33" fmla="*/ 1 h 24"/>
                <a:gd name="T34" fmla="*/ 53 w 1481"/>
                <a:gd name="T35" fmla="*/ 1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81"/>
                <a:gd name="T55" fmla="*/ 0 h 24"/>
                <a:gd name="T56" fmla="*/ 1481 w 1481"/>
                <a:gd name="T57" fmla="*/ 24 h 2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81" h="24">
                  <a:moveTo>
                    <a:pt x="0" y="12"/>
                  </a:moveTo>
                  <a:lnTo>
                    <a:pt x="4" y="20"/>
                  </a:lnTo>
                  <a:lnTo>
                    <a:pt x="12" y="24"/>
                  </a:lnTo>
                  <a:lnTo>
                    <a:pt x="20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2" y="0"/>
                  </a:lnTo>
                  <a:lnTo>
                    <a:pt x="4" y="4"/>
                  </a:lnTo>
                  <a:lnTo>
                    <a:pt x="0" y="12"/>
                  </a:lnTo>
                  <a:close/>
                  <a:moveTo>
                    <a:pt x="1481" y="12"/>
                  </a:moveTo>
                  <a:lnTo>
                    <a:pt x="1477" y="4"/>
                  </a:lnTo>
                  <a:lnTo>
                    <a:pt x="1469" y="0"/>
                  </a:lnTo>
                  <a:lnTo>
                    <a:pt x="1461" y="4"/>
                  </a:lnTo>
                  <a:lnTo>
                    <a:pt x="1457" y="12"/>
                  </a:lnTo>
                  <a:lnTo>
                    <a:pt x="1461" y="20"/>
                  </a:lnTo>
                  <a:lnTo>
                    <a:pt x="1469" y="24"/>
                  </a:lnTo>
                  <a:lnTo>
                    <a:pt x="1477" y="20"/>
                  </a:lnTo>
                  <a:lnTo>
                    <a:pt x="1481" y="12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5" name="Line 351"/>
            <p:cNvSpPr>
              <a:spLocks noChangeShapeType="1"/>
            </p:cNvSpPr>
            <p:nvPr/>
          </p:nvSpPr>
          <p:spPr bwMode="auto">
            <a:xfrm>
              <a:off x="1418" y="1937"/>
              <a:ext cx="27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6" name="Line 352"/>
            <p:cNvSpPr>
              <a:spLocks noChangeShapeType="1"/>
            </p:cNvSpPr>
            <p:nvPr/>
          </p:nvSpPr>
          <p:spPr bwMode="auto">
            <a:xfrm flipH="1" flipV="1">
              <a:off x="1692" y="1937"/>
              <a:ext cx="149" cy="3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7" name="Line 353"/>
            <p:cNvSpPr>
              <a:spLocks noChangeShapeType="1"/>
            </p:cNvSpPr>
            <p:nvPr/>
          </p:nvSpPr>
          <p:spPr bwMode="auto">
            <a:xfrm>
              <a:off x="1416" y="1466"/>
              <a:ext cx="0" cy="13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8" name="Line 354"/>
            <p:cNvSpPr>
              <a:spLocks noChangeShapeType="1"/>
            </p:cNvSpPr>
            <p:nvPr/>
          </p:nvSpPr>
          <p:spPr bwMode="auto">
            <a:xfrm flipV="1">
              <a:off x="1008" y="1849"/>
              <a:ext cx="127" cy="9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9" name="Line 355"/>
            <p:cNvSpPr>
              <a:spLocks noChangeShapeType="1"/>
            </p:cNvSpPr>
            <p:nvPr/>
          </p:nvSpPr>
          <p:spPr bwMode="auto">
            <a:xfrm flipH="1">
              <a:off x="1726" y="1543"/>
              <a:ext cx="98" cy="12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0" name="Rectangle 356"/>
            <p:cNvSpPr>
              <a:spLocks noChangeArrowheads="1"/>
            </p:cNvSpPr>
            <p:nvPr/>
          </p:nvSpPr>
          <p:spPr bwMode="auto">
            <a:xfrm>
              <a:off x="1193" y="1576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6941" name="Rectangle 357"/>
            <p:cNvSpPr>
              <a:spLocks noChangeArrowheads="1"/>
            </p:cNvSpPr>
            <p:nvPr/>
          </p:nvSpPr>
          <p:spPr bwMode="auto">
            <a:xfrm>
              <a:off x="1184" y="1833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6942" name="Rectangle 358"/>
            <p:cNvSpPr>
              <a:spLocks noChangeArrowheads="1"/>
            </p:cNvSpPr>
            <p:nvPr/>
          </p:nvSpPr>
          <p:spPr bwMode="auto">
            <a:xfrm>
              <a:off x="1448" y="1564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6943" name="Rectangle 359"/>
            <p:cNvSpPr>
              <a:spLocks noChangeArrowheads="1"/>
            </p:cNvSpPr>
            <p:nvPr/>
          </p:nvSpPr>
          <p:spPr bwMode="auto">
            <a:xfrm>
              <a:off x="1448" y="1716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6944" name="Rectangle 360"/>
            <p:cNvSpPr>
              <a:spLocks noChangeArrowheads="1"/>
            </p:cNvSpPr>
            <p:nvPr/>
          </p:nvSpPr>
          <p:spPr bwMode="auto">
            <a:xfrm>
              <a:off x="1448" y="1915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6945" name="Rectangle 361"/>
            <p:cNvSpPr>
              <a:spLocks noChangeArrowheads="1"/>
            </p:cNvSpPr>
            <p:nvPr/>
          </p:nvSpPr>
          <p:spPr bwMode="auto">
            <a:xfrm>
              <a:off x="1757" y="1634"/>
              <a:ext cx="37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6946" name="Rectangle 362"/>
            <p:cNvSpPr>
              <a:spLocks noChangeArrowheads="1"/>
            </p:cNvSpPr>
            <p:nvPr/>
          </p:nvSpPr>
          <p:spPr bwMode="auto">
            <a:xfrm>
              <a:off x="1721" y="1903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cxnSp>
          <p:nvCxnSpPr>
            <p:cNvPr id="36947" name="AutoShape 363"/>
            <p:cNvCxnSpPr>
              <a:cxnSpLocks noChangeShapeType="1"/>
              <a:stCxn id="36940" idx="3"/>
              <a:endCxn id="36942" idx="1"/>
            </p:cNvCxnSpPr>
            <p:nvPr/>
          </p:nvCxnSpPr>
          <p:spPr bwMode="auto">
            <a:xfrm flipV="1">
              <a:off x="1229" y="1599"/>
              <a:ext cx="219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48" name="AutoShape 364"/>
            <p:cNvCxnSpPr>
              <a:cxnSpLocks noChangeShapeType="1"/>
              <a:stCxn id="36940" idx="3"/>
              <a:endCxn id="36943" idx="1"/>
            </p:cNvCxnSpPr>
            <p:nvPr/>
          </p:nvCxnSpPr>
          <p:spPr bwMode="auto">
            <a:xfrm>
              <a:off x="1229" y="1611"/>
              <a:ext cx="219" cy="14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49" name="AutoShape 365"/>
            <p:cNvCxnSpPr>
              <a:cxnSpLocks noChangeShapeType="1"/>
              <a:stCxn id="36941" idx="3"/>
              <a:endCxn id="36943" idx="1"/>
            </p:cNvCxnSpPr>
            <p:nvPr/>
          </p:nvCxnSpPr>
          <p:spPr bwMode="auto">
            <a:xfrm flipV="1">
              <a:off x="1220" y="1751"/>
              <a:ext cx="228" cy="11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50" name="AutoShape 366"/>
            <p:cNvCxnSpPr>
              <a:cxnSpLocks noChangeShapeType="1"/>
              <a:stCxn id="36941" idx="3"/>
              <a:endCxn id="36944" idx="1"/>
            </p:cNvCxnSpPr>
            <p:nvPr/>
          </p:nvCxnSpPr>
          <p:spPr bwMode="auto">
            <a:xfrm>
              <a:off x="1220" y="1868"/>
              <a:ext cx="228" cy="8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51" name="AutoShape 367"/>
            <p:cNvCxnSpPr>
              <a:cxnSpLocks noChangeShapeType="1"/>
              <a:stCxn id="36943" idx="3"/>
              <a:endCxn id="36945" idx="1"/>
            </p:cNvCxnSpPr>
            <p:nvPr/>
          </p:nvCxnSpPr>
          <p:spPr bwMode="auto">
            <a:xfrm flipV="1">
              <a:off x="1484" y="1669"/>
              <a:ext cx="273" cy="8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52" name="AutoShape 368"/>
            <p:cNvCxnSpPr>
              <a:cxnSpLocks noChangeShapeType="1"/>
              <a:stCxn id="36944" idx="3"/>
              <a:endCxn id="36946" idx="1"/>
            </p:cNvCxnSpPr>
            <p:nvPr/>
          </p:nvCxnSpPr>
          <p:spPr bwMode="auto">
            <a:xfrm flipV="1">
              <a:off x="1484" y="1938"/>
              <a:ext cx="237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53" name="AutoShape 369"/>
            <p:cNvCxnSpPr>
              <a:cxnSpLocks noChangeShapeType="1"/>
              <a:stCxn id="36946" idx="0"/>
              <a:endCxn id="36945" idx="2"/>
            </p:cNvCxnSpPr>
            <p:nvPr/>
          </p:nvCxnSpPr>
          <p:spPr bwMode="auto">
            <a:xfrm flipV="1">
              <a:off x="1739" y="1704"/>
              <a:ext cx="37" cy="1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54" name="AutoShape 370"/>
            <p:cNvCxnSpPr>
              <a:cxnSpLocks noChangeShapeType="1"/>
              <a:stCxn id="36941" idx="0"/>
              <a:endCxn id="36940" idx="2"/>
            </p:cNvCxnSpPr>
            <p:nvPr/>
          </p:nvCxnSpPr>
          <p:spPr bwMode="auto">
            <a:xfrm flipV="1">
              <a:off x="1202" y="1646"/>
              <a:ext cx="9" cy="1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55" name="AutoShape 371"/>
            <p:cNvCxnSpPr>
              <a:cxnSpLocks noChangeShapeType="1"/>
              <a:stCxn id="36942" idx="3"/>
              <a:endCxn id="36945" idx="1"/>
            </p:cNvCxnSpPr>
            <p:nvPr/>
          </p:nvCxnSpPr>
          <p:spPr bwMode="auto">
            <a:xfrm>
              <a:off x="1484" y="1599"/>
              <a:ext cx="273" cy="7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56" name="AutoShape 372"/>
            <p:cNvCxnSpPr>
              <a:cxnSpLocks noChangeShapeType="1"/>
              <a:endCxn id="36940" idx="1"/>
            </p:cNvCxnSpPr>
            <p:nvPr/>
          </p:nvCxnSpPr>
          <p:spPr bwMode="auto">
            <a:xfrm>
              <a:off x="1100" y="1557"/>
              <a:ext cx="93" cy="5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57" name="AutoShape 373"/>
            <p:cNvCxnSpPr>
              <a:cxnSpLocks noChangeShapeType="1"/>
              <a:endCxn id="36941" idx="1"/>
            </p:cNvCxnSpPr>
            <p:nvPr/>
          </p:nvCxnSpPr>
          <p:spPr bwMode="auto">
            <a:xfrm flipV="1">
              <a:off x="1109" y="1868"/>
              <a:ext cx="75" cy="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58" name="AutoShape 374"/>
            <p:cNvCxnSpPr>
              <a:cxnSpLocks noChangeShapeType="1"/>
              <a:stCxn id="36942" idx="0"/>
            </p:cNvCxnSpPr>
            <p:nvPr/>
          </p:nvCxnSpPr>
          <p:spPr bwMode="auto">
            <a:xfrm flipV="1">
              <a:off x="1466" y="1503"/>
              <a:ext cx="19" cy="6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59" name="AutoShape 375"/>
            <p:cNvCxnSpPr>
              <a:cxnSpLocks noChangeShapeType="1"/>
              <a:stCxn id="36946" idx="3"/>
              <a:endCxn id="36963" idx="1"/>
            </p:cNvCxnSpPr>
            <p:nvPr/>
          </p:nvCxnSpPr>
          <p:spPr bwMode="auto">
            <a:xfrm>
              <a:off x="1757" y="1938"/>
              <a:ext cx="19" cy="1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60" name="AutoShape 376"/>
            <p:cNvCxnSpPr>
              <a:cxnSpLocks noChangeShapeType="1"/>
              <a:stCxn id="36945" idx="3"/>
            </p:cNvCxnSpPr>
            <p:nvPr/>
          </p:nvCxnSpPr>
          <p:spPr bwMode="auto">
            <a:xfrm flipV="1">
              <a:off x="1794" y="1576"/>
              <a:ext cx="54" cy="9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961" name="Text Box 377"/>
            <p:cNvSpPr txBox="1">
              <a:spLocks noChangeArrowheads="1"/>
            </p:cNvSpPr>
            <p:nvPr/>
          </p:nvSpPr>
          <p:spPr bwMode="auto">
            <a:xfrm>
              <a:off x="1012" y="1462"/>
              <a:ext cx="15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A</a:t>
              </a:r>
            </a:p>
          </p:txBody>
        </p:sp>
        <p:sp>
          <p:nvSpPr>
            <p:cNvPr id="36962" name="Text Box 378"/>
            <p:cNvSpPr txBox="1">
              <a:spLocks noChangeArrowheads="1"/>
            </p:cNvSpPr>
            <p:nvPr/>
          </p:nvSpPr>
          <p:spPr bwMode="auto">
            <a:xfrm>
              <a:off x="1008" y="1852"/>
              <a:ext cx="15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B</a:t>
              </a:r>
            </a:p>
          </p:txBody>
        </p:sp>
        <p:sp>
          <p:nvSpPr>
            <p:cNvPr id="36963" name="Text Box 379"/>
            <p:cNvSpPr txBox="1">
              <a:spLocks noChangeArrowheads="1"/>
            </p:cNvSpPr>
            <p:nvPr/>
          </p:nvSpPr>
          <p:spPr bwMode="auto">
            <a:xfrm>
              <a:off x="1776" y="1889"/>
              <a:ext cx="15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E</a:t>
              </a:r>
            </a:p>
          </p:txBody>
        </p:sp>
        <p:sp>
          <p:nvSpPr>
            <p:cNvPr id="36964" name="Text Box 380"/>
            <p:cNvSpPr txBox="1">
              <a:spLocks noChangeArrowheads="1"/>
            </p:cNvSpPr>
            <p:nvPr/>
          </p:nvSpPr>
          <p:spPr bwMode="auto">
            <a:xfrm>
              <a:off x="1780" y="1474"/>
              <a:ext cx="16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D</a:t>
              </a:r>
            </a:p>
          </p:txBody>
        </p:sp>
        <p:sp>
          <p:nvSpPr>
            <p:cNvPr id="36965" name="Text Box 381"/>
            <p:cNvSpPr txBox="1">
              <a:spLocks noChangeArrowheads="1"/>
            </p:cNvSpPr>
            <p:nvPr/>
          </p:nvSpPr>
          <p:spPr bwMode="auto">
            <a:xfrm>
              <a:off x="1401" y="1392"/>
              <a:ext cx="16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C</a:t>
              </a:r>
            </a:p>
          </p:txBody>
        </p:sp>
      </p:grpSp>
      <p:sp>
        <p:nvSpPr>
          <p:cNvPr id="36880" name="AutoShape 382"/>
          <p:cNvSpPr>
            <a:spLocks noChangeArrowheads="1"/>
          </p:cNvSpPr>
          <p:nvPr/>
        </p:nvSpPr>
        <p:spPr bwMode="auto">
          <a:xfrm>
            <a:off x="6673850" y="4267200"/>
            <a:ext cx="1371600" cy="914400"/>
          </a:xfrm>
          <a:prstGeom prst="wedgeRectCallout">
            <a:avLst>
              <a:gd name="adj1" fmla="val -54051"/>
              <a:gd name="adj2" fmla="val 77954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/>
            <a:endParaRPr lang="en-US"/>
          </a:p>
        </p:txBody>
      </p:sp>
      <p:grpSp>
        <p:nvGrpSpPr>
          <p:cNvPr id="36881" name="Group 383"/>
          <p:cNvGrpSpPr>
            <a:grpSpLocks/>
          </p:cNvGrpSpPr>
          <p:nvPr/>
        </p:nvGrpSpPr>
        <p:grpSpPr bwMode="auto">
          <a:xfrm>
            <a:off x="6597650" y="4191000"/>
            <a:ext cx="1479550" cy="1000125"/>
            <a:chOff x="1008" y="1392"/>
            <a:chExt cx="932" cy="630"/>
          </a:xfrm>
        </p:grpSpPr>
        <p:sp>
          <p:nvSpPr>
            <p:cNvPr id="36882" name="Freeform 384"/>
            <p:cNvSpPr>
              <a:spLocks noEditPoints="1"/>
            </p:cNvSpPr>
            <p:nvPr/>
          </p:nvSpPr>
          <p:spPr bwMode="auto">
            <a:xfrm>
              <a:off x="1134" y="1595"/>
              <a:ext cx="284" cy="6"/>
            </a:xfrm>
            <a:custGeom>
              <a:avLst/>
              <a:gdLst>
                <a:gd name="T0" fmla="*/ 54 w 1500"/>
                <a:gd name="T1" fmla="*/ 1 h 22"/>
                <a:gd name="T2" fmla="*/ 54 w 1500"/>
                <a:gd name="T3" fmla="*/ 0 h 22"/>
                <a:gd name="T4" fmla="*/ 53 w 1500"/>
                <a:gd name="T5" fmla="*/ 0 h 22"/>
                <a:gd name="T6" fmla="*/ 53 w 1500"/>
                <a:gd name="T7" fmla="*/ 0 h 22"/>
                <a:gd name="T8" fmla="*/ 53 w 1500"/>
                <a:gd name="T9" fmla="*/ 1 h 22"/>
                <a:gd name="T10" fmla="*/ 53 w 1500"/>
                <a:gd name="T11" fmla="*/ 1 h 22"/>
                <a:gd name="T12" fmla="*/ 53 w 1500"/>
                <a:gd name="T13" fmla="*/ 2 h 22"/>
                <a:gd name="T14" fmla="*/ 54 w 1500"/>
                <a:gd name="T15" fmla="*/ 1 h 22"/>
                <a:gd name="T16" fmla="*/ 54 w 1500"/>
                <a:gd name="T17" fmla="*/ 1 h 22"/>
                <a:gd name="T18" fmla="*/ 0 w 1500"/>
                <a:gd name="T19" fmla="*/ 1 h 22"/>
                <a:gd name="T20" fmla="*/ 0 w 1500"/>
                <a:gd name="T21" fmla="*/ 1 h 22"/>
                <a:gd name="T22" fmla="*/ 0 w 1500"/>
                <a:gd name="T23" fmla="*/ 2 h 22"/>
                <a:gd name="T24" fmla="*/ 1 w 1500"/>
                <a:gd name="T25" fmla="*/ 1 h 22"/>
                <a:gd name="T26" fmla="*/ 1 w 1500"/>
                <a:gd name="T27" fmla="*/ 1 h 22"/>
                <a:gd name="T28" fmla="*/ 1 w 1500"/>
                <a:gd name="T29" fmla="*/ 0 h 22"/>
                <a:gd name="T30" fmla="*/ 0 w 1500"/>
                <a:gd name="T31" fmla="*/ 0 h 22"/>
                <a:gd name="T32" fmla="*/ 0 w 1500"/>
                <a:gd name="T33" fmla="*/ 0 h 22"/>
                <a:gd name="T34" fmla="*/ 0 w 1500"/>
                <a:gd name="T35" fmla="*/ 1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22"/>
                <a:gd name="T56" fmla="*/ 1500 w 1500"/>
                <a:gd name="T57" fmla="*/ 22 h 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22">
                  <a:moveTo>
                    <a:pt x="1500" y="10"/>
                  </a:moveTo>
                  <a:lnTo>
                    <a:pt x="1498" y="2"/>
                  </a:lnTo>
                  <a:lnTo>
                    <a:pt x="1490" y="0"/>
                  </a:lnTo>
                  <a:lnTo>
                    <a:pt x="1482" y="2"/>
                  </a:lnTo>
                  <a:lnTo>
                    <a:pt x="1478" y="10"/>
                  </a:lnTo>
                  <a:lnTo>
                    <a:pt x="1482" y="18"/>
                  </a:lnTo>
                  <a:lnTo>
                    <a:pt x="1490" y="22"/>
                  </a:lnTo>
                  <a:lnTo>
                    <a:pt x="1498" y="18"/>
                  </a:lnTo>
                  <a:lnTo>
                    <a:pt x="1500" y="10"/>
                  </a:lnTo>
                  <a:close/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18"/>
                  </a:lnTo>
                  <a:lnTo>
                    <a:pt x="21" y="10"/>
                  </a:lnTo>
                  <a:lnTo>
                    <a:pt x="18" y="2"/>
                  </a:lnTo>
                  <a:lnTo>
                    <a:pt x="10" y="0"/>
                  </a:lnTo>
                  <a:lnTo>
                    <a:pt x="2" y="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385"/>
            <p:cNvSpPr>
              <a:spLocks noChangeShapeType="1"/>
            </p:cNvSpPr>
            <p:nvPr/>
          </p:nvSpPr>
          <p:spPr bwMode="auto">
            <a:xfrm flipH="1">
              <a:off x="1138" y="1598"/>
              <a:ext cx="27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Freeform 386"/>
            <p:cNvSpPr>
              <a:spLocks noEditPoints="1"/>
            </p:cNvSpPr>
            <p:nvPr/>
          </p:nvSpPr>
          <p:spPr bwMode="auto">
            <a:xfrm>
              <a:off x="1134" y="1753"/>
              <a:ext cx="284" cy="99"/>
            </a:xfrm>
            <a:custGeom>
              <a:avLst/>
              <a:gdLst>
                <a:gd name="T0" fmla="*/ 0 w 1500"/>
                <a:gd name="T1" fmla="*/ 24 h 403"/>
                <a:gd name="T2" fmla="*/ 0 w 1500"/>
                <a:gd name="T3" fmla="*/ 24 h 403"/>
                <a:gd name="T4" fmla="*/ 1 w 1500"/>
                <a:gd name="T5" fmla="*/ 24 h 403"/>
                <a:gd name="T6" fmla="*/ 1 w 1500"/>
                <a:gd name="T7" fmla="*/ 24 h 403"/>
                <a:gd name="T8" fmla="*/ 1 w 1500"/>
                <a:gd name="T9" fmla="*/ 24 h 403"/>
                <a:gd name="T10" fmla="*/ 1 w 1500"/>
                <a:gd name="T11" fmla="*/ 23 h 403"/>
                <a:gd name="T12" fmla="*/ 0 w 1500"/>
                <a:gd name="T13" fmla="*/ 23 h 403"/>
                <a:gd name="T14" fmla="*/ 0 w 1500"/>
                <a:gd name="T15" fmla="*/ 23 h 403"/>
                <a:gd name="T16" fmla="*/ 0 w 1500"/>
                <a:gd name="T17" fmla="*/ 24 h 403"/>
                <a:gd name="T18" fmla="*/ 54 w 1500"/>
                <a:gd name="T19" fmla="*/ 0 h 403"/>
                <a:gd name="T20" fmla="*/ 54 w 1500"/>
                <a:gd name="T21" fmla="*/ 0 h 403"/>
                <a:gd name="T22" fmla="*/ 53 w 1500"/>
                <a:gd name="T23" fmla="*/ 0 h 403"/>
                <a:gd name="T24" fmla="*/ 53 w 1500"/>
                <a:gd name="T25" fmla="*/ 0 h 403"/>
                <a:gd name="T26" fmla="*/ 53 w 1500"/>
                <a:gd name="T27" fmla="*/ 1 h 403"/>
                <a:gd name="T28" fmla="*/ 53 w 1500"/>
                <a:gd name="T29" fmla="*/ 1 h 403"/>
                <a:gd name="T30" fmla="*/ 53 w 1500"/>
                <a:gd name="T31" fmla="*/ 1 h 403"/>
                <a:gd name="T32" fmla="*/ 54 w 1500"/>
                <a:gd name="T33" fmla="*/ 1 h 403"/>
                <a:gd name="T34" fmla="*/ 54 w 1500"/>
                <a:gd name="T35" fmla="*/ 0 h 4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403"/>
                <a:gd name="T56" fmla="*/ 1500 w 1500"/>
                <a:gd name="T57" fmla="*/ 403 h 4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403">
                  <a:moveTo>
                    <a:pt x="0" y="395"/>
                  </a:moveTo>
                  <a:lnTo>
                    <a:pt x="4" y="403"/>
                  </a:lnTo>
                  <a:lnTo>
                    <a:pt x="14" y="403"/>
                  </a:lnTo>
                  <a:lnTo>
                    <a:pt x="20" y="399"/>
                  </a:lnTo>
                  <a:lnTo>
                    <a:pt x="21" y="391"/>
                  </a:lnTo>
                  <a:lnTo>
                    <a:pt x="16" y="383"/>
                  </a:lnTo>
                  <a:lnTo>
                    <a:pt x="8" y="381"/>
                  </a:lnTo>
                  <a:lnTo>
                    <a:pt x="0" y="387"/>
                  </a:lnTo>
                  <a:lnTo>
                    <a:pt x="0" y="395"/>
                  </a:lnTo>
                  <a:close/>
                  <a:moveTo>
                    <a:pt x="1500" y="8"/>
                  </a:moveTo>
                  <a:lnTo>
                    <a:pt x="1496" y="2"/>
                  </a:lnTo>
                  <a:lnTo>
                    <a:pt x="1486" y="0"/>
                  </a:lnTo>
                  <a:lnTo>
                    <a:pt x="1480" y="6"/>
                  </a:lnTo>
                  <a:lnTo>
                    <a:pt x="1478" y="14"/>
                  </a:lnTo>
                  <a:lnTo>
                    <a:pt x="1484" y="22"/>
                  </a:lnTo>
                  <a:lnTo>
                    <a:pt x="1492" y="22"/>
                  </a:lnTo>
                  <a:lnTo>
                    <a:pt x="1500" y="18"/>
                  </a:lnTo>
                  <a:lnTo>
                    <a:pt x="1500" y="8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387"/>
            <p:cNvSpPr>
              <a:spLocks noChangeShapeType="1"/>
            </p:cNvSpPr>
            <p:nvPr/>
          </p:nvSpPr>
          <p:spPr bwMode="auto">
            <a:xfrm flipV="1">
              <a:off x="1138" y="1757"/>
              <a:ext cx="276" cy="9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Freeform 388"/>
            <p:cNvSpPr>
              <a:spLocks noEditPoints="1"/>
            </p:cNvSpPr>
            <p:nvPr/>
          </p:nvSpPr>
          <p:spPr bwMode="auto">
            <a:xfrm>
              <a:off x="1134" y="1846"/>
              <a:ext cx="284" cy="93"/>
            </a:xfrm>
            <a:custGeom>
              <a:avLst/>
              <a:gdLst>
                <a:gd name="T0" fmla="*/ 0 w 1500"/>
                <a:gd name="T1" fmla="*/ 0 h 381"/>
                <a:gd name="T2" fmla="*/ 0 w 1500"/>
                <a:gd name="T3" fmla="*/ 1 h 381"/>
                <a:gd name="T4" fmla="*/ 0 w 1500"/>
                <a:gd name="T5" fmla="*/ 1 h 381"/>
                <a:gd name="T6" fmla="*/ 1 w 1500"/>
                <a:gd name="T7" fmla="*/ 1 h 381"/>
                <a:gd name="T8" fmla="*/ 1 w 1500"/>
                <a:gd name="T9" fmla="*/ 1 h 381"/>
                <a:gd name="T10" fmla="*/ 1 w 1500"/>
                <a:gd name="T11" fmla="*/ 0 h 381"/>
                <a:gd name="T12" fmla="*/ 1 w 1500"/>
                <a:gd name="T13" fmla="*/ 0 h 381"/>
                <a:gd name="T14" fmla="*/ 0 w 1500"/>
                <a:gd name="T15" fmla="*/ 0 h 381"/>
                <a:gd name="T16" fmla="*/ 0 w 1500"/>
                <a:gd name="T17" fmla="*/ 0 h 381"/>
                <a:gd name="T18" fmla="*/ 54 w 1500"/>
                <a:gd name="T19" fmla="*/ 22 h 381"/>
                <a:gd name="T20" fmla="*/ 54 w 1500"/>
                <a:gd name="T21" fmla="*/ 22 h 381"/>
                <a:gd name="T22" fmla="*/ 53 w 1500"/>
                <a:gd name="T23" fmla="*/ 21 h 381"/>
                <a:gd name="T24" fmla="*/ 53 w 1500"/>
                <a:gd name="T25" fmla="*/ 21 h 381"/>
                <a:gd name="T26" fmla="*/ 53 w 1500"/>
                <a:gd name="T27" fmla="*/ 22 h 381"/>
                <a:gd name="T28" fmla="*/ 53 w 1500"/>
                <a:gd name="T29" fmla="*/ 22 h 381"/>
                <a:gd name="T30" fmla="*/ 53 w 1500"/>
                <a:gd name="T31" fmla="*/ 23 h 381"/>
                <a:gd name="T32" fmla="*/ 54 w 1500"/>
                <a:gd name="T33" fmla="*/ 23 h 381"/>
                <a:gd name="T34" fmla="*/ 54 w 1500"/>
                <a:gd name="T35" fmla="*/ 22 h 3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381"/>
                <a:gd name="T56" fmla="*/ 1500 w 1500"/>
                <a:gd name="T57" fmla="*/ 381 h 3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381">
                  <a:moveTo>
                    <a:pt x="0" y="10"/>
                  </a:moveTo>
                  <a:lnTo>
                    <a:pt x="2" y="18"/>
                  </a:lnTo>
                  <a:lnTo>
                    <a:pt x="8" y="22"/>
                  </a:lnTo>
                  <a:lnTo>
                    <a:pt x="16" y="22"/>
                  </a:lnTo>
                  <a:lnTo>
                    <a:pt x="21" y="14"/>
                  </a:lnTo>
                  <a:lnTo>
                    <a:pt x="20" y="6"/>
                  </a:lnTo>
                  <a:lnTo>
                    <a:pt x="14" y="0"/>
                  </a:lnTo>
                  <a:lnTo>
                    <a:pt x="4" y="2"/>
                  </a:lnTo>
                  <a:lnTo>
                    <a:pt x="0" y="10"/>
                  </a:lnTo>
                  <a:close/>
                  <a:moveTo>
                    <a:pt x="1500" y="373"/>
                  </a:moveTo>
                  <a:lnTo>
                    <a:pt x="1500" y="365"/>
                  </a:lnTo>
                  <a:lnTo>
                    <a:pt x="1492" y="359"/>
                  </a:lnTo>
                  <a:lnTo>
                    <a:pt x="1484" y="361"/>
                  </a:lnTo>
                  <a:lnTo>
                    <a:pt x="1478" y="369"/>
                  </a:lnTo>
                  <a:lnTo>
                    <a:pt x="1480" y="377"/>
                  </a:lnTo>
                  <a:lnTo>
                    <a:pt x="1486" y="381"/>
                  </a:lnTo>
                  <a:lnTo>
                    <a:pt x="1496" y="381"/>
                  </a:lnTo>
                  <a:lnTo>
                    <a:pt x="1500" y="373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389"/>
            <p:cNvSpPr>
              <a:spLocks noChangeShapeType="1"/>
            </p:cNvSpPr>
            <p:nvPr/>
          </p:nvSpPr>
          <p:spPr bwMode="auto">
            <a:xfrm>
              <a:off x="1138" y="1850"/>
              <a:ext cx="276" cy="86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Freeform 390"/>
            <p:cNvSpPr>
              <a:spLocks noEditPoints="1"/>
            </p:cNvSpPr>
            <p:nvPr/>
          </p:nvSpPr>
          <p:spPr bwMode="auto">
            <a:xfrm>
              <a:off x="1414" y="1595"/>
              <a:ext cx="315" cy="71"/>
            </a:xfrm>
            <a:custGeom>
              <a:avLst/>
              <a:gdLst>
                <a:gd name="T0" fmla="*/ 0 w 1660"/>
                <a:gd name="T1" fmla="*/ 0 h 291"/>
                <a:gd name="T2" fmla="*/ 0 w 1660"/>
                <a:gd name="T3" fmla="*/ 1 h 291"/>
                <a:gd name="T4" fmla="*/ 0 w 1660"/>
                <a:gd name="T5" fmla="*/ 1 h 291"/>
                <a:gd name="T6" fmla="*/ 1 w 1660"/>
                <a:gd name="T7" fmla="*/ 1 h 291"/>
                <a:gd name="T8" fmla="*/ 1 w 1660"/>
                <a:gd name="T9" fmla="*/ 1 h 291"/>
                <a:gd name="T10" fmla="*/ 1 w 1660"/>
                <a:gd name="T11" fmla="*/ 0 h 291"/>
                <a:gd name="T12" fmla="*/ 1 w 1660"/>
                <a:gd name="T13" fmla="*/ 0 h 291"/>
                <a:gd name="T14" fmla="*/ 0 w 1660"/>
                <a:gd name="T15" fmla="*/ 0 h 291"/>
                <a:gd name="T16" fmla="*/ 0 w 1660"/>
                <a:gd name="T17" fmla="*/ 0 h 291"/>
                <a:gd name="T18" fmla="*/ 60 w 1660"/>
                <a:gd name="T19" fmla="*/ 17 h 291"/>
                <a:gd name="T20" fmla="*/ 60 w 1660"/>
                <a:gd name="T21" fmla="*/ 16 h 291"/>
                <a:gd name="T22" fmla="*/ 59 w 1660"/>
                <a:gd name="T23" fmla="*/ 16 h 291"/>
                <a:gd name="T24" fmla="*/ 59 w 1660"/>
                <a:gd name="T25" fmla="*/ 16 h 291"/>
                <a:gd name="T26" fmla="*/ 59 w 1660"/>
                <a:gd name="T27" fmla="*/ 17 h 291"/>
                <a:gd name="T28" fmla="*/ 59 w 1660"/>
                <a:gd name="T29" fmla="*/ 17 h 291"/>
                <a:gd name="T30" fmla="*/ 59 w 1660"/>
                <a:gd name="T31" fmla="*/ 17 h 291"/>
                <a:gd name="T32" fmla="*/ 60 w 1660"/>
                <a:gd name="T33" fmla="*/ 17 h 291"/>
                <a:gd name="T34" fmla="*/ 60 w 1660"/>
                <a:gd name="T35" fmla="*/ 17 h 29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291"/>
                <a:gd name="T56" fmla="*/ 1660 w 1660"/>
                <a:gd name="T57" fmla="*/ 291 h 29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291"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4" y="0"/>
                  </a:lnTo>
                  <a:lnTo>
                    <a:pt x="6" y="2"/>
                  </a:lnTo>
                  <a:lnTo>
                    <a:pt x="0" y="10"/>
                  </a:lnTo>
                  <a:close/>
                  <a:moveTo>
                    <a:pt x="1660" y="281"/>
                  </a:moveTo>
                  <a:lnTo>
                    <a:pt x="1658" y="273"/>
                  </a:lnTo>
                  <a:lnTo>
                    <a:pt x="1650" y="269"/>
                  </a:lnTo>
                  <a:lnTo>
                    <a:pt x="1642" y="271"/>
                  </a:lnTo>
                  <a:lnTo>
                    <a:pt x="1638" y="279"/>
                  </a:lnTo>
                  <a:lnTo>
                    <a:pt x="1638" y="287"/>
                  </a:lnTo>
                  <a:lnTo>
                    <a:pt x="1646" y="291"/>
                  </a:lnTo>
                  <a:lnTo>
                    <a:pt x="1654" y="289"/>
                  </a:lnTo>
                  <a:lnTo>
                    <a:pt x="1660" y="281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391"/>
            <p:cNvSpPr>
              <a:spLocks noChangeShapeType="1"/>
            </p:cNvSpPr>
            <p:nvPr/>
          </p:nvSpPr>
          <p:spPr bwMode="auto">
            <a:xfrm>
              <a:off x="1418" y="1598"/>
              <a:ext cx="306" cy="65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Freeform 392"/>
            <p:cNvSpPr>
              <a:spLocks noEditPoints="1"/>
            </p:cNvSpPr>
            <p:nvPr/>
          </p:nvSpPr>
          <p:spPr bwMode="auto">
            <a:xfrm>
              <a:off x="1414" y="1661"/>
              <a:ext cx="315" cy="98"/>
            </a:xfrm>
            <a:custGeom>
              <a:avLst/>
              <a:gdLst>
                <a:gd name="T0" fmla="*/ 60 w 1660"/>
                <a:gd name="T1" fmla="*/ 0 h 402"/>
                <a:gd name="T2" fmla="*/ 60 w 1660"/>
                <a:gd name="T3" fmla="*/ 0 h 402"/>
                <a:gd name="T4" fmla="*/ 59 w 1660"/>
                <a:gd name="T5" fmla="*/ 0 h 402"/>
                <a:gd name="T6" fmla="*/ 59 w 1660"/>
                <a:gd name="T7" fmla="*/ 0 h 402"/>
                <a:gd name="T8" fmla="*/ 59 w 1660"/>
                <a:gd name="T9" fmla="*/ 1 h 402"/>
                <a:gd name="T10" fmla="*/ 59 w 1660"/>
                <a:gd name="T11" fmla="*/ 1 h 402"/>
                <a:gd name="T12" fmla="*/ 59 w 1660"/>
                <a:gd name="T13" fmla="*/ 1 h 402"/>
                <a:gd name="T14" fmla="*/ 60 w 1660"/>
                <a:gd name="T15" fmla="*/ 1 h 402"/>
                <a:gd name="T16" fmla="*/ 60 w 1660"/>
                <a:gd name="T17" fmla="*/ 0 h 402"/>
                <a:gd name="T18" fmla="*/ 0 w 1660"/>
                <a:gd name="T19" fmla="*/ 23 h 402"/>
                <a:gd name="T20" fmla="*/ 0 w 1660"/>
                <a:gd name="T21" fmla="*/ 24 h 402"/>
                <a:gd name="T22" fmla="*/ 1 w 1660"/>
                <a:gd name="T23" fmla="*/ 24 h 402"/>
                <a:gd name="T24" fmla="*/ 1 w 1660"/>
                <a:gd name="T25" fmla="*/ 24 h 402"/>
                <a:gd name="T26" fmla="*/ 1 w 1660"/>
                <a:gd name="T27" fmla="*/ 23 h 402"/>
                <a:gd name="T28" fmla="*/ 1 w 1660"/>
                <a:gd name="T29" fmla="*/ 23 h 402"/>
                <a:gd name="T30" fmla="*/ 0 w 1660"/>
                <a:gd name="T31" fmla="*/ 23 h 402"/>
                <a:gd name="T32" fmla="*/ 0 w 1660"/>
                <a:gd name="T33" fmla="*/ 23 h 402"/>
                <a:gd name="T34" fmla="*/ 0 w 1660"/>
                <a:gd name="T35" fmla="*/ 23 h 40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402"/>
                <a:gd name="T56" fmla="*/ 1660 w 1660"/>
                <a:gd name="T57" fmla="*/ 402 h 40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402">
                  <a:moveTo>
                    <a:pt x="1660" y="8"/>
                  </a:moveTo>
                  <a:lnTo>
                    <a:pt x="1654" y="2"/>
                  </a:lnTo>
                  <a:lnTo>
                    <a:pt x="1646" y="0"/>
                  </a:lnTo>
                  <a:lnTo>
                    <a:pt x="1638" y="4"/>
                  </a:lnTo>
                  <a:lnTo>
                    <a:pt x="1638" y="14"/>
                  </a:lnTo>
                  <a:lnTo>
                    <a:pt x="1642" y="20"/>
                  </a:lnTo>
                  <a:lnTo>
                    <a:pt x="1650" y="22"/>
                  </a:lnTo>
                  <a:lnTo>
                    <a:pt x="1658" y="16"/>
                  </a:lnTo>
                  <a:lnTo>
                    <a:pt x="1660" y="8"/>
                  </a:lnTo>
                  <a:close/>
                  <a:moveTo>
                    <a:pt x="0" y="394"/>
                  </a:moveTo>
                  <a:lnTo>
                    <a:pt x="6" y="400"/>
                  </a:lnTo>
                  <a:lnTo>
                    <a:pt x="14" y="402"/>
                  </a:lnTo>
                  <a:lnTo>
                    <a:pt x="22" y="398"/>
                  </a:lnTo>
                  <a:lnTo>
                    <a:pt x="22" y="388"/>
                  </a:lnTo>
                  <a:lnTo>
                    <a:pt x="18" y="382"/>
                  </a:lnTo>
                  <a:lnTo>
                    <a:pt x="10" y="380"/>
                  </a:lnTo>
                  <a:lnTo>
                    <a:pt x="2" y="386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393"/>
            <p:cNvSpPr>
              <a:spLocks noChangeShapeType="1"/>
            </p:cNvSpPr>
            <p:nvPr/>
          </p:nvSpPr>
          <p:spPr bwMode="auto">
            <a:xfrm flipH="1">
              <a:off x="1418" y="1664"/>
              <a:ext cx="306" cy="9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Freeform 394"/>
            <p:cNvSpPr>
              <a:spLocks noEditPoints="1"/>
            </p:cNvSpPr>
            <p:nvPr/>
          </p:nvSpPr>
          <p:spPr bwMode="auto">
            <a:xfrm>
              <a:off x="1414" y="1934"/>
              <a:ext cx="281" cy="6"/>
            </a:xfrm>
            <a:custGeom>
              <a:avLst/>
              <a:gdLst>
                <a:gd name="T0" fmla="*/ 0 w 1481"/>
                <a:gd name="T1" fmla="*/ 1 h 24"/>
                <a:gd name="T2" fmla="*/ 0 w 1481"/>
                <a:gd name="T3" fmla="*/ 1 h 24"/>
                <a:gd name="T4" fmla="*/ 0 w 1481"/>
                <a:gd name="T5" fmla="*/ 2 h 24"/>
                <a:gd name="T6" fmla="*/ 1 w 1481"/>
                <a:gd name="T7" fmla="*/ 1 h 24"/>
                <a:gd name="T8" fmla="*/ 1 w 1481"/>
                <a:gd name="T9" fmla="*/ 1 h 24"/>
                <a:gd name="T10" fmla="*/ 1 w 1481"/>
                <a:gd name="T11" fmla="*/ 0 h 24"/>
                <a:gd name="T12" fmla="*/ 0 w 1481"/>
                <a:gd name="T13" fmla="*/ 0 h 24"/>
                <a:gd name="T14" fmla="*/ 0 w 1481"/>
                <a:gd name="T15" fmla="*/ 0 h 24"/>
                <a:gd name="T16" fmla="*/ 0 w 1481"/>
                <a:gd name="T17" fmla="*/ 1 h 24"/>
                <a:gd name="T18" fmla="*/ 53 w 1481"/>
                <a:gd name="T19" fmla="*/ 1 h 24"/>
                <a:gd name="T20" fmla="*/ 53 w 1481"/>
                <a:gd name="T21" fmla="*/ 0 h 24"/>
                <a:gd name="T22" fmla="*/ 53 w 1481"/>
                <a:gd name="T23" fmla="*/ 0 h 24"/>
                <a:gd name="T24" fmla="*/ 53 w 1481"/>
                <a:gd name="T25" fmla="*/ 0 h 24"/>
                <a:gd name="T26" fmla="*/ 52 w 1481"/>
                <a:gd name="T27" fmla="*/ 1 h 24"/>
                <a:gd name="T28" fmla="*/ 53 w 1481"/>
                <a:gd name="T29" fmla="*/ 1 h 24"/>
                <a:gd name="T30" fmla="*/ 53 w 1481"/>
                <a:gd name="T31" fmla="*/ 2 h 24"/>
                <a:gd name="T32" fmla="*/ 53 w 1481"/>
                <a:gd name="T33" fmla="*/ 1 h 24"/>
                <a:gd name="T34" fmla="*/ 53 w 1481"/>
                <a:gd name="T35" fmla="*/ 1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81"/>
                <a:gd name="T55" fmla="*/ 0 h 24"/>
                <a:gd name="T56" fmla="*/ 1481 w 1481"/>
                <a:gd name="T57" fmla="*/ 24 h 2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81" h="24">
                  <a:moveTo>
                    <a:pt x="0" y="12"/>
                  </a:moveTo>
                  <a:lnTo>
                    <a:pt x="4" y="20"/>
                  </a:lnTo>
                  <a:lnTo>
                    <a:pt x="12" y="24"/>
                  </a:lnTo>
                  <a:lnTo>
                    <a:pt x="20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2" y="0"/>
                  </a:lnTo>
                  <a:lnTo>
                    <a:pt x="4" y="4"/>
                  </a:lnTo>
                  <a:lnTo>
                    <a:pt x="0" y="12"/>
                  </a:lnTo>
                  <a:close/>
                  <a:moveTo>
                    <a:pt x="1481" y="12"/>
                  </a:moveTo>
                  <a:lnTo>
                    <a:pt x="1477" y="4"/>
                  </a:lnTo>
                  <a:lnTo>
                    <a:pt x="1469" y="0"/>
                  </a:lnTo>
                  <a:lnTo>
                    <a:pt x="1461" y="4"/>
                  </a:lnTo>
                  <a:lnTo>
                    <a:pt x="1457" y="12"/>
                  </a:lnTo>
                  <a:lnTo>
                    <a:pt x="1461" y="20"/>
                  </a:lnTo>
                  <a:lnTo>
                    <a:pt x="1469" y="24"/>
                  </a:lnTo>
                  <a:lnTo>
                    <a:pt x="1477" y="20"/>
                  </a:lnTo>
                  <a:lnTo>
                    <a:pt x="1481" y="12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395"/>
            <p:cNvSpPr>
              <a:spLocks noChangeShapeType="1"/>
            </p:cNvSpPr>
            <p:nvPr/>
          </p:nvSpPr>
          <p:spPr bwMode="auto">
            <a:xfrm>
              <a:off x="1418" y="1937"/>
              <a:ext cx="27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Line 396"/>
            <p:cNvSpPr>
              <a:spLocks noChangeShapeType="1"/>
            </p:cNvSpPr>
            <p:nvPr/>
          </p:nvSpPr>
          <p:spPr bwMode="auto">
            <a:xfrm flipH="1" flipV="1">
              <a:off x="1692" y="1937"/>
              <a:ext cx="149" cy="3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Line 397"/>
            <p:cNvSpPr>
              <a:spLocks noChangeShapeType="1"/>
            </p:cNvSpPr>
            <p:nvPr/>
          </p:nvSpPr>
          <p:spPr bwMode="auto">
            <a:xfrm>
              <a:off x="1416" y="1466"/>
              <a:ext cx="0" cy="13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6" name="Line 398"/>
            <p:cNvSpPr>
              <a:spLocks noChangeShapeType="1"/>
            </p:cNvSpPr>
            <p:nvPr/>
          </p:nvSpPr>
          <p:spPr bwMode="auto">
            <a:xfrm flipV="1">
              <a:off x="1008" y="1849"/>
              <a:ext cx="127" cy="9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7" name="Line 399"/>
            <p:cNvSpPr>
              <a:spLocks noChangeShapeType="1"/>
            </p:cNvSpPr>
            <p:nvPr/>
          </p:nvSpPr>
          <p:spPr bwMode="auto">
            <a:xfrm flipH="1">
              <a:off x="1726" y="1543"/>
              <a:ext cx="98" cy="12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8" name="Rectangle 400"/>
            <p:cNvSpPr>
              <a:spLocks noChangeArrowheads="1"/>
            </p:cNvSpPr>
            <p:nvPr/>
          </p:nvSpPr>
          <p:spPr bwMode="auto">
            <a:xfrm>
              <a:off x="1193" y="1576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6899" name="Rectangle 401"/>
            <p:cNvSpPr>
              <a:spLocks noChangeArrowheads="1"/>
            </p:cNvSpPr>
            <p:nvPr/>
          </p:nvSpPr>
          <p:spPr bwMode="auto">
            <a:xfrm>
              <a:off x="1184" y="1833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6900" name="Rectangle 402"/>
            <p:cNvSpPr>
              <a:spLocks noChangeArrowheads="1"/>
            </p:cNvSpPr>
            <p:nvPr/>
          </p:nvSpPr>
          <p:spPr bwMode="auto">
            <a:xfrm>
              <a:off x="1448" y="1564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6901" name="Rectangle 403"/>
            <p:cNvSpPr>
              <a:spLocks noChangeArrowheads="1"/>
            </p:cNvSpPr>
            <p:nvPr/>
          </p:nvSpPr>
          <p:spPr bwMode="auto">
            <a:xfrm>
              <a:off x="1448" y="1716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6902" name="Rectangle 404"/>
            <p:cNvSpPr>
              <a:spLocks noChangeArrowheads="1"/>
            </p:cNvSpPr>
            <p:nvPr/>
          </p:nvSpPr>
          <p:spPr bwMode="auto">
            <a:xfrm>
              <a:off x="1448" y="1915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6903" name="Rectangle 405"/>
            <p:cNvSpPr>
              <a:spLocks noChangeArrowheads="1"/>
            </p:cNvSpPr>
            <p:nvPr/>
          </p:nvSpPr>
          <p:spPr bwMode="auto">
            <a:xfrm>
              <a:off x="1757" y="1634"/>
              <a:ext cx="37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36904" name="Rectangle 406"/>
            <p:cNvSpPr>
              <a:spLocks noChangeArrowheads="1"/>
            </p:cNvSpPr>
            <p:nvPr/>
          </p:nvSpPr>
          <p:spPr bwMode="auto">
            <a:xfrm>
              <a:off x="1721" y="1903"/>
              <a:ext cx="36" cy="70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cxnSp>
          <p:nvCxnSpPr>
            <p:cNvPr id="36905" name="AutoShape 407"/>
            <p:cNvCxnSpPr>
              <a:cxnSpLocks noChangeShapeType="1"/>
              <a:stCxn id="36898" idx="3"/>
              <a:endCxn id="36900" idx="1"/>
            </p:cNvCxnSpPr>
            <p:nvPr/>
          </p:nvCxnSpPr>
          <p:spPr bwMode="auto">
            <a:xfrm flipV="1">
              <a:off x="1229" y="1599"/>
              <a:ext cx="219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06" name="AutoShape 408"/>
            <p:cNvCxnSpPr>
              <a:cxnSpLocks noChangeShapeType="1"/>
              <a:stCxn id="36898" idx="3"/>
              <a:endCxn id="36901" idx="1"/>
            </p:cNvCxnSpPr>
            <p:nvPr/>
          </p:nvCxnSpPr>
          <p:spPr bwMode="auto">
            <a:xfrm>
              <a:off x="1229" y="1611"/>
              <a:ext cx="219" cy="14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07" name="AutoShape 409"/>
            <p:cNvCxnSpPr>
              <a:cxnSpLocks noChangeShapeType="1"/>
              <a:stCxn id="36899" idx="3"/>
              <a:endCxn id="36901" idx="1"/>
            </p:cNvCxnSpPr>
            <p:nvPr/>
          </p:nvCxnSpPr>
          <p:spPr bwMode="auto">
            <a:xfrm flipV="1">
              <a:off x="1220" y="1751"/>
              <a:ext cx="228" cy="11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08" name="AutoShape 410"/>
            <p:cNvCxnSpPr>
              <a:cxnSpLocks noChangeShapeType="1"/>
              <a:stCxn id="36899" idx="3"/>
              <a:endCxn id="36902" idx="1"/>
            </p:cNvCxnSpPr>
            <p:nvPr/>
          </p:nvCxnSpPr>
          <p:spPr bwMode="auto">
            <a:xfrm>
              <a:off x="1220" y="1868"/>
              <a:ext cx="228" cy="8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09" name="AutoShape 411"/>
            <p:cNvCxnSpPr>
              <a:cxnSpLocks noChangeShapeType="1"/>
              <a:stCxn id="36901" idx="3"/>
              <a:endCxn id="36903" idx="1"/>
            </p:cNvCxnSpPr>
            <p:nvPr/>
          </p:nvCxnSpPr>
          <p:spPr bwMode="auto">
            <a:xfrm flipV="1">
              <a:off x="1484" y="1669"/>
              <a:ext cx="273" cy="8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10" name="AutoShape 412"/>
            <p:cNvCxnSpPr>
              <a:cxnSpLocks noChangeShapeType="1"/>
              <a:stCxn id="36902" idx="3"/>
              <a:endCxn id="36904" idx="1"/>
            </p:cNvCxnSpPr>
            <p:nvPr/>
          </p:nvCxnSpPr>
          <p:spPr bwMode="auto">
            <a:xfrm flipV="1">
              <a:off x="1484" y="1938"/>
              <a:ext cx="237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11" name="AutoShape 413"/>
            <p:cNvCxnSpPr>
              <a:cxnSpLocks noChangeShapeType="1"/>
              <a:stCxn id="36904" idx="0"/>
              <a:endCxn id="36903" idx="2"/>
            </p:cNvCxnSpPr>
            <p:nvPr/>
          </p:nvCxnSpPr>
          <p:spPr bwMode="auto">
            <a:xfrm flipV="1">
              <a:off x="1739" y="1704"/>
              <a:ext cx="37" cy="1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12" name="AutoShape 414"/>
            <p:cNvCxnSpPr>
              <a:cxnSpLocks noChangeShapeType="1"/>
              <a:stCxn id="36899" idx="0"/>
              <a:endCxn id="36898" idx="2"/>
            </p:cNvCxnSpPr>
            <p:nvPr/>
          </p:nvCxnSpPr>
          <p:spPr bwMode="auto">
            <a:xfrm flipV="1">
              <a:off x="1202" y="1646"/>
              <a:ext cx="9" cy="1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13" name="AutoShape 415"/>
            <p:cNvCxnSpPr>
              <a:cxnSpLocks noChangeShapeType="1"/>
              <a:stCxn id="36900" idx="3"/>
              <a:endCxn id="36903" idx="1"/>
            </p:cNvCxnSpPr>
            <p:nvPr/>
          </p:nvCxnSpPr>
          <p:spPr bwMode="auto">
            <a:xfrm>
              <a:off x="1484" y="1599"/>
              <a:ext cx="273" cy="7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14" name="AutoShape 416"/>
            <p:cNvCxnSpPr>
              <a:cxnSpLocks noChangeShapeType="1"/>
              <a:endCxn id="36898" idx="1"/>
            </p:cNvCxnSpPr>
            <p:nvPr/>
          </p:nvCxnSpPr>
          <p:spPr bwMode="auto">
            <a:xfrm>
              <a:off x="1100" y="1557"/>
              <a:ext cx="93" cy="5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15" name="AutoShape 417"/>
            <p:cNvCxnSpPr>
              <a:cxnSpLocks noChangeShapeType="1"/>
              <a:endCxn id="36899" idx="1"/>
            </p:cNvCxnSpPr>
            <p:nvPr/>
          </p:nvCxnSpPr>
          <p:spPr bwMode="auto">
            <a:xfrm flipV="1">
              <a:off x="1109" y="1868"/>
              <a:ext cx="75" cy="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16" name="AutoShape 418"/>
            <p:cNvCxnSpPr>
              <a:cxnSpLocks noChangeShapeType="1"/>
              <a:stCxn id="36900" idx="0"/>
            </p:cNvCxnSpPr>
            <p:nvPr/>
          </p:nvCxnSpPr>
          <p:spPr bwMode="auto">
            <a:xfrm flipV="1">
              <a:off x="1466" y="1503"/>
              <a:ext cx="19" cy="6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17" name="AutoShape 419"/>
            <p:cNvCxnSpPr>
              <a:cxnSpLocks noChangeShapeType="1"/>
              <a:stCxn id="36904" idx="3"/>
              <a:endCxn id="36921" idx="1"/>
            </p:cNvCxnSpPr>
            <p:nvPr/>
          </p:nvCxnSpPr>
          <p:spPr bwMode="auto">
            <a:xfrm>
              <a:off x="1757" y="1938"/>
              <a:ext cx="19" cy="1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18" name="AutoShape 420"/>
            <p:cNvCxnSpPr>
              <a:cxnSpLocks noChangeShapeType="1"/>
              <a:stCxn id="36903" idx="3"/>
            </p:cNvCxnSpPr>
            <p:nvPr/>
          </p:nvCxnSpPr>
          <p:spPr bwMode="auto">
            <a:xfrm flipV="1">
              <a:off x="1794" y="1576"/>
              <a:ext cx="54" cy="9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919" name="Text Box 421"/>
            <p:cNvSpPr txBox="1">
              <a:spLocks noChangeArrowheads="1"/>
            </p:cNvSpPr>
            <p:nvPr/>
          </p:nvSpPr>
          <p:spPr bwMode="auto">
            <a:xfrm>
              <a:off x="1012" y="1462"/>
              <a:ext cx="15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A</a:t>
              </a:r>
            </a:p>
          </p:txBody>
        </p:sp>
        <p:sp>
          <p:nvSpPr>
            <p:cNvPr id="36920" name="Text Box 422"/>
            <p:cNvSpPr txBox="1">
              <a:spLocks noChangeArrowheads="1"/>
            </p:cNvSpPr>
            <p:nvPr/>
          </p:nvSpPr>
          <p:spPr bwMode="auto">
            <a:xfrm>
              <a:off x="1008" y="1852"/>
              <a:ext cx="15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B</a:t>
              </a:r>
            </a:p>
          </p:txBody>
        </p:sp>
        <p:sp>
          <p:nvSpPr>
            <p:cNvPr id="36921" name="Text Box 423"/>
            <p:cNvSpPr txBox="1">
              <a:spLocks noChangeArrowheads="1"/>
            </p:cNvSpPr>
            <p:nvPr/>
          </p:nvSpPr>
          <p:spPr bwMode="auto">
            <a:xfrm>
              <a:off x="1776" y="1889"/>
              <a:ext cx="15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E</a:t>
              </a:r>
            </a:p>
          </p:txBody>
        </p:sp>
        <p:sp>
          <p:nvSpPr>
            <p:cNvPr id="36922" name="Text Box 424"/>
            <p:cNvSpPr txBox="1">
              <a:spLocks noChangeArrowheads="1"/>
            </p:cNvSpPr>
            <p:nvPr/>
          </p:nvSpPr>
          <p:spPr bwMode="auto">
            <a:xfrm>
              <a:off x="1780" y="1474"/>
              <a:ext cx="16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D</a:t>
              </a:r>
            </a:p>
          </p:txBody>
        </p:sp>
        <p:sp>
          <p:nvSpPr>
            <p:cNvPr id="36923" name="Text Box 425"/>
            <p:cNvSpPr txBox="1">
              <a:spLocks noChangeArrowheads="1"/>
            </p:cNvSpPr>
            <p:nvPr/>
          </p:nvSpPr>
          <p:spPr bwMode="auto">
            <a:xfrm>
              <a:off x="1401" y="1392"/>
              <a:ext cx="16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800"/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8579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node should have </a:t>
            </a:r>
            <a:r>
              <a:rPr lang="en-US" b="1" dirty="0" smtClean="0">
                <a:solidFill>
                  <a:srgbClr val="F47A00"/>
                </a:solidFill>
              </a:rPr>
              <a:t>same</a:t>
            </a:r>
            <a:r>
              <a:rPr lang="en-US" dirty="0" smtClean="0"/>
              <a:t> global view</a:t>
            </a:r>
          </a:p>
          <a:p>
            <a:r>
              <a:rPr lang="en-US" dirty="0" smtClean="0"/>
              <a:t>They each compute their own routing tables</a:t>
            </a:r>
          </a:p>
          <a:p>
            <a:r>
              <a:rPr lang="en-US" dirty="0" smtClean="0"/>
              <a:t>Using </a:t>
            </a:r>
            <a:r>
              <a:rPr lang="en-US" i="1" dirty="0" smtClean="0"/>
              <a:t>exactly</a:t>
            </a:r>
            <a:r>
              <a:rPr lang="en-US" dirty="0" smtClean="0"/>
              <a:t> the same algorithm</a:t>
            </a:r>
          </a:p>
          <a:p>
            <a:r>
              <a:rPr lang="en-US" dirty="0" smtClean="0"/>
              <a:t>Can use </a:t>
            </a:r>
            <a:r>
              <a:rPr lang="en-US" i="1" dirty="0" smtClean="0"/>
              <a:t>any</a:t>
            </a:r>
            <a:r>
              <a:rPr lang="en-US" dirty="0" smtClean="0"/>
              <a:t> algorithm that avoids loops</a:t>
            </a:r>
          </a:p>
          <a:p>
            <a:r>
              <a:rPr lang="en-US" dirty="0" smtClean="0"/>
              <a:t>Computing shortest paths is one such algorithm</a:t>
            </a:r>
          </a:p>
          <a:p>
            <a:pPr lvl="1"/>
            <a:r>
              <a:rPr lang="en-US" dirty="0" smtClean="0"/>
              <a:t>Associate “cost” with links, don’t worry what it means….</a:t>
            </a:r>
          </a:p>
          <a:p>
            <a:pPr lvl="1"/>
            <a:r>
              <a:rPr lang="en-US" dirty="0" err="1" smtClean="0"/>
              <a:t>Dijkstra’s</a:t>
            </a:r>
            <a:r>
              <a:rPr lang="en-US" dirty="0" smtClean="0"/>
              <a:t> algorithm is one way to compute shortest paths</a:t>
            </a:r>
          </a:p>
          <a:p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will review </a:t>
            </a:r>
            <a:r>
              <a:rPr lang="en-US" dirty="0" err="1"/>
              <a:t>Dijkstra’s</a:t>
            </a:r>
            <a:r>
              <a:rPr lang="en-US" dirty="0"/>
              <a:t> algorithm briefly</a:t>
            </a:r>
          </a:p>
          <a:p>
            <a:pPr lvl="1"/>
            <a:r>
              <a:rPr lang="en-US" dirty="0"/>
              <a:t>But that’s just because it is expected from such courses</a:t>
            </a:r>
          </a:p>
          <a:p>
            <a:pPr lvl="2"/>
            <a:r>
              <a:rPr lang="en-US" dirty="0"/>
              <a:t>Snore….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72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“Least Cost” 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sensible cost metric will be minimized by traversing a loop</a:t>
            </a:r>
          </a:p>
          <a:p>
            <a:r>
              <a:rPr lang="en-US" dirty="0" smtClean="0"/>
              <a:t>“</a:t>
            </a:r>
            <a:r>
              <a:rPr lang="en-US" dirty="0"/>
              <a:t>L</a:t>
            </a:r>
            <a:r>
              <a:rPr lang="en-US" dirty="0" smtClean="0"/>
              <a:t>east cost” routes an easy way to avoid loops</a:t>
            </a:r>
          </a:p>
          <a:p>
            <a:r>
              <a:rPr lang="en-US" dirty="0"/>
              <a:t>L</a:t>
            </a:r>
            <a:r>
              <a:rPr lang="en-US" dirty="0" smtClean="0"/>
              <a:t>east cost routes are also “destination-based”</a:t>
            </a:r>
          </a:p>
          <a:p>
            <a:pPr lvl="1"/>
            <a:r>
              <a:rPr lang="en-US" dirty="0" smtClean="0"/>
              <a:t>i.e., do not depend on the source</a:t>
            </a:r>
          </a:p>
          <a:p>
            <a:pPr lvl="1"/>
            <a:r>
              <a:rPr lang="en-US" dirty="0" smtClean="0"/>
              <a:t>Why is this?</a:t>
            </a:r>
          </a:p>
          <a:p>
            <a:r>
              <a:rPr lang="en-US" dirty="0" smtClean="0"/>
              <a:t>Therefore, least-cost paths form a spanning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47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053BDB2-887F-5B41-8069-9366D172768D}" type="slidenum">
              <a:rPr lang="en-US" sz="1400" b="0">
                <a:latin typeface="Times New Roman" charset="0"/>
              </a:rPr>
              <a:pPr eaLnBrk="1" hangingPunct="1"/>
              <a:t>17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Example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990600" y="1676400"/>
            <a:ext cx="7620000" cy="4343400"/>
            <a:chOff x="3066" y="1107"/>
            <a:chExt cx="2250" cy="1409"/>
          </a:xfrm>
        </p:grpSpPr>
        <p:sp>
          <p:nvSpPr>
            <p:cNvPr id="29701" name="Freeform 5"/>
            <p:cNvSpPr>
              <a:spLocks/>
            </p:cNvSpPr>
            <p:nvPr/>
          </p:nvSpPr>
          <p:spPr bwMode="auto">
            <a:xfrm>
              <a:off x="3066" y="1107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Freeform 6"/>
            <p:cNvSpPr>
              <a:spLocks/>
            </p:cNvSpPr>
            <p:nvPr/>
          </p:nvSpPr>
          <p:spPr bwMode="auto">
            <a:xfrm>
              <a:off x="3402" y="1656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" name="Oval 7"/>
            <p:cNvSpPr>
              <a:spLocks noChangeArrowheads="1"/>
            </p:cNvSpPr>
            <p:nvPr/>
          </p:nvSpPr>
          <p:spPr bwMode="auto">
            <a:xfrm>
              <a:off x="3142" y="189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>
              <a:off x="3142" y="18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Line 9"/>
            <p:cNvSpPr>
              <a:spLocks noChangeShapeType="1"/>
            </p:cNvSpPr>
            <p:nvPr/>
          </p:nvSpPr>
          <p:spPr bwMode="auto">
            <a:xfrm>
              <a:off x="3455" y="18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3142" y="189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29707" name="Oval 11"/>
            <p:cNvSpPr>
              <a:spLocks noChangeArrowheads="1"/>
            </p:cNvSpPr>
            <p:nvPr/>
          </p:nvSpPr>
          <p:spPr bwMode="auto">
            <a:xfrm>
              <a:off x="3139" y="183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Oval 12"/>
            <p:cNvSpPr>
              <a:spLocks noChangeArrowheads="1"/>
            </p:cNvSpPr>
            <p:nvPr/>
          </p:nvSpPr>
          <p:spPr bwMode="auto">
            <a:xfrm>
              <a:off x="3616" y="228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Line 13"/>
            <p:cNvSpPr>
              <a:spLocks noChangeShapeType="1"/>
            </p:cNvSpPr>
            <p:nvPr/>
          </p:nvSpPr>
          <p:spPr bwMode="auto">
            <a:xfrm>
              <a:off x="3616" y="227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0" name="Line 14"/>
            <p:cNvSpPr>
              <a:spLocks noChangeShapeType="1"/>
            </p:cNvSpPr>
            <p:nvPr/>
          </p:nvSpPr>
          <p:spPr bwMode="auto">
            <a:xfrm>
              <a:off x="3929" y="227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3616" y="227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29712" name="Oval 16"/>
            <p:cNvSpPr>
              <a:spLocks noChangeArrowheads="1"/>
            </p:cNvSpPr>
            <p:nvPr/>
          </p:nvSpPr>
          <p:spPr bwMode="auto">
            <a:xfrm>
              <a:off x="3613" y="221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3" name="Oval 17"/>
            <p:cNvSpPr>
              <a:spLocks noChangeArrowheads="1"/>
            </p:cNvSpPr>
            <p:nvPr/>
          </p:nvSpPr>
          <p:spPr bwMode="auto">
            <a:xfrm>
              <a:off x="3612" y="159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4" name="Line 18"/>
            <p:cNvSpPr>
              <a:spLocks noChangeShapeType="1"/>
            </p:cNvSpPr>
            <p:nvPr/>
          </p:nvSpPr>
          <p:spPr bwMode="auto">
            <a:xfrm>
              <a:off x="3612" y="15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Line 19"/>
            <p:cNvSpPr>
              <a:spLocks noChangeShapeType="1"/>
            </p:cNvSpPr>
            <p:nvPr/>
          </p:nvSpPr>
          <p:spPr bwMode="auto">
            <a:xfrm>
              <a:off x="3925" y="15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3612" y="158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3609" y="152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Oval 22"/>
            <p:cNvSpPr>
              <a:spLocks noChangeArrowheads="1"/>
            </p:cNvSpPr>
            <p:nvPr/>
          </p:nvSpPr>
          <p:spPr bwMode="auto">
            <a:xfrm>
              <a:off x="4295" y="1591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Line 23"/>
            <p:cNvSpPr>
              <a:spLocks noChangeShapeType="1"/>
            </p:cNvSpPr>
            <p:nvPr/>
          </p:nvSpPr>
          <p:spPr bwMode="auto">
            <a:xfrm>
              <a:off x="4295" y="15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Line 24"/>
            <p:cNvSpPr>
              <a:spLocks noChangeShapeType="1"/>
            </p:cNvSpPr>
            <p:nvPr/>
          </p:nvSpPr>
          <p:spPr bwMode="auto">
            <a:xfrm>
              <a:off x="4607" y="15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4295" y="1584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29722" name="Oval 26"/>
            <p:cNvSpPr>
              <a:spLocks noChangeArrowheads="1"/>
            </p:cNvSpPr>
            <p:nvPr/>
          </p:nvSpPr>
          <p:spPr bwMode="auto">
            <a:xfrm>
              <a:off x="4298" y="1528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Oval 27"/>
            <p:cNvSpPr>
              <a:spLocks noChangeArrowheads="1"/>
            </p:cNvSpPr>
            <p:nvPr/>
          </p:nvSpPr>
          <p:spPr bwMode="auto">
            <a:xfrm>
              <a:off x="4305" y="228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28"/>
            <p:cNvSpPr>
              <a:spLocks noChangeShapeType="1"/>
            </p:cNvSpPr>
            <p:nvPr/>
          </p:nvSpPr>
          <p:spPr bwMode="auto">
            <a:xfrm>
              <a:off x="4305" y="227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5" name="Line 29"/>
            <p:cNvSpPr>
              <a:spLocks noChangeShapeType="1"/>
            </p:cNvSpPr>
            <p:nvPr/>
          </p:nvSpPr>
          <p:spPr bwMode="auto">
            <a:xfrm>
              <a:off x="4618" y="227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Rectangle 30"/>
            <p:cNvSpPr>
              <a:spLocks noChangeArrowheads="1"/>
            </p:cNvSpPr>
            <p:nvPr/>
          </p:nvSpPr>
          <p:spPr bwMode="auto">
            <a:xfrm>
              <a:off x="4305" y="227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29727" name="Oval 31"/>
            <p:cNvSpPr>
              <a:spLocks noChangeArrowheads="1"/>
            </p:cNvSpPr>
            <p:nvPr/>
          </p:nvSpPr>
          <p:spPr bwMode="auto">
            <a:xfrm>
              <a:off x="4302" y="221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8" name="Oval 32"/>
            <p:cNvSpPr>
              <a:spLocks noChangeArrowheads="1"/>
            </p:cNvSpPr>
            <p:nvPr/>
          </p:nvSpPr>
          <p:spPr bwMode="auto">
            <a:xfrm>
              <a:off x="4870" y="194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9" name="Line 33"/>
            <p:cNvSpPr>
              <a:spLocks noChangeShapeType="1"/>
            </p:cNvSpPr>
            <p:nvPr/>
          </p:nvSpPr>
          <p:spPr bwMode="auto">
            <a:xfrm>
              <a:off x="4870" y="193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0" name="Line 34"/>
            <p:cNvSpPr>
              <a:spLocks noChangeShapeType="1"/>
            </p:cNvSpPr>
            <p:nvPr/>
          </p:nvSpPr>
          <p:spPr bwMode="auto">
            <a:xfrm>
              <a:off x="5183" y="193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Rectangle 35"/>
            <p:cNvSpPr>
              <a:spLocks noChangeArrowheads="1"/>
            </p:cNvSpPr>
            <p:nvPr/>
          </p:nvSpPr>
          <p:spPr bwMode="auto">
            <a:xfrm>
              <a:off x="4870" y="193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29732" name="Oval 36"/>
            <p:cNvSpPr>
              <a:spLocks noChangeArrowheads="1"/>
            </p:cNvSpPr>
            <p:nvPr/>
          </p:nvSpPr>
          <p:spPr bwMode="auto">
            <a:xfrm>
              <a:off x="4867" y="187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3" name="Freeform 37"/>
            <p:cNvSpPr>
              <a:spLocks/>
            </p:cNvSpPr>
            <p:nvPr/>
          </p:nvSpPr>
          <p:spPr bwMode="auto">
            <a:xfrm>
              <a:off x="4461" y="1683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Freeform 38"/>
            <p:cNvSpPr>
              <a:spLocks/>
            </p:cNvSpPr>
            <p:nvPr/>
          </p:nvSpPr>
          <p:spPr bwMode="auto">
            <a:xfrm>
              <a:off x="3768" y="1689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5" name="Freeform 39"/>
            <p:cNvSpPr>
              <a:spLocks/>
            </p:cNvSpPr>
            <p:nvPr/>
          </p:nvSpPr>
          <p:spPr bwMode="auto">
            <a:xfrm>
              <a:off x="3933" y="1674"/>
              <a:ext cx="504" cy="600"/>
            </a:xfrm>
            <a:custGeom>
              <a:avLst/>
              <a:gdLst>
                <a:gd name="T0" fmla="*/ 0 w 378"/>
                <a:gd name="T1" fmla="*/ 7134 h 174"/>
                <a:gd name="T2" fmla="*/ 896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6" name="Freeform 40"/>
            <p:cNvSpPr>
              <a:spLocks/>
            </p:cNvSpPr>
            <p:nvPr/>
          </p:nvSpPr>
          <p:spPr bwMode="auto">
            <a:xfrm>
              <a:off x="4620" y="2022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7" name="Freeform 41"/>
            <p:cNvSpPr>
              <a:spLocks/>
            </p:cNvSpPr>
            <p:nvPr/>
          </p:nvSpPr>
          <p:spPr bwMode="auto">
            <a:xfrm>
              <a:off x="3939" y="2304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8" name="Freeform 42"/>
            <p:cNvSpPr>
              <a:spLocks/>
            </p:cNvSpPr>
            <p:nvPr/>
          </p:nvSpPr>
          <p:spPr bwMode="auto">
            <a:xfrm>
              <a:off x="3348" y="1980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9" name="Freeform 43"/>
            <p:cNvSpPr>
              <a:spLocks/>
            </p:cNvSpPr>
            <p:nvPr/>
          </p:nvSpPr>
          <p:spPr bwMode="auto">
            <a:xfrm>
              <a:off x="3933" y="1614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0" name="Freeform 44"/>
            <p:cNvSpPr>
              <a:spLocks/>
            </p:cNvSpPr>
            <p:nvPr/>
          </p:nvSpPr>
          <p:spPr bwMode="auto">
            <a:xfrm>
              <a:off x="4608" y="1611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1" name="Freeform 45"/>
            <p:cNvSpPr>
              <a:spLocks/>
            </p:cNvSpPr>
            <p:nvPr/>
          </p:nvSpPr>
          <p:spPr bwMode="auto">
            <a:xfrm>
              <a:off x="3291" y="1182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742" name="Group 46"/>
            <p:cNvGrpSpPr>
              <a:grpSpLocks/>
            </p:cNvGrpSpPr>
            <p:nvPr/>
          </p:nvGrpSpPr>
          <p:grpSpPr bwMode="auto">
            <a:xfrm>
              <a:off x="3215" y="1840"/>
              <a:ext cx="156" cy="182"/>
              <a:chOff x="2978" y="2485"/>
              <a:chExt cx="159" cy="182"/>
            </a:xfrm>
          </p:grpSpPr>
          <p:sp>
            <p:nvSpPr>
              <p:cNvPr id="29768" name="Rectangle 4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9" name="Text Box 48"/>
              <p:cNvSpPr txBox="1">
                <a:spLocks noChangeArrowheads="1"/>
              </p:cNvSpPr>
              <p:nvPr/>
            </p:nvSpPr>
            <p:spPr bwMode="auto">
              <a:xfrm>
                <a:off x="2978" y="2485"/>
                <a:ext cx="159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 dirty="0">
                    <a:latin typeface="Arial" charset="0"/>
                  </a:rPr>
                  <a:t>A</a:t>
                </a:r>
              </a:p>
            </p:txBody>
          </p:sp>
        </p:grpSp>
        <p:grpSp>
          <p:nvGrpSpPr>
            <p:cNvPr id="29743" name="Group 49"/>
            <p:cNvGrpSpPr>
              <a:grpSpLocks/>
            </p:cNvGrpSpPr>
            <p:nvPr/>
          </p:nvGrpSpPr>
          <p:grpSpPr bwMode="auto">
            <a:xfrm>
              <a:off x="4386" y="2229"/>
              <a:ext cx="155" cy="188"/>
              <a:chOff x="2979" y="2490"/>
              <a:chExt cx="158" cy="188"/>
            </a:xfrm>
          </p:grpSpPr>
          <p:sp>
            <p:nvSpPr>
              <p:cNvPr id="29766" name="Rectangle 5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7" name="Text Box 51"/>
              <p:cNvSpPr txBox="1">
                <a:spLocks noChangeArrowheads="1"/>
              </p:cNvSpPr>
              <p:nvPr/>
            </p:nvSpPr>
            <p:spPr bwMode="auto">
              <a:xfrm>
                <a:off x="2979" y="2497"/>
                <a:ext cx="158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 dirty="0">
                    <a:latin typeface="Arial" charset="0"/>
                  </a:rPr>
                  <a:t>E</a:t>
                </a:r>
              </a:p>
            </p:txBody>
          </p:sp>
        </p:grpSp>
        <p:grpSp>
          <p:nvGrpSpPr>
            <p:cNvPr id="29744" name="Group 52"/>
            <p:cNvGrpSpPr>
              <a:grpSpLocks/>
            </p:cNvGrpSpPr>
            <p:nvPr/>
          </p:nvGrpSpPr>
          <p:grpSpPr bwMode="auto">
            <a:xfrm>
              <a:off x="3702" y="2226"/>
              <a:ext cx="162" cy="191"/>
              <a:chOff x="2976" y="2490"/>
              <a:chExt cx="165" cy="191"/>
            </a:xfrm>
          </p:grpSpPr>
          <p:sp>
            <p:nvSpPr>
              <p:cNvPr id="29764" name="Rectangle 5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5" name="Text Box 54"/>
              <p:cNvSpPr txBox="1">
                <a:spLocks noChangeArrowheads="1"/>
              </p:cNvSpPr>
              <p:nvPr/>
            </p:nvSpPr>
            <p:spPr bwMode="auto">
              <a:xfrm>
                <a:off x="2976" y="2499"/>
                <a:ext cx="165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 dirty="0">
                    <a:latin typeface="Arial" charset="0"/>
                  </a:rPr>
                  <a:t>D</a:t>
                </a:r>
              </a:p>
            </p:txBody>
          </p:sp>
        </p:grpSp>
        <p:grpSp>
          <p:nvGrpSpPr>
            <p:cNvPr id="29745" name="Group 55"/>
            <p:cNvGrpSpPr>
              <a:grpSpLocks/>
            </p:cNvGrpSpPr>
            <p:nvPr/>
          </p:nvGrpSpPr>
          <p:grpSpPr bwMode="auto">
            <a:xfrm>
              <a:off x="4376" y="1539"/>
              <a:ext cx="161" cy="186"/>
              <a:chOff x="2975" y="2490"/>
              <a:chExt cx="164" cy="186"/>
            </a:xfrm>
          </p:grpSpPr>
          <p:sp>
            <p:nvSpPr>
              <p:cNvPr id="29762" name="Rectangle 5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3" name="Text Box 57"/>
              <p:cNvSpPr txBox="1">
                <a:spLocks noChangeArrowheads="1"/>
              </p:cNvSpPr>
              <p:nvPr/>
            </p:nvSpPr>
            <p:spPr bwMode="auto">
              <a:xfrm>
                <a:off x="2975" y="2495"/>
                <a:ext cx="164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 dirty="0">
                    <a:latin typeface="Arial" charset="0"/>
                  </a:rPr>
                  <a:t>C</a:t>
                </a:r>
              </a:p>
            </p:txBody>
          </p:sp>
        </p:grpSp>
        <p:grpSp>
          <p:nvGrpSpPr>
            <p:cNvPr id="29746" name="Group 58"/>
            <p:cNvGrpSpPr>
              <a:grpSpLocks/>
            </p:cNvGrpSpPr>
            <p:nvPr/>
          </p:nvGrpSpPr>
          <p:grpSpPr bwMode="auto">
            <a:xfrm>
              <a:off x="3696" y="1539"/>
              <a:ext cx="155" cy="186"/>
              <a:chOff x="2979" y="2490"/>
              <a:chExt cx="158" cy="186"/>
            </a:xfrm>
          </p:grpSpPr>
          <p:sp>
            <p:nvSpPr>
              <p:cNvPr id="29760" name="Rectangle 5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1" name="Text Box 60"/>
              <p:cNvSpPr txBox="1">
                <a:spLocks noChangeArrowheads="1"/>
              </p:cNvSpPr>
              <p:nvPr/>
            </p:nvSpPr>
            <p:spPr bwMode="auto">
              <a:xfrm>
                <a:off x="2979" y="2495"/>
                <a:ext cx="158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 dirty="0">
                    <a:latin typeface="Arial" charset="0"/>
                  </a:rPr>
                  <a:t>B</a:t>
                </a:r>
              </a:p>
            </p:txBody>
          </p:sp>
        </p:grpSp>
        <p:grpSp>
          <p:nvGrpSpPr>
            <p:cNvPr id="29747" name="Group 61"/>
            <p:cNvGrpSpPr>
              <a:grpSpLocks/>
            </p:cNvGrpSpPr>
            <p:nvPr/>
          </p:nvGrpSpPr>
          <p:grpSpPr bwMode="auto">
            <a:xfrm>
              <a:off x="4962" y="1887"/>
              <a:ext cx="150" cy="184"/>
              <a:chOff x="2982" y="2490"/>
              <a:chExt cx="153" cy="184"/>
            </a:xfrm>
          </p:grpSpPr>
          <p:sp>
            <p:nvSpPr>
              <p:cNvPr id="29758" name="Rectangle 6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9" name="Text Box 63"/>
              <p:cNvSpPr txBox="1">
                <a:spLocks noChangeArrowheads="1"/>
              </p:cNvSpPr>
              <p:nvPr/>
            </p:nvSpPr>
            <p:spPr bwMode="auto">
              <a:xfrm>
                <a:off x="2982" y="2493"/>
                <a:ext cx="153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 dirty="0">
                    <a:latin typeface="Arial" charset="0"/>
                  </a:rPr>
                  <a:t>F</a:t>
                </a:r>
              </a:p>
            </p:txBody>
          </p:sp>
        </p:grpSp>
        <p:sp>
          <p:nvSpPr>
            <p:cNvPr id="29748" name="Text Box 64"/>
            <p:cNvSpPr txBox="1">
              <a:spLocks noChangeArrowheads="1"/>
            </p:cNvSpPr>
            <p:nvPr/>
          </p:nvSpPr>
          <p:spPr bwMode="auto">
            <a:xfrm>
              <a:off x="3423" y="1604"/>
              <a:ext cx="144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2</a:t>
              </a:r>
            </a:p>
          </p:txBody>
        </p:sp>
        <p:sp>
          <p:nvSpPr>
            <p:cNvPr id="29749" name="Text Box 65"/>
            <p:cNvSpPr txBox="1">
              <a:spLocks noChangeArrowheads="1"/>
            </p:cNvSpPr>
            <p:nvPr/>
          </p:nvSpPr>
          <p:spPr bwMode="auto">
            <a:xfrm>
              <a:off x="3741" y="1841"/>
              <a:ext cx="144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 dirty="0">
                  <a:latin typeface="Arial" charset="0"/>
                </a:rPr>
                <a:t>2</a:t>
              </a:r>
            </a:p>
          </p:txBody>
        </p:sp>
        <p:sp>
          <p:nvSpPr>
            <p:cNvPr id="29750" name="Text Box 66"/>
            <p:cNvSpPr txBox="1">
              <a:spLocks noChangeArrowheads="1"/>
            </p:cNvSpPr>
            <p:nvPr/>
          </p:nvSpPr>
          <p:spPr bwMode="auto">
            <a:xfrm>
              <a:off x="3336" y="2036"/>
              <a:ext cx="144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1</a:t>
              </a:r>
            </a:p>
          </p:txBody>
        </p:sp>
        <p:sp>
          <p:nvSpPr>
            <p:cNvPr id="29751" name="Text Box 67"/>
            <p:cNvSpPr txBox="1">
              <a:spLocks noChangeArrowheads="1"/>
            </p:cNvSpPr>
            <p:nvPr/>
          </p:nvSpPr>
          <p:spPr bwMode="auto">
            <a:xfrm>
              <a:off x="4155" y="1964"/>
              <a:ext cx="144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 dirty="0">
                  <a:latin typeface="Arial" charset="0"/>
                </a:rPr>
                <a:t>3</a:t>
              </a:r>
            </a:p>
          </p:txBody>
        </p:sp>
        <p:sp>
          <p:nvSpPr>
            <p:cNvPr id="29752" name="Text Box 68"/>
            <p:cNvSpPr txBox="1">
              <a:spLocks noChangeArrowheads="1"/>
            </p:cNvSpPr>
            <p:nvPr/>
          </p:nvSpPr>
          <p:spPr bwMode="auto">
            <a:xfrm>
              <a:off x="4092" y="2309"/>
              <a:ext cx="14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 dirty="0">
                  <a:latin typeface="Arial" charset="0"/>
                </a:rPr>
                <a:t>1</a:t>
              </a:r>
            </a:p>
          </p:txBody>
        </p:sp>
        <p:sp>
          <p:nvSpPr>
            <p:cNvPr id="29753" name="Text Box 69"/>
            <p:cNvSpPr txBox="1">
              <a:spLocks noChangeArrowheads="1"/>
            </p:cNvSpPr>
            <p:nvPr/>
          </p:nvSpPr>
          <p:spPr bwMode="auto">
            <a:xfrm>
              <a:off x="4452" y="1841"/>
              <a:ext cx="144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1</a:t>
              </a:r>
            </a:p>
          </p:txBody>
        </p:sp>
        <p:sp>
          <p:nvSpPr>
            <p:cNvPr id="29754" name="Text Box 70"/>
            <p:cNvSpPr txBox="1">
              <a:spLocks noChangeArrowheads="1"/>
            </p:cNvSpPr>
            <p:nvPr/>
          </p:nvSpPr>
          <p:spPr bwMode="auto">
            <a:xfrm>
              <a:off x="4812" y="2105"/>
              <a:ext cx="14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2</a:t>
              </a:r>
            </a:p>
          </p:txBody>
        </p:sp>
        <p:sp>
          <p:nvSpPr>
            <p:cNvPr id="29755" name="Text Box 71"/>
            <p:cNvSpPr txBox="1">
              <a:spLocks noChangeArrowheads="1"/>
            </p:cNvSpPr>
            <p:nvPr/>
          </p:nvSpPr>
          <p:spPr bwMode="auto">
            <a:xfrm>
              <a:off x="4786" y="1617"/>
              <a:ext cx="14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 dirty="0">
                  <a:latin typeface="Arial" charset="0"/>
                </a:rPr>
                <a:t>5</a:t>
              </a:r>
            </a:p>
          </p:txBody>
        </p:sp>
        <p:sp>
          <p:nvSpPr>
            <p:cNvPr id="29756" name="Text Box 72"/>
            <p:cNvSpPr txBox="1">
              <a:spLocks noChangeArrowheads="1"/>
            </p:cNvSpPr>
            <p:nvPr/>
          </p:nvSpPr>
          <p:spPr bwMode="auto">
            <a:xfrm>
              <a:off x="4050" y="1494"/>
              <a:ext cx="14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3</a:t>
              </a:r>
            </a:p>
          </p:txBody>
        </p:sp>
        <p:sp>
          <p:nvSpPr>
            <p:cNvPr id="29757" name="Text Box 73"/>
            <p:cNvSpPr txBox="1">
              <a:spLocks noChangeArrowheads="1"/>
            </p:cNvSpPr>
            <p:nvPr/>
          </p:nvSpPr>
          <p:spPr bwMode="auto">
            <a:xfrm>
              <a:off x="3700" y="1197"/>
              <a:ext cx="14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 dirty="0">
                  <a:latin typeface="Arial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7771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Dijkstra</a:t>
            </a:r>
            <a:r>
              <a:rPr lang="ja-JP" altLang="en-US" dirty="0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Helvetica" charset="0"/>
                <a:ea typeface="ＭＳ Ｐゴシック" charset="0"/>
                <a:cs typeface="ＭＳ Ｐゴシック" charset="0"/>
              </a:rPr>
              <a:t>s Shortest Path Algorithm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INPUT: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Network topology (graph), with link costs</a:t>
            </a:r>
          </a:p>
          <a:p>
            <a:r>
              <a:rPr lang="en-US" dirty="0">
                <a:latin typeface="Arial" charset="0"/>
              </a:rPr>
              <a:t>OUTPUT: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Least cost paths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one node to all other nodes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Produces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tree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 of </a:t>
            </a:r>
            <a:r>
              <a:rPr lang="en-US" altLang="ja-JP" dirty="0" smtClean="0">
                <a:latin typeface="Arial" charset="0"/>
                <a:ea typeface="Arial" charset="0"/>
                <a:cs typeface="Arial" charset="0"/>
              </a:rPr>
              <a:t>routes</a:t>
            </a:r>
          </a:p>
          <a:p>
            <a:pPr lvl="2"/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altLang="ja-JP" dirty="0" smtClean="0">
                <a:latin typeface="Arial" charset="0"/>
                <a:ea typeface="Arial" charset="0"/>
                <a:cs typeface="Arial" charset="0"/>
              </a:rPr>
              <a:t>ifferent from what we talked about before</a:t>
            </a:r>
          </a:p>
          <a:p>
            <a:pPr lvl="2"/>
            <a:r>
              <a:rPr lang="en-US" altLang="ja-JP" dirty="0" smtClean="0">
                <a:latin typeface="Arial" charset="0"/>
                <a:ea typeface="Arial" charset="0"/>
                <a:cs typeface="Arial" charset="0"/>
              </a:rPr>
              <a:t>Previous tree was rooted at destination</a:t>
            </a:r>
          </a:p>
          <a:p>
            <a:pPr lvl="2"/>
            <a:r>
              <a:rPr lang="en-US" altLang="ja-JP" dirty="0" smtClean="0">
                <a:latin typeface="Arial" charset="0"/>
                <a:ea typeface="Arial" charset="0"/>
                <a:cs typeface="Arial" charset="0"/>
              </a:rPr>
              <a:t>This is rooted at source</a:t>
            </a:r>
          </a:p>
          <a:p>
            <a:pPr lvl="2"/>
            <a:r>
              <a:rPr lang="en-US" altLang="ja-JP" dirty="0" smtClean="0">
                <a:latin typeface="Arial" charset="0"/>
                <a:ea typeface="Arial" charset="0"/>
                <a:cs typeface="Arial" charset="0"/>
              </a:rPr>
              <a:t>But shortest paths are reversible!</a:t>
            </a:r>
          </a:p>
          <a:p>
            <a:pPr lvl="6"/>
            <a:endParaRPr lang="en-US" altLang="ja-JP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altLang="ja-JP" dirty="0" smtClean="0">
                <a:latin typeface="Arial" charset="0"/>
                <a:ea typeface="Arial" charset="0"/>
                <a:cs typeface="Arial" charset="0"/>
              </a:rPr>
              <a:t>Warnings:</a:t>
            </a:r>
          </a:p>
          <a:p>
            <a:pPr lvl="1"/>
            <a:r>
              <a:rPr lang="en-US" altLang="ja-JP" b="1" dirty="0" smtClean="0">
                <a:latin typeface="Arial" charset="0"/>
                <a:ea typeface="Arial" charset="0"/>
                <a:cs typeface="Arial" charset="0"/>
              </a:rPr>
              <a:t>There is a typo, but I don’t remember where (prize!)</a:t>
            </a:r>
          </a:p>
          <a:p>
            <a:pPr lvl="1"/>
            <a:r>
              <a:rPr lang="en-US" altLang="ja-JP" dirty="0" smtClean="0">
                <a:latin typeface="Arial" charset="0"/>
                <a:ea typeface="Arial" charset="0"/>
                <a:cs typeface="Arial" charset="0"/>
              </a:rPr>
              <a:t>Most claim to know </a:t>
            </a:r>
            <a:r>
              <a:rPr lang="en-US" altLang="ja-JP" dirty="0" err="1" smtClean="0">
                <a:latin typeface="Arial" charset="0"/>
                <a:ea typeface="Arial" charset="0"/>
                <a:cs typeface="Arial" charset="0"/>
              </a:rPr>
              <a:t>Dijkstra</a:t>
            </a:r>
            <a:r>
              <a:rPr lang="en-US" altLang="ja-JP" dirty="0" smtClean="0">
                <a:latin typeface="Arial" charset="0"/>
                <a:ea typeface="Arial" charset="0"/>
                <a:cs typeface="Arial" charset="0"/>
              </a:rPr>
              <a:t>, but in practice they don’t</a:t>
            </a:r>
            <a:endParaRPr lang="en-US" altLang="ja-JP" dirty="0"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E39E241-A8B9-5D46-ADBF-30D1A29F2F57}" type="slidenum">
              <a:rPr lang="en-US" sz="1400" b="0">
                <a:latin typeface="Times New Roman" charset="0"/>
              </a:rPr>
              <a:pPr eaLnBrk="1" hangingPunct="1"/>
              <a:t>18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71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2BFC0B5-AA57-2541-A8F4-EC100D7E091D}" type="slidenum">
              <a:rPr lang="en-US" sz="1400" b="0">
                <a:latin typeface="Times New Roman" charset="0"/>
              </a:rPr>
              <a:pPr eaLnBrk="1" hangingPunct="1"/>
              <a:t>19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Notation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143000"/>
            <a:ext cx="4138613" cy="5486400"/>
          </a:xfrm>
          <a:noFill/>
        </p:spPr>
        <p:txBody>
          <a:bodyPr/>
          <a:lstStyle/>
          <a:p>
            <a:pPr marL="285750" indent="-285750">
              <a:lnSpc>
                <a:spcPct val="80000"/>
              </a:lnSpc>
            </a:pPr>
            <a:endParaRPr lang="en-US" dirty="0">
              <a:solidFill>
                <a:schemeClr val="accent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c(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i,j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):</a:t>
            </a:r>
            <a:r>
              <a:rPr lang="en-US" sz="2400" dirty="0">
                <a:latin typeface="Arial" charset="0"/>
              </a:rPr>
              <a:t> link cost from node </a:t>
            </a:r>
            <a:r>
              <a:rPr lang="en-US" sz="2400" i="1" dirty="0" err="1">
                <a:latin typeface="Arial" charset="0"/>
              </a:rPr>
              <a:t>i</a:t>
            </a:r>
            <a:r>
              <a:rPr lang="en-US" sz="2400" dirty="0">
                <a:latin typeface="Arial" charset="0"/>
              </a:rPr>
              <a:t> to </a:t>
            </a:r>
            <a:r>
              <a:rPr lang="en-US" sz="2400" i="1" dirty="0">
                <a:latin typeface="Arial" charset="0"/>
              </a:rPr>
              <a:t>j</a:t>
            </a:r>
            <a:r>
              <a:rPr lang="en-US" sz="2400" dirty="0">
                <a:latin typeface="Arial" charset="0"/>
              </a:rPr>
              <a:t>; cost infinite if not direct neighbors; </a:t>
            </a:r>
            <a:r>
              <a:rPr lang="en-US" sz="2400" b="1" dirty="0">
                <a:latin typeface="Arial" charset="0"/>
              </a:rPr>
              <a:t>≥ 0</a:t>
            </a:r>
            <a:endParaRPr lang="en-US" sz="2400" dirty="0">
              <a:latin typeface="Arial" charset="0"/>
            </a:endParaRPr>
          </a:p>
          <a:p>
            <a:pPr marL="285750" indent="-285750">
              <a:lnSpc>
                <a:spcPct val="80000"/>
              </a:lnSpc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D(v):</a:t>
            </a:r>
            <a:r>
              <a:rPr lang="en-US" sz="2400" dirty="0">
                <a:latin typeface="Arial" charset="0"/>
              </a:rPr>
              <a:t> current value of cost of path from source to destination </a:t>
            </a:r>
            <a:r>
              <a:rPr lang="en-US" sz="2400" i="1" dirty="0">
                <a:latin typeface="Arial" charset="0"/>
              </a:rPr>
              <a:t>v</a:t>
            </a:r>
          </a:p>
          <a:p>
            <a:pPr marL="285750" indent="-285750">
              <a:lnSpc>
                <a:spcPct val="80000"/>
              </a:lnSpc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p(v):</a:t>
            </a:r>
            <a:r>
              <a:rPr lang="en-US" sz="2400" dirty="0">
                <a:latin typeface="Arial" charset="0"/>
              </a:rPr>
              <a:t> predecessor node along path from source to </a:t>
            </a:r>
            <a:r>
              <a:rPr lang="en-US" sz="2400" i="1" dirty="0">
                <a:latin typeface="Arial" charset="0"/>
              </a:rPr>
              <a:t>v</a:t>
            </a:r>
            <a:r>
              <a:rPr lang="en-US" sz="2400" dirty="0">
                <a:latin typeface="Arial" charset="0"/>
              </a:rPr>
              <a:t>, that is next to </a:t>
            </a:r>
            <a:r>
              <a:rPr lang="en-US" sz="2400" i="1" dirty="0">
                <a:latin typeface="Arial" charset="0"/>
              </a:rPr>
              <a:t>v</a:t>
            </a:r>
          </a:p>
          <a:p>
            <a:pPr marL="285750" indent="-285750">
              <a:lnSpc>
                <a:spcPct val="80000"/>
              </a:lnSpc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S:</a:t>
            </a:r>
            <a:r>
              <a:rPr lang="en-US" sz="2400" dirty="0">
                <a:latin typeface="Arial" charset="0"/>
              </a:rPr>
              <a:t> set of nodes whose least cost path definitively known</a:t>
            </a:r>
          </a:p>
        </p:txBody>
      </p:sp>
      <p:grpSp>
        <p:nvGrpSpPr>
          <p:cNvPr id="38916" name="Group 4"/>
          <p:cNvGrpSpPr>
            <a:grpSpLocks/>
          </p:cNvGrpSpPr>
          <p:nvPr/>
        </p:nvGrpSpPr>
        <p:grpSpPr bwMode="auto">
          <a:xfrm>
            <a:off x="4572000" y="2895600"/>
            <a:ext cx="4191000" cy="2624138"/>
            <a:chOff x="624" y="2400"/>
            <a:chExt cx="2250" cy="1409"/>
          </a:xfrm>
        </p:grpSpPr>
        <p:sp>
          <p:nvSpPr>
            <p:cNvPr id="38920" name="Freeform 5"/>
            <p:cNvSpPr>
              <a:spLocks/>
            </p:cNvSpPr>
            <p:nvPr/>
          </p:nvSpPr>
          <p:spPr bwMode="auto">
            <a:xfrm>
              <a:off x="624" y="2400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1" name="Freeform 6"/>
            <p:cNvSpPr>
              <a:spLocks/>
            </p:cNvSpPr>
            <p:nvPr/>
          </p:nvSpPr>
          <p:spPr bwMode="auto">
            <a:xfrm>
              <a:off x="960" y="2949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2" name="Oval 7"/>
            <p:cNvSpPr>
              <a:spLocks noChangeArrowheads="1"/>
            </p:cNvSpPr>
            <p:nvPr/>
          </p:nvSpPr>
          <p:spPr bwMode="auto">
            <a:xfrm>
              <a:off x="700" y="3191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3" name="Line 8"/>
            <p:cNvSpPr>
              <a:spLocks noChangeShapeType="1"/>
            </p:cNvSpPr>
            <p:nvPr/>
          </p:nvSpPr>
          <p:spPr bwMode="auto">
            <a:xfrm>
              <a:off x="700" y="31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4" name="Line 9"/>
            <p:cNvSpPr>
              <a:spLocks noChangeShapeType="1"/>
            </p:cNvSpPr>
            <p:nvPr/>
          </p:nvSpPr>
          <p:spPr bwMode="auto">
            <a:xfrm>
              <a:off x="1013" y="31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5" name="Rectangle 10"/>
            <p:cNvSpPr>
              <a:spLocks noChangeArrowheads="1"/>
            </p:cNvSpPr>
            <p:nvPr/>
          </p:nvSpPr>
          <p:spPr bwMode="auto">
            <a:xfrm>
              <a:off x="700" y="3184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38926" name="Oval 11"/>
            <p:cNvSpPr>
              <a:spLocks noChangeArrowheads="1"/>
            </p:cNvSpPr>
            <p:nvPr/>
          </p:nvSpPr>
          <p:spPr bwMode="auto">
            <a:xfrm>
              <a:off x="697" y="3125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7" name="Oval 12"/>
            <p:cNvSpPr>
              <a:spLocks noChangeArrowheads="1"/>
            </p:cNvSpPr>
            <p:nvPr/>
          </p:nvSpPr>
          <p:spPr bwMode="auto">
            <a:xfrm>
              <a:off x="1174" y="357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8" name="Line 13"/>
            <p:cNvSpPr>
              <a:spLocks noChangeShapeType="1"/>
            </p:cNvSpPr>
            <p:nvPr/>
          </p:nvSpPr>
          <p:spPr bwMode="auto">
            <a:xfrm>
              <a:off x="1174" y="35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9" name="Line 14"/>
            <p:cNvSpPr>
              <a:spLocks noChangeShapeType="1"/>
            </p:cNvSpPr>
            <p:nvPr/>
          </p:nvSpPr>
          <p:spPr bwMode="auto">
            <a:xfrm>
              <a:off x="1487" y="35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0" name="Rectangle 15"/>
            <p:cNvSpPr>
              <a:spLocks noChangeArrowheads="1"/>
            </p:cNvSpPr>
            <p:nvPr/>
          </p:nvSpPr>
          <p:spPr bwMode="auto">
            <a:xfrm>
              <a:off x="1174" y="357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38931" name="Oval 16"/>
            <p:cNvSpPr>
              <a:spLocks noChangeArrowheads="1"/>
            </p:cNvSpPr>
            <p:nvPr/>
          </p:nvSpPr>
          <p:spPr bwMode="auto">
            <a:xfrm>
              <a:off x="1171" y="351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2" name="Oval 17"/>
            <p:cNvSpPr>
              <a:spLocks noChangeArrowheads="1"/>
            </p:cNvSpPr>
            <p:nvPr/>
          </p:nvSpPr>
          <p:spPr bwMode="auto">
            <a:xfrm>
              <a:off x="1170" y="288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3" name="Line 18"/>
            <p:cNvSpPr>
              <a:spLocks noChangeShapeType="1"/>
            </p:cNvSpPr>
            <p:nvPr/>
          </p:nvSpPr>
          <p:spPr bwMode="auto">
            <a:xfrm>
              <a:off x="1170" y="288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4" name="Line 19"/>
            <p:cNvSpPr>
              <a:spLocks noChangeShapeType="1"/>
            </p:cNvSpPr>
            <p:nvPr/>
          </p:nvSpPr>
          <p:spPr bwMode="auto">
            <a:xfrm>
              <a:off x="1483" y="288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5" name="Rectangle 20"/>
            <p:cNvSpPr>
              <a:spLocks noChangeArrowheads="1"/>
            </p:cNvSpPr>
            <p:nvPr/>
          </p:nvSpPr>
          <p:spPr bwMode="auto">
            <a:xfrm>
              <a:off x="1170" y="288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38936" name="Oval 21"/>
            <p:cNvSpPr>
              <a:spLocks noChangeArrowheads="1"/>
            </p:cNvSpPr>
            <p:nvPr/>
          </p:nvSpPr>
          <p:spPr bwMode="auto">
            <a:xfrm>
              <a:off x="1167" y="282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7" name="Oval 22"/>
            <p:cNvSpPr>
              <a:spLocks noChangeArrowheads="1"/>
            </p:cNvSpPr>
            <p:nvPr/>
          </p:nvSpPr>
          <p:spPr bwMode="auto">
            <a:xfrm>
              <a:off x="1853" y="2884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8" name="Line 23"/>
            <p:cNvSpPr>
              <a:spLocks noChangeShapeType="1"/>
            </p:cNvSpPr>
            <p:nvPr/>
          </p:nvSpPr>
          <p:spPr bwMode="auto">
            <a:xfrm>
              <a:off x="1853" y="28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9" name="Line 24"/>
            <p:cNvSpPr>
              <a:spLocks noChangeShapeType="1"/>
            </p:cNvSpPr>
            <p:nvPr/>
          </p:nvSpPr>
          <p:spPr bwMode="auto">
            <a:xfrm>
              <a:off x="2165" y="28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0" name="Rectangle 25"/>
            <p:cNvSpPr>
              <a:spLocks noChangeArrowheads="1"/>
            </p:cNvSpPr>
            <p:nvPr/>
          </p:nvSpPr>
          <p:spPr bwMode="auto">
            <a:xfrm>
              <a:off x="1853" y="2877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38941" name="Oval 26"/>
            <p:cNvSpPr>
              <a:spLocks noChangeArrowheads="1"/>
            </p:cNvSpPr>
            <p:nvPr/>
          </p:nvSpPr>
          <p:spPr bwMode="auto">
            <a:xfrm>
              <a:off x="1856" y="2821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2" name="Oval 27"/>
            <p:cNvSpPr>
              <a:spLocks noChangeArrowheads="1"/>
            </p:cNvSpPr>
            <p:nvPr/>
          </p:nvSpPr>
          <p:spPr bwMode="auto">
            <a:xfrm>
              <a:off x="1863" y="357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3" name="Line 28"/>
            <p:cNvSpPr>
              <a:spLocks noChangeShapeType="1"/>
            </p:cNvSpPr>
            <p:nvPr/>
          </p:nvSpPr>
          <p:spPr bwMode="auto">
            <a:xfrm>
              <a:off x="1863" y="356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4" name="Line 29"/>
            <p:cNvSpPr>
              <a:spLocks noChangeShapeType="1"/>
            </p:cNvSpPr>
            <p:nvPr/>
          </p:nvSpPr>
          <p:spPr bwMode="auto">
            <a:xfrm>
              <a:off x="2176" y="356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5" name="Rectangle 30"/>
            <p:cNvSpPr>
              <a:spLocks noChangeArrowheads="1"/>
            </p:cNvSpPr>
            <p:nvPr/>
          </p:nvSpPr>
          <p:spPr bwMode="auto">
            <a:xfrm>
              <a:off x="1863" y="356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38946" name="Oval 31"/>
            <p:cNvSpPr>
              <a:spLocks noChangeArrowheads="1"/>
            </p:cNvSpPr>
            <p:nvPr/>
          </p:nvSpPr>
          <p:spPr bwMode="auto">
            <a:xfrm>
              <a:off x="1860" y="350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7" name="Oval 32"/>
            <p:cNvSpPr>
              <a:spLocks noChangeArrowheads="1"/>
            </p:cNvSpPr>
            <p:nvPr/>
          </p:nvSpPr>
          <p:spPr bwMode="auto">
            <a:xfrm>
              <a:off x="2428" y="323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8" name="Line 33"/>
            <p:cNvSpPr>
              <a:spLocks noChangeShapeType="1"/>
            </p:cNvSpPr>
            <p:nvPr/>
          </p:nvSpPr>
          <p:spPr bwMode="auto">
            <a:xfrm>
              <a:off x="2428" y="322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9" name="Line 34"/>
            <p:cNvSpPr>
              <a:spLocks noChangeShapeType="1"/>
            </p:cNvSpPr>
            <p:nvPr/>
          </p:nvSpPr>
          <p:spPr bwMode="auto">
            <a:xfrm>
              <a:off x="2741" y="322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0" name="Rectangle 35"/>
            <p:cNvSpPr>
              <a:spLocks noChangeArrowheads="1"/>
            </p:cNvSpPr>
            <p:nvPr/>
          </p:nvSpPr>
          <p:spPr bwMode="auto">
            <a:xfrm>
              <a:off x="2428" y="322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38951" name="Oval 36"/>
            <p:cNvSpPr>
              <a:spLocks noChangeArrowheads="1"/>
            </p:cNvSpPr>
            <p:nvPr/>
          </p:nvSpPr>
          <p:spPr bwMode="auto">
            <a:xfrm>
              <a:off x="2425" y="316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2" name="Freeform 37"/>
            <p:cNvSpPr>
              <a:spLocks/>
            </p:cNvSpPr>
            <p:nvPr/>
          </p:nvSpPr>
          <p:spPr bwMode="auto">
            <a:xfrm>
              <a:off x="2019" y="2976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3" name="Freeform 38"/>
            <p:cNvSpPr>
              <a:spLocks/>
            </p:cNvSpPr>
            <p:nvPr/>
          </p:nvSpPr>
          <p:spPr bwMode="auto">
            <a:xfrm>
              <a:off x="1326" y="2982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4" name="Freeform 39"/>
            <p:cNvSpPr>
              <a:spLocks/>
            </p:cNvSpPr>
            <p:nvPr/>
          </p:nvSpPr>
          <p:spPr bwMode="auto">
            <a:xfrm>
              <a:off x="1491" y="2967"/>
              <a:ext cx="504" cy="600"/>
            </a:xfrm>
            <a:custGeom>
              <a:avLst/>
              <a:gdLst>
                <a:gd name="T0" fmla="*/ 0 w 378"/>
                <a:gd name="T1" fmla="*/ 7134 h 174"/>
                <a:gd name="T2" fmla="*/ 896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5" name="Freeform 40"/>
            <p:cNvSpPr>
              <a:spLocks/>
            </p:cNvSpPr>
            <p:nvPr/>
          </p:nvSpPr>
          <p:spPr bwMode="auto">
            <a:xfrm>
              <a:off x="2178" y="3315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6" name="Freeform 41"/>
            <p:cNvSpPr>
              <a:spLocks/>
            </p:cNvSpPr>
            <p:nvPr/>
          </p:nvSpPr>
          <p:spPr bwMode="auto">
            <a:xfrm>
              <a:off x="1497" y="3597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7" name="Freeform 42"/>
            <p:cNvSpPr>
              <a:spLocks/>
            </p:cNvSpPr>
            <p:nvPr/>
          </p:nvSpPr>
          <p:spPr bwMode="auto">
            <a:xfrm>
              <a:off x="906" y="3273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8" name="Freeform 43"/>
            <p:cNvSpPr>
              <a:spLocks/>
            </p:cNvSpPr>
            <p:nvPr/>
          </p:nvSpPr>
          <p:spPr bwMode="auto">
            <a:xfrm>
              <a:off x="1491" y="2907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9" name="Freeform 44"/>
            <p:cNvSpPr>
              <a:spLocks/>
            </p:cNvSpPr>
            <p:nvPr/>
          </p:nvSpPr>
          <p:spPr bwMode="auto">
            <a:xfrm>
              <a:off x="2166" y="2904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0" name="Freeform 45"/>
            <p:cNvSpPr>
              <a:spLocks/>
            </p:cNvSpPr>
            <p:nvPr/>
          </p:nvSpPr>
          <p:spPr bwMode="auto">
            <a:xfrm>
              <a:off x="849" y="2475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961" name="Group 46"/>
            <p:cNvGrpSpPr>
              <a:grpSpLocks/>
            </p:cNvGrpSpPr>
            <p:nvPr/>
          </p:nvGrpSpPr>
          <p:grpSpPr bwMode="auto">
            <a:xfrm>
              <a:off x="761" y="3089"/>
              <a:ext cx="181" cy="197"/>
              <a:chOff x="2966" y="2441"/>
              <a:chExt cx="184" cy="197"/>
            </a:xfrm>
          </p:grpSpPr>
          <p:sp>
            <p:nvSpPr>
              <p:cNvPr id="38987" name="Rectangle 4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88" name="Text Box 48"/>
              <p:cNvSpPr txBox="1">
                <a:spLocks noChangeArrowheads="1"/>
              </p:cNvSpPr>
              <p:nvPr/>
            </p:nvSpPr>
            <p:spPr bwMode="auto">
              <a:xfrm>
                <a:off x="2966" y="2441"/>
                <a:ext cx="18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A</a:t>
                </a:r>
              </a:p>
            </p:txBody>
          </p:sp>
        </p:grpSp>
        <p:grpSp>
          <p:nvGrpSpPr>
            <p:cNvPr id="38962" name="Group 49"/>
            <p:cNvGrpSpPr>
              <a:grpSpLocks/>
            </p:cNvGrpSpPr>
            <p:nvPr/>
          </p:nvGrpSpPr>
          <p:grpSpPr bwMode="auto">
            <a:xfrm>
              <a:off x="1931" y="3473"/>
              <a:ext cx="181" cy="197"/>
              <a:chOff x="2966" y="2441"/>
              <a:chExt cx="184" cy="197"/>
            </a:xfrm>
          </p:grpSpPr>
          <p:sp>
            <p:nvSpPr>
              <p:cNvPr id="38985" name="Rectangle 5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86" name="Text Box 51"/>
              <p:cNvSpPr txBox="1">
                <a:spLocks noChangeArrowheads="1"/>
              </p:cNvSpPr>
              <p:nvPr/>
            </p:nvSpPr>
            <p:spPr bwMode="auto">
              <a:xfrm>
                <a:off x="2966" y="2441"/>
                <a:ext cx="18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E</a:t>
                </a:r>
              </a:p>
            </p:txBody>
          </p:sp>
        </p:grpSp>
        <p:grpSp>
          <p:nvGrpSpPr>
            <p:cNvPr id="38963" name="Group 52"/>
            <p:cNvGrpSpPr>
              <a:grpSpLocks/>
            </p:cNvGrpSpPr>
            <p:nvPr/>
          </p:nvGrpSpPr>
          <p:grpSpPr bwMode="auto">
            <a:xfrm>
              <a:off x="1246" y="3470"/>
              <a:ext cx="188" cy="197"/>
              <a:chOff x="2962" y="2441"/>
              <a:chExt cx="191" cy="197"/>
            </a:xfrm>
          </p:grpSpPr>
          <p:sp>
            <p:nvSpPr>
              <p:cNvPr id="38983" name="Rectangle 5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84" name="Text Box 54"/>
              <p:cNvSpPr txBox="1">
                <a:spLocks noChangeArrowheads="1"/>
              </p:cNvSpPr>
              <p:nvPr/>
            </p:nvSpPr>
            <p:spPr bwMode="auto">
              <a:xfrm>
                <a:off x="2962" y="2441"/>
                <a:ext cx="191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D</a:t>
                </a:r>
              </a:p>
            </p:txBody>
          </p:sp>
        </p:grpSp>
        <p:grpSp>
          <p:nvGrpSpPr>
            <p:cNvPr id="38964" name="Group 55"/>
            <p:cNvGrpSpPr>
              <a:grpSpLocks/>
            </p:cNvGrpSpPr>
            <p:nvPr/>
          </p:nvGrpSpPr>
          <p:grpSpPr bwMode="auto">
            <a:xfrm>
              <a:off x="1921" y="2783"/>
              <a:ext cx="188" cy="197"/>
              <a:chOff x="2962" y="2441"/>
              <a:chExt cx="191" cy="197"/>
            </a:xfrm>
          </p:grpSpPr>
          <p:sp>
            <p:nvSpPr>
              <p:cNvPr id="38981" name="Rectangle 5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82" name="Text Box 57"/>
              <p:cNvSpPr txBox="1">
                <a:spLocks noChangeArrowheads="1"/>
              </p:cNvSpPr>
              <p:nvPr/>
            </p:nvSpPr>
            <p:spPr bwMode="auto">
              <a:xfrm>
                <a:off x="2962" y="2441"/>
                <a:ext cx="191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C</a:t>
                </a:r>
              </a:p>
            </p:txBody>
          </p:sp>
        </p:grpSp>
        <p:grpSp>
          <p:nvGrpSpPr>
            <p:cNvPr id="38965" name="Group 58"/>
            <p:cNvGrpSpPr>
              <a:grpSpLocks/>
            </p:cNvGrpSpPr>
            <p:nvPr/>
          </p:nvGrpSpPr>
          <p:grpSpPr bwMode="auto">
            <a:xfrm>
              <a:off x="1242" y="2783"/>
              <a:ext cx="181" cy="197"/>
              <a:chOff x="2967" y="2441"/>
              <a:chExt cx="184" cy="197"/>
            </a:xfrm>
          </p:grpSpPr>
          <p:sp>
            <p:nvSpPr>
              <p:cNvPr id="38979" name="Rectangle 5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80" name="Text Box 60"/>
              <p:cNvSpPr txBox="1">
                <a:spLocks noChangeArrowheads="1"/>
              </p:cNvSpPr>
              <p:nvPr/>
            </p:nvSpPr>
            <p:spPr bwMode="auto">
              <a:xfrm>
                <a:off x="2967" y="2441"/>
                <a:ext cx="18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B</a:t>
                </a:r>
              </a:p>
            </p:txBody>
          </p:sp>
        </p:grpSp>
        <p:grpSp>
          <p:nvGrpSpPr>
            <p:cNvPr id="38966" name="Group 61"/>
            <p:cNvGrpSpPr>
              <a:grpSpLocks/>
            </p:cNvGrpSpPr>
            <p:nvPr/>
          </p:nvGrpSpPr>
          <p:grpSpPr bwMode="auto">
            <a:xfrm>
              <a:off x="2508" y="3131"/>
              <a:ext cx="174" cy="197"/>
              <a:chOff x="2970" y="2441"/>
              <a:chExt cx="177" cy="197"/>
            </a:xfrm>
          </p:grpSpPr>
          <p:sp>
            <p:nvSpPr>
              <p:cNvPr id="38977" name="Rectangle 6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78" name="Text Box 63"/>
              <p:cNvSpPr txBox="1">
                <a:spLocks noChangeArrowheads="1"/>
              </p:cNvSpPr>
              <p:nvPr/>
            </p:nvSpPr>
            <p:spPr bwMode="auto">
              <a:xfrm>
                <a:off x="2970" y="2441"/>
                <a:ext cx="177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F</a:t>
                </a:r>
              </a:p>
            </p:txBody>
          </p:sp>
        </p:grpSp>
        <p:sp>
          <p:nvSpPr>
            <p:cNvPr id="38967" name="Text Box 64"/>
            <p:cNvSpPr txBox="1">
              <a:spLocks noChangeArrowheads="1"/>
            </p:cNvSpPr>
            <p:nvPr/>
          </p:nvSpPr>
          <p:spPr bwMode="auto">
            <a:xfrm>
              <a:off x="969" y="2897"/>
              <a:ext cx="167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2</a:t>
              </a:r>
            </a:p>
          </p:txBody>
        </p:sp>
        <p:sp>
          <p:nvSpPr>
            <p:cNvPr id="38968" name="Text Box 65"/>
            <p:cNvSpPr txBox="1">
              <a:spLocks noChangeArrowheads="1"/>
            </p:cNvSpPr>
            <p:nvPr/>
          </p:nvSpPr>
          <p:spPr bwMode="auto">
            <a:xfrm>
              <a:off x="1318" y="3116"/>
              <a:ext cx="167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2</a:t>
              </a:r>
            </a:p>
          </p:txBody>
        </p:sp>
        <p:sp>
          <p:nvSpPr>
            <p:cNvPr id="38969" name="Text Box 66"/>
            <p:cNvSpPr txBox="1">
              <a:spLocks noChangeArrowheads="1"/>
            </p:cNvSpPr>
            <p:nvPr/>
          </p:nvSpPr>
          <p:spPr bwMode="auto">
            <a:xfrm>
              <a:off x="882" y="3329"/>
              <a:ext cx="167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1</a:t>
              </a:r>
            </a:p>
          </p:txBody>
        </p:sp>
        <p:sp>
          <p:nvSpPr>
            <p:cNvPr id="38970" name="Text Box 67"/>
            <p:cNvSpPr txBox="1">
              <a:spLocks noChangeArrowheads="1"/>
            </p:cNvSpPr>
            <p:nvPr/>
          </p:nvSpPr>
          <p:spPr bwMode="auto">
            <a:xfrm>
              <a:off x="1701" y="3209"/>
              <a:ext cx="167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3</a:t>
              </a:r>
            </a:p>
          </p:txBody>
        </p:sp>
        <p:sp>
          <p:nvSpPr>
            <p:cNvPr id="38971" name="Text Box 68"/>
            <p:cNvSpPr txBox="1">
              <a:spLocks noChangeArrowheads="1"/>
            </p:cNvSpPr>
            <p:nvPr/>
          </p:nvSpPr>
          <p:spPr bwMode="auto">
            <a:xfrm>
              <a:off x="1638" y="3563"/>
              <a:ext cx="167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1</a:t>
              </a:r>
            </a:p>
          </p:txBody>
        </p:sp>
        <p:sp>
          <p:nvSpPr>
            <p:cNvPr id="38972" name="Text Box 69"/>
            <p:cNvSpPr txBox="1">
              <a:spLocks noChangeArrowheads="1"/>
            </p:cNvSpPr>
            <p:nvPr/>
          </p:nvSpPr>
          <p:spPr bwMode="auto">
            <a:xfrm>
              <a:off x="1999" y="3134"/>
              <a:ext cx="167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1</a:t>
              </a:r>
            </a:p>
          </p:txBody>
        </p:sp>
        <p:sp>
          <p:nvSpPr>
            <p:cNvPr id="38973" name="Text Box 70"/>
            <p:cNvSpPr txBox="1">
              <a:spLocks noChangeArrowheads="1"/>
            </p:cNvSpPr>
            <p:nvPr/>
          </p:nvSpPr>
          <p:spPr bwMode="auto">
            <a:xfrm>
              <a:off x="2358" y="3398"/>
              <a:ext cx="167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2</a:t>
              </a:r>
            </a:p>
          </p:txBody>
        </p:sp>
        <p:sp>
          <p:nvSpPr>
            <p:cNvPr id="38974" name="Text Box 71"/>
            <p:cNvSpPr txBox="1">
              <a:spLocks noChangeArrowheads="1"/>
            </p:cNvSpPr>
            <p:nvPr/>
          </p:nvSpPr>
          <p:spPr bwMode="auto">
            <a:xfrm>
              <a:off x="2331" y="2861"/>
              <a:ext cx="167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5</a:t>
              </a:r>
            </a:p>
          </p:txBody>
        </p:sp>
        <p:sp>
          <p:nvSpPr>
            <p:cNvPr id="38975" name="Text Box 72"/>
            <p:cNvSpPr txBox="1">
              <a:spLocks noChangeArrowheads="1"/>
            </p:cNvSpPr>
            <p:nvPr/>
          </p:nvSpPr>
          <p:spPr bwMode="auto">
            <a:xfrm>
              <a:off x="1596" y="2711"/>
              <a:ext cx="167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3</a:t>
              </a:r>
            </a:p>
          </p:txBody>
        </p:sp>
        <p:sp>
          <p:nvSpPr>
            <p:cNvPr id="38976" name="Text Box 73"/>
            <p:cNvSpPr txBox="1">
              <a:spLocks noChangeArrowheads="1"/>
            </p:cNvSpPr>
            <p:nvPr/>
          </p:nvSpPr>
          <p:spPr bwMode="auto">
            <a:xfrm>
              <a:off x="1245" y="2444"/>
              <a:ext cx="167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5</a:t>
              </a:r>
            </a:p>
          </p:txBody>
        </p:sp>
      </p:grpSp>
      <p:sp>
        <p:nvSpPr>
          <p:cNvPr id="38917" name="Line 74"/>
          <p:cNvSpPr>
            <a:spLocks noChangeShapeType="1"/>
          </p:cNvSpPr>
          <p:nvPr/>
        </p:nvSpPr>
        <p:spPr bwMode="auto">
          <a:xfrm>
            <a:off x="4572000" y="1981200"/>
            <a:ext cx="12954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Line 75"/>
          <p:cNvSpPr>
            <a:spLocks noChangeShapeType="1"/>
          </p:cNvSpPr>
          <p:nvPr/>
        </p:nvSpPr>
        <p:spPr bwMode="auto">
          <a:xfrm>
            <a:off x="4572000" y="1981200"/>
            <a:ext cx="762000" cy="1905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AutoShape 76"/>
          <p:cNvSpPr>
            <a:spLocks noChangeArrowheads="1"/>
          </p:cNvSpPr>
          <p:nvPr/>
        </p:nvSpPr>
        <p:spPr bwMode="auto">
          <a:xfrm>
            <a:off x="4343400" y="5943600"/>
            <a:ext cx="1828800" cy="685800"/>
          </a:xfrm>
          <a:prstGeom prst="wedgeRoundRectCallout">
            <a:avLst>
              <a:gd name="adj1" fmla="val -17273"/>
              <a:gd name="adj2" fmla="val -254630"/>
              <a:gd name="adj3" fmla="val 16667"/>
            </a:avLst>
          </a:prstGeom>
          <a:solidFill>
            <a:srgbClr val="FFCC9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Helvetica" charset="0"/>
              </a:rPr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941669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focus on clarifying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love the degree of interaction in this year’s class</a:t>
            </a:r>
          </a:p>
          <a:p>
            <a:pPr lvl="3"/>
            <a:endParaRPr lang="en-US" dirty="0"/>
          </a:p>
          <a:p>
            <a:r>
              <a:rPr lang="en-US" dirty="0" smtClean="0"/>
              <a:t>But there are many people who are confused</a:t>
            </a:r>
          </a:p>
          <a:p>
            <a:pPr lvl="3"/>
            <a:endParaRPr lang="en-US" dirty="0"/>
          </a:p>
          <a:p>
            <a:r>
              <a:rPr lang="en-US" dirty="0" smtClean="0"/>
              <a:t>I’d like to give them the chance to ask about basics</a:t>
            </a:r>
          </a:p>
          <a:p>
            <a:pPr lvl="3"/>
            <a:endParaRPr lang="en-US" dirty="0"/>
          </a:p>
          <a:p>
            <a:r>
              <a:rPr lang="en-US" dirty="0" smtClean="0"/>
              <a:t>So today, let’s give priority to questions of the form</a:t>
            </a:r>
          </a:p>
          <a:p>
            <a:pPr lvl="1"/>
            <a:r>
              <a:rPr lang="en-US" dirty="0" smtClean="0"/>
              <a:t>“I don’t understand X” or “how does that work?”</a:t>
            </a:r>
          </a:p>
          <a:p>
            <a:pPr lvl="7"/>
            <a:endParaRPr lang="en-US" dirty="0"/>
          </a:p>
          <a:p>
            <a:r>
              <a:rPr lang="en-US" dirty="0" smtClean="0"/>
              <a:t>Ask speculative questions during or after break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80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C88D016-9976-CC4F-BACB-6C6B0664DD4D}" type="slidenum">
              <a:rPr lang="en-US" sz="1400" b="0">
                <a:latin typeface="Times New Roman" charset="0"/>
              </a:rPr>
              <a:pPr eaLnBrk="1" hangingPunct="1"/>
              <a:t>20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elvetica" charset="0"/>
                <a:ea typeface="ＭＳ Ｐゴシック" charset="0"/>
                <a:cs typeface="ＭＳ Ｐゴシック" charset="0"/>
              </a:rPr>
              <a:t>Dijkstra</a:t>
            </a:r>
            <a:r>
              <a:rPr lang="ja-JP" altLang="en-US" dirty="0" smtClean="0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 smtClean="0">
                <a:latin typeface="Helvetica" charset="0"/>
                <a:ea typeface="ＭＳ Ｐゴシック" charset="0"/>
                <a:cs typeface="ＭＳ Ｐゴシック" charset="0"/>
              </a:rPr>
              <a:t>s </a:t>
            </a:r>
            <a:r>
              <a:rPr lang="en-US" altLang="ja-JP" dirty="0">
                <a:latin typeface="Helvetica" charset="0"/>
                <a:ea typeface="ＭＳ Ｐゴシック" charset="0"/>
                <a:cs typeface="ＭＳ Ｐゴシック" charset="0"/>
              </a:rPr>
              <a:t>Algorithm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4915" name="Text Box 3"/>
          <p:cNvSpPr txBox="1">
            <a:spLocks noChangeArrowheads="1"/>
          </p:cNvSpPr>
          <p:nvPr/>
        </p:nvSpPr>
        <p:spPr bwMode="auto">
          <a:xfrm>
            <a:off x="1141413" y="1458913"/>
            <a:ext cx="6859587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 dirty="0">
                <a:latin typeface="Arial" charset="0"/>
              </a:rPr>
              <a:t>1  </a:t>
            </a:r>
            <a:r>
              <a:rPr lang="en-US" i="1" dirty="0">
                <a:latin typeface="Arial" charset="0"/>
              </a:rPr>
              <a:t>Initialization:</a:t>
            </a:r>
            <a:r>
              <a:rPr lang="en-US" b="0" dirty="0">
                <a:latin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</a:rPr>
              <a:t>2    </a:t>
            </a:r>
            <a:r>
              <a:rPr lang="en-US" dirty="0">
                <a:latin typeface="Arial" charset="0"/>
              </a:rPr>
              <a:t>S</a:t>
            </a:r>
            <a:r>
              <a:rPr lang="en-US" b="0" dirty="0">
                <a:latin typeface="Arial" charset="0"/>
              </a:rPr>
              <a:t> = {</a:t>
            </a:r>
            <a:r>
              <a:rPr lang="en-US" dirty="0">
                <a:latin typeface="Arial" charset="0"/>
              </a:rPr>
              <a:t>A</a:t>
            </a:r>
            <a:r>
              <a:rPr lang="en-US" b="0" dirty="0">
                <a:latin typeface="Arial" charset="0"/>
              </a:rPr>
              <a:t>};</a:t>
            </a:r>
          </a:p>
          <a:p>
            <a:pPr algn="l"/>
            <a:r>
              <a:rPr lang="en-US" b="0" dirty="0">
                <a:latin typeface="Arial" charset="0"/>
              </a:rPr>
              <a:t>3    for all nodes </a:t>
            </a:r>
            <a:r>
              <a:rPr lang="en-US" i="1" dirty="0">
                <a:latin typeface="Arial" charset="0"/>
              </a:rPr>
              <a:t>v</a:t>
            </a:r>
            <a:r>
              <a:rPr lang="en-US" b="0" dirty="0">
                <a:latin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</a:rPr>
              <a:t>4      if </a:t>
            </a:r>
            <a:r>
              <a:rPr lang="en-US" i="1" dirty="0">
                <a:latin typeface="Arial" charset="0"/>
              </a:rPr>
              <a:t>v</a:t>
            </a:r>
            <a:r>
              <a:rPr lang="en-US" b="0" dirty="0">
                <a:latin typeface="Arial" charset="0"/>
              </a:rPr>
              <a:t> adjacent to </a:t>
            </a:r>
            <a:r>
              <a:rPr lang="en-US" i="1" dirty="0">
                <a:latin typeface="Arial" charset="0"/>
              </a:rPr>
              <a:t>A</a:t>
            </a:r>
            <a:r>
              <a:rPr lang="en-US" b="0" dirty="0">
                <a:latin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</a:rPr>
              <a:t>5        then D(v) = c(</a:t>
            </a:r>
            <a:r>
              <a:rPr lang="en-US" b="0" dirty="0" err="1">
                <a:latin typeface="Arial" charset="0"/>
              </a:rPr>
              <a:t>A,v</a:t>
            </a:r>
            <a:r>
              <a:rPr lang="en-US" b="0" dirty="0">
                <a:latin typeface="Arial" charset="0"/>
              </a:rPr>
              <a:t>); </a:t>
            </a:r>
          </a:p>
          <a:p>
            <a:pPr algn="l"/>
            <a:r>
              <a:rPr lang="en-US" b="0" dirty="0">
                <a:latin typeface="Arial" charset="0"/>
              </a:rPr>
              <a:t>6        else D(v) =     ;</a:t>
            </a:r>
          </a:p>
          <a:p>
            <a:pPr algn="l"/>
            <a:r>
              <a:rPr lang="en-US" b="0" dirty="0">
                <a:latin typeface="Arial" charset="0"/>
              </a:rPr>
              <a:t>7 </a:t>
            </a:r>
          </a:p>
          <a:p>
            <a:pPr algn="l"/>
            <a:r>
              <a:rPr lang="en-US" b="0" dirty="0">
                <a:latin typeface="Arial" charset="0"/>
              </a:rPr>
              <a:t>8   </a:t>
            </a:r>
            <a:r>
              <a:rPr lang="en-US" i="1" dirty="0">
                <a:latin typeface="Arial" charset="0"/>
              </a:rPr>
              <a:t>Loop</a:t>
            </a:r>
            <a:r>
              <a:rPr lang="en-US" b="0" i="1" dirty="0">
                <a:latin typeface="Arial" charset="0"/>
              </a:rPr>
              <a:t> </a:t>
            </a:r>
            <a:endParaRPr lang="en-US" b="0" dirty="0">
              <a:latin typeface="Arial" charset="0"/>
            </a:endParaRPr>
          </a:p>
          <a:p>
            <a:pPr algn="l"/>
            <a:r>
              <a:rPr lang="en-US" b="0" dirty="0">
                <a:latin typeface="Arial" charset="0"/>
              </a:rPr>
              <a:t>9      find </a:t>
            </a:r>
            <a:r>
              <a:rPr lang="en-US" dirty="0">
                <a:latin typeface="Arial" charset="0"/>
              </a:rPr>
              <a:t>w</a:t>
            </a:r>
            <a:r>
              <a:rPr lang="en-US" b="0" dirty="0">
                <a:latin typeface="Arial" charset="0"/>
              </a:rPr>
              <a:t> not in </a:t>
            </a:r>
            <a:r>
              <a:rPr lang="en-US" dirty="0">
                <a:latin typeface="Arial" charset="0"/>
              </a:rPr>
              <a:t>S</a:t>
            </a:r>
            <a:r>
              <a:rPr lang="en-US" b="0" dirty="0">
                <a:latin typeface="Arial" charset="0"/>
              </a:rPr>
              <a:t> such that D(w) is a minimum; </a:t>
            </a:r>
          </a:p>
          <a:p>
            <a:pPr algn="l"/>
            <a:r>
              <a:rPr lang="en-US" b="0" dirty="0">
                <a:latin typeface="Arial" charset="0"/>
              </a:rPr>
              <a:t>10    add </a:t>
            </a:r>
            <a:r>
              <a:rPr lang="en-US" dirty="0">
                <a:latin typeface="Arial" charset="0"/>
              </a:rPr>
              <a:t>w</a:t>
            </a:r>
            <a:r>
              <a:rPr lang="en-US" b="0" dirty="0">
                <a:latin typeface="Arial" charset="0"/>
              </a:rPr>
              <a:t> to </a:t>
            </a:r>
            <a:r>
              <a:rPr lang="en-US" dirty="0">
                <a:latin typeface="Arial" charset="0"/>
              </a:rPr>
              <a:t>S</a:t>
            </a:r>
            <a:r>
              <a:rPr lang="en-US" b="0" dirty="0">
                <a:latin typeface="Arial" charset="0"/>
              </a:rPr>
              <a:t>; </a:t>
            </a:r>
          </a:p>
          <a:p>
            <a:pPr algn="l"/>
            <a:r>
              <a:rPr lang="en-US" b="0" dirty="0">
                <a:latin typeface="Arial" charset="0"/>
              </a:rPr>
              <a:t>11    update D(v) for all </a:t>
            </a:r>
            <a:r>
              <a:rPr lang="en-US" dirty="0">
                <a:latin typeface="Arial" charset="0"/>
              </a:rPr>
              <a:t>v</a:t>
            </a:r>
            <a:r>
              <a:rPr lang="en-US" b="0" dirty="0">
                <a:latin typeface="Arial" charset="0"/>
              </a:rPr>
              <a:t> adjacent to </a:t>
            </a:r>
            <a:r>
              <a:rPr lang="en-US" dirty="0">
                <a:latin typeface="Arial" charset="0"/>
              </a:rPr>
              <a:t>w</a:t>
            </a:r>
            <a:r>
              <a:rPr lang="en-US" b="0" dirty="0">
                <a:latin typeface="Arial" charset="0"/>
              </a:rPr>
              <a:t> and not in </a:t>
            </a:r>
            <a:r>
              <a:rPr lang="en-US" dirty="0">
                <a:latin typeface="Arial" charset="0"/>
              </a:rPr>
              <a:t>S</a:t>
            </a:r>
            <a:r>
              <a:rPr lang="en-US" b="0" dirty="0">
                <a:latin typeface="Arial" charset="0"/>
              </a:rPr>
              <a:t>: </a:t>
            </a:r>
          </a:p>
          <a:p>
            <a:pPr algn="l"/>
            <a:r>
              <a:rPr lang="en-US" b="0" dirty="0">
                <a:latin typeface="Arial" charset="0"/>
              </a:rPr>
              <a:t>12       if  D(w) + c(</a:t>
            </a:r>
            <a:r>
              <a:rPr lang="en-US" b="0" dirty="0" err="1">
                <a:latin typeface="Arial" charset="0"/>
              </a:rPr>
              <a:t>w,v</a:t>
            </a:r>
            <a:r>
              <a:rPr lang="en-US" b="0" dirty="0">
                <a:latin typeface="Arial" charset="0"/>
              </a:rPr>
              <a:t>) &lt; D(v) then</a:t>
            </a:r>
          </a:p>
          <a:p>
            <a:pPr algn="l"/>
            <a:r>
              <a:rPr lang="en-US" b="0" dirty="0">
                <a:latin typeface="Arial" charset="0"/>
              </a:rPr>
              <a:t>              // </a:t>
            </a:r>
            <a:r>
              <a:rPr lang="en-US" i="1" dirty="0">
                <a:latin typeface="Times New Roman" charset="0"/>
              </a:rPr>
              <a:t>w</a:t>
            </a:r>
            <a:r>
              <a:rPr lang="en-US" b="0" i="1" dirty="0">
                <a:latin typeface="Times New Roman" charset="0"/>
              </a:rPr>
              <a:t> gives us a shorter path to </a:t>
            </a:r>
            <a:r>
              <a:rPr lang="en-US" i="1" dirty="0">
                <a:latin typeface="Times New Roman" charset="0"/>
              </a:rPr>
              <a:t>v</a:t>
            </a:r>
            <a:r>
              <a:rPr lang="en-US" b="0" i="1" dirty="0">
                <a:latin typeface="Times New Roman" charset="0"/>
              </a:rPr>
              <a:t> than </a:t>
            </a:r>
            <a:r>
              <a:rPr lang="en-US" b="0" i="1" dirty="0" smtClean="0">
                <a:latin typeface="Times New Roman" charset="0"/>
              </a:rPr>
              <a:t>we’</a:t>
            </a:r>
            <a:r>
              <a:rPr lang="en-US" altLang="ja-JP" b="0" i="1" dirty="0" smtClean="0">
                <a:latin typeface="Times New Roman" charset="0"/>
              </a:rPr>
              <a:t>ve </a:t>
            </a:r>
            <a:r>
              <a:rPr lang="en-US" altLang="ja-JP" b="0" i="1" dirty="0">
                <a:latin typeface="Times New Roman" charset="0"/>
              </a:rPr>
              <a:t>found so far</a:t>
            </a:r>
            <a:r>
              <a:rPr lang="en-US" altLang="ja-JP" b="0" i="1" dirty="0">
                <a:latin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</a:rPr>
              <a:t>13          D(v) = D(w) + c(</a:t>
            </a:r>
            <a:r>
              <a:rPr lang="en-US" b="0" dirty="0" err="1">
                <a:latin typeface="Arial" charset="0"/>
              </a:rPr>
              <a:t>w,v</a:t>
            </a:r>
            <a:r>
              <a:rPr lang="en-US" b="0" dirty="0">
                <a:latin typeface="Arial" charset="0"/>
              </a:rPr>
              <a:t>); p(v) = w;</a:t>
            </a:r>
          </a:p>
          <a:p>
            <a:pPr algn="l"/>
            <a:r>
              <a:rPr lang="en-US" b="0" dirty="0">
                <a:latin typeface="Arial" charset="0"/>
              </a:rPr>
              <a:t>14  </a:t>
            </a:r>
            <a:r>
              <a:rPr lang="en-US" i="1" dirty="0">
                <a:latin typeface="Arial" charset="0"/>
              </a:rPr>
              <a:t>until all nodes in S;</a:t>
            </a:r>
            <a:r>
              <a:rPr lang="en-US" b="0" dirty="0">
                <a:latin typeface="Arial" charset="0"/>
              </a:rPr>
              <a:t> </a:t>
            </a:r>
          </a:p>
        </p:txBody>
      </p:sp>
      <p:sp>
        <p:nvSpPr>
          <p:cNvPr id="934916" name="Freeform 4"/>
          <p:cNvSpPr>
            <a:spLocks/>
          </p:cNvSpPr>
          <p:nvPr/>
        </p:nvSpPr>
        <p:spPr bwMode="auto">
          <a:xfrm>
            <a:off x="895350" y="3810000"/>
            <a:ext cx="476250" cy="2286000"/>
          </a:xfrm>
          <a:custGeom>
            <a:avLst/>
            <a:gdLst>
              <a:gd name="T0" fmla="*/ 2147483647 w 300"/>
              <a:gd name="T1" fmla="*/ 2147483647 h 3600"/>
              <a:gd name="T2" fmla="*/ 2147483647 w 300"/>
              <a:gd name="T3" fmla="*/ 2147483647 h 3600"/>
              <a:gd name="T4" fmla="*/ 0 w 300"/>
              <a:gd name="T5" fmla="*/ 2147483647 h 3600"/>
              <a:gd name="T6" fmla="*/ 0 w 300"/>
              <a:gd name="T7" fmla="*/ 0 h 3600"/>
              <a:gd name="T8" fmla="*/ 2147483647 w 300"/>
              <a:gd name="T9" fmla="*/ 0 h 3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"/>
              <a:gd name="T16" fmla="*/ 0 h 3600"/>
              <a:gd name="T17" fmla="*/ 300 w 300"/>
              <a:gd name="T18" fmla="*/ 3600 h 3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" h="3600">
                <a:moveTo>
                  <a:pt x="300" y="3546"/>
                </a:moveTo>
                <a:lnTo>
                  <a:pt x="300" y="3600"/>
                </a:lnTo>
                <a:lnTo>
                  <a:pt x="0" y="3594"/>
                </a:ln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34917" name="Object 2"/>
          <p:cNvGraphicFramePr>
            <a:graphicFrameLocks noChangeAspect="1"/>
          </p:cNvGraphicFramePr>
          <p:nvPr/>
        </p:nvGraphicFramePr>
        <p:xfrm>
          <a:off x="3200400" y="3048000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4" imgW="152400" imgH="127000" progId="Equation.3">
                  <p:embed/>
                </p:oleObj>
              </mc:Choice>
              <mc:Fallback>
                <p:oleObj name="Equation" r:id="rId4" imgW="1524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048000"/>
                        <a:ext cx="381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4724400" y="1295400"/>
            <a:ext cx="41386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 algn="l"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400" b="0" dirty="0">
                <a:solidFill>
                  <a:schemeClr val="accent2"/>
                </a:solidFill>
                <a:latin typeface="Arial" charset="0"/>
              </a:rPr>
              <a:t>c(</a:t>
            </a:r>
            <a:r>
              <a:rPr lang="en-US" sz="2400" b="0" dirty="0" err="1">
                <a:solidFill>
                  <a:schemeClr val="accent2"/>
                </a:solidFill>
                <a:latin typeface="Arial" charset="0"/>
              </a:rPr>
              <a:t>i,j</a:t>
            </a:r>
            <a:r>
              <a:rPr lang="en-US" sz="2400" b="0" dirty="0">
                <a:solidFill>
                  <a:schemeClr val="accent2"/>
                </a:solidFill>
                <a:latin typeface="Arial" charset="0"/>
              </a:rPr>
              <a:t>):</a:t>
            </a:r>
            <a:r>
              <a:rPr lang="en-US" b="0" dirty="0">
                <a:latin typeface="Arial" charset="0"/>
              </a:rPr>
              <a:t> link cost from node </a:t>
            </a:r>
            <a:r>
              <a:rPr lang="en-US" b="0" i="1" dirty="0" err="1">
                <a:latin typeface="Arial" charset="0"/>
              </a:rPr>
              <a:t>i</a:t>
            </a:r>
            <a:r>
              <a:rPr lang="en-US" b="0" dirty="0">
                <a:latin typeface="Arial" charset="0"/>
              </a:rPr>
              <a:t> to </a:t>
            </a:r>
            <a:r>
              <a:rPr lang="en-US" b="0" i="1" dirty="0">
                <a:latin typeface="Arial" charset="0"/>
              </a:rPr>
              <a:t>j</a:t>
            </a:r>
            <a:endParaRPr lang="en-US" b="0" dirty="0">
              <a:latin typeface="Arial" charset="0"/>
            </a:endParaRPr>
          </a:p>
          <a:p>
            <a:pPr marL="285750" indent="-285750" algn="l"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400" b="0" dirty="0">
                <a:solidFill>
                  <a:schemeClr val="accent2"/>
                </a:solidFill>
                <a:latin typeface="Arial" charset="0"/>
              </a:rPr>
              <a:t>D(v):</a:t>
            </a:r>
            <a:r>
              <a:rPr lang="en-US" b="0" dirty="0">
                <a:latin typeface="Arial" charset="0"/>
              </a:rPr>
              <a:t> current cost source </a:t>
            </a:r>
            <a:r>
              <a:rPr lang="en-US" b="0" dirty="0">
                <a:latin typeface="Arial" charset="0"/>
                <a:sym typeface="Symbol" charset="0"/>
              </a:rPr>
              <a:t></a:t>
            </a:r>
            <a:r>
              <a:rPr lang="en-US" b="0" dirty="0">
                <a:latin typeface="Arial" charset="0"/>
              </a:rPr>
              <a:t> </a:t>
            </a:r>
            <a:r>
              <a:rPr lang="en-US" b="0" i="1" dirty="0">
                <a:latin typeface="Arial" charset="0"/>
              </a:rPr>
              <a:t>v</a:t>
            </a:r>
          </a:p>
          <a:p>
            <a:pPr marL="285750" indent="-285750" algn="l"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400" b="0" dirty="0">
                <a:solidFill>
                  <a:schemeClr val="accent2"/>
                </a:solidFill>
                <a:latin typeface="Arial" charset="0"/>
              </a:rPr>
              <a:t>p(v):</a:t>
            </a:r>
            <a:r>
              <a:rPr lang="en-US" b="0" dirty="0">
                <a:latin typeface="Arial" charset="0"/>
              </a:rPr>
              <a:t> predecessor node along path from source to </a:t>
            </a:r>
            <a:r>
              <a:rPr lang="en-US" b="0" i="1" dirty="0">
                <a:latin typeface="Arial" charset="0"/>
              </a:rPr>
              <a:t>v</a:t>
            </a:r>
            <a:r>
              <a:rPr lang="en-US" b="0" dirty="0">
                <a:latin typeface="Arial" charset="0"/>
              </a:rPr>
              <a:t>, that is next to </a:t>
            </a:r>
            <a:r>
              <a:rPr lang="en-US" b="0" i="1" dirty="0">
                <a:latin typeface="Arial" charset="0"/>
              </a:rPr>
              <a:t>v</a:t>
            </a:r>
          </a:p>
          <a:p>
            <a:pPr marL="285750" indent="-285750" algn="l"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400" b="0" dirty="0">
                <a:solidFill>
                  <a:schemeClr val="accent2"/>
                </a:solidFill>
                <a:latin typeface="Arial" charset="0"/>
              </a:rPr>
              <a:t>S:</a:t>
            </a:r>
            <a:r>
              <a:rPr lang="en-US" b="0" dirty="0">
                <a:latin typeface="Arial" charset="0"/>
              </a:rPr>
              <a:t> set of nodes whose least cost path definitively known</a:t>
            </a:r>
          </a:p>
        </p:txBody>
      </p:sp>
    </p:spTree>
    <p:extLst>
      <p:ext uri="{BB962C8B-B14F-4D97-AF65-F5344CB8AC3E}">
        <p14:creationId xmlns:p14="http://schemas.microsoft.com/office/powerpoint/2010/main" val="3966717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4915" grpId="0" build="p"/>
      <p:bldP spid="9349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F3D8770-00CC-F248-A9AC-4F134D0F12FD}" type="slidenum">
              <a:rPr lang="en-US" sz="1400" b="0">
                <a:latin typeface="Times New Roman" charset="0"/>
              </a:rPr>
              <a:pPr eaLnBrk="1" hangingPunct="1"/>
              <a:t>21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Dijkstra</a:t>
            </a:r>
            <a:r>
              <a:rPr lang="ja-JP" altLang="en-US" dirty="0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Helvetica" charset="0"/>
                <a:ea typeface="ＭＳ Ｐゴシック" charset="0"/>
                <a:cs typeface="ＭＳ Ｐゴシック" charset="0"/>
              </a:rPr>
              <a:t>s Algorithm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96863" y="1506538"/>
            <a:ext cx="708025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Step</a:t>
            </a:r>
          </a:p>
          <a:p>
            <a:r>
              <a:rPr lang="en-US" b="0">
                <a:latin typeface="Arial" charset="0"/>
              </a:rPr>
              <a:t>0</a:t>
            </a:r>
          </a:p>
          <a:p>
            <a:r>
              <a:rPr lang="en-US" b="0">
                <a:latin typeface="Arial" charset="0"/>
              </a:rPr>
              <a:t>1</a:t>
            </a:r>
          </a:p>
          <a:p>
            <a:r>
              <a:rPr lang="en-US" b="0">
                <a:latin typeface="Arial" charset="0"/>
              </a:rPr>
              <a:t>2</a:t>
            </a:r>
          </a:p>
          <a:p>
            <a:r>
              <a:rPr lang="en-US" b="0">
                <a:latin typeface="Arial" charset="0"/>
              </a:rPr>
              <a:t>3</a:t>
            </a:r>
          </a:p>
          <a:p>
            <a:r>
              <a:rPr lang="en-US" b="0">
                <a:latin typeface="Arial" charset="0"/>
              </a:rPr>
              <a:t>4</a:t>
            </a:r>
          </a:p>
          <a:p>
            <a:r>
              <a:rPr lang="en-US" b="0">
                <a:latin typeface="Arial" charset="0"/>
              </a:rPr>
              <a:t>5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409700" y="1516063"/>
            <a:ext cx="9191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start S</a:t>
            </a:r>
          </a:p>
          <a:p>
            <a:r>
              <a:rPr lang="en-US" b="0">
                <a:latin typeface="Arial" charset="0"/>
              </a:rPr>
              <a:t>A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471738" y="1497013"/>
            <a:ext cx="1257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D(B),p(B)</a:t>
            </a:r>
          </a:p>
          <a:p>
            <a:r>
              <a:rPr lang="en-US" b="0">
                <a:latin typeface="Arial" charset="0"/>
              </a:rPr>
              <a:t>2,A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651250" y="1501775"/>
            <a:ext cx="1377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 D(C),p(C)</a:t>
            </a:r>
          </a:p>
          <a:p>
            <a:r>
              <a:rPr lang="en-US" b="0">
                <a:latin typeface="Arial" charset="0"/>
              </a:rPr>
              <a:t>5,A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4943475" y="1497013"/>
            <a:ext cx="1284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D(D),p(D)</a:t>
            </a:r>
          </a:p>
          <a:p>
            <a:r>
              <a:rPr lang="en-US" b="0">
                <a:latin typeface="Arial" charset="0"/>
              </a:rPr>
              <a:t>1,A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6324600" y="1501775"/>
            <a:ext cx="1257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D(E),p(E)</a:t>
            </a:r>
          </a:p>
          <a:p>
            <a:endParaRPr lang="en-US" b="0">
              <a:latin typeface="Arial" charset="0"/>
            </a:endParaRP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7605713" y="1516063"/>
            <a:ext cx="1228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D(F),p(F)</a:t>
            </a:r>
          </a:p>
          <a:p>
            <a:endParaRPr lang="en-US" b="0">
              <a:latin typeface="Arial" charset="0"/>
            </a:endParaRP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361950" y="1857375"/>
            <a:ext cx="85058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519113" y="2162175"/>
            <a:ext cx="82962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538163" y="2457450"/>
            <a:ext cx="8267700" cy="47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547688" y="2767013"/>
            <a:ext cx="8253412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557213" y="3071813"/>
            <a:ext cx="8267700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>
            <a:off x="571500" y="3386138"/>
            <a:ext cx="8262938" cy="4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24" name="Group 91"/>
          <p:cNvGrpSpPr>
            <a:grpSpLocks/>
          </p:cNvGrpSpPr>
          <p:nvPr/>
        </p:nvGrpSpPr>
        <p:grpSpPr bwMode="auto">
          <a:xfrm>
            <a:off x="684213" y="3810000"/>
            <a:ext cx="3571875" cy="2236788"/>
            <a:chOff x="624" y="2400"/>
            <a:chExt cx="2250" cy="1409"/>
          </a:xfrm>
        </p:grpSpPr>
        <p:sp>
          <p:nvSpPr>
            <p:cNvPr id="43031" name="Freeform 16"/>
            <p:cNvSpPr>
              <a:spLocks/>
            </p:cNvSpPr>
            <p:nvPr/>
          </p:nvSpPr>
          <p:spPr bwMode="auto">
            <a:xfrm>
              <a:off x="624" y="2400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2" name="Freeform 17"/>
            <p:cNvSpPr>
              <a:spLocks/>
            </p:cNvSpPr>
            <p:nvPr/>
          </p:nvSpPr>
          <p:spPr bwMode="auto">
            <a:xfrm>
              <a:off x="960" y="2949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3" name="Oval 18"/>
            <p:cNvSpPr>
              <a:spLocks noChangeArrowheads="1"/>
            </p:cNvSpPr>
            <p:nvPr/>
          </p:nvSpPr>
          <p:spPr bwMode="auto">
            <a:xfrm>
              <a:off x="700" y="3191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4" name="Line 19"/>
            <p:cNvSpPr>
              <a:spLocks noChangeShapeType="1"/>
            </p:cNvSpPr>
            <p:nvPr/>
          </p:nvSpPr>
          <p:spPr bwMode="auto">
            <a:xfrm>
              <a:off x="700" y="31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5" name="Line 20"/>
            <p:cNvSpPr>
              <a:spLocks noChangeShapeType="1"/>
            </p:cNvSpPr>
            <p:nvPr/>
          </p:nvSpPr>
          <p:spPr bwMode="auto">
            <a:xfrm>
              <a:off x="1013" y="31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6" name="Rectangle 21"/>
            <p:cNvSpPr>
              <a:spLocks noChangeArrowheads="1"/>
            </p:cNvSpPr>
            <p:nvPr/>
          </p:nvSpPr>
          <p:spPr bwMode="auto">
            <a:xfrm>
              <a:off x="700" y="3184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43037" name="Oval 22"/>
            <p:cNvSpPr>
              <a:spLocks noChangeArrowheads="1"/>
            </p:cNvSpPr>
            <p:nvPr/>
          </p:nvSpPr>
          <p:spPr bwMode="auto">
            <a:xfrm>
              <a:off x="697" y="3125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8" name="Oval 23"/>
            <p:cNvSpPr>
              <a:spLocks noChangeArrowheads="1"/>
            </p:cNvSpPr>
            <p:nvPr/>
          </p:nvSpPr>
          <p:spPr bwMode="auto">
            <a:xfrm>
              <a:off x="1174" y="357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9" name="Line 24"/>
            <p:cNvSpPr>
              <a:spLocks noChangeShapeType="1"/>
            </p:cNvSpPr>
            <p:nvPr/>
          </p:nvSpPr>
          <p:spPr bwMode="auto">
            <a:xfrm>
              <a:off x="1174" y="35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0" name="Line 25"/>
            <p:cNvSpPr>
              <a:spLocks noChangeShapeType="1"/>
            </p:cNvSpPr>
            <p:nvPr/>
          </p:nvSpPr>
          <p:spPr bwMode="auto">
            <a:xfrm>
              <a:off x="1487" y="35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1" name="Rectangle 26"/>
            <p:cNvSpPr>
              <a:spLocks noChangeArrowheads="1"/>
            </p:cNvSpPr>
            <p:nvPr/>
          </p:nvSpPr>
          <p:spPr bwMode="auto">
            <a:xfrm>
              <a:off x="1174" y="357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43042" name="Oval 27"/>
            <p:cNvSpPr>
              <a:spLocks noChangeArrowheads="1"/>
            </p:cNvSpPr>
            <p:nvPr/>
          </p:nvSpPr>
          <p:spPr bwMode="auto">
            <a:xfrm>
              <a:off x="1171" y="351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3" name="Oval 28"/>
            <p:cNvSpPr>
              <a:spLocks noChangeArrowheads="1"/>
            </p:cNvSpPr>
            <p:nvPr/>
          </p:nvSpPr>
          <p:spPr bwMode="auto">
            <a:xfrm>
              <a:off x="1170" y="288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4" name="Line 29"/>
            <p:cNvSpPr>
              <a:spLocks noChangeShapeType="1"/>
            </p:cNvSpPr>
            <p:nvPr/>
          </p:nvSpPr>
          <p:spPr bwMode="auto">
            <a:xfrm>
              <a:off x="1170" y="288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5" name="Line 30"/>
            <p:cNvSpPr>
              <a:spLocks noChangeShapeType="1"/>
            </p:cNvSpPr>
            <p:nvPr/>
          </p:nvSpPr>
          <p:spPr bwMode="auto">
            <a:xfrm>
              <a:off x="1483" y="288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6" name="Rectangle 31"/>
            <p:cNvSpPr>
              <a:spLocks noChangeArrowheads="1"/>
            </p:cNvSpPr>
            <p:nvPr/>
          </p:nvSpPr>
          <p:spPr bwMode="auto">
            <a:xfrm>
              <a:off x="1170" y="288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43047" name="Oval 32"/>
            <p:cNvSpPr>
              <a:spLocks noChangeArrowheads="1"/>
            </p:cNvSpPr>
            <p:nvPr/>
          </p:nvSpPr>
          <p:spPr bwMode="auto">
            <a:xfrm>
              <a:off x="1167" y="282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8" name="Oval 33"/>
            <p:cNvSpPr>
              <a:spLocks noChangeArrowheads="1"/>
            </p:cNvSpPr>
            <p:nvPr/>
          </p:nvSpPr>
          <p:spPr bwMode="auto">
            <a:xfrm>
              <a:off x="1853" y="2884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9" name="Line 34"/>
            <p:cNvSpPr>
              <a:spLocks noChangeShapeType="1"/>
            </p:cNvSpPr>
            <p:nvPr/>
          </p:nvSpPr>
          <p:spPr bwMode="auto">
            <a:xfrm>
              <a:off x="1853" y="28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0" name="Line 35"/>
            <p:cNvSpPr>
              <a:spLocks noChangeShapeType="1"/>
            </p:cNvSpPr>
            <p:nvPr/>
          </p:nvSpPr>
          <p:spPr bwMode="auto">
            <a:xfrm>
              <a:off x="2165" y="28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1" name="Rectangle 36"/>
            <p:cNvSpPr>
              <a:spLocks noChangeArrowheads="1"/>
            </p:cNvSpPr>
            <p:nvPr/>
          </p:nvSpPr>
          <p:spPr bwMode="auto">
            <a:xfrm>
              <a:off x="1853" y="2877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43052" name="Oval 37"/>
            <p:cNvSpPr>
              <a:spLocks noChangeArrowheads="1"/>
            </p:cNvSpPr>
            <p:nvPr/>
          </p:nvSpPr>
          <p:spPr bwMode="auto">
            <a:xfrm>
              <a:off x="1856" y="2821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3" name="Oval 38"/>
            <p:cNvSpPr>
              <a:spLocks noChangeArrowheads="1"/>
            </p:cNvSpPr>
            <p:nvPr/>
          </p:nvSpPr>
          <p:spPr bwMode="auto">
            <a:xfrm>
              <a:off x="1863" y="357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4" name="Line 39"/>
            <p:cNvSpPr>
              <a:spLocks noChangeShapeType="1"/>
            </p:cNvSpPr>
            <p:nvPr/>
          </p:nvSpPr>
          <p:spPr bwMode="auto">
            <a:xfrm>
              <a:off x="1863" y="356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5" name="Line 40"/>
            <p:cNvSpPr>
              <a:spLocks noChangeShapeType="1"/>
            </p:cNvSpPr>
            <p:nvPr/>
          </p:nvSpPr>
          <p:spPr bwMode="auto">
            <a:xfrm>
              <a:off x="2176" y="356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6" name="Rectangle 41"/>
            <p:cNvSpPr>
              <a:spLocks noChangeArrowheads="1"/>
            </p:cNvSpPr>
            <p:nvPr/>
          </p:nvSpPr>
          <p:spPr bwMode="auto">
            <a:xfrm>
              <a:off x="1863" y="356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43057" name="Oval 42"/>
            <p:cNvSpPr>
              <a:spLocks noChangeArrowheads="1"/>
            </p:cNvSpPr>
            <p:nvPr/>
          </p:nvSpPr>
          <p:spPr bwMode="auto">
            <a:xfrm>
              <a:off x="1860" y="350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8" name="Oval 43"/>
            <p:cNvSpPr>
              <a:spLocks noChangeArrowheads="1"/>
            </p:cNvSpPr>
            <p:nvPr/>
          </p:nvSpPr>
          <p:spPr bwMode="auto">
            <a:xfrm>
              <a:off x="2428" y="323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9" name="Line 44"/>
            <p:cNvSpPr>
              <a:spLocks noChangeShapeType="1"/>
            </p:cNvSpPr>
            <p:nvPr/>
          </p:nvSpPr>
          <p:spPr bwMode="auto">
            <a:xfrm>
              <a:off x="2428" y="322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0" name="Line 45"/>
            <p:cNvSpPr>
              <a:spLocks noChangeShapeType="1"/>
            </p:cNvSpPr>
            <p:nvPr/>
          </p:nvSpPr>
          <p:spPr bwMode="auto">
            <a:xfrm>
              <a:off x="2741" y="322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1" name="Rectangle 46"/>
            <p:cNvSpPr>
              <a:spLocks noChangeArrowheads="1"/>
            </p:cNvSpPr>
            <p:nvPr/>
          </p:nvSpPr>
          <p:spPr bwMode="auto">
            <a:xfrm>
              <a:off x="2428" y="322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43062" name="Oval 47"/>
            <p:cNvSpPr>
              <a:spLocks noChangeArrowheads="1"/>
            </p:cNvSpPr>
            <p:nvPr/>
          </p:nvSpPr>
          <p:spPr bwMode="auto">
            <a:xfrm>
              <a:off x="2425" y="316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3" name="Freeform 48"/>
            <p:cNvSpPr>
              <a:spLocks/>
            </p:cNvSpPr>
            <p:nvPr/>
          </p:nvSpPr>
          <p:spPr bwMode="auto">
            <a:xfrm>
              <a:off x="2019" y="2976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4" name="Freeform 49"/>
            <p:cNvSpPr>
              <a:spLocks/>
            </p:cNvSpPr>
            <p:nvPr/>
          </p:nvSpPr>
          <p:spPr bwMode="auto">
            <a:xfrm>
              <a:off x="1326" y="2982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5" name="Freeform 50"/>
            <p:cNvSpPr>
              <a:spLocks/>
            </p:cNvSpPr>
            <p:nvPr/>
          </p:nvSpPr>
          <p:spPr bwMode="auto">
            <a:xfrm>
              <a:off x="1491" y="2967"/>
              <a:ext cx="504" cy="600"/>
            </a:xfrm>
            <a:custGeom>
              <a:avLst/>
              <a:gdLst>
                <a:gd name="T0" fmla="*/ 0 w 378"/>
                <a:gd name="T1" fmla="*/ 7134 h 174"/>
                <a:gd name="T2" fmla="*/ 896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6" name="Freeform 51"/>
            <p:cNvSpPr>
              <a:spLocks/>
            </p:cNvSpPr>
            <p:nvPr/>
          </p:nvSpPr>
          <p:spPr bwMode="auto">
            <a:xfrm>
              <a:off x="2178" y="3315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7" name="Freeform 52"/>
            <p:cNvSpPr>
              <a:spLocks/>
            </p:cNvSpPr>
            <p:nvPr/>
          </p:nvSpPr>
          <p:spPr bwMode="auto">
            <a:xfrm>
              <a:off x="1497" y="3597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8" name="Freeform 53"/>
            <p:cNvSpPr>
              <a:spLocks/>
            </p:cNvSpPr>
            <p:nvPr/>
          </p:nvSpPr>
          <p:spPr bwMode="auto">
            <a:xfrm>
              <a:off x="906" y="3273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9" name="Freeform 54"/>
            <p:cNvSpPr>
              <a:spLocks/>
            </p:cNvSpPr>
            <p:nvPr/>
          </p:nvSpPr>
          <p:spPr bwMode="auto">
            <a:xfrm>
              <a:off x="1491" y="2907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70" name="Freeform 55"/>
            <p:cNvSpPr>
              <a:spLocks/>
            </p:cNvSpPr>
            <p:nvPr/>
          </p:nvSpPr>
          <p:spPr bwMode="auto">
            <a:xfrm>
              <a:off x="2166" y="2904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71" name="Freeform 56"/>
            <p:cNvSpPr>
              <a:spLocks/>
            </p:cNvSpPr>
            <p:nvPr/>
          </p:nvSpPr>
          <p:spPr bwMode="auto">
            <a:xfrm>
              <a:off x="849" y="2475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072" name="Group 57"/>
            <p:cNvGrpSpPr>
              <a:grpSpLocks/>
            </p:cNvGrpSpPr>
            <p:nvPr/>
          </p:nvGrpSpPr>
          <p:grpSpPr bwMode="auto">
            <a:xfrm>
              <a:off x="745" y="3089"/>
              <a:ext cx="212" cy="231"/>
              <a:chOff x="2950" y="2441"/>
              <a:chExt cx="215" cy="231"/>
            </a:xfrm>
          </p:grpSpPr>
          <p:sp>
            <p:nvSpPr>
              <p:cNvPr id="43098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99" name="Text Box 59"/>
              <p:cNvSpPr txBox="1">
                <a:spLocks noChangeArrowheads="1"/>
              </p:cNvSpPr>
              <p:nvPr/>
            </p:nvSpPr>
            <p:spPr bwMode="auto">
              <a:xfrm>
                <a:off x="2950" y="2441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A</a:t>
                </a:r>
              </a:p>
            </p:txBody>
          </p:sp>
        </p:grpSp>
        <p:grpSp>
          <p:nvGrpSpPr>
            <p:cNvPr id="43073" name="Group 60"/>
            <p:cNvGrpSpPr>
              <a:grpSpLocks/>
            </p:cNvGrpSpPr>
            <p:nvPr/>
          </p:nvGrpSpPr>
          <p:grpSpPr bwMode="auto">
            <a:xfrm>
              <a:off x="1915" y="3473"/>
              <a:ext cx="212" cy="231"/>
              <a:chOff x="2950" y="2441"/>
              <a:chExt cx="215" cy="231"/>
            </a:xfrm>
          </p:grpSpPr>
          <p:sp>
            <p:nvSpPr>
              <p:cNvPr id="43096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97" name="Text Box 62"/>
              <p:cNvSpPr txBox="1">
                <a:spLocks noChangeArrowheads="1"/>
              </p:cNvSpPr>
              <p:nvPr/>
            </p:nvSpPr>
            <p:spPr bwMode="auto">
              <a:xfrm>
                <a:off x="2950" y="2441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E</a:t>
                </a:r>
              </a:p>
            </p:txBody>
          </p:sp>
        </p:grpSp>
        <p:grpSp>
          <p:nvGrpSpPr>
            <p:cNvPr id="43074" name="Group 63"/>
            <p:cNvGrpSpPr>
              <a:grpSpLocks/>
            </p:cNvGrpSpPr>
            <p:nvPr/>
          </p:nvGrpSpPr>
          <p:grpSpPr bwMode="auto">
            <a:xfrm>
              <a:off x="1230" y="3470"/>
              <a:ext cx="220" cy="231"/>
              <a:chOff x="2946" y="2441"/>
              <a:chExt cx="223" cy="231"/>
            </a:xfrm>
          </p:grpSpPr>
          <p:sp>
            <p:nvSpPr>
              <p:cNvPr id="43094" name="Rectangle 6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95" name="Text Box 65"/>
              <p:cNvSpPr txBox="1">
                <a:spLocks noChangeArrowheads="1"/>
              </p:cNvSpPr>
              <p:nvPr/>
            </p:nvSpPr>
            <p:spPr bwMode="auto">
              <a:xfrm>
                <a:off x="2946" y="2441"/>
                <a:ext cx="22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D</a:t>
                </a:r>
              </a:p>
            </p:txBody>
          </p:sp>
        </p:grpSp>
        <p:grpSp>
          <p:nvGrpSpPr>
            <p:cNvPr id="43075" name="Group 66"/>
            <p:cNvGrpSpPr>
              <a:grpSpLocks/>
            </p:cNvGrpSpPr>
            <p:nvPr/>
          </p:nvGrpSpPr>
          <p:grpSpPr bwMode="auto">
            <a:xfrm>
              <a:off x="1905" y="2783"/>
              <a:ext cx="220" cy="231"/>
              <a:chOff x="2946" y="2441"/>
              <a:chExt cx="223" cy="231"/>
            </a:xfrm>
          </p:grpSpPr>
          <p:sp>
            <p:nvSpPr>
              <p:cNvPr id="43092" name="Rectangle 6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93" name="Text Box 68"/>
              <p:cNvSpPr txBox="1">
                <a:spLocks noChangeArrowheads="1"/>
              </p:cNvSpPr>
              <p:nvPr/>
            </p:nvSpPr>
            <p:spPr bwMode="auto">
              <a:xfrm>
                <a:off x="2946" y="2441"/>
                <a:ext cx="22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C</a:t>
                </a:r>
              </a:p>
            </p:txBody>
          </p:sp>
        </p:grpSp>
        <p:grpSp>
          <p:nvGrpSpPr>
            <p:cNvPr id="43076" name="Group 69"/>
            <p:cNvGrpSpPr>
              <a:grpSpLocks/>
            </p:cNvGrpSpPr>
            <p:nvPr/>
          </p:nvGrpSpPr>
          <p:grpSpPr bwMode="auto">
            <a:xfrm>
              <a:off x="1226" y="2783"/>
              <a:ext cx="212" cy="231"/>
              <a:chOff x="2951" y="2441"/>
              <a:chExt cx="215" cy="231"/>
            </a:xfrm>
          </p:grpSpPr>
          <p:sp>
            <p:nvSpPr>
              <p:cNvPr id="43090" name="Rectangle 7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91" name="Text Box 71"/>
              <p:cNvSpPr txBox="1">
                <a:spLocks noChangeArrowheads="1"/>
              </p:cNvSpPr>
              <p:nvPr/>
            </p:nvSpPr>
            <p:spPr bwMode="auto">
              <a:xfrm>
                <a:off x="2951" y="2441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B</a:t>
                </a:r>
              </a:p>
            </p:txBody>
          </p:sp>
        </p:grpSp>
        <p:grpSp>
          <p:nvGrpSpPr>
            <p:cNvPr id="43077" name="Group 72"/>
            <p:cNvGrpSpPr>
              <a:grpSpLocks/>
            </p:cNvGrpSpPr>
            <p:nvPr/>
          </p:nvGrpSpPr>
          <p:grpSpPr bwMode="auto">
            <a:xfrm>
              <a:off x="2492" y="3131"/>
              <a:ext cx="204" cy="231"/>
              <a:chOff x="2954" y="2441"/>
              <a:chExt cx="207" cy="231"/>
            </a:xfrm>
          </p:grpSpPr>
          <p:sp>
            <p:nvSpPr>
              <p:cNvPr id="43088" name="Rectangle 7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89" name="Text Box 74"/>
              <p:cNvSpPr txBox="1">
                <a:spLocks noChangeArrowheads="1"/>
              </p:cNvSpPr>
              <p:nvPr/>
            </p:nvSpPr>
            <p:spPr bwMode="auto">
              <a:xfrm>
                <a:off x="2954" y="2441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F</a:t>
                </a:r>
              </a:p>
            </p:txBody>
          </p:sp>
        </p:grpSp>
        <p:sp>
          <p:nvSpPr>
            <p:cNvPr id="43078" name="Text Box 75"/>
            <p:cNvSpPr txBox="1">
              <a:spLocks noChangeArrowheads="1"/>
            </p:cNvSpPr>
            <p:nvPr/>
          </p:nvSpPr>
          <p:spPr bwMode="auto">
            <a:xfrm>
              <a:off x="955" y="289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2</a:t>
              </a:r>
            </a:p>
          </p:txBody>
        </p:sp>
        <p:sp>
          <p:nvSpPr>
            <p:cNvPr id="43079" name="Text Box 76"/>
            <p:cNvSpPr txBox="1">
              <a:spLocks noChangeArrowheads="1"/>
            </p:cNvSpPr>
            <p:nvPr/>
          </p:nvSpPr>
          <p:spPr bwMode="auto">
            <a:xfrm>
              <a:off x="1303" y="311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2</a:t>
              </a:r>
            </a:p>
          </p:txBody>
        </p:sp>
        <p:sp>
          <p:nvSpPr>
            <p:cNvPr id="43080" name="Text Box 77"/>
            <p:cNvSpPr txBox="1">
              <a:spLocks noChangeArrowheads="1"/>
            </p:cNvSpPr>
            <p:nvPr/>
          </p:nvSpPr>
          <p:spPr bwMode="auto">
            <a:xfrm>
              <a:off x="868" y="332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1</a:t>
              </a:r>
            </a:p>
          </p:txBody>
        </p:sp>
        <p:sp>
          <p:nvSpPr>
            <p:cNvPr id="43081" name="Text Box 78"/>
            <p:cNvSpPr txBox="1">
              <a:spLocks noChangeArrowheads="1"/>
            </p:cNvSpPr>
            <p:nvPr/>
          </p:nvSpPr>
          <p:spPr bwMode="auto">
            <a:xfrm>
              <a:off x="1687" y="320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3</a:t>
              </a:r>
            </a:p>
          </p:txBody>
        </p:sp>
        <p:sp>
          <p:nvSpPr>
            <p:cNvPr id="43082" name="Text Box 79"/>
            <p:cNvSpPr txBox="1">
              <a:spLocks noChangeArrowheads="1"/>
            </p:cNvSpPr>
            <p:nvPr/>
          </p:nvSpPr>
          <p:spPr bwMode="auto">
            <a:xfrm>
              <a:off x="1624" y="356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1</a:t>
              </a:r>
            </a:p>
          </p:txBody>
        </p:sp>
        <p:sp>
          <p:nvSpPr>
            <p:cNvPr id="43083" name="Text Box 80"/>
            <p:cNvSpPr txBox="1">
              <a:spLocks noChangeArrowheads="1"/>
            </p:cNvSpPr>
            <p:nvPr/>
          </p:nvSpPr>
          <p:spPr bwMode="auto">
            <a:xfrm>
              <a:off x="1984" y="313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1</a:t>
              </a:r>
            </a:p>
          </p:txBody>
        </p:sp>
        <p:sp>
          <p:nvSpPr>
            <p:cNvPr id="43084" name="Text Box 81"/>
            <p:cNvSpPr txBox="1">
              <a:spLocks noChangeArrowheads="1"/>
            </p:cNvSpPr>
            <p:nvPr/>
          </p:nvSpPr>
          <p:spPr bwMode="auto">
            <a:xfrm>
              <a:off x="2344" y="339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2</a:t>
              </a:r>
            </a:p>
          </p:txBody>
        </p:sp>
        <p:sp>
          <p:nvSpPr>
            <p:cNvPr id="43085" name="Text Box 82"/>
            <p:cNvSpPr txBox="1">
              <a:spLocks noChangeArrowheads="1"/>
            </p:cNvSpPr>
            <p:nvPr/>
          </p:nvSpPr>
          <p:spPr bwMode="auto">
            <a:xfrm>
              <a:off x="2317" y="286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5</a:t>
              </a:r>
            </a:p>
          </p:txBody>
        </p:sp>
        <p:sp>
          <p:nvSpPr>
            <p:cNvPr id="43086" name="Text Box 83"/>
            <p:cNvSpPr txBox="1">
              <a:spLocks noChangeArrowheads="1"/>
            </p:cNvSpPr>
            <p:nvPr/>
          </p:nvSpPr>
          <p:spPr bwMode="auto">
            <a:xfrm>
              <a:off x="1582" y="271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3</a:t>
              </a:r>
            </a:p>
          </p:txBody>
        </p:sp>
        <p:sp>
          <p:nvSpPr>
            <p:cNvPr id="43087" name="Text Box 84"/>
            <p:cNvSpPr txBox="1">
              <a:spLocks noChangeArrowheads="1"/>
            </p:cNvSpPr>
            <p:nvPr/>
          </p:nvSpPr>
          <p:spPr bwMode="auto">
            <a:xfrm>
              <a:off x="1231" y="244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5</a:t>
              </a:r>
            </a:p>
          </p:txBody>
        </p:sp>
      </p:grpSp>
      <p:graphicFrame>
        <p:nvGraphicFramePr>
          <p:cNvPr id="43025" name="Object 2"/>
          <p:cNvGraphicFramePr>
            <a:graphicFrameLocks noChangeAspect="1"/>
          </p:cNvGraphicFramePr>
          <p:nvPr/>
        </p:nvGraphicFramePr>
        <p:xfrm>
          <a:off x="7010400" y="1828800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Equation" r:id="rId4" imgW="152400" imgH="127000" progId="Equation.3">
                  <p:embed/>
                </p:oleObj>
              </mc:Choice>
              <mc:Fallback>
                <p:oleObj name="Equation" r:id="rId4" imgW="1524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828800"/>
                        <a:ext cx="381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6" name="Object 3"/>
          <p:cNvGraphicFramePr>
            <a:graphicFrameLocks noChangeAspect="1"/>
          </p:cNvGraphicFramePr>
          <p:nvPr/>
        </p:nvGraphicFramePr>
        <p:xfrm>
          <a:off x="8229600" y="1828800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Equation" r:id="rId6" imgW="152400" imgH="127000" progId="Equation.3">
                  <p:embed/>
                </p:oleObj>
              </mc:Choice>
              <mc:Fallback>
                <p:oleObj name="Equation" r:id="rId6" imgW="1524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1828800"/>
                        <a:ext cx="381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7" name="Line 87"/>
          <p:cNvSpPr>
            <a:spLocks noChangeShapeType="1"/>
          </p:cNvSpPr>
          <p:nvPr/>
        </p:nvSpPr>
        <p:spPr bwMode="auto">
          <a:xfrm>
            <a:off x="228600" y="1981200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37048" name="Rectangle 88"/>
          <p:cNvSpPr>
            <a:spLocks noChangeArrowheads="1"/>
          </p:cNvSpPr>
          <p:nvPr/>
        </p:nvSpPr>
        <p:spPr bwMode="auto">
          <a:xfrm>
            <a:off x="4953000" y="3733800"/>
            <a:ext cx="3276600" cy="2362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43029" name="Text Box 89"/>
          <p:cNvSpPr txBox="1">
            <a:spLocks noChangeArrowheads="1"/>
          </p:cNvSpPr>
          <p:nvPr/>
        </p:nvSpPr>
        <p:spPr bwMode="auto">
          <a:xfrm>
            <a:off x="5180013" y="3744913"/>
            <a:ext cx="3049587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latin typeface="Arial" charset="0"/>
              </a:rPr>
              <a:t>1  </a:t>
            </a:r>
            <a:r>
              <a:rPr lang="en-US" i="1">
                <a:latin typeface="Arial" charset="0"/>
              </a:rPr>
              <a:t>Initialization:</a:t>
            </a:r>
            <a:r>
              <a:rPr lang="en-US" b="0">
                <a:latin typeface="Arial" charset="0"/>
              </a:rPr>
              <a:t> </a:t>
            </a:r>
          </a:p>
          <a:p>
            <a:pPr algn="l"/>
            <a:r>
              <a:rPr lang="en-US" b="0">
                <a:latin typeface="Arial" charset="0"/>
              </a:rPr>
              <a:t>2    </a:t>
            </a:r>
            <a:r>
              <a:rPr lang="en-US">
                <a:latin typeface="Arial" charset="0"/>
              </a:rPr>
              <a:t>S</a:t>
            </a:r>
            <a:r>
              <a:rPr lang="en-US" b="0">
                <a:latin typeface="Arial" charset="0"/>
              </a:rPr>
              <a:t> = {A};</a:t>
            </a:r>
          </a:p>
          <a:p>
            <a:pPr algn="l"/>
            <a:r>
              <a:rPr lang="en-US" b="0">
                <a:latin typeface="Arial" charset="0"/>
              </a:rPr>
              <a:t>3    for all nodes </a:t>
            </a:r>
            <a:r>
              <a:rPr lang="en-US" i="1">
                <a:latin typeface="Arial" charset="0"/>
              </a:rPr>
              <a:t>v</a:t>
            </a:r>
            <a:r>
              <a:rPr lang="en-US" b="0">
                <a:latin typeface="Arial" charset="0"/>
              </a:rPr>
              <a:t> </a:t>
            </a:r>
          </a:p>
          <a:p>
            <a:pPr algn="l"/>
            <a:r>
              <a:rPr lang="en-US" b="0">
                <a:latin typeface="Arial" charset="0"/>
              </a:rPr>
              <a:t>4      if </a:t>
            </a:r>
            <a:r>
              <a:rPr lang="en-US" i="1">
                <a:latin typeface="Arial" charset="0"/>
              </a:rPr>
              <a:t>v</a:t>
            </a:r>
            <a:r>
              <a:rPr lang="en-US" b="0">
                <a:latin typeface="Arial" charset="0"/>
              </a:rPr>
              <a:t> adjacent to </a:t>
            </a:r>
            <a:r>
              <a:rPr lang="en-US" i="1">
                <a:latin typeface="Arial" charset="0"/>
              </a:rPr>
              <a:t>A</a:t>
            </a:r>
            <a:r>
              <a:rPr lang="en-US" b="0">
                <a:latin typeface="Arial" charset="0"/>
              </a:rPr>
              <a:t> </a:t>
            </a:r>
          </a:p>
          <a:p>
            <a:pPr algn="l"/>
            <a:r>
              <a:rPr lang="en-US" b="0">
                <a:latin typeface="Arial" charset="0"/>
              </a:rPr>
              <a:t>5        then D(v) = c(A,v); </a:t>
            </a:r>
          </a:p>
          <a:p>
            <a:pPr algn="l"/>
            <a:r>
              <a:rPr lang="en-US" b="0">
                <a:latin typeface="Arial" charset="0"/>
              </a:rPr>
              <a:t>6        else D(v) =     ;</a:t>
            </a:r>
          </a:p>
          <a:p>
            <a:pPr algn="l"/>
            <a:r>
              <a:rPr lang="en-US" b="0">
                <a:latin typeface="Arial" charset="0"/>
              </a:rPr>
              <a:t>…</a:t>
            </a:r>
          </a:p>
        </p:txBody>
      </p:sp>
      <p:graphicFrame>
        <p:nvGraphicFramePr>
          <p:cNvPr id="43030" name="Object 4"/>
          <p:cNvGraphicFramePr>
            <a:graphicFrameLocks noChangeAspect="1"/>
          </p:cNvGraphicFramePr>
          <p:nvPr/>
        </p:nvGraphicFramePr>
        <p:xfrm>
          <a:off x="7239000" y="5334000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name="Equation" r:id="rId8" imgW="152400" imgH="127000" progId="Equation.3">
                  <p:embed/>
                </p:oleObj>
              </mc:Choice>
              <mc:Fallback>
                <p:oleObj name="Equation" r:id="rId8" imgW="1524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334000"/>
                        <a:ext cx="381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0305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5BC3C4B-EEBB-A54B-AA2B-5D9C4A1A6023}" type="slidenum">
              <a:rPr lang="en-US" sz="1400" b="0">
                <a:latin typeface="Times New Roman" charset="0"/>
              </a:rPr>
              <a:pPr eaLnBrk="1" hangingPunct="1"/>
              <a:t>22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Dijkstra</a:t>
            </a:r>
            <a:r>
              <a:rPr lang="ja-JP" altLang="en-US" dirty="0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Helvetica" charset="0"/>
                <a:ea typeface="ＭＳ Ｐゴシック" charset="0"/>
                <a:cs typeface="ＭＳ Ｐゴシック" charset="0"/>
              </a:rPr>
              <a:t>s Algorithm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96863" y="1506538"/>
            <a:ext cx="708025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Step</a:t>
            </a:r>
          </a:p>
          <a:p>
            <a:r>
              <a:rPr lang="en-US" b="0">
                <a:latin typeface="Arial" charset="0"/>
              </a:rPr>
              <a:t>0</a:t>
            </a:r>
          </a:p>
          <a:p>
            <a:r>
              <a:rPr lang="en-US" b="0">
                <a:latin typeface="Arial" charset="0"/>
              </a:rPr>
              <a:t>1</a:t>
            </a:r>
          </a:p>
          <a:p>
            <a:r>
              <a:rPr lang="en-US" b="0">
                <a:latin typeface="Arial" charset="0"/>
              </a:rPr>
              <a:t>2</a:t>
            </a:r>
          </a:p>
          <a:p>
            <a:r>
              <a:rPr lang="en-US" b="0">
                <a:latin typeface="Arial" charset="0"/>
              </a:rPr>
              <a:t>3</a:t>
            </a:r>
          </a:p>
          <a:p>
            <a:r>
              <a:rPr lang="en-US" b="0">
                <a:latin typeface="Arial" charset="0"/>
              </a:rPr>
              <a:t>4</a:t>
            </a:r>
          </a:p>
          <a:p>
            <a:r>
              <a:rPr lang="en-US" b="0">
                <a:latin typeface="Arial" charset="0"/>
              </a:rPr>
              <a:t>5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411288" y="1516063"/>
            <a:ext cx="9191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start S</a:t>
            </a:r>
          </a:p>
          <a:p>
            <a:r>
              <a:rPr lang="en-US" b="0">
                <a:latin typeface="Arial" charset="0"/>
              </a:rPr>
              <a:t>A</a:t>
            </a:r>
          </a:p>
          <a:p>
            <a:endParaRPr lang="en-US" b="0">
              <a:latin typeface="Arial" charset="0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471738" y="1497013"/>
            <a:ext cx="1257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D(B),p(B)</a:t>
            </a:r>
          </a:p>
          <a:p>
            <a:r>
              <a:rPr lang="en-US" b="0">
                <a:latin typeface="Arial" charset="0"/>
              </a:rPr>
              <a:t>2,A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725863" y="1501775"/>
            <a:ext cx="12858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D(C),p(C)</a:t>
            </a:r>
          </a:p>
          <a:p>
            <a:r>
              <a:rPr lang="en-US" b="0">
                <a:latin typeface="Arial" charset="0"/>
              </a:rPr>
              <a:t>5,A</a:t>
            </a:r>
          </a:p>
          <a:p>
            <a:endParaRPr lang="en-US" b="0">
              <a:latin typeface="Arial" charset="0"/>
            </a:endParaRPr>
          </a:p>
        </p:txBody>
      </p:sp>
      <p:sp>
        <p:nvSpPr>
          <p:cNvPr id="45063" name="Line 10"/>
          <p:cNvSpPr>
            <a:spLocks noChangeShapeType="1"/>
          </p:cNvSpPr>
          <p:nvPr/>
        </p:nvSpPr>
        <p:spPr bwMode="auto">
          <a:xfrm>
            <a:off x="361950" y="1857375"/>
            <a:ext cx="85058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11"/>
          <p:cNvSpPr>
            <a:spLocks noChangeShapeType="1"/>
          </p:cNvSpPr>
          <p:nvPr/>
        </p:nvSpPr>
        <p:spPr bwMode="auto">
          <a:xfrm>
            <a:off x="519113" y="2162175"/>
            <a:ext cx="82962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Line 12"/>
          <p:cNvSpPr>
            <a:spLocks noChangeShapeType="1"/>
          </p:cNvSpPr>
          <p:nvPr/>
        </p:nvSpPr>
        <p:spPr bwMode="auto">
          <a:xfrm>
            <a:off x="538163" y="2457450"/>
            <a:ext cx="8267700" cy="47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3"/>
          <p:cNvSpPr>
            <a:spLocks noChangeShapeType="1"/>
          </p:cNvSpPr>
          <p:nvPr/>
        </p:nvSpPr>
        <p:spPr bwMode="auto">
          <a:xfrm>
            <a:off x="547688" y="2767013"/>
            <a:ext cx="8253412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4"/>
          <p:cNvSpPr>
            <a:spLocks noChangeShapeType="1"/>
          </p:cNvSpPr>
          <p:nvPr/>
        </p:nvSpPr>
        <p:spPr bwMode="auto">
          <a:xfrm>
            <a:off x="557213" y="3071813"/>
            <a:ext cx="8267700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5"/>
          <p:cNvSpPr>
            <a:spLocks noChangeShapeType="1"/>
          </p:cNvSpPr>
          <p:nvPr/>
        </p:nvSpPr>
        <p:spPr bwMode="auto">
          <a:xfrm>
            <a:off x="571500" y="3386138"/>
            <a:ext cx="8262938" cy="4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89"/>
          <p:cNvSpPr>
            <a:spLocks noChangeShapeType="1"/>
          </p:cNvSpPr>
          <p:nvPr/>
        </p:nvSpPr>
        <p:spPr bwMode="auto">
          <a:xfrm>
            <a:off x="228600" y="2286000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45070" name="Group 93"/>
          <p:cNvGrpSpPr>
            <a:grpSpLocks/>
          </p:cNvGrpSpPr>
          <p:nvPr/>
        </p:nvGrpSpPr>
        <p:grpSpPr bwMode="auto">
          <a:xfrm>
            <a:off x="4046538" y="3668713"/>
            <a:ext cx="5097462" cy="2655887"/>
            <a:chOff x="2549" y="2311"/>
            <a:chExt cx="3211" cy="1673"/>
          </a:xfrm>
        </p:grpSpPr>
        <p:sp>
          <p:nvSpPr>
            <p:cNvPr id="45150" name="Line 45"/>
            <p:cNvSpPr>
              <a:spLocks noChangeShapeType="1"/>
            </p:cNvSpPr>
            <p:nvPr/>
          </p:nvSpPr>
          <p:spPr bwMode="auto">
            <a:xfrm>
              <a:off x="2549" y="322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9098" name="Rectangle 90"/>
            <p:cNvSpPr>
              <a:spLocks noChangeArrowheads="1"/>
            </p:cNvSpPr>
            <p:nvPr/>
          </p:nvSpPr>
          <p:spPr bwMode="auto">
            <a:xfrm>
              <a:off x="2736" y="2400"/>
              <a:ext cx="2976" cy="158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45152" name="Text Box 91"/>
            <p:cNvSpPr txBox="1">
              <a:spLocks noChangeArrowheads="1"/>
            </p:cNvSpPr>
            <p:nvPr/>
          </p:nvSpPr>
          <p:spPr bwMode="auto">
            <a:xfrm>
              <a:off x="2879" y="2311"/>
              <a:ext cx="2881" cy="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 dirty="0">
                  <a:latin typeface="Arial" charset="0"/>
                </a:rPr>
                <a:t>…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8   </a:t>
              </a:r>
              <a:r>
                <a:rPr lang="en-US" sz="1800" i="1" dirty="0">
                  <a:latin typeface="Arial" charset="0"/>
                </a:rPr>
                <a:t>Loop</a:t>
              </a:r>
              <a:r>
                <a:rPr lang="en-US" sz="1800" b="0" i="1" dirty="0">
                  <a:latin typeface="Arial" charset="0"/>
                </a:rPr>
                <a:t> </a:t>
              </a:r>
              <a:endParaRPr lang="en-US" sz="1800" b="0" dirty="0">
                <a:latin typeface="Arial" charset="0"/>
              </a:endParaRPr>
            </a:p>
            <a:p>
              <a:pPr algn="l"/>
              <a:r>
                <a:rPr lang="en-US" sz="1800" b="0" dirty="0">
                  <a:latin typeface="Arial" charset="0"/>
                </a:rPr>
                <a:t>9      find </a:t>
              </a:r>
              <a:r>
                <a:rPr lang="en-US" sz="1800" dirty="0">
                  <a:latin typeface="Arial" charset="0"/>
                </a:rPr>
                <a:t>w</a:t>
              </a:r>
              <a:r>
                <a:rPr lang="en-US" sz="1800" b="0" dirty="0">
                  <a:latin typeface="Arial" charset="0"/>
                </a:rPr>
                <a:t> not in </a:t>
              </a:r>
              <a:r>
                <a:rPr lang="en-US" sz="1800" dirty="0">
                  <a:latin typeface="Arial" charset="0"/>
                </a:rPr>
                <a:t>S</a:t>
              </a:r>
              <a:r>
                <a:rPr lang="en-US" sz="1800" b="0" dirty="0">
                  <a:latin typeface="Arial" charset="0"/>
                </a:rPr>
                <a:t> </a:t>
              </a:r>
              <a:r>
                <a:rPr lang="en-US" sz="1800" b="0" dirty="0" err="1">
                  <a:latin typeface="Arial" charset="0"/>
                </a:rPr>
                <a:t>s.t.</a:t>
              </a:r>
              <a:r>
                <a:rPr lang="en-US" sz="1800" b="0" dirty="0">
                  <a:latin typeface="Arial" charset="0"/>
                </a:rPr>
                <a:t> D(w) is a minimum; 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10    add </a:t>
              </a:r>
              <a:r>
                <a:rPr lang="en-US" sz="1800" dirty="0">
                  <a:latin typeface="Arial" charset="0"/>
                </a:rPr>
                <a:t>w</a:t>
              </a:r>
              <a:r>
                <a:rPr lang="en-US" sz="1800" b="0" dirty="0">
                  <a:latin typeface="Arial" charset="0"/>
                </a:rPr>
                <a:t> to </a:t>
              </a:r>
              <a:r>
                <a:rPr lang="en-US" sz="1800" dirty="0">
                  <a:latin typeface="Arial" charset="0"/>
                </a:rPr>
                <a:t>S</a:t>
              </a:r>
              <a:r>
                <a:rPr lang="en-US" sz="1800" b="0" dirty="0">
                  <a:latin typeface="Arial" charset="0"/>
                </a:rPr>
                <a:t>; </a:t>
              </a:r>
            </a:p>
            <a:p>
              <a:pPr algn="l">
                <a:buFontTx/>
                <a:buAutoNum type="arabicPlain" startAt="11"/>
              </a:pPr>
              <a:r>
                <a:rPr lang="en-US" sz="1800" b="0" dirty="0">
                  <a:latin typeface="Arial" charset="0"/>
                </a:rPr>
                <a:t>update D(v) for all </a:t>
              </a:r>
              <a:r>
                <a:rPr lang="en-US" sz="1800" dirty="0">
                  <a:latin typeface="Arial" charset="0"/>
                </a:rPr>
                <a:t>v</a:t>
              </a:r>
              <a:r>
                <a:rPr lang="en-US" sz="1800" b="0" dirty="0">
                  <a:latin typeface="Arial" charset="0"/>
                </a:rPr>
                <a:t> adjacent 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          to </a:t>
              </a:r>
              <a:r>
                <a:rPr lang="en-US" sz="1800" dirty="0">
                  <a:latin typeface="Arial" charset="0"/>
                </a:rPr>
                <a:t>w</a:t>
              </a:r>
              <a:r>
                <a:rPr lang="en-US" sz="1800" b="0" dirty="0">
                  <a:latin typeface="Arial" charset="0"/>
                </a:rPr>
                <a:t> and not in </a:t>
              </a:r>
              <a:r>
                <a:rPr lang="en-US" sz="1800" dirty="0">
                  <a:latin typeface="Arial" charset="0"/>
                </a:rPr>
                <a:t>S</a:t>
              </a:r>
              <a:r>
                <a:rPr lang="en-US" sz="1800" b="0" dirty="0">
                  <a:latin typeface="Arial" charset="0"/>
                </a:rPr>
                <a:t>: </a:t>
              </a:r>
            </a:p>
            <a:p>
              <a:pPr algn="l">
                <a:buFont typeface="Arial" charset="0"/>
                <a:buAutoNum type="arabicPlain" startAt="12"/>
              </a:pPr>
              <a:r>
                <a:rPr lang="en-US" sz="1800" b="0" dirty="0">
                  <a:latin typeface="Arial" charset="0"/>
                </a:rPr>
                <a:t>If D(w) + c(</a:t>
              </a:r>
              <a:r>
                <a:rPr lang="en-US" sz="1800" b="0" dirty="0" err="1">
                  <a:latin typeface="Arial" charset="0"/>
                </a:rPr>
                <a:t>w,v</a:t>
              </a:r>
              <a:r>
                <a:rPr lang="en-US" sz="1800" b="0" dirty="0">
                  <a:latin typeface="Arial" charset="0"/>
                </a:rPr>
                <a:t>) &lt; D(v) then</a:t>
              </a:r>
            </a:p>
            <a:p>
              <a:pPr algn="l">
                <a:buFont typeface="Arial" charset="0"/>
                <a:buAutoNum type="arabicPlain" startAt="12"/>
              </a:pPr>
              <a:r>
                <a:rPr lang="en-US" sz="1800" b="0" dirty="0">
                  <a:latin typeface="Arial" charset="0"/>
                </a:rPr>
                <a:t>    D(v) = D(w) + c(</a:t>
              </a:r>
              <a:r>
                <a:rPr lang="en-US" sz="1800" b="0" dirty="0" err="1">
                  <a:latin typeface="Arial" charset="0"/>
                </a:rPr>
                <a:t>w,v</a:t>
              </a:r>
              <a:r>
                <a:rPr lang="en-US" sz="1800" b="0" dirty="0">
                  <a:latin typeface="Arial" charset="0"/>
                </a:rPr>
                <a:t>); p(v) = w;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14    </a:t>
              </a:r>
              <a:r>
                <a:rPr lang="en-US" sz="1800" i="1" dirty="0">
                  <a:latin typeface="Arial" charset="0"/>
                </a:rPr>
                <a:t>until all nodes in S;</a:t>
              </a:r>
              <a:r>
                <a:rPr lang="en-US" sz="1800" b="0" dirty="0">
                  <a:latin typeface="Arial" charset="0"/>
                </a:rPr>
                <a:t> </a:t>
              </a:r>
            </a:p>
          </p:txBody>
        </p:sp>
        <p:sp>
          <p:nvSpPr>
            <p:cNvPr id="45153" name="Freeform 92"/>
            <p:cNvSpPr>
              <a:spLocks/>
            </p:cNvSpPr>
            <p:nvPr/>
          </p:nvSpPr>
          <p:spPr bwMode="auto">
            <a:xfrm>
              <a:off x="2784" y="2592"/>
              <a:ext cx="156" cy="1232"/>
            </a:xfrm>
            <a:custGeom>
              <a:avLst/>
              <a:gdLst>
                <a:gd name="T0" fmla="*/ 42 w 300"/>
                <a:gd name="T1" fmla="*/ 142 h 3600"/>
                <a:gd name="T2" fmla="*/ 42 w 300"/>
                <a:gd name="T3" fmla="*/ 144 h 3600"/>
                <a:gd name="T4" fmla="*/ 0 w 300"/>
                <a:gd name="T5" fmla="*/ 144 h 3600"/>
                <a:gd name="T6" fmla="*/ 0 w 300"/>
                <a:gd name="T7" fmla="*/ 0 h 3600"/>
                <a:gd name="T8" fmla="*/ 27 w 300"/>
                <a:gd name="T9" fmla="*/ 0 h 3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3600"/>
                <a:gd name="T17" fmla="*/ 300 w 300"/>
                <a:gd name="T18" fmla="*/ 3600 h 3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3600">
                  <a:moveTo>
                    <a:pt x="300" y="3546"/>
                  </a:moveTo>
                  <a:lnTo>
                    <a:pt x="300" y="3600"/>
                  </a:lnTo>
                  <a:lnTo>
                    <a:pt x="0" y="3594"/>
                  </a:ln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071" name="Group 94"/>
          <p:cNvGrpSpPr>
            <a:grpSpLocks/>
          </p:cNvGrpSpPr>
          <p:nvPr/>
        </p:nvGrpSpPr>
        <p:grpSpPr bwMode="auto">
          <a:xfrm>
            <a:off x="685800" y="3810000"/>
            <a:ext cx="3571875" cy="2236788"/>
            <a:chOff x="624" y="2400"/>
            <a:chExt cx="2250" cy="1409"/>
          </a:xfrm>
        </p:grpSpPr>
        <p:sp>
          <p:nvSpPr>
            <p:cNvPr id="45081" name="Freeform 95"/>
            <p:cNvSpPr>
              <a:spLocks/>
            </p:cNvSpPr>
            <p:nvPr/>
          </p:nvSpPr>
          <p:spPr bwMode="auto">
            <a:xfrm>
              <a:off x="624" y="2400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2" name="Freeform 96"/>
            <p:cNvSpPr>
              <a:spLocks/>
            </p:cNvSpPr>
            <p:nvPr/>
          </p:nvSpPr>
          <p:spPr bwMode="auto">
            <a:xfrm>
              <a:off x="960" y="2949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3" name="Oval 97"/>
            <p:cNvSpPr>
              <a:spLocks noChangeArrowheads="1"/>
            </p:cNvSpPr>
            <p:nvPr/>
          </p:nvSpPr>
          <p:spPr bwMode="auto">
            <a:xfrm>
              <a:off x="700" y="3191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4" name="Line 98"/>
            <p:cNvSpPr>
              <a:spLocks noChangeShapeType="1"/>
            </p:cNvSpPr>
            <p:nvPr/>
          </p:nvSpPr>
          <p:spPr bwMode="auto">
            <a:xfrm>
              <a:off x="700" y="31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5" name="Line 99"/>
            <p:cNvSpPr>
              <a:spLocks noChangeShapeType="1"/>
            </p:cNvSpPr>
            <p:nvPr/>
          </p:nvSpPr>
          <p:spPr bwMode="auto">
            <a:xfrm>
              <a:off x="1013" y="31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6" name="Rectangle 100"/>
            <p:cNvSpPr>
              <a:spLocks noChangeArrowheads="1"/>
            </p:cNvSpPr>
            <p:nvPr/>
          </p:nvSpPr>
          <p:spPr bwMode="auto">
            <a:xfrm>
              <a:off x="700" y="3184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45087" name="Oval 101"/>
            <p:cNvSpPr>
              <a:spLocks noChangeArrowheads="1"/>
            </p:cNvSpPr>
            <p:nvPr/>
          </p:nvSpPr>
          <p:spPr bwMode="auto">
            <a:xfrm>
              <a:off x="697" y="3125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8" name="Oval 102"/>
            <p:cNvSpPr>
              <a:spLocks noChangeArrowheads="1"/>
            </p:cNvSpPr>
            <p:nvPr/>
          </p:nvSpPr>
          <p:spPr bwMode="auto">
            <a:xfrm>
              <a:off x="1174" y="357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9" name="Line 103"/>
            <p:cNvSpPr>
              <a:spLocks noChangeShapeType="1"/>
            </p:cNvSpPr>
            <p:nvPr/>
          </p:nvSpPr>
          <p:spPr bwMode="auto">
            <a:xfrm>
              <a:off x="1174" y="35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0" name="Line 104"/>
            <p:cNvSpPr>
              <a:spLocks noChangeShapeType="1"/>
            </p:cNvSpPr>
            <p:nvPr/>
          </p:nvSpPr>
          <p:spPr bwMode="auto">
            <a:xfrm>
              <a:off x="1487" y="35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1" name="Rectangle 105"/>
            <p:cNvSpPr>
              <a:spLocks noChangeArrowheads="1"/>
            </p:cNvSpPr>
            <p:nvPr/>
          </p:nvSpPr>
          <p:spPr bwMode="auto">
            <a:xfrm>
              <a:off x="1174" y="357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45092" name="Oval 106"/>
            <p:cNvSpPr>
              <a:spLocks noChangeArrowheads="1"/>
            </p:cNvSpPr>
            <p:nvPr/>
          </p:nvSpPr>
          <p:spPr bwMode="auto">
            <a:xfrm>
              <a:off x="1171" y="351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3" name="Oval 107"/>
            <p:cNvSpPr>
              <a:spLocks noChangeArrowheads="1"/>
            </p:cNvSpPr>
            <p:nvPr/>
          </p:nvSpPr>
          <p:spPr bwMode="auto">
            <a:xfrm>
              <a:off x="1170" y="288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4" name="Line 108"/>
            <p:cNvSpPr>
              <a:spLocks noChangeShapeType="1"/>
            </p:cNvSpPr>
            <p:nvPr/>
          </p:nvSpPr>
          <p:spPr bwMode="auto">
            <a:xfrm>
              <a:off x="1170" y="288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5" name="Line 109"/>
            <p:cNvSpPr>
              <a:spLocks noChangeShapeType="1"/>
            </p:cNvSpPr>
            <p:nvPr/>
          </p:nvSpPr>
          <p:spPr bwMode="auto">
            <a:xfrm>
              <a:off x="1483" y="288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6" name="Rectangle 110"/>
            <p:cNvSpPr>
              <a:spLocks noChangeArrowheads="1"/>
            </p:cNvSpPr>
            <p:nvPr/>
          </p:nvSpPr>
          <p:spPr bwMode="auto">
            <a:xfrm>
              <a:off x="1170" y="288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45097" name="Oval 111"/>
            <p:cNvSpPr>
              <a:spLocks noChangeArrowheads="1"/>
            </p:cNvSpPr>
            <p:nvPr/>
          </p:nvSpPr>
          <p:spPr bwMode="auto">
            <a:xfrm>
              <a:off x="1167" y="282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8" name="Oval 112"/>
            <p:cNvSpPr>
              <a:spLocks noChangeArrowheads="1"/>
            </p:cNvSpPr>
            <p:nvPr/>
          </p:nvSpPr>
          <p:spPr bwMode="auto">
            <a:xfrm>
              <a:off x="1853" y="2884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9" name="Line 113"/>
            <p:cNvSpPr>
              <a:spLocks noChangeShapeType="1"/>
            </p:cNvSpPr>
            <p:nvPr/>
          </p:nvSpPr>
          <p:spPr bwMode="auto">
            <a:xfrm>
              <a:off x="1853" y="28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0" name="Line 114"/>
            <p:cNvSpPr>
              <a:spLocks noChangeShapeType="1"/>
            </p:cNvSpPr>
            <p:nvPr/>
          </p:nvSpPr>
          <p:spPr bwMode="auto">
            <a:xfrm>
              <a:off x="2165" y="28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1" name="Rectangle 115"/>
            <p:cNvSpPr>
              <a:spLocks noChangeArrowheads="1"/>
            </p:cNvSpPr>
            <p:nvPr/>
          </p:nvSpPr>
          <p:spPr bwMode="auto">
            <a:xfrm>
              <a:off x="1853" y="2877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45102" name="Oval 116"/>
            <p:cNvSpPr>
              <a:spLocks noChangeArrowheads="1"/>
            </p:cNvSpPr>
            <p:nvPr/>
          </p:nvSpPr>
          <p:spPr bwMode="auto">
            <a:xfrm>
              <a:off x="1856" y="2821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3" name="Oval 117"/>
            <p:cNvSpPr>
              <a:spLocks noChangeArrowheads="1"/>
            </p:cNvSpPr>
            <p:nvPr/>
          </p:nvSpPr>
          <p:spPr bwMode="auto">
            <a:xfrm>
              <a:off x="1863" y="357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4" name="Line 118"/>
            <p:cNvSpPr>
              <a:spLocks noChangeShapeType="1"/>
            </p:cNvSpPr>
            <p:nvPr/>
          </p:nvSpPr>
          <p:spPr bwMode="auto">
            <a:xfrm>
              <a:off x="1863" y="356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5" name="Line 119"/>
            <p:cNvSpPr>
              <a:spLocks noChangeShapeType="1"/>
            </p:cNvSpPr>
            <p:nvPr/>
          </p:nvSpPr>
          <p:spPr bwMode="auto">
            <a:xfrm>
              <a:off x="2176" y="356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6" name="Rectangle 120"/>
            <p:cNvSpPr>
              <a:spLocks noChangeArrowheads="1"/>
            </p:cNvSpPr>
            <p:nvPr/>
          </p:nvSpPr>
          <p:spPr bwMode="auto">
            <a:xfrm>
              <a:off x="1863" y="356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45107" name="Oval 121"/>
            <p:cNvSpPr>
              <a:spLocks noChangeArrowheads="1"/>
            </p:cNvSpPr>
            <p:nvPr/>
          </p:nvSpPr>
          <p:spPr bwMode="auto">
            <a:xfrm>
              <a:off x="1860" y="350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8" name="Oval 122"/>
            <p:cNvSpPr>
              <a:spLocks noChangeArrowheads="1"/>
            </p:cNvSpPr>
            <p:nvPr/>
          </p:nvSpPr>
          <p:spPr bwMode="auto">
            <a:xfrm>
              <a:off x="2428" y="323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9" name="Line 123"/>
            <p:cNvSpPr>
              <a:spLocks noChangeShapeType="1"/>
            </p:cNvSpPr>
            <p:nvPr/>
          </p:nvSpPr>
          <p:spPr bwMode="auto">
            <a:xfrm>
              <a:off x="2428" y="322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0" name="Line 124"/>
            <p:cNvSpPr>
              <a:spLocks noChangeShapeType="1"/>
            </p:cNvSpPr>
            <p:nvPr/>
          </p:nvSpPr>
          <p:spPr bwMode="auto">
            <a:xfrm>
              <a:off x="2741" y="322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1" name="Rectangle 125"/>
            <p:cNvSpPr>
              <a:spLocks noChangeArrowheads="1"/>
            </p:cNvSpPr>
            <p:nvPr/>
          </p:nvSpPr>
          <p:spPr bwMode="auto">
            <a:xfrm>
              <a:off x="2428" y="322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45112" name="Oval 126"/>
            <p:cNvSpPr>
              <a:spLocks noChangeArrowheads="1"/>
            </p:cNvSpPr>
            <p:nvPr/>
          </p:nvSpPr>
          <p:spPr bwMode="auto">
            <a:xfrm>
              <a:off x="2425" y="316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3" name="Freeform 127"/>
            <p:cNvSpPr>
              <a:spLocks/>
            </p:cNvSpPr>
            <p:nvPr/>
          </p:nvSpPr>
          <p:spPr bwMode="auto">
            <a:xfrm>
              <a:off x="2019" y="2976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4" name="Freeform 128"/>
            <p:cNvSpPr>
              <a:spLocks/>
            </p:cNvSpPr>
            <p:nvPr/>
          </p:nvSpPr>
          <p:spPr bwMode="auto">
            <a:xfrm>
              <a:off x="1326" y="2982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5" name="Freeform 129"/>
            <p:cNvSpPr>
              <a:spLocks/>
            </p:cNvSpPr>
            <p:nvPr/>
          </p:nvSpPr>
          <p:spPr bwMode="auto">
            <a:xfrm>
              <a:off x="1491" y="2967"/>
              <a:ext cx="504" cy="600"/>
            </a:xfrm>
            <a:custGeom>
              <a:avLst/>
              <a:gdLst>
                <a:gd name="T0" fmla="*/ 0 w 378"/>
                <a:gd name="T1" fmla="*/ 7134 h 174"/>
                <a:gd name="T2" fmla="*/ 896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6" name="Freeform 130"/>
            <p:cNvSpPr>
              <a:spLocks/>
            </p:cNvSpPr>
            <p:nvPr/>
          </p:nvSpPr>
          <p:spPr bwMode="auto">
            <a:xfrm>
              <a:off x="2178" y="3315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7" name="Freeform 131"/>
            <p:cNvSpPr>
              <a:spLocks/>
            </p:cNvSpPr>
            <p:nvPr/>
          </p:nvSpPr>
          <p:spPr bwMode="auto">
            <a:xfrm>
              <a:off x="1497" y="3597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8" name="Freeform 132"/>
            <p:cNvSpPr>
              <a:spLocks/>
            </p:cNvSpPr>
            <p:nvPr/>
          </p:nvSpPr>
          <p:spPr bwMode="auto">
            <a:xfrm>
              <a:off x="906" y="3273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9" name="Freeform 133"/>
            <p:cNvSpPr>
              <a:spLocks/>
            </p:cNvSpPr>
            <p:nvPr/>
          </p:nvSpPr>
          <p:spPr bwMode="auto">
            <a:xfrm>
              <a:off x="1491" y="2907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0" name="Freeform 134"/>
            <p:cNvSpPr>
              <a:spLocks/>
            </p:cNvSpPr>
            <p:nvPr/>
          </p:nvSpPr>
          <p:spPr bwMode="auto">
            <a:xfrm>
              <a:off x="2166" y="2904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1" name="Freeform 135"/>
            <p:cNvSpPr>
              <a:spLocks/>
            </p:cNvSpPr>
            <p:nvPr/>
          </p:nvSpPr>
          <p:spPr bwMode="auto">
            <a:xfrm>
              <a:off x="849" y="2475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5122" name="Group 136"/>
            <p:cNvGrpSpPr>
              <a:grpSpLocks/>
            </p:cNvGrpSpPr>
            <p:nvPr/>
          </p:nvGrpSpPr>
          <p:grpSpPr bwMode="auto">
            <a:xfrm>
              <a:off x="745" y="3089"/>
              <a:ext cx="212" cy="231"/>
              <a:chOff x="2950" y="2441"/>
              <a:chExt cx="215" cy="231"/>
            </a:xfrm>
          </p:grpSpPr>
          <p:sp>
            <p:nvSpPr>
              <p:cNvPr id="45148" name="Rectangle 13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49" name="Text Box 138"/>
              <p:cNvSpPr txBox="1">
                <a:spLocks noChangeArrowheads="1"/>
              </p:cNvSpPr>
              <p:nvPr/>
            </p:nvSpPr>
            <p:spPr bwMode="auto">
              <a:xfrm>
                <a:off x="2950" y="2441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A</a:t>
                </a:r>
              </a:p>
            </p:txBody>
          </p:sp>
        </p:grpSp>
        <p:grpSp>
          <p:nvGrpSpPr>
            <p:cNvPr id="45123" name="Group 139"/>
            <p:cNvGrpSpPr>
              <a:grpSpLocks/>
            </p:cNvGrpSpPr>
            <p:nvPr/>
          </p:nvGrpSpPr>
          <p:grpSpPr bwMode="auto">
            <a:xfrm>
              <a:off x="1915" y="3473"/>
              <a:ext cx="212" cy="231"/>
              <a:chOff x="2950" y="2441"/>
              <a:chExt cx="215" cy="231"/>
            </a:xfrm>
          </p:grpSpPr>
          <p:sp>
            <p:nvSpPr>
              <p:cNvPr id="45146" name="Rectangle 14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47" name="Text Box 141"/>
              <p:cNvSpPr txBox="1">
                <a:spLocks noChangeArrowheads="1"/>
              </p:cNvSpPr>
              <p:nvPr/>
            </p:nvSpPr>
            <p:spPr bwMode="auto">
              <a:xfrm>
                <a:off x="2950" y="2441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E</a:t>
                </a:r>
              </a:p>
            </p:txBody>
          </p:sp>
        </p:grpSp>
        <p:grpSp>
          <p:nvGrpSpPr>
            <p:cNvPr id="45124" name="Group 142"/>
            <p:cNvGrpSpPr>
              <a:grpSpLocks/>
            </p:cNvGrpSpPr>
            <p:nvPr/>
          </p:nvGrpSpPr>
          <p:grpSpPr bwMode="auto">
            <a:xfrm>
              <a:off x="1230" y="3470"/>
              <a:ext cx="220" cy="231"/>
              <a:chOff x="2946" y="2441"/>
              <a:chExt cx="223" cy="231"/>
            </a:xfrm>
          </p:grpSpPr>
          <p:sp>
            <p:nvSpPr>
              <p:cNvPr id="45144" name="Rectangle 14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45" name="Text Box 144"/>
              <p:cNvSpPr txBox="1">
                <a:spLocks noChangeArrowheads="1"/>
              </p:cNvSpPr>
              <p:nvPr/>
            </p:nvSpPr>
            <p:spPr bwMode="auto">
              <a:xfrm>
                <a:off x="2946" y="2441"/>
                <a:ext cx="22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D</a:t>
                </a:r>
              </a:p>
            </p:txBody>
          </p:sp>
        </p:grpSp>
        <p:grpSp>
          <p:nvGrpSpPr>
            <p:cNvPr id="45125" name="Group 145"/>
            <p:cNvGrpSpPr>
              <a:grpSpLocks/>
            </p:cNvGrpSpPr>
            <p:nvPr/>
          </p:nvGrpSpPr>
          <p:grpSpPr bwMode="auto">
            <a:xfrm>
              <a:off x="1905" y="2783"/>
              <a:ext cx="220" cy="231"/>
              <a:chOff x="2946" y="2441"/>
              <a:chExt cx="223" cy="231"/>
            </a:xfrm>
          </p:grpSpPr>
          <p:sp>
            <p:nvSpPr>
              <p:cNvPr id="45142" name="Rectangle 1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43" name="Text Box 147"/>
              <p:cNvSpPr txBox="1">
                <a:spLocks noChangeArrowheads="1"/>
              </p:cNvSpPr>
              <p:nvPr/>
            </p:nvSpPr>
            <p:spPr bwMode="auto">
              <a:xfrm>
                <a:off x="2946" y="2441"/>
                <a:ext cx="22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C</a:t>
                </a:r>
              </a:p>
            </p:txBody>
          </p:sp>
        </p:grpSp>
        <p:grpSp>
          <p:nvGrpSpPr>
            <p:cNvPr id="45126" name="Group 148"/>
            <p:cNvGrpSpPr>
              <a:grpSpLocks/>
            </p:cNvGrpSpPr>
            <p:nvPr/>
          </p:nvGrpSpPr>
          <p:grpSpPr bwMode="auto">
            <a:xfrm>
              <a:off x="1226" y="2783"/>
              <a:ext cx="212" cy="231"/>
              <a:chOff x="2951" y="2441"/>
              <a:chExt cx="215" cy="231"/>
            </a:xfrm>
          </p:grpSpPr>
          <p:sp>
            <p:nvSpPr>
              <p:cNvPr id="45140" name="Rectangle 1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41" name="Text Box 150"/>
              <p:cNvSpPr txBox="1">
                <a:spLocks noChangeArrowheads="1"/>
              </p:cNvSpPr>
              <p:nvPr/>
            </p:nvSpPr>
            <p:spPr bwMode="auto">
              <a:xfrm>
                <a:off x="2951" y="2441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B</a:t>
                </a:r>
              </a:p>
            </p:txBody>
          </p:sp>
        </p:grpSp>
        <p:grpSp>
          <p:nvGrpSpPr>
            <p:cNvPr id="45127" name="Group 151"/>
            <p:cNvGrpSpPr>
              <a:grpSpLocks/>
            </p:cNvGrpSpPr>
            <p:nvPr/>
          </p:nvGrpSpPr>
          <p:grpSpPr bwMode="auto">
            <a:xfrm>
              <a:off x="2492" y="3131"/>
              <a:ext cx="204" cy="231"/>
              <a:chOff x="2954" y="2441"/>
              <a:chExt cx="207" cy="231"/>
            </a:xfrm>
          </p:grpSpPr>
          <p:sp>
            <p:nvSpPr>
              <p:cNvPr id="45138" name="Rectangle 1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39" name="Text Box 153"/>
              <p:cNvSpPr txBox="1">
                <a:spLocks noChangeArrowheads="1"/>
              </p:cNvSpPr>
              <p:nvPr/>
            </p:nvSpPr>
            <p:spPr bwMode="auto">
              <a:xfrm>
                <a:off x="2954" y="2441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F</a:t>
                </a:r>
              </a:p>
            </p:txBody>
          </p:sp>
        </p:grpSp>
        <p:sp>
          <p:nvSpPr>
            <p:cNvPr id="45128" name="Text Box 154"/>
            <p:cNvSpPr txBox="1">
              <a:spLocks noChangeArrowheads="1"/>
            </p:cNvSpPr>
            <p:nvPr/>
          </p:nvSpPr>
          <p:spPr bwMode="auto">
            <a:xfrm>
              <a:off x="955" y="289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2</a:t>
              </a:r>
            </a:p>
          </p:txBody>
        </p:sp>
        <p:sp>
          <p:nvSpPr>
            <p:cNvPr id="45129" name="Text Box 155"/>
            <p:cNvSpPr txBox="1">
              <a:spLocks noChangeArrowheads="1"/>
            </p:cNvSpPr>
            <p:nvPr/>
          </p:nvSpPr>
          <p:spPr bwMode="auto">
            <a:xfrm>
              <a:off x="1303" y="311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2</a:t>
              </a:r>
            </a:p>
          </p:txBody>
        </p:sp>
        <p:sp>
          <p:nvSpPr>
            <p:cNvPr id="45130" name="Text Box 156"/>
            <p:cNvSpPr txBox="1">
              <a:spLocks noChangeArrowheads="1"/>
            </p:cNvSpPr>
            <p:nvPr/>
          </p:nvSpPr>
          <p:spPr bwMode="auto">
            <a:xfrm>
              <a:off x="868" y="332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1</a:t>
              </a:r>
            </a:p>
          </p:txBody>
        </p:sp>
        <p:sp>
          <p:nvSpPr>
            <p:cNvPr id="45131" name="Text Box 157"/>
            <p:cNvSpPr txBox="1">
              <a:spLocks noChangeArrowheads="1"/>
            </p:cNvSpPr>
            <p:nvPr/>
          </p:nvSpPr>
          <p:spPr bwMode="auto">
            <a:xfrm>
              <a:off x="1687" y="320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3</a:t>
              </a:r>
            </a:p>
          </p:txBody>
        </p:sp>
        <p:sp>
          <p:nvSpPr>
            <p:cNvPr id="45132" name="Text Box 158"/>
            <p:cNvSpPr txBox="1">
              <a:spLocks noChangeArrowheads="1"/>
            </p:cNvSpPr>
            <p:nvPr/>
          </p:nvSpPr>
          <p:spPr bwMode="auto">
            <a:xfrm>
              <a:off x="1624" y="356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1</a:t>
              </a:r>
            </a:p>
          </p:txBody>
        </p:sp>
        <p:sp>
          <p:nvSpPr>
            <p:cNvPr id="45133" name="Text Box 159"/>
            <p:cNvSpPr txBox="1">
              <a:spLocks noChangeArrowheads="1"/>
            </p:cNvSpPr>
            <p:nvPr/>
          </p:nvSpPr>
          <p:spPr bwMode="auto">
            <a:xfrm>
              <a:off x="1984" y="313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1</a:t>
              </a:r>
            </a:p>
          </p:txBody>
        </p:sp>
        <p:sp>
          <p:nvSpPr>
            <p:cNvPr id="45134" name="Text Box 160"/>
            <p:cNvSpPr txBox="1">
              <a:spLocks noChangeArrowheads="1"/>
            </p:cNvSpPr>
            <p:nvPr/>
          </p:nvSpPr>
          <p:spPr bwMode="auto">
            <a:xfrm>
              <a:off x="2344" y="339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2</a:t>
              </a:r>
            </a:p>
          </p:txBody>
        </p:sp>
        <p:sp>
          <p:nvSpPr>
            <p:cNvPr id="45135" name="Text Box 161"/>
            <p:cNvSpPr txBox="1">
              <a:spLocks noChangeArrowheads="1"/>
            </p:cNvSpPr>
            <p:nvPr/>
          </p:nvSpPr>
          <p:spPr bwMode="auto">
            <a:xfrm>
              <a:off x="2317" y="286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5</a:t>
              </a:r>
            </a:p>
          </p:txBody>
        </p:sp>
        <p:sp>
          <p:nvSpPr>
            <p:cNvPr id="45136" name="Text Box 162"/>
            <p:cNvSpPr txBox="1">
              <a:spLocks noChangeArrowheads="1"/>
            </p:cNvSpPr>
            <p:nvPr/>
          </p:nvSpPr>
          <p:spPr bwMode="auto">
            <a:xfrm>
              <a:off x="1582" y="271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3</a:t>
              </a:r>
            </a:p>
          </p:txBody>
        </p:sp>
        <p:sp>
          <p:nvSpPr>
            <p:cNvPr id="45137" name="Text Box 163"/>
            <p:cNvSpPr txBox="1">
              <a:spLocks noChangeArrowheads="1"/>
            </p:cNvSpPr>
            <p:nvPr/>
          </p:nvSpPr>
          <p:spPr bwMode="auto">
            <a:xfrm>
              <a:off x="1231" y="244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5</a:t>
              </a:r>
            </a:p>
          </p:txBody>
        </p:sp>
      </p:grpSp>
      <p:sp>
        <p:nvSpPr>
          <p:cNvPr id="45072" name="Text Box 7"/>
          <p:cNvSpPr txBox="1">
            <a:spLocks noChangeArrowheads="1"/>
          </p:cNvSpPr>
          <p:nvPr/>
        </p:nvSpPr>
        <p:spPr bwMode="auto">
          <a:xfrm>
            <a:off x="4943475" y="1497013"/>
            <a:ext cx="1284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D(D),p(D)</a:t>
            </a:r>
          </a:p>
          <a:p>
            <a:r>
              <a:rPr lang="en-US" b="0">
                <a:latin typeface="Arial" charset="0"/>
              </a:rPr>
              <a:t>1,A</a:t>
            </a:r>
          </a:p>
        </p:txBody>
      </p:sp>
      <p:sp>
        <p:nvSpPr>
          <p:cNvPr id="45073" name="Text Box 8"/>
          <p:cNvSpPr txBox="1">
            <a:spLocks noChangeArrowheads="1"/>
          </p:cNvSpPr>
          <p:nvPr/>
        </p:nvSpPr>
        <p:spPr bwMode="auto">
          <a:xfrm>
            <a:off x="6327775" y="1501775"/>
            <a:ext cx="12573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D(E),p(E)</a:t>
            </a:r>
          </a:p>
          <a:p>
            <a:endParaRPr lang="en-US" b="0">
              <a:latin typeface="Arial" charset="0"/>
            </a:endParaRPr>
          </a:p>
          <a:p>
            <a:endParaRPr lang="en-US" b="0">
              <a:latin typeface="Arial" charset="0"/>
            </a:endParaRPr>
          </a:p>
        </p:txBody>
      </p:sp>
      <p:sp>
        <p:nvSpPr>
          <p:cNvPr id="45074" name="Text Box 9"/>
          <p:cNvSpPr txBox="1">
            <a:spLocks noChangeArrowheads="1"/>
          </p:cNvSpPr>
          <p:nvPr/>
        </p:nvSpPr>
        <p:spPr bwMode="auto">
          <a:xfrm>
            <a:off x="7607300" y="1516063"/>
            <a:ext cx="12287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D(F),p(F)</a:t>
            </a:r>
          </a:p>
          <a:p>
            <a:endParaRPr lang="en-US" b="0">
              <a:latin typeface="Arial" charset="0"/>
            </a:endParaRPr>
          </a:p>
          <a:p>
            <a:endParaRPr lang="en-US" b="0">
              <a:latin typeface="Arial" charset="0"/>
            </a:endParaRPr>
          </a:p>
        </p:txBody>
      </p:sp>
      <p:graphicFrame>
        <p:nvGraphicFramePr>
          <p:cNvPr id="45075" name="Object 2"/>
          <p:cNvGraphicFramePr>
            <a:graphicFrameLocks noChangeAspect="1"/>
          </p:cNvGraphicFramePr>
          <p:nvPr/>
        </p:nvGraphicFramePr>
        <p:xfrm>
          <a:off x="7010400" y="1828800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4" imgW="152400" imgH="127000" progId="Equation.3">
                  <p:embed/>
                </p:oleObj>
              </mc:Choice>
              <mc:Fallback>
                <p:oleObj name="Equation" r:id="rId4" imgW="1524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828800"/>
                        <a:ext cx="381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6" name="Object 3"/>
          <p:cNvGraphicFramePr>
            <a:graphicFrameLocks noChangeAspect="1"/>
          </p:cNvGraphicFramePr>
          <p:nvPr/>
        </p:nvGraphicFramePr>
        <p:xfrm>
          <a:off x="8229600" y="1828800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6" imgW="152400" imgH="127000" progId="Equation.3">
                  <p:embed/>
                </p:oleObj>
              </mc:Choice>
              <mc:Fallback>
                <p:oleObj name="Equation" r:id="rId6" imgW="1524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1828800"/>
                        <a:ext cx="381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169"/>
          <p:cNvGrpSpPr>
            <a:grpSpLocks/>
          </p:cNvGrpSpPr>
          <p:nvPr/>
        </p:nvGrpSpPr>
        <p:grpSpPr bwMode="auto">
          <a:xfrm>
            <a:off x="5029200" y="1752600"/>
            <a:ext cx="4114800" cy="2895600"/>
            <a:chOff x="3168" y="1104"/>
            <a:chExt cx="2592" cy="1824"/>
          </a:xfrm>
        </p:grpSpPr>
        <p:sp>
          <p:nvSpPr>
            <p:cNvPr id="45078" name="Oval 164"/>
            <p:cNvSpPr>
              <a:spLocks noChangeArrowheads="1"/>
            </p:cNvSpPr>
            <p:nvPr/>
          </p:nvSpPr>
          <p:spPr bwMode="auto">
            <a:xfrm>
              <a:off x="3168" y="2640"/>
              <a:ext cx="2592" cy="288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9" name="Oval 165"/>
            <p:cNvSpPr>
              <a:spLocks noChangeArrowheads="1"/>
            </p:cNvSpPr>
            <p:nvPr/>
          </p:nvSpPr>
          <p:spPr bwMode="auto">
            <a:xfrm>
              <a:off x="3552" y="1104"/>
              <a:ext cx="384" cy="336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080" name="AutoShape 166"/>
            <p:cNvCxnSpPr>
              <a:cxnSpLocks noChangeShapeType="1"/>
              <a:stCxn id="45079" idx="4"/>
              <a:endCxn id="45078" idx="0"/>
            </p:cNvCxnSpPr>
            <p:nvPr/>
          </p:nvCxnSpPr>
          <p:spPr bwMode="auto">
            <a:xfrm>
              <a:off x="3744" y="1448"/>
              <a:ext cx="720" cy="118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115637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43C7BE9-C4F1-3549-9549-1BF70B98335E}" type="slidenum">
              <a:rPr lang="en-US" sz="1400" b="0">
                <a:latin typeface="Times New Roman" charset="0"/>
              </a:rPr>
              <a:pPr eaLnBrk="1" hangingPunct="1"/>
              <a:t>23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Dijkstra</a:t>
            </a:r>
            <a:r>
              <a:rPr lang="ja-JP" altLang="en-US" dirty="0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Helvetica" charset="0"/>
                <a:ea typeface="ＭＳ Ｐゴシック" charset="0"/>
                <a:cs typeface="ＭＳ Ｐゴシック" charset="0"/>
              </a:rPr>
              <a:t>s Algorithm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88925" y="1506538"/>
            <a:ext cx="708025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Step</a:t>
            </a:r>
          </a:p>
          <a:p>
            <a:r>
              <a:rPr lang="en-US" b="0">
                <a:latin typeface="Arial" charset="0"/>
              </a:rPr>
              <a:t>0</a:t>
            </a:r>
          </a:p>
          <a:p>
            <a:r>
              <a:rPr lang="en-US" b="0">
                <a:latin typeface="Arial" charset="0"/>
              </a:rPr>
              <a:t>1</a:t>
            </a:r>
          </a:p>
          <a:p>
            <a:r>
              <a:rPr lang="en-US" b="0">
                <a:latin typeface="Arial" charset="0"/>
              </a:rPr>
              <a:t>2</a:t>
            </a:r>
          </a:p>
          <a:p>
            <a:r>
              <a:rPr lang="en-US" b="0">
                <a:latin typeface="Arial" charset="0"/>
              </a:rPr>
              <a:t>3</a:t>
            </a:r>
          </a:p>
          <a:p>
            <a:r>
              <a:rPr lang="en-US" b="0">
                <a:latin typeface="Arial" charset="0"/>
              </a:rPr>
              <a:t>4</a:t>
            </a:r>
          </a:p>
          <a:p>
            <a:r>
              <a:rPr lang="en-US" b="0">
                <a:latin typeface="Arial" charset="0"/>
              </a:rPr>
              <a:t>5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401763" y="1516063"/>
            <a:ext cx="9191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start S</a:t>
            </a:r>
          </a:p>
          <a:p>
            <a:r>
              <a:rPr lang="en-US" b="0">
                <a:latin typeface="Arial" charset="0"/>
              </a:rPr>
              <a:t>A</a:t>
            </a:r>
          </a:p>
          <a:p>
            <a:r>
              <a:rPr lang="en-US" b="0">
                <a:latin typeface="Arial" charset="0"/>
              </a:rPr>
              <a:t>AD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463800" y="1497013"/>
            <a:ext cx="1257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D(B),p(B)</a:t>
            </a:r>
          </a:p>
          <a:p>
            <a:r>
              <a:rPr lang="en-US" b="0">
                <a:latin typeface="Arial" charset="0"/>
              </a:rPr>
              <a:t>2,A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698875" y="1501775"/>
            <a:ext cx="1284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D(C),p(C)</a:t>
            </a:r>
          </a:p>
          <a:p>
            <a:r>
              <a:rPr lang="en-US" b="0">
                <a:latin typeface="Arial" charset="0"/>
              </a:rPr>
              <a:t>5,A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4943475" y="1497013"/>
            <a:ext cx="1284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D(D),p(D)</a:t>
            </a:r>
          </a:p>
          <a:p>
            <a:r>
              <a:rPr lang="en-US" b="0">
                <a:latin typeface="Arial" charset="0"/>
              </a:rPr>
              <a:t>1,A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6316663" y="1501775"/>
            <a:ext cx="1257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D(E),p(E)</a:t>
            </a:r>
          </a:p>
          <a:p>
            <a:endParaRPr lang="en-US" b="0">
              <a:latin typeface="Arial" charset="0"/>
            </a:endParaRP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7597775" y="1516063"/>
            <a:ext cx="12287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D(F),p(F)</a:t>
            </a:r>
          </a:p>
          <a:p>
            <a:endParaRPr lang="en-US" b="0">
              <a:latin typeface="Arial" charset="0"/>
            </a:endParaRPr>
          </a:p>
          <a:p>
            <a:endParaRPr lang="en-US" b="0">
              <a:latin typeface="Arial" charset="0"/>
            </a:endParaRPr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361950" y="1857375"/>
            <a:ext cx="85058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519113" y="2162175"/>
            <a:ext cx="82962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538163" y="2457450"/>
            <a:ext cx="8267700" cy="47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547688" y="2767013"/>
            <a:ext cx="8253412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557213" y="3071813"/>
            <a:ext cx="8267700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571500" y="3386138"/>
            <a:ext cx="8262938" cy="4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Freeform 16"/>
          <p:cNvSpPr>
            <a:spLocks/>
          </p:cNvSpPr>
          <p:nvPr/>
        </p:nvSpPr>
        <p:spPr bwMode="auto">
          <a:xfrm>
            <a:off x="685800" y="3810000"/>
            <a:ext cx="3571875" cy="2236788"/>
          </a:xfrm>
          <a:custGeom>
            <a:avLst/>
            <a:gdLst>
              <a:gd name="T0" fmla="*/ 0 w 2250"/>
              <a:gd name="T1" fmla="*/ 2147483647 h 1409"/>
              <a:gd name="T2" fmla="*/ 2147483647 w 2250"/>
              <a:gd name="T3" fmla="*/ 2147483647 h 1409"/>
              <a:gd name="T4" fmla="*/ 2147483647 w 2250"/>
              <a:gd name="T5" fmla="*/ 2147483647 h 1409"/>
              <a:gd name="T6" fmla="*/ 2147483647 w 2250"/>
              <a:gd name="T7" fmla="*/ 2147483647 h 1409"/>
              <a:gd name="T8" fmla="*/ 2147483647 w 2250"/>
              <a:gd name="T9" fmla="*/ 2147483647 h 1409"/>
              <a:gd name="T10" fmla="*/ 2147483647 w 2250"/>
              <a:gd name="T11" fmla="*/ 2147483647 h 1409"/>
              <a:gd name="T12" fmla="*/ 2147483647 w 2250"/>
              <a:gd name="T13" fmla="*/ 2147483647 h 1409"/>
              <a:gd name="T14" fmla="*/ 2147483647 w 2250"/>
              <a:gd name="T15" fmla="*/ 2147483647 h 1409"/>
              <a:gd name="T16" fmla="*/ 2147483647 w 2250"/>
              <a:gd name="T17" fmla="*/ 2147483647 h 1409"/>
              <a:gd name="T18" fmla="*/ 2147483647 w 2250"/>
              <a:gd name="T19" fmla="*/ 2147483647 h 1409"/>
              <a:gd name="T20" fmla="*/ 0 w 2250"/>
              <a:gd name="T21" fmla="*/ 2147483647 h 140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250"/>
              <a:gd name="T34" fmla="*/ 0 h 1409"/>
              <a:gd name="T35" fmla="*/ 2250 w 2250"/>
              <a:gd name="T36" fmla="*/ 1409 h 140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250" h="1409">
                <a:moveTo>
                  <a:pt x="0" y="624"/>
                </a:moveTo>
                <a:cubicBezTo>
                  <a:pt x="5" y="506"/>
                  <a:pt x="131" y="419"/>
                  <a:pt x="219" y="321"/>
                </a:cubicBezTo>
                <a:cubicBezTo>
                  <a:pt x="307" y="223"/>
                  <a:pt x="307" y="70"/>
                  <a:pt x="529" y="35"/>
                </a:cubicBezTo>
                <a:cubicBezTo>
                  <a:pt x="751" y="0"/>
                  <a:pt x="1311" y="36"/>
                  <a:pt x="1551" y="111"/>
                </a:cubicBezTo>
                <a:cubicBezTo>
                  <a:pt x="1791" y="186"/>
                  <a:pt x="1860" y="351"/>
                  <a:pt x="1968" y="483"/>
                </a:cubicBezTo>
                <a:cubicBezTo>
                  <a:pt x="2076" y="615"/>
                  <a:pt x="2250" y="767"/>
                  <a:pt x="2199" y="906"/>
                </a:cubicBezTo>
                <a:cubicBezTo>
                  <a:pt x="2148" y="1045"/>
                  <a:pt x="1860" y="1234"/>
                  <a:pt x="1659" y="1314"/>
                </a:cubicBezTo>
                <a:cubicBezTo>
                  <a:pt x="1458" y="1394"/>
                  <a:pt x="1192" y="1379"/>
                  <a:pt x="993" y="1386"/>
                </a:cubicBezTo>
                <a:cubicBezTo>
                  <a:pt x="794" y="1393"/>
                  <a:pt x="613" y="1409"/>
                  <a:pt x="465" y="1356"/>
                </a:cubicBezTo>
                <a:cubicBezTo>
                  <a:pt x="317" y="1303"/>
                  <a:pt x="180" y="1190"/>
                  <a:pt x="102" y="1068"/>
                </a:cubicBezTo>
                <a:cubicBezTo>
                  <a:pt x="24" y="946"/>
                  <a:pt x="21" y="716"/>
                  <a:pt x="0" y="624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Freeform 17"/>
          <p:cNvSpPr>
            <a:spLocks/>
          </p:cNvSpPr>
          <p:nvPr/>
        </p:nvSpPr>
        <p:spPr bwMode="auto">
          <a:xfrm>
            <a:off x="1219200" y="4681538"/>
            <a:ext cx="542925" cy="295275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Oval 18"/>
          <p:cNvSpPr>
            <a:spLocks noChangeArrowheads="1"/>
          </p:cNvSpPr>
          <p:nvPr/>
        </p:nvSpPr>
        <p:spPr bwMode="auto">
          <a:xfrm>
            <a:off x="806450" y="5065713"/>
            <a:ext cx="496888" cy="128587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>
            <a:off x="806450" y="50546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>
            <a:off x="1303338" y="50546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806450" y="5054600"/>
            <a:ext cx="492125" cy="777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47126" name="Oval 22"/>
          <p:cNvSpPr>
            <a:spLocks noChangeArrowheads="1"/>
          </p:cNvSpPr>
          <p:nvPr/>
        </p:nvSpPr>
        <p:spPr bwMode="auto">
          <a:xfrm>
            <a:off x="801688" y="4960938"/>
            <a:ext cx="496887" cy="15081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Oval 23"/>
          <p:cNvSpPr>
            <a:spLocks noChangeArrowheads="1"/>
          </p:cNvSpPr>
          <p:nvPr/>
        </p:nvSpPr>
        <p:spPr bwMode="auto">
          <a:xfrm>
            <a:off x="1558925" y="5680075"/>
            <a:ext cx="496888" cy="128588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1558925" y="5668963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2055813" y="5668963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0" name="Rectangle 26"/>
          <p:cNvSpPr>
            <a:spLocks noChangeArrowheads="1"/>
          </p:cNvSpPr>
          <p:nvPr/>
        </p:nvSpPr>
        <p:spPr bwMode="auto">
          <a:xfrm>
            <a:off x="1558925" y="5668963"/>
            <a:ext cx="492125" cy="777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47131" name="Oval 27"/>
          <p:cNvSpPr>
            <a:spLocks noChangeArrowheads="1"/>
          </p:cNvSpPr>
          <p:nvPr/>
        </p:nvSpPr>
        <p:spPr bwMode="auto">
          <a:xfrm>
            <a:off x="1554163" y="5575300"/>
            <a:ext cx="496887" cy="1508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2" name="Oval 28"/>
          <p:cNvSpPr>
            <a:spLocks noChangeArrowheads="1"/>
          </p:cNvSpPr>
          <p:nvPr/>
        </p:nvSpPr>
        <p:spPr bwMode="auto">
          <a:xfrm>
            <a:off x="1552575" y="4584700"/>
            <a:ext cx="496888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3" name="Line 29"/>
          <p:cNvSpPr>
            <a:spLocks noChangeShapeType="1"/>
          </p:cNvSpPr>
          <p:nvPr/>
        </p:nvSpPr>
        <p:spPr bwMode="auto">
          <a:xfrm>
            <a:off x="1552575" y="4573588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4" name="Line 30"/>
          <p:cNvSpPr>
            <a:spLocks noChangeShapeType="1"/>
          </p:cNvSpPr>
          <p:nvPr/>
        </p:nvSpPr>
        <p:spPr bwMode="auto">
          <a:xfrm>
            <a:off x="2049463" y="4573588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5" name="Rectangle 31"/>
          <p:cNvSpPr>
            <a:spLocks noChangeArrowheads="1"/>
          </p:cNvSpPr>
          <p:nvPr/>
        </p:nvSpPr>
        <p:spPr bwMode="auto">
          <a:xfrm>
            <a:off x="1552575" y="4573588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47136" name="Oval 32"/>
          <p:cNvSpPr>
            <a:spLocks noChangeArrowheads="1"/>
          </p:cNvSpPr>
          <p:nvPr/>
        </p:nvSpPr>
        <p:spPr bwMode="auto">
          <a:xfrm>
            <a:off x="1547813" y="4479925"/>
            <a:ext cx="496887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7" name="Oval 33"/>
          <p:cNvSpPr>
            <a:spLocks noChangeArrowheads="1"/>
          </p:cNvSpPr>
          <p:nvPr/>
        </p:nvSpPr>
        <p:spPr bwMode="auto">
          <a:xfrm>
            <a:off x="2636838" y="4578350"/>
            <a:ext cx="495300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8" name="Line 34"/>
          <p:cNvSpPr>
            <a:spLocks noChangeShapeType="1"/>
          </p:cNvSpPr>
          <p:nvPr/>
        </p:nvSpPr>
        <p:spPr bwMode="auto">
          <a:xfrm>
            <a:off x="2636838" y="4567238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9" name="Line 35"/>
          <p:cNvSpPr>
            <a:spLocks noChangeShapeType="1"/>
          </p:cNvSpPr>
          <p:nvPr/>
        </p:nvSpPr>
        <p:spPr bwMode="auto">
          <a:xfrm>
            <a:off x="3132138" y="4567238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Rectangle 36"/>
          <p:cNvSpPr>
            <a:spLocks noChangeArrowheads="1"/>
          </p:cNvSpPr>
          <p:nvPr/>
        </p:nvSpPr>
        <p:spPr bwMode="auto">
          <a:xfrm>
            <a:off x="2636838" y="4567238"/>
            <a:ext cx="490537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47141" name="Oval 37"/>
          <p:cNvSpPr>
            <a:spLocks noChangeArrowheads="1"/>
          </p:cNvSpPr>
          <p:nvPr/>
        </p:nvSpPr>
        <p:spPr bwMode="auto">
          <a:xfrm>
            <a:off x="2641600" y="4478338"/>
            <a:ext cx="495300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42" name="Oval 38"/>
          <p:cNvSpPr>
            <a:spLocks noChangeArrowheads="1"/>
          </p:cNvSpPr>
          <p:nvPr/>
        </p:nvSpPr>
        <p:spPr bwMode="auto">
          <a:xfrm>
            <a:off x="2652713" y="5675313"/>
            <a:ext cx="496887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43" name="Line 39"/>
          <p:cNvSpPr>
            <a:spLocks noChangeShapeType="1"/>
          </p:cNvSpPr>
          <p:nvPr/>
        </p:nvSpPr>
        <p:spPr bwMode="auto">
          <a:xfrm>
            <a:off x="2652713" y="56642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4" name="Line 40"/>
          <p:cNvSpPr>
            <a:spLocks noChangeShapeType="1"/>
          </p:cNvSpPr>
          <p:nvPr/>
        </p:nvSpPr>
        <p:spPr bwMode="auto">
          <a:xfrm>
            <a:off x="3149600" y="56642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5" name="Rectangle 41"/>
          <p:cNvSpPr>
            <a:spLocks noChangeArrowheads="1"/>
          </p:cNvSpPr>
          <p:nvPr/>
        </p:nvSpPr>
        <p:spPr bwMode="auto">
          <a:xfrm>
            <a:off x="2652713" y="5664200"/>
            <a:ext cx="492125" cy="777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47146" name="Oval 42"/>
          <p:cNvSpPr>
            <a:spLocks noChangeArrowheads="1"/>
          </p:cNvSpPr>
          <p:nvPr/>
        </p:nvSpPr>
        <p:spPr bwMode="auto">
          <a:xfrm>
            <a:off x="2647950" y="5570538"/>
            <a:ext cx="496888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47" name="Oval 43"/>
          <p:cNvSpPr>
            <a:spLocks noChangeArrowheads="1"/>
          </p:cNvSpPr>
          <p:nvPr/>
        </p:nvSpPr>
        <p:spPr bwMode="auto">
          <a:xfrm>
            <a:off x="3549650" y="5133975"/>
            <a:ext cx="496888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48" name="Line 44"/>
          <p:cNvSpPr>
            <a:spLocks noChangeShapeType="1"/>
          </p:cNvSpPr>
          <p:nvPr/>
        </p:nvSpPr>
        <p:spPr bwMode="auto">
          <a:xfrm>
            <a:off x="3549650" y="5122863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9" name="Rectangle 45"/>
          <p:cNvSpPr>
            <a:spLocks noChangeArrowheads="1"/>
          </p:cNvSpPr>
          <p:nvPr/>
        </p:nvSpPr>
        <p:spPr bwMode="auto">
          <a:xfrm>
            <a:off x="3549650" y="5122863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47150" name="Oval 46"/>
          <p:cNvSpPr>
            <a:spLocks noChangeArrowheads="1"/>
          </p:cNvSpPr>
          <p:nvPr/>
        </p:nvSpPr>
        <p:spPr bwMode="auto">
          <a:xfrm>
            <a:off x="3544888" y="5029200"/>
            <a:ext cx="496887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51" name="Freeform 47"/>
          <p:cNvSpPr>
            <a:spLocks/>
          </p:cNvSpPr>
          <p:nvPr/>
        </p:nvSpPr>
        <p:spPr bwMode="auto">
          <a:xfrm>
            <a:off x="2900363" y="4724400"/>
            <a:ext cx="1587" cy="828675"/>
          </a:xfrm>
          <a:custGeom>
            <a:avLst/>
            <a:gdLst>
              <a:gd name="T0" fmla="*/ 0 w 1"/>
              <a:gd name="T1" fmla="*/ 0 h 522"/>
              <a:gd name="T2" fmla="*/ 0 w 1"/>
              <a:gd name="T3" fmla="*/ 2147483647 h 522"/>
              <a:gd name="T4" fmla="*/ 0 60000 65536"/>
              <a:gd name="T5" fmla="*/ 0 60000 65536"/>
              <a:gd name="T6" fmla="*/ 0 w 1"/>
              <a:gd name="T7" fmla="*/ 0 h 522"/>
              <a:gd name="T8" fmla="*/ 1 w 1"/>
              <a:gd name="T9" fmla="*/ 522 h 52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22">
                <a:moveTo>
                  <a:pt x="0" y="0"/>
                </a:moveTo>
                <a:lnTo>
                  <a:pt x="0" y="522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2" name="Freeform 48"/>
          <p:cNvSpPr>
            <a:spLocks/>
          </p:cNvSpPr>
          <p:nvPr/>
        </p:nvSpPr>
        <p:spPr bwMode="auto">
          <a:xfrm>
            <a:off x="1800225" y="4733925"/>
            <a:ext cx="1588" cy="852488"/>
          </a:xfrm>
          <a:custGeom>
            <a:avLst/>
            <a:gdLst>
              <a:gd name="T0" fmla="*/ 0 w 1"/>
              <a:gd name="T1" fmla="*/ 0 h 537"/>
              <a:gd name="T2" fmla="*/ 0 w 1"/>
              <a:gd name="T3" fmla="*/ 2147483647 h 537"/>
              <a:gd name="T4" fmla="*/ 0 60000 65536"/>
              <a:gd name="T5" fmla="*/ 0 60000 65536"/>
              <a:gd name="T6" fmla="*/ 0 w 1"/>
              <a:gd name="T7" fmla="*/ 0 h 537"/>
              <a:gd name="T8" fmla="*/ 1 w 1"/>
              <a:gd name="T9" fmla="*/ 537 h 5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37">
                <a:moveTo>
                  <a:pt x="0" y="0"/>
                </a:moveTo>
                <a:lnTo>
                  <a:pt x="0" y="537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3" name="Freeform 49"/>
          <p:cNvSpPr>
            <a:spLocks/>
          </p:cNvSpPr>
          <p:nvPr/>
        </p:nvSpPr>
        <p:spPr bwMode="auto">
          <a:xfrm>
            <a:off x="2062163" y="4710113"/>
            <a:ext cx="800100" cy="952500"/>
          </a:xfrm>
          <a:custGeom>
            <a:avLst/>
            <a:gdLst>
              <a:gd name="T0" fmla="*/ 0 w 378"/>
              <a:gd name="T1" fmla="*/ 2147483647 h 174"/>
              <a:gd name="T2" fmla="*/ 2147483647 w 378"/>
              <a:gd name="T3" fmla="*/ 0 h 174"/>
              <a:gd name="T4" fmla="*/ 0 60000 65536"/>
              <a:gd name="T5" fmla="*/ 0 60000 65536"/>
              <a:gd name="T6" fmla="*/ 0 w 378"/>
              <a:gd name="T7" fmla="*/ 0 h 174"/>
              <a:gd name="T8" fmla="*/ 378 w 378"/>
              <a:gd name="T9" fmla="*/ 174 h 17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8" h="174">
                <a:moveTo>
                  <a:pt x="0" y="174"/>
                </a:moveTo>
                <a:lnTo>
                  <a:pt x="378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4" name="Freeform 50"/>
          <p:cNvSpPr>
            <a:spLocks/>
          </p:cNvSpPr>
          <p:nvPr/>
        </p:nvSpPr>
        <p:spPr bwMode="auto">
          <a:xfrm>
            <a:off x="3152775" y="5262563"/>
            <a:ext cx="581025" cy="428625"/>
          </a:xfrm>
          <a:custGeom>
            <a:avLst/>
            <a:gdLst>
              <a:gd name="T0" fmla="*/ 0 w 366"/>
              <a:gd name="T1" fmla="*/ 2147483647 h 270"/>
              <a:gd name="T2" fmla="*/ 2147483647 w 366"/>
              <a:gd name="T3" fmla="*/ 0 h 270"/>
              <a:gd name="T4" fmla="*/ 0 60000 65536"/>
              <a:gd name="T5" fmla="*/ 0 60000 65536"/>
              <a:gd name="T6" fmla="*/ 0 w 366"/>
              <a:gd name="T7" fmla="*/ 0 h 270"/>
              <a:gd name="T8" fmla="*/ 366 w 366"/>
              <a:gd name="T9" fmla="*/ 270 h 27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6" h="270">
                <a:moveTo>
                  <a:pt x="0" y="270"/>
                </a:moveTo>
                <a:lnTo>
                  <a:pt x="366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5" name="Freeform 51"/>
          <p:cNvSpPr>
            <a:spLocks/>
          </p:cNvSpPr>
          <p:nvPr/>
        </p:nvSpPr>
        <p:spPr bwMode="auto">
          <a:xfrm>
            <a:off x="2071688" y="5710238"/>
            <a:ext cx="581025" cy="1587"/>
          </a:xfrm>
          <a:custGeom>
            <a:avLst/>
            <a:gdLst>
              <a:gd name="T0" fmla="*/ 2147483647 w 366"/>
              <a:gd name="T1" fmla="*/ 0 h 1"/>
              <a:gd name="T2" fmla="*/ 0 w 366"/>
              <a:gd name="T3" fmla="*/ 0 h 1"/>
              <a:gd name="T4" fmla="*/ 0 60000 65536"/>
              <a:gd name="T5" fmla="*/ 0 60000 65536"/>
              <a:gd name="T6" fmla="*/ 0 w 366"/>
              <a:gd name="T7" fmla="*/ 0 h 1"/>
              <a:gd name="T8" fmla="*/ 366 w 36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6" h="1">
                <a:moveTo>
                  <a:pt x="366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6" name="Freeform 52"/>
          <p:cNvSpPr>
            <a:spLocks/>
          </p:cNvSpPr>
          <p:nvPr/>
        </p:nvSpPr>
        <p:spPr bwMode="auto">
          <a:xfrm>
            <a:off x="1133475" y="5195888"/>
            <a:ext cx="438150" cy="419100"/>
          </a:xfrm>
          <a:custGeom>
            <a:avLst/>
            <a:gdLst>
              <a:gd name="T0" fmla="*/ 2147483647 w 276"/>
              <a:gd name="T1" fmla="*/ 2147483647 h 264"/>
              <a:gd name="T2" fmla="*/ 0 w 276"/>
              <a:gd name="T3" fmla="*/ 0 h 264"/>
              <a:gd name="T4" fmla="*/ 0 60000 65536"/>
              <a:gd name="T5" fmla="*/ 0 60000 65536"/>
              <a:gd name="T6" fmla="*/ 0 w 276"/>
              <a:gd name="T7" fmla="*/ 0 h 264"/>
              <a:gd name="T8" fmla="*/ 276 w 276"/>
              <a:gd name="T9" fmla="*/ 264 h 2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6" h="264">
                <a:moveTo>
                  <a:pt x="276" y="264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7" name="Freeform 53"/>
          <p:cNvSpPr>
            <a:spLocks/>
          </p:cNvSpPr>
          <p:nvPr/>
        </p:nvSpPr>
        <p:spPr bwMode="auto">
          <a:xfrm>
            <a:off x="2062163" y="4614863"/>
            <a:ext cx="581025" cy="1587"/>
          </a:xfrm>
          <a:custGeom>
            <a:avLst/>
            <a:gdLst>
              <a:gd name="T0" fmla="*/ 2147483647 w 366"/>
              <a:gd name="T1" fmla="*/ 0 h 1"/>
              <a:gd name="T2" fmla="*/ 0 w 366"/>
              <a:gd name="T3" fmla="*/ 0 h 1"/>
              <a:gd name="T4" fmla="*/ 0 60000 65536"/>
              <a:gd name="T5" fmla="*/ 0 60000 65536"/>
              <a:gd name="T6" fmla="*/ 0 w 366"/>
              <a:gd name="T7" fmla="*/ 0 h 1"/>
              <a:gd name="T8" fmla="*/ 366 w 36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6" h="1">
                <a:moveTo>
                  <a:pt x="366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8" name="Freeform 54"/>
          <p:cNvSpPr>
            <a:spLocks/>
          </p:cNvSpPr>
          <p:nvPr/>
        </p:nvSpPr>
        <p:spPr bwMode="auto">
          <a:xfrm>
            <a:off x="3133725" y="4610100"/>
            <a:ext cx="628650" cy="423863"/>
          </a:xfrm>
          <a:custGeom>
            <a:avLst/>
            <a:gdLst>
              <a:gd name="T0" fmla="*/ 2147483647 w 396"/>
              <a:gd name="T1" fmla="*/ 2147483647 h 267"/>
              <a:gd name="T2" fmla="*/ 0 w 396"/>
              <a:gd name="T3" fmla="*/ 0 h 267"/>
              <a:gd name="T4" fmla="*/ 0 60000 65536"/>
              <a:gd name="T5" fmla="*/ 0 60000 65536"/>
              <a:gd name="T6" fmla="*/ 0 w 396"/>
              <a:gd name="T7" fmla="*/ 0 h 267"/>
              <a:gd name="T8" fmla="*/ 396 w 396"/>
              <a:gd name="T9" fmla="*/ 267 h 2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96" h="267">
                <a:moveTo>
                  <a:pt x="396" y="267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9" name="Freeform 55"/>
          <p:cNvSpPr>
            <a:spLocks/>
          </p:cNvSpPr>
          <p:nvPr/>
        </p:nvSpPr>
        <p:spPr bwMode="auto">
          <a:xfrm>
            <a:off x="1042988" y="3929063"/>
            <a:ext cx="1762125" cy="1023937"/>
          </a:xfrm>
          <a:custGeom>
            <a:avLst/>
            <a:gdLst>
              <a:gd name="T0" fmla="*/ 2147483647 w 1110"/>
              <a:gd name="T1" fmla="*/ 2147483647 h 645"/>
              <a:gd name="T2" fmla="*/ 0 w 1110"/>
              <a:gd name="T3" fmla="*/ 2147483647 h 645"/>
              <a:gd name="T4" fmla="*/ 0 60000 65536"/>
              <a:gd name="T5" fmla="*/ 0 60000 65536"/>
              <a:gd name="T6" fmla="*/ 0 w 1110"/>
              <a:gd name="T7" fmla="*/ 0 h 645"/>
              <a:gd name="T8" fmla="*/ 1110 w 1110"/>
              <a:gd name="T9" fmla="*/ 645 h 64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0" h="645">
                <a:moveTo>
                  <a:pt x="1110" y="342"/>
                </a:moveTo>
                <a:cubicBezTo>
                  <a:pt x="1104" y="0"/>
                  <a:pt x="21" y="63"/>
                  <a:pt x="0" y="6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60" name="Group 56"/>
          <p:cNvGrpSpPr>
            <a:grpSpLocks/>
          </p:cNvGrpSpPr>
          <p:nvPr/>
        </p:nvGrpSpPr>
        <p:grpSpPr bwMode="auto">
          <a:xfrm>
            <a:off x="877888" y="4903788"/>
            <a:ext cx="336550" cy="366712"/>
            <a:chOff x="2950" y="2441"/>
            <a:chExt cx="215" cy="231"/>
          </a:xfrm>
        </p:grpSpPr>
        <p:sp>
          <p:nvSpPr>
            <p:cNvPr id="47199" name="Rectangle 57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0" name="Text Box 58"/>
            <p:cNvSpPr txBox="1">
              <a:spLocks noChangeArrowheads="1"/>
            </p:cNvSpPr>
            <p:nvPr/>
          </p:nvSpPr>
          <p:spPr bwMode="auto">
            <a:xfrm>
              <a:off x="2950" y="2441"/>
              <a:ext cx="2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A</a:t>
              </a:r>
            </a:p>
          </p:txBody>
        </p:sp>
      </p:grpSp>
      <p:grpSp>
        <p:nvGrpSpPr>
          <p:cNvPr id="47161" name="Group 59"/>
          <p:cNvGrpSpPr>
            <a:grpSpLocks/>
          </p:cNvGrpSpPr>
          <p:nvPr/>
        </p:nvGrpSpPr>
        <p:grpSpPr bwMode="auto">
          <a:xfrm>
            <a:off x="2735263" y="5513388"/>
            <a:ext cx="336550" cy="366712"/>
            <a:chOff x="2950" y="2441"/>
            <a:chExt cx="215" cy="231"/>
          </a:xfrm>
        </p:grpSpPr>
        <p:sp>
          <p:nvSpPr>
            <p:cNvPr id="47197" name="Rectangle 60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8" name="Text Box 61"/>
            <p:cNvSpPr txBox="1">
              <a:spLocks noChangeArrowheads="1"/>
            </p:cNvSpPr>
            <p:nvPr/>
          </p:nvSpPr>
          <p:spPr bwMode="auto">
            <a:xfrm>
              <a:off x="2950" y="2441"/>
              <a:ext cx="2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E</a:t>
              </a:r>
            </a:p>
          </p:txBody>
        </p:sp>
      </p:grpSp>
      <p:grpSp>
        <p:nvGrpSpPr>
          <p:cNvPr id="47162" name="Group 62"/>
          <p:cNvGrpSpPr>
            <a:grpSpLocks/>
          </p:cNvGrpSpPr>
          <p:nvPr/>
        </p:nvGrpSpPr>
        <p:grpSpPr bwMode="auto">
          <a:xfrm>
            <a:off x="1647825" y="5508625"/>
            <a:ext cx="349250" cy="366713"/>
            <a:chOff x="2946" y="2441"/>
            <a:chExt cx="223" cy="231"/>
          </a:xfrm>
        </p:grpSpPr>
        <p:sp>
          <p:nvSpPr>
            <p:cNvPr id="47195" name="Rectangle 63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6" name="Text Box 64"/>
            <p:cNvSpPr txBox="1">
              <a:spLocks noChangeArrowheads="1"/>
            </p:cNvSpPr>
            <p:nvPr/>
          </p:nvSpPr>
          <p:spPr bwMode="auto">
            <a:xfrm>
              <a:off x="2946" y="2441"/>
              <a:ext cx="22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D</a:t>
              </a:r>
            </a:p>
          </p:txBody>
        </p:sp>
      </p:grpSp>
      <p:grpSp>
        <p:nvGrpSpPr>
          <p:cNvPr id="47163" name="Group 65"/>
          <p:cNvGrpSpPr>
            <a:grpSpLocks/>
          </p:cNvGrpSpPr>
          <p:nvPr/>
        </p:nvGrpSpPr>
        <p:grpSpPr bwMode="auto">
          <a:xfrm>
            <a:off x="2719388" y="4418013"/>
            <a:ext cx="349250" cy="366712"/>
            <a:chOff x="2946" y="2441"/>
            <a:chExt cx="223" cy="231"/>
          </a:xfrm>
        </p:grpSpPr>
        <p:sp>
          <p:nvSpPr>
            <p:cNvPr id="47193" name="Rectangle 66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4" name="Text Box 67"/>
            <p:cNvSpPr txBox="1">
              <a:spLocks noChangeArrowheads="1"/>
            </p:cNvSpPr>
            <p:nvPr/>
          </p:nvSpPr>
          <p:spPr bwMode="auto">
            <a:xfrm>
              <a:off x="2946" y="2441"/>
              <a:ext cx="22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C</a:t>
              </a:r>
            </a:p>
          </p:txBody>
        </p:sp>
      </p:grpSp>
      <p:grpSp>
        <p:nvGrpSpPr>
          <p:cNvPr id="47164" name="Group 68"/>
          <p:cNvGrpSpPr>
            <a:grpSpLocks/>
          </p:cNvGrpSpPr>
          <p:nvPr/>
        </p:nvGrpSpPr>
        <p:grpSpPr bwMode="auto">
          <a:xfrm>
            <a:off x="1641475" y="4418013"/>
            <a:ext cx="336550" cy="366712"/>
            <a:chOff x="2951" y="2441"/>
            <a:chExt cx="215" cy="231"/>
          </a:xfrm>
        </p:grpSpPr>
        <p:sp>
          <p:nvSpPr>
            <p:cNvPr id="47191" name="Rectangle 69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2" name="Text Box 70"/>
            <p:cNvSpPr txBox="1">
              <a:spLocks noChangeArrowheads="1"/>
            </p:cNvSpPr>
            <p:nvPr/>
          </p:nvSpPr>
          <p:spPr bwMode="auto">
            <a:xfrm>
              <a:off x="2951" y="2441"/>
              <a:ext cx="2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B</a:t>
              </a:r>
            </a:p>
          </p:txBody>
        </p:sp>
      </p:grpSp>
      <p:grpSp>
        <p:nvGrpSpPr>
          <p:cNvPr id="47165" name="Group 71"/>
          <p:cNvGrpSpPr>
            <a:grpSpLocks/>
          </p:cNvGrpSpPr>
          <p:nvPr/>
        </p:nvGrpSpPr>
        <p:grpSpPr bwMode="auto">
          <a:xfrm>
            <a:off x="3651250" y="4970463"/>
            <a:ext cx="323850" cy="366712"/>
            <a:chOff x="2954" y="2441"/>
            <a:chExt cx="207" cy="231"/>
          </a:xfrm>
        </p:grpSpPr>
        <p:sp>
          <p:nvSpPr>
            <p:cNvPr id="47189" name="Rectangle 72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0" name="Text Box 73"/>
            <p:cNvSpPr txBox="1">
              <a:spLocks noChangeArrowheads="1"/>
            </p:cNvSpPr>
            <p:nvPr/>
          </p:nvSpPr>
          <p:spPr bwMode="auto">
            <a:xfrm>
              <a:off x="2954" y="2441"/>
              <a:ext cx="2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F</a:t>
              </a:r>
            </a:p>
          </p:txBody>
        </p:sp>
      </p:grpSp>
      <p:sp>
        <p:nvSpPr>
          <p:cNvPr id="47166" name="Text Box 74"/>
          <p:cNvSpPr txBox="1">
            <a:spLocks noChangeArrowheads="1"/>
          </p:cNvSpPr>
          <p:nvPr/>
        </p:nvSpPr>
        <p:spPr bwMode="auto">
          <a:xfrm>
            <a:off x="1211263" y="45989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2</a:t>
            </a:r>
          </a:p>
        </p:txBody>
      </p:sp>
      <p:sp>
        <p:nvSpPr>
          <p:cNvPr id="47167" name="Text Box 75"/>
          <p:cNvSpPr txBox="1">
            <a:spLocks noChangeArrowheads="1"/>
          </p:cNvSpPr>
          <p:nvPr/>
        </p:nvSpPr>
        <p:spPr bwMode="auto">
          <a:xfrm>
            <a:off x="1763713" y="49466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2</a:t>
            </a:r>
          </a:p>
        </p:txBody>
      </p:sp>
      <p:sp>
        <p:nvSpPr>
          <p:cNvPr id="47168" name="Text Box 76"/>
          <p:cNvSpPr txBox="1">
            <a:spLocks noChangeArrowheads="1"/>
          </p:cNvSpPr>
          <p:nvPr/>
        </p:nvSpPr>
        <p:spPr bwMode="auto">
          <a:xfrm>
            <a:off x="1073150" y="52847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1</a:t>
            </a:r>
          </a:p>
        </p:txBody>
      </p:sp>
      <p:sp>
        <p:nvSpPr>
          <p:cNvPr id="47169" name="Text Box 77"/>
          <p:cNvSpPr txBox="1">
            <a:spLocks noChangeArrowheads="1"/>
          </p:cNvSpPr>
          <p:nvPr/>
        </p:nvSpPr>
        <p:spPr bwMode="auto">
          <a:xfrm>
            <a:off x="2373313" y="5094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3</a:t>
            </a:r>
          </a:p>
        </p:txBody>
      </p:sp>
      <p:sp>
        <p:nvSpPr>
          <p:cNvPr id="47170" name="Text Box 78"/>
          <p:cNvSpPr txBox="1">
            <a:spLocks noChangeArrowheads="1"/>
          </p:cNvSpPr>
          <p:nvPr/>
        </p:nvSpPr>
        <p:spPr bwMode="auto">
          <a:xfrm>
            <a:off x="2273300" y="56562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1</a:t>
            </a:r>
          </a:p>
        </p:txBody>
      </p:sp>
      <p:sp>
        <p:nvSpPr>
          <p:cNvPr id="47171" name="Text Box 79"/>
          <p:cNvSpPr txBox="1">
            <a:spLocks noChangeArrowheads="1"/>
          </p:cNvSpPr>
          <p:nvPr/>
        </p:nvSpPr>
        <p:spPr bwMode="auto">
          <a:xfrm>
            <a:off x="2844800" y="49752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1</a:t>
            </a:r>
          </a:p>
        </p:txBody>
      </p:sp>
      <p:sp>
        <p:nvSpPr>
          <p:cNvPr id="47172" name="Text Box 80"/>
          <p:cNvSpPr txBox="1">
            <a:spLocks noChangeArrowheads="1"/>
          </p:cNvSpPr>
          <p:nvPr/>
        </p:nvSpPr>
        <p:spPr bwMode="auto">
          <a:xfrm>
            <a:off x="3416300" y="53943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2</a:t>
            </a:r>
          </a:p>
        </p:txBody>
      </p:sp>
      <p:sp>
        <p:nvSpPr>
          <p:cNvPr id="47173" name="Text Box 81"/>
          <p:cNvSpPr txBox="1">
            <a:spLocks noChangeArrowheads="1"/>
          </p:cNvSpPr>
          <p:nvPr/>
        </p:nvSpPr>
        <p:spPr bwMode="auto">
          <a:xfrm>
            <a:off x="3373438" y="45418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5</a:t>
            </a:r>
          </a:p>
        </p:txBody>
      </p:sp>
      <p:sp>
        <p:nvSpPr>
          <p:cNvPr id="47174" name="Text Box 82"/>
          <p:cNvSpPr txBox="1">
            <a:spLocks noChangeArrowheads="1"/>
          </p:cNvSpPr>
          <p:nvPr/>
        </p:nvSpPr>
        <p:spPr bwMode="auto">
          <a:xfrm>
            <a:off x="2206625" y="4303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3</a:t>
            </a:r>
          </a:p>
        </p:txBody>
      </p:sp>
      <p:sp>
        <p:nvSpPr>
          <p:cNvPr id="47175" name="Text Box 83"/>
          <p:cNvSpPr txBox="1">
            <a:spLocks noChangeArrowheads="1"/>
          </p:cNvSpPr>
          <p:nvPr/>
        </p:nvSpPr>
        <p:spPr bwMode="auto">
          <a:xfrm>
            <a:off x="1649413" y="38798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5</a:t>
            </a:r>
          </a:p>
        </p:txBody>
      </p:sp>
      <p:sp>
        <p:nvSpPr>
          <p:cNvPr id="47176" name="Line 84"/>
          <p:cNvSpPr>
            <a:spLocks noChangeShapeType="1"/>
          </p:cNvSpPr>
          <p:nvPr/>
        </p:nvSpPr>
        <p:spPr bwMode="auto">
          <a:xfrm>
            <a:off x="1123950" y="5176838"/>
            <a:ext cx="447675" cy="447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77" name="Object 2"/>
          <p:cNvGraphicFramePr>
            <a:graphicFrameLocks noChangeAspect="1"/>
          </p:cNvGraphicFramePr>
          <p:nvPr/>
        </p:nvGraphicFramePr>
        <p:xfrm>
          <a:off x="7010400" y="1828800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tion" r:id="rId4" imgW="152400" imgH="127000" progId="Equation.3">
                  <p:embed/>
                </p:oleObj>
              </mc:Choice>
              <mc:Fallback>
                <p:oleObj name="Equation" r:id="rId4" imgW="1524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828800"/>
                        <a:ext cx="381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78" name="Object 3"/>
          <p:cNvGraphicFramePr>
            <a:graphicFrameLocks noChangeAspect="1"/>
          </p:cNvGraphicFramePr>
          <p:nvPr/>
        </p:nvGraphicFramePr>
        <p:xfrm>
          <a:off x="8229600" y="1828800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tion" r:id="rId6" imgW="152400" imgH="127000" progId="Equation.3">
                  <p:embed/>
                </p:oleObj>
              </mc:Choice>
              <mc:Fallback>
                <p:oleObj name="Equation" r:id="rId6" imgW="1524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1828800"/>
                        <a:ext cx="381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79" name="Line 88"/>
          <p:cNvSpPr>
            <a:spLocks noChangeShapeType="1"/>
          </p:cNvSpPr>
          <p:nvPr/>
        </p:nvSpPr>
        <p:spPr bwMode="auto">
          <a:xfrm>
            <a:off x="228600" y="2286000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47180" name="Group 89"/>
          <p:cNvGrpSpPr>
            <a:grpSpLocks/>
          </p:cNvGrpSpPr>
          <p:nvPr/>
        </p:nvGrpSpPr>
        <p:grpSpPr bwMode="auto">
          <a:xfrm>
            <a:off x="4046538" y="3668713"/>
            <a:ext cx="5097462" cy="2655887"/>
            <a:chOff x="2549" y="2311"/>
            <a:chExt cx="3211" cy="1673"/>
          </a:xfrm>
        </p:grpSpPr>
        <p:sp>
          <p:nvSpPr>
            <p:cNvPr id="47185" name="Line 90"/>
            <p:cNvSpPr>
              <a:spLocks noChangeShapeType="1"/>
            </p:cNvSpPr>
            <p:nvPr/>
          </p:nvSpPr>
          <p:spPr bwMode="auto">
            <a:xfrm>
              <a:off x="2549" y="322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6923" name="Rectangle 91"/>
            <p:cNvSpPr>
              <a:spLocks noChangeArrowheads="1"/>
            </p:cNvSpPr>
            <p:nvPr/>
          </p:nvSpPr>
          <p:spPr bwMode="auto">
            <a:xfrm>
              <a:off x="2736" y="2400"/>
              <a:ext cx="2976" cy="158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47187" name="Text Box 92"/>
            <p:cNvSpPr txBox="1">
              <a:spLocks noChangeArrowheads="1"/>
            </p:cNvSpPr>
            <p:nvPr/>
          </p:nvSpPr>
          <p:spPr bwMode="auto">
            <a:xfrm>
              <a:off x="2879" y="2311"/>
              <a:ext cx="2881" cy="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 dirty="0">
                  <a:latin typeface="Arial" charset="0"/>
                </a:rPr>
                <a:t>…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8   </a:t>
              </a:r>
              <a:r>
                <a:rPr lang="en-US" sz="1800" i="1" dirty="0">
                  <a:latin typeface="Arial" charset="0"/>
                </a:rPr>
                <a:t>Loop</a:t>
              </a:r>
              <a:r>
                <a:rPr lang="en-US" sz="1800" b="0" i="1" dirty="0">
                  <a:latin typeface="Arial" charset="0"/>
                </a:rPr>
                <a:t> </a:t>
              </a:r>
              <a:endParaRPr lang="en-US" sz="1800" b="0" dirty="0">
                <a:latin typeface="Arial" charset="0"/>
              </a:endParaRPr>
            </a:p>
            <a:p>
              <a:pPr algn="l"/>
              <a:r>
                <a:rPr lang="en-US" sz="1800" b="0" dirty="0">
                  <a:latin typeface="Arial" charset="0"/>
                </a:rPr>
                <a:t>9      find </a:t>
              </a:r>
              <a:r>
                <a:rPr lang="en-US" sz="1800" dirty="0">
                  <a:latin typeface="Arial" charset="0"/>
                </a:rPr>
                <a:t>w</a:t>
              </a:r>
              <a:r>
                <a:rPr lang="en-US" sz="1800" b="0" dirty="0">
                  <a:latin typeface="Arial" charset="0"/>
                </a:rPr>
                <a:t> not in </a:t>
              </a:r>
              <a:r>
                <a:rPr lang="en-US" sz="1800" dirty="0">
                  <a:latin typeface="Arial" charset="0"/>
                </a:rPr>
                <a:t>S</a:t>
              </a:r>
              <a:r>
                <a:rPr lang="en-US" sz="1800" b="0" dirty="0">
                  <a:latin typeface="Arial" charset="0"/>
                </a:rPr>
                <a:t> </a:t>
              </a:r>
              <a:r>
                <a:rPr lang="en-US" sz="1800" b="0" dirty="0" err="1">
                  <a:latin typeface="Arial" charset="0"/>
                </a:rPr>
                <a:t>s.t.</a:t>
              </a:r>
              <a:r>
                <a:rPr lang="en-US" sz="1800" b="0" dirty="0">
                  <a:latin typeface="Arial" charset="0"/>
                </a:rPr>
                <a:t> D(w) is a minimum; 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10    add </a:t>
              </a:r>
              <a:r>
                <a:rPr lang="en-US" sz="1800" dirty="0">
                  <a:latin typeface="Arial" charset="0"/>
                </a:rPr>
                <a:t>w</a:t>
              </a:r>
              <a:r>
                <a:rPr lang="en-US" sz="1800" b="0" dirty="0">
                  <a:latin typeface="Arial" charset="0"/>
                </a:rPr>
                <a:t> to </a:t>
              </a:r>
              <a:r>
                <a:rPr lang="en-US" sz="1800" dirty="0">
                  <a:latin typeface="Arial" charset="0"/>
                </a:rPr>
                <a:t>S</a:t>
              </a:r>
              <a:r>
                <a:rPr lang="en-US" sz="1800" b="0" dirty="0">
                  <a:latin typeface="Arial" charset="0"/>
                </a:rPr>
                <a:t>; </a:t>
              </a:r>
            </a:p>
            <a:p>
              <a:pPr algn="l">
                <a:buFontTx/>
                <a:buAutoNum type="arabicPlain" startAt="11"/>
              </a:pPr>
              <a:r>
                <a:rPr lang="en-US" sz="1800" b="0" dirty="0">
                  <a:latin typeface="Arial" charset="0"/>
                </a:rPr>
                <a:t>update D(v) for all </a:t>
              </a:r>
              <a:r>
                <a:rPr lang="en-US" sz="1800" dirty="0">
                  <a:latin typeface="Arial" charset="0"/>
                </a:rPr>
                <a:t>v</a:t>
              </a:r>
              <a:r>
                <a:rPr lang="en-US" sz="1800" b="0" dirty="0">
                  <a:latin typeface="Arial" charset="0"/>
                </a:rPr>
                <a:t> adjacent 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          to </a:t>
              </a:r>
              <a:r>
                <a:rPr lang="en-US" sz="1800" dirty="0">
                  <a:latin typeface="Arial" charset="0"/>
                </a:rPr>
                <a:t>w</a:t>
              </a:r>
              <a:r>
                <a:rPr lang="en-US" sz="1800" b="0" dirty="0">
                  <a:latin typeface="Arial" charset="0"/>
                </a:rPr>
                <a:t> and not in </a:t>
              </a:r>
              <a:r>
                <a:rPr lang="en-US" sz="1800" dirty="0">
                  <a:latin typeface="Arial" charset="0"/>
                </a:rPr>
                <a:t>S</a:t>
              </a:r>
              <a:r>
                <a:rPr lang="en-US" sz="1800" b="0" dirty="0">
                  <a:latin typeface="Arial" charset="0"/>
                </a:rPr>
                <a:t>: </a:t>
              </a:r>
            </a:p>
            <a:p>
              <a:pPr algn="l">
                <a:buFont typeface="Arial" charset="0"/>
                <a:buAutoNum type="arabicPlain" startAt="12"/>
              </a:pPr>
              <a:r>
                <a:rPr lang="en-US" sz="1800" b="0" dirty="0">
                  <a:latin typeface="Arial" charset="0"/>
                </a:rPr>
                <a:t>If D(w) + c(</a:t>
              </a:r>
              <a:r>
                <a:rPr lang="en-US" sz="1800" b="0" dirty="0" err="1">
                  <a:latin typeface="Arial" charset="0"/>
                </a:rPr>
                <a:t>w,v</a:t>
              </a:r>
              <a:r>
                <a:rPr lang="en-US" sz="1800" b="0" dirty="0">
                  <a:latin typeface="Arial" charset="0"/>
                </a:rPr>
                <a:t>) &lt; D(v) then</a:t>
              </a:r>
            </a:p>
            <a:p>
              <a:pPr algn="l">
                <a:buFont typeface="Arial" charset="0"/>
                <a:buAutoNum type="arabicPlain" startAt="12"/>
              </a:pPr>
              <a:r>
                <a:rPr lang="en-US" sz="1800" b="0" dirty="0">
                  <a:latin typeface="Arial" charset="0"/>
                </a:rPr>
                <a:t>    D(v) = D(w) + c(</a:t>
              </a:r>
              <a:r>
                <a:rPr lang="en-US" sz="1800" b="0" dirty="0" err="1">
                  <a:latin typeface="Arial" charset="0"/>
                </a:rPr>
                <a:t>w,v</a:t>
              </a:r>
              <a:r>
                <a:rPr lang="en-US" sz="1800" b="0" dirty="0">
                  <a:latin typeface="Arial" charset="0"/>
                </a:rPr>
                <a:t>); p(v) = w;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14    </a:t>
              </a:r>
              <a:r>
                <a:rPr lang="en-US" sz="1800" i="1" dirty="0">
                  <a:latin typeface="Arial" charset="0"/>
                </a:rPr>
                <a:t>until all nodes in S;</a:t>
              </a:r>
              <a:r>
                <a:rPr lang="en-US" sz="1800" b="0" dirty="0">
                  <a:latin typeface="Arial" charset="0"/>
                </a:rPr>
                <a:t> </a:t>
              </a:r>
            </a:p>
          </p:txBody>
        </p:sp>
        <p:sp>
          <p:nvSpPr>
            <p:cNvPr id="47188" name="Freeform 93"/>
            <p:cNvSpPr>
              <a:spLocks/>
            </p:cNvSpPr>
            <p:nvPr/>
          </p:nvSpPr>
          <p:spPr bwMode="auto">
            <a:xfrm>
              <a:off x="2784" y="2592"/>
              <a:ext cx="156" cy="1232"/>
            </a:xfrm>
            <a:custGeom>
              <a:avLst/>
              <a:gdLst>
                <a:gd name="T0" fmla="*/ 42 w 300"/>
                <a:gd name="T1" fmla="*/ 142 h 3600"/>
                <a:gd name="T2" fmla="*/ 42 w 300"/>
                <a:gd name="T3" fmla="*/ 144 h 3600"/>
                <a:gd name="T4" fmla="*/ 0 w 300"/>
                <a:gd name="T5" fmla="*/ 144 h 3600"/>
                <a:gd name="T6" fmla="*/ 0 w 300"/>
                <a:gd name="T7" fmla="*/ 0 h 3600"/>
                <a:gd name="T8" fmla="*/ 27 w 300"/>
                <a:gd name="T9" fmla="*/ 0 h 3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3600"/>
                <a:gd name="T17" fmla="*/ 300 w 300"/>
                <a:gd name="T18" fmla="*/ 3600 h 3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3600">
                  <a:moveTo>
                    <a:pt x="300" y="3546"/>
                  </a:moveTo>
                  <a:lnTo>
                    <a:pt x="300" y="3600"/>
                  </a:lnTo>
                  <a:lnTo>
                    <a:pt x="0" y="3594"/>
                  </a:ln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181" name="Group 97"/>
          <p:cNvGrpSpPr>
            <a:grpSpLocks/>
          </p:cNvGrpSpPr>
          <p:nvPr/>
        </p:nvGrpSpPr>
        <p:grpSpPr bwMode="auto">
          <a:xfrm>
            <a:off x="1676400" y="2133600"/>
            <a:ext cx="4876800" cy="2743200"/>
            <a:chOff x="1056" y="1344"/>
            <a:chExt cx="3072" cy="1728"/>
          </a:xfrm>
        </p:grpSpPr>
        <p:sp>
          <p:nvSpPr>
            <p:cNvPr id="47182" name="Oval 94"/>
            <p:cNvSpPr>
              <a:spLocks noChangeArrowheads="1"/>
            </p:cNvSpPr>
            <p:nvPr/>
          </p:nvSpPr>
          <p:spPr bwMode="auto">
            <a:xfrm>
              <a:off x="2880" y="2784"/>
              <a:ext cx="1248" cy="288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3" name="Oval 95"/>
            <p:cNvSpPr>
              <a:spLocks noChangeArrowheads="1"/>
            </p:cNvSpPr>
            <p:nvPr/>
          </p:nvSpPr>
          <p:spPr bwMode="auto">
            <a:xfrm>
              <a:off x="1056" y="1344"/>
              <a:ext cx="432" cy="288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184" name="AutoShape 96"/>
            <p:cNvCxnSpPr>
              <a:cxnSpLocks noChangeShapeType="1"/>
              <a:stCxn id="47183" idx="5"/>
              <a:endCxn id="47182" idx="1"/>
            </p:cNvCxnSpPr>
            <p:nvPr/>
          </p:nvCxnSpPr>
          <p:spPr bwMode="auto">
            <a:xfrm>
              <a:off x="1425" y="1599"/>
              <a:ext cx="1638" cy="1218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69397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54FCB26-25DB-7446-BAFA-90A2CC05C7B5}" type="slidenum">
              <a:rPr lang="en-US" sz="1400" b="0">
                <a:latin typeface="Times New Roman" charset="0"/>
              </a:rPr>
              <a:pPr eaLnBrk="1" hangingPunct="1"/>
              <a:t>24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Dijkstra</a:t>
            </a:r>
            <a:r>
              <a:rPr lang="ja-JP" altLang="en-US" dirty="0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Helvetica" charset="0"/>
                <a:ea typeface="ＭＳ Ｐゴシック" charset="0"/>
                <a:cs typeface="ＭＳ Ｐゴシック" charset="0"/>
              </a:rPr>
              <a:t>s Algorithm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92100" y="1506538"/>
            <a:ext cx="708025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Step</a:t>
            </a:r>
          </a:p>
          <a:p>
            <a:r>
              <a:rPr lang="en-US" b="0">
                <a:latin typeface="Arial" charset="0"/>
              </a:rPr>
              <a:t>0</a:t>
            </a:r>
          </a:p>
          <a:p>
            <a:r>
              <a:rPr lang="en-US" b="0">
                <a:latin typeface="Arial" charset="0"/>
              </a:rPr>
              <a:t>1</a:t>
            </a:r>
          </a:p>
          <a:p>
            <a:r>
              <a:rPr lang="en-US" b="0">
                <a:latin typeface="Arial" charset="0"/>
              </a:rPr>
              <a:t>2</a:t>
            </a:r>
          </a:p>
          <a:p>
            <a:r>
              <a:rPr lang="en-US" b="0">
                <a:latin typeface="Arial" charset="0"/>
              </a:rPr>
              <a:t>3</a:t>
            </a:r>
          </a:p>
          <a:p>
            <a:r>
              <a:rPr lang="en-US" b="0">
                <a:latin typeface="Arial" charset="0"/>
              </a:rPr>
              <a:t>4</a:t>
            </a:r>
          </a:p>
          <a:p>
            <a:r>
              <a:rPr lang="en-US" b="0">
                <a:latin typeface="Arial" charset="0"/>
              </a:rPr>
              <a:t>5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404938" y="1516063"/>
            <a:ext cx="9191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start S</a:t>
            </a:r>
          </a:p>
          <a:p>
            <a:r>
              <a:rPr lang="en-US" b="0">
                <a:latin typeface="Arial" charset="0"/>
              </a:rPr>
              <a:t>A</a:t>
            </a:r>
          </a:p>
          <a:p>
            <a:r>
              <a:rPr lang="en-US" b="0">
                <a:latin typeface="Arial" charset="0"/>
              </a:rPr>
              <a:t>AD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466975" y="1497013"/>
            <a:ext cx="1257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D(B),p(B)</a:t>
            </a:r>
          </a:p>
          <a:p>
            <a:r>
              <a:rPr lang="en-US" b="0">
                <a:latin typeface="Arial" charset="0"/>
              </a:rPr>
              <a:t>2,A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719513" y="1501775"/>
            <a:ext cx="12858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D(C),p(C)</a:t>
            </a:r>
          </a:p>
          <a:p>
            <a:r>
              <a:rPr lang="en-US" b="0">
                <a:latin typeface="Arial" charset="0"/>
              </a:rPr>
              <a:t>5,A</a:t>
            </a:r>
          </a:p>
          <a:p>
            <a:r>
              <a:rPr lang="en-US" b="0">
                <a:latin typeface="Arial" charset="0"/>
              </a:rPr>
              <a:t>4,D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943475" y="1497013"/>
            <a:ext cx="1284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D(D),p(D)</a:t>
            </a:r>
          </a:p>
          <a:p>
            <a:r>
              <a:rPr lang="en-US" b="0">
                <a:latin typeface="Arial" charset="0"/>
              </a:rPr>
              <a:t>1,A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6319838" y="1501775"/>
            <a:ext cx="12573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D(E),p(E)</a:t>
            </a:r>
          </a:p>
          <a:p>
            <a:endParaRPr lang="en-US" b="0">
              <a:latin typeface="Arial" charset="0"/>
            </a:endParaRPr>
          </a:p>
          <a:p>
            <a:r>
              <a:rPr lang="en-US" b="0">
                <a:latin typeface="Arial" charset="0"/>
              </a:rPr>
              <a:t>2,D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7600950" y="1516063"/>
            <a:ext cx="12287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D(F),p(F)</a:t>
            </a:r>
          </a:p>
          <a:p>
            <a:endParaRPr lang="en-US" b="0">
              <a:latin typeface="Arial" charset="0"/>
            </a:endParaRPr>
          </a:p>
          <a:p>
            <a:endParaRPr lang="en-US" b="0">
              <a:latin typeface="Arial" charset="0"/>
            </a:endParaRP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361950" y="1857375"/>
            <a:ext cx="85058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519113" y="2162175"/>
            <a:ext cx="82962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538163" y="2457450"/>
            <a:ext cx="8267700" cy="47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547688" y="2767013"/>
            <a:ext cx="8253412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557213" y="3071813"/>
            <a:ext cx="8267700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571500" y="3386138"/>
            <a:ext cx="8262938" cy="4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Freeform 16"/>
          <p:cNvSpPr>
            <a:spLocks/>
          </p:cNvSpPr>
          <p:nvPr/>
        </p:nvSpPr>
        <p:spPr bwMode="auto">
          <a:xfrm>
            <a:off x="685800" y="3810000"/>
            <a:ext cx="3571875" cy="2236788"/>
          </a:xfrm>
          <a:custGeom>
            <a:avLst/>
            <a:gdLst>
              <a:gd name="T0" fmla="*/ 0 w 2250"/>
              <a:gd name="T1" fmla="*/ 2147483647 h 1409"/>
              <a:gd name="T2" fmla="*/ 2147483647 w 2250"/>
              <a:gd name="T3" fmla="*/ 2147483647 h 1409"/>
              <a:gd name="T4" fmla="*/ 2147483647 w 2250"/>
              <a:gd name="T5" fmla="*/ 2147483647 h 1409"/>
              <a:gd name="T6" fmla="*/ 2147483647 w 2250"/>
              <a:gd name="T7" fmla="*/ 2147483647 h 1409"/>
              <a:gd name="T8" fmla="*/ 2147483647 w 2250"/>
              <a:gd name="T9" fmla="*/ 2147483647 h 1409"/>
              <a:gd name="T10" fmla="*/ 2147483647 w 2250"/>
              <a:gd name="T11" fmla="*/ 2147483647 h 1409"/>
              <a:gd name="T12" fmla="*/ 2147483647 w 2250"/>
              <a:gd name="T13" fmla="*/ 2147483647 h 1409"/>
              <a:gd name="T14" fmla="*/ 2147483647 w 2250"/>
              <a:gd name="T15" fmla="*/ 2147483647 h 1409"/>
              <a:gd name="T16" fmla="*/ 2147483647 w 2250"/>
              <a:gd name="T17" fmla="*/ 2147483647 h 1409"/>
              <a:gd name="T18" fmla="*/ 2147483647 w 2250"/>
              <a:gd name="T19" fmla="*/ 2147483647 h 1409"/>
              <a:gd name="T20" fmla="*/ 0 w 2250"/>
              <a:gd name="T21" fmla="*/ 2147483647 h 140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250"/>
              <a:gd name="T34" fmla="*/ 0 h 1409"/>
              <a:gd name="T35" fmla="*/ 2250 w 2250"/>
              <a:gd name="T36" fmla="*/ 1409 h 140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250" h="1409">
                <a:moveTo>
                  <a:pt x="0" y="624"/>
                </a:moveTo>
                <a:cubicBezTo>
                  <a:pt x="5" y="506"/>
                  <a:pt x="131" y="419"/>
                  <a:pt x="219" y="321"/>
                </a:cubicBezTo>
                <a:cubicBezTo>
                  <a:pt x="307" y="223"/>
                  <a:pt x="307" y="70"/>
                  <a:pt x="529" y="35"/>
                </a:cubicBezTo>
                <a:cubicBezTo>
                  <a:pt x="751" y="0"/>
                  <a:pt x="1311" y="36"/>
                  <a:pt x="1551" y="111"/>
                </a:cubicBezTo>
                <a:cubicBezTo>
                  <a:pt x="1791" y="186"/>
                  <a:pt x="1860" y="351"/>
                  <a:pt x="1968" y="483"/>
                </a:cubicBezTo>
                <a:cubicBezTo>
                  <a:pt x="2076" y="615"/>
                  <a:pt x="2250" y="767"/>
                  <a:pt x="2199" y="906"/>
                </a:cubicBezTo>
                <a:cubicBezTo>
                  <a:pt x="2148" y="1045"/>
                  <a:pt x="1860" y="1234"/>
                  <a:pt x="1659" y="1314"/>
                </a:cubicBezTo>
                <a:cubicBezTo>
                  <a:pt x="1458" y="1394"/>
                  <a:pt x="1192" y="1379"/>
                  <a:pt x="993" y="1386"/>
                </a:cubicBezTo>
                <a:cubicBezTo>
                  <a:pt x="794" y="1393"/>
                  <a:pt x="613" y="1409"/>
                  <a:pt x="465" y="1356"/>
                </a:cubicBezTo>
                <a:cubicBezTo>
                  <a:pt x="317" y="1303"/>
                  <a:pt x="180" y="1190"/>
                  <a:pt x="102" y="1068"/>
                </a:cubicBezTo>
                <a:cubicBezTo>
                  <a:pt x="24" y="946"/>
                  <a:pt x="21" y="716"/>
                  <a:pt x="0" y="624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Freeform 17"/>
          <p:cNvSpPr>
            <a:spLocks/>
          </p:cNvSpPr>
          <p:nvPr/>
        </p:nvSpPr>
        <p:spPr bwMode="auto">
          <a:xfrm>
            <a:off x="1219200" y="4681538"/>
            <a:ext cx="542925" cy="295275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Oval 18"/>
          <p:cNvSpPr>
            <a:spLocks noChangeArrowheads="1"/>
          </p:cNvSpPr>
          <p:nvPr/>
        </p:nvSpPr>
        <p:spPr bwMode="auto">
          <a:xfrm>
            <a:off x="806450" y="5065713"/>
            <a:ext cx="496888" cy="128587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806450" y="50546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>
            <a:off x="1303338" y="50546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806450" y="5054600"/>
            <a:ext cx="492125" cy="777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49174" name="Oval 22"/>
          <p:cNvSpPr>
            <a:spLocks noChangeArrowheads="1"/>
          </p:cNvSpPr>
          <p:nvPr/>
        </p:nvSpPr>
        <p:spPr bwMode="auto">
          <a:xfrm>
            <a:off x="801688" y="4960938"/>
            <a:ext cx="496887" cy="15081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Oval 23"/>
          <p:cNvSpPr>
            <a:spLocks noChangeArrowheads="1"/>
          </p:cNvSpPr>
          <p:nvPr/>
        </p:nvSpPr>
        <p:spPr bwMode="auto">
          <a:xfrm>
            <a:off x="1558925" y="5680075"/>
            <a:ext cx="496888" cy="128588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>
            <a:off x="1558925" y="5668963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>
            <a:off x="2055813" y="5668963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8" name="Rectangle 26"/>
          <p:cNvSpPr>
            <a:spLocks noChangeArrowheads="1"/>
          </p:cNvSpPr>
          <p:nvPr/>
        </p:nvSpPr>
        <p:spPr bwMode="auto">
          <a:xfrm>
            <a:off x="1558925" y="5668963"/>
            <a:ext cx="492125" cy="777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49179" name="Oval 27"/>
          <p:cNvSpPr>
            <a:spLocks noChangeArrowheads="1"/>
          </p:cNvSpPr>
          <p:nvPr/>
        </p:nvSpPr>
        <p:spPr bwMode="auto">
          <a:xfrm>
            <a:off x="1554163" y="5575300"/>
            <a:ext cx="496887" cy="1508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Oval 28"/>
          <p:cNvSpPr>
            <a:spLocks noChangeArrowheads="1"/>
          </p:cNvSpPr>
          <p:nvPr/>
        </p:nvSpPr>
        <p:spPr bwMode="auto">
          <a:xfrm>
            <a:off x="1552575" y="4584700"/>
            <a:ext cx="496888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1" name="Line 29"/>
          <p:cNvSpPr>
            <a:spLocks noChangeShapeType="1"/>
          </p:cNvSpPr>
          <p:nvPr/>
        </p:nvSpPr>
        <p:spPr bwMode="auto">
          <a:xfrm>
            <a:off x="1552575" y="4573588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2" name="Line 30"/>
          <p:cNvSpPr>
            <a:spLocks noChangeShapeType="1"/>
          </p:cNvSpPr>
          <p:nvPr/>
        </p:nvSpPr>
        <p:spPr bwMode="auto">
          <a:xfrm>
            <a:off x="2049463" y="4573588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3" name="Rectangle 31"/>
          <p:cNvSpPr>
            <a:spLocks noChangeArrowheads="1"/>
          </p:cNvSpPr>
          <p:nvPr/>
        </p:nvSpPr>
        <p:spPr bwMode="auto">
          <a:xfrm>
            <a:off x="1552575" y="4573588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49184" name="Oval 32"/>
          <p:cNvSpPr>
            <a:spLocks noChangeArrowheads="1"/>
          </p:cNvSpPr>
          <p:nvPr/>
        </p:nvSpPr>
        <p:spPr bwMode="auto">
          <a:xfrm>
            <a:off x="1547813" y="4479925"/>
            <a:ext cx="496887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5" name="Oval 33"/>
          <p:cNvSpPr>
            <a:spLocks noChangeArrowheads="1"/>
          </p:cNvSpPr>
          <p:nvPr/>
        </p:nvSpPr>
        <p:spPr bwMode="auto">
          <a:xfrm>
            <a:off x="2636838" y="4578350"/>
            <a:ext cx="495300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6" name="Line 34"/>
          <p:cNvSpPr>
            <a:spLocks noChangeShapeType="1"/>
          </p:cNvSpPr>
          <p:nvPr/>
        </p:nvSpPr>
        <p:spPr bwMode="auto">
          <a:xfrm>
            <a:off x="2636838" y="4567238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7" name="Line 35"/>
          <p:cNvSpPr>
            <a:spLocks noChangeShapeType="1"/>
          </p:cNvSpPr>
          <p:nvPr/>
        </p:nvSpPr>
        <p:spPr bwMode="auto">
          <a:xfrm>
            <a:off x="3132138" y="4567238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Rectangle 36"/>
          <p:cNvSpPr>
            <a:spLocks noChangeArrowheads="1"/>
          </p:cNvSpPr>
          <p:nvPr/>
        </p:nvSpPr>
        <p:spPr bwMode="auto">
          <a:xfrm>
            <a:off x="2636838" y="4567238"/>
            <a:ext cx="490537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49189" name="Oval 37"/>
          <p:cNvSpPr>
            <a:spLocks noChangeArrowheads="1"/>
          </p:cNvSpPr>
          <p:nvPr/>
        </p:nvSpPr>
        <p:spPr bwMode="auto">
          <a:xfrm>
            <a:off x="2641600" y="4478338"/>
            <a:ext cx="495300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90" name="Oval 38"/>
          <p:cNvSpPr>
            <a:spLocks noChangeArrowheads="1"/>
          </p:cNvSpPr>
          <p:nvPr/>
        </p:nvSpPr>
        <p:spPr bwMode="auto">
          <a:xfrm>
            <a:off x="2652713" y="5675313"/>
            <a:ext cx="496887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91" name="Line 39"/>
          <p:cNvSpPr>
            <a:spLocks noChangeShapeType="1"/>
          </p:cNvSpPr>
          <p:nvPr/>
        </p:nvSpPr>
        <p:spPr bwMode="auto">
          <a:xfrm>
            <a:off x="2652713" y="56642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2" name="Line 40"/>
          <p:cNvSpPr>
            <a:spLocks noChangeShapeType="1"/>
          </p:cNvSpPr>
          <p:nvPr/>
        </p:nvSpPr>
        <p:spPr bwMode="auto">
          <a:xfrm>
            <a:off x="3149600" y="56642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3" name="Rectangle 41"/>
          <p:cNvSpPr>
            <a:spLocks noChangeArrowheads="1"/>
          </p:cNvSpPr>
          <p:nvPr/>
        </p:nvSpPr>
        <p:spPr bwMode="auto">
          <a:xfrm>
            <a:off x="2652713" y="5664200"/>
            <a:ext cx="492125" cy="777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49194" name="Oval 42"/>
          <p:cNvSpPr>
            <a:spLocks noChangeArrowheads="1"/>
          </p:cNvSpPr>
          <p:nvPr/>
        </p:nvSpPr>
        <p:spPr bwMode="auto">
          <a:xfrm>
            <a:off x="2647950" y="5570538"/>
            <a:ext cx="496888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95" name="Oval 43"/>
          <p:cNvSpPr>
            <a:spLocks noChangeArrowheads="1"/>
          </p:cNvSpPr>
          <p:nvPr/>
        </p:nvSpPr>
        <p:spPr bwMode="auto">
          <a:xfrm>
            <a:off x="3549650" y="5133975"/>
            <a:ext cx="496888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96" name="Line 44"/>
          <p:cNvSpPr>
            <a:spLocks noChangeShapeType="1"/>
          </p:cNvSpPr>
          <p:nvPr/>
        </p:nvSpPr>
        <p:spPr bwMode="auto">
          <a:xfrm>
            <a:off x="3549650" y="5122863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7" name="Rectangle 45"/>
          <p:cNvSpPr>
            <a:spLocks noChangeArrowheads="1"/>
          </p:cNvSpPr>
          <p:nvPr/>
        </p:nvSpPr>
        <p:spPr bwMode="auto">
          <a:xfrm>
            <a:off x="3549650" y="5122863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49198" name="Oval 46"/>
          <p:cNvSpPr>
            <a:spLocks noChangeArrowheads="1"/>
          </p:cNvSpPr>
          <p:nvPr/>
        </p:nvSpPr>
        <p:spPr bwMode="auto">
          <a:xfrm>
            <a:off x="3544888" y="5029200"/>
            <a:ext cx="496887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99" name="Freeform 47"/>
          <p:cNvSpPr>
            <a:spLocks/>
          </p:cNvSpPr>
          <p:nvPr/>
        </p:nvSpPr>
        <p:spPr bwMode="auto">
          <a:xfrm>
            <a:off x="2900363" y="4724400"/>
            <a:ext cx="1587" cy="828675"/>
          </a:xfrm>
          <a:custGeom>
            <a:avLst/>
            <a:gdLst>
              <a:gd name="T0" fmla="*/ 0 w 1"/>
              <a:gd name="T1" fmla="*/ 0 h 522"/>
              <a:gd name="T2" fmla="*/ 0 w 1"/>
              <a:gd name="T3" fmla="*/ 2147483647 h 522"/>
              <a:gd name="T4" fmla="*/ 0 60000 65536"/>
              <a:gd name="T5" fmla="*/ 0 60000 65536"/>
              <a:gd name="T6" fmla="*/ 0 w 1"/>
              <a:gd name="T7" fmla="*/ 0 h 522"/>
              <a:gd name="T8" fmla="*/ 1 w 1"/>
              <a:gd name="T9" fmla="*/ 522 h 52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22">
                <a:moveTo>
                  <a:pt x="0" y="0"/>
                </a:moveTo>
                <a:lnTo>
                  <a:pt x="0" y="522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0" name="Freeform 48"/>
          <p:cNvSpPr>
            <a:spLocks/>
          </p:cNvSpPr>
          <p:nvPr/>
        </p:nvSpPr>
        <p:spPr bwMode="auto">
          <a:xfrm>
            <a:off x="1800225" y="4733925"/>
            <a:ext cx="1588" cy="852488"/>
          </a:xfrm>
          <a:custGeom>
            <a:avLst/>
            <a:gdLst>
              <a:gd name="T0" fmla="*/ 0 w 1"/>
              <a:gd name="T1" fmla="*/ 0 h 537"/>
              <a:gd name="T2" fmla="*/ 0 w 1"/>
              <a:gd name="T3" fmla="*/ 2147483647 h 537"/>
              <a:gd name="T4" fmla="*/ 0 60000 65536"/>
              <a:gd name="T5" fmla="*/ 0 60000 65536"/>
              <a:gd name="T6" fmla="*/ 0 w 1"/>
              <a:gd name="T7" fmla="*/ 0 h 537"/>
              <a:gd name="T8" fmla="*/ 1 w 1"/>
              <a:gd name="T9" fmla="*/ 537 h 5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37">
                <a:moveTo>
                  <a:pt x="0" y="0"/>
                </a:moveTo>
                <a:lnTo>
                  <a:pt x="0" y="537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1" name="Freeform 49"/>
          <p:cNvSpPr>
            <a:spLocks/>
          </p:cNvSpPr>
          <p:nvPr/>
        </p:nvSpPr>
        <p:spPr bwMode="auto">
          <a:xfrm>
            <a:off x="2062163" y="4710113"/>
            <a:ext cx="800100" cy="952500"/>
          </a:xfrm>
          <a:custGeom>
            <a:avLst/>
            <a:gdLst>
              <a:gd name="T0" fmla="*/ 0 w 378"/>
              <a:gd name="T1" fmla="*/ 2147483647 h 174"/>
              <a:gd name="T2" fmla="*/ 2147483647 w 378"/>
              <a:gd name="T3" fmla="*/ 0 h 174"/>
              <a:gd name="T4" fmla="*/ 0 60000 65536"/>
              <a:gd name="T5" fmla="*/ 0 60000 65536"/>
              <a:gd name="T6" fmla="*/ 0 w 378"/>
              <a:gd name="T7" fmla="*/ 0 h 174"/>
              <a:gd name="T8" fmla="*/ 378 w 378"/>
              <a:gd name="T9" fmla="*/ 174 h 17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8" h="174">
                <a:moveTo>
                  <a:pt x="0" y="174"/>
                </a:moveTo>
                <a:lnTo>
                  <a:pt x="378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2" name="Freeform 50"/>
          <p:cNvSpPr>
            <a:spLocks/>
          </p:cNvSpPr>
          <p:nvPr/>
        </p:nvSpPr>
        <p:spPr bwMode="auto">
          <a:xfrm>
            <a:off x="3152775" y="5262563"/>
            <a:ext cx="581025" cy="428625"/>
          </a:xfrm>
          <a:custGeom>
            <a:avLst/>
            <a:gdLst>
              <a:gd name="T0" fmla="*/ 0 w 366"/>
              <a:gd name="T1" fmla="*/ 2147483647 h 270"/>
              <a:gd name="T2" fmla="*/ 2147483647 w 366"/>
              <a:gd name="T3" fmla="*/ 0 h 270"/>
              <a:gd name="T4" fmla="*/ 0 60000 65536"/>
              <a:gd name="T5" fmla="*/ 0 60000 65536"/>
              <a:gd name="T6" fmla="*/ 0 w 366"/>
              <a:gd name="T7" fmla="*/ 0 h 270"/>
              <a:gd name="T8" fmla="*/ 366 w 366"/>
              <a:gd name="T9" fmla="*/ 270 h 27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6" h="270">
                <a:moveTo>
                  <a:pt x="0" y="270"/>
                </a:moveTo>
                <a:lnTo>
                  <a:pt x="366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3" name="Freeform 51"/>
          <p:cNvSpPr>
            <a:spLocks/>
          </p:cNvSpPr>
          <p:nvPr/>
        </p:nvSpPr>
        <p:spPr bwMode="auto">
          <a:xfrm>
            <a:off x="2071688" y="5710238"/>
            <a:ext cx="581025" cy="1587"/>
          </a:xfrm>
          <a:custGeom>
            <a:avLst/>
            <a:gdLst>
              <a:gd name="T0" fmla="*/ 2147483647 w 366"/>
              <a:gd name="T1" fmla="*/ 0 h 1"/>
              <a:gd name="T2" fmla="*/ 0 w 366"/>
              <a:gd name="T3" fmla="*/ 0 h 1"/>
              <a:gd name="T4" fmla="*/ 0 60000 65536"/>
              <a:gd name="T5" fmla="*/ 0 60000 65536"/>
              <a:gd name="T6" fmla="*/ 0 w 366"/>
              <a:gd name="T7" fmla="*/ 0 h 1"/>
              <a:gd name="T8" fmla="*/ 366 w 36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6" h="1">
                <a:moveTo>
                  <a:pt x="366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4" name="Freeform 52"/>
          <p:cNvSpPr>
            <a:spLocks/>
          </p:cNvSpPr>
          <p:nvPr/>
        </p:nvSpPr>
        <p:spPr bwMode="auto">
          <a:xfrm>
            <a:off x="1133475" y="5195888"/>
            <a:ext cx="438150" cy="419100"/>
          </a:xfrm>
          <a:custGeom>
            <a:avLst/>
            <a:gdLst>
              <a:gd name="T0" fmla="*/ 2147483647 w 276"/>
              <a:gd name="T1" fmla="*/ 2147483647 h 264"/>
              <a:gd name="T2" fmla="*/ 0 w 276"/>
              <a:gd name="T3" fmla="*/ 0 h 264"/>
              <a:gd name="T4" fmla="*/ 0 60000 65536"/>
              <a:gd name="T5" fmla="*/ 0 60000 65536"/>
              <a:gd name="T6" fmla="*/ 0 w 276"/>
              <a:gd name="T7" fmla="*/ 0 h 264"/>
              <a:gd name="T8" fmla="*/ 276 w 276"/>
              <a:gd name="T9" fmla="*/ 264 h 2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6" h="264">
                <a:moveTo>
                  <a:pt x="276" y="264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5" name="Freeform 53"/>
          <p:cNvSpPr>
            <a:spLocks/>
          </p:cNvSpPr>
          <p:nvPr/>
        </p:nvSpPr>
        <p:spPr bwMode="auto">
          <a:xfrm>
            <a:off x="2062163" y="4614863"/>
            <a:ext cx="581025" cy="1587"/>
          </a:xfrm>
          <a:custGeom>
            <a:avLst/>
            <a:gdLst>
              <a:gd name="T0" fmla="*/ 2147483647 w 366"/>
              <a:gd name="T1" fmla="*/ 0 h 1"/>
              <a:gd name="T2" fmla="*/ 0 w 366"/>
              <a:gd name="T3" fmla="*/ 0 h 1"/>
              <a:gd name="T4" fmla="*/ 0 60000 65536"/>
              <a:gd name="T5" fmla="*/ 0 60000 65536"/>
              <a:gd name="T6" fmla="*/ 0 w 366"/>
              <a:gd name="T7" fmla="*/ 0 h 1"/>
              <a:gd name="T8" fmla="*/ 366 w 36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6" h="1">
                <a:moveTo>
                  <a:pt x="366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6" name="Freeform 54"/>
          <p:cNvSpPr>
            <a:spLocks/>
          </p:cNvSpPr>
          <p:nvPr/>
        </p:nvSpPr>
        <p:spPr bwMode="auto">
          <a:xfrm>
            <a:off x="3133725" y="4610100"/>
            <a:ext cx="628650" cy="423863"/>
          </a:xfrm>
          <a:custGeom>
            <a:avLst/>
            <a:gdLst>
              <a:gd name="T0" fmla="*/ 2147483647 w 396"/>
              <a:gd name="T1" fmla="*/ 2147483647 h 267"/>
              <a:gd name="T2" fmla="*/ 0 w 396"/>
              <a:gd name="T3" fmla="*/ 0 h 267"/>
              <a:gd name="T4" fmla="*/ 0 60000 65536"/>
              <a:gd name="T5" fmla="*/ 0 60000 65536"/>
              <a:gd name="T6" fmla="*/ 0 w 396"/>
              <a:gd name="T7" fmla="*/ 0 h 267"/>
              <a:gd name="T8" fmla="*/ 396 w 396"/>
              <a:gd name="T9" fmla="*/ 267 h 2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96" h="267">
                <a:moveTo>
                  <a:pt x="396" y="267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7" name="Freeform 55"/>
          <p:cNvSpPr>
            <a:spLocks/>
          </p:cNvSpPr>
          <p:nvPr/>
        </p:nvSpPr>
        <p:spPr bwMode="auto">
          <a:xfrm>
            <a:off x="1042988" y="3929063"/>
            <a:ext cx="1762125" cy="1023937"/>
          </a:xfrm>
          <a:custGeom>
            <a:avLst/>
            <a:gdLst>
              <a:gd name="T0" fmla="*/ 2147483647 w 1110"/>
              <a:gd name="T1" fmla="*/ 2147483647 h 645"/>
              <a:gd name="T2" fmla="*/ 0 w 1110"/>
              <a:gd name="T3" fmla="*/ 2147483647 h 645"/>
              <a:gd name="T4" fmla="*/ 0 60000 65536"/>
              <a:gd name="T5" fmla="*/ 0 60000 65536"/>
              <a:gd name="T6" fmla="*/ 0 w 1110"/>
              <a:gd name="T7" fmla="*/ 0 h 645"/>
              <a:gd name="T8" fmla="*/ 1110 w 1110"/>
              <a:gd name="T9" fmla="*/ 645 h 64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0" h="645">
                <a:moveTo>
                  <a:pt x="1110" y="342"/>
                </a:moveTo>
                <a:cubicBezTo>
                  <a:pt x="1104" y="0"/>
                  <a:pt x="21" y="63"/>
                  <a:pt x="0" y="6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208" name="Group 56"/>
          <p:cNvGrpSpPr>
            <a:grpSpLocks/>
          </p:cNvGrpSpPr>
          <p:nvPr/>
        </p:nvGrpSpPr>
        <p:grpSpPr bwMode="auto">
          <a:xfrm>
            <a:off x="877888" y="4903788"/>
            <a:ext cx="336550" cy="366712"/>
            <a:chOff x="2950" y="2441"/>
            <a:chExt cx="215" cy="231"/>
          </a:xfrm>
        </p:grpSpPr>
        <p:sp>
          <p:nvSpPr>
            <p:cNvPr id="49247" name="Rectangle 57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48" name="Text Box 58"/>
            <p:cNvSpPr txBox="1">
              <a:spLocks noChangeArrowheads="1"/>
            </p:cNvSpPr>
            <p:nvPr/>
          </p:nvSpPr>
          <p:spPr bwMode="auto">
            <a:xfrm>
              <a:off x="2950" y="2441"/>
              <a:ext cx="2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A</a:t>
              </a:r>
            </a:p>
          </p:txBody>
        </p:sp>
      </p:grpSp>
      <p:grpSp>
        <p:nvGrpSpPr>
          <p:cNvPr id="49209" name="Group 59"/>
          <p:cNvGrpSpPr>
            <a:grpSpLocks/>
          </p:cNvGrpSpPr>
          <p:nvPr/>
        </p:nvGrpSpPr>
        <p:grpSpPr bwMode="auto">
          <a:xfrm>
            <a:off x="2735263" y="5513388"/>
            <a:ext cx="336550" cy="366712"/>
            <a:chOff x="2950" y="2441"/>
            <a:chExt cx="215" cy="231"/>
          </a:xfrm>
        </p:grpSpPr>
        <p:sp>
          <p:nvSpPr>
            <p:cNvPr id="49245" name="Rectangle 60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46" name="Text Box 61"/>
            <p:cNvSpPr txBox="1">
              <a:spLocks noChangeArrowheads="1"/>
            </p:cNvSpPr>
            <p:nvPr/>
          </p:nvSpPr>
          <p:spPr bwMode="auto">
            <a:xfrm>
              <a:off x="2950" y="2441"/>
              <a:ext cx="2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E</a:t>
              </a:r>
            </a:p>
          </p:txBody>
        </p:sp>
      </p:grpSp>
      <p:grpSp>
        <p:nvGrpSpPr>
          <p:cNvPr id="49210" name="Group 62"/>
          <p:cNvGrpSpPr>
            <a:grpSpLocks/>
          </p:cNvGrpSpPr>
          <p:nvPr/>
        </p:nvGrpSpPr>
        <p:grpSpPr bwMode="auto">
          <a:xfrm>
            <a:off x="1647825" y="5508625"/>
            <a:ext cx="349250" cy="366713"/>
            <a:chOff x="2946" y="2441"/>
            <a:chExt cx="223" cy="231"/>
          </a:xfrm>
        </p:grpSpPr>
        <p:sp>
          <p:nvSpPr>
            <p:cNvPr id="49243" name="Rectangle 63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44" name="Text Box 64"/>
            <p:cNvSpPr txBox="1">
              <a:spLocks noChangeArrowheads="1"/>
            </p:cNvSpPr>
            <p:nvPr/>
          </p:nvSpPr>
          <p:spPr bwMode="auto">
            <a:xfrm>
              <a:off x="2946" y="2441"/>
              <a:ext cx="22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D</a:t>
              </a:r>
            </a:p>
          </p:txBody>
        </p:sp>
      </p:grpSp>
      <p:grpSp>
        <p:nvGrpSpPr>
          <p:cNvPr id="49211" name="Group 65"/>
          <p:cNvGrpSpPr>
            <a:grpSpLocks/>
          </p:cNvGrpSpPr>
          <p:nvPr/>
        </p:nvGrpSpPr>
        <p:grpSpPr bwMode="auto">
          <a:xfrm>
            <a:off x="2719388" y="4418013"/>
            <a:ext cx="349250" cy="366712"/>
            <a:chOff x="2946" y="2441"/>
            <a:chExt cx="223" cy="231"/>
          </a:xfrm>
        </p:grpSpPr>
        <p:sp>
          <p:nvSpPr>
            <p:cNvPr id="49241" name="Rectangle 66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42" name="Text Box 67"/>
            <p:cNvSpPr txBox="1">
              <a:spLocks noChangeArrowheads="1"/>
            </p:cNvSpPr>
            <p:nvPr/>
          </p:nvSpPr>
          <p:spPr bwMode="auto">
            <a:xfrm>
              <a:off x="2946" y="2441"/>
              <a:ext cx="22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C</a:t>
              </a:r>
            </a:p>
          </p:txBody>
        </p:sp>
      </p:grpSp>
      <p:grpSp>
        <p:nvGrpSpPr>
          <p:cNvPr id="49212" name="Group 68"/>
          <p:cNvGrpSpPr>
            <a:grpSpLocks/>
          </p:cNvGrpSpPr>
          <p:nvPr/>
        </p:nvGrpSpPr>
        <p:grpSpPr bwMode="auto">
          <a:xfrm>
            <a:off x="1641475" y="4418013"/>
            <a:ext cx="336550" cy="366712"/>
            <a:chOff x="2951" y="2441"/>
            <a:chExt cx="215" cy="231"/>
          </a:xfrm>
        </p:grpSpPr>
        <p:sp>
          <p:nvSpPr>
            <p:cNvPr id="49239" name="Rectangle 69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40" name="Text Box 70"/>
            <p:cNvSpPr txBox="1">
              <a:spLocks noChangeArrowheads="1"/>
            </p:cNvSpPr>
            <p:nvPr/>
          </p:nvSpPr>
          <p:spPr bwMode="auto">
            <a:xfrm>
              <a:off x="2951" y="2441"/>
              <a:ext cx="2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B</a:t>
              </a:r>
            </a:p>
          </p:txBody>
        </p:sp>
      </p:grpSp>
      <p:grpSp>
        <p:nvGrpSpPr>
          <p:cNvPr id="49213" name="Group 71"/>
          <p:cNvGrpSpPr>
            <a:grpSpLocks/>
          </p:cNvGrpSpPr>
          <p:nvPr/>
        </p:nvGrpSpPr>
        <p:grpSpPr bwMode="auto">
          <a:xfrm>
            <a:off x="3651250" y="4970463"/>
            <a:ext cx="323850" cy="366712"/>
            <a:chOff x="2954" y="2441"/>
            <a:chExt cx="207" cy="231"/>
          </a:xfrm>
        </p:grpSpPr>
        <p:sp>
          <p:nvSpPr>
            <p:cNvPr id="49237" name="Rectangle 72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38" name="Text Box 73"/>
            <p:cNvSpPr txBox="1">
              <a:spLocks noChangeArrowheads="1"/>
            </p:cNvSpPr>
            <p:nvPr/>
          </p:nvSpPr>
          <p:spPr bwMode="auto">
            <a:xfrm>
              <a:off x="2954" y="2441"/>
              <a:ext cx="2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F</a:t>
              </a:r>
            </a:p>
          </p:txBody>
        </p:sp>
      </p:grpSp>
      <p:sp>
        <p:nvSpPr>
          <p:cNvPr id="49214" name="Text Box 74"/>
          <p:cNvSpPr txBox="1">
            <a:spLocks noChangeArrowheads="1"/>
          </p:cNvSpPr>
          <p:nvPr/>
        </p:nvSpPr>
        <p:spPr bwMode="auto">
          <a:xfrm>
            <a:off x="1211263" y="45989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2</a:t>
            </a:r>
          </a:p>
        </p:txBody>
      </p:sp>
      <p:sp>
        <p:nvSpPr>
          <p:cNvPr id="49215" name="Text Box 75"/>
          <p:cNvSpPr txBox="1">
            <a:spLocks noChangeArrowheads="1"/>
          </p:cNvSpPr>
          <p:nvPr/>
        </p:nvSpPr>
        <p:spPr bwMode="auto">
          <a:xfrm>
            <a:off x="1763713" y="49466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2</a:t>
            </a:r>
          </a:p>
        </p:txBody>
      </p:sp>
      <p:sp>
        <p:nvSpPr>
          <p:cNvPr id="49216" name="Text Box 76"/>
          <p:cNvSpPr txBox="1">
            <a:spLocks noChangeArrowheads="1"/>
          </p:cNvSpPr>
          <p:nvPr/>
        </p:nvSpPr>
        <p:spPr bwMode="auto">
          <a:xfrm>
            <a:off x="1073150" y="52847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1</a:t>
            </a:r>
          </a:p>
        </p:txBody>
      </p:sp>
      <p:sp>
        <p:nvSpPr>
          <p:cNvPr id="49217" name="Text Box 77"/>
          <p:cNvSpPr txBox="1">
            <a:spLocks noChangeArrowheads="1"/>
          </p:cNvSpPr>
          <p:nvPr/>
        </p:nvSpPr>
        <p:spPr bwMode="auto">
          <a:xfrm>
            <a:off x="2373313" y="5094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3</a:t>
            </a:r>
          </a:p>
        </p:txBody>
      </p:sp>
      <p:sp>
        <p:nvSpPr>
          <p:cNvPr id="49218" name="Text Box 78"/>
          <p:cNvSpPr txBox="1">
            <a:spLocks noChangeArrowheads="1"/>
          </p:cNvSpPr>
          <p:nvPr/>
        </p:nvSpPr>
        <p:spPr bwMode="auto">
          <a:xfrm>
            <a:off x="2273300" y="56562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1</a:t>
            </a:r>
          </a:p>
        </p:txBody>
      </p:sp>
      <p:sp>
        <p:nvSpPr>
          <p:cNvPr id="49219" name="Text Box 79"/>
          <p:cNvSpPr txBox="1">
            <a:spLocks noChangeArrowheads="1"/>
          </p:cNvSpPr>
          <p:nvPr/>
        </p:nvSpPr>
        <p:spPr bwMode="auto">
          <a:xfrm>
            <a:off x="2844800" y="49752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1</a:t>
            </a:r>
          </a:p>
        </p:txBody>
      </p:sp>
      <p:sp>
        <p:nvSpPr>
          <p:cNvPr id="49220" name="Text Box 80"/>
          <p:cNvSpPr txBox="1">
            <a:spLocks noChangeArrowheads="1"/>
          </p:cNvSpPr>
          <p:nvPr/>
        </p:nvSpPr>
        <p:spPr bwMode="auto">
          <a:xfrm>
            <a:off x="3416300" y="53943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2</a:t>
            </a:r>
          </a:p>
        </p:txBody>
      </p:sp>
      <p:sp>
        <p:nvSpPr>
          <p:cNvPr id="49221" name="Text Box 81"/>
          <p:cNvSpPr txBox="1">
            <a:spLocks noChangeArrowheads="1"/>
          </p:cNvSpPr>
          <p:nvPr/>
        </p:nvSpPr>
        <p:spPr bwMode="auto">
          <a:xfrm>
            <a:off x="3373438" y="45418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5</a:t>
            </a:r>
          </a:p>
        </p:txBody>
      </p:sp>
      <p:sp>
        <p:nvSpPr>
          <p:cNvPr id="49222" name="Text Box 82"/>
          <p:cNvSpPr txBox="1">
            <a:spLocks noChangeArrowheads="1"/>
          </p:cNvSpPr>
          <p:nvPr/>
        </p:nvSpPr>
        <p:spPr bwMode="auto">
          <a:xfrm>
            <a:off x="2206625" y="4303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3</a:t>
            </a:r>
          </a:p>
        </p:txBody>
      </p:sp>
      <p:sp>
        <p:nvSpPr>
          <p:cNvPr id="49223" name="Text Box 83"/>
          <p:cNvSpPr txBox="1">
            <a:spLocks noChangeArrowheads="1"/>
          </p:cNvSpPr>
          <p:nvPr/>
        </p:nvSpPr>
        <p:spPr bwMode="auto">
          <a:xfrm>
            <a:off x="1649413" y="38798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5</a:t>
            </a:r>
          </a:p>
        </p:txBody>
      </p:sp>
      <p:sp>
        <p:nvSpPr>
          <p:cNvPr id="49224" name="Line 84"/>
          <p:cNvSpPr>
            <a:spLocks noChangeShapeType="1"/>
          </p:cNvSpPr>
          <p:nvPr/>
        </p:nvSpPr>
        <p:spPr bwMode="auto">
          <a:xfrm>
            <a:off x="1123950" y="5176838"/>
            <a:ext cx="447675" cy="447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9225" name="Object 2"/>
          <p:cNvGraphicFramePr>
            <a:graphicFrameLocks noChangeAspect="1"/>
          </p:cNvGraphicFramePr>
          <p:nvPr/>
        </p:nvGraphicFramePr>
        <p:xfrm>
          <a:off x="7010400" y="1828800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Equation" r:id="rId4" imgW="152400" imgH="127000" progId="Equation.3">
                  <p:embed/>
                </p:oleObj>
              </mc:Choice>
              <mc:Fallback>
                <p:oleObj name="Equation" r:id="rId4" imgW="1524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828800"/>
                        <a:ext cx="381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26" name="Object 3"/>
          <p:cNvGraphicFramePr>
            <a:graphicFrameLocks noChangeAspect="1"/>
          </p:cNvGraphicFramePr>
          <p:nvPr/>
        </p:nvGraphicFramePr>
        <p:xfrm>
          <a:off x="8229600" y="1828800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Equation" r:id="rId6" imgW="152400" imgH="127000" progId="Equation.3">
                  <p:embed/>
                </p:oleObj>
              </mc:Choice>
              <mc:Fallback>
                <p:oleObj name="Equation" r:id="rId6" imgW="1524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1828800"/>
                        <a:ext cx="381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227" name="Line 88"/>
          <p:cNvSpPr>
            <a:spLocks noChangeShapeType="1"/>
          </p:cNvSpPr>
          <p:nvPr/>
        </p:nvSpPr>
        <p:spPr bwMode="auto">
          <a:xfrm>
            <a:off x="228600" y="2286000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49228" name="Group 89"/>
          <p:cNvGrpSpPr>
            <a:grpSpLocks/>
          </p:cNvGrpSpPr>
          <p:nvPr/>
        </p:nvGrpSpPr>
        <p:grpSpPr bwMode="auto">
          <a:xfrm>
            <a:off x="4046538" y="3668713"/>
            <a:ext cx="5097462" cy="2655887"/>
            <a:chOff x="2549" y="2311"/>
            <a:chExt cx="3211" cy="1673"/>
          </a:xfrm>
        </p:grpSpPr>
        <p:sp>
          <p:nvSpPr>
            <p:cNvPr id="49233" name="Line 90"/>
            <p:cNvSpPr>
              <a:spLocks noChangeShapeType="1"/>
            </p:cNvSpPr>
            <p:nvPr/>
          </p:nvSpPr>
          <p:spPr bwMode="auto">
            <a:xfrm>
              <a:off x="2549" y="322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8971" name="Rectangle 91"/>
            <p:cNvSpPr>
              <a:spLocks noChangeArrowheads="1"/>
            </p:cNvSpPr>
            <p:nvPr/>
          </p:nvSpPr>
          <p:spPr bwMode="auto">
            <a:xfrm>
              <a:off x="2736" y="2400"/>
              <a:ext cx="2976" cy="158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49235" name="Text Box 92"/>
            <p:cNvSpPr txBox="1">
              <a:spLocks noChangeArrowheads="1"/>
            </p:cNvSpPr>
            <p:nvPr/>
          </p:nvSpPr>
          <p:spPr bwMode="auto">
            <a:xfrm>
              <a:off x="2879" y="2311"/>
              <a:ext cx="2881" cy="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 dirty="0">
                  <a:latin typeface="Arial" charset="0"/>
                </a:rPr>
                <a:t>…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8   </a:t>
              </a:r>
              <a:r>
                <a:rPr lang="en-US" sz="1800" i="1" dirty="0">
                  <a:latin typeface="Arial" charset="0"/>
                </a:rPr>
                <a:t>Loop</a:t>
              </a:r>
              <a:r>
                <a:rPr lang="en-US" sz="1800" b="0" i="1" dirty="0">
                  <a:latin typeface="Arial" charset="0"/>
                </a:rPr>
                <a:t> </a:t>
              </a:r>
              <a:endParaRPr lang="en-US" sz="1800" b="0" dirty="0">
                <a:latin typeface="Arial" charset="0"/>
              </a:endParaRPr>
            </a:p>
            <a:p>
              <a:pPr algn="l"/>
              <a:r>
                <a:rPr lang="en-US" sz="1800" b="0" dirty="0">
                  <a:latin typeface="Arial" charset="0"/>
                </a:rPr>
                <a:t>9      find </a:t>
              </a:r>
              <a:r>
                <a:rPr lang="en-US" sz="1800" dirty="0">
                  <a:latin typeface="Arial" charset="0"/>
                </a:rPr>
                <a:t>w</a:t>
              </a:r>
              <a:r>
                <a:rPr lang="en-US" sz="1800" b="0" dirty="0">
                  <a:latin typeface="Arial" charset="0"/>
                </a:rPr>
                <a:t> not in </a:t>
              </a:r>
              <a:r>
                <a:rPr lang="en-US" sz="1800" dirty="0">
                  <a:latin typeface="Arial" charset="0"/>
                </a:rPr>
                <a:t>S</a:t>
              </a:r>
              <a:r>
                <a:rPr lang="en-US" sz="1800" b="0" dirty="0">
                  <a:latin typeface="Arial" charset="0"/>
                </a:rPr>
                <a:t> </a:t>
              </a:r>
              <a:r>
                <a:rPr lang="en-US" sz="1800" b="0" dirty="0" err="1">
                  <a:latin typeface="Arial" charset="0"/>
                </a:rPr>
                <a:t>s.t.</a:t>
              </a:r>
              <a:r>
                <a:rPr lang="en-US" sz="1800" b="0" dirty="0">
                  <a:latin typeface="Arial" charset="0"/>
                </a:rPr>
                <a:t> D(w) is a minimum; 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10    add </a:t>
              </a:r>
              <a:r>
                <a:rPr lang="en-US" sz="1800" dirty="0">
                  <a:latin typeface="Arial" charset="0"/>
                </a:rPr>
                <a:t>w</a:t>
              </a:r>
              <a:r>
                <a:rPr lang="en-US" sz="1800" b="0" dirty="0">
                  <a:latin typeface="Arial" charset="0"/>
                </a:rPr>
                <a:t> to </a:t>
              </a:r>
              <a:r>
                <a:rPr lang="en-US" sz="1800" dirty="0">
                  <a:latin typeface="Arial" charset="0"/>
                </a:rPr>
                <a:t>S</a:t>
              </a:r>
              <a:r>
                <a:rPr lang="en-US" sz="1800" b="0" dirty="0">
                  <a:latin typeface="Arial" charset="0"/>
                </a:rPr>
                <a:t>; </a:t>
              </a:r>
            </a:p>
            <a:p>
              <a:pPr algn="l">
                <a:buFontTx/>
                <a:buAutoNum type="arabicPlain" startAt="11"/>
              </a:pPr>
              <a:r>
                <a:rPr lang="en-US" sz="1800" b="0" dirty="0">
                  <a:latin typeface="Arial" charset="0"/>
                </a:rPr>
                <a:t>update D(v) for all </a:t>
              </a:r>
              <a:r>
                <a:rPr lang="en-US" sz="1800" dirty="0">
                  <a:latin typeface="Arial" charset="0"/>
                </a:rPr>
                <a:t>v</a:t>
              </a:r>
              <a:r>
                <a:rPr lang="en-US" sz="1800" b="0" dirty="0">
                  <a:latin typeface="Arial" charset="0"/>
                </a:rPr>
                <a:t> adjacent 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          to </a:t>
              </a:r>
              <a:r>
                <a:rPr lang="en-US" sz="1800" dirty="0">
                  <a:latin typeface="Arial" charset="0"/>
                </a:rPr>
                <a:t>w</a:t>
              </a:r>
              <a:r>
                <a:rPr lang="en-US" sz="1800" b="0" dirty="0">
                  <a:latin typeface="Arial" charset="0"/>
                </a:rPr>
                <a:t> and not in </a:t>
              </a:r>
              <a:r>
                <a:rPr lang="en-US" sz="1800" dirty="0">
                  <a:latin typeface="Arial" charset="0"/>
                </a:rPr>
                <a:t>S</a:t>
              </a:r>
              <a:r>
                <a:rPr lang="en-US" sz="1800" b="0" dirty="0">
                  <a:latin typeface="Arial" charset="0"/>
                </a:rPr>
                <a:t>: </a:t>
              </a:r>
            </a:p>
            <a:p>
              <a:pPr algn="l">
                <a:buFont typeface="Arial" charset="0"/>
                <a:buAutoNum type="arabicPlain" startAt="12"/>
              </a:pPr>
              <a:r>
                <a:rPr lang="en-US" sz="1800" b="0" dirty="0">
                  <a:latin typeface="Arial" charset="0"/>
                </a:rPr>
                <a:t>If D(w) + c(</a:t>
              </a:r>
              <a:r>
                <a:rPr lang="en-US" sz="1800" b="0" dirty="0" err="1">
                  <a:latin typeface="Arial" charset="0"/>
                </a:rPr>
                <a:t>w,v</a:t>
              </a:r>
              <a:r>
                <a:rPr lang="en-US" sz="1800" b="0" dirty="0">
                  <a:latin typeface="Arial" charset="0"/>
                </a:rPr>
                <a:t>) &lt; D(v) then</a:t>
              </a:r>
            </a:p>
            <a:p>
              <a:pPr algn="l">
                <a:buFont typeface="Arial" charset="0"/>
                <a:buAutoNum type="arabicPlain" startAt="12"/>
              </a:pPr>
              <a:r>
                <a:rPr lang="en-US" sz="1800" b="0" dirty="0">
                  <a:latin typeface="Arial" charset="0"/>
                </a:rPr>
                <a:t>    D(v) = D(w) + c(</a:t>
              </a:r>
              <a:r>
                <a:rPr lang="en-US" sz="1800" b="0" dirty="0" err="1">
                  <a:latin typeface="Arial" charset="0"/>
                </a:rPr>
                <a:t>w,v</a:t>
              </a:r>
              <a:r>
                <a:rPr lang="en-US" sz="1800" b="0" dirty="0">
                  <a:latin typeface="Arial" charset="0"/>
                </a:rPr>
                <a:t>); p(v) = w;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14    </a:t>
              </a:r>
              <a:r>
                <a:rPr lang="en-US" sz="1800" i="1" dirty="0">
                  <a:latin typeface="Arial" charset="0"/>
                </a:rPr>
                <a:t>until all nodes in S;</a:t>
              </a:r>
              <a:r>
                <a:rPr lang="en-US" sz="1800" b="0" dirty="0">
                  <a:latin typeface="Arial" charset="0"/>
                </a:rPr>
                <a:t> </a:t>
              </a:r>
            </a:p>
          </p:txBody>
        </p:sp>
        <p:sp>
          <p:nvSpPr>
            <p:cNvPr id="49236" name="Freeform 93"/>
            <p:cNvSpPr>
              <a:spLocks/>
            </p:cNvSpPr>
            <p:nvPr/>
          </p:nvSpPr>
          <p:spPr bwMode="auto">
            <a:xfrm>
              <a:off x="2784" y="2592"/>
              <a:ext cx="156" cy="1232"/>
            </a:xfrm>
            <a:custGeom>
              <a:avLst/>
              <a:gdLst>
                <a:gd name="T0" fmla="*/ 42 w 300"/>
                <a:gd name="T1" fmla="*/ 142 h 3600"/>
                <a:gd name="T2" fmla="*/ 42 w 300"/>
                <a:gd name="T3" fmla="*/ 144 h 3600"/>
                <a:gd name="T4" fmla="*/ 0 w 300"/>
                <a:gd name="T5" fmla="*/ 144 h 3600"/>
                <a:gd name="T6" fmla="*/ 0 w 300"/>
                <a:gd name="T7" fmla="*/ 0 h 3600"/>
                <a:gd name="T8" fmla="*/ 27 w 300"/>
                <a:gd name="T9" fmla="*/ 0 h 3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3600"/>
                <a:gd name="T17" fmla="*/ 300 w 300"/>
                <a:gd name="T18" fmla="*/ 3600 h 3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3600">
                  <a:moveTo>
                    <a:pt x="300" y="3546"/>
                  </a:moveTo>
                  <a:lnTo>
                    <a:pt x="300" y="3600"/>
                  </a:lnTo>
                  <a:lnTo>
                    <a:pt x="0" y="3594"/>
                  </a:ln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229" name="Group 99"/>
          <p:cNvGrpSpPr>
            <a:grpSpLocks/>
          </p:cNvGrpSpPr>
          <p:nvPr/>
        </p:nvGrpSpPr>
        <p:grpSpPr bwMode="auto">
          <a:xfrm>
            <a:off x="4343400" y="2057400"/>
            <a:ext cx="3657600" cy="2781300"/>
            <a:chOff x="2736" y="1296"/>
            <a:chExt cx="2304" cy="1752"/>
          </a:xfrm>
        </p:grpSpPr>
        <p:sp>
          <p:nvSpPr>
            <p:cNvPr id="49231" name="Oval 96"/>
            <p:cNvSpPr>
              <a:spLocks noChangeArrowheads="1"/>
            </p:cNvSpPr>
            <p:nvPr/>
          </p:nvSpPr>
          <p:spPr bwMode="auto">
            <a:xfrm>
              <a:off x="2736" y="1296"/>
              <a:ext cx="2304" cy="288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9232" name="AutoShape 97"/>
            <p:cNvCxnSpPr>
              <a:cxnSpLocks noChangeShapeType="1"/>
              <a:stCxn id="49231" idx="4"/>
            </p:cNvCxnSpPr>
            <p:nvPr/>
          </p:nvCxnSpPr>
          <p:spPr bwMode="auto">
            <a:xfrm>
              <a:off x="3888" y="1593"/>
              <a:ext cx="336" cy="1455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9230" name="AutoShape 98"/>
          <p:cNvSpPr>
            <a:spLocks noChangeArrowheads="1"/>
          </p:cNvSpPr>
          <p:nvPr/>
        </p:nvSpPr>
        <p:spPr bwMode="auto">
          <a:xfrm>
            <a:off x="4648200" y="4800600"/>
            <a:ext cx="4114800" cy="11430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53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30CAED5-5607-804C-ACE4-75EECEEF3B41}" type="slidenum">
              <a:rPr lang="en-US" sz="1400" b="0">
                <a:latin typeface="Times New Roman" charset="0"/>
              </a:rPr>
              <a:pPr eaLnBrk="1" hangingPunct="1"/>
              <a:t>25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Dijkstra</a:t>
            </a:r>
            <a:r>
              <a:rPr lang="ja-JP" altLang="en-US" dirty="0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Helvetica" charset="0"/>
                <a:ea typeface="ＭＳ Ｐゴシック" charset="0"/>
                <a:cs typeface="ＭＳ Ｐゴシック" charset="0"/>
              </a:rPr>
              <a:t>s Algorithm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66700" y="1506538"/>
            <a:ext cx="708025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Step</a:t>
            </a:r>
          </a:p>
          <a:p>
            <a:r>
              <a:rPr lang="en-US" b="0">
                <a:latin typeface="Arial" charset="0"/>
              </a:rPr>
              <a:t>0</a:t>
            </a:r>
          </a:p>
          <a:p>
            <a:r>
              <a:rPr lang="en-US" b="0">
                <a:latin typeface="Arial" charset="0"/>
              </a:rPr>
              <a:t>1</a:t>
            </a:r>
          </a:p>
          <a:p>
            <a:r>
              <a:rPr lang="en-US" b="0">
                <a:latin typeface="Arial" charset="0"/>
              </a:rPr>
              <a:t>2</a:t>
            </a:r>
          </a:p>
          <a:p>
            <a:r>
              <a:rPr lang="en-US" b="0">
                <a:latin typeface="Arial" charset="0"/>
              </a:rPr>
              <a:t>3</a:t>
            </a:r>
          </a:p>
          <a:p>
            <a:r>
              <a:rPr lang="en-US" b="0">
                <a:latin typeface="Arial" charset="0"/>
              </a:rPr>
              <a:t>4</a:t>
            </a:r>
          </a:p>
          <a:p>
            <a:r>
              <a:rPr lang="en-US" b="0">
                <a:latin typeface="Arial" charset="0"/>
              </a:rPr>
              <a:t>5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379538" y="1516063"/>
            <a:ext cx="9191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start S</a:t>
            </a:r>
          </a:p>
          <a:p>
            <a:r>
              <a:rPr lang="en-US" b="0">
                <a:latin typeface="Arial" charset="0"/>
              </a:rPr>
              <a:t>A</a:t>
            </a:r>
          </a:p>
          <a:p>
            <a:r>
              <a:rPr lang="en-US" b="0">
                <a:latin typeface="Arial" charset="0"/>
              </a:rPr>
              <a:t>AD</a:t>
            </a:r>
          </a:p>
          <a:p>
            <a:r>
              <a:rPr lang="en-US" b="0">
                <a:latin typeface="Arial" charset="0"/>
              </a:rPr>
              <a:t>ADE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2441575" y="1497013"/>
            <a:ext cx="12573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D(B),p(B)</a:t>
            </a:r>
          </a:p>
          <a:p>
            <a:r>
              <a:rPr lang="en-US" b="0">
                <a:latin typeface="Arial" charset="0"/>
              </a:rPr>
              <a:t>2,A</a:t>
            </a:r>
          </a:p>
          <a:p>
            <a:endParaRPr lang="en-US" b="0">
              <a:latin typeface="Arial" charset="0"/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694113" y="1501775"/>
            <a:ext cx="12858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D(C),p(C)</a:t>
            </a:r>
          </a:p>
          <a:p>
            <a:r>
              <a:rPr lang="en-US" b="0">
                <a:latin typeface="Arial" charset="0"/>
              </a:rPr>
              <a:t>5,A</a:t>
            </a:r>
          </a:p>
          <a:p>
            <a:r>
              <a:rPr lang="en-US" b="0">
                <a:latin typeface="Arial" charset="0"/>
              </a:rPr>
              <a:t>4,D</a:t>
            </a:r>
          </a:p>
          <a:p>
            <a:r>
              <a:rPr lang="en-US" b="0">
                <a:latin typeface="Arial" charset="0"/>
              </a:rPr>
              <a:t>3,E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4943475" y="1497013"/>
            <a:ext cx="1284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D(D),p(D)</a:t>
            </a:r>
          </a:p>
          <a:p>
            <a:r>
              <a:rPr lang="en-US" b="0">
                <a:latin typeface="Arial" charset="0"/>
              </a:rPr>
              <a:t>1,A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6294438" y="1501775"/>
            <a:ext cx="12573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D(E),p(E)</a:t>
            </a:r>
          </a:p>
          <a:p>
            <a:endParaRPr lang="en-US" b="0">
              <a:latin typeface="Arial" charset="0"/>
            </a:endParaRPr>
          </a:p>
          <a:p>
            <a:r>
              <a:rPr lang="en-US" b="0">
                <a:latin typeface="Arial" charset="0"/>
              </a:rPr>
              <a:t>2,D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7575550" y="1516063"/>
            <a:ext cx="12287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D(F),p(F)</a:t>
            </a:r>
          </a:p>
          <a:p>
            <a:endParaRPr lang="en-US" b="0">
              <a:latin typeface="Arial" charset="0"/>
            </a:endParaRPr>
          </a:p>
          <a:p>
            <a:endParaRPr lang="en-US" b="0">
              <a:latin typeface="Arial" charset="0"/>
            </a:endParaRPr>
          </a:p>
          <a:p>
            <a:r>
              <a:rPr lang="en-US" b="0">
                <a:latin typeface="Arial" charset="0"/>
              </a:rPr>
              <a:t>4,E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61950" y="1857375"/>
            <a:ext cx="85058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519113" y="2162175"/>
            <a:ext cx="82962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538163" y="2457450"/>
            <a:ext cx="8267700" cy="47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547688" y="2767013"/>
            <a:ext cx="8253412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557213" y="3071813"/>
            <a:ext cx="8267700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571500" y="3386138"/>
            <a:ext cx="8262938" cy="4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16" name="Object 2"/>
          <p:cNvGraphicFramePr>
            <a:graphicFrameLocks noChangeAspect="1"/>
          </p:cNvGraphicFramePr>
          <p:nvPr/>
        </p:nvGraphicFramePr>
        <p:xfrm>
          <a:off x="7010400" y="1828800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4" imgW="152400" imgH="127000" progId="Equation.3">
                  <p:embed/>
                </p:oleObj>
              </mc:Choice>
              <mc:Fallback>
                <p:oleObj name="Equation" r:id="rId4" imgW="1524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828800"/>
                        <a:ext cx="381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7" name="Object 3"/>
          <p:cNvGraphicFramePr>
            <a:graphicFrameLocks noChangeAspect="1"/>
          </p:cNvGraphicFramePr>
          <p:nvPr/>
        </p:nvGraphicFramePr>
        <p:xfrm>
          <a:off x="8229600" y="1828800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Equation" r:id="rId6" imgW="152400" imgH="127000" progId="Equation.3">
                  <p:embed/>
                </p:oleObj>
              </mc:Choice>
              <mc:Fallback>
                <p:oleObj name="Equation" r:id="rId6" imgW="1524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1828800"/>
                        <a:ext cx="381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8" name="Line 19"/>
          <p:cNvSpPr>
            <a:spLocks noChangeShapeType="1"/>
          </p:cNvSpPr>
          <p:nvPr/>
        </p:nvSpPr>
        <p:spPr bwMode="auto">
          <a:xfrm>
            <a:off x="228600" y="2590800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1219" name="Freeform 20"/>
          <p:cNvSpPr>
            <a:spLocks/>
          </p:cNvSpPr>
          <p:nvPr/>
        </p:nvSpPr>
        <p:spPr bwMode="auto">
          <a:xfrm>
            <a:off x="609600" y="3810000"/>
            <a:ext cx="3571875" cy="2236788"/>
          </a:xfrm>
          <a:custGeom>
            <a:avLst/>
            <a:gdLst>
              <a:gd name="T0" fmla="*/ 0 w 2250"/>
              <a:gd name="T1" fmla="*/ 2147483647 h 1409"/>
              <a:gd name="T2" fmla="*/ 2147483647 w 2250"/>
              <a:gd name="T3" fmla="*/ 2147483647 h 1409"/>
              <a:gd name="T4" fmla="*/ 2147483647 w 2250"/>
              <a:gd name="T5" fmla="*/ 2147483647 h 1409"/>
              <a:gd name="T6" fmla="*/ 2147483647 w 2250"/>
              <a:gd name="T7" fmla="*/ 2147483647 h 1409"/>
              <a:gd name="T8" fmla="*/ 2147483647 w 2250"/>
              <a:gd name="T9" fmla="*/ 2147483647 h 1409"/>
              <a:gd name="T10" fmla="*/ 2147483647 w 2250"/>
              <a:gd name="T11" fmla="*/ 2147483647 h 1409"/>
              <a:gd name="T12" fmla="*/ 2147483647 w 2250"/>
              <a:gd name="T13" fmla="*/ 2147483647 h 1409"/>
              <a:gd name="T14" fmla="*/ 2147483647 w 2250"/>
              <a:gd name="T15" fmla="*/ 2147483647 h 1409"/>
              <a:gd name="T16" fmla="*/ 2147483647 w 2250"/>
              <a:gd name="T17" fmla="*/ 2147483647 h 1409"/>
              <a:gd name="T18" fmla="*/ 2147483647 w 2250"/>
              <a:gd name="T19" fmla="*/ 2147483647 h 1409"/>
              <a:gd name="T20" fmla="*/ 0 w 2250"/>
              <a:gd name="T21" fmla="*/ 2147483647 h 140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250"/>
              <a:gd name="T34" fmla="*/ 0 h 1409"/>
              <a:gd name="T35" fmla="*/ 2250 w 2250"/>
              <a:gd name="T36" fmla="*/ 1409 h 140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250" h="1409">
                <a:moveTo>
                  <a:pt x="0" y="624"/>
                </a:moveTo>
                <a:cubicBezTo>
                  <a:pt x="5" y="506"/>
                  <a:pt x="131" y="419"/>
                  <a:pt x="219" y="321"/>
                </a:cubicBezTo>
                <a:cubicBezTo>
                  <a:pt x="307" y="223"/>
                  <a:pt x="307" y="70"/>
                  <a:pt x="529" y="35"/>
                </a:cubicBezTo>
                <a:cubicBezTo>
                  <a:pt x="751" y="0"/>
                  <a:pt x="1311" y="36"/>
                  <a:pt x="1551" y="111"/>
                </a:cubicBezTo>
                <a:cubicBezTo>
                  <a:pt x="1791" y="186"/>
                  <a:pt x="1860" y="351"/>
                  <a:pt x="1968" y="483"/>
                </a:cubicBezTo>
                <a:cubicBezTo>
                  <a:pt x="2076" y="615"/>
                  <a:pt x="2250" y="767"/>
                  <a:pt x="2199" y="906"/>
                </a:cubicBezTo>
                <a:cubicBezTo>
                  <a:pt x="2148" y="1045"/>
                  <a:pt x="1860" y="1234"/>
                  <a:pt x="1659" y="1314"/>
                </a:cubicBezTo>
                <a:cubicBezTo>
                  <a:pt x="1458" y="1394"/>
                  <a:pt x="1192" y="1379"/>
                  <a:pt x="993" y="1386"/>
                </a:cubicBezTo>
                <a:cubicBezTo>
                  <a:pt x="794" y="1393"/>
                  <a:pt x="613" y="1409"/>
                  <a:pt x="465" y="1356"/>
                </a:cubicBezTo>
                <a:cubicBezTo>
                  <a:pt x="317" y="1303"/>
                  <a:pt x="180" y="1190"/>
                  <a:pt x="102" y="1068"/>
                </a:cubicBezTo>
                <a:cubicBezTo>
                  <a:pt x="24" y="946"/>
                  <a:pt x="21" y="716"/>
                  <a:pt x="0" y="624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Freeform 21"/>
          <p:cNvSpPr>
            <a:spLocks/>
          </p:cNvSpPr>
          <p:nvPr/>
        </p:nvSpPr>
        <p:spPr bwMode="auto">
          <a:xfrm>
            <a:off x="1143000" y="4681538"/>
            <a:ext cx="542925" cy="295275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Oval 22"/>
          <p:cNvSpPr>
            <a:spLocks noChangeArrowheads="1"/>
          </p:cNvSpPr>
          <p:nvPr/>
        </p:nvSpPr>
        <p:spPr bwMode="auto">
          <a:xfrm>
            <a:off x="730250" y="5065713"/>
            <a:ext cx="496888" cy="128587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Line 23"/>
          <p:cNvSpPr>
            <a:spLocks noChangeShapeType="1"/>
          </p:cNvSpPr>
          <p:nvPr/>
        </p:nvSpPr>
        <p:spPr bwMode="auto">
          <a:xfrm>
            <a:off x="730250" y="50546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Line 24"/>
          <p:cNvSpPr>
            <a:spLocks noChangeShapeType="1"/>
          </p:cNvSpPr>
          <p:nvPr/>
        </p:nvSpPr>
        <p:spPr bwMode="auto">
          <a:xfrm>
            <a:off x="1227138" y="50546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4" name="Rectangle 25"/>
          <p:cNvSpPr>
            <a:spLocks noChangeArrowheads="1"/>
          </p:cNvSpPr>
          <p:nvPr/>
        </p:nvSpPr>
        <p:spPr bwMode="auto">
          <a:xfrm>
            <a:off x="730250" y="5054600"/>
            <a:ext cx="492125" cy="777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51225" name="Oval 26"/>
          <p:cNvSpPr>
            <a:spLocks noChangeArrowheads="1"/>
          </p:cNvSpPr>
          <p:nvPr/>
        </p:nvSpPr>
        <p:spPr bwMode="auto">
          <a:xfrm>
            <a:off x="725488" y="4960938"/>
            <a:ext cx="496887" cy="15081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6" name="Oval 27"/>
          <p:cNvSpPr>
            <a:spLocks noChangeArrowheads="1"/>
          </p:cNvSpPr>
          <p:nvPr/>
        </p:nvSpPr>
        <p:spPr bwMode="auto">
          <a:xfrm>
            <a:off x="1482725" y="5680075"/>
            <a:ext cx="496888" cy="128588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7" name="Line 28"/>
          <p:cNvSpPr>
            <a:spLocks noChangeShapeType="1"/>
          </p:cNvSpPr>
          <p:nvPr/>
        </p:nvSpPr>
        <p:spPr bwMode="auto">
          <a:xfrm>
            <a:off x="1482725" y="5668963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8" name="Line 29"/>
          <p:cNvSpPr>
            <a:spLocks noChangeShapeType="1"/>
          </p:cNvSpPr>
          <p:nvPr/>
        </p:nvSpPr>
        <p:spPr bwMode="auto">
          <a:xfrm>
            <a:off x="1979613" y="5668963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9" name="Rectangle 30"/>
          <p:cNvSpPr>
            <a:spLocks noChangeArrowheads="1"/>
          </p:cNvSpPr>
          <p:nvPr/>
        </p:nvSpPr>
        <p:spPr bwMode="auto">
          <a:xfrm>
            <a:off x="1482725" y="5668963"/>
            <a:ext cx="492125" cy="777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51230" name="Oval 31"/>
          <p:cNvSpPr>
            <a:spLocks noChangeArrowheads="1"/>
          </p:cNvSpPr>
          <p:nvPr/>
        </p:nvSpPr>
        <p:spPr bwMode="auto">
          <a:xfrm>
            <a:off x="1477963" y="5575300"/>
            <a:ext cx="496887" cy="1508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1" name="Oval 32"/>
          <p:cNvSpPr>
            <a:spLocks noChangeArrowheads="1"/>
          </p:cNvSpPr>
          <p:nvPr/>
        </p:nvSpPr>
        <p:spPr bwMode="auto">
          <a:xfrm>
            <a:off x="1476375" y="4584700"/>
            <a:ext cx="496888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2" name="Line 33"/>
          <p:cNvSpPr>
            <a:spLocks noChangeShapeType="1"/>
          </p:cNvSpPr>
          <p:nvPr/>
        </p:nvSpPr>
        <p:spPr bwMode="auto">
          <a:xfrm>
            <a:off x="1476375" y="4573588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3" name="Line 34"/>
          <p:cNvSpPr>
            <a:spLocks noChangeShapeType="1"/>
          </p:cNvSpPr>
          <p:nvPr/>
        </p:nvSpPr>
        <p:spPr bwMode="auto">
          <a:xfrm>
            <a:off x="1973263" y="4573588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4" name="Rectangle 35"/>
          <p:cNvSpPr>
            <a:spLocks noChangeArrowheads="1"/>
          </p:cNvSpPr>
          <p:nvPr/>
        </p:nvSpPr>
        <p:spPr bwMode="auto">
          <a:xfrm>
            <a:off x="1476375" y="4573588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51235" name="Oval 36"/>
          <p:cNvSpPr>
            <a:spLocks noChangeArrowheads="1"/>
          </p:cNvSpPr>
          <p:nvPr/>
        </p:nvSpPr>
        <p:spPr bwMode="auto">
          <a:xfrm>
            <a:off x="1471613" y="4479925"/>
            <a:ext cx="496887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6" name="Oval 37"/>
          <p:cNvSpPr>
            <a:spLocks noChangeArrowheads="1"/>
          </p:cNvSpPr>
          <p:nvPr/>
        </p:nvSpPr>
        <p:spPr bwMode="auto">
          <a:xfrm>
            <a:off x="2560638" y="4578350"/>
            <a:ext cx="495300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7" name="Line 38"/>
          <p:cNvSpPr>
            <a:spLocks noChangeShapeType="1"/>
          </p:cNvSpPr>
          <p:nvPr/>
        </p:nvSpPr>
        <p:spPr bwMode="auto">
          <a:xfrm>
            <a:off x="2560638" y="4567238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8" name="Line 39"/>
          <p:cNvSpPr>
            <a:spLocks noChangeShapeType="1"/>
          </p:cNvSpPr>
          <p:nvPr/>
        </p:nvSpPr>
        <p:spPr bwMode="auto">
          <a:xfrm>
            <a:off x="3055938" y="4567238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9" name="Rectangle 40"/>
          <p:cNvSpPr>
            <a:spLocks noChangeArrowheads="1"/>
          </p:cNvSpPr>
          <p:nvPr/>
        </p:nvSpPr>
        <p:spPr bwMode="auto">
          <a:xfrm>
            <a:off x="2560638" y="4567238"/>
            <a:ext cx="490537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51240" name="Oval 41"/>
          <p:cNvSpPr>
            <a:spLocks noChangeArrowheads="1"/>
          </p:cNvSpPr>
          <p:nvPr/>
        </p:nvSpPr>
        <p:spPr bwMode="auto">
          <a:xfrm>
            <a:off x="2565400" y="4478338"/>
            <a:ext cx="495300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1" name="Oval 42"/>
          <p:cNvSpPr>
            <a:spLocks noChangeArrowheads="1"/>
          </p:cNvSpPr>
          <p:nvPr/>
        </p:nvSpPr>
        <p:spPr bwMode="auto">
          <a:xfrm>
            <a:off x="2576513" y="5675313"/>
            <a:ext cx="496887" cy="128587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2" name="Line 43"/>
          <p:cNvSpPr>
            <a:spLocks noChangeShapeType="1"/>
          </p:cNvSpPr>
          <p:nvPr/>
        </p:nvSpPr>
        <p:spPr bwMode="auto">
          <a:xfrm>
            <a:off x="2576513" y="56642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3" name="Line 44"/>
          <p:cNvSpPr>
            <a:spLocks noChangeShapeType="1"/>
          </p:cNvSpPr>
          <p:nvPr/>
        </p:nvSpPr>
        <p:spPr bwMode="auto">
          <a:xfrm>
            <a:off x="3073400" y="56642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4" name="Rectangle 45"/>
          <p:cNvSpPr>
            <a:spLocks noChangeArrowheads="1"/>
          </p:cNvSpPr>
          <p:nvPr/>
        </p:nvSpPr>
        <p:spPr bwMode="auto">
          <a:xfrm>
            <a:off x="2576513" y="5664200"/>
            <a:ext cx="492125" cy="777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51245" name="Oval 46"/>
          <p:cNvSpPr>
            <a:spLocks noChangeArrowheads="1"/>
          </p:cNvSpPr>
          <p:nvPr/>
        </p:nvSpPr>
        <p:spPr bwMode="auto">
          <a:xfrm>
            <a:off x="2571750" y="5570538"/>
            <a:ext cx="496888" cy="15081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6" name="Oval 47"/>
          <p:cNvSpPr>
            <a:spLocks noChangeArrowheads="1"/>
          </p:cNvSpPr>
          <p:nvPr/>
        </p:nvSpPr>
        <p:spPr bwMode="auto">
          <a:xfrm>
            <a:off x="3473450" y="5133975"/>
            <a:ext cx="496888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7" name="Line 48"/>
          <p:cNvSpPr>
            <a:spLocks noChangeShapeType="1"/>
          </p:cNvSpPr>
          <p:nvPr/>
        </p:nvSpPr>
        <p:spPr bwMode="auto">
          <a:xfrm>
            <a:off x="3473450" y="5122863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8" name="Rectangle 50"/>
          <p:cNvSpPr>
            <a:spLocks noChangeArrowheads="1"/>
          </p:cNvSpPr>
          <p:nvPr/>
        </p:nvSpPr>
        <p:spPr bwMode="auto">
          <a:xfrm>
            <a:off x="3473450" y="5122863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51249" name="Oval 51"/>
          <p:cNvSpPr>
            <a:spLocks noChangeArrowheads="1"/>
          </p:cNvSpPr>
          <p:nvPr/>
        </p:nvSpPr>
        <p:spPr bwMode="auto">
          <a:xfrm>
            <a:off x="3468688" y="5029200"/>
            <a:ext cx="496887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0" name="Freeform 52"/>
          <p:cNvSpPr>
            <a:spLocks/>
          </p:cNvSpPr>
          <p:nvPr/>
        </p:nvSpPr>
        <p:spPr bwMode="auto">
          <a:xfrm>
            <a:off x="1724025" y="4733925"/>
            <a:ext cx="1588" cy="852488"/>
          </a:xfrm>
          <a:custGeom>
            <a:avLst/>
            <a:gdLst>
              <a:gd name="T0" fmla="*/ 0 w 1"/>
              <a:gd name="T1" fmla="*/ 0 h 537"/>
              <a:gd name="T2" fmla="*/ 0 w 1"/>
              <a:gd name="T3" fmla="*/ 2147483647 h 537"/>
              <a:gd name="T4" fmla="*/ 0 60000 65536"/>
              <a:gd name="T5" fmla="*/ 0 60000 65536"/>
              <a:gd name="T6" fmla="*/ 0 w 1"/>
              <a:gd name="T7" fmla="*/ 0 h 537"/>
              <a:gd name="T8" fmla="*/ 1 w 1"/>
              <a:gd name="T9" fmla="*/ 537 h 5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37">
                <a:moveTo>
                  <a:pt x="0" y="0"/>
                </a:moveTo>
                <a:lnTo>
                  <a:pt x="0" y="537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1" name="Freeform 53"/>
          <p:cNvSpPr>
            <a:spLocks/>
          </p:cNvSpPr>
          <p:nvPr/>
        </p:nvSpPr>
        <p:spPr bwMode="auto">
          <a:xfrm>
            <a:off x="1985963" y="4710113"/>
            <a:ext cx="800100" cy="952500"/>
          </a:xfrm>
          <a:custGeom>
            <a:avLst/>
            <a:gdLst>
              <a:gd name="T0" fmla="*/ 0 w 378"/>
              <a:gd name="T1" fmla="*/ 2147483647 h 174"/>
              <a:gd name="T2" fmla="*/ 2147483647 w 378"/>
              <a:gd name="T3" fmla="*/ 0 h 174"/>
              <a:gd name="T4" fmla="*/ 0 60000 65536"/>
              <a:gd name="T5" fmla="*/ 0 60000 65536"/>
              <a:gd name="T6" fmla="*/ 0 w 378"/>
              <a:gd name="T7" fmla="*/ 0 h 174"/>
              <a:gd name="T8" fmla="*/ 378 w 378"/>
              <a:gd name="T9" fmla="*/ 174 h 17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8" h="174">
                <a:moveTo>
                  <a:pt x="0" y="174"/>
                </a:moveTo>
                <a:lnTo>
                  <a:pt x="378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2" name="Freeform 54"/>
          <p:cNvSpPr>
            <a:spLocks/>
          </p:cNvSpPr>
          <p:nvPr/>
        </p:nvSpPr>
        <p:spPr bwMode="auto">
          <a:xfrm>
            <a:off x="3076575" y="5262563"/>
            <a:ext cx="581025" cy="428625"/>
          </a:xfrm>
          <a:custGeom>
            <a:avLst/>
            <a:gdLst>
              <a:gd name="T0" fmla="*/ 0 w 366"/>
              <a:gd name="T1" fmla="*/ 2147483647 h 270"/>
              <a:gd name="T2" fmla="*/ 2147483647 w 366"/>
              <a:gd name="T3" fmla="*/ 0 h 270"/>
              <a:gd name="T4" fmla="*/ 0 60000 65536"/>
              <a:gd name="T5" fmla="*/ 0 60000 65536"/>
              <a:gd name="T6" fmla="*/ 0 w 366"/>
              <a:gd name="T7" fmla="*/ 0 h 270"/>
              <a:gd name="T8" fmla="*/ 366 w 366"/>
              <a:gd name="T9" fmla="*/ 270 h 27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6" h="270">
                <a:moveTo>
                  <a:pt x="0" y="270"/>
                </a:moveTo>
                <a:lnTo>
                  <a:pt x="366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3" name="Freeform 55"/>
          <p:cNvSpPr>
            <a:spLocks/>
          </p:cNvSpPr>
          <p:nvPr/>
        </p:nvSpPr>
        <p:spPr bwMode="auto">
          <a:xfrm>
            <a:off x="1995488" y="5710238"/>
            <a:ext cx="581025" cy="1587"/>
          </a:xfrm>
          <a:custGeom>
            <a:avLst/>
            <a:gdLst>
              <a:gd name="T0" fmla="*/ 2147483647 w 366"/>
              <a:gd name="T1" fmla="*/ 0 h 1"/>
              <a:gd name="T2" fmla="*/ 0 w 366"/>
              <a:gd name="T3" fmla="*/ 0 h 1"/>
              <a:gd name="T4" fmla="*/ 0 60000 65536"/>
              <a:gd name="T5" fmla="*/ 0 60000 65536"/>
              <a:gd name="T6" fmla="*/ 0 w 366"/>
              <a:gd name="T7" fmla="*/ 0 h 1"/>
              <a:gd name="T8" fmla="*/ 366 w 36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6" h="1">
                <a:moveTo>
                  <a:pt x="366" y="0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4" name="Freeform 56"/>
          <p:cNvSpPr>
            <a:spLocks/>
          </p:cNvSpPr>
          <p:nvPr/>
        </p:nvSpPr>
        <p:spPr bwMode="auto">
          <a:xfrm>
            <a:off x="1057275" y="5195888"/>
            <a:ext cx="438150" cy="419100"/>
          </a:xfrm>
          <a:custGeom>
            <a:avLst/>
            <a:gdLst>
              <a:gd name="T0" fmla="*/ 2147483647 w 276"/>
              <a:gd name="T1" fmla="*/ 2147483647 h 264"/>
              <a:gd name="T2" fmla="*/ 0 w 276"/>
              <a:gd name="T3" fmla="*/ 0 h 264"/>
              <a:gd name="T4" fmla="*/ 0 60000 65536"/>
              <a:gd name="T5" fmla="*/ 0 60000 65536"/>
              <a:gd name="T6" fmla="*/ 0 w 276"/>
              <a:gd name="T7" fmla="*/ 0 h 264"/>
              <a:gd name="T8" fmla="*/ 276 w 276"/>
              <a:gd name="T9" fmla="*/ 264 h 2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6" h="264">
                <a:moveTo>
                  <a:pt x="276" y="264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5" name="Freeform 57"/>
          <p:cNvSpPr>
            <a:spLocks/>
          </p:cNvSpPr>
          <p:nvPr/>
        </p:nvSpPr>
        <p:spPr bwMode="auto">
          <a:xfrm>
            <a:off x="1985963" y="4614863"/>
            <a:ext cx="581025" cy="1587"/>
          </a:xfrm>
          <a:custGeom>
            <a:avLst/>
            <a:gdLst>
              <a:gd name="T0" fmla="*/ 2147483647 w 366"/>
              <a:gd name="T1" fmla="*/ 0 h 1"/>
              <a:gd name="T2" fmla="*/ 0 w 366"/>
              <a:gd name="T3" fmla="*/ 0 h 1"/>
              <a:gd name="T4" fmla="*/ 0 60000 65536"/>
              <a:gd name="T5" fmla="*/ 0 60000 65536"/>
              <a:gd name="T6" fmla="*/ 0 w 366"/>
              <a:gd name="T7" fmla="*/ 0 h 1"/>
              <a:gd name="T8" fmla="*/ 366 w 36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6" h="1">
                <a:moveTo>
                  <a:pt x="366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6" name="Freeform 58"/>
          <p:cNvSpPr>
            <a:spLocks/>
          </p:cNvSpPr>
          <p:nvPr/>
        </p:nvSpPr>
        <p:spPr bwMode="auto">
          <a:xfrm>
            <a:off x="3057525" y="4610100"/>
            <a:ext cx="628650" cy="423863"/>
          </a:xfrm>
          <a:custGeom>
            <a:avLst/>
            <a:gdLst>
              <a:gd name="T0" fmla="*/ 2147483647 w 396"/>
              <a:gd name="T1" fmla="*/ 2147483647 h 267"/>
              <a:gd name="T2" fmla="*/ 0 w 396"/>
              <a:gd name="T3" fmla="*/ 0 h 267"/>
              <a:gd name="T4" fmla="*/ 0 60000 65536"/>
              <a:gd name="T5" fmla="*/ 0 60000 65536"/>
              <a:gd name="T6" fmla="*/ 0 w 396"/>
              <a:gd name="T7" fmla="*/ 0 h 267"/>
              <a:gd name="T8" fmla="*/ 396 w 396"/>
              <a:gd name="T9" fmla="*/ 267 h 2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96" h="267">
                <a:moveTo>
                  <a:pt x="396" y="267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7" name="Freeform 59"/>
          <p:cNvSpPr>
            <a:spLocks/>
          </p:cNvSpPr>
          <p:nvPr/>
        </p:nvSpPr>
        <p:spPr bwMode="auto">
          <a:xfrm>
            <a:off x="966788" y="3929063"/>
            <a:ext cx="1762125" cy="1023937"/>
          </a:xfrm>
          <a:custGeom>
            <a:avLst/>
            <a:gdLst>
              <a:gd name="T0" fmla="*/ 2147483647 w 1110"/>
              <a:gd name="T1" fmla="*/ 2147483647 h 645"/>
              <a:gd name="T2" fmla="*/ 0 w 1110"/>
              <a:gd name="T3" fmla="*/ 2147483647 h 645"/>
              <a:gd name="T4" fmla="*/ 0 60000 65536"/>
              <a:gd name="T5" fmla="*/ 0 60000 65536"/>
              <a:gd name="T6" fmla="*/ 0 w 1110"/>
              <a:gd name="T7" fmla="*/ 0 h 645"/>
              <a:gd name="T8" fmla="*/ 1110 w 1110"/>
              <a:gd name="T9" fmla="*/ 645 h 64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0" h="645">
                <a:moveTo>
                  <a:pt x="1110" y="342"/>
                </a:moveTo>
                <a:cubicBezTo>
                  <a:pt x="1104" y="0"/>
                  <a:pt x="21" y="63"/>
                  <a:pt x="0" y="6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58" name="Group 60"/>
          <p:cNvGrpSpPr>
            <a:grpSpLocks/>
          </p:cNvGrpSpPr>
          <p:nvPr/>
        </p:nvGrpSpPr>
        <p:grpSpPr bwMode="auto">
          <a:xfrm>
            <a:off x="801688" y="4903788"/>
            <a:ext cx="336550" cy="366712"/>
            <a:chOff x="2950" y="2441"/>
            <a:chExt cx="215" cy="231"/>
          </a:xfrm>
        </p:grpSpPr>
        <p:sp>
          <p:nvSpPr>
            <p:cNvPr id="51291" name="Rectangle 61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2" name="Text Box 62"/>
            <p:cNvSpPr txBox="1">
              <a:spLocks noChangeArrowheads="1"/>
            </p:cNvSpPr>
            <p:nvPr/>
          </p:nvSpPr>
          <p:spPr bwMode="auto">
            <a:xfrm>
              <a:off x="2950" y="2441"/>
              <a:ext cx="2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A</a:t>
              </a:r>
            </a:p>
          </p:txBody>
        </p:sp>
      </p:grpSp>
      <p:grpSp>
        <p:nvGrpSpPr>
          <p:cNvPr id="51259" name="Group 63"/>
          <p:cNvGrpSpPr>
            <a:grpSpLocks/>
          </p:cNvGrpSpPr>
          <p:nvPr/>
        </p:nvGrpSpPr>
        <p:grpSpPr bwMode="auto">
          <a:xfrm>
            <a:off x="2659063" y="5513388"/>
            <a:ext cx="336550" cy="366712"/>
            <a:chOff x="2950" y="2441"/>
            <a:chExt cx="215" cy="231"/>
          </a:xfrm>
        </p:grpSpPr>
        <p:sp>
          <p:nvSpPr>
            <p:cNvPr id="51289" name="Rectangle 64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0" name="Text Box 65"/>
            <p:cNvSpPr txBox="1">
              <a:spLocks noChangeArrowheads="1"/>
            </p:cNvSpPr>
            <p:nvPr/>
          </p:nvSpPr>
          <p:spPr bwMode="auto">
            <a:xfrm>
              <a:off x="2950" y="2441"/>
              <a:ext cx="2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E</a:t>
              </a:r>
            </a:p>
          </p:txBody>
        </p:sp>
      </p:grpSp>
      <p:grpSp>
        <p:nvGrpSpPr>
          <p:cNvPr id="51260" name="Group 66"/>
          <p:cNvGrpSpPr>
            <a:grpSpLocks/>
          </p:cNvGrpSpPr>
          <p:nvPr/>
        </p:nvGrpSpPr>
        <p:grpSpPr bwMode="auto">
          <a:xfrm>
            <a:off x="1571625" y="5508625"/>
            <a:ext cx="349250" cy="366713"/>
            <a:chOff x="2946" y="2441"/>
            <a:chExt cx="223" cy="231"/>
          </a:xfrm>
        </p:grpSpPr>
        <p:sp>
          <p:nvSpPr>
            <p:cNvPr id="51287" name="Rectangle 67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8" name="Text Box 68"/>
            <p:cNvSpPr txBox="1">
              <a:spLocks noChangeArrowheads="1"/>
            </p:cNvSpPr>
            <p:nvPr/>
          </p:nvSpPr>
          <p:spPr bwMode="auto">
            <a:xfrm>
              <a:off x="2946" y="2441"/>
              <a:ext cx="22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D</a:t>
              </a:r>
            </a:p>
          </p:txBody>
        </p:sp>
      </p:grpSp>
      <p:grpSp>
        <p:nvGrpSpPr>
          <p:cNvPr id="51261" name="Group 69"/>
          <p:cNvGrpSpPr>
            <a:grpSpLocks/>
          </p:cNvGrpSpPr>
          <p:nvPr/>
        </p:nvGrpSpPr>
        <p:grpSpPr bwMode="auto">
          <a:xfrm>
            <a:off x="2643188" y="4418013"/>
            <a:ext cx="349250" cy="366712"/>
            <a:chOff x="2946" y="2441"/>
            <a:chExt cx="223" cy="231"/>
          </a:xfrm>
        </p:grpSpPr>
        <p:sp>
          <p:nvSpPr>
            <p:cNvPr id="51285" name="Rectangle 70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6" name="Text Box 71"/>
            <p:cNvSpPr txBox="1">
              <a:spLocks noChangeArrowheads="1"/>
            </p:cNvSpPr>
            <p:nvPr/>
          </p:nvSpPr>
          <p:spPr bwMode="auto">
            <a:xfrm>
              <a:off x="2946" y="2441"/>
              <a:ext cx="22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C</a:t>
              </a:r>
            </a:p>
          </p:txBody>
        </p:sp>
      </p:grpSp>
      <p:grpSp>
        <p:nvGrpSpPr>
          <p:cNvPr id="51262" name="Group 72"/>
          <p:cNvGrpSpPr>
            <a:grpSpLocks/>
          </p:cNvGrpSpPr>
          <p:nvPr/>
        </p:nvGrpSpPr>
        <p:grpSpPr bwMode="auto">
          <a:xfrm>
            <a:off x="1565275" y="4418013"/>
            <a:ext cx="336550" cy="366712"/>
            <a:chOff x="2951" y="2441"/>
            <a:chExt cx="215" cy="231"/>
          </a:xfrm>
        </p:grpSpPr>
        <p:sp>
          <p:nvSpPr>
            <p:cNvPr id="51283" name="Rectangle 73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4" name="Text Box 74"/>
            <p:cNvSpPr txBox="1">
              <a:spLocks noChangeArrowheads="1"/>
            </p:cNvSpPr>
            <p:nvPr/>
          </p:nvSpPr>
          <p:spPr bwMode="auto">
            <a:xfrm>
              <a:off x="2951" y="2441"/>
              <a:ext cx="2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B</a:t>
              </a:r>
            </a:p>
          </p:txBody>
        </p:sp>
      </p:grpSp>
      <p:grpSp>
        <p:nvGrpSpPr>
          <p:cNvPr id="51263" name="Group 75"/>
          <p:cNvGrpSpPr>
            <a:grpSpLocks/>
          </p:cNvGrpSpPr>
          <p:nvPr/>
        </p:nvGrpSpPr>
        <p:grpSpPr bwMode="auto">
          <a:xfrm>
            <a:off x="3575050" y="4970463"/>
            <a:ext cx="323850" cy="366712"/>
            <a:chOff x="2954" y="2441"/>
            <a:chExt cx="207" cy="231"/>
          </a:xfrm>
        </p:grpSpPr>
        <p:sp>
          <p:nvSpPr>
            <p:cNvPr id="51281" name="Rectangle 76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2" name="Text Box 77"/>
            <p:cNvSpPr txBox="1">
              <a:spLocks noChangeArrowheads="1"/>
            </p:cNvSpPr>
            <p:nvPr/>
          </p:nvSpPr>
          <p:spPr bwMode="auto">
            <a:xfrm>
              <a:off x="2954" y="2441"/>
              <a:ext cx="2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F</a:t>
              </a:r>
            </a:p>
          </p:txBody>
        </p:sp>
      </p:grpSp>
      <p:sp>
        <p:nvSpPr>
          <p:cNvPr id="51264" name="Text Box 78"/>
          <p:cNvSpPr txBox="1">
            <a:spLocks noChangeArrowheads="1"/>
          </p:cNvSpPr>
          <p:nvPr/>
        </p:nvSpPr>
        <p:spPr bwMode="auto">
          <a:xfrm>
            <a:off x="1135063" y="45989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2</a:t>
            </a:r>
          </a:p>
        </p:txBody>
      </p:sp>
      <p:sp>
        <p:nvSpPr>
          <p:cNvPr id="51265" name="Text Box 79"/>
          <p:cNvSpPr txBox="1">
            <a:spLocks noChangeArrowheads="1"/>
          </p:cNvSpPr>
          <p:nvPr/>
        </p:nvSpPr>
        <p:spPr bwMode="auto">
          <a:xfrm>
            <a:off x="1687513" y="49466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2</a:t>
            </a:r>
          </a:p>
        </p:txBody>
      </p:sp>
      <p:sp>
        <p:nvSpPr>
          <p:cNvPr id="51266" name="Text Box 80"/>
          <p:cNvSpPr txBox="1">
            <a:spLocks noChangeArrowheads="1"/>
          </p:cNvSpPr>
          <p:nvPr/>
        </p:nvSpPr>
        <p:spPr bwMode="auto">
          <a:xfrm>
            <a:off x="996950" y="52847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1</a:t>
            </a:r>
          </a:p>
        </p:txBody>
      </p:sp>
      <p:sp>
        <p:nvSpPr>
          <p:cNvPr id="51267" name="Text Box 81"/>
          <p:cNvSpPr txBox="1">
            <a:spLocks noChangeArrowheads="1"/>
          </p:cNvSpPr>
          <p:nvPr/>
        </p:nvSpPr>
        <p:spPr bwMode="auto">
          <a:xfrm>
            <a:off x="2297113" y="5094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3</a:t>
            </a:r>
          </a:p>
        </p:txBody>
      </p:sp>
      <p:sp>
        <p:nvSpPr>
          <p:cNvPr id="51268" name="Text Box 82"/>
          <p:cNvSpPr txBox="1">
            <a:spLocks noChangeArrowheads="1"/>
          </p:cNvSpPr>
          <p:nvPr/>
        </p:nvSpPr>
        <p:spPr bwMode="auto">
          <a:xfrm>
            <a:off x="2197100" y="56562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1</a:t>
            </a:r>
          </a:p>
        </p:txBody>
      </p:sp>
      <p:sp>
        <p:nvSpPr>
          <p:cNvPr id="51269" name="Text Box 83"/>
          <p:cNvSpPr txBox="1">
            <a:spLocks noChangeArrowheads="1"/>
          </p:cNvSpPr>
          <p:nvPr/>
        </p:nvSpPr>
        <p:spPr bwMode="auto">
          <a:xfrm>
            <a:off x="2768600" y="49752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1</a:t>
            </a:r>
          </a:p>
        </p:txBody>
      </p:sp>
      <p:sp>
        <p:nvSpPr>
          <p:cNvPr id="51270" name="Text Box 84"/>
          <p:cNvSpPr txBox="1">
            <a:spLocks noChangeArrowheads="1"/>
          </p:cNvSpPr>
          <p:nvPr/>
        </p:nvSpPr>
        <p:spPr bwMode="auto">
          <a:xfrm>
            <a:off x="3340100" y="53943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2</a:t>
            </a:r>
          </a:p>
        </p:txBody>
      </p:sp>
      <p:sp>
        <p:nvSpPr>
          <p:cNvPr id="51271" name="Text Box 85"/>
          <p:cNvSpPr txBox="1">
            <a:spLocks noChangeArrowheads="1"/>
          </p:cNvSpPr>
          <p:nvPr/>
        </p:nvSpPr>
        <p:spPr bwMode="auto">
          <a:xfrm>
            <a:off x="3297238" y="45418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5</a:t>
            </a:r>
          </a:p>
        </p:txBody>
      </p:sp>
      <p:sp>
        <p:nvSpPr>
          <p:cNvPr id="51272" name="Text Box 86"/>
          <p:cNvSpPr txBox="1">
            <a:spLocks noChangeArrowheads="1"/>
          </p:cNvSpPr>
          <p:nvPr/>
        </p:nvSpPr>
        <p:spPr bwMode="auto">
          <a:xfrm>
            <a:off x="2130425" y="4303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3</a:t>
            </a:r>
          </a:p>
        </p:txBody>
      </p:sp>
      <p:sp>
        <p:nvSpPr>
          <p:cNvPr id="51273" name="Text Box 87"/>
          <p:cNvSpPr txBox="1">
            <a:spLocks noChangeArrowheads="1"/>
          </p:cNvSpPr>
          <p:nvPr/>
        </p:nvSpPr>
        <p:spPr bwMode="auto">
          <a:xfrm>
            <a:off x="1573213" y="38798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5</a:t>
            </a:r>
          </a:p>
        </p:txBody>
      </p:sp>
      <p:sp>
        <p:nvSpPr>
          <p:cNvPr id="51274" name="Line 88"/>
          <p:cNvSpPr>
            <a:spLocks noChangeShapeType="1"/>
          </p:cNvSpPr>
          <p:nvPr/>
        </p:nvSpPr>
        <p:spPr bwMode="auto">
          <a:xfrm>
            <a:off x="1047750" y="5176838"/>
            <a:ext cx="447675" cy="447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5" name="Freeform 89"/>
          <p:cNvSpPr>
            <a:spLocks/>
          </p:cNvSpPr>
          <p:nvPr/>
        </p:nvSpPr>
        <p:spPr bwMode="auto">
          <a:xfrm>
            <a:off x="2809875" y="4724400"/>
            <a:ext cx="1588" cy="828675"/>
          </a:xfrm>
          <a:custGeom>
            <a:avLst/>
            <a:gdLst>
              <a:gd name="T0" fmla="*/ 0 w 1"/>
              <a:gd name="T1" fmla="*/ 0 h 522"/>
              <a:gd name="T2" fmla="*/ 0 w 1"/>
              <a:gd name="T3" fmla="*/ 2147483647 h 522"/>
              <a:gd name="T4" fmla="*/ 0 60000 65536"/>
              <a:gd name="T5" fmla="*/ 0 60000 65536"/>
              <a:gd name="T6" fmla="*/ 0 w 1"/>
              <a:gd name="T7" fmla="*/ 0 h 522"/>
              <a:gd name="T8" fmla="*/ 1 w 1"/>
              <a:gd name="T9" fmla="*/ 522 h 52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22">
                <a:moveTo>
                  <a:pt x="0" y="0"/>
                </a:moveTo>
                <a:lnTo>
                  <a:pt x="0" y="522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76" name="Group 93"/>
          <p:cNvGrpSpPr>
            <a:grpSpLocks/>
          </p:cNvGrpSpPr>
          <p:nvPr/>
        </p:nvGrpSpPr>
        <p:grpSpPr bwMode="auto">
          <a:xfrm>
            <a:off x="4040188" y="3668713"/>
            <a:ext cx="5097462" cy="2655887"/>
            <a:chOff x="2549" y="2311"/>
            <a:chExt cx="3211" cy="1673"/>
          </a:xfrm>
        </p:grpSpPr>
        <p:sp>
          <p:nvSpPr>
            <p:cNvPr id="51277" name="Line 94"/>
            <p:cNvSpPr>
              <a:spLocks noChangeShapeType="1"/>
            </p:cNvSpPr>
            <p:nvPr/>
          </p:nvSpPr>
          <p:spPr bwMode="auto">
            <a:xfrm>
              <a:off x="2549" y="322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151" name="Rectangle 95"/>
            <p:cNvSpPr>
              <a:spLocks noChangeArrowheads="1"/>
            </p:cNvSpPr>
            <p:nvPr/>
          </p:nvSpPr>
          <p:spPr bwMode="auto">
            <a:xfrm>
              <a:off x="2736" y="2400"/>
              <a:ext cx="2976" cy="158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51279" name="Text Box 96"/>
            <p:cNvSpPr txBox="1">
              <a:spLocks noChangeArrowheads="1"/>
            </p:cNvSpPr>
            <p:nvPr/>
          </p:nvSpPr>
          <p:spPr bwMode="auto">
            <a:xfrm>
              <a:off x="2879" y="2311"/>
              <a:ext cx="2881" cy="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 dirty="0">
                  <a:latin typeface="Arial" charset="0"/>
                </a:rPr>
                <a:t>…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8   </a:t>
              </a:r>
              <a:r>
                <a:rPr lang="en-US" sz="1800" i="1" dirty="0">
                  <a:latin typeface="Arial" charset="0"/>
                </a:rPr>
                <a:t>Loop</a:t>
              </a:r>
              <a:r>
                <a:rPr lang="en-US" sz="1800" b="0" i="1" dirty="0">
                  <a:latin typeface="Arial" charset="0"/>
                </a:rPr>
                <a:t> </a:t>
              </a:r>
              <a:endParaRPr lang="en-US" sz="1800" b="0" dirty="0">
                <a:latin typeface="Arial" charset="0"/>
              </a:endParaRPr>
            </a:p>
            <a:p>
              <a:pPr algn="l"/>
              <a:r>
                <a:rPr lang="en-US" sz="1800" b="0" dirty="0">
                  <a:latin typeface="Arial" charset="0"/>
                </a:rPr>
                <a:t>9      find </a:t>
              </a:r>
              <a:r>
                <a:rPr lang="en-US" sz="1800" dirty="0">
                  <a:latin typeface="Arial" charset="0"/>
                </a:rPr>
                <a:t>w</a:t>
              </a:r>
              <a:r>
                <a:rPr lang="en-US" sz="1800" b="0" dirty="0">
                  <a:latin typeface="Arial" charset="0"/>
                </a:rPr>
                <a:t> not in </a:t>
              </a:r>
              <a:r>
                <a:rPr lang="en-US" sz="1800" dirty="0">
                  <a:latin typeface="Arial" charset="0"/>
                </a:rPr>
                <a:t>S</a:t>
              </a:r>
              <a:r>
                <a:rPr lang="en-US" sz="1800" b="0" dirty="0">
                  <a:latin typeface="Arial" charset="0"/>
                </a:rPr>
                <a:t> </a:t>
              </a:r>
              <a:r>
                <a:rPr lang="en-US" sz="1800" b="0" dirty="0" err="1">
                  <a:latin typeface="Arial" charset="0"/>
                </a:rPr>
                <a:t>s.t.</a:t>
              </a:r>
              <a:r>
                <a:rPr lang="en-US" sz="1800" b="0" dirty="0">
                  <a:latin typeface="Arial" charset="0"/>
                </a:rPr>
                <a:t> D(w) is a minimum; 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10    add </a:t>
              </a:r>
              <a:r>
                <a:rPr lang="en-US" sz="1800" dirty="0">
                  <a:latin typeface="Arial" charset="0"/>
                </a:rPr>
                <a:t>w</a:t>
              </a:r>
              <a:r>
                <a:rPr lang="en-US" sz="1800" b="0" dirty="0">
                  <a:latin typeface="Arial" charset="0"/>
                </a:rPr>
                <a:t> to </a:t>
              </a:r>
              <a:r>
                <a:rPr lang="en-US" sz="1800" dirty="0">
                  <a:latin typeface="Arial" charset="0"/>
                </a:rPr>
                <a:t>S</a:t>
              </a:r>
              <a:r>
                <a:rPr lang="en-US" sz="1800" b="0" dirty="0">
                  <a:latin typeface="Arial" charset="0"/>
                </a:rPr>
                <a:t>; </a:t>
              </a:r>
            </a:p>
            <a:p>
              <a:pPr algn="l">
                <a:buFontTx/>
                <a:buAutoNum type="arabicPlain" startAt="11"/>
              </a:pPr>
              <a:r>
                <a:rPr lang="en-US" sz="1800" b="0" dirty="0">
                  <a:latin typeface="Arial" charset="0"/>
                </a:rPr>
                <a:t>update D(v) for all </a:t>
              </a:r>
              <a:r>
                <a:rPr lang="en-US" sz="1800" dirty="0">
                  <a:latin typeface="Arial" charset="0"/>
                </a:rPr>
                <a:t>v</a:t>
              </a:r>
              <a:r>
                <a:rPr lang="en-US" sz="1800" b="0" dirty="0">
                  <a:latin typeface="Arial" charset="0"/>
                </a:rPr>
                <a:t> adjacent 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          to </a:t>
              </a:r>
              <a:r>
                <a:rPr lang="en-US" sz="1800" dirty="0">
                  <a:latin typeface="Arial" charset="0"/>
                </a:rPr>
                <a:t>w</a:t>
              </a:r>
              <a:r>
                <a:rPr lang="en-US" sz="1800" b="0" dirty="0">
                  <a:latin typeface="Arial" charset="0"/>
                </a:rPr>
                <a:t> and not in </a:t>
              </a:r>
              <a:r>
                <a:rPr lang="en-US" sz="1800" dirty="0">
                  <a:latin typeface="Arial" charset="0"/>
                </a:rPr>
                <a:t>S</a:t>
              </a:r>
              <a:r>
                <a:rPr lang="en-US" sz="1800" b="0" dirty="0">
                  <a:latin typeface="Arial" charset="0"/>
                </a:rPr>
                <a:t>: </a:t>
              </a:r>
            </a:p>
            <a:p>
              <a:pPr algn="l">
                <a:buFont typeface="Arial" charset="0"/>
                <a:buAutoNum type="arabicPlain" startAt="12"/>
              </a:pPr>
              <a:r>
                <a:rPr lang="en-US" sz="1800" b="0" dirty="0">
                  <a:latin typeface="Arial" charset="0"/>
                </a:rPr>
                <a:t>If D(w) + c(</a:t>
              </a:r>
              <a:r>
                <a:rPr lang="en-US" sz="1800" b="0" dirty="0" err="1">
                  <a:latin typeface="Arial" charset="0"/>
                </a:rPr>
                <a:t>w,v</a:t>
              </a:r>
              <a:r>
                <a:rPr lang="en-US" sz="1800" b="0" dirty="0">
                  <a:latin typeface="Arial" charset="0"/>
                </a:rPr>
                <a:t>) &lt; D(v) then</a:t>
              </a:r>
            </a:p>
            <a:p>
              <a:pPr algn="l">
                <a:buFont typeface="Arial" charset="0"/>
                <a:buAutoNum type="arabicPlain" startAt="12"/>
              </a:pPr>
              <a:r>
                <a:rPr lang="en-US" sz="1800" b="0" dirty="0">
                  <a:latin typeface="Arial" charset="0"/>
                </a:rPr>
                <a:t>    D(v) = D(w) + c(</a:t>
              </a:r>
              <a:r>
                <a:rPr lang="en-US" sz="1800" b="0" dirty="0" err="1">
                  <a:latin typeface="Arial" charset="0"/>
                </a:rPr>
                <a:t>w,v</a:t>
              </a:r>
              <a:r>
                <a:rPr lang="en-US" sz="1800" b="0" dirty="0">
                  <a:latin typeface="Arial" charset="0"/>
                </a:rPr>
                <a:t>); p(v) = w;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14    </a:t>
              </a:r>
              <a:r>
                <a:rPr lang="en-US" sz="1800" i="1" dirty="0">
                  <a:latin typeface="Arial" charset="0"/>
                </a:rPr>
                <a:t>until all nodes in S;</a:t>
              </a:r>
              <a:r>
                <a:rPr lang="en-US" sz="1800" b="0" dirty="0">
                  <a:latin typeface="Arial" charset="0"/>
                </a:rPr>
                <a:t> </a:t>
              </a:r>
            </a:p>
          </p:txBody>
        </p:sp>
        <p:sp>
          <p:nvSpPr>
            <p:cNvPr id="51280" name="Freeform 97"/>
            <p:cNvSpPr>
              <a:spLocks/>
            </p:cNvSpPr>
            <p:nvPr/>
          </p:nvSpPr>
          <p:spPr bwMode="auto">
            <a:xfrm>
              <a:off x="2784" y="2592"/>
              <a:ext cx="156" cy="1232"/>
            </a:xfrm>
            <a:custGeom>
              <a:avLst/>
              <a:gdLst>
                <a:gd name="T0" fmla="*/ 42 w 300"/>
                <a:gd name="T1" fmla="*/ 142 h 3600"/>
                <a:gd name="T2" fmla="*/ 42 w 300"/>
                <a:gd name="T3" fmla="*/ 144 h 3600"/>
                <a:gd name="T4" fmla="*/ 0 w 300"/>
                <a:gd name="T5" fmla="*/ 144 h 3600"/>
                <a:gd name="T6" fmla="*/ 0 w 300"/>
                <a:gd name="T7" fmla="*/ 0 h 3600"/>
                <a:gd name="T8" fmla="*/ 27 w 300"/>
                <a:gd name="T9" fmla="*/ 0 h 3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3600"/>
                <a:gd name="T17" fmla="*/ 300 w 300"/>
                <a:gd name="T18" fmla="*/ 3600 h 3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3600">
                  <a:moveTo>
                    <a:pt x="300" y="3546"/>
                  </a:moveTo>
                  <a:lnTo>
                    <a:pt x="300" y="3600"/>
                  </a:lnTo>
                  <a:lnTo>
                    <a:pt x="0" y="3594"/>
                  </a:ln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29114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E980D2C-3138-6742-BCA7-C34171056132}" type="slidenum">
              <a:rPr lang="en-US" sz="1400" b="0">
                <a:latin typeface="Times New Roman" charset="0"/>
              </a:rPr>
              <a:pPr eaLnBrk="1" hangingPunct="1"/>
              <a:t>26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3250" name="Freeform 2"/>
          <p:cNvSpPr>
            <a:spLocks/>
          </p:cNvSpPr>
          <p:nvPr/>
        </p:nvSpPr>
        <p:spPr bwMode="auto">
          <a:xfrm>
            <a:off x="2808288" y="4724400"/>
            <a:ext cx="1587" cy="828675"/>
          </a:xfrm>
          <a:custGeom>
            <a:avLst/>
            <a:gdLst>
              <a:gd name="T0" fmla="*/ 0 w 1"/>
              <a:gd name="T1" fmla="*/ 0 h 522"/>
              <a:gd name="T2" fmla="*/ 0 w 1"/>
              <a:gd name="T3" fmla="*/ 2147483647 h 522"/>
              <a:gd name="T4" fmla="*/ 0 60000 65536"/>
              <a:gd name="T5" fmla="*/ 0 60000 65536"/>
              <a:gd name="T6" fmla="*/ 0 w 1"/>
              <a:gd name="T7" fmla="*/ 0 h 522"/>
              <a:gd name="T8" fmla="*/ 1 w 1"/>
              <a:gd name="T9" fmla="*/ 522 h 52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22">
                <a:moveTo>
                  <a:pt x="0" y="0"/>
                </a:moveTo>
                <a:lnTo>
                  <a:pt x="0" y="522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Freeform 3"/>
          <p:cNvSpPr>
            <a:spLocks/>
          </p:cNvSpPr>
          <p:nvPr/>
        </p:nvSpPr>
        <p:spPr bwMode="auto">
          <a:xfrm>
            <a:off x="2809875" y="4724400"/>
            <a:ext cx="1588" cy="828675"/>
          </a:xfrm>
          <a:custGeom>
            <a:avLst/>
            <a:gdLst>
              <a:gd name="T0" fmla="*/ 0 w 1"/>
              <a:gd name="T1" fmla="*/ 0 h 522"/>
              <a:gd name="T2" fmla="*/ 0 w 1"/>
              <a:gd name="T3" fmla="*/ 2147483647 h 522"/>
              <a:gd name="T4" fmla="*/ 0 60000 65536"/>
              <a:gd name="T5" fmla="*/ 0 60000 65536"/>
              <a:gd name="T6" fmla="*/ 0 w 1"/>
              <a:gd name="T7" fmla="*/ 0 h 522"/>
              <a:gd name="T8" fmla="*/ 1 w 1"/>
              <a:gd name="T9" fmla="*/ 522 h 52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22">
                <a:moveTo>
                  <a:pt x="0" y="0"/>
                </a:moveTo>
                <a:lnTo>
                  <a:pt x="0" y="522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Dijkstra</a:t>
            </a:r>
            <a:r>
              <a:rPr lang="ja-JP" altLang="en-US" dirty="0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Helvetica" charset="0"/>
                <a:ea typeface="ＭＳ Ｐゴシック" charset="0"/>
                <a:cs typeface="ＭＳ Ｐゴシック" charset="0"/>
              </a:rPr>
              <a:t>s Algorithm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74638" y="1506538"/>
            <a:ext cx="708025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Step</a:t>
            </a:r>
          </a:p>
          <a:p>
            <a:r>
              <a:rPr lang="en-US" b="0">
                <a:latin typeface="Arial" charset="0"/>
              </a:rPr>
              <a:t>0</a:t>
            </a:r>
          </a:p>
          <a:p>
            <a:r>
              <a:rPr lang="en-US" b="0">
                <a:latin typeface="Arial" charset="0"/>
              </a:rPr>
              <a:t>1</a:t>
            </a:r>
          </a:p>
          <a:p>
            <a:r>
              <a:rPr lang="en-US" b="0">
                <a:latin typeface="Arial" charset="0"/>
              </a:rPr>
              <a:t>2</a:t>
            </a:r>
          </a:p>
          <a:p>
            <a:r>
              <a:rPr lang="en-US" b="0">
                <a:latin typeface="Arial" charset="0"/>
              </a:rPr>
              <a:t>3</a:t>
            </a:r>
          </a:p>
          <a:p>
            <a:r>
              <a:rPr lang="en-US" b="0">
                <a:latin typeface="Arial" charset="0"/>
              </a:rPr>
              <a:t>4</a:t>
            </a:r>
          </a:p>
          <a:p>
            <a:r>
              <a:rPr lang="en-US" b="0">
                <a:latin typeface="Arial" charset="0"/>
              </a:rPr>
              <a:t>5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387475" y="1516063"/>
            <a:ext cx="91916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start S</a:t>
            </a:r>
          </a:p>
          <a:p>
            <a:r>
              <a:rPr lang="en-US" b="0">
                <a:latin typeface="Arial" charset="0"/>
              </a:rPr>
              <a:t>A</a:t>
            </a:r>
          </a:p>
          <a:p>
            <a:r>
              <a:rPr lang="en-US" b="0">
                <a:latin typeface="Arial" charset="0"/>
              </a:rPr>
              <a:t>AD</a:t>
            </a:r>
          </a:p>
          <a:p>
            <a:r>
              <a:rPr lang="en-US" b="0">
                <a:latin typeface="Arial" charset="0"/>
              </a:rPr>
              <a:t>ADE</a:t>
            </a:r>
          </a:p>
          <a:p>
            <a:r>
              <a:rPr lang="en-US" b="0">
                <a:latin typeface="Arial" charset="0"/>
              </a:rPr>
              <a:t>ADEB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2449513" y="1497013"/>
            <a:ext cx="1257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D(B),p(B)</a:t>
            </a:r>
          </a:p>
          <a:p>
            <a:r>
              <a:rPr lang="en-US" b="0">
                <a:latin typeface="Arial" charset="0"/>
              </a:rPr>
              <a:t>2,A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3702050" y="1501775"/>
            <a:ext cx="12858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D(C),p(C)</a:t>
            </a:r>
          </a:p>
          <a:p>
            <a:r>
              <a:rPr lang="en-US" b="0">
                <a:latin typeface="Arial" charset="0"/>
              </a:rPr>
              <a:t>5,A</a:t>
            </a:r>
          </a:p>
          <a:p>
            <a:r>
              <a:rPr lang="en-US" b="0">
                <a:latin typeface="Arial" charset="0"/>
              </a:rPr>
              <a:t>4,D</a:t>
            </a:r>
          </a:p>
          <a:p>
            <a:r>
              <a:rPr lang="en-US" b="0">
                <a:latin typeface="Arial" charset="0"/>
              </a:rPr>
              <a:t>3,E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4943475" y="1497013"/>
            <a:ext cx="1284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D(D),p(D)</a:t>
            </a:r>
          </a:p>
          <a:p>
            <a:r>
              <a:rPr lang="en-US" b="0">
                <a:latin typeface="Arial" charset="0"/>
              </a:rPr>
              <a:t>1,A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6302375" y="1501775"/>
            <a:ext cx="12573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D(E),p(E)</a:t>
            </a:r>
          </a:p>
          <a:p>
            <a:endParaRPr lang="en-US" b="0">
              <a:latin typeface="Arial" charset="0"/>
            </a:endParaRPr>
          </a:p>
          <a:p>
            <a:r>
              <a:rPr lang="en-US" b="0">
                <a:latin typeface="Arial" charset="0"/>
              </a:rPr>
              <a:t>2,D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7583488" y="1516063"/>
            <a:ext cx="12287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D(F),p(F)</a:t>
            </a:r>
          </a:p>
          <a:p>
            <a:endParaRPr lang="en-US" b="0">
              <a:latin typeface="Arial" charset="0"/>
            </a:endParaRPr>
          </a:p>
          <a:p>
            <a:endParaRPr lang="en-US" b="0">
              <a:latin typeface="Arial" charset="0"/>
            </a:endParaRPr>
          </a:p>
          <a:p>
            <a:r>
              <a:rPr lang="en-US" b="0">
                <a:latin typeface="Arial" charset="0"/>
              </a:rPr>
              <a:t>4,E</a:t>
            </a:r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361950" y="1857375"/>
            <a:ext cx="85058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519113" y="2162175"/>
            <a:ext cx="82962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538163" y="2457450"/>
            <a:ext cx="8267700" cy="47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547688" y="2767013"/>
            <a:ext cx="8253412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557213" y="3071813"/>
            <a:ext cx="8267700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>
            <a:off x="571500" y="3386138"/>
            <a:ext cx="8262938" cy="4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3266" name="Object 2"/>
          <p:cNvGraphicFramePr>
            <a:graphicFrameLocks noChangeAspect="1"/>
          </p:cNvGraphicFramePr>
          <p:nvPr/>
        </p:nvGraphicFramePr>
        <p:xfrm>
          <a:off x="7010400" y="1828800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1" name="Equation" r:id="rId4" imgW="152400" imgH="127000" progId="Equation.3">
                  <p:embed/>
                </p:oleObj>
              </mc:Choice>
              <mc:Fallback>
                <p:oleObj name="Equation" r:id="rId4" imgW="1524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828800"/>
                        <a:ext cx="381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67" name="Object 3"/>
          <p:cNvGraphicFramePr>
            <a:graphicFrameLocks noChangeAspect="1"/>
          </p:cNvGraphicFramePr>
          <p:nvPr/>
        </p:nvGraphicFramePr>
        <p:xfrm>
          <a:off x="8229600" y="1828800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2" name="Equation" r:id="rId6" imgW="152400" imgH="127000" progId="Equation.3">
                  <p:embed/>
                </p:oleObj>
              </mc:Choice>
              <mc:Fallback>
                <p:oleObj name="Equation" r:id="rId6" imgW="1524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1828800"/>
                        <a:ext cx="381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8" name="Line 21"/>
          <p:cNvSpPr>
            <a:spLocks noChangeShapeType="1"/>
          </p:cNvSpPr>
          <p:nvPr/>
        </p:nvSpPr>
        <p:spPr bwMode="auto">
          <a:xfrm>
            <a:off x="228600" y="2895600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3269" name="Freeform 22"/>
          <p:cNvSpPr>
            <a:spLocks/>
          </p:cNvSpPr>
          <p:nvPr/>
        </p:nvSpPr>
        <p:spPr bwMode="auto">
          <a:xfrm>
            <a:off x="609600" y="3810000"/>
            <a:ext cx="3571875" cy="2236788"/>
          </a:xfrm>
          <a:custGeom>
            <a:avLst/>
            <a:gdLst>
              <a:gd name="T0" fmla="*/ 0 w 2250"/>
              <a:gd name="T1" fmla="*/ 2147483647 h 1409"/>
              <a:gd name="T2" fmla="*/ 2147483647 w 2250"/>
              <a:gd name="T3" fmla="*/ 2147483647 h 1409"/>
              <a:gd name="T4" fmla="*/ 2147483647 w 2250"/>
              <a:gd name="T5" fmla="*/ 2147483647 h 1409"/>
              <a:gd name="T6" fmla="*/ 2147483647 w 2250"/>
              <a:gd name="T7" fmla="*/ 2147483647 h 1409"/>
              <a:gd name="T8" fmla="*/ 2147483647 w 2250"/>
              <a:gd name="T9" fmla="*/ 2147483647 h 1409"/>
              <a:gd name="T10" fmla="*/ 2147483647 w 2250"/>
              <a:gd name="T11" fmla="*/ 2147483647 h 1409"/>
              <a:gd name="T12" fmla="*/ 2147483647 w 2250"/>
              <a:gd name="T13" fmla="*/ 2147483647 h 1409"/>
              <a:gd name="T14" fmla="*/ 2147483647 w 2250"/>
              <a:gd name="T15" fmla="*/ 2147483647 h 1409"/>
              <a:gd name="T16" fmla="*/ 2147483647 w 2250"/>
              <a:gd name="T17" fmla="*/ 2147483647 h 1409"/>
              <a:gd name="T18" fmla="*/ 2147483647 w 2250"/>
              <a:gd name="T19" fmla="*/ 2147483647 h 1409"/>
              <a:gd name="T20" fmla="*/ 0 w 2250"/>
              <a:gd name="T21" fmla="*/ 2147483647 h 140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250"/>
              <a:gd name="T34" fmla="*/ 0 h 1409"/>
              <a:gd name="T35" fmla="*/ 2250 w 2250"/>
              <a:gd name="T36" fmla="*/ 1409 h 140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250" h="1409">
                <a:moveTo>
                  <a:pt x="0" y="624"/>
                </a:moveTo>
                <a:cubicBezTo>
                  <a:pt x="5" y="506"/>
                  <a:pt x="131" y="419"/>
                  <a:pt x="219" y="321"/>
                </a:cubicBezTo>
                <a:cubicBezTo>
                  <a:pt x="307" y="223"/>
                  <a:pt x="307" y="70"/>
                  <a:pt x="529" y="35"/>
                </a:cubicBezTo>
                <a:cubicBezTo>
                  <a:pt x="751" y="0"/>
                  <a:pt x="1311" y="36"/>
                  <a:pt x="1551" y="111"/>
                </a:cubicBezTo>
                <a:cubicBezTo>
                  <a:pt x="1791" y="186"/>
                  <a:pt x="1860" y="351"/>
                  <a:pt x="1968" y="483"/>
                </a:cubicBezTo>
                <a:cubicBezTo>
                  <a:pt x="2076" y="615"/>
                  <a:pt x="2250" y="767"/>
                  <a:pt x="2199" y="906"/>
                </a:cubicBezTo>
                <a:cubicBezTo>
                  <a:pt x="2148" y="1045"/>
                  <a:pt x="1860" y="1234"/>
                  <a:pt x="1659" y="1314"/>
                </a:cubicBezTo>
                <a:cubicBezTo>
                  <a:pt x="1458" y="1394"/>
                  <a:pt x="1192" y="1379"/>
                  <a:pt x="993" y="1386"/>
                </a:cubicBezTo>
                <a:cubicBezTo>
                  <a:pt x="794" y="1393"/>
                  <a:pt x="613" y="1409"/>
                  <a:pt x="465" y="1356"/>
                </a:cubicBezTo>
                <a:cubicBezTo>
                  <a:pt x="317" y="1303"/>
                  <a:pt x="180" y="1190"/>
                  <a:pt x="102" y="1068"/>
                </a:cubicBezTo>
                <a:cubicBezTo>
                  <a:pt x="24" y="946"/>
                  <a:pt x="21" y="716"/>
                  <a:pt x="0" y="624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0" name="Freeform 23"/>
          <p:cNvSpPr>
            <a:spLocks/>
          </p:cNvSpPr>
          <p:nvPr/>
        </p:nvSpPr>
        <p:spPr bwMode="auto">
          <a:xfrm>
            <a:off x="1143000" y="4681538"/>
            <a:ext cx="542925" cy="295275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1" name="Oval 24"/>
          <p:cNvSpPr>
            <a:spLocks noChangeArrowheads="1"/>
          </p:cNvSpPr>
          <p:nvPr/>
        </p:nvSpPr>
        <p:spPr bwMode="auto">
          <a:xfrm>
            <a:off x="730250" y="5065713"/>
            <a:ext cx="496888" cy="128587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2" name="Line 25"/>
          <p:cNvSpPr>
            <a:spLocks noChangeShapeType="1"/>
          </p:cNvSpPr>
          <p:nvPr/>
        </p:nvSpPr>
        <p:spPr bwMode="auto">
          <a:xfrm>
            <a:off x="730250" y="50546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3" name="Line 26"/>
          <p:cNvSpPr>
            <a:spLocks noChangeShapeType="1"/>
          </p:cNvSpPr>
          <p:nvPr/>
        </p:nvSpPr>
        <p:spPr bwMode="auto">
          <a:xfrm>
            <a:off x="1227138" y="50546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4" name="Rectangle 27"/>
          <p:cNvSpPr>
            <a:spLocks noChangeArrowheads="1"/>
          </p:cNvSpPr>
          <p:nvPr/>
        </p:nvSpPr>
        <p:spPr bwMode="auto">
          <a:xfrm>
            <a:off x="730250" y="5054600"/>
            <a:ext cx="492125" cy="777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53275" name="Oval 28"/>
          <p:cNvSpPr>
            <a:spLocks noChangeArrowheads="1"/>
          </p:cNvSpPr>
          <p:nvPr/>
        </p:nvSpPr>
        <p:spPr bwMode="auto">
          <a:xfrm>
            <a:off x="725488" y="4960938"/>
            <a:ext cx="496887" cy="15081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6" name="Oval 29"/>
          <p:cNvSpPr>
            <a:spLocks noChangeArrowheads="1"/>
          </p:cNvSpPr>
          <p:nvPr/>
        </p:nvSpPr>
        <p:spPr bwMode="auto">
          <a:xfrm>
            <a:off x="1482725" y="5680075"/>
            <a:ext cx="496888" cy="128588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7" name="Line 30"/>
          <p:cNvSpPr>
            <a:spLocks noChangeShapeType="1"/>
          </p:cNvSpPr>
          <p:nvPr/>
        </p:nvSpPr>
        <p:spPr bwMode="auto">
          <a:xfrm>
            <a:off x="1482725" y="5668963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8" name="Line 31"/>
          <p:cNvSpPr>
            <a:spLocks noChangeShapeType="1"/>
          </p:cNvSpPr>
          <p:nvPr/>
        </p:nvSpPr>
        <p:spPr bwMode="auto">
          <a:xfrm>
            <a:off x="1979613" y="5668963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9" name="Rectangle 32"/>
          <p:cNvSpPr>
            <a:spLocks noChangeArrowheads="1"/>
          </p:cNvSpPr>
          <p:nvPr/>
        </p:nvSpPr>
        <p:spPr bwMode="auto">
          <a:xfrm>
            <a:off x="1482725" y="5668963"/>
            <a:ext cx="492125" cy="777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53280" name="Oval 33"/>
          <p:cNvSpPr>
            <a:spLocks noChangeArrowheads="1"/>
          </p:cNvSpPr>
          <p:nvPr/>
        </p:nvSpPr>
        <p:spPr bwMode="auto">
          <a:xfrm>
            <a:off x="1477963" y="5575300"/>
            <a:ext cx="496887" cy="1508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1" name="Oval 34"/>
          <p:cNvSpPr>
            <a:spLocks noChangeArrowheads="1"/>
          </p:cNvSpPr>
          <p:nvPr/>
        </p:nvSpPr>
        <p:spPr bwMode="auto">
          <a:xfrm>
            <a:off x="1476375" y="4584700"/>
            <a:ext cx="496888" cy="128588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2" name="Line 35"/>
          <p:cNvSpPr>
            <a:spLocks noChangeShapeType="1"/>
          </p:cNvSpPr>
          <p:nvPr/>
        </p:nvSpPr>
        <p:spPr bwMode="auto">
          <a:xfrm>
            <a:off x="1476375" y="4573588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83" name="Line 36"/>
          <p:cNvSpPr>
            <a:spLocks noChangeShapeType="1"/>
          </p:cNvSpPr>
          <p:nvPr/>
        </p:nvSpPr>
        <p:spPr bwMode="auto">
          <a:xfrm>
            <a:off x="1973263" y="4573588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84" name="Rectangle 37"/>
          <p:cNvSpPr>
            <a:spLocks noChangeArrowheads="1"/>
          </p:cNvSpPr>
          <p:nvPr/>
        </p:nvSpPr>
        <p:spPr bwMode="auto">
          <a:xfrm>
            <a:off x="1476375" y="4573588"/>
            <a:ext cx="492125" cy="777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53285" name="Oval 38"/>
          <p:cNvSpPr>
            <a:spLocks noChangeArrowheads="1"/>
          </p:cNvSpPr>
          <p:nvPr/>
        </p:nvSpPr>
        <p:spPr bwMode="auto">
          <a:xfrm>
            <a:off x="1471613" y="4479925"/>
            <a:ext cx="496887" cy="1508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6" name="Oval 39"/>
          <p:cNvSpPr>
            <a:spLocks noChangeArrowheads="1"/>
          </p:cNvSpPr>
          <p:nvPr/>
        </p:nvSpPr>
        <p:spPr bwMode="auto">
          <a:xfrm>
            <a:off x="2560638" y="4578350"/>
            <a:ext cx="495300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7" name="Line 40"/>
          <p:cNvSpPr>
            <a:spLocks noChangeShapeType="1"/>
          </p:cNvSpPr>
          <p:nvPr/>
        </p:nvSpPr>
        <p:spPr bwMode="auto">
          <a:xfrm>
            <a:off x="2560638" y="4567238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88" name="Line 41"/>
          <p:cNvSpPr>
            <a:spLocks noChangeShapeType="1"/>
          </p:cNvSpPr>
          <p:nvPr/>
        </p:nvSpPr>
        <p:spPr bwMode="auto">
          <a:xfrm>
            <a:off x="3055938" y="4567238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89" name="Rectangle 42"/>
          <p:cNvSpPr>
            <a:spLocks noChangeArrowheads="1"/>
          </p:cNvSpPr>
          <p:nvPr/>
        </p:nvSpPr>
        <p:spPr bwMode="auto">
          <a:xfrm>
            <a:off x="2560638" y="4567238"/>
            <a:ext cx="490537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53290" name="Oval 43"/>
          <p:cNvSpPr>
            <a:spLocks noChangeArrowheads="1"/>
          </p:cNvSpPr>
          <p:nvPr/>
        </p:nvSpPr>
        <p:spPr bwMode="auto">
          <a:xfrm>
            <a:off x="2565400" y="4478338"/>
            <a:ext cx="495300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1" name="Oval 44"/>
          <p:cNvSpPr>
            <a:spLocks noChangeArrowheads="1"/>
          </p:cNvSpPr>
          <p:nvPr/>
        </p:nvSpPr>
        <p:spPr bwMode="auto">
          <a:xfrm>
            <a:off x="2576513" y="5675313"/>
            <a:ext cx="496887" cy="128587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2" name="Line 45"/>
          <p:cNvSpPr>
            <a:spLocks noChangeShapeType="1"/>
          </p:cNvSpPr>
          <p:nvPr/>
        </p:nvSpPr>
        <p:spPr bwMode="auto">
          <a:xfrm>
            <a:off x="2576513" y="56642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93" name="Line 46"/>
          <p:cNvSpPr>
            <a:spLocks noChangeShapeType="1"/>
          </p:cNvSpPr>
          <p:nvPr/>
        </p:nvSpPr>
        <p:spPr bwMode="auto">
          <a:xfrm>
            <a:off x="3073400" y="56642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94" name="Rectangle 47"/>
          <p:cNvSpPr>
            <a:spLocks noChangeArrowheads="1"/>
          </p:cNvSpPr>
          <p:nvPr/>
        </p:nvSpPr>
        <p:spPr bwMode="auto">
          <a:xfrm>
            <a:off x="2576513" y="5664200"/>
            <a:ext cx="492125" cy="777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53295" name="Oval 48"/>
          <p:cNvSpPr>
            <a:spLocks noChangeArrowheads="1"/>
          </p:cNvSpPr>
          <p:nvPr/>
        </p:nvSpPr>
        <p:spPr bwMode="auto">
          <a:xfrm>
            <a:off x="2571750" y="5570538"/>
            <a:ext cx="496888" cy="15081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6" name="Oval 49"/>
          <p:cNvSpPr>
            <a:spLocks noChangeArrowheads="1"/>
          </p:cNvSpPr>
          <p:nvPr/>
        </p:nvSpPr>
        <p:spPr bwMode="auto">
          <a:xfrm>
            <a:off x="3473450" y="5133975"/>
            <a:ext cx="496888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7" name="Line 50"/>
          <p:cNvSpPr>
            <a:spLocks noChangeShapeType="1"/>
          </p:cNvSpPr>
          <p:nvPr/>
        </p:nvSpPr>
        <p:spPr bwMode="auto">
          <a:xfrm>
            <a:off x="3473450" y="5122863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98" name="Rectangle 52"/>
          <p:cNvSpPr>
            <a:spLocks noChangeArrowheads="1"/>
          </p:cNvSpPr>
          <p:nvPr/>
        </p:nvSpPr>
        <p:spPr bwMode="auto">
          <a:xfrm>
            <a:off x="3473450" y="5122863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53299" name="Oval 53"/>
          <p:cNvSpPr>
            <a:spLocks noChangeArrowheads="1"/>
          </p:cNvSpPr>
          <p:nvPr/>
        </p:nvSpPr>
        <p:spPr bwMode="auto">
          <a:xfrm>
            <a:off x="3468688" y="5029200"/>
            <a:ext cx="496887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00" name="Freeform 54"/>
          <p:cNvSpPr>
            <a:spLocks/>
          </p:cNvSpPr>
          <p:nvPr/>
        </p:nvSpPr>
        <p:spPr bwMode="auto">
          <a:xfrm>
            <a:off x="1724025" y="4733925"/>
            <a:ext cx="1588" cy="852488"/>
          </a:xfrm>
          <a:custGeom>
            <a:avLst/>
            <a:gdLst>
              <a:gd name="T0" fmla="*/ 0 w 1"/>
              <a:gd name="T1" fmla="*/ 0 h 537"/>
              <a:gd name="T2" fmla="*/ 0 w 1"/>
              <a:gd name="T3" fmla="*/ 2147483647 h 537"/>
              <a:gd name="T4" fmla="*/ 0 60000 65536"/>
              <a:gd name="T5" fmla="*/ 0 60000 65536"/>
              <a:gd name="T6" fmla="*/ 0 w 1"/>
              <a:gd name="T7" fmla="*/ 0 h 537"/>
              <a:gd name="T8" fmla="*/ 1 w 1"/>
              <a:gd name="T9" fmla="*/ 537 h 5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37">
                <a:moveTo>
                  <a:pt x="0" y="0"/>
                </a:moveTo>
                <a:lnTo>
                  <a:pt x="0" y="537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01" name="Freeform 55"/>
          <p:cNvSpPr>
            <a:spLocks/>
          </p:cNvSpPr>
          <p:nvPr/>
        </p:nvSpPr>
        <p:spPr bwMode="auto">
          <a:xfrm>
            <a:off x="1985963" y="4710113"/>
            <a:ext cx="800100" cy="952500"/>
          </a:xfrm>
          <a:custGeom>
            <a:avLst/>
            <a:gdLst>
              <a:gd name="T0" fmla="*/ 0 w 378"/>
              <a:gd name="T1" fmla="*/ 2147483647 h 174"/>
              <a:gd name="T2" fmla="*/ 2147483647 w 378"/>
              <a:gd name="T3" fmla="*/ 0 h 174"/>
              <a:gd name="T4" fmla="*/ 0 60000 65536"/>
              <a:gd name="T5" fmla="*/ 0 60000 65536"/>
              <a:gd name="T6" fmla="*/ 0 w 378"/>
              <a:gd name="T7" fmla="*/ 0 h 174"/>
              <a:gd name="T8" fmla="*/ 378 w 378"/>
              <a:gd name="T9" fmla="*/ 174 h 17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8" h="174">
                <a:moveTo>
                  <a:pt x="0" y="174"/>
                </a:moveTo>
                <a:lnTo>
                  <a:pt x="378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02" name="Freeform 56"/>
          <p:cNvSpPr>
            <a:spLocks/>
          </p:cNvSpPr>
          <p:nvPr/>
        </p:nvSpPr>
        <p:spPr bwMode="auto">
          <a:xfrm>
            <a:off x="1995488" y="5710238"/>
            <a:ext cx="581025" cy="1587"/>
          </a:xfrm>
          <a:custGeom>
            <a:avLst/>
            <a:gdLst>
              <a:gd name="T0" fmla="*/ 2147483647 w 366"/>
              <a:gd name="T1" fmla="*/ 0 h 1"/>
              <a:gd name="T2" fmla="*/ 0 w 366"/>
              <a:gd name="T3" fmla="*/ 0 h 1"/>
              <a:gd name="T4" fmla="*/ 0 60000 65536"/>
              <a:gd name="T5" fmla="*/ 0 60000 65536"/>
              <a:gd name="T6" fmla="*/ 0 w 366"/>
              <a:gd name="T7" fmla="*/ 0 h 1"/>
              <a:gd name="T8" fmla="*/ 366 w 36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6" h="1">
                <a:moveTo>
                  <a:pt x="366" y="0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03" name="Freeform 57"/>
          <p:cNvSpPr>
            <a:spLocks/>
          </p:cNvSpPr>
          <p:nvPr/>
        </p:nvSpPr>
        <p:spPr bwMode="auto">
          <a:xfrm>
            <a:off x="1057275" y="5195888"/>
            <a:ext cx="438150" cy="419100"/>
          </a:xfrm>
          <a:custGeom>
            <a:avLst/>
            <a:gdLst>
              <a:gd name="T0" fmla="*/ 2147483647 w 276"/>
              <a:gd name="T1" fmla="*/ 2147483647 h 264"/>
              <a:gd name="T2" fmla="*/ 0 w 276"/>
              <a:gd name="T3" fmla="*/ 0 h 264"/>
              <a:gd name="T4" fmla="*/ 0 60000 65536"/>
              <a:gd name="T5" fmla="*/ 0 60000 65536"/>
              <a:gd name="T6" fmla="*/ 0 w 276"/>
              <a:gd name="T7" fmla="*/ 0 h 264"/>
              <a:gd name="T8" fmla="*/ 276 w 276"/>
              <a:gd name="T9" fmla="*/ 264 h 2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6" h="264">
                <a:moveTo>
                  <a:pt x="276" y="264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04" name="Freeform 58"/>
          <p:cNvSpPr>
            <a:spLocks/>
          </p:cNvSpPr>
          <p:nvPr/>
        </p:nvSpPr>
        <p:spPr bwMode="auto">
          <a:xfrm>
            <a:off x="1985963" y="4614863"/>
            <a:ext cx="581025" cy="1587"/>
          </a:xfrm>
          <a:custGeom>
            <a:avLst/>
            <a:gdLst>
              <a:gd name="T0" fmla="*/ 2147483647 w 366"/>
              <a:gd name="T1" fmla="*/ 0 h 1"/>
              <a:gd name="T2" fmla="*/ 0 w 366"/>
              <a:gd name="T3" fmla="*/ 0 h 1"/>
              <a:gd name="T4" fmla="*/ 0 60000 65536"/>
              <a:gd name="T5" fmla="*/ 0 60000 65536"/>
              <a:gd name="T6" fmla="*/ 0 w 366"/>
              <a:gd name="T7" fmla="*/ 0 h 1"/>
              <a:gd name="T8" fmla="*/ 366 w 36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6" h="1">
                <a:moveTo>
                  <a:pt x="366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05" name="Freeform 59"/>
          <p:cNvSpPr>
            <a:spLocks/>
          </p:cNvSpPr>
          <p:nvPr/>
        </p:nvSpPr>
        <p:spPr bwMode="auto">
          <a:xfrm>
            <a:off x="3057525" y="4610100"/>
            <a:ext cx="628650" cy="423863"/>
          </a:xfrm>
          <a:custGeom>
            <a:avLst/>
            <a:gdLst>
              <a:gd name="T0" fmla="*/ 2147483647 w 396"/>
              <a:gd name="T1" fmla="*/ 2147483647 h 267"/>
              <a:gd name="T2" fmla="*/ 0 w 396"/>
              <a:gd name="T3" fmla="*/ 0 h 267"/>
              <a:gd name="T4" fmla="*/ 0 60000 65536"/>
              <a:gd name="T5" fmla="*/ 0 60000 65536"/>
              <a:gd name="T6" fmla="*/ 0 w 396"/>
              <a:gd name="T7" fmla="*/ 0 h 267"/>
              <a:gd name="T8" fmla="*/ 396 w 396"/>
              <a:gd name="T9" fmla="*/ 267 h 2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96" h="267">
                <a:moveTo>
                  <a:pt x="396" y="267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06" name="Freeform 60"/>
          <p:cNvSpPr>
            <a:spLocks/>
          </p:cNvSpPr>
          <p:nvPr/>
        </p:nvSpPr>
        <p:spPr bwMode="auto">
          <a:xfrm>
            <a:off x="966788" y="3929063"/>
            <a:ext cx="1762125" cy="1023937"/>
          </a:xfrm>
          <a:custGeom>
            <a:avLst/>
            <a:gdLst>
              <a:gd name="T0" fmla="*/ 2147483647 w 1110"/>
              <a:gd name="T1" fmla="*/ 2147483647 h 645"/>
              <a:gd name="T2" fmla="*/ 0 w 1110"/>
              <a:gd name="T3" fmla="*/ 2147483647 h 645"/>
              <a:gd name="T4" fmla="*/ 0 60000 65536"/>
              <a:gd name="T5" fmla="*/ 0 60000 65536"/>
              <a:gd name="T6" fmla="*/ 0 w 1110"/>
              <a:gd name="T7" fmla="*/ 0 h 645"/>
              <a:gd name="T8" fmla="*/ 1110 w 1110"/>
              <a:gd name="T9" fmla="*/ 645 h 64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0" h="645">
                <a:moveTo>
                  <a:pt x="1110" y="342"/>
                </a:moveTo>
                <a:cubicBezTo>
                  <a:pt x="1104" y="0"/>
                  <a:pt x="21" y="63"/>
                  <a:pt x="0" y="6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3307" name="Group 61"/>
          <p:cNvGrpSpPr>
            <a:grpSpLocks/>
          </p:cNvGrpSpPr>
          <p:nvPr/>
        </p:nvGrpSpPr>
        <p:grpSpPr bwMode="auto">
          <a:xfrm>
            <a:off x="801688" y="4903788"/>
            <a:ext cx="336550" cy="366712"/>
            <a:chOff x="2950" y="2441"/>
            <a:chExt cx="215" cy="231"/>
          </a:xfrm>
        </p:grpSpPr>
        <p:sp>
          <p:nvSpPr>
            <p:cNvPr id="53342" name="Rectangle 62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3" name="Text Box 63"/>
            <p:cNvSpPr txBox="1">
              <a:spLocks noChangeArrowheads="1"/>
            </p:cNvSpPr>
            <p:nvPr/>
          </p:nvSpPr>
          <p:spPr bwMode="auto">
            <a:xfrm>
              <a:off x="2950" y="2441"/>
              <a:ext cx="2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A</a:t>
              </a:r>
            </a:p>
          </p:txBody>
        </p:sp>
      </p:grpSp>
      <p:grpSp>
        <p:nvGrpSpPr>
          <p:cNvPr id="53308" name="Group 64"/>
          <p:cNvGrpSpPr>
            <a:grpSpLocks/>
          </p:cNvGrpSpPr>
          <p:nvPr/>
        </p:nvGrpSpPr>
        <p:grpSpPr bwMode="auto">
          <a:xfrm>
            <a:off x="2659063" y="5513388"/>
            <a:ext cx="336550" cy="366712"/>
            <a:chOff x="2950" y="2441"/>
            <a:chExt cx="215" cy="231"/>
          </a:xfrm>
        </p:grpSpPr>
        <p:sp>
          <p:nvSpPr>
            <p:cNvPr id="53340" name="Rectangle 65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1" name="Text Box 66"/>
            <p:cNvSpPr txBox="1">
              <a:spLocks noChangeArrowheads="1"/>
            </p:cNvSpPr>
            <p:nvPr/>
          </p:nvSpPr>
          <p:spPr bwMode="auto">
            <a:xfrm>
              <a:off x="2950" y="2441"/>
              <a:ext cx="2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E</a:t>
              </a:r>
            </a:p>
          </p:txBody>
        </p:sp>
      </p:grpSp>
      <p:grpSp>
        <p:nvGrpSpPr>
          <p:cNvPr id="53309" name="Group 67"/>
          <p:cNvGrpSpPr>
            <a:grpSpLocks/>
          </p:cNvGrpSpPr>
          <p:nvPr/>
        </p:nvGrpSpPr>
        <p:grpSpPr bwMode="auto">
          <a:xfrm>
            <a:off x="1571625" y="5508625"/>
            <a:ext cx="349250" cy="366713"/>
            <a:chOff x="2946" y="2441"/>
            <a:chExt cx="223" cy="231"/>
          </a:xfrm>
        </p:grpSpPr>
        <p:sp>
          <p:nvSpPr>
            <p:cNvPr id="53338" name="Rectangle 68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9" name="Text Box 69"/>
            <p:cNvSpPr txBox="1">
              <a:spLocks noChangeArrowheads="1"/>
            </p:cNvSpPr>
            <p:nvPr/>
          </p:nvSpPr>
          <p:spPr bwMode="auto">
            <a:xfrm>
              <a:off x="2946" y="2441"/>
              <a:ext cx="22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D</a:t>
              </a:r>
            </a:p>
          </p:txBody>
        </p:sp>
      </p:grpSp>
      <p:grpSp>
        <p:nvGrpSpPr>
          <p:cNvPr id="53310" name="Group 70"/>
          <p:cNvGrpSpPr>
            <a:grpSpLocks/>
          </p:cNvGrpSpPr>
          <p:nvPr/>
        </p:nvGrpSpPr>
        <p:grpSpPr bwMode="auto">
          <a:xfrm>
            <a:off x="2643188" y="4418013"/>
            <a:ext cx="349250" cy="366712"/>
            <a:chOff x="2946" y="2441"/>
            <a:chExt cx="223" cy="231"/>
          </a:xfrm>
        </p:grpSpPr>
        <p:sp>
          <p:nvSpPr>
            <p:cNvPr id="53336" name="Rectangle 71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7" name="Text Box 72"/>
            <p:cNvSpPr txBox="1">
              <a:spLocks noChangeArrowheads="1"/>
            </p:cNvSpPr>
            <p:nvPr/>
          </p:nvSpPr>
          <p:spPr bwMode="auto">
            <a:xfrm>
              <a:off x="2946" y="2441"/>
              <a:ext cx="22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C</a:t>
              </a:r>
            </a:p>
          </p:txBody>
        </p:sp>
      </p:grpSp>
      <p:grpSp>
        <p:nvGrpSpPr>
          <p:cNvPr id="53311" name="Group 73"/>
          <p:cNvGrpSpPr>
            <a:grpSpLocks/>
          </p:cNvGrpSpPr>
          <p:nvPr/>
        </p:nvGrpSpPr>
        <p:grpSpPr bwMode="auto">
          <a:xfrm>
            <a:off x="1565275" y="4418013"/>
            <a:ext cx="336550" cy="366712"/>
            <a:chOff x="2951" y="2441"/>
            <a:chExt cx="215" cy="231"/>
          </a:xfrm>
        </p:grpSpPr>
        <p:sp>
          <p:nvSpPr>
            <p:cNvPr id="53334" name="Rectangle 74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5" name="Text Box 75"/>
            <p:cNvSpPr txBox="1">
              <a:spLocks noChangeArrowheads="1"/>
            </p:cNvSpPr>
            <p:nvPr/>
          </p:nvSpPr>
          <p:spPr bwMode="auto">
            <a:xfrm>
              <a:off x="2951" y="2441"/>
              <a:ext cx="2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B</a:t>
              </a:r>
            </a:p>
          </p:txBody>
        </p:sp>
      </p:grpSp>
      <p:grpSp>
        <p:nvGrpSpPr>
          <p:cNvPr id="53312" name="Group 76"/>
          <p:cNvGrpSpPr>
            <a:grpSpLocks/>
          </p:cNvGrpSpPr>
          <p:nvPr/>
        </p:nvGrpSpPr>
        <p:grpSpPr bwMode="auto">
          <a:xfrm>
            <a:off x="3575050" y="4970463"/>
            <a:ext cx="323850" cy="366712"/>
            <a:chOff x="2954" y="2441"/>
            <a:chExt cx="207" cy="231"/>
          </a:xfrm>
        </p:grpSpPr>
        <p:sp>
          <p:nvSpPr>
            <p:cNvPr id="53332" name="Rectangle 77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3" name="Text Box 78"/>
            <p:cNvSpPr txBox="1">
              <a:spLocks noChangeArrowheads="1"/>
            </p:cNvSpPr>
            <p:nvPr/>
          </p:nvSpPr>
          <p:spPr bwMode="auto">
            <a:xfrm>
              <a:off x="2954" y="2441"/>
              <a:ext cx="2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F</a:t>
              </a:r>
            </a:p>
          </p:txBody>
        </p:sp>
      </p:grpSp>
      <p:sp>
        <p:nvSpPr>
          <p:cNvPr id="53313" name="Text Box 79"/>
          <p:cNvSpPr txBox="1">
            <a:spLocks noChangeArrowheads="1"/>
          </p:cNvSpPr>
          <p:nvPr/>
        </p:nvSpPr>
        <p:spPr bwMode="auto">
          <a:xfrm>
            <a:off x="1135063" y="45989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2</a:t>
            </a:r>
          </a:p>
        </p:txBody>
      </p:sp>
      <p:sp>
        <p:nvSpPr>
          <p:cNvPr id="53314" name="Text Box 80"/>
          <p:cNvSpPr txBox="1">
            <a:spLocks noChangeArrowheads="1"/>
          </p:cNvSpPr>
          <p:nvPr/>
        </p:nvSpPr>
        <p:spPr bwMode="auto">
          <a:xfrm>
            <a:off x="1687513" y="49466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2</a:t>
            </a:r>
          </a:p>
        </p:txBody>
      </p:sp>
      <p:sp>
        <p:nvSpPr>
          <p:cNvPr id="53315" name="Text Box 81"/>
          <p:cNvSpPr txBox="1">
            <a:spLocks noChangeArrowheads="1"/>
          </p:cNvSpPr>
          <p:nvPr/>
        </p:nvSpPr>
        <p:spPr bwMode="auto">
          <a:xfrm>
            <a:off x="996950" y="52847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1</a:t>
            </a:r>
          </a:p>
        </p:txBody>
      </p:sp>
      <p:sp>
        <p:nvSpPr>
          <p:cNvPr id="53316" name="Text Box 82"/>
          <p:cNvSpPr txBox="1">
            <a:spLocks noChangeArrowheads="1"/>
          </p:cNvSpPr>
          <p:nvPr/>
        </p:nvSpPr>
        <p:spPr bwMode="auto">
          <a:xfrm>
            <a:off x="2297113" y="5094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3</a:t>
            </a:r>
          </a:p>
        </p:txBody>
      </p:sp>
      <p:sp>
        <p:nvSpPr>
          <p:cNvPr id="53317" name="Text Box 83"/>
          <p:cNvSpPr txBox="1">
            <a:spLocks noChangeArrowheads="1"/>
          </p:cNvSpPr>
          <p:nvPr/>
        </p:nvSpPr>
        <p:spPr bwMode="auto">
          <a:xfrm>
            <a:off x="2197100" y="56562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1</a:t>
            </a:r>
          </a:p>
        </p:txBody>
      </p:sp>
      <p:sp>
        <p:nvSpPr>
          <p:cNvPr id="53318" name="Text Box 84"/>
          <p:cNvSpPr txBox="1">
            <a:spLocks noChangeArrowheads="1"/>
          </p:cNvSpPr>
          <p:nvPr/>
        </p:nvSpPr>
        <p:spPr bwMode="auto">
          <a:xfrm>
            <a:off x="2768600" y="49752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1</a:t>
            </a:r>
          </a:p>
        </p:txBody>
      </p:sp>
      <p:sp>
        <p:nvSpPr>
          <p:cNvPr id="53319" name="Text Box 85"/>
          <p:cNvSpPr txBox="1">
            <a:spLocks noChangeArrowheads="1"/>
          </p:cNvSpPr>
          <p:nvPr/>
        </p:nvSpPr>
        <p:spPr bwMode="auto">
          <a:xfrm>
            <a:off x="3340100" y="53943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2</a:t>
            </a:r>
          </a:p>
        </p:txBody>
      </p:sp>
      <p:sp>
        <p:nvSpPr>
          <p:cNvPr id="53320" name="Text Box 86"/>
          <p:cNvSpPr txBox="1">
            <a:spLocks noChangeArrowheads="1"/>
          </p:cNvSpPr>
          <p:nvPr/>
        </p:nvSpPr>
        <p:spPr bwMode="auto">
          <a:xfrm>
            <a:off x="3297238" y="45418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5</a:t>
            </a:r>
          </a:p>
        </p:txBody>
      </p:sp>
      <p:sp>
        <p:nvSpPr>
          <p:cNvPr id="53321" name="Text Box 87"/>
          <p:cNvSpPr txBox="1">
            <a:spLocks noChangeArrowheads="1"/>
          </p:cNvSpPr>
          <p:nvPr/>
        </p:nvSpPr>
        <p:spPr bwMode="auto">
          <a:xfrm>
            <a:off x="2130425" y="4303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3</a:t>
            </a:r>
          </a:p>
        </p:txBody>
      </p:sp>
      <p:sp>
        <p:nvSpPr>
          <p:cNvPr id="53322" name="Text Box 88"/>
          <p:cNvSpPr txBox="1">
            <a:spLocks noChangeArrowheads="1"/>
          </p:cNvSpPr>
          <p:nvPr/>
        </p:nvSpPr>
        <p:spPr bwMode="auto">
          <a:xfrm>
            <a:off x="1573213" y="38798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5</a:t>
            </a:r>
          </a:p>
        </p:txBody>
      </p:sp>
      <p:sp>
        <p:nvSpPr>
          <p:cNvPr id="53323" name="Line 89"/>
          <p:cNvSpPr>
            <a:spLocks noChangeShapeType="1"/>
          </p:cNvSpPr>
          <p:nvPr/>
        </p:nvSpPr>
        <p:spPr bwMode="auto">
          <a:xfrm>
            <a:off x="1047750" y="5176838"/>
            <a:ext cx="447675" cy="447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24" name="Line 90"/>
          <p:cNvSpPr>
            <a:spLocks noChangeShapeType="1"/>
          </p:cNvSpPr>
          <p:nvPr/>
        </p:nvSpPr>
        <p:spPr bwMode="auto">
          <a:xfrm flipV="1">
            <a:off x="1143000" y="4719638"/>
            <a:ext cx="495300" cy="257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25" name="Freeform 91"/>
          <p:cNvSpPr>
            <a:spLocks/>
          </p:cNvSpPr>
          <p:nvPr/>
        </p:nvSpPr>
        <p:spPr bwMode="auto">
          <a:xfrm>
            <a:off x="3038475" y="5286375"/>
            <a:ext cx="581025" cy="428625"/>
          </a:xfrm>
          <a:custGeom>
            <a:avLst/>
            <a:gdLst>
              <a:gd name="T0" fmla="*/ 0 w 366"/>
              <a:gd name="T1" fmla="*/ 2147483647 h 270"/>
              <a:gd name="T2" fmla="*/ 2147483647 w 366"/>
              <a:gd name="T3" fmla="*/ 0 h 270"/>
              <a:gd name="T4" fmla="*/ 0 60000 65536"/>
              <a:gd name="T5" fmla="*/ 0 60000 65536"/>
              <a:gd name="T6" fmla="*/ 0 w 366"/>
              <a:gd name="T7" fmla="*/ 0 h 270"/>
              <a:gd name="T8" fmla="*/ 366 w 366"/>
              <a:gd name="T9" fmla="*/ 270 h 27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6" h="270">
                <a:moveTo>
                  <a:pt x="0" y="270"/>
                </a:moveTo>
                <a:lnTo>
                  <a:pt x="366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26" name="Freeform 92"/>
          <p:cNvSpPr>
            <a:spLocks/>
          </p:cNvSpPr>
          <p:nvPr/>
        </p:nvSpPr>
        <p:spPr bwMode="auto">
          <a:xfrm>
            <a:off x="2809875" y="4724400"/>
            <a:ext cx="1588" cy="828675"/>
          </a:xfrm>
          <a:custGeom>
            <a:avLst/>
            <a:gdLst>
              <a:gd name="T0" fmla="*/ 0 w 1"/>
              <a:gd name="T1" fmla="*/ 0 h 522"/>
              <a:gd name="T2" fmla="*/ 0 w 1"/>
              <a:gd name="T3" fmla="*/ 2147483647 h 522"/>
              <a:gd name="T4" fmla="*/ 0 60000 65536"/>
              <a:gd name="T5" fmla="*/ 0 60000 65536"/>
              <a:gd name="T6" fmla="*/ 0 w 1"/>
              <a:gd name="T7" fmla="*/ 0 h 522"/>
              <a:gd name="T8" fmla="*/ 1 w 1"/>
              <a:gd name="T9" fmla="*/ 522 h 52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22">
                <a:moveTo>
                  <a:pt x="0" y="0"/>
                </a:moveTo>
                <a:lnTo>
                  <a:pt x="0" y="522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3327" name="Group 96"/>
          <p:cNvGrpSpPr>
            <a:grpSpLocks/>
          </p:cNvGrpSpPr>
          <p:nvPr/>
        </p:nvGrpSpPr>
        <p:grpSpPr bwMode="auto">
          <a:xfrm>
            <a:off x="4040188" y="3668713"/>
            <a:ext cx="5097462" cy="2655887"/>
            <a:chOff x="2549" y="2311"/>
            <a:chExt cx="3211" cy="1673"/>
          </a:xfrm>
        </p:grpSpPr>
        <p:sp>
          <p:nvSpPr>
            <p:cNvPr id="53328" name="Line 97"/>
            <p:cNvSpPr>
              <a:spLocks noChangeShapeType="1"/>
            </p:cNvSpPr>
            <p:nvPr/>
          </p:nvSpPr>
          <p:spPr bwMode="auto">
            <a:xfrm>
              <a:off x="2549" y="322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202" name="Rectangle 98"/>
            <p:cNvSpPr>
              <a:spLocks noChangeArrowheads="1"/>
            </p:cNvSpPr>
            <p:nvPr/>
          </p:nvSpPr>
          <p:spPr bwMode="auto">
            <a:xfrm>
              <a:off x="2736" y="2400"/>
              <a:ext cx="2976" cy="158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53330" name="Text Box 99"/>
            <p:cNvSpPr txBox="1">
              <a:spLocks noChangeArrowheads="1"/>
            </p:cNvSpPr>
            <p:nvPr/>
          </p:nvSpPr>
          <p:spPr bwMode="auto">
            <a:xfrm>
              <a:off x="2879" y="2311"/>
              <a:ext cx="2881" cy="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 dirty="0">
                  <a:latin typeface="Arial" charset="0"/>
                </a:rPr>
                <a:t>…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8   </a:t>
              </a:r>
              <a:r>
                <a:rPr lang="en-US" sz="1800" i="1" dirty="0">
                  <a:latin typeface="Arial" charset="0"/>
                </a:rPr>
                <a:t>Loop</a:t>
              </a:r>
              <a:r>
                <a:rPr lang="en-US" sz="1800" b="0" i="1" dirty="0">
                  <a:latin typeface="Arial" charset="0"/>
                </a:rPr>
                <a:t> </a:t>
              </a:r>
              <a:endParaRPr lang="en-US" sz="1800" b="0" dirty="0">
                <a:latin typeface="Arial" charset="0"/>
              </a:endParaRPr>
            </a:p>
            <a:p>
              <a:pPr algn="l"/>
              <a:r>
                <a:rPr lang="en-US" sz="1800" b="0" dirty="0">
                  <a:latin typeface="Arial" charset="0"/>
                </a:rPr>
                <a:t>9      find </a:t>
              </a:r>
              <a:r>
                <a:rPr lang="en-US" sz="1800" dirty="0">
                  <a:latin typeface="Arial" charset="0"/>
                </a:rPr>
                <a:t>w</a:t>
              </a:r>
              <a:r>
                <a:rPr lang="en-US" sz="1800" b="0" dirty="0">
                  <a:latin typeface="Arial" charset="0"/>
                </a:rPr>
                <a:t> not in </a:t>
              </a:r>
              <a:r>
                <a:rPr lang="en-US" sz="1800" dirty="0">
                  <a:latin typeface="Arial" charset="0"/>
                </a:rPr>
                <a:t>S</a:t>
              </a:r>
              <a:r>
                <a:rPr lang="en-US" sz="1800" b="0" dirty="0">
                  <a:latin typeface="Arial" charset="0"/>
                </a:rPr>
                <a:t> </a:t>
              </a:r>
              <a:r>
                <a:rPr lang="en-US" sz="1800" b="0" dirty="0" err="1">
                  <a:latin typeface="Arial" charset="0"/>
                </a:rPr>
                <a:t>s.t.</a:t>
              </a:r>
              <a:r>
                <a:rPr lang="en-US" sz="1800" b="0" dirty="0">
                  <a:latin typeface="Arial" charset="0"/>
                </a:rPr>
                <a:t> D(w) is a minimum; 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10    add </a:t>
              </a:r>
              <a:r>
                <a:rPr lang="en-US" sz="1800" dirty="0">
                  <a:latin typeface="Arial" charset="0"/>
                </a:rPr>
                <a:t>w</a:t>
              </a:r>
              <a:r>
                <a:rPr lang="en-US" sz="1800" b="0" dirty="0">
                  <a:latin typeface="Arial" charset="0"/>
                </a:rPr>
                <a:t> to </a:t>
              </a:r>
              <a:r>
                <a:rPr lang="en-US" sz="1800" dirty="0">
                  <a:latin typeface="Arial" charset="0"/>
                </a:rPr>
                <a:t>S</a:t>
              </a:r>
              <a:r>
                <a:rPr lang="en-US" sz="1800" b="0" dirty="0">
                  <a:latin typeface="Arial" charset="0"/>
                </a:rPr>
                <a:t>; </a:t>
              </a:r>
            </a:p>
            <a:p>
              <a:pPr algn="l">
                <a:buFontTx/>
                <a:buAutoNum type="arabicPlain" startAt="11"/>
              </a:pPr>
              <a:r>
                <a:rPr lang="en-US" sz="1800" b="0" dirty="0">
                  <a:latin typeface="Arial" charset="0"/>
                </a:rPr>
                <a:t>update D(v) for all </a:t>
              </a:r>
              <a:r>
                <a:rPr lang="en-US" sz="1800" dirty="0">
                  <a:latin typeface="Arial" charset="0"/>
                </a:rPr>
                <a:t>v</a:t>
              </a:r>
              <a:r>
                <a:rPr lang="en-US" sz="1800" b="0" dirty="0">
                  <a:latin typeface="Arial" charset="0"/>
                </a:rPr>
                <a:t> adjacent 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          to </a:t>
              </a:r>
              <a:r>
                <a:rPr lang="en-US" sz="1800" dirty="0">
                  <a:latin typeface="Arial" charset="0"/>
                </a:rPr>
                <a:t>w</a:t>
              </a:r>
              <a:r>
                <a:rPr lang="en-US" sz="1800" b="0" dirty="0">
                  <a:latin typeface="Arial" charset="0"/>
                </a:rPr>
                <a:t> and not in </a:t>
              </a:r>
              <a:r>
                <a:rPr lang="en-US" sz="1800" dirty="0">
                  <a:latin typeface="Arial" charset="0"/>
                </a:rPr>
                <a:t>S</a:t>
              </a:r>
              <a:r>
                <a:rPr lang="en-US" sz="1800" b="0" dirty="0">
                  <a:latin typeface="Arial" charset="0"/>
                </a:rPr>
                <a:t>: </a:t>
              </a:r>
            </a:p>
            <a:p>
              <a:pPr algn="l">
                <a:buFont typeface="Arial" charset="0"/>
                <a:buAutoNum type="arabicPlain" startAt="12"/>
              </a:pPr>
              <a:r>
                <a:rPr lang="en-US" sz="1800" b="0" dirty="0">
                  <a:latin typeface="Arial" charset="0"/>
                </a:rPr>
                <a:t>If D(w) + c(</a:t>
              </a:r>
              <a:r>
                <a:rPr lang="en-US" sz="1800" b="0" dirty="0" err="1">
                  <a:latin typeface="Arial" charset="0"/>
                </a:rPr>
                <a:t>w,v</a:t>
              </a:r>
              <a:r>
                <a:rPr lang="en-US" sz="1800" b="0" dirty="0">
                  <a:latin typeface="Arial" charset="0"/>
                </a:rPr>
                <a:t>) &lt; D(v) then</a:t>
              </a:r>
            </a:p>
            <a:p>
              <a:pPr algn="l">
                <a:buFont typeface="Arial" charset="0"/>
                <a:buAutoNum type="arabicPlain" startAt="12"/>
              </a:pPr>
              <a:r>
                <a:rPr lang="en-US" sz="1800" b="0" dirty="0">
                  <a:latin typeface="Arial" charset="0"/>
                </a:rPr>
                <a:t>    D(v) = D(w) + c(</a:t>
              </a:r>
              <a:r>
                <a:rPr lang="en-US" sz="1800" b="0" dirty="0" err="1">
                  <a:latin typeface="Arial" charset="0"/>
                </a:rPr>
                <a:t>w,v</a:t>
              </a:r>
              <a:r>
                <a:rPr lang="en-US" sz="1800" b="0" dirty="0">
                  <a:latin typeface="Arial" charset="0"/>
                </a:rPr>
                <a:t>); p(v) = w;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14    </a:t>
              </a:r>
              <a:r>
                <a:rPr lang="en-US" sz="1800" i="1" dirty="0">
                  <a:latin typeface="Arial" charset="0"/>
                </a:rPr>
                <a:t>until all nodes in S;</a:t>
              </a:r>
              <a:r>
                <a:rPr lang="en-US" sz="1800" b="0" dirty="0">
                  <a:latin typeface="Arial" charset="0"/>
                </a:rPr>
                <a:t> </a:t>
              </a:r>
            </a:p>
          </p:txBody>
        </p:sp>
        <p:sp>
          <p:nvSpPr>
            <p:cNvPr id="53331" name="Freeform 100"/>
            <p:cNvSpPr>
              <a:spLocks/>
            </p:cNvSpPr>
            <p:nvPr/>
          </p:nvSpPr>
          <p:spPr bwMode="auto">
            <a:xfrm>
              <a:off x="2784" y="2592"/>
              <a:ext cx="156" cy="1232"/>
            </a:xfrm>
            <a:custGeom>
              <a:avLst/>
              <a:gdLst>
                <a:gd name="T0" fmla="*/ 42 w 300"/>
                <a:gd name="T1" fmla="*/ 142 h 3600"/>
                <a:gd name="T2" fmla="*/ 42 w 300"/>
                <a:gd name="T3" fmla="*/ 144 h 3600"/>
                <a:gd name="T4" fmla="*/ 0 w 300"/>
                <a:gd name="T5" fmla="*/ 144 h 3600"/>
                <a:gd name="T6" fmla="*/ 0 w 300"/>
                <a:gd name="T7" fmla="*/ 0 h 3600"/>
                <a:gd name="T8" fmla="*/ 27 w 300"/>
                <a:gd name="T9" fmla="*/ 0 h 3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3600"/>
                <a:gd name="T17" fmla="*/ 300 w 300"/>
                <a:gd name="T18" fmla="*/ 3600 h 3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3600">
                  <a:moveTo>
                    <a:pt x="300" y="3546"/>
                  </a:moveTo>
                  <a:lnTo>
                    <a:pt x="300" y="3600"/>
                  </a:lnTo>
                  <a:lnTo>
                    <a:pt x="0" y="3594"/>
                  </a:ln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7508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48CCAB3-0F38-614F-83E2-2F5D46FE89D0}" type="slidenum">
              <a:rPr lang="en-US" sz="1400" b="0">
                <a:latin typeface="Times New Roman" charset="0"/>
              </a:rPr>
              <a:pPr eaLnBrk="1" hangingPunct="1"/>
              <a:t>27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Dijkstra</a:t>
            </a:r>
            <a:r>
              <a:rPr lang="ja-JP" altLang="en-US" dirty="0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Helvetica" charset="0"/>
                <a:ea typeface="ＭＳ Ｐゴシック" charset="0"/>
                <a:cs typeface="ＭＳ Ｐゴシック" charset="0"/>
              </a:rPr>
              <a:t>s Algorithm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76225" y="1506538"/>
            <a:ext cx="708025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Step</a:t>
            </a:r>
          </a:p>
          <a:p>
            <a:r>
              <a:rPr lang="en-US" b="0">
                <a:latin typeface="Arial" charset="0"/>
              </a:rPr>
              <a:t>0</a:t>
            </a:r>
          </a:p>
          <a:p>
            <a:r>
              <a:rPr lang="en-US" b="0">
                <a:latin typeface="Arial" charset="0"/>
              </a:rPr>
              <a:t>1</a:t>
            </a:r>
          </a:p>
          <a:p>
            <a:r>
              <a:rPr lang="en-US" b="0">
                <a:latin typeface="Arial" charset="0"/>
              </a:rPr>
              <a:t>2</a:t>
            </a:r>
          </a:p>
          <a:p>
            <a:r>
              <a:rPr lang="en-US" b="0">
                <a:latin typeface="Arial" charset="0"/>
              </a:rPr>
              <a:t>3</a:t>
            </a:r>
          </a:p>
          <a:p>
            <a:r>
              <a:rPr lang="en-US" b="0">
                <a:latin typeface="Arial" charset="0"/>
              </a:rPr>
              <a:t>4</a:t>
            </a:r>
          </a:p>
          <a:p>
            <a:r>
              <a:rPr lang="en-US" b="0">
                <a:latin typeface="Arial" charset="0"/>
              </a:rPr>
              <a:t>5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247775" y="1516063"/>
            <a:ext cx="106045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start S</a:t>
            </a:r>
          </a:p>
          <a:p>
            <a:r>
              <a:rPr lang="en-US" b="0">
                <a:latin typeface="Arial" charset="0"/>
              </a:rPr>
              <a:t>A</a:t>
            </a:r>
          </a:p>
          <a:p>
            <a:r>
              <a:rPr lang="en-US" b="0">
                <a:latin typeface="Arial" charset="0"/>
              </a:rPr>
              <a:t>AD</a:t>
            </a:r>
          </a:p>
          <a:p>
            <a:r>
              <a:rPr lang="en-US" b="0">
                <a:latin typeface="Arial" charset="0"/>
              </a:rPr>
              <a:t>ADE</a:t>
            </a:r>
          </a:p>
          <a:p>
            <a:r>
              <a:rPr lang="en-US" b="0">
                <a:latin typeface="Arial" charset="0"/>
              </a:rPr>
              <a:t>ADEB</a:t>
            </a:r>
          </a:p>
          <a:p>
            <a:r>
              <a:rPr lang="en-US" b="0">
                <a:latin typeface="Arial" charset="0"/>
              </a:rPr>
              <a:t>ADEBC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451100" y="1497013"/>
            <a:ext cx="1257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D(B),p(B)</a:t>
            </a:r>
          </a:p>
          <a:p>
            <a:r>
              <a:rPr lang="en-US" b="0">
                <a:latin typeface="Arial" charset="0"/>
              </a:rPr>
              <a:t>2,A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3703638" y="1501775"/>
            <a:ext cx="12858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D(C),p(C)</a:t>
            </a:r>
          </a:p>
          <a:p>
            <a:r>
              <a:rPr lang="en-US" b="0">
                <a:latin typeface="Arial" charset="0"/>
              </a:rPr>
              <a:t>5,A</a:t>
            </a:r>
          </a:p>
          <a:p>
            <a:r>
              <a:rPr lang="en-US" b="0">
                <a:latin typeface="Arial" charset="0"/>
              </a:rPr>
              <a:t>4,D</a:t>
            </a:r>
          </a:p>
          <a:p>
            <a:r>
              <a:rPr lang="en-US" b="0">
                <a:latin typeface="Arial" charset="0"/>
              </a:rPr>
              <a:t>3,E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4943475" y="1497013"/>
            <a:ext cx="1284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D(D),p(D)</a:t>
            </a:r>
          </a:p>
          <a:p>
            <a:r>
              <a:rPr lang="en-US" b="0">
                <a:latin typeface="Arial" charset="0"/>
              </a:rPr>
              <a:t>1,A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6303963" y="1501775"/>
            <a:ext cx="12573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D(E),p(E)</a:t>
            </a:r>
          </a:p>
          <a:p>
            <a:endParaRPr lang="en-US" b="0">
              <a:latin typeface="Arial" charset="0"/>
            </a:endParaRPr>
          </a:p>
          <a:p>
            <a:r>
              <a:rPr lang="en-US" b="0">
                <a:latin typeface="Arial" charset="0"/>
              </a:rPr>
              <a:t>2,D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7585075" y="1516063"/>
            <a:ext cx="12287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D(F),p(F)</a:t>
            </a:r>
          </a:p>
          <a:p>
            <a:endParaRPr lang="en-US" b="0">
              <a:latin typeface="Arial" charset="0"/>
            </a:endParaRPr>
          </a:p>
          <a:p>
            <a:endParaRPr lang="en-US" b="0">
              <a:latin typeface="Arial" charset="0"/>
            </a:endParaRPr>
          </a:p>
          <a:p>
            <a:r>
              <a:rPr lang="en-US" b="0">
                <a:latin typeface="Arial" charset="0"/>
              </a:rPr>
              <a:t>4,E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361950" y="1857375"/>
            <a:ext cx="85058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519113" y="2162175"/>
            <a:ext cx="82962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538163" y="2457450"/>
            <a:ext cx="8267700" cy="47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547688" y="2767013"/>
            <a:ext cx="8253412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557213" y="3071813"/>
            <a:ext cx="8267700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571500" y="3386138"/>
            <a:ext cx="8262938" cy="4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5312" name="Object 2"/>
          <p:cNvGraphicFramePr>
            <a:graphicFrameLocks noChangeAspect="1"/>
          </p:cNvGraphicFramePr>
          <p:nvPr/>
        </p:nvGraphicFramePr>
        <p:xfrm>
          <a:off x="7010400" y="1828800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Equation" r:id="rId4" imgW="152400" imgH="127000" progId="Equation.3">
                  <p:embed/>
                </p:oleObj>
              </mc:Choice>
              <mc:Fallback>
                <p:oleObj name="Equation" r:id="rId4" imgW="1524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828800"/>
                        <a:ext cx="381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3" name="Object 3"/>
          <p:cNvGraphicFramePr>
            <a:graphicFrameLocks noChangeAspect="1"/>
          </p:cNvGraphicFramePr>
          <p:nvPr/>
        </p:nvGraphicFramePr>
        <p:xfrm>
          <a:off x="8229600" y="1828800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" name="Equation" r:id="rId6" imgW="152400" imgH="127000" progId="Equation.3">
                  <p:embed/>
                </p:oleObj>
              </mc:Choice>
              <mc:Fallback>
                <p:oleObj name="Equation" r:id="rId6" imgW="1524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1828800"/>
                        <a:ext cx="381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4" name="Line 19"/>
          <p:cNvSpPr>
            <a:spLocks noChangeShapeType="1"/>
          </p:cNvSpPr>
          <p:nvPr/>
        </p:nvSpPr>
        <p:spPr bwMode="auto">
          <a:xfrm>
            <a:off x="228600" y="3200400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5315" name="Freeform 20"/>
          <p:cNvSpPr>
            <a:spLocks/>
          </p:cNvSpPr>
          <p:nvPr/>
        </p:nvSpPr>
        <p:spPr bwMode="auto">
          <a:xfrm>
            <a:off x="2808288" y="4724400"/>
            <a:ext cx="1587" cy="828675"/>
          </a:xfrm>
          <a:custGeom>
            <a:avLst/>
            <a:gdLst>
              <a:gd name="T0" fmla="*/ 0 w 1"/>
              <a:gd name="T1" fmla="*/ 0 h 522"/>
              <a:gd name="T2" fmla="*/ 0 w 1"/>
              <a:gd name="T3" fmla="*/ 2147483647 h 522"/>
              <a:gd name="T4" fmla="*/ 0 60000 65536"/>
              <a:gd name="T5" fmla="*/ 0 60000 65536"/>
              <a:gd name="T6" fmla="*/ 0 w 1"/>
              <a:gd name="T7" fmla="*/ 0 h 522"/>
              <a:gd name="T8" fmla="*/ 1 w 1"/>
              <a:gd name="T9" fmla="*/ 522 h 52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22">
                <a:moveTo>
                  <a:pt x="0" y="0"/>
                </a:moveTo>
                <a:lnTo>
                  <a:pt x="0" y="522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6" name="Freeform 21"/>
          <p:cNvSpPr>
            <a:spLocks/>
          </p:cNvSpPr>
          <p:nvPr/>
        </p:nvSpPr>
        <p:spPr bwMode="auto">
          <a:xfrm>
            <a:off x="2809875" y="4724400"/>
            <a:ext cx="1588" cy="828675"/>
          </a:xfrm>
          <a:custGeom>
            <a:avLst/>
            <a:gdLst>
              <a:gd name="T0" fmla="*/ 0 w 1"/>
              <a:gd name="T1" fmla="*/ 0 h 522"/>
              <a:gd name="T2" fmla="*/ 0 w 1"/>
              <a:gd name="T3" fmla="*/ 2147483647 h 522"/>
              <a:gd name="T4" fmla="*/ 0 60000 65536"/>
              <a:gd name="T5" fmla="*/ 0 60000 65536"/>
              <a:gd name="T6" fmla="*/ 0 w 1"/>
              <a:gd name="T7" fmla="*/ 0 h 522"/>
              <a:gd name="T8" fmla="*/ 1 w 1"/>
              <a:gd name="T9" fmla="*/ 522 h 52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22">
                <a:moveTo>
                  <a:pt x="0" y="0"/>
                </a:moveTo>
                <a:lnTo>
                  <a:pt x="0" y="522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7" name="Freeform 22"/>
          <p:cNvSpPr>
            <a:spLocks/>
          </p:cNvSpPr>
          <p:nvPr/>
        </p:nvSpPr>
        <p:spPr bwMode="auto">
          <a:xfrm>
            <a:off x="609600" y="3810000"/>
            <a:ext cx="3571875" cy="2236788"/>
          </a:xfrm>
          <a:custGeom>
            <a:avLst/>
            <a:gdLst>
              <a:gd name="T0" fmla="*/ 0 w 2250"/>
              <a:gd name="T1" fmla="*/ 2147483647 h 1409"/>
              <a:gd name="T2" fmla="*/ 2147483647 w 2250"/>
              <a:gd name="T3" fmla="*/ 2147483647 h 1409"/>
              <a:gd name="T4" fmla="*/ 2147483647 w 2250"/>
              <a:gd name="T5" fmla="*/ 2147483647 h 1409"/>
              <a:gd name="T6" fmla="*/ 2147483647 w 2250"/>
              <a:gd name="T7" fmla="*/ 2147483647 h 1409"/>
              <a:gd name="T8" fmla="*/ 2147483647 w 2250"/>
              <a:gd name="T9" fmla="*/ 2147483647 h 1409"/>
              <a:gd name="T10" fmla="*/ 2147483647 w 2250"/>
              <a:gd name="T11" fmla="*/ 2147483647 h 1409"/>
              <a:gd name="T12" fmla="*/ 2147483647 w 2250"/>
              <a:gd name="T13" fmla="*/ 2147483647 h 1409"/>
              <a:gd name="T14" fmla="*/ 2147483647 w 2250"/>
              <a:gd name="T15" fmla="*/ 2147483647 h 1409"/>
              <a:gd name="T16" fmla="*/ 2147483647 w 2250"/>
              <a:gd name="T17" fmla="*/ 2147483647 h 1409"/>
              <a:gd name="T18" fmla="*/ 2147483647 w 2250"/>
              <a:gd name="T19" fmla="*/ 2147483647 h 1409"/>
              <a:gd name="T20" fmla="*/ 0 w 2250"/>
              <a:gd name="T21" fmla="*/ 2147483647 h 140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250"/>
              <a:gd name="T34" fmla="*/ 0 h 1409"/>
              <a:gd name="T35" fmla="*/ 2250 w 2250"/>
              <a:gd name="T36" fmla="*/ 1409 h 140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250" h="1409">
                <a:moveTo>
                  <a:pt x="0" y="624"/>
                </a:moveTo>
                <a:cubicBezTo>
                  <a:pt x="5" y="506"/>
                  <a:pt x="131" y="419"/>
                  <a:pt x="219" y="321"/>
                </a:cubicBezTo>
                <a:cubicBezTo>
                  <a:pt x="307" y="223"/>
                  <a:pt x="307" y="70"/>
                  <a:pt x="529" y="35"/>
                </a:cubicBezTo>
                <a:cubicBezTo>
                  <a:pt x="751" y="0"/>
                  <a:pt x="1311" y="36"/>
                  <a:pt x="1551" y="111"/>
                </a:cubicBezTo>
                <a:cubicBezTo>
                  <a:pt x="1791" y="186"/>
                  <a:pt x="1860" y="351"/>
                  <a:pt x="1968" y="483"/>
                </a:cubicBezTo>
                <a:cubicBezTo>
                  <a:pt x="2076" y="615"/>
                  <a:pt x="2250" y="767"/>
                  <a:pt x="2199" y="906"/>
                </a:cubicBezTo>
                <a:cubicBezTo>
                  <a:pt x="2148" y="1045"/>
                  <a:pt x="1860" y="1234"/>
                  <a:pt x="1659" y="1314"/>
                </a:cubicBezTo>
                <a:cubicBezTo>
                  <a:pt x="1458" y="1394"/>
                  <a:pt x="1192" y="1379"/>
                  <a:pt x="993" y="1386"/>
                </a:cubicBezTo>
                <a:cubicBezTo>
                  <a:pt x="794" y="1393"/>
                  <a:pt x="613" y="1409"/>
                  <a:pt x="465" y="1356"/>
                </a:cubicBezTo>
                <a:cubicBezTo>
                  <a:pt x="317" y="1303"/>
                  <a:pt x="180" y="1190"/>
                  <a:pt x="102" y="1068"/>
                </a:cubicBezTo>
                <a:cubicBezTo>
                  <a:pt x="24" y="946"/>
                  <a:pt x="21" y="716"/>
                  <a:pt x="0" y="624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8" name="Freeform 23"/>
          <p:cNvSpPr>
            <a:spLocks/>
          </p:cNvSpPr>
          <p:nvPr/>
        </p:nvSpPr>
        <p:spPr bwMode="auto">
          <a:xfrm>
            <a:off x="1143000" y="4681538"/>
            <a:ext cx="542925" cy="295275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9" name="Oval 24"/>
          <p:cNvSpPr>
            <a:spLocks noChangeArrowheads="1"/>
          </p:cNvSpPr>
          <p:nvPr/>
        </p:nvSpPr>
        <p:spPr bwMode="auto">
          <a:xfrm>
            <a:off x="730250" y="5065713"/>
            <a:ext cx="496888" cy="128587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0" name="Line 25"/>
          <p:cNvSpPr>
            <a:spLocks noChangeShapeType="1"/>
          </p:cNvSpPr>
          <p:nvPr/>
        </p:nvSpPr>
        <p:spPr bwMode="auto">
          <a:xfrm>
            <a:off x="730250" y="50546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1" name="Line 26"/>
          <p:cNvSpPr>
            <a:spLocks noChangeShapeType="1"/>
          </p:cNvSpPr>
          <p:nvPr/>
        </p:nvSpPr>
        <p:spPr bwMode="auto">
          <a:xfrm>
            <a:off x="1227138" y="50546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2" name="Rectangle 27"/>
          <p:cNvSpPr>
            <a:spLocks noChangeArrowheads="1"/>
          </p:cNvSpPr>
          <p:nvPr/>
        </p:nvSpPr>
        <p:spPr bwMode="auto">
          <a:xfrm>
            <a:off x="730250" y="5054600"/>
            <a:ext cx="492125" cy="777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55323" name="Oval 28"/>
          <p:cNvSpPr>
            <a:spLocks noChangeArrowheads="1"/>
          </p:cNvSpPr>
          <p:nvPr/>
        </p:nvSpPr>
        <p:spPr bwMode="auto">
          <a:xfrm>
            <a:off x="725488" y="4960938"/>
            <a:ext cx="496887" cy="15081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4" name="Oval 29"/>
          <p:cNvSpPr>
            <a:spLocks noChangeArrowheads="1"/>
          </p:cNvSpPr>
          <p:nvPr/>
        </p:nvSpPr>
        <p:spPr bwMode="auto">
          <a:xfrm>
            <a:off x="1482725" y="5680075"/>
            <a:ext cx="496888" cy="128588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5" name="Line 30"/>
          <p:cNvSpPr>
            <a:spLocks noChangeShapeType="1"/>
          </p:cNvSpPr>
          <p:nvPr/>
        </p:nvSpPr>
        <p:spPr bwMode="auto">
          <a:xfrm>
            <a:off x="1482725" y="5668963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6" name="Line 31"/>
          <p:cNvSpPr>
            <a:spLocks noChangeShapeType="1"/>
          </p:cNvSpPr>
          <p:nvPr/>
        </p:nvSpPr>
        <p:spPr bwMode="auto">
          <a:xfrm>
            <a:off x="1979613" y="5668963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7" name="Rectangle 32"/>
          <p:cNvSpPr>
            <a:spLocks noChangeArrowheads="1"/>
          </p:cNvSpPr>
          <p:nvPr/>
        </p:nvSpPr>
        <p:spPr bwMode="auto">
          <a:xfrm>
            <a:off x="1482725" y="5668963"/>
            <a:ext cx="492125" cy="777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55328" name="Oval 33"/>
          <p:cNvSpPr>
            <a:spLocks noChangeArrowheads="1"/>
          </p:cNvSpPr>
          <p:nvPr/>
        </p:nvSpPr>
        <p:spPr bwMode="auto">
          <a:xfrm>
            <a:off x="1477963" y="5575300"/>
            <a:ext cx="496887" cy="1508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9" name="Oval 34"/>
          <p:cNvSpPr>
            <a:spLocks noChangeArrowheads="1"/>
          </p:cNvSpPr>
          <p:nvPr/>
        </p:nvSpPr>
        <p:spPr bwMode="auto">
          <a:xfrm>
            <a:off x="1476375" y="4584700"/>
            <a:ext cx="496888" cy="128588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0" name="Line 35"/>
          <p:cNvSpPr>
            <a:spLocks noChangeShapeType="1"/>
          </p:cNvSpPr>
          <p:nvPr/>
        </p:nvSpPr>
        <p:spPr bwMode="auto">
          <a:xfrm>
            <a:off x="1476375" y="4573588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31" name="Line 36"/>
          <p:cNvSpPr>
            <a:spLocks noChangeShapeType="1"/>
          </p:cNvSpPr>
          <p:nvPr/>
        </p:nvSpPr>
        <p:spPr bwMode="auto">
          <a:xfrm>
            <a:off x="1973263" y="4573588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32" name="Rectangle 37"/>
          <p:cNvSpPr>
            <a:spLocks noChangeArrowheads="1"/>
          </p:cNvSpPr>
          <p:nvPr/>
        </p:nvSpPr>
        <p:spPr bwMode="auto">
          <a:xfrm>
            <a:off x="1476375" y="4573588"/>
            <a:ext cx="492125" cy="777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55333" name="Oval 38"/>
          <p:cNvSpPr>
            <a:spLocks noChangeArrowheads="1"/>
          </p:cNvSpPr>
          <p:nvPr/>
        </p:nvSpPr>
        <p:spPr bwMode="auto">
          <a:xfrm>
            <a:off x="1471613" y="4479925"/>
            <a:ext cx="496887" cy="1508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4" name="Oval 39"/>
          <p:cNvSpPr>
            <a:spLocks noChangeArrowheads="1"/>
          </p:cNvSpPr>
          <p:nvPr/>
        </p:nvSpPr>
        <p:spPr bwMode="auto">
          <a:xfrm>
            <a:off x="2560638" y="4578350"/>
            <a:ext cx="495300" cy="128588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5" name="Line 40"/>
          <p:cNvSpPr>
            <a:spLocks noChangeShapeType="1"/>
          </p:cNvSpPr>
          <p:nvPr/>
        </p:nvSpPr>
        <p:spPr bwMode="auto">
          <a:xfrm>
            <a:off x="2560638" y="4567238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36" name="Line 41"/>
          <p:cNvSpPr>
            <a:spLocks noChangeShapeType="1"/>
          </p:cNvSpPr>
          <p:nvPr/>
        </p:nvSpPr>
        <p:spPr bwMode="auto">
          <a:xfrm>
            <a:off x="3055938" y="4567238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37" name="Rectangle 42"/>
          <p:cNvSpPr>
            <a:spLocks noChangeArrowheads="1"/>
          </p:cNvSpPr>
          <p:nvPr/>
        </p:nvSpPr>
        <p:spPr bwMode="auto">
          <a:xfrm>
            <a:off x="2560638" y="4567238"/>
            <a:ext cx="490537" cy="777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55338" name="Oval 43"/>
          <p:cNvSpPr>
            <a:spLocks noChangeArrowheads="1"/>
          </p:cNvSpPr>
          <p:nvPr/>
        </p:nvSpPr>
        <p:spPr bwMode="auto">
          <a:xfrm>
            <a:off x="2565400" y="4478338"/>
            <a:ext cx="495300" cy="15081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9" name="Oval 44"/>
          <p:cNvSpPr>
            <a:spLocks noChangeArrowheads="1"/>
          </p:cNvSpPr>
          <p:nvPr/>
        </p:nvSpPr>
        <p:spPr bwMode="auto">
          <a:xfrm>
            <a:off x="2576513" y="5675313"/>
            <a:ext cx="496887" cy="128587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0" name="Line 45"/>
          <p:cNvSpPr>
            <a:spLocks noChangeShapeType="1"/>
          </p:cNvSpPr>
          <p:nvPr/>
        </p:nvSpPr>
        <p:spPr bwMode="auto">
          <a:xfrm>
            <a:off x="2576513" y="56642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41" name="Line 46"/>
          <p:cNvSpPr>
            <a:spLocks noChangeShapeType="1"/>
          </p:cNvSpPr>
          <p:nvPr/>
        </p:nvSpPr>
        <p:spPr bwMode="auto">
          <a:xfrm>
            <a:off x="3073400" y="56642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42" name="Rectangle 47"/>
          <p:cNvSpPr>
            <a:spLocks noChangeArrowheads="1"/>
          </p:cNvSpPr>
          <p:nvPr/>
        </p:nvSpPr>
        <p:spPr bwMode="auto">
          <a:xfrm>
            <a:off x="2576513" y="5664200"/>
            <a:ext cx="492125" cy="777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55343" name="Oval 48"/>
          <p:cNvSpPr>
            <a:spLocks noChangeArrowheads="1"/>
          </p:cNvSpPr>
          <p:nvPr/>
        </p:nvSpPr>
        <p:spPr bwMode="auto">
          <a:xfrm>
            <a:off x="2571750" y="5570538"/>
            <a:ext cx="496888" cy="15081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4" name="Oval 49"/>
          <p:cNvSpPr>
            <a:spLocks noChangeArrowheads="1"/>
          </p:cNvSpPr>
          <p:nvPr/>
        </p:nvSpPr>
        <p:spPr bwMode="auto">
          <a:xfrm>
            <a:off x="3473450" y="5133975"/>
            <a:ext cx="496888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5" name="Line 50"/>
          <p:cNvSpPr>
            <a:spLocks noChangeShapeType="1"/>
          </p:cNvSpPr>
          <p:nvPr/>
        </p:nvSpPr>
        <p:spPr bwMode="auto">
          <a:xfrm>
            <a:off x="3473450" y="5122863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46" name="Rectangle 52"/>
          <p:cNvSpPr>
            <a:spLocks noChangeArrowheads="1"/>
          </p:cNvSpPr>
          <p:nvPr/>
        </p:nvSpPr>
        <p:spPr bwMode="auto">
          <a:xfrm>
            <a:off x="3473450" y="5122863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55347" name="Oval 53"/>
          <p:cNvSpPr>
            <a:spLocks noChangeArrowheads="1"/>
          </p:cNvSpPr>
          <p:nvPr/>
        </p:nvSpPr>
        <p:spPr bwMode="auto">
          <a:xfrm>
            <a:off x="3468688" y="5029200"/>
            <a:ext cx="496887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8" name="Freeform 54"/>
          <p:cNvSpPr>
            <a:spLocks/>
          </p:cNvSpPr>
          <p:nvPr/>
        </p:nvSpPr>
        <p:spPr bwMode="auto">
          <a:xfrm>
            <a:off x="1724025" y="4733925"/>
            <a:ext cx="1588" cy="852488"/>
          </a:xfrm>
          <a:custGeom>
            <a:avLst/>
            <a:gdLst>
              <a:gd name="T0" fmla="*/ 0 w 1"/>
              <a:gd name="T1" fmla="*/ 0 h 537"/>
              <a:gd name="T2" fmla="*/ 0 w 1"/>
              <a:gd name="T3" fmla="*/ 2147483647 h 537"/>
              <a:gd name="T4" fmla="*/ 0 60000 65536"/>
              <a:gd name="T5" fmla="*/ 0 60000 65536"/>
              <a:gd name="T6" fmla="*/ 0 w 1"/>
              <a:gd name="T7" fmla="*/ 0 h 537"/>
              <a:gd name="T8" fmla="*/ 1 w 1"/>
              <a:gd name="T9" fmla="*/ 537 h 5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37">
                <a:moveTo>
                  <a:pt x="0" y="0"/>
                </a:moveTo>
                <a:lnTo>
                  <a:pt x="0" y="537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49" name="Freeform 55"/>
          <p:cNvSpPr>
            <a:spLocks/>
          </p:cNvSpPr>
          <p:nvPr/>
        </p:nvSpPr>
        <p:spPr bwMode="auto">
          <a:xfrm>
            <a:off x="1985963" y="4710113"/>
            <a:ext cx="800100" cy="952500"/>
          </a:xfrm>
          <a:custGeom>
            <a:avLst/>
            <a:gdLst>
              <a:gd name="T0" fmla="*/ 0 w 378"/>
              <a:gd name="T1" fmla="*/ 2147483647 h 174"/>
              <a:gd name="T2" fmla="*/ 2147483647 w 378"/>
              <a:gd name="T3" fmla="*/ 0 h 174"/>
              <a:gd name="T4" fmla="*/ 0 60000 65536"/>
              <a:gd name="T5" fmla="*/ 0 60000 65536"/>
              <a:gd name="T6" fmla="*/ 0 w 378"/>
              <a:gd name="T7" fmla="*/ 0 h 174"/>
              <a:gd name="T8" fmla="*/ 378 w 378"/>
              <a:gd name="T9" fmla="*/ 174 h 17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8" h="174">
                <a:moveTo>
                  <a:pt x="0" y="174"/>
                </a:moveTo>
                <a:lnTo>
                  <a:pt x="378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50" name="Freeform 56"/>
          <p:cNvSpPr>
            <a:spLocks/>
          </p:cNvSpPr>
          <p:nvPr/>
        </p:nvSpPr>
        <p:spPr bwMode="auto">
          <a:xfrm>
            <a:off x="1995488" y="5710238"/>
            <a:ext cx="581025" cy="1587"/>
          </a:xfrm>
          <a:custGeom>
            <a:avLst/>
            <a:gdLst>
              <a:gd name="T0" fmla="*/ 2147483647 w 366"/>
              <a:gd name="T1" fmla="*/ 0 h 1"/>
              <a:gd name="T2" fmla="*/ 0 w 366"/>
              <a:gd name="T3" fmla="*/ 0 h 1"/>
              <a:gd name="T4" fmla="*/ 0 60000 65536"/>
              <a:gd name="T5" fmla="*/ 0 60000 65536"/>
              <a:gd name="T6" fmla="*/ 0 w 366"/>
              <a:gd name="T7" fmla="*/ 0 h 1"/>
              <a:gd name="T8" fmla="*/ 366 w 36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6" h="1">
                <a:moveTo>
                  <a:pt x="366" y="0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51" name="Freeform 57"/>
          <p:cNvSpPr>
            <a:spLocks/>
          </p:cNvSpPr>
          <p:nvPr/>
        </p:nvSpPr>
        <p:spPr bwMode="auto">
          <a:xfrm>
            <a:off x="1057275" y="5195888"/>
            <a:ext cx="438150" cy="419100"/>
          </a:xfrm>
          <a:custGeom>
            <a:avLst/>
            <a:gdLst>
              <a:gd name="T0" fmla="*/ 2147483647 w 276"/>
              <a:gd name="T1" fmla="*/ 2147483647 h 264"/>
              <a:gd name="T2" fmla="*/ 0 w 276"/>
              <a:gd name="T3" fmla="*/ 0 h 264"/>
              <a:gd name="T4" fmla="*/ 0 60000 65536"/>
              <a:gd name="T5" fmla="*/ 0 60000 65536"/>
              <a:gd name="T6" fmla="*/ 0 w 276"/>
              <a:gd name="T7" fmla="*/ 0 h 264"/>
              <a:gd name="T8" fmla="*/ 276 w 276"/>
              <a:gd name="T9" fmla="*/ 264 h 2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6" h="264">
                <a:moveTo>
                  <a:pt x="276" y="264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52" name="Freeform 58"/>
          <p:cNvSpPr>
            <a:spLocks/>
          </p:cNvSpPr>
          <p:nvPr/>
        </p:nvSpPr>
        <p:spPr bwMode="auto">
          <a:xfrm>
            <a:off x="1985963" y="4614863"/>
            <a:ext cx="581025" cy="1587"/>
          </a:xfrm>
          <a:custGeom>
            <a:avLst/>
            <a:gdLst>
              <a:gd name="T0" fmla="*/ 2147483647 w 366"/>
              <a:gd name="T1" fmla="*/ 0 h 1"/>
              <a:gd name="T2" fmla="*/ 0 w 366"/>
              <a:gd name="T3" fmla="*/ 0 h 1"/>
              <a:gd name="T4" fmla="*/ 0 60000 65536"/>
              <a:gd name="T5" fmla="*/ 0 60000 65536"/>
              <a:gd name="T6" fmla="*/ 0 w 366"/>
              <a:gd name="T7" fmla="*/ 0 h 1"/>
              <a:gd name="T8" fmla="*/ 366 w 36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6" h="1">
                <a:moveTo>
                  <a:pt x="366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53" name="Freeform 59"/>
          <p:cNvSpPr>
            <a:spLocks/>
          </p:cNvSpPr>
          <p:nvPr/>
        </p:nvSpPr>
        <p:spPr bwMode="auto">
          <a:xfrm>
            <a:off x="3057525" y="4610100"/>
            <a:ext cx="628650" cy="423863"/>
          </a:xfrm>
          <a:custGeom>
            <a:avLst/>
            <a:gdLst>
              <a:gd name="T0" fmla="*/ 2147483647 w 396"/>
              <a:gd name="T1" fmla="*/ 2147483647 h 267"/>
              <a:gd name="T2" fmla="*/ 0 w 396"/>
              <a:gd name="T3" fmla="*/ 0 h 267"/>
              <a:gd name="T4" fmla="*/ 0 60000 65536"/>
              <a:gd name="T5" fmla="*/ 0 60000 65536"/>
              <a:gd name="T6" fmla="*/ 0 w 396"/>
              <a:gd name="T7" fmla="*/ 0 h 267"/>
              <a:gd name="T8" fmla="*/ 396 w 396"/>
              <a:gd name="T9" fmla="*/ 267 h 2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96" h="267">
                <a:moveTo>
                  <a:pt x="396" y="267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54" name="Freeform 60"/>
          <p:cNvSpPr>
            <a:spLocks/>
          </p:cNvSpPr>
          <p:nvPr/>
        </p:nvSpPr>
        <p:spPr bwMode="auto">
          <a:xfrm>
            <a:off x="966788" y="3929063"/>
            <a:ext cx="1762125" cy="1023937"/>
          </a:xfrm>
          <a:custGeom>
            <a:avLst/>
            <a:gdLst>
              <a:gd name="T0" fmla="*/ 2147483647 w 1110"/>
              <a:gd name="T1" fmla="*/ 2147483647 h 645"/>
              <a:gd name="T2" fmla="*/ 0 w 1110"/>
              <a:gd name="T3" fmla="*/ 2147483647 h 645"/>
              <a:gd name="T4" fmla="*/ 0 60000 65536"/>
              <a:gd name="T5" fmla="*/ 0 60000 65536"/>
              <a:gd name="T6" fmla="*/ 0 w 1110"/>
              <a:gd name="T7" fmla="*/ 0 h 645"/>
              <a:gd name="T8" fmla="*/ 1110 w 1110"/>
              <a:gd name="T9" fmla="*/ 645 h 64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0" h="645">
                <a:moveTo>
                  <a:pt x="1110" y="342"/>
                </a:moveTo>
                <a:cubicBezTo>
                  <a:pt x="1104" y="0"/>
                  <a:pt x="21" y="63"/>
                  <a:pt x="0" y="6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5355" name="Group 61"/>
          <p:cNvGrpSpPr>
            <a:grpSpLocks/>
          </p:cNvGrpSpPr>
          <p:nvPr/>
        </p:nvGrpSpPr>
        <p:grpSpPr bwMode="auto">
          <a:xfrm>
            <a:off x="801688" y="4903788"/>
            <a:ext cx="336550" cy="366712"/>
            <a:chOff x="2950" y="2441"/>
            <a:chExt cx="215" cy="231"/>
          </a:xfrm>
        </p:grpSpPr>
        <p:sp>
          <p:nvSpPr>
            <p:cNvPr id="55391" name="Rectangle 62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2" name="Text Box 63"/>
            <p:cNvSpPr txBox="1">
              <a:spLocks noChangeArrowheads="1"/>
            </p:cNvSpPr>
            <p:nvPr/>
          </p:nvSpPr>
          <p:spPr bwMode="auto">
            <a:xfrm>
              <a:off x="2950" y="2441"/>
              <a:ext cx="2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A</a:t>
              </a:r>
            </a:p>
          </p:txBody>
        </p:sp>
      </p:grpSp>
      <p:grpSp>
        <p:nvGrpSpPr>
          <p:cNvPr id="55356" name="Group 64"/>
          <p:cNvGrpSpPr>
            <a:grpSpLocks/>
          </p:cNvGrpSpPr>
          <p:nvPr/>
        </p:nvGrpSpPr>
        <p:grpSpPr bwMode="auto">
          <a:xfrm>
            <a:off x="2659063" y="5513388"/>
            <a:ext cx="336550" cy="366712"/>
            <a:chOff x="2950" y="2441"/>
            <a:chExt cx="215" cy="231"/>
          </a:xfrm>
        </p:grpSpPr>
        <p:sp>
          <p:nvSpPr>
            <p:cNvPr id="55389" name="Rectangle 65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0" name="Text Box 66"/>
            <p:cNvSpPr txBox="1">
              <a:spLocks noChangeArrowheads="1"/>
            </p:cNvSpPr>
            <p:nvPr/>
          </p:nvSpPr>
          <p:spPr bwMode="auto">
            <a:xfrm>
              <a:off x="2950" y="2441"/>
              <a:ext cx="2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E</a:t>
              </a:r>
            </a:p>
          </p:txBody>
        </p:sp>
      </p:grpSp>
      <p:grpSp>
        <p:nvGrpSpPr>
          <p:cNvPr id="55357" name="Group 67"/>
          <p:cNvGrpSpPr>
            <a:grpSpLocks/>
          </p:cNvGrpSpPr>
          <p:nvPr/>
        </p:nvGrpSpPr>
        <p:grpSpPr bwMode="auto">
          <a:xfrm>
            <a:off x="1571625" y="5508625"/>
            <a:ext cx="349250" cy="366713"/>
            <a:chOff x="2946" y="2441"/>
            <a:chExt cx="223" cy="231"/>
          </a:xfrm>
        </p:grpSpPr>
        <p:sp>
          <p:nvSpPr>
            <p:cNvPr id="55387" name="Rectangle 68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8" name="Text Box 69"/>
            <p:cNvSpPr txBox="1">
              <a:spLocks noChangeArrowheads="1"/>
            </p:cNvSpPr>
            <p:nvPr/>
          </p:nvSpPr>
          <p:spPr bwMode="auto">
            <a:xfrm>
              <a:off x="2946" y="2441"/>
              <a:ext cx="22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D</a:t>
              </a:r>
            </a:p>
          </p:txBody>
        </p:sp>
      </p:grpSp>
      <p:grpSp>
        <p:nvGrpSpPr>
          <p:cNvPr id="55358" name="Group 70"/>
          <p:cNvGrpSpPr>
            <a:grpSpLocks/>
          </p:cNvGrpSpPr>
          <p:nvPr/>
        </p:nvGrpSpPr>
        <p:grpSpPr bwMode="auto">
          <a:xfrm>
            <a:off x="2643188" y="4419600"/>
            <a:ext cx="349250" cy="366713"/>
            <a:chOff x="2946" y="2441"/>
            <a:chExt cx="223" cy="231"/>
          </a:xfrm>
        </p:grpSpPr>
        <p:sp>
          <p:nvSpPr>
            <p:cNvPr id="55385" name="Rectangle 71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6" name="Text Box 72"/>
            <p:cNvSpPr txBox="1">
              <a:spLocks noChangeArrowheads="1"/>
            </p:cNvSpPr>
            <p:nvPr/>
          </p:nvSpPr>
          <p:spPr bwMode="auto">
            <a:xfrm>
              <a:off x="2946" y="2441"/>
              <a:ext cx="22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C</a:t>
              </a:r>
            </a:p>
          </p:txBody>
        </p:sp>
      </p:grpSp>
      <p:grpSp>
        <p:nvGrpSpPr>
          <p:cNvPr id="55359" name="Group 73"/>
          <p:cNvGrpSpPr>
            <a:grpSpLocks/>
          </p:cNvGrpSpPr>
          <p:nvPr/>
        </p:nvGrpSpPr>
        <p:grpSpPr bwMode="auto">
          <a:xfrm>
            <a:off x="1565275" y="4418013"/>
            <a:ext cx="336550" cy="366712"/>
            <a:chOff x="2951" y="2441"/>
            <a:chExt cx="215" cy="231"/>
          </a:xfrm>
        </p:grpSpPr>
        <p:sp>
          <p:nvSpPr>
            <p:cNvPr id="55383" name="Rectangle 74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4" name="Text Box 75"/>
            <p:cNvSpPr txBox="1">
              <a:spLocks noChangeArrowheads="1"/>
            </p:cNvSpPr>
            <p:nvPr/>
          </p:nvSpPr>
          <p:spPr bwMode="auto">
            <a:xfrm>
              <a:off x="2951" y="2441"/>
              <a:ext cx="2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B</a:t>
              </a:r>
            </a:p>
          </p:txBody>
        </p:sp>
      </p:grpSp>
      <p:grpSp>
        <p:nvGrpSpPr>
          <p:cNvPr id="55360" name="Group 76"/>
          <p:cNvGrpSpPr>
            <a:grpSpLocks/>
          </p:cNvGrpSpPr>
          <p:nvPr/>
        </p:nvGrpSpPr>
        <p:grpSpPr bwMode="auto">
          <a:xfrm>
            <a:off x="3575050" y="4970463"/>
            <a:ext cx="323850" cy="366712"/>
            <a:chOff x="2954" y="2441"/>
            <a:chExt cx="207" cy="231"/>
          </a:xfrm>
        </p:grpSpPr>
        <p:sp>
          <p:nvSpPr>
            <p:cNvPr id="55381" name="Rectangle 77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2" name="Text Box 78"/>
            <p:cNvSpPr txBox="1">
              <a:spLocks noChangeArrowheads="1"/>
            </p:cNvSpPr>
            <p:nvPr/>
          </p:nvSpPr>
          <p:spPr bwMode="auto">
            <a:xfrm>
              <a:off x="2954" y="2441"/>
              <a:ext cx="2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F</a:t>
              </a:r>
            </a:p>
          </p:txBody>
        </p:sp>
      </p:grpSp>
      <p:sp>
        <p:nvSpPr>
          <p:cNvPr id="55361" name="Text Box 79"/>
          <p:cNvSpPr txBox="1">
            <a:spLocks noChangeArrowheads="1"/>
          </p:cNvSpPr>
          <p:nvPr/>
        </p:nvSpPr>
        <p:spPr bwMode="auto">
          <a:xfrm>
            <a:off x="1135063" y="45989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2</a:t>
            </a:r>
          </a:p>
        </p:txBody>
      </p:sp>
      <p:sp>
        <p:nvSpPr>
          <p:cNvPr id="55362" name="Text Box 80"/>
          <p:cNvSpPr txBox="1">
            <a:spLocks noChangeArrowheads="1"/>
          </p:cNvSpPr>
          <p:nvPr/>
        </p:nvSpPr>
        <p:spPr bwMode="auto">
          <a:xfrm>
            <a:off x="1687513" y="49466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2</a:t>
            </a:r>
          </a:p>
        </p:txBody>
      </p:sp>
      <p:sp>
        <p:nvSpPr>
          <p:cNvPr id="55363" name="Text Box 81"/>
          <p:cNvSpPr txBox="1">
            <a:spLocks noChangeArrowheads="1"/>
          </p:cNvSpPr>
          <p:nvPr/>
        </p:nvSpPr>
        <p:spPr bwMode="auto">
          <a:xfrm>
            <a:off x="996950" y="52847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1</a:t>
            </a:r>
          </a:p>
        </p:txBody>
      </p:sp>
      <p:sp>
        <p:nvSpPr>
          <p:cNvPr id="55364" name="Text Box 82"/>
          <p:cNvSpPr txBox="1">
            <a:spLocks noChangeArrowheads="1"/>
          </p:cNvSpPr>
          <p:nvPr/>
        </p:nvSpPr>
        <p:spPr bwMode="auto">
          <a:xfrm>
            <a:off x="2297113" y="5094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3</a:t>
            </a:r>
          </a:p>
        </p:txBody>
      </p:sp>
      <p:sp>
        <p:nvSpPr>
          <p:cNvPr id="55365" name="Text Box 83"/>
          <p:cNvSpPr txBox="1">
            <a:spLocks noChangeArrowheads="1"/>
          </p:cNvSpPr>
          <p:nvPr/>
        </p:nvSpPr>
        <p:spPr bwMode="auto">
          <a:xfrm>
            <a:off x="2197100" y="56562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1</a:t>
            </a:r>
          </a:p>
        </p:txBody>
      </p:sp>
      <p:sp>
        <p:nvSpPr>
          <p:cNvPr id="55366" name="Text Box 84"/>
          <p:cNvSpPr txBox="1">
            <a:spLocks noChangeArrowheads="1"/>
          </p:cNvSpPr>
          <p:nvPr/>
        </p:nvSpPr>
        <p:spPr bwMode="auto">
          <a:xfrm>
            <a:off x="2768600" y="49752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1</a:t>
            </a:r>
          </a:p>
        </p:txBody>
      </p:sp>
      <p:sp>
        <p:nvSpPr>
          <p:cNvPr id="55367" name="Text Box 85"/>
          <p:cNvSpPr txBox="1">
            <a:spLocks noChangeArrowheads="1"/>
          </p:cNvSpPr>
          <p:nvPr/>
        </p:nvSpPr>
        <p:spPr bwMode="auto">
          <a:xfrm>
            <a:off x="3340100" y="53943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2</a:t>
            </a:r>
          </a:p>
        </p:txBody>
      </p:sp>
      <p:sp>
        <p:nvSpPr>
          <p:cNvPr id="55368" name="Text Box 86"/>
          <p:cNvSpPr txBox="1">
            <a:spLocks noChangeArrowheads="1"/>
          </p:cNvSpPr>
          <p:nvPr/>
        </p:nvSpPr>
        <p:spPr bwMode="auto">
          <a:xfrm>
            <a:off x="3297238" y="45418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5</a:t>
            </a:r>
          </a:p>
        </p:txBody>
      </p:sp>
      <p:sp>
        <p:nvSpPr>
          <p:cNvPr id="55369" name="Text Box 87"/>
          <p:cNvSpPr txBox="1">
            <a:spLocks noChangeArrowheads="1"/>
          </p:cNvSpPr>
          <p:nvPr/>
        </p:nvSpPr>
        <p:spPr bwMode="auto">
          <a:xfrm>
            <a:off x="2130425" y="4303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3</a:t>
            </a:r>
          </a:p>
        </p:txBody>
      </p:sp>
      <p:sp>
        <p:nvSpPr>
          <p:cNvPr id="55370" name="Text Box 88"/>
          <p:cNvSpPr txBox="1">
            <a:spLocks noChangeArrowheads="1"/>
          </p:cNvSpPr>
          <p:nvPr/>
        </p:nvSpPr>
        <p:spPr bwMode="auto">
          <a:xfrm>
            <a:off x="1573213" y="38798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Arial" charset="0"/>
              </a:rPr>
              <a:t>5</a:t>
            </a:r>
          </a:p>
        </p:txBody>
      </p:sp>
      <p:sp>
        <p:nvSpPr>
          <p:cNvPr id="55371" name="Line 89"/>
          <p:cNvSpPr>
            <a:spLocks noChangeShapeType="1"/>
          </p:cNvSpPr>
          <p:nvPr/>
        </p:nvSpPr>
        <p:spPr bwMode="auto">
          <a:xfrm>
            <a:off x="1047750" y="5176838"/>
            <a:ext cx="447675" cy="447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72" name="Line 90"/>
          <p:cNvSpPr>
            <a:spLocks noChangeShapeType="1"/>
          </p:cNvSpPr>
          <p:nvPr/>
        </p:nvSpPr>
        <p:spPr bwMode="auto">
          <a:xfrm flipV="1">
            <a:off x="1143000" y="4719638"/>
            <a:ext cx="495300" cy="257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73" name="Freeform 91"/>
          <p:cNvSpPr>
            <a:spLocks/>
          </p:cNvSpPr>
          <p:nvPr/>
        </p:nvSpPr>
        <p:spPr bwMode="auto">
          <a:xfrm>
            <a:off x="3038475" y="5286375"/>
            <a:ext cx="581025" cy="428625"/>
          </a:xfrm>
          <a:custGeom>
            <a:avLst/>
            <a:gdLst>
              <a:gd name="T0" fmla="*/ 0 w 366"/>
              <a:gd name="T1" fmla="*/ 2147483647 h 270"/>
              <a:gd name="T2" fmla="*/ 2147483647 w 366"/>
              <a:gd name="T3" fmla="*/ 0 h 270"/>
              <a:gd name="T4" fmla="*/ 0 60000 65536"/>
              <a:gd name="T5" fmla="*/ 0 60000 65536"/>
              <a:gd name="T6" fmla="*/ 0 w 366"/>
              <a:gd name="T7" fmla="*/ 0 h 270"/>
              <a:gd name="T8" fmla="*/ 366 w 366"/>
              <a:gd name="T9" fmla="*/ 270 h 27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6" h="270">
                <a:moveTo>
                  <a:pt x="0" y="270"/>
                </a:moveTo>
                <a:lnTo>
                  <a:pt x="366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74" name="Freeform 92"/>
          <p:cNvSpPr>
            <a:spLocks/>
          </p:cNvSpPr>
          <p:nvPr/>
        </p:nvSpPr>
        <p:spPr bwMode="auto">
          <a:xfrm>
            <a:off x="2809875" y="4724400"/>
            <a:ext cx="1588" cy="828675"/>
          </a:xfrm>
          <a:custGeom>
            <a:avLst/>
            <a:gdLst>
              <a:gd name="T0" fmla="*/ 0 w 1"/>
              <a:gd name="T1" fmla="*/ 0 h 522"/>
              <a:gd name="T2" fmla="*/ 0 w 1"/>
              <a:gd name="T3" fmla="*/ 2147483647 h 522"/>
              <a:gd name="T4" fmla="*/ 0 60000 65536"/>
              <a:gd name="T5" fmla="*/ 0 60000 65536"/>
              <a:gd name="T6" fmla="*/ 0 w 1"/>
              <a:gd name="T7" fmla="*/ 0 h 522"/>
              <a:gd name="T8" fmla="*/ 1 w 1"/>
              <a:gd name="T9" fmla="*/ 522 h 52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22">
                <a:moveTo>
                  <a:pt x="0" y="0"/>
                </a:moveTo>
                <a:lnTo>
                  <a:pt x="0" y="522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75" name="Freeform 93"/>
          <p:cNvSpPr>
            <a:spLocks/>
          </p:cNvSpPr>
          <p:nvPr/>
        </p:nvSpPr>
        <p:spPr bwMode="auto">
          <a:xfrm>
            <a:off x="2809875" y="4724400"/>
            <a:ext cx="1588" cy="828675"/>
          </a:xfrm>
          <a:custGeom>
            <a:avLst/>
            <a:gdLst>
              <a:gd name="T0" fmla="*/ 0 w 1"/>
              <a:gd name="T1" fmla="*/ 0 h 522"/>
              <a:gd name="T2" fmla="*/ 0 w 1"/>
              <a:gd name="T3" fmla="*/ 2147483647 h 522"/>
              <a:gd name="T4" fmla="*/ 0 60000 65536"/>
              <a:gd name="T5" fmla="*/ 0 60000 65536"/>
              <a:gd name="T6" fmla="*/ 0 w 1"/>
              <a:gd name="T7" fmla="*/ 0 h 522"/>
              <a:gd name="T8" fmla="*/ 1 w 1"/>
              <a:gd name="T9" fmla="*/ 522 h 52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22">
                <a:moveTo>
                  <a:pt x="0" y="0"/>
                </a:moveTo>
                <a:lnTo>
                  <a:pt x="0" y="52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5376" name="Group 97"/>
          <p:cNvGrpSpPr>
            <a:grpSpLocks/>
          </p:cNvGrpSpPr>
          <p:nvPr/>
        </p:nvGrpSpPr>
        <p:grpSpPr bwMode="auto">
          <a:xfrm>
            <a:off x="4040188" y="3668713"/>
            <a:ext cx="5097462" cy="2655887"/>
            <a:chOff x="2549" y="2311"/>
            <a:chExt cx="3211" cy="1673"/>
          </a:xfrm>
        </p:grpSpPr>
        <p:sp>
          <p:nvSpPr>
            <p:cNvPr id="55377" name="Line 98"/>
            <p:cNvSpPr>
              <a:spLocks noChangeShapeType="1"/>
            </p:cNvSpPr>
            <p:nvPr/>
          </p:nvSpPr>
          <p:spPr bwMode="auto">
            <a:xfrm>
              <a:off x="2549" y="322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251" name="Rectangle 99"/>
            <p:cNvSpPr>
              <a:spLocks noChangeArrowheads="1"/>
            </p:cNvSpPr>
            <p:nvPr/>
          </p:nvSpPr>
          <p:spPr bwMode="auto">
            <a:xfrm>
              <a:off x="2736" y="2400"/>
              <a:ext cx="2976" cy="158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55379" name="Text Box 100"/>
            <p:cNvSpPr txBox="1">
              <a:spLocks noChangeArrowheads="1"/>
            </p:cNvSpPr>
            <p:nvPr/>
          </p:nvSpPr>
          <p:spPr bwMode="auto">
            <a:xfrm>
              <a:off x="2879" y="2311"/>
              <a:ext cx="2881" cy="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 dirty="0">
                  <a:latin typeface="Arial" charset="0"/>
                </a:rPr>
                <a:t>…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8   </a:t>
              </a:r>
              <a:r>
                <a:rPr lang="en-US" sz="1800" i="1" dirty="0">
                  <a:latin typeface="Arial" charset="0"/>
                </a:rPr>
                <a:t>Loop</a:t>
              </a:r>
              <a:r>
                <a:rPr lang="en-US" sz="1800" b="0" i="1" dirty="0">
                  <a:latin typeface="Arial" charset="0"/>
                </a:rPr>
                <a:t> </a:t>
              </a:r>
              <a:endParaRPr lang="en-US" sz="1800" b="0" dirty="0">
                <a:latin typeface="Arial" charset="0"/>
              </a:endParaRPr>
            </a:p>
            <a:p>
              <a:pPr algn="l"/>
              <a:r>
                <a:rPr lang="en-US" sz="1800" b="0" dirty="0">
                  <a:latin typeface="Arial" charset="0"/>
                </a:rPr>
                <a:t>9      find </a:t>
              </a:r>
              <a:r>
                <a:rPr lang="en-US" sz="1800" dirty="0">
                  <a:latin typeface="Arial" charset="0"/>
                </a:rPr>
                <a:t>w</a:t>
              </a:r>
              <a:r>
                <a:rPr lang="en-US" sz="1800" b="0" dirty="0">
                  <a:latin typeface="Arial" charset="0"/>
                </a:rPr>
                <a:t> not in </a:t>
              </a:r>
              <a:r>
                <a:rPr lang="en-US" sz="1800" dirty="0">
                  <a:latin typeface="Arial" charset="0"/>
                </a:rPr>
                <a:t>S</a:t>
              </a:r>
              <a:r>
                <a:rPr lang="en-US" sz="1800" b="0" dirty="0">
                  <a:latin typeface="Arial" charset="0"/>
                </a:rPr>
                <a:t> </a:t>
              </a:r>
              <a:r>
                <a:rPr lang="en-US" sz="1800" b="0" dirty="0" err="1">
                  <a:latin typeface="Arial" charset="0"/>
                </a:rPr>
                <a:t>s.t.</a:t>
              </a:r>
              <a:r>
                <a:rPr lang="en-US" sz="1800" b="0" dirty="0">
                  <a:latin typeface="Arial" charset="0"/>
                </a:rPr>
                <a:t> D(w) is a minimum; 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10    add </a:t>
              </a:r>
              <a:r>
                <a:rPr lang="en-US" sz="1800" dirty="0">
                  <a:latin typeface="Arial" charset="0"/>
                </a:rPr>
                <a:t>w</a:t>
              </a:r>
              <a:r>
                <a:rPr lang="en-US" sz="1800" b="0" dirty="0">
                  <a:latin typeface="Arial" charset="0"/>
                </a:rPr>
                <a:t> to </a:t>
              </a:r>
              <a:r>
                <a:rPr lang="en-US" sz="1800" dirty="0">
                  <a:latin typeface="Arial" charset="0"/>
                </a:rPr>
                <a:t>S</a:t>
              </a:r>
              <a:r>
                <a:rPr lang="en-US" sz="1800" b="0" dirty="0">
                  <a:latin typeface="Arial" charset="0"/>
                </a:rPr>
                <a:t>; </a:t>
              </a:r>
            </a:p>
            <a:p>
              <a:pPr algn="l">
                <a:buFontTx/>
                <a:buAutoNum type="arabicPlain" startAt="11"/>
              </a:pPr>
              <a:r>
                <a:rPr lang="en-US" sz="1800" b="0" dirty="0">
                  <a:latin typeface="Arial" charset="0"/>
                </a:rPr>
                <a:t>update D(v) for all </a:t>
              </a:r>
              <a:r>
                <a:rPr lang="en-US" sz="1800" dirty="0">
                  <a:latin typeface="Arial" charset="0"/>
                </a:rPr>
                <a:t>v</a:t>
              </a:r>
              <a:r>
                <a:rPr lang="en-US" sz="1800" b="0" dirty="0">
                  <a:latin typeface="Arial" charset="0"/>
                </a:rPr>
                <a:t> adjacent 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          to </a:t>
              </a:r>
              <a:r>
                <a:rPr lang="en-US" sz="1800" dirty="0">
                  <a:latin typeface="Arial" charset="0"/>
                </a:rPr>
                <a:t>w</a:t>
              </a:r>
              <a:r>
                <a:rPr lang="en-US" sz="1800" b="0" dirty="0">
                  <a:latin typeface="Arial" charset="0"/>
                </a:rPr>
                <a:t> and not in </a:t>
              </a:r>
              <a:r>
                <a:rPr lang="en-US" sz="1800" dirty="0">
                  <a:latin typeface="Arial" charset="0"/>
                </a:rPr>
                <a:t>S</a:t>
              </a:r>
              <a:r>
                <a:rPr lang="en-US" sz="1800" b="0" dirty="0">
                  <a:latin typeface="Arial" charset="0"/>
                </a:rPr>
                <a:t>: </a:t>
              </a:r>
            </a:p>
            <a:p>
              <a:pPr algn="l">
                <a:buFont typeface="Arial" charset="0"/>
                <a:buAutoNum type="arabicPlain" startAt="12"/>
              </a:pPr>
              <a:r>
                <a:rPr lang="en-US" sz="1800" b="0" dirty="0">
                  <a:latin typeface="Arial" charset="0"/>
                </a:rPr>
                <a:t>If D(w) + c(</a:t>
              </a:r>
              <a:r>
                <a:rPr lang="en-US" sz="1800" b="0" dirty="0" err="1">
                  <a:latin typeface="Arial" charset="0"/>
                </a:rPr>
                <a:t>w,v</a:t>
              </a:r>
              <a:r>
                <a:rPr lang="en-US" sz="1800" b="0" dirty="0">
                  <a:latin typeface="Arial" charset="0"/>
                </a:rPr>
                <a:t>) &lt; D(v) then</a:t>
              </a:r>
            </a:p>
            <a:p>
              <a:pPr algn="l">
                <a:buFont typeface="Arial" charset="0"/>
                <a:buAutoNum type="arabicPlain" startAt="12"/>
              </a:pPr>
              <a:r>
                <a:rPr lang="en-US" sz="1800" b="0" dirty="0">
                  <a:latin typeface="Arial" charset="0"/>
                </a:rPr>
                <a:t>    D(v) = D(w) + c(</a:t>
              </a:r>
              <a:r>
                <a:rPr lang="en-US" sz="1800" b="0" dirty="0" err="1">
                  <a:latin typeface="Arial" charset="0"/>
                </a:rPr>
                <a:t>w,v</a:t>
              </a:r>
              <a:r>
                <a:rPr lang="en-US" sz="1800" b="0" dirty="0">
                  <a:latin typeface="Arial" charset="0"/>
                </a:rPr>
                <a:t>); p(v) = w;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14    </a:t>
              </a:r>
              <a:r>
                <a:rPr lang="en-US" sz="1800" i="1" dirty="0">
                  <a:latin typeface="Arial" charset="0"/>
                </a:rPr>
                <a:t>until all nodes in S;</a:t>
              </a:r>
              <a:r>
                <a:rPr lang="en-US" sz="1800" b="0" dirty="0">
                  <a:latin typeface="Arial" charset="0"/>
                </a:rPr>
                <a:t> </a:t>
              </a:r>
            </a:p>
          </p:txBody>
        </p:sp>
        <p:sp>
          <p:nvSpPr>
            <p:cNvPr id="55380" name="Freeform 101"/>
            <p:cNvSpPr>
              <a:spLocks/>
            </p:cNvSpPr>
            <p:nvPr/>
          </p:nvSpPr>
          <p:spPr bwMode="auto">
            <a:xfrm>
              <a:off x="2784" y="2592"/>
              <a:ext cx="156" cy="1232"/>
            </a:xfrm>
            <a:custGeom>
              <a:avLst/>
              <a:gdLst>
                <a:gd name="T0" fmla="*/ 42 w 300"/>
                <a:gd name="T1" fmla="*/ 142 h 3600"/>
                <a:gd name="T2" fmla="*/ 42 w 300"/>
                <a:gd name="T3" fmla="*/ 144 h 3600"/>
                <a:gd name="T4" fmla="*/ 0 w 300"/>
                <a:gd name="T5" fmla="*/ 144 h 3600"/>
                <a:gd name="T6" fmla="*/ 0 w 300"/>
                <a:gd name="T7" fmla="*/ 0 h 3600"/>
                <a:gd name="T8" fmla="*/ 27 w 300"/>
                <a:gd name="T9" fmla="*/ 0 h 3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3600"/>
                <a:gd name="T17" fmla="*/ 300 w 300"/>
                <a:gd name="T18" fmla="*/ 3600 h 3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3600">
                  <a:moveTo>
                    <a:pt x="300" y="3546"/>
                  </a:moveTo>
                  <a:lnTo>
                    <a:pt x="300" y="3600"/>
                  </a:lnTo>
                  <a:lnTo>
                    <a:pt x="0" y="3594"/>
                  </a:ln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49492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F9569E0-81FB-0848-83EE-FF9768C0F83A}" type="slidenum">
              <a:rPr lang="en-US" sz="1400" b="0">
                <a:latin typeface="Times New Roman" charset="0"/>
              </a:rPr>
              <a:pPr eaLnBrk="1" hangingPunct="1"/>
              <a:t>28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Dijkstra</a:t>
            </a:r>
            <a:r>
              <a:rPr lang="ja-JP" altLang="en-US" dirty="0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Helvetica" charset="0"/>
                <a:ea typeface="ＭＳ Ｐゴシック" charset="0"/>
                <a:cs typeface="ＭＳ Ｐゴシック" charset="0"/>
              </a:rPr>
              <a:t>s Algorithm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87338" y="1506538"/>
            <a:ext cx="708025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Step</a:t>
            </a:r>
          </a:p>
          <a:p>
            <a:r>
              <a:rPr lang="en-US" b="0">
                <a:latin typeface="Arial" charset="0"/>
              </a:rPr>
              <a:t>0</a:t>
            </a:r>
          </a:p>
          <a:p>
            <a:r>
              <a:rPr lang="en-US" b="0">
                <a:latin typeface="Arial" charset="0"/>
              </a:rPr>
              <a:t>1</a:t>
            </a:r>
          </a:p>
          <a:p>
            <a:r>
              <a:rPr lang="en-US" b="0">
                <a:latin typeface="Arial" charset="0"/>
              </a:rPr>
              <a:t>2</a:t>
            </a:r>
          </a:p>
          <a:p>
            <a:r>
              <a:rPr lang="en-US" b="0">
                <a:latin typeface="Arial" charset="0"/>
              </a:rPr>
              <a:t>3</a:t>
            </a:r>
          </a:p>
          <a:p>
            <a:r>
              <a:rPr lang="en-US" b="0">
                <a:latin typeface="Arial" charset="0"/>
              </a:rPr>
              <a:t>4</a:t>
            </a:r>
          </a:p>
          <a:p>
            <a:r>
              <a:rPr lang="en-US" b="0">
                <a:latin typeface="Arial" charset="0"/>
              </a:rPr>
              <a:t>5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104900" y="1516063"/>
            <a:ext cx="1214438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start S</a:t>
            </a:r>
          </a:p>
          <a:p>
            <a:r>
              <a:rPr lang="en-US" b="0">
                <a:latin typeface="Arial" charset="0"/>
              </a:rPr>
              <a:t>A</a:t>
            </a:r>
          </a:p>
          <a:p>
            <a:r>
              <a:rPr lang="en-US" b="0">
                <a:latin typeface="Arial" charset="0"/>
              </a:rPr>
              <a:t>AD</a:t>
            </a:r>
          </a:p>
          <a:p>
            <a:r>
              <a:rPr lang="en-US" b="0">
                <a:latin typeface="Arial" charset="0"/>
              </a:rPr>
              <a:t>ADE</a:t>
            </a:r>
          </a:p>
          <a:p>
            <a:r>
              <a:rPr lang="en-US" b="0">
                <a:latin typeface="Arial" charset="0"/>
              </a:rPr>
              <a:t>ADEB</a:t>
            </a:r>
          </a:p>
          <a:p>
            <a:r>
              <a:rPr lang="en-US" b="0">
                <a:latin typeface="Arial" charset="0"/>
              </a:rPr>
              <a:t>ADEBC</a:t>
            </a:r>
          </a:p>
          <a:p>
            <a:r>
              <a:rPr lang="en-US" b="0">
                <a:latin typeface="Arial" charset="0"/>
              </a:rPr>
              <a:t>ADEBCF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2462213" y="1497013"/>
            <a:ext cx="12573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D(B),p(B)</a:t>
            </a:r>
          </a:p>
          <a:p>
            <a:r>
              <a:rPr lang="en-US" b="0">
                <a:latin typeface="Arial" charset="0"/>
              </a:rPr>
              <a:t>2,A</a:t>
            </a:r>
          </a:p>
          <a:p>
            <a:endParaRPr lang="en-US" b="0">
              <a:latin typeface="Arial" charset="0"/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3714750" y="1501775"/>
            <a:ext cx="12858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D(C),p(C)</a:t>
            </a:r>
          </a:p>
          <a:p>
            <a:r>
              <a:rPr lang="en-US" b="0">
                <a:latin typeface="Arial" charset="0"/>
              </a:rPr>
              <a:t>5,A</a:t>
            </a:r>
          </a:p>
          <a:p>
            <a:r>
              <a:rPr lang="en-US" b="0">
                <a:latin typeface="Arial" charset="0"/>
              </a:rPr>
              <a:t>4,D</a:t>
            </a:r>
          </a:p>
          <a:p>
            <a:r>
              <a:rPr lang="en-US" b="0">
                <a:latin typeface="Arial" charset="0"/>
              </a:rPr>
              <a:t>3,E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4943475" y="1497013"/>
            <a:ext cx="1284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D(D),p(D)</a:t>
            </a:r>
          </a:p>
          <a:p>
            <a:r>
              <a:rPr lang="en-US" b="0">
                <a:latin typeface="Arial" charset="0"/>
              </a:rPr>
              <a:t>1,A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6315075" y="1501775"/>
            <a:ext cx="12573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D(E),p(E)</a:t>
            </a:r>
          </a:p>
          <a:p>
            <a:endParaRPr lang="en-US" b="0">
              <a:latin typeface="Arial" charset="0"/>
            </a:endParaRPr>
          </a:p>
          <a:p>
            <a:r>
              <a:rPr lang="en-US" b="0">
                <a:latin typeface="Arial" charset="0"/>
              </a:rPr>
              <a:t>2,D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7596188" y="1516063"/>
            <a:ext cx="12287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D(F),p(F)</a:t>
            </a:r>
          </a:p>
          <a:p>
            <a:endParaRPr lang="en-US" b="0">
              <a:latin typeface="Arial" charset="0"/>
            </a:endParaRPr>
          </a:p>
          <a:p>
            <a:endParaRPr lang="en-US" b="0">
              <a:latin typeface="Arial" charset="0"/>
            </a:endParaRPr>
          </a:p>
          <a:p>
            <a:r>
              <a:rPr lang="en-US" b="0">
                <a:latin typeface="Arial" charset="0"/>
              </a:rPr>
              <a:t>4,E</a:t>
            </a:r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61950" y="1857375"/>
            <a:ext cx="85058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519113" y="2162175"/>
            <a:ext cx="82962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538163" y="2457450"/>
            <a:ext cx="8267700" cy="47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547688" y="2767013"/>
            <a:ext cx="8253412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557213" y="3071813"/>
            <a:ext cx="8267700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571500" y="3386138"/>
            <a:ext cx="8262938" cy="4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7360" name="Object 2"/>
          <p:cNvGraphicFramePr>
            <a:graphicFrameLocks noChangeAspect="1"/>
          </p:cNvGraphicFramePr>
          <p:nvPr/>
        </p:nvGraphicFramePr>
        <p:xfrm>
          <a:off x="7010400" y="1828800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9" name="Equation" r:id="rId4" imgW="152400" imgH="127000" progId="Equation.3">
                  <p:embed/>
                </p:oleObj>
              </mc:Choice>
              <mc:Fallback>
                <p:oleObj name="Equation" r:id="rId4" imgW="1524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828800"/>
                        <a:ext cx="381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1" name="Object 3"/>
          <p:cNvGraphicFramePr>
            <a:graphicFrameLocks noChangeAspect="1"/>
          </p:cNvGraphicFramePr>
          <p:nvPr/>
        </p:nvGraphicFramePr>
        <p:xfrm>
          <a:off x="8229600" y="1828800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0" name="Equation" r:id="rId6" imgW="152400" imgH="127000" progId="Equation.3">
                  <p:embed/>
                </p:oleObj>
              </mc:Choice>
              <mc:Fallback>
                <p:oleObj name="Equation" r:id="rId6" imgW="1524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1828800"/>
                        <a:ext cx="381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2" name="Line 19"/>
          <p:cNvSpPr>
            <a:spLocks noChangeShapeType="1"/>
          </p:cNvSpPr>
          <p:nvPr/>
        </p:nvSpPr>
        <p:spPr bwMode="auto">
          <a:xfrm>
            <a:off x="228600" y="3505200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57363" name="Group 20"/>
          <p:cNvGrpSpPr>
            <a:grpSpLocks/>
          </p:cNvGrpSpPr>
          <p:nvPr/>
        </p:nvGrpSpPr>
        <p:grpSpPr bwMode="auto">
          <a:xfrm>
            <a:off x="533400" y="3810000"/>
            <a:ext cx="3571875" cy="2236788"/>
            <a:chOff x="336" y="2400"/>
            <a:chExt cx="2250" cy="1409"/>
          </a:xfrm>
        </p:grpSpPr>
        <p:sp>
          <p:nvSpPr>
            <p:cNvPr id="57369" name="Freeform 21"/>
            <p:cNvSpPr>
              <a:spLocks/>
            </p:cNvSpPr>
            <p:nvPr/>
          </p:nvSpPr>
          <p:spPr bwMode="auto">
            <a:xfrm>
              <a:off x="336" y="2400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0" name="Freeform 22"/>
            <p:cNvSpPr>
              <a:spLocks/>
            </p:cNvSpPr>
            <p:nvPr/>
          </p:nvSpPr>
          <p:spPr bwMode="auto">
            <a:xfrm>
              <a:off x="672" y="2949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1" name="Oval 23"/>
            <p:cNvSpPr>
              <a:spLocks noChangeArrowheads="1"/>
            </p:cNvSpPr>
            <p:nvPr/>
          </p:nvSpPr>
          <p:spPr bwMode="auto">
            <a:xfrm>
              <a:off x="412" y="3191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2" name="Line 24"/>
            <p:cNvSpPr>
              <a:spLocks noChangeShapeType="1"/>
            </p:cNvSpPr>
            <p:nvPr/>
          </p:nvSpPr>
          <p:spPr bwMode="auto">
            <a:xfrm>
              <a:off x="412" y="31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3" name="Line 25"/>
            <p:cNvSpPr>
              <a:spLocks noChangeShapeType="1"/>
            </p:cNvSpPr>
            <p:nvPr/>
          </p:nvSpPr>
          <p:spPr bwMode="auto">
            <a:xfrm>
              <a:off x="725" y="31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4" name="Rectangle 26"/>
            <p:cNvSpPr>
              <a:spLocks noChangeArrowheads="1"/>
            </p:cNvSpPr>
            <p:nvPr/>
          </p:nvSpPr>
          <p:spPr bwMode="auto">
            <a:xfrm>
              <a:off x="412" y="3184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57375" name="Oval 27"/>
            <p:cNvSpPr>
              <a:spLocks noChangeArrowheads="1"/>
            </p:cNvSpPr>
            <p:nvPr/>
          </p:nvSpPr>
          <p:spPr bwMode="auto">
            <a:xfrm>
              <a:off x="409" y="3125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6" name="Oval 28"/>
            <p:cNvSpPr>
              <a:spLocks noChangeArrowheads="1"/>
            </p:cNvSpPr>
            <p:nvPr/>
          </p:nvSpPr>
          <p:spPr bwMode="auto">
            <a:xfrm>
              <a:off x="886" y="3578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7" name="Line 29"/>
            <p:cNvSpPr>
              <a:spLocks noChangeShapeType="1"/>
            </p:cNvSpPr>
            <p:nvPr/>
          </p:nvSpPr>
          <p:spPr bwMode="auto">
            <a:xfrm>
              <a:off x="886" y="35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8" name="Line 30"/>
            <p:cNvSpPr>
              <a:spLocks noChangeShapeType="1"/>
            </p:cNvSpPr>
            <p:nvPr/>
          </p:nvSpPr>
          <p:spPr bwMode="auto">
            <a:xfrm>
              <a:off x="1199" y="35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9" name="Rectangle 31"/>
            <p:cNvSpPr>
              <a:spLocks noChangeArrowheads="1"/>
            </p:cNvSpPr>
            <p:nvPr/>
          </p:nvSpPr>
          <p:spPr bwMode="auto">
            <a:xfrm>
              <a:off x="886" y="3571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57380" name="Oval 32"/>
            <p:cNvSpPr>
              <a:spLocks noChangeArrowheads="1"/>
            </p:cNvSpPr>
            <p:nvPr/>
          </p:nvSpPr>
          <p:spPr bwMode="auto">
            <a:xfrm>
              <a:off x="883" y="3512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1" name="Oval 33"/>
            <p:cNvSpPr>
              <a:spLocks noChangeArrowheads="1"/>
            </p:cNvSpPr>
            <p:nvPr/>
          </p:nvSpPr>
          <p:spPr bwMode="auto">
            <a:xfrm>
              <a:off x="882" y="2888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2" name="Line 34"/>
            <p:cNvSpPr>
              <a:spLocks noChangeShapeType="1"/>
            </p:cNvSpPr>
            <p:nvPr/>
          </p:nvSpPr>
          <p:spPr bwMode="auto">
            <a:xfrm>
              <a:off x="882" y="288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3" name="Line 35"/>
            <p:cNvSpPr>
              <a:spLocks noChangeShapeType="1"/>
            </p:cNvSpPr>
            <p:nvPr/>
          </p:nvSpPr>
          <p:spPr bwMode="auto">
            <a:xfrm>
              <a:off x="1195" y="288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4" name="Rectangle 36"/>
            <p:cNvSpPr>
              <a:spLocks noChangeArrowheads="1"/>
            </p:cNvSpPr>
            <p:nvPr/>
          </p:nvSpPr>
          <p:spPr bwMode="auto">
            <a:xfrm>
              <a:off x="882" y="2881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57385" name="Oval 37"/>
            <p:cNvSpPr>
              <a:spLocks noChangeArrowheads="1"/>
            </p:cNvSpPr>
            <p:nvPr/>
          </p:nvSpPr>
          <p:spPr bwMode="auto">
            <a:xfrm>
              <a:off x="879" y="2822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6" name="Oval 38"/>
            <p:cNvSpPr>
              <a:spLocks noChangeArrowheads="1"/>
            </p:cNvSpPr>
            <p:nvPr/>
          </p:nvSpPr>
          <p:spPr bwMode="auto">
            <a:xfrm>
              <a:off x="1565" y="2884"/>
              <a:ext cx="312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7" name="Line 39"/>
            <p:cNvSpPr>
              <a:spLocks noChangeShapeType="1"/>
            </p:cNvSpPr>
            <p:nvPr/>
          </p:nvSpPr>
          <p:spPr bwMode="auto">
            <a:xfrm>
              <a:off x="1565" y="28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8" name="Line 40"/>
            <p:cNvSpPr>
              <a:spLocks noChangeShapeType="1"/>
            </p:cNvSpPr>
            <p:nvPr/>
          </p:nvSpPr>
          <p:spPr bwMode="auto">
            <a:xfrm>
              <a:off x="1877" y="28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9" name="Rectangle 41"/>
            <p:cNvSpPr>
              <a:spLocks noChangeArrowheads="1"/>
            </p:cNvSpPr>
            <p:nvPr/>
          </p:nvSpPr>
          <p:spPr bwMode="auto">
            <a:xfrm>
              <a:off x="1565" y="2877"/>
              <a:ext cx="309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57390" name="Oval 42"/>
            <p:cNvSpPr>
              <a:spLocks noChangeArrowheads="1"/>
            </p:cNvSpPr>
            <p:nvPr/>
          </p:nvSpPr>
          <p:spPr bwMode="auto">
            <a:xfrm>
              <a:off x="1568" y="2821"/>
              <a:ext cx="312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1" name="Oval 43"/>
            <p:cNvSpPr>
              <a:spLocks noChangeArrowheads="1"/>
            </p:cNvSpPr>
            <p:nvPr/>
          </p:nvSpPr>
          <p:spPr bwMode="auto">
            <a:xfrm>
              <a:off x="1575" y="3575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2" name="Line 44"/>
            <p:cNvSpPr>
              <a:spLocks noChangeShapeType="1"/>
            </p:cNvSpPr>
            <p:nvPr/>
          </p:nvSpPr>
          <p:spPr bwMode="auto">
            <a:xfrm>
              <a:off x="1575" y="356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3" name="Line 45"/>
            <p:cNvSpPr>
              <a:spLocks noChangeShapeType="1"/>
            </p:cNvSpPr>
            <p:nvPr/>
          </p:nvSpPr>
          <p:spPr bwMode="auto">
            <a:xfrm>
              <a:off x="1888" y="356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4" name="Rectangle 46"/>
            <p:cNvSpPr>
              <a:spLocks noChangeArrowheads="1"/>
            </p:cNvSpPr>
            <p:nvPr/>
          </p:nvSpPr>
          <p:spPr bwMode="auto">
            <a:xfrm>
              <a:off x="1575" y="3568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57395" name="Oval 47"/>
            <p:cNvSpPr>
              <a:spLocks noChangeArrowheads="1"/>
            </p:cNvSpPr>
            <p:nvPr/>
          </p:nvSpPr>
          <p:spPr bwMode="auto">
            <a:xfrm>
              <a:off x="1572" y="3509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6" name="Oval 48"/>
            <p:cNvSpPr>
              <a:spLocks noChangeArrowheads="1"/>
            </p:cNvSpPr>
            <p:nvPr/>
          </p:nvSpPr>
          <p:spPr bwMode="auto">
            <a:xfrm>
              <a:off x="2140" y="323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7" name="Line 49"/>
            <p:cNvSpPr>
              <a:spLocks noChangeShapeType="1"/>
            </p:cNvSpPr>
            <p:nvPr/>
          </p:nvSpPr>
          <p:spPr bwMode="auto">
            <a:xfrm>
              <a:off x="2140" y="322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8" name="Line 50"/>
            <p:cNvSpPr>
              <a:spLocks noChangeShapeType="1"/>
            </p:cNvSpPr>
            <p:nvPr/>
          </p:nvSpPr>
          <p:spPr bwMode="auto">
            <a:xfrm>
              <a:off x="2453" y="322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9" name="Rectangle 51"/>
            <p:cNvSpPr>
              <a:spLocks noChangeArrowheads="1"/>
            </p:cNvSpPr>
            <p:nvPr/>
          </p:nvSpPr>
          <p:spPr bwMode="auto">
            <a:xfrm>
              <a:off x="2140" y="322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57400" name="Oval 52"/>
            <p:cNvSpPr>
              <a:spLocks noChangeArrowheads="1"/>
            </p:cNvSpPr>
            <p:nvPr/>
          </p:nvSpPr>
          <p:spPr bwMode="auto">
            <a:xfrm>
              <a:off x="2137" y="316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1" name="Freeform 53"/>
            <p:cNvSpPr>
              <a:spLocks/>
            </p:cNvSpPr>
            <p:nvPr/>
          </p:nvSpPr>
          <p:spPr bwMode="auto">
            <a:xfrm>
              <a:off x="1731" y="2976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2" name="Freeform 54"/>
            <p:cNvSpPr>
              <a:spLocks/>
            </p:cNvSpPr>
            <p:nvPr/>
          </p:nvSpPr>
          <p:spPr bwMode="auto">
            <a:xfrm>
              <a:off x="1038" y="2982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3" name="Freeform 55"/>
            <p:cNvSpPr>
              <a:spLocks/>
            </p:cNvSpPr>
            <p:nvPr/>
          </p:nvSpPr>
          <p:spPr bwMode="auto">
            <a:xfrm>
              <a:off x="1203" y="2967"/>
              <a:ext cx="504" cy="600"/>
            </a:xfrm>
            <a:custGeom>
              <a:avLst/>
              <a:gdLst>
                <a:gd name="T0" fmla="*/ 0 w 378"/>
                <a:gd name="T1" fmla="*/ 7134 h 174"/>
                <a:gd name="T2" fmla="*/ 896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4" name="Freeform 56"/>
            <p:cNvSpPr>
              <a:spLocks/>
            </p:cNvSpPr>
            <p:nvPr/>
          </p:nvSpPr>
          <p:spPr bwMode="auto">
            <a:xfrm>
              <a:off x="1890" y="3312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5" name="Freeform 57"/>
            <p:cNvSpPr>
              <a:spLocks/>
            </p:cNvSpPr>
            <p:nvPr/>
          </p:nvSpPr>
          <p:spPr bwMode="auto">
            <a:xfrm>
              <a:off x="1209" y="3597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6" name="Freeform 58"/>
            <p:cNvSpPr>
              <a:spLocks/>
            </p:cNvSpPr>
            <p:nvPr/>
          </p:nvSpPr>
          <p:spPr bwMode="auto">
            <a:xfrm>
              <a:off x="618" y="3273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7" name="Freeform 59"/>
            <p:cNvSpPr>
              <a:spLocks/>
            </p:cNvSpPr>
            <p:nvPr/>
          </p:nvSpPr>
          <p:spPr bwMode="auto">
            <a:xfrm>
              <a:off x="1203" y="2907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8" name="Freeform 60"/>
            <p:cNvSpPr>
              <a:spLocks/>
            </p:cNvSpPr>
            <p:nvPr/>
          </p:nvSpPr>
          <p:spPr bwMode="auto">
            <a:xfrm>
              <a:off x="1878" y="2904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9" name="Freeform 61"/>
            <p:cNvSpPr>
              <a:spLocks/>
            </p:cNvSpPr>
            <p:nvPr/>
          </p:nvSpPr>
          <p:spPr bwMode="auto">
            <a:xfrm>
              <a:off x="561" y="2475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410" name="Group 62"/>
            <p:cNvGrpSpPr>
              <a:grpSpLocks/>
            </p:cNvGrpSpPr>
            <p:nvPr/>
          </p:nvGrpSpPr>
          <p:grpSpPr bwMode="auto">
            <a:xfrm>
              <a:off x="457" y="3089"/>
              <a:ext cx="212" cy="231"/>
              <a:chOff x="2950" y="2441"/>
              <a:chExt cx="215" cy="231"/>
            </a:xfrm>
          </p:grpSpPr>
          <p:sp>
            <p:nvSpPr>
              <p:cNvPr id="57438" name="Rectangle 6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9" name="Text Box 64"/>
              <p:cNvSpPr txBox="1">
                <a:spLocks noChangeArrowheads="1"/>
              </p:cNvSpPr>
              <p:nvPr/>
            </p:nvSpPr>
            <p:spPr bwMode="auto">
              <a:xfrm>
                <a:off x="2950" y="2441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A</a:t>
                </a:r>
              </a:p>
            </p:txBody>
          </p:sp>
        </p:grpSp>
        <p:grpSp>
          <p:nvGrpSpPr>
            <p:cNvPr id="57411" name="Group 65"/>
            <p:cNvGrpSpPr>
              <a:grpSpLocks/>
            </p:cNvGrpSpPr>
            <p:nvPr/>
          </p:nvGrpSpPr>
          <p:grpSpPr bwMode="auto">
            <a:xfrm>
              <a:off x="1627" y="3473"/>
              <a:ext cx="212" cy="231"/>
              <a:chOff x="2950" y="2441"/>
              <a:chExt cx="215" cy="231"/>
            </a:xfrm>
          </p:grpSpPr>
          <p:sp>
            <p:nvSpPr>
              <p:cNvPr id="57436" name="Rectangle 6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7" name="Text Box 67"/>
              <p:cNvSpPr txBox="1">
                <a:spLocks noChangeArrowheads="1"/>
              </p:cNvSpPr>
              <p:nvPr/>
            </p:nvSpPr>
            <p:spPr bwMode="auto">
              <a:xfrm>
                <a:off x="2950" y="2441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E</a:t>
                </a:r>
              </a:p>
            </p:txBody>
          </p:sp>
        </p:grpSp>
        <p:grpSp>
          <p:nvGrpSpPr>
            <p:cNvPr id="57412" name="Group 68"/>
            <p:cNvGrpSpPr>
              <a:grpSpLocks/>
            </p:cNvGrpSpPr>
            <p:nvPr/>
          </p:nvGrpSpPr>
          <p:grpSpPr bwMode="auto">
            <a:xfrm>
              <a:off x="942" y="3470"/>
              <a:ext cx="220" cy="231"/>
              <a:chOff x="2946" y="2441"/>
              <a:chExt cx="223" cy="231"/>
            </a:xfrm>
          </p:grpSpPr>
          <p:sp>
            <p:nvSpPr>
              <p:cNvPr id="57434" name="Rectangle 6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5" name="Text Box 70"/>
              <p:cNvSpPr txBox="1">
                <a:spLocks noChangeArrowheads="1"/>
              </p:cNvSpPr>
              <p:nvPr/>
            </p:nvSpPr>
            <p:spPr bwMode="auto">
              <a:xfrm>
                <a:off x="2946" y="2441"/>
                <a:ext cx="22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D</a:t>
                </a:r>
              </a:p>
            </p:txBody>
          </p:sp>
        </p:grpSp>
        <p:grpSp>
          <p:nvGrpSpPr>
            <p:cNvPr id="57413" name="Group 71"/>
            <p:cNvGrpSpPr>
              <a:grpSpLocks/>
            </p:cNvGrpSpPr>
            <p:nvPr/>
          </p:nvGrpSpPr>
          <p:grpSpPr bwMode="auto">
            <a:xfrm>
              <a:off x="1617" y="2783"/>
              <a:ext cx="220" cy="231"/>
              <a:chOff x="2946" y="2441"/>
              <a:chExt cx="223" cy="231"/>
            </a:xfrm>
          </p:grpSpPr>
          <p:sp>
            <p:nvSpPr>
              <p:cNvPr id="57432" name="Rectangle 7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3" name="Text Box 73"/>
              <p:cNvSpPr txBox="1">
                <a:spLocks noChangeArrowheads="1"/>
              </p:cNvSpPr>
              <p:nvPr/>
            </p:nvSpPr>
            <p:spPr bwMode="auto">
              <a:xfrm>
                <a:off x="2946" y="2441"/>
                <a:ext cx="22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C</a:t>
                </a:r>
              </a:p>
            </p:txBody>
          </p:sp>
        </p:grpSp>
        <p:grpSp>
          <p:nvGrpSpPr>
            <p:cNvPr id="57414" name="Group 74"/>
            <p:cNvGrpSpPr>
              <a:grpSpLocks/>
            </p:cNvGrpSpPr>
            <p:nvPr/>
          </p:nvGrpSpPr>
          <p:grpSpPr bwMode="auto">
            <a:xfrm>
              <a:off x="938" y="2783"/>
              <a:ext cx="212" cy="231"/>
              <a:chOff x="2951" y="2441"/>
              <a:chExt cx="215" cy="231"/>
            </a:xfrm>
          </p:grpSpPr>
          <p:sp>
            <p:nvSpPr>
              <p:cNvPr id="57430" name="Rectangle 7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1" name="Text Box 76"/>
              <p:cNvSpPr txBox="1">
                <a:spLocks noChangeArrowheads="1"/>
              </p:cNvSpPr>
              <p:nvPr/>
            </p:nvSpPr>
            <p:spPr bwMode="auto">
              <a:xfrm>
                <a:off x="2951" y="2441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B</a:t>
                </a:r>
              </a:p>
            </p:txBody>
          </p:sp>
        </p:grpSp>
        <p:grpSp>
          <p:nvGrpSpPr>
            <p:cNvPr id="57415" name="Group 77"/>
            <p:cNvGrpSpPr>
              <a:grpSpLocks/>
            </p:cNvGrpSpPr>
            <p:nvPr/>
          </p:nvGrpSpPr>
          <p:grpSpPr bwMode="auto">
            <a:xfrm>
              <a:off x="2204" y="3131"/>
              <a:ext cx="204" cy="231"/>
              <a:chOff x="2954" y="2441"/>
              <a:chExt cx="207" cy="231"/>
            </a:xfrm>
          </p:grpSpPr>
          <p:sp>
            <p:nvSpPr>
              <p:cNvPr id="57428" name="Rectangle 7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29" name="Text Box 79"/>
              <p:cNvSpPr txBox="1">
                <a:spLocks noChangeArrowheads="1"/>
              </p:cNvSpPr>
              <p:nvPr/>
            </p:nvSpPr>
            <p:spPr bwMode="auto">
              <a:xfrm>
                <a:off x="2954" y="2441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F</a:t>
                </a:r>
              </a:p>
            </p:txBody>
          </p:sp>
        </p:grpSp>
        <p:sp>
          <p:nvSpPr>
            <p:cNvPr id="57416" name="Text Box 80"/>
            <p:cNvSpPr txBox="1">
              <a:spLocks noChangeArrowheads="1"/>
            </p:cNvSpPr>
            <p:nvPr/>
          </p:nvSpPr>
          <p:spPr bwMode="auto">
            <a:xfrm>
              <a:off x="667" y="289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2</a:t>
              </a:r>
            </a:p>
          </p:txBody>
        </p:sp>
        <p:sp>
          <p:nvSpPr>
            <p:cNvPr id="57417" name="Text Box 81"/>
            <p:cNvSpPr txBox="1">
              <a:spLocks noChangeArrowheads="1"/>
            </p:cNvSpPr>
            <p:nvPr/>
          </p:nvSpPr>
          <p:spPr bwMode="auto">
            <a:xfrm>
              <a:off x="1015" y="311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2</a:t>
              </a:r>
            </a:p>
          </p:txBody>
        </p:sp>
        <p:sp>
          <p:nvSpPr>
            <p:cNvPr id="57418" name="Text Box 82"/>
            <p:cNvSpPr txBox="1">
              <a:spLocks noChangeArrowheads="1"/>
            </p:cNvSpPr>
            <p:nvPr/>
          </p:nvSpPr>
          <p:spPr bwMode="auto">
            <a:xfrm>
              <a:off x="580" y="332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1</a:t>
              </a:r>
            </a:p>
          </p:txBody>
        </p:sp>
        <p:sp>
          <p:nvSpPr>
            <p:cNvPr id="57419" name="Text Box 83"/>
            <p:cNvSpPr txBox="1">
              <a:spLocks noChangeArrowheads="1"/>
            </p:cNvSpPr>
            <p:nvPr/>
          </p:nvSpPr>
          <p:spPr bwMode="auto">
            <a:xfrm>
              <a:off x="1399" y="320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3</a:t>
              </a:r>
            </a:p>
          </p:txBody>
        </p:sp>
        <p:sp>
          <p:nvSpPr>
            <p:cNvPr id="57420" name="Text Box 84"/>
            <p:cNvSpPr txBox="1">
              <a:spLocks noChangeArrowheads="1"/>
            </p:cNvSpPr>
            <p:nvPr/>
          </p:nvSpPr>
          <p:spPr bwMode="auto">
            <a:xfrm>
              <a:off x="1336" y="356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1</a:t>
              </a:r>
            </a:p>
          </p:txBody>
        </p:sp>
        <p:sp>
          <p:nvSpPr>
            <p:cNvPr id="57421" name="Text Box 85"/>
            <p:cNvSpPr txBox="1">
              <a:spLocks noChangeArrowheads="1"/>
            </p:cNvSpPr>
            <p:nvPr/>
          </p:nvSpPr>
          <p:spPr bwMode="auto">
            <a:xfrm>
              <a:off x="1696" y="313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1</a:t>
              </a:r>
            </a:p>
          </p:txBody>
        </p:sp>
        <p:sp>
          <p:nvSpPr>
            <p:cNvPr id="57422" name="Text Box 86"/>
            <p:cNvSpPr txBox="1">
              <a:spLocks noChangeArrowheads="1"/>
            </p:cNvSpPr>
            <p:nvPr/>
          </p:nvSpPr>
          <p:spPr bwMode="auto">
            <a:xfrm>
              <a:off x="2056" y="339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2</a:t>
              </a:r>
            </a:p>
          </p:txBody>
        </p:sp>
        <p:sp>
          <p:nvSpPr>
            <p:cNvPr id="57423" name="Text Box 87"/>
            <p:cNvSpPr txBox="1">
              <a:spLocks noChangeArrowheads="1"/>
            </p:cNvSpPr>
            <p:nvPr/>
          </p:nvSpPr>
          <p:spPr bwMode="auto">
            <a:xfrm>
              <a:off x="2029" y="286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5</a:t>
              </a:r>
            </a:p>
          </p:txBody>
        </p:sp>
        <p:sp>
          <p:nvSpPr>
            <p:cNvPr id="57424" name="Text Box 88"/>
            <p:cNvSpPr txBox="1">
              <a:spLocks noChangeArrowheads="1"/>
            </p:cNvSpPr>
            <p:nvPr/>
          </p:nvSpPr>
          <p:spPr bwMode="auto">
            <a:xfrm>
              <a:off x="1294" y="271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3</a:t>
              </a:r>
            </a:p>
          </p:txBody>
        </p:sp>
        <p:sp>
          <p:nvSpPr>
            <p:cNvPr id="57425" name="Text Box 89"/>
            <p:cNvSpPr txBox="1">
              <a:spLocks noChangeArrowheads="1"/>
            </p:cNvSpPr>
            <p:nvPr/>
          </p:nvSpPr>
          <p:spPr bwMode="auto">
            <a:xfrm>
              <a:off x="943" y="244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5</a:t>
              </a:r>
            </a:p>
          </p:txBody>
        </p:sp>
        <p:sp>
          <p:nvSpPr>
            <p:cNvPr id="57426" name="Line 90"/>
            <p:cNvSpPr>
              <a:spLocks noChangeShapeType="1"/>
            </p:cNvSpPr>
            <p:nvPr/>
          </p:nvSpPr>
          <p:spPr bwMode="auto">
            <a:xfrm>
              <a:off x="612" y="3261"/>
              <a:ext cx="282" cy="28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27" name="Line 91"/>
            <p:cNvSpPr>
              <a:spLocks noChangeShapeType="1"/>
            </p:cNvSpPr>
            <p:nvPr/>
          </p:nvSpPr>
          <p:spPr bwMode="auto">
            <a:xfrm flipV="1">
              <a:off x="672" y="2973"/>
              <a:ext cx="312" cy="1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364" name="Group 95"/>
          <p:cNvGrpSpPr>
            <a:grpSpLocks/>
          </p:cNvGrpSpPr>
          <p:nvPr/>
        </p:nvGrpSpPr>
        <p:grpSpPr bwMode="auto">
          <a:xfrm>
            <a:off x="4040188" y="3668713"/>
            <a:ext cx="5097462" cy="2655887"/>
            <a:chOff x="2549" y="2311"/>
            <a:chExt cx="3211" cy="1673"/>
          </a:xfrm>
        </p:grpSpPr>
        <p:sp>
          <p:nvSpPr>
            <p:cNvPr id="57365" name="Line 96"/>
            <p:cNvSpPr>
              <a:spLocks noChangeShapeType="1"/>
            </p:cNvSpPr>
            <p:nvPr/>
          </p:nvSpPr>
          <p:spPr bwMode="auto">
            <a:xfrm>
              <a:off x="2549" y="322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297" name="Rectangle 97"/>
            <p:cNvSpPr>
              <a:spLocks noChangeArrowheads="1"/>
            </p:cNvSpPr>
            <p:nvPr/>
          </p:nvSpPr>
          <p:spPr bwMode="auto">
            <a:xfrm>
              <a:off x="2736" y="2400"/>
              <a:ext cx="2976" cy="158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57367" name="Text Box 98"/>
            <p:cNvSpPr txBox="1">
              <a:spLocks noChangeArrowheads="1"/>
            </p:cNvSpPr>
            <p:nvPr/>
          </p:nvSpPr>
          <p:spPr bwMode="auto">
            <a:xfrm>
              <a:off x="2879" y="2311"/>
              <a:ext cx="2881" cy="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 dirty="0">
                  <a:latin typeface="Arial" charset="0"/>
                </a:rPr>
                <a:t>…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8   </a:t>
              </a:r>
              <a:r>
                <a:rPr lang="en-US" sz="1800" i="1" dirty="0">
                  <a:latin typeface="Arial" charset="0"/>
                </a:rPr>
                <a:t>Loop</a:t>
              </a:r>
              <a:r>
                <a:rPr lang="en-US" sz="1800" b="0" i="1" dirty="0">
                  <a:latin typeface="Arial" charset="0"/>
                </a:rPr>
                <a:t> </a:t>
              </a:r>
              <a:endParaRPr lang="en-US" sz="1800" b="0" dirty="0">
                <a:latin typeface="Arial" charset="0"/>
              </a:endParaRPr>
            </a:p>
            <a:p>
              <a:pPr algn="l"/>
              <a:r>
                <a:rPr lang="en-US" sz="1800" b="0" dirty="0">
                  <a:latin typeface="Arial" charset="0"/>
                </a:rPr>
                <a:t>9      find </a:t>
              </a:r>
              <a:r>
                <a:rPr lang="en-US" sz="1800" dirty="0">
                  <a:latin typeface="Arial" charset="0"/>
                </a:rPr>
                <a:t>w</a:t>
              </a:r>
              <a:r>
                <a:rPr lang="en-US" sz="1800" b="0" dirty="0">
                  <a:latin typeface="Arial" charset="0"/>
                </a:rPr>
                <a:t> not in </a:t>
              </a:r>
              <a:r>
                <a:rPr lang="en-US" sz="1800" dirty="0">
                  <a:latin typeface="Arial" charset="0"/>
                </a:rPr>
                <a:t>S</a:t>
              </a:r>
              <a:r>
                <a:rPr lang="en-US" sz="1800" b="0" dirty="0">
                  <a:latin typeface="Arial" charset="0"/>
                </a:rPr>
                <a:t> </a:t>
              </a:r>
              <a:r>
                <a:rPr lang="en-US" sz="1800" b="0" dirty="0" err="1">
                  <a:latin typeface="Arial" charset="0"/>
                </a:rPr>
                <a:t>s.t.</a:t>
              </a:r>
              <a:r>
                <a:rPr lang="en-US" sz="1800" b="0" dirty="0">
                  <a:latin typeface="Arial" charset="0"/>
                </a:rPr>
                <a:t> D(w) is a minimum; 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10    add </a:t>
              </a:r>
              <a:r>
                <a:rPr lang="en-US" sz="1800" dirty="0">
                  <a:latin typeface="Arial" charset="0"/>
                </a:rPr>
                <a:t>w</a:t>
              </a:r>
              <a:r>
                <a:rPr lang="en-US" sz="1800" b="0" dirty="0">
                  <a:latin typeface="Arial" charset="0"/>
                </a:rPr>
                <a:t> to </a:t>
              </a:r>
              <a:r>
                <a:rPr lang="en-US" sz="1800" dirty="0">
                  <a:latin typeface="Arial" charset="0"/>
                </a:rPr>
                <a:t>S</a:t>
              </a:r>
              <a:r>
                <a:rPr lang="en-US" sz="1800" b="0" dirty="0">
                  <a:latin typeface="Arial" charset="0"/>
                </a:rPr>
                <a:t>; </a:t>
              </a:r>
            </a:p>
            <a:p>
              <a:pPr algn="l">
                <a:buFontTx/>
                <a:buAutoNum type="arabicPlain" startAt="11"/>
              </a:pPr>
              <a:r>
                <a:rPr lang="en-US" sz="1800" b="0" dirty="0">
                  <a:latin typeface="Arial" charset="0"/>
                </a:rPr>
                <a:t>update D(v) for all </a:t>
              </a:r>
              <a:r>
                <a:rPr lang="en-US" sz="1800" dirty="0">
                  <a:latin typeface="Arial" charset="0"/>
                </a:rPr>
                <a:t>v</a:t>
              </a:r>
              <a:r>
                <a:rPr lang="en-US" sz="1800" b="0" dirty="0">
                  <a:latin typeface="Arial" charset="0"/>
                </a:rPr>
                <a:t> adjacent 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          to </a:t>
              </a:r>
              <a:r>
                <a:rPr lang="en-US" sz="1800" dirty="0">
                  <a:latin typeface="Arial" charset="0"/>
                </a:rPr>
                <a:t>w</a:t>
              </a:r>
              <a:r>
                <a:rPr lang="en-US" sz="1800" b="0" dirty="0">
                  <a:latin typeface="Arial" charset="0"/>
                </a:rPr>
                <a:t> and not in </a:t>
              </a:r>
              <a:r>
                <a:rPr lang="en-US" sz="1800" dirty="0">
                  <a:latin typeface="Arial" charset="0"/>
                </a:rPr>
                <a:t>S</a:t>
              </a:r>
              <a:r>
                <a:rPr lang="en-US" sz="1800" b="0" dirty="0">
                  <a:latin typeface="Arial" charset="0"/>
                </a:rPr>
                <a:t>: </a:t>
              </a:r>
            </a:p>
            <a:p>
              <a:pPr algn="l">
                <a:buFont typeface="Arial" charset="0"/>
                <a:buAutoNum type="arabicPlain" startAt="12"/>
              </a:pPr>
              <a:r>
                <a:rPr lang="en-US" sz="1800" b="0" dirty="0">
                  <a:latin typeface="Arial" charset="0"/>
                </a:rPr>
                <a:t>If D(w) + c(</a:t>
              </a:r>
              <a:r>
                <a:rPr lang="en-US" sz="1800" b="0" dirty="0" err="1">
                  <a:latin typeface="Arial" charset="0"/>
                </a:rPr>
                <a:t>w,v</a:t>
              </a:r>
              <a:r>
                <a:rPr lang="en-US" sz="1800" b="0" dirty="0">
                  <a:latin typeface="Arial" charset="0"/>
                </a:rPr>
                <a:t>) &lt; D(v) then</a:t>
              </a:r>
            </a:p>
            <a:p>
              <a:pPr algn="l">
                <a:buFont typeface="Arial" charset="0"/>
                <a:buAutoNum type="arabicPlain" startAt="12"/>
              </a:pPr>
              <a:r>
                <a:rPr lang="en-US" sz="1800" b="0" dirty="0">
                  <a:latin typeface="Arial" charset="0"/>
                </a:rPr>
                <a:t>    D(v) = D(w) + c(</a:t>
              </a:r>
              <a:r>
                <a:rPr lang="en-US" sz="1800" b="0" dirty="0" err="1">
                  <a:latin typeface="Arial" charset="0"/>
                </a:rPr>
                <a:t>w,v</a:t>
              </a:r>
              <a:r>
                <a:rPr lang="en-US" sz="1800" b="0" dirty="0">
                  <a:latin typeface="Arial" charset="0"/>
                </a:rPr>
                <a:t>); p(v) = w;</a:t>
              </a:r>
            </a:p>
            <a:p>
              <a:pPr algn="l"/>
              <a:r>
                <a:rPr lang="en-US" sz="1800" b="0" dirty="0">
                  <a:latin typeface="Arial" charset="0"/>
                </a:rPr>
                <a:t>14    </a:t>
              </a:r>
              <a:r>
                <a:rPr lang="en-US" sz="1800" i="1" dirty="0">
                  <a:latin typeface="Arial" charset="0"/>
                </a:rPr>
                <a:t>until all nodes in S;</a:t>
              </a:r>
              <a:r>
                <a:rPr lang="en-US" sz="1800" b="0" dirty="0">
                  <a:latin typeface="Arial" charset="0"/>
                </a:rPr>
                <a:t> </a:t>
              </a:r>
            </a:p>
          </p:txBody>
        </p:sp>
        <p:sp>
          <p:nvSpPr>
            <p:cNvPr id="57368" name="Freeform 99"/>
            <p:cNvSpPr>
              <a:spLocks/>
            </p:cNvSpPr>
            <p:nvPr/>
          </p:nvSpPr>
          <p:spPr bwMode="auto">
            <a:xfrm>
              <a:off x="2784" y="2592"/>
              <a:ext cx="156" cy="1232"/>
            </a:xfrm>
            <a:custGeom>
              <a:avLst/>
              <a:gdLst>
                <a:gd name="T0" fmla="*/ 42 w 300"/>
                <a:gd name="T1" fmla="*/ 142 h 3600"/>
                <a:gd name="T2" fmla="*/ 42 w 300"/>
                <a:gd name="T3" fmla="*/ 144 h 3600"/>
                <a:gd name="T4" fmla="*/ 0 w 300"/>
                <a:gd name="T5" fmla="*/ 144 h 3600"/>
                <a:gd name="T6" fmla="*/ 0 w 300"/>
                <a:gd name="T7" fmla="*/ 0 h 3600"/>
                <a:gd name="T8" fmla="*/ 27 w 300"/>
                <a:gd name="T9" fmla="*/ 0 h 3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3600"/>
                <a:gd name="T17" fmla="*/ 300 w 300"/>
                <a:gd name="T18" fmla="*/ 3600 h 3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3600">
                  <a:moveTo>
                    <a:pt x="300" y="3546"/>
                  </a:moveTo>
                  <a:lnTo>
                    <a:pt x="300" y="3600"/>
                  </a:lnTo>
                  <a:lnTo>
                    <a:pt x="0" y="3594"/>
                  </a:ln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98469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18CA9EE-6AE6-CA49-81F6-46B61FC1F3EE}" type="slidenum">
              <a:rPr lang="en-US" sz="1400" b="0">
                <a:latin typeface="Times New Roman" charset="0"/>
              </a:rPr>
              <a:pPr eaLnBrk="1" hangingPunct="1"/>
              <a:t>29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Dijkstra</a:t>
            </a:r>
            <a:r>
              <a:rPr lang="ja-JP" altLang="en-US" dirty="0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Helvetica" charset="0"/>
                <a:ea typeface="ＭＳ Ｐゴシック" charset="0"/>
                <a:cs typeface="ＭＳ Ｐゴシック" charset="0"/>
              </a:rPr>
              <a:t>s Algorithm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288925" y="1506538"/>
            <a:ext cx="708025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Step</a:t>
            </a:r>
          </a:p>
          <a:p>
            <a:r>
              <a:rPr lang="en-US" b="0">
                <a:latin typeface="Arial" charset="0"/>
              </a:rPr>
              <a:t>0</a:t>
            </a:r>
          </a:p>
          <a:p>
            <a:r>
              <a:rPr lang="en-US" b="0">
                <a:latin typeface="Arial" charset="0"/>
              </a:rPr>
              <a:t>1</a:t>
            </a:r>
          </a:p>
          <a:p>
            <a:r>
              <a:rPr lang="en-US" b="0">
                <a:latin typeface="Arial" charset="0"/>
              </a:rPr>
              <a:t>2</a:t>
            </a:r>
          </a:p>
          <a:p>
            <a:r>
              <a:rPr lang="en-US" b="0">
                <a:latin typeface="Arial" charset="0"/>
              </a:rPr>
              <a:t>3</a:t>
            </a:r>
          </a:p>
          <a:p>
            <a:r>
              <a:rPr lang="en-US" b="0">
                <a:latin typeface="Arial" charset="0"/>
              </a:rPr>
              <a:t>4</a:t>
            </a:r>
          </a:p>
          <a:p>
            <a:r>
              <a:rPr lang="en-US" b="0">
                <a:latin typeface="Arial" charset="0"/>
              </a:rPr>
              <a:t>5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106488" y="1516063"/>
            <a:ext cx="1214437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start S</a:t>
            </a:r>
          </a:p>
          <a:p>
            <a:r>
              <a:rPr lang="en-US" b="0">
                <a:latin typeface="Arial" charset="0"/>
              </a:rPr>
              <a:t>A</a:t>
            </a:r>
          </a:p>
          <a:p>
            <a:r>
              <a:rPr lang="en-US" b="0">
                <a:latin typeface="Arial" charset="0"/>
              </a:rPr>
              <a:t>AD</a:t>
            </a:r>
          </a:p>
          <a:p>
            <a:r>
              <a:rPr lang="en-US" b="0">
                <a:latin typeface="Arial" charset="0"/>
              </a:rPr>
              <a:t>ADE</a:t>
            </a:r>
          </a:p>
          <a:p>
            <a:r>
              <a:rPr lang="en-US" b="0">
                <a:latin typeface="Arial" charset="0"/>
              </a:rPr>
              <a:t>ADEB</a:t>
            </a:r>
          </a:p>
          <a:p>
            <a:r>
              <a:rPr lang="en-US" b="0">
                <a:latin typeface="Arial" charset="0"/>
              </a:rPr>
              <a:t>ADEBC</a:t>
            </a:r>
          </a:p>
          <a:p>
            <a:r>
              <a:rPr lang="en-US" b="0">
                <a:latin typeface="Arial" charset="0"/>
              </a:rPr>
              <a:t>ADEBCF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2463800" y="1497013"/>
            <a:ext cx="12573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D(B),p(B)</a:t>
            </a:r>
          </a:p>
          <a:p>
            <a:r>
              <a:rPr lang="en-US" b="0">
                <a:latin typeface="Arial" charset="0"/>
              </a:rPr>
              <a:t>2,A</a:t>
            </a:r>
          </a:p>
          <a:p>
            <a:endParaRPr lang="en-US" b="0">
              <a:latin typeface="Arial" charset="0"/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716338" y="1501775"/>
            <a:ext cx="12858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D(C),p(C)</a:t>
            </a:r>
          </a:p>
          <a:p>
            <a:r>
              <a:rPr lang="en-US" b="0">
                <a:latin typeface="Arial" charset="0"/>
              </a:rPr>
              <a:t>5,A</a:t>
            </a:r>
          </a:p>
          <a:p>
            <a:r>
              <a:rPr lang="en-US" b="0">
                <a:latin typeface="Arial" charset="0"/>
              </a:rPr>
              <a:t>4,D</a:t>
            </a:r>
          </a:p>
          <a:p>
            <a:r>
              <a:rPr lang="en-US" b="0">
                <a:latin typeface="Arial" charset="0"/>
              </a:rPr>
              <a:t>3,E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4943475" y="1497013"/>
            <a:ext cx="1284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D(D),p(D)</a:t>
            </a:r>
          </a:p>
          <a:p>
            <a:r>
              <a:rPr lang="en-US" b="0">
                <a:latin typeface="Arial" charset="0"/>
              </a:rPr>
              <a:t>1,A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6316663" y="1501775"/>
            <a:ext cx="12573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D(E),p(E)</a:t>
            </a:r>
          </a:p>
          <a:p>
            <a:endParaRPr lang="en-US" b="0">
              <a:latin typeface="Arial" charset="0"/>
            </a:endParaRPr>
          </a:p>
          <a:p>
            <a:r>
              <a:rPr lang="en-US" b="0">
                <a:latin typeface="Arial" charset="0"/>
              </a:rPr>
              <a:t>2,D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7597775" y="1516063"/>
            <a:ext cx="12287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D(F),p(F)</a:t>
            </a:r>
          </a:p>
          <a:p>
            <a:endParaRPr lang="en-US" b="0">
              <a:latin typeface="Arial" charset="0"/>
            </a:endParaRPr>
          </a:p>
          <a:p>
            <a:endParaRPr lang="en-US" b="0">
              <a:latin typeface="Arial" charset="0"/>
            </a:endParaRPr>
          </a:p>
          <a:p>
            <a:r>
              <a:rPr lang="en-US" b="0">
                <a:latin typeface="Arial" charset="0"/>
              </a:rPr>
              <a:t>4,E</a:t>
            </a:r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61950" y="1857375"/>
            <a:ext cx="85058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519113" y="2162175"/>
            <a:ext cx="82962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538163" y="2457450"/>
            <a:ext cx="8267700" cy="47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547688" y="2767013"/>
            <a:ext cx="8253412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557213" y="3071813"/>
            <a:ext cx="8267700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571500" y="3386138"/>
            <a:ext cx="8262938" cy="4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9408" name="Object 2"/>
          <p:cNvGraphicFramePr>
            <a:graphicFrameLocks noChangeAspect="1"/>
          </p:cNvGraphicFramePr>
          <p:nvPr/>
        </p:nvGraphicFramePr>
        <p:xfrm>
          <a:off x="7010400" y="1828800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3" name="Equation" r:id="rId4" imgW="152400" imgH="127000" progId="Equation.3">
                  <p:embed/>
                </p:oleObj>
              </mc:Choice>
              <mc:Fallback>
                <p:oleObj name="Equation" r:id="rId4" imgW="1524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828800"/>
                        <a:ext cx="381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9" name="Object 3"/>
          <p:cNvGraphicFramePr>
            <a:graphicFrameLocks noChangeAspect="1"/>
          </p:cNvGraphicFramePr>
          <p:nvPr/>
        </p:nvGraphicFramePr>
        <p:xfrm>
          <a:off x="8229600" y="1828800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4" name="Equation" r:id="rId6" imgW="152400" imgH="127000" progId="Equation.3">
                  <p:embed/>
                </p:oleObj>
              </mc:Choice>
              <mc:Fallback>
                <p:oleObj name="Equation" r:id="rId6" imgW="1524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1828800"/>
                        <a:ext cx="381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9410" name="Group 19"/>
          <p:cNvGrpSpPr>
            <a:grpSpLocks/>
          </p:cNvGrpSpPr>
          <p:nvPr/>
        </p:nvGrpSpPr>
        <p:grpSpPr bwMode="auto">
          <a:xfrm>
            <a:off x="533400" y="3810000"/>
            <a:ext cx="3571875" cy="2236788"/>
            <a:chOff x="336" y="2400"/>
            <a:chExt cx="2250" cy="1409"/>
          </a:xfrm>
        </p:grpSpPr>
        <p:sp>
          <p:nvSpPr>
            <p:cNvPr id="59417" name="Freeform 20"/>
            <p:cNvSpPr>
              <a:spLocks/>
            </p:cNvSpPr>
            <p:nvPr/>
          </p:nvSpPr>
          <p:spPr bwMode="auto">
            <a:xfrm>
              <a:off x="336" y="2400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8" name="Freeform 21"/>
            <p:cNvSpPr>
              <a:spLocks/>
            </p:cNvSpPr>
            <p:nvPr/>
          </p:nvSpPr>
          <p:spPr bwMode="auto">
            <a:xfrm>
              <a:off x="672" y="2949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9" name="Oval 22"/>
            <p:cNvSpPr>
              <a:spLocks noChangeArrowheads="1"/>
            </p:cNvSpPr>
            <p:nvPr/>
          </p:nvSpPr>
          <p:spPr bwMode="auto">
            <a:xfrm>
              <a:off x="412" y="3191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0" name="Line 23"/>
            <p:cNvSpPr>
              <a:spLocks noChangeShapeType="1"/>
            </p:cNvSpPr>
            <p:nvPr/>
          </p:nvSpPr>
          <p:spPr bwMode="auto">
            <a:xfrm>
              <a:off x="412" y="31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1" name="Line 24"/>
            <p:cNvSpPr>
              <a:spLocks noChangeShapeType="1"/>
            </p:cNvSpPr>
            <p:nvPr/>
          </p:nvSpPr>
          <p:spPr bwMode="auto">
            <a:xfrm>
              <a:off x="725" y="31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2" name="Rectangle 25"/>
            <p:cNvSpPr>
              <a:spLocks noChangeArrowheads="1"/>
            </p:cNvSpPr>
            <p:nvPr/>
          </p:nvSpPr>
          <p:spPr bwMode="auto">
            <a:xfrm>
              <a:off x="412" y="3184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59423" name="Oval 26"/>
            <p:cNvSpPr>
              <a:spLocks noChangeArrowheads="1"/>
            </p:cNvSpPr>
            <p:nvPr/>
          </p:nvSpPr>
          <p:spPr bwMode="auto">
            <a:xfrm>
              <a:off x="409" y="3125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4" name="Oval 27"/>
            <p:cNvSpPr>
              <a:spLocks noChangeArrowheads="1"/>
            </p:cNvSpPr>
            <p:nvPr/>
          </p:nvSpPr>
          <p:spPr bwMode="auto">
            <a:xfrm>
              <a:off x="886" y="3578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5" name="Line 28"/>
            <p:cNvSpPr>
              <a:spLocks noChangeShapeType="1"/>
            </p:cNvSpPr>
            <p:nvPr/>
          </p:nvSpPr>
          <p:spPr bwMode="auto">
            <a:xfrm>
              <a:off x="886" y="35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6" name="Line 29"/>
            <p:cNvSpPr>
              <a:spLocks noChangeShapeType="1"/>
            </p:cNvSpPr>
            <p:nvPr/>
          </p:nvSpPr>
          <p:spPr bwMode="auto">
            <a:xfrm>
              <a:off x="1199" y="35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7" name="Rectangle 30"/>
            <p:cNvSpPr>
              <a:spLocks noChangeArrowheads="1"/>
            </p:cNvSpPr>
            <p:nvPr/>
          </p:nvSpPr>
          <p:spPr bwMode="auto">
            <a:xfrm>
              <a:off x="886" y="3571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59428" name="Oval 31"/>
            <p:cNvSpPr>
              <a:spLocks noChangeArrowheads="1"/>
            </p:cNvSpPr>
            <p:nvPr/>
          </p:nvSpPr>
          <p:spPr bwMode="auto">
            <a:xfrm>
              <a:off x="883" y="3512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9" name="Oval 32"/>
            <p:cNvSpPr>
              <a:spLocks noChangeArrowheads="1"/>
            </p:cNvSpPr>
            <p:nvPr/>
          </p:nvSpPr>
          <p:spPr bwMode="auto">
            <a:xfrm>
              <a:off x="882" y="2888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0" name="Line 33"/>
            <p:cNvSpPr>
              <a:spLocks noChangeShapeType="1"/>
            </p:cNvSpPr>
            <p:nvPr/>
          </p:nvSpPr>
          <p:spPr bwMode="auto">
            <a:xfrm>
              <a:off x="882" y="288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1" name="Line 34"/>
            <p:cNvSpPr>
              <a:spLocks noChangeShapeType="1"/>
            </p:cNvSpPr>
            <p:nvPr/>
          </p:nvSpPr>
          <p:spPr bwMode="auto">
            <a:xfrm>
              <a:off x="1195" y="288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2" name="Rectangle 35"/>
            <p:cNvSpPr>
              <a:spLocks noChangeArrowheads="1"/>
            </p:cNvSpPr>
            <p:nvPr/>
          </p:nvSpPr>
          <p:spPr bwMode="auto">
            <a:xfrm>
              <a:off x="882" y="2881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59433" name="Oval 36"/>
            <p:cNvSpPr>
              <a:spLocks noChangeArrowheads="1"/>
            </p:cNvSpPr>
            <p:nvPr/>
          </p:nvSpPr>
          <p:spPr bwMode="auto">
            <a:xfrm>
              <a:off x="879" y="2822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4" name="Oval 37"/>
            <p:cNvSpPr>
              <a:spLocks noChangeArrowheads="1"/>
            </p:cNvSpPr>
            <p:nvPr/>
          </p:nvSpPr>
          <p:spPr bwMode="auto">
            <a:xfrm>
              <a:off x="1565" y="2884"/>
              <a:ext cx="312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5" name="Line 38"/>
            <p:cNvSpPr>
              <a:spLocks noChangeShapeType="1"/>
            </p:cNvSpPr>
            <p:nvPr/>
          </p:nvSpPr>
          <p:spPr bwMode="auto">
            <a:xfrm>
              <a:off x="1565" y="28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6" name="Line 39"/>
            <p:cNvSpPr>
              <a:spLocks noChangeShapeType="1"/>
            </p:cNvSpPr>
            <p:nvPr/>
          </p:nvSpPr>
          <p:spPr bwMode="auto">
            <a:xfrm>
              <a:off x="1877" y="28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7" name="Rectangle 40"/>
            <p:cNvSpPr>
              <a:spLocks noChangeArrowheads="1"/>
            </p:cNvSpPr>
            <p:nvPr/>
          </p:nvSpPr>
          <p:spPr bwMode="auto">
            <a:xfrm>
              <a:off x="1565" y="2877"/>
              <a:ext cx="309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59438" name="Oval 41"/>
            <p:cNvSpPr>
              <a:spLocks noChangeArrowheads="1"/>
            </p:cNvSpPr>
            <p:nvPr/>
          </p:nvSpPr>
          <p:spPr bwMode="auto">
            <a:xfrm>
              <a:off x="1568" y="2821"/>
              <a:ext cx="312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9" name="Oval 42"/>
            <p:cNvSpPr>
              <a:spLocks noChangeArrowheads="1"/>
            </p:cNvSpPr>
            <p:nvPr/>
          </p:nvSpPr>
          <p:spPr bwMode="auto">
            <a:xfrm>
              <a:off x="1575" y="3575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0" name="Line 43"/>
            <p:cNvSpPr>
              <a:spLocks noChangeShapeType="1"/>
            </p:cNvSpPr>
            <p:nvPr/>
          </p:nvSpPr>
          <p:spPr bwMode="auto">
            <a:xfrm>
              <a:off x="1575" y="356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1" name="Line 44"/>
            <p:cNvSpPr>
              <a:spLocks noChangeShapeType="1"/>
            </p:cNvSpPr>
            <p:nvPr/>
          </p:nvSpPr>
          <p:spPr bwMode="auto">
            <a:xfrm>
              <a:off x="1888" y="356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2" name="Rectangle 45"/>
            <p:cNvSpPr>
              <a:spLocks noChangeArrowheads="1"/>
            </p:cNvSpPr>
            <p:nvPr/>
          </p:nvSpPr>
          <p:spPr bwMode="auto">
            <a:xfrm>
              <a:off x="1575" y="3568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59443" name="Oval 46"/>
            <p:cNvSpPr>
              <a:spLocks noChangeArrowheads="1"/>
            </p:cNvSpPr>
            <p:nvPr/>
          </p:nvSpPr>
          <p:spPr bwMode="auto">
            <a:xfrm>
              <a:off x="1572" y="3509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4" name="Oval 47"/>
            <p:cNvSpPr>
              <a:spLocks noChangeArrowheads="1"/>
            </p:cNvSpPr>
            <p:nvPr/>
          </p:nvSpPr>
          <p:spPr bwMode="auto">
            <a:xfrm>
              <a:off x="2140" y="323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5" name="Line 48"/>
            <p:cNvSpPr>
              <a:spLocks noChangeShapeType="1"/>
            </p:cNvSpPr>
            <p:nvPr/>
          </p:nvSpPr>
          <p:spPr bwMode="auto">
            <a:xfrm>
              <a:off x="2140" y="322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6" name="Line 49"/>
            <p:cNvSpPr>
              <a:spLocks noChangeShapeType="1"/>
            </p:cNvSpPr>
            <p:nvPr/>
          </p:nvSpPr>
          <p:spPr bwMode="auto">
            <a:xfrm>
              <a:off x="2453" y="322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7" name="Rectangle 50"/>
            <p:cNvSpPr>
              <a:spLocks noChangeArrowheads="1"/>
            </p:cNvSpPr>
            <p:nvPr/>
          </p:nvSpPr>
          <p:spPr bwMode="auto">
            <a:xfrm>
              <a:off x="2140" y="322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59448" name="Oval 51"/>
            <p:cNvSpPr>
              <a:spLocks noChangeArrowheads="1"/>
            </p:cNvSpPr>
            <p:nvPr/>
          </p:nvSpPr>
          <p:spPr bwMode="auto">
            <a:xfrm>
              <a:off x="2137" y="316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9" name="Freeform 52"/>
            <p:cNvSpPr>
              <a:spLocks/>
            </p:cNvSpPr>
            <p:nvPr/>
          </p:nvSpPr>
          <p:spPr bwMode="auto">
            <a:xfrm>
              <a:off x="1731" y="2976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0" name="Freeform 53"/>
            <p:cNvSpPr>
              <a:spLocks/>
            </p:cNvSpPr>
            <p:nvPr/>
          </p:nvSpPr>
          <p:spPr bwMode="auto">
            <a:xfrm>
              <a:off x="1038" y="2982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1" name="Freeform 54"/>
            <p:cNvSpPr>
              <a:spLocks/>
            </p:cNvSpPr>
            <p:nvPr/>
          </p:nvSpPr>
          <p:spPr bwMode="auto">
            <a:xfrm>
              <a:off x="1203" y="2967"/>
              <a:ext cx="504" cy="600"/>
            </a:xfrm>
            <a:custGeom>
              <a:avLst/>
              <a:gdLst>
                <a:gd name="T0" fmla="*/ 0 w 378"/>
                <a:gd name="T1" fmla="*/ 7134 h 174"/>
                <a:gd name="T2" fmla="*/ 896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2" name="Freeform 55"/>
            <p:cNvSpPr>
              <a:spLocks/>
            </p:cNvSpPr>
            <p:nvPr/>
          </p:nvSpPr>
          <p:spPr bwMode="auto">
            <a:xfrm>
              <a:off x="1890" y="3312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3" name="Freeform 56"/>
            <p:cNvSpPr>
              <a:spLocks/>
            </p:cNvSpPr>
            <p:nvPr/>
          </p:nvSpPr>
          <p:spPr bwMode="auto">
            <a:xfrm>
              <a:off x="1209" y="3597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4" name="Freeform 57"/>
            <p:cNvSpPr>
              <a:spLocks/>
            </p:cNvSpPr>
            <p:nvPr/>
          </p:nvSpPr>
          <p:spPr bwMode="auto">
            <a:xfrm>
              <a:off x="618" y="3273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5" name="Freeform 58"/>
            <p:cNvSpPr>
              <a:spLocks/>
            </p:cNvSpPr>
            <p:nvPr/>
          </p:nvSpPr>
          <p:spPr bwMode="auto">
            <a:xfrm>
              <a:off x="1203" y="2907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6" name="Freeform 59"/>
            <p:cNvSpPr>
              <a:spLocks/>
            </p:cNvSpPr>
            <p:nvPr/>
          </p:nvSpPr>
          <p:spPr bwMode="auto">
            <a:xfrm>
              <a:off x="1878" y="2904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7" name="Freeform 60"/>
            <p:cNvSpPr>
              <a:spLocks/>
            </p:cNvSpPr>
            <p:nvPr/>
          </p:nvSpPr>
          <p:spPr bwMode="auto">
            <a:xfrm>
              <a:off x="561" y="2475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458" name="Group 61"/>
            <p:cNvGrpSpPr>
              <a:grpSpLocks/>
            </p:cNvGrpSpPr>
            <p:nvPr/>
          </p:nvGrpSpPr>
          <p:grpSpPr bwMode="auto">
            <a:xfrm>
              <a:off x="457" y="3089"/>
              <a:ext cx="212" cy="231"/>
              <a:chOff x="2950" y="2441"/>
              <a:chExt cx="215" cy="231"/>
            </a:xfrm>
          </p:grpSpPr>
          <p:sp>
            <p:nvSpPr>
              <p:cNvPr id="59486" name="Rectangle 6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87" name="Text Box 63"/>
              <p:cNvSpPr txBox="1">
                <a:spLocks noChangeArrowheads="1"/>
              </p:cNvSpPr>
              <p:nvPr/>
            </p:nvSpPr>
            <p:spPr bwMode="auto">
              <a:xfrm>
                <a:off x="2950" y="2441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A</a:t>
                </a:r>
              </a:p>
            </p:txBody>
          </p:sp>
        </p:grpSp>
        <p:grpSp>
          <p:nvGrpSpPr>
            <p:cNvPr id="59459" name="Group 64"/>
            <p:cNvGrpSpPr>
              <a:grpSpLocks/>
            </p:cNvGrpSpPr>
            <p:nvPr/>
          </p:nvGrpSpPr>
          <p:grpSpPr bwMode="auto">
            <a:xfrm>
              <a:off x="1627" y="3473"/>
              <a:ext cx="212" cy="231"/>
              <a:chOff x="2950" y="2441"/>
              <a:chExt cx="215" cy="231"/>
            </a:xfrm>
          </p:grpSpPr>
          <p:sp>
            <p:nvSpPr>
              <p:cNvPr id="59484" name="Rectangle 6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85" name="Text Box 66"/>
              <p:cNvSpPr txBox="1">
                <a:spLocks noChangeArrowheads="1"/>
              </p:cNvSpPr>
              <p:nvPr/>
            </p:nvSpPr>
            <p:spPr bwMode="auto">
              <a:xfrm>
                <a:off x="2950" y="2441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E</a:t>
                </a:r>
              </a:p>
            </p:txBody>
          </p:sp>
        </p:grpSp>
        <p:grpSp>
          <p:nvGrpSpPr>
            <p:cNvPr id="59460" name="Group 67"/>
            <p:cNvGrpSpPr>
              <a:grpSpLocks/>
            </p:cNvGrpSpPr>
            <p:nvPr/>
          </p:nvGrpSpPr>
          <p:grpSpPr bwMode="auto">
            <a:xfrm>
              <a:off x="942" y="3470"/>
              <a:ext cx="220" cy="231"/>
              <a:chOff x="2946" y="2441"/>
              <a:chExt cx="223" cy="231"/>
            </a:xfrm>
          </p:grpSpPr>
          <p:sp>
            <p:nvSpPr>
              <p:cNvPr id="59482" name="Rectangle 6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83" name="Text Box 69"/>
              <p:cNvSpPr txBox="1">
                <a:spLocks noChangeArrowheads="1"/>
              </p:cNvSpPr>
              <p:nvPr/>
            </p:nvSpPr>
            <p:spPr bwMode="auto">
              <a:xfrm>
                <a:off x="2946" y="2441"/>
                <a:ext cx="22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D</a:t>
                </a:r>
              </a:p>
            </p:txBody>
          </p:sp>
        </p:grpSp>
        <p:grpSp>
          <p:nvGrpSpPr>
            <p:cNvPr id="59461" name="Group 70"/>
            <p:cNvGrpSpPr>
              <a:grpSpLocks/>
            </p:cNvGrpSpPr>
            <p:nvPr/>
          </p:nvGrpSpPr>
          <p:grpSpPr bwMode="auto">
            <a:xfrm>
              <a:off x="1617" y="2783"/>
              <a:ext cx="220" cy="231"/>
              <a:chOff x="2946" y="2441"/>
              <a:chExt cx="223" cy="231"/>
            </a:xfrm>
          </p:grpSpPr>
          <p:sp>
            <p:nvSpPr>
              <p:cNvPr id="59480" name="Rectangle 7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81" name="Text Box 72"/>
              <p:cNvSpPr txBox="1">
                <a:spLocks noChangeArrowheads="1"/>
              </p:cNvSpPr>
              <p:nvPr/>
            </p:nvSpPr>
            <p:spPr bwMode="auto">
              <a:xfrm>
                <a:off x="2946" y="2441"/>
                <a:ext cx="22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C</a:t>
                </a:r>
              </a:p>
            </p:txBody>
          </p:sp>
        </p:grpSp>
        <p:grpSp>
          <p:nvGrpSpPr>
            <p:cNvPr id="59462" name="Group 73"/>
            <p:cNvGrpSpPr>
              <a:grpSpLocks/>
            </p:cNvGrpSpPr>
            <p:nvPr/>
          </p:nvGrpSpPr>
          <p:grpSpPr bwMode="auto">
            <a:xfrm>
              <a:off x="938" y="2783"/>
              <a:ext cx="212" cy="231"/>
              <a:chOff x="2951" y="2441"/>
              <a:chExt cx="215" cy="231"/>
            </a:xfrm>
          </p:grpSpPr>
          <p:sp>
            <p:nvSpPr>
              <p:cNvPr id="59478" name="Rectangle 7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79" name="Text Box 75"/>
              <p:cNvSpPr txBox="1">
                <a:spLocks noChangeArrowheads="1"/>
              </p:cNvSpPr>
              <p:nvPr/>
            </p:nvSpPr>
            <p:spPr bwMode="auto">
              <a:xfrm>
                <a:off x="2951" y="2441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B</a:t>
                </a:r>
              </a:p>
            </p:txBody>
          </p:sp>
        </p:grpSp>
        <p:grpSp>
          <p:nvGrpSpPr>
            <p:cNvPr id="59463" name="Group 76"/>
            <p:cNvGrpSpPr>
              <a:grpSpLocks/>
            </p:cNvGrpSpPr>
            <p:nvPr/>
          </p:nvGrpSpPr>
          <p:grpSpPr bwMode="auto">
            <a:xfrm>
              <a:off x="2204" y="3131"/>
              <a:ext cx="204" cy="231"/>
              <a:chOff x="2954" y="2441"/>
              <a:chExt cx="207" cy="231"/>
            </a:xfrm>
          </p:grpSpPr>
          <p:sp>
            <p:nvSpPr>
              <p:cNvPr id="59476" name="Rectangle 7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77" name="Text Box 78"/>
              <p:cNvSpPr txBox="1">
                <a:spLocks noChangeArrowheads="1"/>
              </p:cNvSpPr>
              <p:nvPr/>
            </p:nvSpPr>
            <p:spPr bwMode="auto">
              <a:xfrm>
                <a:off x="2954" y="2441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F</a:t>
                </a:r>
              </a:p>
            </p:txBody>
          </p:sp>
        </p:grpSp>
        <p:sp>
          <p:nvSpPr>
            <p:cNvPr id="59464" name="Text Box 79"/>
            <p:cNvSpPr txBox="1">
              <a:spLocks noChangeArrowheads="1"/>
            </p:cNvSpPr>
            <p:nvPr/>
          </p:nvSpPr>
          <p:spPr bwMode="auto">
            <a:xfrm>
              <a:off x="667" y="289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2</a:t>
              </a:r>
            </a:p>
          </p:txBody>
        </p:sp>
        <p:sp>
          <p:nvSpPr>
            <p:cNvPr id="59465" name="Text Box 80"/>
            <p:cNvSpPr txBox="1">
              <a:spLocks noChangeArrowheads="1"/>
            </p:cNvSpPr>
            <p:nvPr/>
          </p:nvSpPr>
          <p:spPr bwMode="auto">
            <a:xfrm>
              <a:off x="1015" y="311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2</a:t>
              </a:r>
            </a:p>
          </p:txBody>
        </p:sp>
        <p:sp>
          <p:nvSpPr>
            <p:cNvPr id="59466" name="Text Box 81"/>
            <p:cNvSpPr txBox="1">
              <a:spLocks noChangeArrowheads="1"/>
            </p:cNvSpPr>
            <p:nvPr/>
          </p:nvSpPr>
          <p:spPr bwMode="auto">
            <a:xfrm>
              <a:off x="580" y="332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1</a:t>
              </a:r>
            </a:p>
          </p:txBody>
        </p:sp>
        <p:sp>
          <p:nvSpPr>
            <p:cNvPr id="59467" name="Text Box 82"/>
            <p:cNvSpPr txBox="1">
              <a:spLocks noChangeArrowheads="1"/>
            </p:cNvSpPr>
            <p:nvPr/>
          </p:nvSpPr>
          <p:spPr bwMode="auto">
            <a:xfrm>
              <a:off x="1399" y="320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3</a:t>
              </a:r>
            </a:p>
          </p:txBody>
        </p:sp>
        <p:sp>
          <p:nvSpPr>
            <p:cNvPr id="59468" name="Text Box 83"/>
            <p:cNvSpPr txBox="1">
              <a:spLocks noChangeArrowheads="1"/>
            </p:cNvSpPr>
            <p:nvPr/>
          </p:nvSpPr>
          <p:spPr bwMode="auto">
            <a:xfrm>
              <a:off x="1336" y="356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1</a:t>
              </a:r>
            </a:p>
          </p:txBody>
        </p:sp>
        <p:sp>
          <p:nvSpPr>
            <p:cNvPr id="59469" name="Text Box 84"/>
            <p:cNvSpPr txBox="1">
              <a:spLocks noChangeArrowheads="1"/>
            </p:cNvSpPr>
            <p:nvPr/>
          </p:nvSpPr>
          <p:spPr bwMode="auto">
            <a:xfrm>
              <a:off x="1696" y="313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1</a:t>
              </a:r>
            </a:p>
          </p:txBody>
        </p:sp>
        <p:sp>
          <p:nvSpPr>
            <p:cNvPr id="59470" name="Text Box 85"/>
            <p:cNvSpPr txBox="1">
              <a:spLocks noChangeArrowheads="1"/>
            </p:cNvSpPr>
            <p:nvPr/>
          </p:nvSpPr>
          <p:spPr bwMode="auto">
            <a:xfrm>
              <a:off x="2056" y="339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2</a:t>
              </a:r>
            </a:p>
          </p:txBody>
        </p:sp>
        <p:sp>
          <p:nvSpPr>
            <p:cNvPr id="59471" name="Text Box 86"/>
            <p:cNvSpPr txBox="1">
              <a:spLocks noChangeArrowheads="1"/>
            </p:cNvSpPr>
            <p:nvPr/>
          </p:nvSpPr>
          <p:spPr bwMode="auto">
            <a:xfrm>
              <a:off x="2029" y="286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5</a:t>
              </a:r>
            </a:p>
          </p:txBody>
        </p:sp>
        <p:sp>
          <p:nvSpPr>
            <p:cNvPr id="59472" name="Text Box 87"/>
            <p:cNvSpPr txBox="1">
              <a:spLocks noChangeArrowheads="1"/>
            </p:cNvSpPr>
            <p:nvPr/>
          </p:nvSpPr>
          <p:spPr bwMode="auto">
            <a:xfrm>
              <a:off x="1294" y="271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3</a:t>
              </a:r>
            </a:p>
          </p:txBody>
        </p:sp>
        <p:sp>
          <p:nvSpPr>
            <p:cNvPr id="59473" name="Text Box 88"/>
            <p:cNvSpPr txBox="1">
              <a:spLocks noChangeArrowheads="1"/>
            </p:cNvSpPr>
            <p:nvPr/>
          </p:nvSpPr>
          <p:spPr bwMode="auto">
            <a:xfrm>
              <a:off x="943" y="244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5</a:t>
              </a:r>
            </a:p>
          </p:txBody>
        </p:sp>
        <p:sp>
          <p:nvSpPr>
            <p:cNvPr id="59474" name="Line 89"/>
            <p:cNvSpPr>
              <a:spLocks noChangeShapeType="1"/>
            </p:cNvSpPr>
            <p:nvPr/>
          </p:nvSpPr>
          <p:spPr bwMode="auto">
            <a:xfrm>
              <a:off x="612" y="3261"/>
              <a:ext cx="282" cy="28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5" name="Line 90"/>
            <p:cNvSpPr>
              <a:spLocks noChangeShapeType="1"/>
            </p:cNvSpPr>
            <p:nvPr/>
          </p:nvSpPr>
          <p:spPr bwMode="auto">
            <a:xfrm flipV="1">
              <a:off x="672" y="2973"/>
              <a:ext cx="312" cy="1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11" name="Rectangle 96"/>
          <p:cNvSpPr>
            <a:spLocks noChangeArrowheads="1"/>
          </p:cNvSpPr>
          <p:nvPr/>
        </p:nvSpPr>
        <p:spPr bwMode="auto">
          <a:xfrm>
            <a:off x="4114800" y="4114800"/>
            <a:ext cx="4648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2400" b="0" dirty="0">
                <a:latin typeface="Arial" charset="0"/>
              </a:rPr>
              <a:t>To determine path A </a:t>
            </a:r>
            <a:r>
              <a:rPr lang="en-US" sz="2400" b="0" dirty="0">
                <a:latin typeface="Arial" charset="0"/>
                <a:sym typeface="Symbol" charset="0"/>
              </a:rPr>
              <a:t></a:t>
            </a:r>
            <a:r>
              <a:rPr lang="en-US" sz="2400" b="0" dirty="0">
                <a:latin typeface="Arial" charset="0"/>
              </a:rPr>
              <a:t> C (say), work backward from C via p(v) </a:t>
            </a:r>
          </a:p>
        </p:txBody>
      </p:sp>
      <p:sp>
        <p:nvSpPr>
          <p:cNvPr id="1021025" name="Oval 97"/>
          <p:cNvSpPr>
            <a:spLocks noChangeArrowheads="1"/>
          </p:cNvSpPr>
          <p:nvPr/>
        </p:nvSpPr>
        <p:spPr bwMode="auto">
          <a:xfrm>
            <a:off x="4419600" y="2362200"/>
            <a:ext cx="609600" cy="4572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1026" name="Oval 98"/>
          <p:cNvSpPr>
            <a:spLocks noChangeArrowheads="1"/>
          </p:cNvSpPr>
          <p:nvPr/>
        </p:nvSpPr>
        <p:spPr bwMode="auto">
          <a:xfrm>
            <a:off x="6934200" y="2057400"/>
            <a:ext cx="609600" cy="4572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1027" name="Oval 99"/>
          <p:cNvSpPr>
            <a:spLocks noChangeArrowheads="1"/>
          </p:cNvSpPr>
          <p:nvPr/>
        </p:nvSpPr>
        <p:spPr bwMode="auto">
          <a:xfrm>
            <a:off x="5638800" y="1752600"/>
            <a:ext cx="609600" cy="4572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1028" name="AutoShape 100"/>
          <p:cNvCxnSpPr>
            <a:cxnSpLocks noChangeShapeType="1"/>
            <a:stCxn id="1021025" idx="6"/>
            <a:endCxn id="1021026" idx="2"/>
          </p:cNvCxnSpPr>
          <p:nvPr/>
        </p:nvCxnSpPr>
        <p:spPr bwMode="auto">
          <a:xfrm flipV="1">
            <a:off x="5041900" y="2286000"/>
            <a:ext cx="1879600" cy="3048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1029" name="AutoShape 101"/>
          <p:cNvCxnSpPr>
            <a:cxnSpLocks noChangeShapeType="1"/>
            <a:stCxn id="1021026" idx="2"/>
            <a:endCxn id="1021027" idx="5"/>
          </p:cNvCxnSpPr>
          <p:nvPr/>
        </p:nvCxnSpPr>
        <p:spPr bwMode="auto">
          <a:xfrm flipH="1" flipV="1">
            <a:off x="6159500" y="2155825"/>
            <a:ext cx="762000" cy="13017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77772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1025" grpId="0" animBg="1"/>
      <p:bldP spid="1021026" grpId="0" animBg="1"/>
      <p:bldP spid="10210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lecture contains detailed calculations</a:t>
            </a:r>
          </a:p>
          <a:p>
            <a:pPr lvl="1"/>
            <a:endParaRPr lang="en-US" dirty="0"/>
          </a:p>
          <a:p>
            <a:r>
              <a:rPr lang="en-US" dirty="0" smtClean="0"/>
              <a:t>Prolonged exposure may induce drowsiness</a:t>
            </a:r>
          </a:p>
          <a:p>
            <a:pPr marL="1830387" lvl="5" indent="0">
              <a:buNone/>
            </a:pPr>
            <a:endParaRPr lang="en-US" dirty="0"/>
          </a:p>
          <a:p>
            <a:r>
              <a:rPr lang="en-US" dirty="0" smtClean="0"/>
              <a:t>To keep you awake I will be tossing beanbags</a:t>
            </a:r>
          </a:p>
          <a:p>
            <a:pPr lvl="1"/>
            <a:r>
              <a:rPr lang="en-US" b="1" dirty="0" smtClean="0"/>
              <a:t>Do not misplace them</a:t>
            </a:r>
          </a:p>
          <a:p>
            <a:pPr lvl="1"/>
            <a:r>
              <a:rPr lang="en-US" b="1" dirty="0" smtClean="0"/>
              <a:t>Do not read the sheet of paper attached</a:t>
            </a:r>
          </a:p>
          <a:p>
            <a:pPr lvl="1"/>
            <a:r>
              <a:rPr lang="en-US" dirty="0" smtClean="0"/>
              <a:t>If you’ve already participated, hand to </a:t>
            </a:r>
            <a:r>
              <a:rPr lang="en-US" dirty="0" err="1" smtClean="0"/>
              <a:t>nbr</a:t>
            </a:r>
            <a:r>
              <a:rPr lang="en-US" dirty="0" smtClean="0"/>
              <a:t> who hasn’t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45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8D33467-B280-B742-9300-1A3886EEE1BD}" type="slidenum">
              <a:rPr lang="en-US" sz="1400" b="0">
                <a:latin typeface="Times New Roman" charset="0"/>
              </a:rPr>
              <a:pPr eaLnBrk="1" hangingPunct="1"/>
              <a:t>30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49250" name="Rectangle 2"/>
          <p:cNvSpPr>
            <a:spLocks noChangeArrowheads="1"/>
          </p:cNvSpPr>
          <p:nvPr/>
        </p:nvSpPr>
        <p:spPr bwMode="auto">
          <a:xfrm>
            <a:off x="457200" y="13716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algn="l" eaLnBrk="0" hangingPunct="0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800" b="0" dirty="0">
                <a:latin typeface="Arial" charset="0"/>
              </a:rPr>
              <a:t>Running </a:t>
            </a:r>
            <a:r>
              <a:rPr lang="en-US" sz="2800" b="0" dirty="0" err="1">
                <a:latin typeface="Arial" charset="0"/>
              </a:rPr>
              <a:t>Dijkstra</a:t>
            </a:r>
            <a:r>
              <a:rPr lang="en-US" sz="2800" b="0" dirty="0">
                <a:latin typeface="Arial" charset="0"/>
              </a:rPr>
              <a:t> at node A gives the shortest path from A to all destinations</a:t>
            </a:r>
          </a:p>
          <a:p>
            <a:pPr marL="457200" indent="-457200" algn="l" eaLnBrk="0" hangingPunct="0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800" b="0" dirty="0">
                <a:latin typeface="Arial" charset="0"/>
              </a:rPr>
              <a:t>We then construct the </a:t>
            </a:r>
            <a:r>
              <a:rPr lang="en-US" sz="2800" b="0" i="1" dirty="0">
                <a:latin typeface="Arial" charset="0"/>
              </a:rPr>
              <a:t>forwarding table</a:t>
            </a:r>
            <a:endParaRPr lang="en-US" b="0" dirty="0">
              <a:latin typeface="Arial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The Forwarding Table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3276600"/>
            <a:ext cx="3571875" cy="2236788"/>
            <a:chOff x="336" y="2400"/>
            <a:chExt cx="2250" cy="1409"/>
          </a:xfrm>
        </p:grpSpPr>
        <p:sp>
          <p:nvSpPr>
            <p:cNvPr id="61468" name="Freeform 5"/>
            <p:cNvSpPr>
              <a:spLocks/>
            </p:cNvSpPr>
            <p:nvPr/>
          </p:nvSpPr>
          <p:spPr bwMode="auto">
            <a:xfrm>
              <a:off x="336" y="2400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9" name="Freeform 6"/>
            <p:cNvSpPr>
              <a:spLocks/>
            </p:cNvSpPr>
            <p:nvPr/>
          </p:nvSpPr>
          <p:spPr bwMode="auto">
            <a:xfrm>
              <a:off x="672" y="2949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0" name="Oval 7"/>
            <p:cNvSpPr>
              <a:spLocks noChangeArrowheads="1"/>
            </p:cNvSpPr>
            <p:nvPr/>
          </p:nvSpPr>
          <p:spPr bwMode="auto">
            <a:xfrm>
              <a:off x="412" y="3191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1" name="Line 8"/>
            <p:cNvSpPr>
              <a:spLocks noChangeShapeType="1"/>
            </p:cNvSpPr>
            <p:nvPr/>
          </p:nvSpPr>
          <p:spPr bwMode="auto">
            <a:xfrm>
              <a:off x="412" y="31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2" name="Line 9"/>
            <p:cNvSpPr>
              <a:spLocks noChangeShapeType="1"/>
            </p:cNvSpPr>
            <p:nvPr/>
          </p:nvSpPr>
          <p:spPr bwMode="auto">
            <a:xfrm>
              <a:off x="725" y="31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3" name="Rectangle 10"/>
            <p:cNvSpPr>
              <a:spLocks noChangeArrowheads="1"/>
            </p:cNvSpPr>
            <p:nvPr/>
          </p:nvSpPr>
          <p:spPr bwMode="auto">
            <a:xfrm>
              <a:off x="412" y="3184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61474" name="Oval 11"/>
            <p:cNvSpPr>
              <a:spLocks noChangeArrowheads="1"/>
            </p:cNvSpPr>
            <p:nvPr/>
          </p:nvSpPr>
          <p:spPr bwMode="auto">
            <a:xfrm>
              <a:off x="409" y="3125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5" name="Oval 12"/>
            <p:cNvSpPr>
              <a:spLocks noChangeArrowheads="1"/>
            </p:cNvSpPr>
            <p:nvPr/>
          </p:nvSpPr>
          <p:spPr bwMode="auto">
            <a:xfrm>
              <a:off x="886" y="3578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6" name="Line 13"/>
            <p:cNvSpPr>
              <a:spLocks noChangeShapeType="1"/>
            </p:cNvSpPr>
            <p:nvPr/>
          </p:nvSpPr>
          <p:spPr bwMode="auto">
            <a:xfrm>
              <a:off x="886" y="35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7" name="Line 14"/>
            <p:cNvSpPr>
              <a:spLocks noChangeShapeType="1"/>
            </p:cNvSpPr>
            <p:nvPr/>
          </p:nvSpPr>
          <p:spPr bwMode="auto">
            <a:xfrm>
              <a:off x="1199" y="35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8" name="Rectangle 15"/>
            <p:cNvSpPr>
              <a:spLocks noChangeArrowheads="1"/>
            </p:cNvSpPr>
            <p:nvPr/>
          </p:nvSpPr>
          <p:spPr bwMode="auto">
            <a:xfrm>
              <a:off x="886" y="3571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61479" name="Oval 16"/>
            <p:cNvSpPr>
              <a:spLocks noChangeArrowheads="1"/>
            </p:cNvSpPr>
            <p:nvPr/>
          </p:nvSpPr>
          <p:spPr bwMode="auto">
            <a:xfrm>
              <a:off x="883" y="3512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0" name="Oval 17"/>
            <p:cNvSpPr>
              <a:spLocks noChangeArrowheads="1"/>
            </p:cNvSpPr>
            <p:nvPr/>
          </p:nvSpPr>
          <p:spPr bwMode="auto">
            <a:xfrm>
              <a:off x="882" y="2888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1" name="Line 18"/>
            <p:cNvSpPr>
              <a:spLocks noChangeShapeType="1"/>
            </p:cNvSpPr>
            <p:nvPr/>
          </p:nvSpPr>
          <p:spPr bwMode="auto">
            <a:xfrm>
              <a:off x="882" y="288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2" name="Line 19"/>
            <p:cNvSpPr>
              <a:spLocks noChangeShapeType="1"/>
            </p:cNvSpPr>
            <p:nvPr/>
          </p:nvSpPr>
          <p:spPr bwMode="auto">
            <a:xfrm>
              <a:off x="1195" y="288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3" name="Rectangle 20"/>
            <p:cNvSpPr>
              <a:spLocks noChangeArrowheads="1"/>
            </p:cNvSpPr>
            <p:nvPr/>
          </p:nvSpPr>
          <p:spPr bwMode="auto">
            <a:xfrm>
              <a:off x="882" y="2881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61484" name="Oval 21"/>
            <p:cNvSpPr>
              <a:spLocks noChangeArrowheads="1"/>
            </p:cNvSpPr>
            <p:nvPr/>
          </p:nvSpPr>
          <p:spPr bwMode="auto">
            <a:xfrm>
              <a:off x="879" y="2822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5" name="Oval 22"/>
            <p:cNvSpPr>
              <a:spLocks noChangeArrowheads="1"/>
            </p:cNvSpPr>
            <p:nvPr/>
          </p:nvSpPr>
          <p:spPr bwMode="auto">
            <a:xfrm>
              <a:off x="1565" y="2884"/>
              <a:ext cx="312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6" name="Line 23"/>
            <p:cNvSpPr>
              <a:spLocks noChangeShapeType="1"/>
            </p:cNvSpPr>
            <p:nvPr/>
          </p:nvSpPr>
          <p:spPr bwMode="auto">
            <a:xfrm>
              <a:off x="1565" y="28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7" name="Line 24"/>
            <p:cNvSpPr>
              <a:spLocks noChangeShapeType="1"/>
            </p:cNvSpPr>
            <p:nvPr/>
          </p:nvSpPr>
          <p:spPr bwMode="auto">
            <a:xfrm>
              <a:off x="1877" y="28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8" name="Rectangle 25"/>
            <p:cNvSpPr>
              <a:spLocks noChangeArrowheads="1"/>
            </p:cNvSpPr>
            <p:nvPr/>
          </p:nvSpPr>
          <p:spPr bwMode="auto">
            <a:xfrm>
              <a:off x="1565" y="2877"/>
              <a:ext cx="309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61489" name="Oval 26"/>
            <p:cNvSpPr>
              <a:spLocks noChangeArrowheads="1"/>
            </p:cNvSpPr>
            <p:nvPr/>
          </p:nvSpPr>
          <p:spPr bwMode="auto">
            <a:xfrm>
              <a:off x="1568" y="2821"/>
              <a:ext cx="312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0" name="Oval 27"/>
            <p:cNvSpPr>
              <a:spLocks noChangeArrowheads="1"/>
            </p:cNvSpPr>
            <p:nvPr/>
          </p:nvSpPr>
          <p:spPr bwMode="auto">
            <a:xfrm>
              <a:off x="1575" y="3575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1" name="Line 28"/>
            <p:cNvSpPr>
              <a:spLocks noChangeShapeType="1"/>
            </p:cNvSpPr>
            <p:nvPr/>
          </p:nvSpPr>
          <p:spPr bwMode="auto">
            <a:xfrm>
              <a:off x="1575" y="356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2" name="Line 29"/>
            <p:cNvSpPr>
              <a:spLocks noChangeShapeType="1"/>
            </p:cNvSpPr>
            <p:nvPr/>
          </p:nvSpPr>
          <p:spPr bwMode="auto">
            <a:xfrm>
              <a:off x="1888" y="356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3" name="Rectangle 30"/>
            <p:cNvSpPr>
              <a:spLocks noChangeArrowheads="1"/>
            </p:cNvSpPr>
            <p:nvPr/>
          </p:nvSpPr>
          <p:spPr bwMode="auto">
            <a:xfrm>
              <a:off x="1575" y="3568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61494" name="Oval 31"/>
            <p:cNvSpPr>
              <a:spLocks noChangeArrowheads="1"/>
            </p:cNvSpPr>
            <p:nvPr/>
          </p:nvSpPr>
          <p:spPr bwMode="auto">
            <a:xfrm>
              <a:off x="1572" y="3509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5" name="Oval 32"/>
            <p:cNvSpPr>
              <a:spLocks noChangeArrowheads="1"/>
            </p:cNvSpPr>
            <p:nvPr/>
          </p:nvSpPr>
          <p:spPr bwMode="auto">
            <a:xfrm>
              <a:off x="2140" y="323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6" name="Line 33"/>
            <p:cNvSpPr>
              <a:spLocks noChangeShapeType="1"/>
            </p:cNvSpPr>
            <p:nvPr/>
          </p:nvSpPr>
          <p:spPr bwMode="auto">
            <a:xfrm>
              <a:off x="2140" y="322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7" name="Line 34"/>
            <p:cNvSpPr>
              <a:spLocks noChangeShapeType="1"/>
            </p:cNvSpPr>
            <p:nvPr/>
          </p:nvSpPr>
          <p:spPr bwMode="auto">
            <a:xfrm>
              <a:off x="2453" y="322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8" name="Rectangle 35"/>
            <p:cNvSpPr>
              <a:spLocks noChangeArrowheads="1"/>
            </p:cNvSpPr>
            <p:nvPr/>
          </p:nvSpPr>
          <p:spPr bwMode="auto">
            <a:xfrm>
              <a:off x="2140" y="322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61499" name="Oval 36"/>
            <p:cNvSpPr>
              <a:spLocks noChangeArrowheads="1"/>
            </p:cNvSpPr>
            <p:nvPr/>
          </p:nvSpPr>
          <p:spPr bwMode="auto">
            <a:xfrm>
              <a:off x="2137" y="316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0" name="Freeform 37"/>
            <p:cNvSpPr>
              <a:spLocks/>
            </p:cNvSpPr>
            <p:nvPr/>
          </p:nvSpPr>
          <p:spPr bwMode="auto">
            <a:xfrm>
              <a:off x="1731" y="2976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1" name="Freeform 38"/>
            <p:cNvSpPr>
              <a:spLocks/>
            </p:cNvSpPr>
            <p:nvPr/>
          </p:nvSpPr>
          <p:spPr bwMode="auto">
            <a:xfrm>
              <a:off x="1038" y="2982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2" name="Freeform 39"/>
            <p:cNvSpPr>
              <a:spLocks/>
            </p:cNvSpPr>
            <p:nvPr/>
          </p:nvSpPr>
          <p:spPr bwMode="auto">
            <a:xfrm>
              <a:off x="1203" y="2967"/>
              <a:ext cx="504" cy="600"/>
            </a:xfrm>
            <a:custGeom>
              <a:avLst/>
              <a:gdLst>
                <a:gd name="T0" fmla="*/ 0 w 378"/>
                <a:gd name="T1" fmla="*/ 7134 h 174"/>
                <a:gd name="T2" fmla="*/ 896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3" name="Freeform 40"/>
            <p:cNvSpPr>
              <a:spLocks/>
            </p:cNvSpPr>
            <p:nvPr/>
          </p:nvSpPr>
          <p:spPr bwMode="auto">
            <a:xfrm>
              <a:off x="1890" y="3312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4" name="Freeform 41"/>
            <p:cNvSpPr>
              <a:spLocks/>
            </p:cNvSpPr>
            <p:nvPr/>
          </p:nvSpPr>
          <p:spPr bwMode="auto">
            <a:xfrm>
              <a:off x="1209" y="3597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5" name="Freeform 42"/>
            <p:cNvSpPr>
              <a:spLocks/>
            </p:cNvSpPr>
            <p:nvPr/>
          </p:nvSpPr>
          <p:spPr bwMode="auto">
            <a:xfrm>
              <a:off x="618" y="3273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6" name="Freeform 43"/>
            <p:cNvSpPr>
              <a:spLocks/>
            </p:cNvSpPr>
            <p:nvPr/>
          </p:nvSpPr>
          <p:spPr bwMode="auto">
            <a:xfrm>
              <a:off x="1203" y="2907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7" name="Freeform 44"/>
            <p:cNvSpPr>
              <a:spLocks/>
            </p:cNvSpPr>
            <p:nvPr/>
          </p:nvSpPr>
          <p:spPr bwMode="auto">
            <a:xfrm>
              <a:off x="1878" y="2904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8" name="Freeform 45"/>
            <p:cNvSpPr>
              <a:spLocks/>
            </p:cNvSpPr>
            <p:nvPr/>
          </p:nvSpPr>
          <p:spPr bwMode="auto">
            <a:xfrm>
              <a:off x="561" y="2475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509" name="Group 46"/>
            <p:cNvGrpSpPr>
              <a:grpSpLocks/>
            </p:cNvGrpSpPr>
            <p:nvPr/>
          </p:nvGrpSpPr>
          <p:grpSpPr bwMode="auto">
            <a:xfrm>
              <a:off x="457" y="3089"/>
              <a:ext cx="212" cy="231"/>
              <a:chOff x="2950" y="2441"/>
              <a:chExt cx="215" cy="231"/>
            </a:xfrm>
          </p:grpSpPr>
          <p:sp>
            <p:nvSpPr>
              <p:cNvPr id="61537" name="Rectangle 4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8" name="Text Box 48"/>
              <p:cNvSpPr txBox="1">
                <a:spLocks noChangeArrowheads="1"/>
              </p:cNvSpPr>
              <p:nvPr/>
            </p:nvSpPr>
            <p:spPr bwMode="auto">
              <a:xfrm>
                <a:off x="2950" y="2441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A</a:t>
                </a:r>
              </a:p>
            </p:txBody>
          </p:sp>
        </p:grpSp>
        <p:grpSp>
          <p:nvGrpSpPr>
            <p:cNvPr id="61510" name="Group 49"/>
            <p:cNvGrpSpPr>
              <a:grpSpLocks/>
            </p:cNvGrpSpPr>
            <p:nvPr/>
          </p:nvGrpSpPr>
          <p:grpSpPr bwMode="auto">
            <a:xfrm>
              <a:off x="1627" y="3473"/>
              <a:ext cx="212" cy="231"/>
              <a:chOff x="2950" y="2441"/>
              <a:chExt cx="215" cy="231"/>
            </a:xfrm>
          </p:grpSpPr>
          <p:sp>
            <p:nvSpPr>
              <p:cNvPr id="61535" name="Rectangle 5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6" name="Text Box 51"/>
              <p:cNvSpPr txBox="1">
                <a:spLocks noChangeArrowheads="1"/>
              </p:cNvSpPr>
              <p:nvPr/>
            </p:nvSpPr>
            <p:spPr bwMode="auto">
              <a:xfrm>
                <a:off x="2950" y="2441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E</a:t>
                </a:r>
              </a:p>
            </p:txBody>
          </p:sp>
        </p:grpSp>
        <p:grpSp>
          <p:nvGrpSpPr>
            <p:cNvPr id="61511" name="Group 52"/>
            <p:cNvGrpSpPr>
              <a:grpSpLocks/>
            </p:cNvGrpSpPr>
            <p:nvPr/>
          </p:nvGrpSpPr>
          <p:grpSpPr bwMode="auto">
            <a:xfrm>
              <a:off x="942" y="3470"/>
              <a:ext cx="220" cy="231"/>
              <a:chOff x="2946" y="2441"/>
              <a:chExt cx="223" cy="231"/>
            </a:xfrm>
          </p:grpSpPr>
          <p:sp>
            <p:nvSpPr>
              <p:cNvPr id="61533" name="Rectangle 5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4" name="Text Box 54"/>
              <p:cNvSpPr txBox="1">
                <a:spLocks noChangeArrowheads="1"/>
              </p:cNvSpPr>
              <p:nvPr/>
            </p:nvSpPr>
            <p:spPr bwMode="auto">
              <a:xfrm>
                <a:off x="2946" y="2441"/>
                <a:ext cx="22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D</a:t>
                </a:r>
              </a:p>
            </p:txBody>
          </p:sp>
        </p:grpSp>
        <p:grpSp>
          <p:nvGrpSpPr>
            <p:cNvPr id="61512" name="Group 55"/>
            <p:cNvGrpSpPr>
              <a:grpSpLocks/>
            </p:cNvGrpSpPr>
            <p:nvPr/>
          </p:nvGrpSpPr>
          <p:grpSpPr bwMode="auto">
            <a:xfrm>
              <a:off x="1617" y="2783"/>
              <a:ext cx="220" cy="231"/>
              <a:chOff x="2946" y="2441"/>
              <a:chExt cx="223" cy="231"/>
            </a:xfrm>
          </p:grpSpPr>
          <p:sp>
            <p:nvSpPr>
              <p:cNvPr id="61531" name="Rectangle 5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2" name="Text Box 57"/>
              <p:cNvSpPr txBox="1">
                <a:spLocks noChangeArrowheads="1"/>
              </p:cNvSpPr>
              <p:nvPr/>
            </p:nvSpPr>
            <p:spPr bwMode="auto">
              <a:xfrm>
                <a:off x="2946" y="2441"/>
                <a:ext cx="22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C</a:t>
                </a:r>
              </a:p>
            </p:txBody>
          </p:sp>
        </p:grpSp>
        <p:grpSp>
          <p:nvGrpSpPr>
            <p:cNvPr id="61513" name="Group 58"/>
            <p:cNvGrpSpPr>
              <a:grpSpLocks/>
            </p:cNvGrpSpPr>
            <p:nvPr/>
          </p:nvGrpSpPr>
          <p:grpSpPr bwMode="auto">
            <a:xfrm>
              <a:off x="938" y="2783"/>
              <a:ext cx="212" cy="231"/>
              <a:chOff x="2951" y="2441"/>
              <a:chExt cx="215" cy="231"/>
            </a:xfrm>
          </p:grpSpPr>
          <p:sp>
            <p:nvSpPr>
              <p:cNvPr id="61529" name="Rectangle 5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0" name="Text Box 60"/>
              <p:cNvSpPr txBox="1">
                <a:spLocks noChangeArrowheads="1"/>
              </p:cNvSpPr>
              <p:nvPr/>
            </p:nvSpPr>
            <p:spPr bwMode="auto">
              <a:xfrm>
                <a:off x="2951" y="2441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B</a:t>
                </a:r>
              </a:p>
            </p:txBody>
          </p:sp>
        </p:grpSp>
        <p:grpSp>
          <p:nvGrpSpPr>
            <p:cNvPr id="61514" name="Group 61"/>
            <p:cNvGrpSpPr>
              <a:grpSpLocks/>
            </p:cNvGrpSpPr>
            <p:nvPr/>
          </p:nvGrpSpPr>
          <p:grpSpPr bwMode="auto">
            <a:xfrm>
              <a:off x="2204" y="3131"/>
              <a:ext cx="204" cy="231"/>
              <a:chOff x="2954" y="2441"/>
              <a:chExt cx="207" cy="231"/>
            </a:xfrm>
          </p:grpSpPr>
          <p:sp>
            <p:nvSpPr>
              <p:cNvPr id="61527" name="Rectangle 6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8" name="Text Box 63"/>
              <p:cNvSpPr txBox="1">
                <a:spLocks noChangeArrowheads="1"/>
              </p:cNvSpPr>
              <p:nvPr/>
            </p:nvSpPr>
            <p:spPr bwMode="auto">
              <a:xfrm>
                <a:off x="2954" y="2441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F</a:t>
                </a:r>
              </a:p>
            </p:txBody>
          </p:sp>
        </p:grpSp>
        <p:sp>
          <p:nvSpPr>
            <p:cNvPr id="61515" name="Text Box 64"/>
            <p:cNvSpPr txBox="1">
              <a:spLocks noChangeArrowheads="1"/>
            </p:cNvSpPr>
            <p:nvPr/>
          </p:nvSpPr>
          <p:spPr bwMode="auto">
            <a:xfrm>
              <a:off x="667" y="289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2</a:t>
              </a:r>
            </a:p>
          </p:txBody>
        </p:sp>
        <p:sp>
          <p:nvSpPr>
            <p:cNvPr id="61516" name="Text Box 65"/>
            <p:cNvSpPr txBox="1">
              <a:spLocks noChangeArrowheads="1"/>
            </p:cNvSpPr>
            <p:nvPr/>
          </p:nvSpPr>
          <p:spPr bwMode="auto">
            <a:xfrm>
              <a:off x="1015" y="311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2</a:t>
              </a:r>
            </a:p>
          </p:txBody>
        </p:sp>
        <p:sp>
          <p:nvSpPr>
            <p:cNvPr id="61517" name="Text Box 66"/>
            <p:cNvSpPr txBox="1">
              <a:spLocks noChangeArrowheads="1"/>
            </p:cNvSpPr>
            <p:nvPr/>
          </p:nvSpPr>
          <p:spPr bwMode="auto">
            <a:xfrm>
              <a:off x="580" y="332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1</a:t>
              </a:r>
            </a:p>
          </p:txBody>
        </p:sp>
        <p:sp>
          <p:nvSpPr>
            <p:cNvPr id="61518" name="Text Box 67"/>
            <p:cNvSpPr txBox="1">
              <a:spLocks noChangeArrowheads="1"/>
            </p:cNvSpPr>
            <p:nvPr/>
          </p:nvSpPr>
          <p:spPr bwMode="auto">
            <a:xfrm>
              <a:off x="1399" y="320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3</a:t>
              </a:r>
            </a:p>
          </p:txBody>
        </p:sp>
        <p:sp>
          <p:nvSpPr>
            <p:cNvPr id="61519" name="Text Box 68"/>
            <p:cNvSpPr txBox="1">
              <a:spLocks noChangeArrowheads="1"/>
            </p:cNvSpPr>
            <p:nvPr/>
          </p:nvSpPr>
          <p:spPr bwMode="auto">
            <a:xfrm>
              <a:off x="1336" y="356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1</a:t>
              </a:r>
            </a:p>
          </p:txBody>
        </p:sp>
        <p:sp>
          <p:nvSpPr>
            <p:cNvPr id="61520" name="Text Box 69"/>
            <p:cNvSpPr txBox="1">
              <a:spLocks noChangeArrowheads="1"/>
            </p:cNvSpPr>
            <p:nvPr/>
          </p:nvSpPr>
          <p:spPr bwMode="auto">
            <a:xfrm>
              <a:off x="1696" y="313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1</a:t>
              </a:r>
            </a:p>
          </p:txBody>
        </p:sp>
        <p:sp>
          <p:nvSpPr>
            <p:cNvPr id="61521" name="Text Box 70"/>
            <p:cNvSpPr txBox="1">
              <a:spLocks noChangeArrowheads="1"/>
            </p:cNvSpPr>
            <p:nvPr/>
          </p:nvSpPr>
          <p:spPr bwMode="auto">
            <a:xfrm>
              <a:off x="2056" y="339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2</a:t>
              </a:r>
            </a:p>
          </p:txBody>
        </p:sp>
        <p:sp>
          <p:nvSpPr>
            <p:cNvPr id="61522" name="Text Box 71"/>
            <p:cNvSpPr txBox="1">
              <a:spLocks noChangeArrowheads="1"/>
            </p:cNvSpPr>
            <p:nvPr/>
          </p:nvSpPr>
          <p:spPr bwMode="auto">
            <a:xfrm>
              <a:off x="2029" y="286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5</a:t>
              </a:r>
            </a:p>
          </p:txBody>
        </p:sp>
        <p:sp>
          <p:nvSpPr>
            <p:cNvPr id="61523" name="Text Box 72"/>
            <p:cNvSpPr txBox="1">
              <a:spLocks noChangeArrowheads="1"/>
            </p:cNvSpPr>
            <p:nvPr/>
          </p:nvSpPr>
          <p:spPr bwMode="auto">
            <a:xfrm>
              <a:off x="1294" y="271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3</a:t>
              </a:r>
            </a:p>
          </p:txBody>
        </p:sp>
        <p:sp>
          <p:nvSpPr>
            <p:cNvPr id="61524" name="Text Box 73"/>
            <p:cNvSpPr txBox="1">
              <a:spLocks noChangeArrowheads="1"/>
            </p:cNvSpPr>
            <p:nvPr/>
          </p:nvSpPr>
          <p:spPr bwMode="auto">
            <a:xfrm>
              <a:off x="943" y="244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Arial" charset="0"/>
                </a:rPr>
                <a:t>5</a:t>
              </a:r>
            </a:p>
          </p:txBody>
        </p:sp>
        <p:sp>
          <p:nvSpPr>
            <p:cNvPr id="61525" name="Line 74"/>
            <p:cNvSpPr>
              <a:spLocks noChangeShapeType="1"/>
            </p:cNvSpPr>
            <p:nvPr/>
          </p:nvSpPr>
          <p:spPr bwMode="auto">
            <a:xfrm>
              <a:off x="612" y="3261"/>
              <a:ext cx="282" cy="28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6" name="Line 75"/>
            <p:cNvSpPr>
              <a:spLocks noChangeShapeType="1"/>
            </p:cNvSpPr>
            <p:nvPr/>
          </p:nvSpPr>
          <p:spPr bwMode="auto">
            <a:xfrm flipV="1">
              <a:off x="672" y="2973"/>
              <a:ext cx="312" cy="1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949324" name="Group 76"/>
          <p:cNvGraphicFramePr>
            <a:graphicFrameLocks noGrp="1"/>
          </p:cNvGraphicFramePr>
          <p:nvPr/>
        </p:nvGraphicFramePr>
        <p:xfrm>
          <a:off x="4724400" y="3124200"/>
          <a:ext cx="3505200" cy="3124200"/>
        </p:xfrm>
        <a:graphic>
          <a:graphicData uri="http://schemas.openxmlformats.org/drawingml/2006/table">
            <a:tbl>
              <a:tblPr/>
              <a:tblGrid>
                <a:gridCol w="1898650"/>
                <a:gridCol w="160655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Destination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(A,B)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(A,D)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(A,D)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(A,D)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(A,D)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371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9250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processing does running the </a:t>
            </a:r>
            <a:r>
              <a:rPr lang="en-US" dirty="0" err="1"/>
              <a:t>Dijkstra</a:t>
            </a:r>
            <a:r>
              <a:rPr lang="en-US" dirty="0"/>
              <a:t> algorithm take?</a:t>
            </a:r>
          </a:p>
          <a:p>
            <a:r>
              <a:rPr lang="en-US" dirty="0"/>
              <a:t>Assume a network consisting of N nodes</a:t>
            </a:r>
          </a:p>
          <a:p>
            <a:pPr lvl="1"/>
            <a:r>
              <a:rPr lang="en-US" dirty="0"/>
              <a:t>Each iteration: check all nodes w not in S</a:t>
            </a:r>
          </a:p>
          <a:p>
            <a:pPr lvl="1"/>
            <a:r>
              <a:rPr lang="en-US" dirty="0"/>
              <a:t>N(N+1)/2 comparisons: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More efficient implementations: O(N log(N))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34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B6B20F9-999C-6E4C-92E7-495BBC5F5618}" type="slidenum">
              <a:rPr lang="en-US" sz="1400" b="0">
                <a:latin typeface="Times New Roman" charset="0"/>
              </a:rPr>
              <a:pPr eaLnBrk="1" hangingPunct="1"/>
              <a:t>32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Flooding the Topology Information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21336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Each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router sends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information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out its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ports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The next node sends it out through all of its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ports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xcept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the one where the information arrived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Need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to remember previous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msgs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suppress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duplicates!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03488" y="3613150"/>
            <a:ext cx="1570037" cy="1296988"/>
            <a:chOff x="1577" y="2276"/>
            <a:chExt cx="989" cy="817"/>
          </a:xfrm>
        </p:grpSpPr>
        <p:sp>
          <p:nvSpPr>
            <p:cNvPr id="65614" name="Freeform 5"/>
            <p:cNvSpPr>
              <a:spLocks/>
            </p:cNvSpPr>
            <p:nvPr/>
          </p:nvSpPr>
          <p:spPr bwMode="auto">
            <a:xfrm>
              <a:off x="1577" y="2276"/>
              <a:ext cx="182" cy="182"/>
            </a:xfrm>
            <a:custGeom>
              <a:avLst/>
              <a:gdLst>
                <a:gd name="T0" fmla="*/ 102 w 243"/>
                <a:gd name="T1" fmla="*/ 51 h 242"/>
                <a:gd name="T2" fmla="*/ 102 w 243"/>
                <a:gd name="T3" fmla="*/ 59 h 242"/>
                <a:gd name="T4" fmla="*/ 100 w 243"/>
                <a:gd name="T5" fmla="*/ 68 h 242"/>
                <a:gd name="T6" fmla="*/ 97 w 243"/>
                <a:gd name="T7" fmla="*/ 74 h 242"/>
                <a:gd name="T8" fmla="*/ 93 w 243"/>
                <a:gd name="T9" fmla="*/ 81 h 242"/>
                <a:gd name="T10" fmla="*/ 88 w 243"/>
                <a:gd name="T11" fmla="*/ 88 h 242"/>
                <a:gd name="T12" fmla="*/ 82 w 243"/>
                <a:gd name="T13" fmla="*/ 93 h 242"/>
                <a:gd name="T14" fmla="*/ 76 w 243"/>
                <a:gd name="T15" fmla="*/ 99 h 242"/>
                <a:gd name="T16" fmla="*/ 68 w 243"/>
                <a:gd name="T17" fmla="*/ 102 h 242"/>
                <a:gd name="T18" fmla="*/ 59 w 243"/>
                <a:gd name="T19" fmla="*/ 103 h 242"/>
                <a:gd name="T20" fmla="*/ 51 w 243"/>
                <a:gd name="T21" fmla="*/ 103 h 242"/>
                <a:gd name="T22" fmla="*/ 43 w 243"/>
                <a:gd name="T23" fmla="*/ 103 h 242"/>
                <a:gd name="T24" fmla="*/ 34 w 243"/>
                <a:gd name="T25" fmla="*/ 102 h 242"/>
                <a:gd name="T26" fmla="*/ 28 w 243"/>
                <a:gd name="T27" fmla="*/ 99 h 242"/>
                <a:gd name="T28" fmla="*/ 21 w 243"/>
                <a:gd name="T29" fmla="*/ 93 h 242"/>
                <a:gd name="T30" fmla="*/ 15 w 243"/>
                <a:gd name="T31" fmla="*/ 88 h 242"/>
                <a:gd name="T32" fmla="*/ 10 w 243"/>
                <a:gd name="T33" fmla="*/ 81 h 242"/>
                <a:gd name="T34" fmla="*/ 5 w 243"/>
                <a:gd name="T35" fmla="*/ 74 h 242"/>
                <a:gd name="T36" fmla="*/ 1 w 243"/>
                <a:gd name="T37" fmla="*/ 68 h 242"/>
                <a:gd name="T38" fmla="*/ 0 w 243"/>
                <a:gd name="T39" fmla="*/ 59 h 242"/>
                <a:gd name="T40" fmla="*/ 0 w 243"/>
                <a:gd name="T41" fmla="*/ 51 h 242"/>
                <a:gd name="T42" fmla="*/ 0 w 243"/>
                <a:gd name="T43" fmla="*/ 43 h 242"/>
                <a:gd name="T44" fmla="*/ 1 w 243"/>
                <a:gd name="T45" fmla="*/ 35 h 242"/>
                <a:gd name="T46" fmla="*/ 5 w 243"/>
                <a:gd name="T47" fmla="*/ 29 h 242"/>
                <a:gd name="T48" fmla="*/ 10 w 243"/>
                <a:gd name="T49" fmla="*/ 22 h 242"/>
                <a:gd name="T50" fmla="*/ 15 w 243"/>
                <a:gd name="T51" fmla="*/ 15 h 242"/>
                <a:gd name="T52" fmla="*/ 21 w 243"/>
                <a:gd name="T53" fmla="*/ 10 h 242"/>
                <a:gd name="T54" fmla="*/ 28 w 243"/>
                <a:gd name="T55" fmla="*/ 5 h 242"/>
                <a:gd name="T56" fmla="*/ 34 w 243"/>
                <a:gd name="T57" fmla="*/ 2 h 242"/>
                <a:gd name="T58" fmla="*/ 43 w 243"/>
                <a:gd name="T59" fmla="*/ 0 h 242"/>
                <a:gd name="T60" fmla="*/ 51 w 243"/>
                <a:gd name="T61" fmla="*/ 0 h 242"/>
                <a:gd name="T62" fmla="*/ 59 w 243"/>
                <a:gd name="T63" fmla="*/ 0 h 242"/>
                <a:gd name="T64" fmla="*/ 68 w 243"/>
                <a:gd name="T65" fmla="*/ 2 h 242"/>
                <a:gd name="T66" fmla="*/ 76 w 243"/>
                <a:gd name="T67" fmla="*/ 5 h 242"/>
                <a:gd name="T68" fmla="*/ 82 w 243"/>
                <a:gd name="T69" fmla="*/ 10 h 242"/>
                <a:gd name="T70" fmla="*/ 88 w 243"/>
                <a:gd name="T71" fmla="*/ 15 h 242"/>
                <a:gd name="T72" fmla="*/ 93 w 243"/>
                <a:gd name="T73" fmla="*/ 22 h 242"/>
                <a:gd name="T74" fmla="*/ 97 w 243"/>
                <a:gd name="T75" fmla="*/ 29 h 242"/>
                <a:gd name="T76" fmla="*/ 100 w 243"/>
                <a:gd name="T77" fmla="*/ 35 h 242"/>
                <a:gd name="T78" fmla="*/ 102 w 243"/>
                <a:gd name="T79" fmla="*/ 43 h 242"/>
                <a:gd name="T80" fmla="*/ 102 w 243"/>
                <a:gd name="T81" fmla="*/ 51 h 242"/>
                <a:gd name="T82" fmla="*/ 102 w 243"/>
                <a:gd name="T83" fmla="*/ 51 h 2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3"/>
                <a:gd name="T127" fmla="*/ 0 h 242"/>
                <a:gd name="T128" fmla="*/ 243 w 243"/>
                <a:gd name="T129" fmla="*/ 242 h 24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3" h="242">
                  <a:moveTo>
                    <a:pt x="243" y="121"/>
                  </a:moveTo>
                  <a:lnTo>
                    <a:pt x="243" y="140"/>
                  </a:lnTo>
                  <a:lnTo>
                    <a:pt x="239" y="160"/>
                  </a:lnTo>
                  <a:lnTo>
                    <a:pt x="231" y="176"/>
                  </a:lnTo>
                  <a:lnTo>
                    <a:pt x="220" y="191"/>
                  </a:lnTo>
                  <a:lnTo>
                    <a:pt x="208" y="207"/>
                  </a:lnTo>
                  <a:lnTo>
                    <a:pt x="196" y="219"/>
                  </a:lnTo>
                  <a:lnTo>
                    <a:pt x="180" y="231"/>
                  </a:lnTo>
                  <a:lnTo>
                    <a:pt x="161" y="238"/>
                  </a:lnTo>
                  <a:lnTo>
                    <a:pt x="141" y="242"/>
                  </a:lnTo>
                  <a:lnTo>
                    <a:pt x="122" y="242"/>
                  </a:lnTo>
                  <a:lnTo>
                    <a:pt x="102" y="242"/>
                  </a:lnTo>
                  <a:lnTo>
                    <a:pt x="83" y="238"/>
                  </a:lnTo>
                  <a:lnTo>
                    <a:pt x="67" y="231"/>
                  </a:lnTo>
                  <a:lnTo>
                    <a:pt x="51" y="219"/>
                  </a:lnTo>
                  <a:lnTo>
                    <a:pt x="36" y="207"/>
                  </a:lnTo>
                  <a:lnTo>
                    <a:pt x="24" y="191"/>
                  </a:lnTo>
                  <a:lnTo>
                    <a:pt x="12" y="176"/>
                  </a:lnTo>
                  <a:lnTo>
                    <a:pt x="4" y="160"/>
                  </a:lnTo>
                  <a:lnTo>
                    <a:pt x="0" y="140"/>
                  </a:lnTo>
                  <a:lnTo>
                    <a:pt x="0" y="121"/>
                  </a:lnTo>
                  <a:lnTo>
                    <a:pt x="0" y="101"/>
                  </a:lnTo>
                  <a:lnTo>
                    <a:pt x="4" y="82"/>
                  </a:lnTo>
                  <a:lnTo>
                    <a:pt x="12" y="66"/>
                  </a:lnTo>
                  <a:lnTo>
                    <a:pt x="24" y="50"/>
                  </a:lnTo>
                  <a:lnTo>
                    <a:pt x="36" y="35"/>
                  </a:lnTo>
                  <a:lnTo>
                    <a:pt x="51" y="23"/>
                  </a:lnTo>
                  <a:lnTo>
                    <a:pt x="67" y="11"/>
                  </a:lnTo>
                  <a:lnTo>
                    <a:pt x="83" y="4"/>
                  </a:lnTo>
                  <a:lnTo>
                    <a:pt x="102" y="0"/>
                  </a:lnTo>
                  <a:lnTo>
                    <a:pt x="122" y="0"/>
                  </a:lnTo>
                  <a:lnTo>
                    <a:pt x="141" y="0"/>
                  </a:lnTo>
                  <a:lnTo>
                    <a:pt x="161" y="4"/>
                  </a:lnTo>
                  <a:lnTo>
                    <a:pt x="180" y="11"/>
                  </a:lnTo>
                  <a:lnTo>
                    <a:pt x="196" y="23"/>
                  </a:lnTo>
                  <a:lnTo>
                    <a:pt x="208" y="35"/>
                  </a:lnTo>
                  <a:lnTo>
                    <a:pt x="220" y="50"/>
                  </a:lnTo>
                  <a:lnTo>
                    <a:pt x="231" y="66"/>
                  </a:lnTo>
                  <a:lnTo>
                    <a:pt x="239" y="82"/>
                  </a:lnTo>
                  <a:lnTo>
                    <a:pt x="243" y="101"/>
                  </a:lnTo>
                  <a:lnTo>
                    <a:pt x="243" y="12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15" name="Freeform 6"/>
            <p:cNvSpPr>
              <a:spLocks/>
            </p:cNvSpPr>
            <p:nvPr/>
          </p:nvSpPr>
          <p:spPr bwMode="auto">
            <a:xfrm>
              <a:off x="1577" y="2276"/>
              <a:ext cx="182" cy="182"/>
            </a:xfrm>
            <a:custGeom>
              <a:avLst/>
              <a:gdLst>
                <a:gd name="T0" fmla="*/ 102 w 243"/>
                <a:gd name="T1" fmla="*/ 51 h 242"/>
                <a:gd name="T2" fmla="*/ 102 w 243"/>
                <a:gd name="T3" fmla="*/ 59 h 242"/>
                <a:gd name="T4" fmla="*/ 100 w 243"/>
                <a:gd name="T5" fmla="*/ 68 h 242"/>
                <a:gd name="T6" fmla="*/ 97 w 243"/>
                <a:gd name="T7" fmla="*/ 74 h 242"/>
                <a:gd name="T8" fmla="*/ 93 w 243"/>
                <a:gd name="T9" fmla="*/ 81 h 242"/>
                <a:gd name="T10" fmla="*/ 88 w 243"/>
                <a:gd name="T11" fmla="*/ 88 h 242"/>
                <a:gd name="T12" fmla="*/ 82 w 243"/>
                <a:gd name="T13" fmla="*/ 93 h 242"/>
                <a:gd name="T14" fmla="*/ 76 w 243"/>
                <a:gd name="T15" fmla="*/ 99 h 242"/>
                <a:gd name="T16" fmla="*/ 68 w 243"/>
                <a:gd name="T17" fmla="*/ 102 h 242"/>
                <a:gd name="T18" fmla="*/ 59 w 243"/>
                <a:gd name="T19" fmla="*/ 103 h 242"/>
                <a:gd name="T20" fmla="*/ 51 w 243"/>
                <a:gd name="T21" fmla="*/ 103 h 242"/>
                <a:gd name="T22" fmla="*/ 43 w 243"/>
                <a:gd name="T23" fmla="*/ 103 h 242"/>
                <a:gd name="T24" fmla="*/ 34 w 243"/>
                <a:gd name="T25" fmla="*/ 102 h 242"/>
                <a:gd name="T26" fmla="*/ 28 w 243"/>
                <a:gd name="T27" fmla="*/ 99 h 242"/>
                <a:gd name="T28" fmla="*/ 21 w 243"/>
                <a:gd name="T29" fmla="*/ 93 h 242"/>
                <a:gd name="T30" fmla="*/ 15 w 243"/>
                <a:gd name="T31" fmla="*/ 88 h 242"/>
                <a:gd name="T32" fmla="*/ 10 w 243"/>
                <a:gd name="T33" fmla="*/ 81 h 242"/>
                <a:gd name="T34" fmla="*/ 5 w 243"/>
                <a:gd name="T35" fmla="*/ 74 h 242"/>
                <a:gd name="T36" fmla="*/ 1 w 243"/>
                <a:gd name="T37" fmla="*/ 68 h 242"/>
                <a:gd name="T38" fmla="*/ 0 w 243"/>
                <a:gd name="T39" fmla="*/ 59 h 242"/>
                <a:gd name="T40" fmla="*/ 0 w 243"/>
                <a:gd name="T41" fmla="*/ 51 h 242"/>
                <a:gd name="T42" fmla="*/ 0 w 243"/>
                <a:gd name="T43" fmla="*/ 43 h 242"/>
                <a:gd name="T44" fmla="*/ 1 w 243"/>
                <a:gd name="T45" fmla="*/ 35 h 242"/>
                <a:gd name="T46" fmla="*/ 5 w 243"/>
                <a:gd name="T47" fmla="*/ 29 h 242"/>
                <a:gd name="T48" fmla="*/ 10 w 243"/>
                <a:gd name="T49" fmla="*/ 22 h 242"/>
                <a:gd name="T50" fmla="*/ 15 w 243"/>
                <a:gd name="T51" fmla="*/ 15 h 242"/>
                <a:gd name="T52" fmla="*/ 21 w 243"/>
                <a:gd name="T53" fmla="*/ 10 h 242"/>
                <a:gd name="T54" fmla="*/ 28 w 243"/>
                <a:gd name="T55" fmla="*/ 5 h 242"/>
                <a:gd name="T56" fmla="*/ 34 w 243"/>
                <a:gd name="T57" fmla="*/ 2 h 242"/>
                <a:gd name="T58" fmla="*/ 43 w 243"/>
                <a:gd name="T59" fmla="*/ 0 h 242"/>
                <a:gd name="T60" fmla="*/ 51 w 243"/>
                <a:gd name="T61" fmla="*/ 0 h 242"/>
                <a:gd name="T62" fmla="*/ 59 w 243"/>
                <a:gd name="T63" fmla="*/ 0 h 242"/>
                <a:gd name="T64" fmla="*/ 68 w 243"/>
                <a:gd name="T65" fmla="*/ 2 h 242"/>
                <a:gd name="T66" fmla="*/ 76 w 243"/>
                <a:gd name="T67" fmla="*/ 5 h 242"/>
                <a:gd name="T68" fmla="*/ 82 w 243"/>
                <a:gd name="T69" fmla="*/ 10 h 242"/>
                <a:gd name="T70" fmla="*/ 88 w 243"/>
                <a:gd name="T71" fmla="*/ 15 h 242"/>
                <a:gd name="T72" fmla="*/ 93 w 243"/>
                <a:gd name="T73" fmla="*/ 22 h 242"/>
                <a:gd name="T74" fmla="*/ 97 w 243"/>
                <a:gd name="T75" fmla="*/ 29 h 242"/>
                <a:gd name="T76" fmla="*/ 100 w 243"/>
                <a:gd name="T77" fmla="*/ 35 h 242"/>
                <a:gd name="T78" fmla="*/ 102 w 243"/>
                <a:gd name="T79" fmla="*/ 43 h 242"/>
                <a:gd name="T80" fmla="*/ 102 w 243"/>
                <a:gd name="T81" fmla="*/ 51 h 242"/>
                <a:gd name="T82" fmla="*/ 102 w 243"/>
                <a:gd name="T83" fmla="*/ 51 h 2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3"/>
                <a:gd name="T127" fmla="*/ 0 h 242"/>
                <a:gd name="T128" fmla="*/ 243 w 243"/>
                <a:gd name="T129" fmla="*/ 242 h 24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3" h="242">
                  <a:moveTo>
                    <a:pt x="243" y="121"/>
                  </a:moveTo>
                  <a:lnTo>
                    <a:pt x="243" y="140"/>
                  </a:lnTo>
                  <a:lnTo>
                    <a:pt x="239" y="160"/>
                  </a:lnTo>
                  <a:lnTo>
                    <a:pt x="231" y="176"/>
                  </a:lnTo>
                  <a:lnTo>
                    <a:pt x="220" y="191"/>
                  </a:lnTo>
                  <a:lnTo>
                    <a:pt x="208" y="207"/>
                  </a:lnTo>
                  <a:lnTo>
                    <a:pt x="196" y="219"/>
                  </a:lnTo>
                  <a:lnTo>
                    <a:pt x="180" y="231"/>
                  </a:lnTo>
                  <a:lnTo>
                    <a:pt x="161" y="238"/>
                  </a:lnTo>
                  <a:lnTo>
                    <a:pt x="141" y="242"/>
                  </a:lnTo>
                  <a:lnTo>
                    <a:pt x="122" y="242"/>
                  </a:lnTo>
                  <a:lnTo>
                    <a:pt x="102" y="242"/>
                  </a:lnTo>
                  <a:lnTo>
                    <a:pt x="83" y="238"/>
                  </a:lnTo>
                  <a:lnTo>
                    <a:pt x="67" y="231"/>
                  </a:lnTo>
                  <a:lnTo>
                    <a:pt x="51" y="219"/>
                  </a:lnTo>
                  <a:lnTo>
                    <a:pt x="36" y="207"/>
                  </a:lnTo>
                  <a:lnTo>
                    <a:pt x="24" y="191"/>
                  </a:lnTo>
                  <a:lnTo>
                    <a:pt x="12" y="176"/>
                  </a:lnTo>
                  <a:lnTo>
                    <a:pt x="4" y="160"/>
                  </a:lnTo>
                  <a:lnTo>
                    <a:pt x="0" y="140"/>
                  </a:lnTo>
                  <a:lnTo>
                    <a:pt x="0" y="121"/>
                  </a:lnTo>
                  <a:lnTo>
                    <a:pt x="0" y="101"/>
                  </a:lnTo>
                  <a:lnTo>
                    <a:pt x="4" y="82"/>
                  </a:lnTo>
                  <a:lnTo>
                    <a:pt x="12" y="66"/>
                  </a:lnTo>
                  <a:lnTo>
                    <a:pt x="24" y="50"/>
                  </a:lnTo>
                  <a:lnTo>
                    <a:pt x="36" y="35"/>
                  </a:lnTo>
                  <a:lnTo>
                    <a:pt x="51" y="23"/>
                  </a:lnTo>
                  <a:lnTo>
                    <a:pt x="67" y="11"/>
                  </a:lnTo>
                  <a:lnTo>
                    <a:pt x="83" y="4"/>
                  </a:lnTo>
                  <a:lnTo>
                    <a:pt x="102" y="0"/>
                  </a:lnTo>
                  <a:lnTo>
                    <a:pt x="122" y="0"/>
                  </a:lnTo>
                  <a:lnTo>
                    <a:pt x="141" y="0"/>
                  </a:lnTo>
                  <a:lnTo>
                    <a:pt x="161" y="4"/>
                  </a:lnTo>
                  <a:lnTo>
                    <a:pt x="180" y="11"/>
                  </a:lnTo>
                  <a:lnTo>
                    <a:pt x="196" y="23"/>
                  </a:lnTo>
                  <a:lnTo>
                    <a:pt x="208" y="35"/>
                  </a:lnTo>
                  <a:lnTo>
                    <a:pt x="220" y="50"/>
                  </a:lnTo>
                  <a:lnTo>
                    <a:pt x="231" y="66"/>
                  </a:lnTo>
                  <a:lnTo>
                    <a:pt x="239" y="82"/>
                  </a:lnTo>
                  <a:lnTo>
                    <a:pt x="243" y="101"/>
                  </a:lnTo>
                  <a:lnTo>
                    <a:pt x="243" y="121"/>
                  </a:lnTo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16" name="Rectangle 7"/>
            <p:cNvSpPr>
              <a:spLocks noChangeArrowheads="1"/>
            </p:cNvSpPr>
            <p:nvPr/>
          </p:nvSpPr>
          <p:spPr bwMode="auto">
            <a:xfrm>
              <a:off x="1630" y="2300"/>
              <a:ext cx="91" cy="16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600" b="0">
                  <a:solidFill>
                    <a:schemeClr val="bg1"/>
                  </a:solidFill>
                  <a:latin typeface="Arial" charset="0"/>
                </a:rPr>
                <a:t>X</a:t>
              </a:r>
              <a:endParaRPr lang="en-US" sz="2400" b="0">
                <a:solidFill>
                  <a:schemeClr val="bg1"/>
                </a:solidFill>
                <a:latin typeface="Times New Roman" charset="0"/>
              </a:endParaRPr>
            </a:p>
          </p:txBody>
        </p:sp>
        <p:sp>
          <p:nvSpPr>
            <p:cNvPr id="65617" name="Rectangle 8"/>
            <p:cNvSpPr>
              <a:spLocks noChangeArrowheads="1"/>
            </p:cNvSpPr>
            <p:nvPr/>
          </p:nvSpPr>
          <p:spPr bwMode="auto">
            <a:xfrm>
              <a:off x="2035" y="2300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600" b="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 sz="2400" b="0">
                <a:latin typeface="Times New Roman" charset="0"/>
              </a:endParaRPr>
            </a:p>
          </p:txBody>
        </p:sp>
        <p:sp>
          <p:nvSpPr>
            <p:cNvPr id="65618" name="Freeform 9"/>
            <p:cNvSpPr>
              <a:spLocks/>
            </p:cNvSpPr>
            <p:nvPr/>
          </p:nvSpPr>
          <p:spPr bwMode="auto">
            <a:xfrm>
              <a:off x="1979" y="2276"/>
              <a:ext cx="185" cy="182"/>
            </a:xfrm>
            <a:custGeom>
              <a:avLst/>
              <a:gdLst>
                <a:gd name="T0" fmla="*/ 105 w 246"/>
                <a:gd name="T1" fmla="*/ 51 h 242"/>
                <a:gd name="T2" fmla="*/ 103 w 246"/>
                <a:gd name="T3" fmla="*/ 59 h 242"/>
                <a:gd name="T4" fmla="*/ 102 w 246"/>
                <a:gd name="T5" fmla="*/ 68 h 242"/>
                <a:gd name="T6" fmla="*/ 99 w 246"/>
                <a:gd name="T7" fmla="*/ 74 h 242"/>
                <a:gd name="T8" fmla="*/ 95 w 246"/>
                <a:gd name="T9" fmla="*/ 81 h 242"/>
                <a:gd name="T10" fmla="*/ 90 w 246"/>
                <a:gd name="T11" fmla="*/ 88 h 242"/>
                <a:gd name="T12" fmla="*/ 83 w 246"/>
                <a:gd name="T13" fmla="*/ 93 h 242"/>
                <a:gd name="T14" fmla="*/ 77 w 246"/>
                <a:gd name="T15" fmla="*/ 99 h 242"/>
                <a:gd name="T16" fmla="*/ 70 w 246"/>
                <a:gd name="T17" fmla="*/ 102 h 242"/>
                <a:gd name="T18" fmla="*/ 61 w 246"/>
                <a:gd name="T19" fmla="*/ 103 h 242"/>
                <a:gd name="T20" fmla="*/ 53 w 246"/>
                <a:gd name="T21" fmla="*/ 103 h 242"/>
                <a:gd name="T22" fmla="*/ 44 w 246"/>
                <a:gd name="T23" fmla="*/ 103 h 242"/>
                <a:gd name="T24" fmla="*/ 37 w 246"/>
                <a:gd name="T25" fmla="*/ 102 h 242"/>
                <a:gd name="T26" fmla="*/ 29 w 246"/>
                <a:gd name="T27" fmla="*/ 99 h 242"/>
                <a:gd name="T28" fmla="*/ 22 w 246"/>
                <a:gd name="T29" fmla="*/ 93 h 242"/>
                <a:gd name="T30" fmla="*/ 17 w 246"/>
                <a:gd name="T31" fmla="*/ 88 h 242"/>
                <a:gd name="T32" fmla="*/ 10 w 246"/>
                <a:gd name="T33" fmla="*/ 81 h 242"/>
                <a:gd name="T34" fmla="*/ 6 w 246"/>
                <a:gd name="T35" fmla="*/ 74 h 242"/>
                <a:gd name="T36" fmla="*/ 3 w 246"/>
                <a:gd name="T37" fmla="*/ 68 h 242"/>
                <a:gd name="T38" fmla="*/ 2 w 246"/>
                <a:gd name="T39" fmla="*/ 59 h 242"/>
                <a:gd name="T40" fmla="*/ 0 w 246"/>
                <a:gd name="T41" fmla="*/ 51 h 242"/>
                <a:gd name="T42" fmla="*/ 2 w 246"/>
                <a:gd name="T43" fmla="*/ 43 h 242"/>
                <a:gd name="T44" fmla="*/ 3 w 246"/>
                <a:gd name="T45" fmla="*/ 35 h 242"/>
                <a:gd name="T46" fmla="*/ 6 w 246"/>
                <a:gd name="T47" fmla="*/ 29 h 242"/>
                <a:gd name="T48" fmla="*/ 10 w 246"/>
                <a:gd name="T49" fmla="*/ 22 h 242"/>
                <a:gd name="T50" fmla="*/ 17 w 246"/>
                <a:gd name="T51" fmla="*/ 15 h 242"/>
                <a:gd name="T52" fmla="*/ 22 w 246"/>
                <a:gd name="T53" fmla="*/ 10 h 242"/>
                <a:gd name="T54" fmla="*/ 29 w 246"/>
                <a:gd name="T55" fmla="*/ 5 h 242"/>
                <a:gd name="T56" fmla="*/ 37 w 246"/>
                <a:gd name="T57" fmla="*/ 2 h 242"/>
                <a:gd name="T58" fmla="*/ 44 w 246"/>
                <a:gd name="T59" fmla="*/ 0 h 242"/>
                <a:gd name="T60" fmla="*/ 53 w 246"/>
                <a:gd name="T61" fmla="*/ 0 h 242"/>
                <a:gd name="T62" fmla="*/ 61 w 246"/>
                <a:gd name="T63" fmla="*/ 0 h 242"/>
                <a:gd name="T64" fmla="*/ 70 w 246"/>
                <a:gd name="T65" fmla="*/ 2 h 242"/>
                <a:gd name="T66" fmla="*/ 77 w 246"/>
                <a:gd name="T67" fmla="*/ 5 h 242"/>
                <a:gd name="T68" fmla="*/ 83 w 246"/>
                <a:gd name="T69" fmla="*/ 10 h 242"/>
                <a:gd name="T70" fmla="*/ 90 w 246"/>
                <a:gd name="T71" fmla="*/ 15 h 242"/>
                <a:gd name="T72" fmla="*/ 95 w 246"/>
                <a:gd name="T73" fmla="*/ 22 h 242"/>
                <a:gd name="T74" fmla="*/ 99 w 246"/>
                <a:gd name="T75" fmla="*/ 29 h 242"/>
                <a:gd name="T76" fmla="*/ 102 w 246"/>
                <a:gd name="T77" fmla="*/ 35 h 242"/>
                <a:gd name="T78" fmla="*/ 103 w 246"/>
                <a:gd name="T79" fmla="*/ 43 h 242"/>
                <a:gd name="T80" fmla="*/ 105 w 246"/>
                <a:gd name="T81" fmla="*/ 51 h 242"/>
                <a:gd name="T82" fmla="*/ 105 w 246"/>
                <a:gd name="T83" fmla="*/ 51 h 2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6"/>
                <a:gd name="T127" fmla="*/ 0 h 242"/>
                <a:gd name="T128" fmla="*/ 246 w 246"/>
                <a:gd name="T129" fmla="*/ 242 h 24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6" h="242">
                  <a:moveTo>
                    <a:pt x="246" y="121"/>
                  </a:moveTo>
                  <a:lnTo>
                    <a:pt x="242" y="140"/>
                  </a:lnTo>
                  <a:lnTo>
                    <a:pt x="238" y="160"/>
                  </a:lnTo>
                  <a:lnTo>
                    <a:pt x="231" y="176"/>
                  </a:lnTo>
                  <a:lnTo>
                    <a:pt x="223" y="191"/>
                  </a:lnTo>
                  <a:lnTo>
                    <a:pt x="211" y="207"/>
                  </a:lnTo>
                  <a:lnTo>
                    <a:pt x="195" y="219"/>
                  </a:lnTo>
                  <a:lnTo>
                    <a:pt x="180" y="231"/>
                  </a:lnTo>
                  <a:lnTo>
                    <a:pt x="164" y="238"/>
                  </a:lnTo>
                  <a:lnTo>
                    <a:pt x="144" y="242"/>
                  </a:lnTo>
                  <a:lnTo>
                    <a:pt x="125" y="242"/>
                  </a:lnTo>
                  <a:lnTo>
                    <a:pt x="105" y="242"/>
                  </a:lnTo>
                  <a:lnTo>
                    <a:pt x="86" y="238"/>
                  </a:lnTo>
                  <a:lnTo>
                    <a:pt x="66" y="231"/>
                  </a:lnTo>
                  <a:lnTo>
                    <a:pt x="51" y="219"/>
                  </a:lnTo>
                  <a:lnTo>
                    <a:pt x="39" y="207"/>
                  </a:lnTo>
                  <a:lnTo>
                    <a:pt x="23" y="191"/>
                  </a:lnTo>
                  <a:lnTo>
                    <a:pt x="15" y="176"/>
                  </a:lnTo>
                  <a:lnTo>
                    <a:pt x="7" y="160"/>
                  </a:lnTo>
                  <a:lnTo>
                    <a:pt x="4" y="140"/>
                  </a:lnTo>
                  <a:lnTo>
                    <a:pt x="0" y="121"/>
                  </a:lnTo>
                  <a:lnTo>
                    <a:pt x="4" y="101"/>
                  </a:lnTo>
                  <a:lnTo>
                    <a:pt x="7" y="82"/>
                  </a:lnTo>
                  <a:lnTo>
                    <a:pt x="15" y="66"/>
                  </a:lnTo>
                  <a:lnTo>
                    <a:pt x="23" y="50"/>
                  </a:lnTo>
                  <a:lnTo>
                    <a:pt x="39" y="35"/>
                  </a:lnTo>
                  <a:lnTo>
                    <a:pt x="51" y="23"/>
                  </a:lnTo>
                  <a:lnTo>
                    <a:pt x="66" y="11"/>
                  </a:lnTo>
                  <a:lnTo>
                    <a:pt x="86" y="4"/>
                  </a:lnTo>
                  <a:lnTo>
                    <a:pt x="105" y="0"/>
                  </a:lnTo>
                  <a:lnTo>
                    <a:pt x="125" y="0"/>
                  </a:lnTo>
                  <a:lnTo>
                    <a:pt x="144" y="0"/>
                  </a:lnTo>
                  <a:lnTo>
                    <a:pt x="164" y="4"/>
                  </a:lnTo>
                  <a:lnTo>
                    <a:pt x="180" y="11"/>
                  </a:lnTo>
                  <a:lnTo>
                    <a:pt x="195" y="23"/>
                  </a:lnTo>
                  <a:lnTo>
                    <a:pt x="211" y="35"/>
                  </a:lnTo>
                  <a:lnTo>
                    <a:pt x="223" y="50"/>
                  </a:lnTo>
                  <a:lnTo>
                    <a:pt x="231" y="66"/>
                  </a:lnTo>
                  <a:lnTo>
                    <a:pt x="238" y="82"/>
                  </a:lnTo>
                  <a:lnTo>
                    <a:pt x="242" y="101"/>
                  </a:lnTo>
                  <a:lnTo>
                    <a:pt x="246" y="12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19" name="Line 10"/>
            <p:cNvSpPr>
              <a:spLocks noChangeShapeType="1"/>
            </p:cNvSpPr>
            <p:nvPr/>
          </p:nvSpPr>
          <p:spPr bwMode="auto">
            <a:xfrm>
              <a:off x="1759" y="2364"/>
              <a:ext cx="220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20" name="Line 11"/>
            <p:cNvSpPr>
              <a:spLocks noChangeShapeType="1"/>
            </p:cNvSpPr>
            <p:nvPr/>
          </p:nvSpPr>
          <p:spPr bwMode="auto">
            <a:xfrm>
              <a:off x="1668" y="2458"/>
              <a:ext cx="1" cy="2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21" name="Line 12"/>
            <p:cNvSpPr>
              <a:spLocks noChangeShapeType="1"/>
            </p:cNvSpPr>
            <p:nvPr/>
          </p:nvSpPr>
          <p:spPr bwMode="auto">
            <a:xfrm flipH="1">
              <a:off x="2065" y="2446"/>
              <a:ext cx="0" cy="2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22" name="Rectangle 13"/>
            <p:cNvSpPr>
              <a:spLocks noChangeArrowheads="1"/>
            </p:cNvSpPr>
            <p:nvPr/>
          </p:nvSpPr>
          <p:spPr bwMode="auto">
            <a:xfrm>
              <a:off x="1633" y="2705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600" b="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 sz="2400" b="0">
                <a:latin typeface="Times New Roman" charset="0"/>
              </a:endParaRPr>
            </a:p>
          </p:txBody>
        </p:sp>
        <p:sp>
          <p:nvSpPr>
            <p:cNvPr id="65623" name="Freeform 14"/>
            <p:cNvSpPr>
              <a:spLocks/>
            </p:cNvSpPr>
            <p:nvPr/>
          </p:nvSpPr>
          <p:spPr bwMode="auto">
            <a:xfrm>
              <a:off x="1577" y="2678"/>
              <a:ext cx="182" cy="185"/>
            </a:xfrm>
            <a:custGeom>
              <a:avLst/>
              <a:gdLst>
                <a:gd name="T0" fmla="*/ 102 w 243"/>
                <a:gd name="T1" fmla="*/ 51 h 246"/>
                <a:gd name="T2" fmla="*/ 102 w 243"/>
                <a:gd name="T3" fmla="*/ 62 h 246"/>
                <a:gd name="T4" fmla="*/ 100 w 243"/>
                <a:gd name="T5" fmla="*/ 68 h 246"/>
                <a:gd name="T6" fmla="*/ 97 w 243"/>
                <a:gd name="T7" fmla="*/ 77 h 246"/>
                <a:gd name="T8" fmla="*/ 93 w 243"/>
                <a:gd name="T9" fmla="*/ 83 h 246"/>
                <a:gd name="T10" fmla="*/ 88 w 243"/>
                <a:gd name="T11" fmla="*/ 90 h 246"/>
                <a:gd name="T12" fmla="*/ 82 w 243"/>
                <a:gd name="T13" fmla="*/ 95 h 246"/>
                <a:gd name="T14" fmla="*/ 76 w 243"/>
                <a:gd name="T15" fmla="*/ 99 h 246"/>
                <a:gd name="T16" fmla="*/ 68 w 243"/>
                <a:gd name="T17" fmla="*/ 102 h 246"/>
                <a:gd name="T18" fmla="*/ 59 w 243"/>
                <a:gd name="T19" fmla="*/ 103 h 246"/>
                <a:gd name="T20" fmla="*/ 51 w 243"/>
                <a:gd name="T21" fmla="*/ 105 h 246"/>
                <a:gd name="T22" fmla="*/ 43 w 243"/>
                <a:gd name="T23" fmla="*/ 103 h 246"/>
                <a:gd name="T24" fmla="*/ 34 w 243"/>
                <a:gd name="T25" fmla="*/ 102 h 246"/>
                <a:gd name="T26" fmla="*/ 28 w 243"/>
                <a:gd name="T27" fmla="*/ 99 h 246"/>
                <a:gd name="T28" fmla="*/ 21 w 243"/>
                <a:gd name="T29" fmla="*/ 95 h 246"/>
                <a:gd name="T30" fmla="*/ 15 w 243"/>
                <a:gd name="T31" fmla="*/ 90 h 246"/>
                <a:gd name="T32" fmla="*/ 10 w 243"/>
                <a:gd name="T33" fmla="*/ 83 h 246"/>
                <a:gd name="T34" fmla="*/ 5 w 243"/>
                <a:gd name="T35" fmla="*/ 77 h 246"/>
                <a:gd name="T36" fmla="*/ 1 w 243"/>
                <a:gd name="T37" fmla="*/ 68 h 246"/>
                <a:gd name="T38" fmla="*/ 0 w 243"/>
                <a:gd name="T39" fmla="*/ 62 h 246"/>
                <a:gd name="T40" fmla="*/ 0 w 243"/>
                <a:gd name="T41" fmla="*/ 53 h 246"/>
                <a:gd name="T42" fmla="*/ 0 w 243"/>
                <a:gd name="T43" fmla="*/ 44 h 246"/>
                <a:gd name="T44" fmla="*/ 1 w 243"/>
                <a:gd name="T45" fmla="*/ 37 h 246"/>
                <a:gd name="T46" fmla="*/ 5 w 243"/>
                <a:gd name="T47" fmla="*/ 29 h 246"/>
                <a:gd name="T48" fmla="*/ 10 w 243"/>
                <a:gd name="T49" fmla="*/ 22 h 246"/>
                <a:gd name="T50" fmla="*/ 15 w 243"/>
                <a:gd name="T51" fmla="*/ 15 h 246"/>
                <a:gd name="T52" fmla="*/ 21 w 243"/>
                <a:gd name="T53" fmla="*/ 10 h 246"/>
                <a:gd name="T54" fmla="*/ 28 w 243"/>
                <a:gd name="T55" fmla="*/ 6 h 246"/>
                <a:gd name="T56" fmla="*/ 34 w 243"/>
                <a:gd name="T57" fmla="*/ 4 h 246"/>
                <a:gd name="T58" fmla="*/ 43 w 243"/>
                <a:gd name="T59" fmla="*/ 2 h 246"/>
                <a:gd name="T60" fmla="*/ 51 w 243"/>
                <a:gd name="T61" fmla="*/ 0 h 246"/>
                <a:gd name="T62" fmla="*/ 59 w 243"/>
                <a:gd name="T63" fmla="*/ 2 h 246"/>
                <a:gd name="T64" fmla="*/ 68 w 243"/>
                <a:gd name="T65" fmla="*/ 4 h 246"/>
                <a:gd name="T66" fmla="*/ 76 w 243"/>
                <a:gd name="T67" fmla="*/ 6 h 246"/>
                <a:gd name="T68" fmla="*/ 82 w 243"/>
                <a:gd name="T69" fmla="*/ 10 h 246"/>
                <a:gd name="T70" fmla="*/ 88 w 243"/>
                <a:gd name="T71" fmla="*/ 15 h 246"/>
                <a:gd name="T72" fmla="*/ 93 w 243"/>
                <a:gd name="T73" fmla="*/ 22 h 246"/>
                <a:gd name="T74" fmla="*/ 97 w 243"/>
                <a:gd name="T75" fmla="*/ 29 h 246"/>
                <a:gd name="T76" fmla="*/ 100 w 243"/>
                <a:gd name="T77" fmla="*/ 37 h 246"/>
                <a:gd name="T78" fmla="*/ 102 w 243"/>
                <a:gd name="T79" fmla="*/ 44 h 246"/>
                <a:gd name="T80" fmla="*/ 102 w 243"/>
                <a:gd name="T81" fmla="*/ 53 h 246"/>
                <a:gd name="T82" fmla="*/ 102 w 243"/>
                <a:gd name="T83" fmla="*/ 53 h 2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3"/>
                <a:gd name="T127" fmla="*/ 0 h 246"/>
                <a:gd name="T128" fmla="*/ 243 w 243"/>
                <a:gd name="T129" fmla="*/ 246 h 24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3" h="246">
                  <a:moveTo>
                    <a:pt x="243" y="121"/>
                  </a:moveTo>
                  <a:lnTo>
                    <a:pt x="243" y="145"/>
                  </a:lnTo>
                  <a:lnTo>
                    <a:pt x="239" y="160"/>
                  </a:lnTo>
                  <a:lnTo>
                    <a:pt x="231" y="180"/>
                  </a:lnTo>
                  <a:lnTo>
                    <a:pt x="220" y="196"/>
                  </a:lnTo>
                  <a:lnTo>
                    <a:pt x="208" y="211"/>
                  </a:lnTo>
                  <a:lnTo>
                    <a:pt x="196" y="223"/>
                  </a:lnTo>
                  <a:lnTo>
                    <a:pt x="180" y="231"/>
                  </a:lnTo>
                  <a:lnTo>
                    <a:pt x="161" y="239"/>
                  </a:lnTo>
                  <a:lnTo>
                    <a:pt x="141" y="242"/>
                  </a:lnTo>
                  <a:lnTo>
                    <a:pt x="122" y="246"/>
                  </a:lnTo>
                  <a:lnTo>
                    <a:pt x="102" y="242"/>
                  </a:lnTo>
                  <a:lnTo>
                    <a:pt x="83" y="239"/>
                  </a:lnTo>
                  <a:lnTo>
                    <a:pt x="67" y="231"/>
                  </a:lnTo>
                  <a:lnTo>
                    <a:pt x="51" y="223"/>
                  </a:lnTo>
                  <a:lnTo>
                    <a:pt x="36" y="211"/>
                  </a:lnTo>
                  <a:lnTo>
                    <a:pt x="24" y="196"/>
                  </a:lnTo>
                  <a:lnTo>
                    <a:pt x="12" y="180"/>
                  </a:lnTo>
                  <a:lnTo>
                    <a:pt x="4" y="160"/>
                  </a:lnTo>
                  <a:lnTo>
                    <a:pt x="0" y="145"/>
                  </a:lnTo>
                  <a:lnTo>
                    <a:pt x="0" y="125"/>
                  </a:lnTo>
                  <a:lnTo>
                    <a:pt x="0" y="102"/>
                  </a:lnTo>
                  <a:lnTo>
                    <a:pt x="4" y="86"/>
                  </a:lnTo>
                  <a:lnTo>
                    <a:pt x="12" y="66"/>
                  </a:lnTo>
                  <a:lnTo>
                    <a:pt x="24" y="51"/>
                  </a:lnTo>
                  <a:lnTo>
                    <a:pt x="36" y="35"/>
                  </a:lnTo>
                  <a:lnTo>
                    <a:pt x="51" y="23"/>
                  </a:lnTo>
                  <a:lnTo>
                    <a:pt x="67" y="15"/>
                  </a:lnTo>
                  <a:lnTo>
                    <a:pt x="83" y="8"/>
                  </a:lnTo>
                  <a:lnTo>
                    <a:pt x="102" y="4"/>
                  </a:lnTo>
                  <a:lnTo>
                    <a:pt x="122" y="0"/>
                  </a:lnTo>
                  <a:lnTo>
                    <a:pt x="141" y="4"/>
                  </a:lnTo>
                  <a:lnTo>
                    <a:pt x="161" y="8"/>
                  </a:lnTo>
                  <a:lnTo>
                    <a:pt x="180" y="15"/>
                  </a:lnTo>
                  <a:lnTo>
                    <a:pt x="196" y="23"/>
                  </a:lnTo>
                  <a:lnTo>
                    <a:pt x="208" y="35"/>
                  </a:lnTo>
                  <a:lnTo>
                    <a:pt x="220" y="51"/>
                  </a:lnTo>
                  <a:lnTo>
                    <a:pt x="231" y="66"/>
                  </a:lnTo>
                  <a:lnTo>
                    <a:pt x="239" y="86"/>
                  </a:lnTo>
                  <a:lnTo>
                    <a:pt x="243" y="102"/>
                  </a:lnTo>
                  <a:lnTo>
                    <a:pt x="243" y="12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24" name="Rectangle 15"/>
            <p:cNvSpPr>
              <a:spLocks noChangeArrowheads="1"/>
            </p:cNvSpPr>
            <p:nvPr/>
          </p:nvSpPr>
          <p:spPr bwMode="auto">
            <a:xfrm>
              <a:off x="2041" y="2705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600" b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sz="2400" b="0">
                <a:latin typeface="Times New Roman" charset="0"/>
              </a:endParaRPr>
            </a:p>
          </p:txBody>
        </p:sp>
        <p:sp>
          <p:nvSpPr>
            <p:cNvPr id="65625" name="Freeform 16"/>
            <p:cNvSpPr>
              <a:spLocks/>
            </p:cNvSpPr>
            <p:nvPr/>
          </p:nvSpPr>
          <p:spPr bwMode="auto">
            <a:xfrm>
              <a:off x="1979" y="2678"/>
              <a:ext cx="185" cy="185"/>
            </a:xfrm>
            <a:custGeom>
              <a:avLst/>
              <a:gdLst>
                <a:gd name="T0" fmla="*/ 105 w 246"/>
                <a:gd name="T1" fmla="*/ 51 h 246"/>
                <a:gd name="T2" fmla="*/ 103 w 246"/>
                <a:gd name="T3" fmla="*/ 62 h 246"/>
                <a:gd name="T4" fmla="*/ 102 w 246"/>
                <a:gd name="T5" fmla="*/ 68 h 246"/>
                <a:gd name="T6" fmla="*/ 99 w 246"/>
                <a:gd name="T7" fmla="*/ 77 h 246"/>
                <a:gd name="T8" fmla="*/ 95 w 246"/>
                <a:gd name="T9" fmla="*/ 83 h 246"/>
                <a:gd name="T10" fmla="*/ 90 w 246"/>
                <a:gd name="T11" fmla="*/ 90 h 246"/>
                <a:gd name="T12" fmla="*/ 83 w 246"/>
                <a:gd name="T13" fmla="*/ 95 h 246"/>
                <a:gd name="T14" fmla="*/ 77 w 246"/>
                <a:gd name="T15" fmla="*/ 99 h 246"/>
                <a:gd name="T16" fmla="*/ 70 w 246"/>
                <a:gd name="T17" fmla="*/ 102 h 246"/>
                <a:gd name="T18" fmla="*/ 61 w 246"/>
                <a:gd name="T19" fmla="*/ 103 h 246"/>
                <a:gd name="T20" fmla="*/ 53 w 246"/>
                <a:gd name="T21" fmla="*/ 105 h 246"/>
                <a:gd name="T22" fmla="*/ 44 w 246"/>
                <a:gd name="T23" fmla="*/ 103 h 246"/>
                <a:gd name="T24" fmla="*/ 37 w 246"/>
                <a:gd name="T25" fmla="*/ 102 h 246"/>
                <a:gd name="T26" fmla="*/ 29 w 246"/>
                <a:gd name="T27" fmla="*/ 99 h 246"/>
                <a:gd name="T28" fmla="*/ 22 w 246"/>
                <a:gd name="T29" fmla="*/ 95 h 246"/>
                <a:gd name="T30" fmla="*/ 17 w 246"/>
                <a:gd name="T31" fmla="*/ 90 h 246"/>
                <a:gd name="T32" fmla="*/ 10 w 246"/>
                <a:gd name="T33" fmla="*/ 83 h 246"/>
                <a:gd name="T34" fmla="*/ 6 w 246"/>
                <a:gd name="T35" fmla="*/ 77 h 246"/>
                <a:gd name="T36" fmla="*/ 3 w 246"/>
                <a:gd name="T37" fmla="*/ 68 h 246"/>
                <a:gd name="T38" fmla="*/ 2 w 246"/>
                <a:gd name="T39" fmla="*/ 62 h 246"/>
                <a:gd name="T40" fmla="*/ 0 w 246"/>
                <a:gd name="T41" fmla="*/ 53 h 246"/>
                <a:gd name="T42" fmla="*/ 2 w 246"/>
                <a:gd name="T43" fmla="*/ 44 h 246"/>
                <a:gd name="T44" fmla="*/ 3 w 246"/>
                <a:gd name="T45" fmla="*/ 37 h 246"/>
                <a:gd name="T46" fmla="*/ 6 w 246"/>
                <a:gd name="T47" fmla="*/ 29 h 246"/>
                <a:gd name="T48" fmla="*/ 10 w 246"/>
                <a:gd name="T49" fmla="*/ 22 h 246"/>
                <a:gd name="T50" fmla="*/ 17 w 246"/>
                <a:gd name="T51" fmla="*/ 15 h 246"/>
                <a:gd name="T52" fmla="*/ 22 w 246"/>
                <a:gd name="T53" fmla="*/ 10 h 246"/>
                <a:gd name="T54" fmla="*/ 29 w 246"/>
                <a:gd name="T55" fmla="*/ 6 h 246"/>
                <a:gd name="T56" fmla="*/ 37 w 246"/>
                <a:gd name="T57" fmla="*/ 4 h 246"/>
                <a:gd name="T58" fmla="*/ 44 w 246"/>
                <a:gd name="T59" fmla="*/ 2 h 246"/>
                <a:gd name="T60" fmla="*/ 53 w 246"/>
                <a:gd name="T61" fmla="*/ 0 h 246"/>
                <a:gd name="T62" fmla="*/ 61 w 246"/>
                <a:gd name="T63" fmla="*/ 2 h 246"/>
                <a:gd name="T64" fmla="*/ 70 w 246"/>
                <a:gd name="T65" fmla="*/ 4 h 246"/>
                <a:gd name="T66" fmla="*/ 77 w 246"/>
                <a:gd name="T67" fmla="*/ 6 h 246"/>
                <a:gd name="T68" fmla="*/ 83 w 246"/>
                <a:gd name="T69" fmla="*/ 10 h 246"/>
                <a:gd name="T70" fmla="*/ 90 w 246"/>
                <a:gd name="T71" fmla="*/ 15 h 246"/>
                <a:gd name="T72" fmla="*/ 95 w 246"/>
                <a:gd name="T73" fmla="*/ 22 h 246"/>
                <a:gd name="T74" fmla="*/ 99 w 246"/>
                <a:gd name="T75" fmla="*/ 29 h 246"/>
                <a:gd name="T76" fmla="*/ 102 w 246"/>
                <a:gd name="T77" fmla="*/ 37 h 246"/>
                <a:gd name="T78" fmla="*/ 103 w 246"/>
                <a:gd name="T79" fmla="*/ 44 h 246"/>
                <a:gd name="T80" fmla="*/ 105 w 246"/>
                <a:gd name="T81" fmla="*/ 53 h 246"/>
                <a:gd name="T82" fmla="*/ 105 w 246"/>
                <a:gd name="T83" fmla="*/ 53 h 2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6"/>
                <a:gd name="T127" fmla="*/ 0 h 246"/>
                <a:gd name="T128" fmla="*/ 246 w 246"/>
                <a:gd name="T129" fmla="*/ 246 h 24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6" h="246">
                  <a:moveTo>
                    <a:pt x="246" y="121"/>
                  </a:moveTo>
                  <a:lnTo>
                    <a:pt x="242" y="145"/>
                  </a:lnTo>
                  <a:lnTo>
                    <a:pt x="238" y="160"/>
                  </a:lnTo>
                  <a:lnTo>
                    <a:pt x="231" y="180"/>
                  </a:lnTo>
                  <a:lnTo>
                    <a:pt x="223" y="196"/>
                  </a:lnTo>
                  <a:lnTo>
                    <a:pt x="211" y="211"/>
                  </a:lnTo>
                  <a:lnTo>
                    <a:pt x="195" y="223"/>
                  </a:lnTo>
                  <a:lnTo>
                    <a:pt x="180" y="231"/>
                  </a:lnTo>
                  <a:lnTo>
                    <a:pt x="164" y="239"/>
                  </a:lnTo>
                  <a:lnTo>
                    <a:pt x="144" y="242"/>
                  </a:lnTo>
                  <a:lnTo>
                    <a:pt x="125" y="246"/>
                  </a:lnTo>
                  <a:lnTo>
                    <a:pt x="105" y="242"/>
                  </a:lnTo>
                  <a:lnTo>
                    <a:pt x="86" y="239"/>
                  </a:lnTo>
                  <a:lnTo>
                    <a:pt x="66" y="231"/>
                  </a:lnTo>
                  <a:lnTo>
                    <a:pt x="51" y="223"/>
                  </a:lnTo>
                  <a:lnTo>
                    <a:pt x="39" y="211"/>
                  </a:lnTo>
                  <a:lnTo>
                    <a:pt x="23" y="196"/>
                  </a:lnTo>
                  <a:lnTo>
                    <a:pt x="15" y="180"/>
                  </a:lnTo>
                  <a:lnTo>
                    <a:pt x="7" y="160"/>
                  </a:lnTo>
                  <a:lnTo>
                    <a:pt x="4" y="145"/>
                  </a:lnTo>
                  <a:lnTo>
                    <a:pt x="0" y="125"/>
                  </a:lnTo>
                  <a:lnTo>
                    <a:pt x="4" y="102"/>
                  </a:lnTo>
                  <a:lnTo>
                    <a:pt x="7" y="86"/>
                  </a:lnTo>
                  <a:lnTo>
                    <a:pt x="15" y="66"/>
                  </a:lnTo>
                  <a:lnTo>
                    <a:pt x="23" y="51"/>
                  </a:lnTo>
                  <a:lnTo>
                    <a:pt x="39" y="35"/>
                  </a:lnTo>
                  <a:lnTo>
                    <a:pt x="51" y="23"/>
                  </a:lnTo>
                  <a:lnTo>
                    <a:pt x="66" y="15"/>
                  </a:lnTo>
                  <a:lnTo>
                    <a:pt x="86" y="8"/>
                  </a:lnTo>
                  <a:lnTo>
                    <a:pt x="105" y="4"/>
                  </a:lnTo>
                  <a:lnTo>
                    <a:pt x="125" y="0"/>
                  </a:lnTo>
                  <a:lnTo>
                    <a:pt x="144" y="4"/>
                  </a:lnTo>
                  <a:lnTo>
                    <a:pt x="164" y="8"/>
                  </a:lnTo>
                  <a:lnTo>
                    <a:pt x="180" y="15"/>
                  </a:lnTo>
                  <a:lnTo>
                    <a:pt x="195" y="23"/>
                  </a:lnTo>
                  <a:lnTo>
                    <a:pt x="211" y="35"/>
                  </a:lnTo>
                  <a:lnTo>
                    <a:pt x="223" y="51"/>
                  </a:lnTo>
                  <a:lnTo>
                    <a:pt x="231" y="66"/>
                  </a:lnTo>
                  <a:lnTo>
                    <a:pt x="238" y="86"/>
                  </a:lnTo>
                  <a:lnTo>
                    <a:pt x="242" y="102"/>
                  </a:lnTo>
                  <a:lnTo>
                    <a:pt x="246" y="12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26" name="Rectangle 17"/>
            <p:cNvSpPr>
              <a:spLocks noChangeArrowheads="1"/>
            </p:cNvSpPr>
            <p:nvPr/>
          </p:nvSpPr>
          <p:spPr bwMode="auto">
            <a:xfrm>
              <a:off x="2437" y="2705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600" b="0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sz="2400" b="0">
                <a:latin typeface="Times New Roman" charset="0"/>
              </a:endParaRPr>
            </a:p>
          </p:txBody>
        </p:sp>
        <p:sp>
          <p:nvSpPr>
            <p:cNvPr id="65627" name="Freeform 18"/>
            <p:cNvSpPr>
              <a:spLocks/>
            </p:cNvSpPr>
            <p:nvPr/>
          </p:nvSpPr>
          <p:spPr bwMode="auto">
            <a:xfrm>
              <a:off x="2384" y="2678"/>
              <a:ext cx="182" cy="185"/>
            </a:xfrm>
            <a:custGeom>
              <a:avLst/>
              <a:gdLst>
                <a:gd name="T0" fmla="*/ 103 w 242"/>
                <a:gd name="T1" fmla="*/ 51 h 246"/>
                <a:gd name="T2" fmla="*/ 103 w 242"/>
                <a:gd name="T3" fmla="*/ 62 h 246"/>
                <a:gd name="T4" fmla="*/ 102 w 242"/>
                <a:gd name="T5" fmla="*/ 68 h 246"/>
                <a:gd name="T6" fmla="*/ 99 w 242"/>
                <a:gd name="T7" fmla="*/ 77 h 246"/>
                <a:gd name="T8" fmla="*/ 93 w 242"/>
                <a:gd name="T9" fmla="*/ 83 h 246"/>
                <a:gd name="T10" fmla="*/ 88 w 242"/>
                <a:gd name="T11" fmla="*/ 90 h 246"/>
                <a:gd name="T12" fmla="*/ 83 w 242"/>
                <a:gd name="T13" fmla="*/ 95 h 246"/>
                <a:gd name="T14" fmla="*/ 77 w 242"/>
                <a:gd name="T15" fmla="*/ 99 h 246"/>
                <a:gd name="T16" fmla="*/ 68 w 242"/>
                <a:gd name="T17" fmla="*/ 102 h 246"/>
                <a:gd name="T18" fmla="*/ 60 w 242"/>
                <a:gd name="T19" fmla="*/ 103 h 246"/>
                <a:gd name="T20" fmla="*/ 51 w 242"/>
                <a:gd name="T21" fmla="*/ 105 h 246"/>
                <a:gd name="T22" fmla="*/ 43 w 242"/>
                <a:gd name="T23" fmla="*/ 103 h 246"/>
                <a:gd name="T24" fmla="*/ 35 w 242"/>
                <a:gd name="T25" fmla="*/ 102 h 246"/>
                <a:gd name="T26" fmla="*/ 29 w 242"/>
                <a:gd name="T27" fmla="*/ 99 h 246"/>
                <a:gd name="T28" fmla="*/ 22 w 242"/>
                <a:gd name="T29" fmla="*/ 95 h 246"/>
                <a:gd name="T30" fmla="*/ 15 w 242"/>
                <a:gd name="T31" fmla="*/ 90 h 246"/>
                <a:gd name="T32" fmla="*/ 10 w 242"/>
                <a:gd name="T33" fmla="*/ 83 h 246"/>
                <a:gd name="T34" fmla="*/ 5 w 242"/>
                <a:gd name="T35" fmla="*/ 77 h 246"/>
                <a:gd name="T36" fmla="*/ 2 w 242"/>
                <a:gd name="T37" fmla="*/ 68 h 246"/>
                <a:gd name="T38" fmla="*/ 0 w 242"/>
                <a:gd name="T39" fmla="*/ 62 h 246"/>
                <a:gd name="T40" fmla="*/ 0 w 242"/>
                <a:gd name="T41" fmla="*/ 53 h 246"/>
                <a:gd name="T42" fmla="*/ 0 w 242"/>
                <a:gd name="T43" fmla="*/ 44 h 246"/>
                <a:gd name="T44" fmla="*/ 2 w 242"/>
                <a:gd name="T45" fmla="*/ 37 h 246"/>
                <a:gd name="T46" fmla="*/ 5 w 242"/>
                <a:gd name="T47" fmla="*/ 29 h 246"/>
                <a:gd name="T48" fmla="*/ 10 w 242"/>
                <a:gd name="T49" fmla="*/ 22 h 246"/>
                <a:gd name="T50" fmla="*/ 15 w 242"/>
                <a:gd name="T51" fmla="*/ 15 h 246"/>
                <a:gd name="T52" fmla="*/ 22 w 242"/>
                <a:gd name="T53" fmla="*/ 10 h 246"/>
                <a:gd name="T54" fmla="*/ 29 w 242"/>
                <a:gd name="T55" fmla="*/ 6 h 246"/>
                <a:gd name="T56" fmla="*/ 35 w 242"/>
                <a:gd name="T57" fmla="*/ 4 h 246"/>
                <a:gd name="T58" fmla="*/ 43 w 242"/>
                <a:gd name="T59" fmla="*/ 2 h 246"/>
                <a:gd name="T60" fmla="*/ 51 w 242"/>
                <a:gd name="T61" fmla="*/ 0 h 246"/>
                <a:gd name="T62" fmla="*/ 60 w 242"/>
                <a:gd name="T63" fmla="*/ 2 h 246"/>
                <a:gd name="T64" fmla="*/ 68 w 242"/>
                <a:gd name="T65" fmla="*/ 4 h 246"/>
                <a:gd name="T66" fmla="*/ 77 w 242"/>
                <a:gd name="T67" fmla="*/ 6 h 246"/>
                <a:gd name="T68" fmla="*/ 83 w 242"/>
                <a:gd name="T69" fmla="*/ 10 h 246"/>
                <a:gd name="T70" fmla="*/ 88 w 242"/>
                <a:gd name="T71" fmla="*/ 15 h 246"/>
                <a:gd name="T72" fmla="*/ 93 w 242"/>
                <a:gd name="T73" fmla="*/ 22 h 246"/>
                <a:gd name="T74" fmla="*/ 99 w 242"/>
                <a:gd name="T75" fmla="*/ 29 h 246"/>
                <a:gd name="T76" fmla="*/ 102 w 242"/>
                <a:gd name="T77" fmla="*/ 37 h 246"/>
                <a:gd name="T78" fmla="*/ 103 w 242"/>
                <a:gd name="T79" fmla="*/ 44 h 246"/>
                <a:gd name="T80" fmla="*/ 103 w 242"/>
                <a:gd name="T81" fmla="*/ 53 h 246"/>
                <a:gd name="T82" fmla="*/ 103 w 242"/>
                <a:gd name="T83" fmla="*/ 53 h 2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2"/>
                <a:gd name="T127" fmla="*/ 0 h 246"/>
                <a:gd name="T128" fmla="*/ 242 w 242"/>
                <a:gd name="T129" fmla="*/ 246 h 24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2" h="246">
                  <a:moveTo>
                    <a:pt x="242" y="121"/>
                  </a:moveTo>
                  <a:lnTo>
                    <a:pt x="242" y="145"/>
                  </a:lnTo>
                  <a:lnTo>
                    <a:pt x="238" y="160"/>
                  </a:lnTo>
                  <a:lnTo>
                    <a:pt x="231" y="180"/>
                  </a:lnTo>
                  <a:lnTo>
                    <a:pt x="219" y="196"/>
                  </a:lnTo>
                  <a:lnTo>
                    <a:pt x="207" y="211"/>
                  </a:lnTo>
                  <a:lnTo>
                    <a:pt x="195" y="223"/>
                  </a:lnTo>
                  <a:lnTo>
                    <a:pt x="180" y="231"/>
                  </a:lnTo>
                  <a:lnTo>
                    <a:pt x="160" y="239"/>
                  </a:lnTo>
                  <a:lnTo>
                    <a:pt x="141" y="242"/>
                  </a:lnTo>
                  <a:lnTo>
                    <a:pt x="121" y="246"/>
                  </a:lnTo>
                  <a:lnTo>
                    <a:pt x="101" y="242"/>
                  </a:lnTo>
                  <a:lnTo>
                    <a:pt x="82" y="239"/>
                  </a:lnTo>
                  <a:lnTo>
                    <a:pt x="66" y="231"/>
                  </a:lnTo>
                  <a:lnTo>
                    <a:pt x="51" y="223"/>
                  </a:lnTo>
                  <a:lnTo>
                    <a:pt x="35" y="211"/>
                  </a:lnTo>
                  <a:lnTo>
                    <a:pt x="23" y="196"/>
                  </a:lnTo>
                  <a:lnTo>
                    <a:pt x="11" y="180"/>
                  </a:lnTo>
                  <a:lnTo>
                    <a:pt x="4" y="160"/>
                  </a:lnTo>
                  <a:lnTo>
                    <a:pt x="0" y="145"/>
                  </a:lnTo>
                  <a:lnTo>
                    <a:pt x="0" y="125"/>
                  </a:lnTo>
                  <a:lnTo>
                    <a:pt x="0" y="102"/>
                  </a:lnTo>
                  <a:lnTo>
                    <a:pt x="4" y="86"/>
                  </a:lnTo>
                  <a:lnTo>
                    <a:pt x="11" y="66"/>
                  </a:lnTo>
                  <a:lnTo>
                    <a:pt x="23" y="51"/>
                  </a:lnTo>
                  <a:lnTo>
                    <a:pt x="35" y="35"/>
                  </a:lnTo>
                  <a:lnTo>
                    <a:pt x="51" y="23"/>
                  </a:lnTo>
                  <a:lnTo>
                    <a:pt x="66" y="15"/>
                  </a:lnTo>
                  <a:lnTo>
                    <a:pt x="82" y="8"/>
                  </a:lnTo>
                  <a:lnTo>
                    <a:pt x="101" y="4"/>
                  </a:lnTo>
                  <a:lnTo>
                    <a:pt x="121" y="0"/>
                  </a:lnTo>
                  <a:lnTo>
                    <a:pt x="141" y="4"/>
                  </a:lnTo>
                  <a:lnTo>
                    <a:pt x="160" y="8"/>
                  </a:lnTo>
                  <a:lnTo>
                    <a:pt x="180" y="15"/>
                  </a:lnTo>
                  <a:lnTo>
                    <a:pt x="195" y="23"/>
                  </a:lnTo>
                  <a:lnTo>
                    <a:pt x="207" y="35"/>
                  </a:lnTo>
                  <a:lnTo>
                    <a:pt x="219" y="51"/>
                  </a:lnTo>
                  <a:lnTo>
                    <a:pt x="231" y="66"/>
                  </a:lnTo>
                  <a:lnTo>
                    <a:pt x="238" y="86"/>
                  </a:lnTo>
                  <a:lnTo>
                    <a:pt x="242" y="102"/>
                  </a:lnTo>
                  <a:lnTo>
                    <a:pt x="242" y="12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28" name="Line 19"/>
            <p:cNvSpPr>
              <a:spLocks noChangeShapeType="1"/>
            </p:cNvSpPr>
            <p:nvPr/>
          </p:nvSpPr>
          <p:spPr bwMode="auto">
            <a:xfrm>
              <a:off x="1759" y="2769"/>
              <a:ext cx="22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29" name="Line 20"/>
            <p:cNvSpPr>
              <a:spLocks noChangeShapeType="1"/>
            </p:cNvSpPr>
            <p:nvPr/>
          </p:nvSpPr>
          <p:spPr bwMode="auto">
            <a:xfrm>
              <a:off x="2164" y="2769"/>
              <a:ext cx="22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30" name="Rectangle 21"/>
            <p:cNvSpPr>
              <a:spLocks noChangeArrowheads="1"/>
            </p:cNvSpPr>
            <p:nvPr/>
          </p:nvSpPr>
          <p:spPr bwMode="auto">
            <a:xfrm>
              <a:off x="2015" y="2939"/>
              <a:ext cx="1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600" b="0">
                  <a:solidFill>
                    <a:srgbClr val="000000"/>
                  </a:solidFill>
                  <a:latin typeface="Arial" charset="0"/>
                </a:rPr>
                <a:t>(a)</a:t>
              </a:r>
              <a:endParaRPr lang="en-US" sz="2400" b="0">
                <a:latin typeface="Times New Roman" charset="0"/>
              </a:endParaRP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832350" y="3613150"/>
            <a:ext cx="1570038" cy="1296988"/>
            <a:chOff x="3044" y="2276"/>
            <a:chExt cx="989" cy="817"/>
          </a:xfrm>
        </p:grpSpPr>
        <p:sp>
          <p:nvSpPr>
            <p:cNvPr id="65591" name="Freeform 23"/>
            <p:cNvSpPr>
              <a:spLocks/>
            </p:cNvSpPr>
            <p:nvPr/>
          </p:nvSpPr>
          <p:spPr bwMode="auto">
            <a:xfrm>
              <a:off x="3044" y="2276"/>
              <a:ext cx="182" cy="182"/>
            </a:xfrm>
            <a:custGeom>
              <a:avLst/>
              <a:gdLst>
                <a:gd name="T0" fmla="*/ 102 w 243"/>
                <a:gd name="T1" fmla="*/ 51 h 242"/>
                <a:gd name="T2" fmla="*/ 102 w 243"/>
                <a:gd name="T3" fmla="*/ 59 h 242"/>
                <a:gd name="T4" fmla="*/ 100 w 243"/>
                <a:gd name="T5" fmla="*/ 68 h 242"/>
                <a:gd name="T6" fmla="*/ 97 w 243"/>
                <a:gd name="T7" fmla="*/ 74 h 242"/>
                <a:gd name="T8" fmla="*/ 93 w 243"/>
                <a:gd name="T9" fmla="*/ 81 h 242"/>
                <a:gd name="T10" fmla="*/ 88 w 243"/>
                <a:gd name="T11" fmla="*/ 88 h 242"/>
                <a:gd name="T12" fmla="*/ 82 w 243"/>
                <a:gd name="T13" fmla="*/ 93 h 242"/>
                <a:gd name="T14" fmla="*/ 76 w 243"/>
                <a:gd name="T15" fmla="*/ 99 h 242"/>
                <a:gd name="T16" fmla="*/ 68 w 243"/>
                <a:gd name="T17" fmla="*/ 102 h 242"/>
                <a:gd name="T18" fmla="*/ 59 w 243"/>
                <a:gd name="T19" fmla="*/ 103 h 242"/>
                <a:gd name="T20" fmla="*/ 51 w 243"/>
                <a:gd name="T21" fmla="*/ 103 h 242"/>
                <a:gd name="T22" fmla="*/ 43 w 243"/>
                <a:gd name="T23" fmla="*/ 103 h 242"/>
                <a:gd name="T24" fmla="*/ 34 w 243"/>
                <a:gd name="T25" fmla="*/ 102 h 242"/>
                <a:gd name="T26" fmla="*/ 28 w 243"/>
                <a:gd name="T27" fmla="*/ 99 h 242"/>
                <a:gd name="T28" fmla="*/ 21 w 243"/>
                <a:gd name="T29" fmla="*/ 93 h 242"/>
                <a:gd name="T30" fmla="*/ 15 w 243"/>
                <a:gd name="T31" fmla="*/ 88 h 242"/>
                <a:gd name="T32" fmla="*/ 10 w 243"/>
                <a:gd name="T33" fmla="*/ 81 h 242"/>
                <a:gd name="T34" fmla="*/ 5 w 243"/>
                <a:gd name="T35" fmla="*/ 74 h 242"/>
                <a:gd name="T36" fmla="*/ 1 w 243"/>
                <a:gd name="T37" fmla="*/ 68 h 242"/>
                <a:gd name="T38" fmla="*/ 0 w 243"/>
                <a:gd name="T39" fmla="*/ 59 h 242"/>
                <a:gd name="T40" fmla="*/ 0 w 243"/>
                <a:gd name="T41" fmla="*/ 51 h 242"/>
                <a:gd name="T42" fmla="*/ 0 w 243"/>
                <a:gd name="T43" fmla="*/ 43 h 242"/>
                <a:gd name="T44" fmla="*/ 1 w 243"/>
                <a:gd name="T45" fmla="*/ 35 h 242"/>
                <a:gd name="T46" fmla="*/ 5 w 243"/>
                <a:gd name="T47" fmla="*/ 29 h 242"/>
                <a:gd name="T48" fmla="*/ 10 w 243"/>
                <a:gd name="T49" fmla="*/ 22 h 242"/>
                <a:gd name="T50" fmla="*/ 15 w 243"/>
                <a:gd name="T51" fmla="*/ 15 h 242"/>
                <a:gd name="T52" fmla="*/ 21 w 243"/>
                <a:gd name="T53" fmla="*/ 10 h 242"/>
                <a:gd name="T54" fmla="*/ 28 w 243"/>
                <a:gd name="T55" fmla="*/ 5 h 242"/>
                <a:gd name="T56" fmla="*/ 34 w 243"/>
                <a:gd name="T57" fmla="*/ 2 h 242"/>
                <a:gd name="T58" fmla="*/ 43 w 243"/>
                <a:gd name="T59" fmla="*/ 0 h 242"/>
                <a:gd name="T60" fmla="*/ 51 w 243"/>
                <a:gd name="T61" fmla="*/ 0 h 242"/>
                <a:gd name="T62" fmla="*/ 59 w 243"/>
                <a:gd name="T63" fmla="*/ 0 h 242"/>
                <a:gd name="T64" fmla="*/ 68 w 243"/>
                <a:gd name="T65" fmla="*/ 2 h 242"/>
                <a:gd name="T66" fmla="*/ 76 w 243"/>
                <a:gd name="T67" fmla="*/ 5 h 242"/>
                <a:gd name="T68" fmla="*/ 82 w 243"/>
                <a:gd name="T69" fmla="*/ 10 h 242"/>
                <a:gd name="T70" fmla="*/ 88 w 243"/>
                <a:gd name="T71" fmla="*/ 15 h 242"/>
                <a:gd name="T72" fmla="*/ 93 w 243"/>
                <a:gd name="T73" fmla="*/ 22 h 242"/>
                <a:gd name="T74" fmla="*/ 97 w 243"/>
                <a:gd name="T75" fmla="*/ 29 h 242"/>
                <a:gd name="T76" fmla="*/ 100 w 243"/>
                <a:gd name="T77" fmla="*/ 35 h 242"/>
                <a:gd name="T78" fmla="*/ 102 w 243"/>
                <a:gd name="T79" fmla="*/ 43 h 242"/>
                <a:gd name="T80" fmla="*/ 102 w 243"/>
                <a:gd name="T81" fmla="*/ 51 h 242"/>
                <a:gd name="T82" fmla="*/ 102 w 243"/>
                <a:gd name="T83" fmla="*/ 51 h 2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3"/>
                <a:gd name="T127" fmla="*/ 0 h 242"/>
                <a:gd name="T128" fmla="*/ 243 w 243"/>
                <a:gd name="T129" fmla="*/ 242 h 24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3" h="242">
                  <a:moveTo>
                    <a:pt x="243" y="121"/>
                  </a:moveTo>
                  <a:lnTo>
                    <a:pt x="243" y="140"/>
                  </a:lnTo>
                  <a:lnTo>
                    <a:pt x="239" y="160"/>
                  </a:lnTo>
                  <a:lnTo>
                    <a:pt x="231" y="176"/>
                  </a:lnTo>
                  <a:lnTo>
                    <a:pt x="220" y="191"/>
                  </a:lnTo>
                  <a:lnTo>
                    <a:pt x="208" y="207"/>
                  </a:lnTo>
                  <a:lnTo>
                    <a:pt x="196" y="219"/>
                  </a:lnTo>
                  <a:lnTo>
                    <a:pt x="180" y="231"/>
                  </a:lnTo>
                  <a:lnTo>
                    <a:pt x="161" y="238"/>
                  </a:lnTo>
                  <a:lnTo>
                    <a:pt x="141" y="242"/>
                  </a:lnTo>
                  <a:lnTo>
                    <a:pt x="122" y="242"/>
                  </a:lnTo>
                  <a:lnTo>
                    <a:pt x="102" y="242"/>
                  </a:lnTo>
                  <a:lnTo>
                    <a:pt x="83" y="238"/>
                  </a:lnTo>
                  <a:lnTo>
                    <a:pt x="67" y="231"/>
                  </a:lnTo>
                  <a:lnTo>
                    <a:pt x="51" y="219"/>
                  </a:lnTo>
                  <a:lnTo>
                    <a:pt x="36" y="207"/>
                  </a:lnTo>
                  <a:lnTo>
                    <a:pt x="24" y="191"/>
                  </a:lnTo>
                  <a:lnTo>
                    <a:pt x="12" y="176"/>
                  </a:lnTo>
                  <a:lnTo>
                    <a:pt x="4" y="160"/>
                  </a:lnTo>
                  <a:lnTo>
                    <a:pt x="0" y="140"/>
                  </a:lnTo>
                  <a:lnTo>
                    <a:pt x="0" y="121"/>
                  </a:lnTo>
                  <a:lnTo>
                    <a:pt x="0" y="101"/>
                  </a:lnTo>
                  <a:lnTo>
                    <a:pt x="4" y="82"/>
                  </a:lnTo>
                  <a:lnTo>
                    <a:pt x="12" y="66"/>
                  </a:lnTo>
                  <a:lnTo>
                    <a:pt x="24" y="50"/>
                  </a:lnTo>
                  <a:lnTo>
                    <a:pt x="36" y="35"/>
                  </a:lnTo>
                  <a:lnTo>
                    <a:pt x="51" y="23"/>
                  </a:lnTo>
                  <a:lnTo>
                    <a:pt x="67" y="11"/>
                  </a:lnTo>
                  <a:lnTo>
                    <a:pt x="83" y="4"/>
                  </a:lnTo>
                  <a:lnTo>
                    <a:pt x="102" y="0"/>
                  </a:lnTo>
                  <a:lnTo>
                    <a:pt x="122" y="0"/>
                  </a:lnTo>
                  <a:lnTo>
                    <a:pt x="141" y="0"/>
                  </a:lnTo>
                  <a:lnTo>
                    <a:pt x="161" y="4"/>
                  </a:lnTo>
                  <a:lnTo>
                    <a:pt x="180" y="11"/>
                  </a:lnTo>
                  <a:lnTo>
                    <a:pt x="196" y="23"/>
                  </a:lnTo>
                  <a:lnTo>
                    <a:pt x="208" y="35"/>
                  </a:lnTo>
                  <a:lnTo>
                    <a:pt x="220" y="50"/>
                  </a:lnTo>
                  <a:lnTo>
                    <a:pt x="231" y="66"/>
                  </a:lnTo>
                  <a:lnTo>
                    <a:pt x="239" y="82"/>
                  </a:lnTo>
                  <a:lnTo>
                    <a:pt x="243" y="101"/>
                  </a:lnTo>
                  <a:lnTo>
                    <a:pt x="243" y="12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2" name="Freeform 24"/>
            <p:cNvSpPr>
              <a:spLocks/>
            </p:cNvSpPr>
            <p:nvPr/>
          </p:nvSpPr>
          <p:spPr bwMode="auto">
            <a:xfrm>
              <a:off x="3044" y="2276"/>
              <a:ext cx="182" cy="182"/>
            </a:xfrm>
            <a:custGeom>
              <a:avLst/>
              <a:gdLst>
                <a:gd name="T0" fmla="*/ 102 w 243"/>
                <a:gd name="T1" fmla="*/ 51 h 242"/>
                <a:gd name="T2" fmla="*/ 102 w 243"/>
                <a:gd name="T3" fmla="*/ 59 h 242"/>
                <a:gd name="T4" fmla="*/ 100 w 243"/>
                <a:gd name="T5" fmla="*/ 68 h 242"/>
                <a:gd name="T6" fmla="*/ 97 w 243"/>
                <a:gd name="T7" fmla="*/ 74 h 242"/>
                <a:gd name="T8" fmla="*/ 93 w 243"/>
                <a:gd name="T9" fmla="*/ 81 h 242"/>
                <a:gd name="T10" fmla="*/ 88 w 243"/>
                <a:gd name="T11" fmla="*/ 88 h 242"/>
                <a:gd name="T12" fmla="*/ 82 w 243"/>
                <a:gd name="T13" fmla="*/ 93 h 242"/>
                <a:gd name="T14" fmla="*/ 76 w 243"/>
                <a:gd name="T15" fmla="*/ 99 h 242"/>
                <a:gd name="T16" fmla="*/ 68 w 243"/>
                <a:gd name="T17" fmla="*/ 102 h 242"/>
                <a:gd name="T18" fmla="*/ 59 w 243"/>
                <a:gd name="T19" fmla="*/ 103 h 242"/>
                <a:gd name="T20" fmla="*/ 51 w 243"/>
                <a:gd name="T21" fmla="*/ 103 h 242"/>
                <a:gd name="T22" fmla="*/ 43 w 243"/>
                <a:gd name="T23" fmla="*/ 103 h 242"/>
                <a:gd name="T24" fmla="*/ 34 w 243"/>
                <a:gd name="T25" fmla="*/ 102 h 242"/>
                <a:gd name="T26" fmla="*/ 28 w 243"/>
                <a:gd name="T27" fmla="*/ 99 h 242"/>
                <a:gd name="T28" fmla="*/ 21 w 243"/>
                <a:gd name="T29" fmla="*/ 93 h 242"/>
                <a:gd name="T30" fmla="*/ 15 w 243"/>
                <a:gd name="T31" fmla="*/ 88 h 242"/>
                <a:gd name="T32" fmla="*/ 10 w 243"/>
                <a:gd name="T33" fmla="*/ 81 h 242"/>
                <a:gd name="T34" fmla="*/ 5 w 243"/>
                <a:gd name="T35" fmla="*/ 74 h 242"/>
                <a:gd name="T36" fmla="*/ 1 w 243"/>
                <a:gd name="T37" fmla="*/ 68 h 242"/>
                <a:gd name="T38" fmla="*/ 0 w 243"/>
                <a:gd name="T39" fmla="*/ 59 h 242"/>
                <a:gd name="T40" fmla="*/ 0 w 243"/>
                <a:gd name="T41" fmla="*/ 51 h 242"/>
                <a:gd name="T42" fmla="*/ 0 w 243"/>
                <a:gd name="T43" fmla="*/ 43 h 242"/>
                <a:gd name="T44" fmla="*/ 1 w 243"/>
                <a:gd name="T45" fmla="*/ 35 h 242"/>
                <a:gd name="T46" fmla="*/ 5 w 243"/>
                <a:gd name="T47" fmla="*/ 29 h 242"/>
                <a:gd name="T48" fmla="*/ 10 w 243"/>
                <a:gd name="T49" fmla="*/ 22 h 242"/>
                <a:gd name="T50" fmla="*/ 15 w 243"/>
                <a:gd name="T51" fmla="*/ 15 h 242"/>
                <a:gd name="T52" fmla="*/ 21 w 243"/>
                <a:gd name="T53" fmla="*/ 10 h 242"/>
                <a:gd name="T54" fmla="*/ 28 w 243"/>
                <a:gd name="T55" fmla="*/ 5 h 242"/>
                <a:gd name="T56" fmla="*/ 34 w 243"/>
                <a:gd name="T57" fmla="*/ 2 h 242"/>
                <a:gd name="T58" fmla="*/ 43 w 243"/>
                <a:gd name="T59" fmla="*/ 0 h 242"/>
                <a:gd name="T60" fmla="*/ 51 w 243"/>
                <a:gd name="T61" fmla="*/ 0 h 242"/>
                <a:gd name="T62" fmla="*/ 59 w 243"/>
                <a:gd name="T63" fmla="*/ 0 h 242"/>
                <a:gd name="T64" fmla="*/ 68 w 243"/>
                <a:gd name="T65" fmla="*/ 2 h 242"/>
                <a:gd name="T66" fmla="*/ 76 w 243"/>
                <a:gd name="T67" fmla="*/ 5 h 242"/>
                <a:gd name="T68" fmla="*/ 82 w 243"/>
                <a:gd name="T69" fmla="*/ 10 h 242"/>
                <a:gd name="T70" fmla="*/ 88 w 243"/>
                <a:gd name="T71" fmla="*/ 15 h 242"/>
                <a:gd name="T72" fmla="*/ 93 w 243"/>
                <a:gd name="T73" fmla="*/ 22 h 242"/>
                <a:gd name="T74" fmla="*/ 97 w 243"/>
                <a:gd name="T75" fmla="*/ 29 h 242"/>
                <a:gd name="T76" fmla="*/ 100 w 243"/>
                <a:gd name="T77" fmla="*/ 35 h 242"/>
                <a:gd name="T78" fmla="*/ 102 w 243"/>
                <a:gd name="T79" fmla="*/ 43 h 242"/>
                <a:gd name="T80" fmla="*/ 102 w 243"/>
                <a:gd name="T81" fmla="*/ 51 h 242"/>
                <a:gd name="T82" fmla="*/ 102 w 243"/>
                <a:gd name="T83" fmla="*/ 51 h 2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3"/>
                <a:gd name="T127" fmla="*/ 0 h 242"/>
                <a:gd name="T128" fmla="*/ 243 w 243"/>
                <a:gd name="T129" fmla="*/ 242 h 24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3" h="242">
                  <a:moveTo>
                    <a:pt x="243" y="121"/>
                  </a:moveTo>
                  <a:lnTo>
                    <a:pt x="243" y="140"/>
                  </a:lnTo>
                  <a:lnTo>
                    <a:pt x="239" y="160"/>
                  </a:lnTo>
                  <a:lnTo>
                    <a:pt x="231" y="176"/>
                  </a:lnTo>
                  <a:lnTo>
                    <a:pt x="220" y="191"/>
                  </a:lnTo>
                  <a:lnTo>
                    <a:pt x="208" y="207"/>
                  </a:lnTo>
                  <a:lnTo>
                    <a:pt x="196" y="219"/>
                  </a:lnTo>
                  <a:lnTo>
                    <a:pt x="180" y="231"/>
                  </a:lnTo>
                  <a:lnTo>
                    <a:pt x="161" y="238"/>
                  </a:lnTo>
                  <a:lnTo>
                    <a:pt x="141" y="242"/>
                  </a:lnTo>
                  <a:lnTo>
                    <a:pt x="122" y="242"/>
                  </a:lnTo>
                  <a:lnTo>
                    <a:pt x="102" y="242"/>
                  </a:lnTo>
                  <a:lnTo>
                    <a:pt x="83" y="238"/>
                  </a:lnTo>
                  <a:lnTo>
                    <a:pt x="67" y="231"/>
                  </a:lnTo>
                  <a:lnTo>
                    <a:pt x="51" y="219"/>
                  </a:lnTo>
                  <a:lnTo>
                    <a:pt x="36" y="207"/>
                  </a:lnTo>
                  <a:lnTo>
                    <a:pt x="24" y="191"/>
                  </a:lnTo>
                  <a:lnTo>
                    <a:pt x="12" y="176"/>
                  </a:lnTo>
                  <a:lnTo>
                    <a:pt x="4" y="160"/>
                  </a:lnTo>
                  <a:lnTo>
                    <a:pt x="0" y="140"/>
                  </a:lnTo>
                  <a:lnTo>
                    <a:pt x="0" y="121"/>
                  </a:lnTo>
                  <a:lnTo>
                    <a:pt x="0" y="101"/>
                  </a:lnTo>
                  <a:lnTo>
                    <a:pt x="4" y="82"/>
                  </a:lnTo>
                  <a:lnTo>
                    <a:pt x="12" y="66"/>
                  </a:lnTo>
                  <a:lnTo>
                    <a:pt x="24" y="50"/>
                  </a:lnTo>
                  <a:lnTo>
                    <a:pt x="36" y="35"/>
                  </a:lnTo>
                  <a:lnTo>
                    <a:pt x="51" y="23"/>
                  </a:lnTo>
                  <a:lnTo>
                    <a:pt x="67" y="11"/>
                  </a:lnTo>
                  <a:lnTo>
                    <a:pt x="83" y="4"/>
                  </a:lnTo>
                  <a:lnTo>
                    <a:pt x="102" y="0"/>
                  </a:lnTo>
                  <a:lnTo>
                    <a:pt x="122" y="0"/>
                  </a:lnTo>
                  <a:lnTo>
                    <a:pt x="141" y="0"/>
                  </a:lnTo>
                  <a:lnTo>
                    <a:pt x="161" y="4"/>
                  </a:lnTo>
                  <a:lnTo>
                    <a:pt x="180" y="11"/>
                  </a:lnTo>
                  <a:lnTo>
                    <a:pt x="196" y="23"/>
                  </a:lnTo>
                  <a:lnTo>
                    <a:pt x="208" y="35"/>
                  </a:lnTo>
                  <a:lnTo>
                    <a:pt x="220" y="50"/>
                  </a:lnTo>
                  <a:lnTo>
                    <a:pt x="231" y="66"/>
                  </a:lnTo>
                  <a:lnTo>
                    <a:pt x="239" y="82"/>
                  </a:lnTo>
                  <a:lnTo>
                    <a:pt x="243" y="101"/>
                  </a:lnTo>
                  <a:lnTo>
                    <a:pt x="243" y="121"/>
                  </a:lnTo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93" name="Freeform 25"/>
            <p:cNvSpPr>
              <a:spLocks/>
            </p:cNvSpPr>
            <p:nvPr/>
          </p:nvSpPr>
          <p:spPr bwMode="auto">
            <a:xfrm>
              <a:off x="3447" y="2276"/>
              <a:ext cx="184" cy="182"/>
            </a:xfrm>
            <a:custGeom>
              <a:avLst/>
              <a:gdLst>
                <a:gd name="T0" fmla="*/ 103 w 246"/>
                <a:gd name="T1" fmla="*/ 51 h 242"/>
                <a:gd name="T2" fmla="*/ 101 w 246"/>
                <a:gd name="T3" fmla="*/ 59 h 242"/>
                <a:gd name="T4" fmla="*/ 99 w 246"/>
                <a:gd name="T5" fmla="*/ 68 h 242"/>
                <a:gd name="T6" fmla="*/ 96 w 246"/>
                <a:gd name="T7" fmla="*/ 74 h 242"/>
                <a:gd name="T8" fmla="*/ 93 w 246"/>
                <a:gd name="T9" fmla="*/ 81 h 242"/>
                <a:gd name="T10" fmla="*/ 88 w 246"/>
                <a:gd name="T11" fmla="*/ 88 h 242"/>
                <a:gd name="T12" fmla="*/ 82 w 246"/>
                <a:gd name="T13" fmla="*/ 93 h 242"/>
                <a:gd name="T14" fmla="*/ 76 w 246"/>
                <a:gd name="T15" fmla="*/ 99 h 242"/>
                <a:gd name="T16" fmla="*/ 69 w 246"/>
                <a:gd name="T17" fmla="*/ 102 h 242"/>
                <a:gd name="T18" fmla="*/ 61 w 246"/>
                <a:gd name="T19" fmla="*/ 103 h 242"/>
                <a:gd name="T20" fmla="*/ 52 w 246"/>
                <a:gd name="T21" fmla="*/ 103 h 242"/>
                <a:gd name="T22" fmla="*/ 44 w 246"/>
                <a:gd name="T23" fmla="*/ 103 h 242"/>
                <a:gd name="T24" fmla="*/ 36 w 246"/>
                <a:gd name="T25" fmla="*/ 102 h 242"/>
                <a:gd name="T26" fmla="*/ 28 w 246"/>
                <a:gd name="T27" fmla="*/ 99 h 242"/>
                <a:gd name="T28" fmla="*/ 21 w 246"/>
                <a:gd name="T29" fmla="*/ 93 h 242"/>
                <a:gd name="T30" fmla="*/ 16 w 246"/>
                <a:gd name="T31" fmla="*/ 88 h 242"/>
                <a:gd name="T32" fmla="*/ 10 w 246"/>
                <a:gd name="T33" fmla="*/ 81 h 242"/>
                <a:gd name="T34" fmla="*/ 6 w 246"/>
                <a:gd name="T35" fmla="*/ 74 h 242"/>
                <a:gd name="T36" fmla="*/ 3 w 246"/>
                <a:gd name="T37" fmla="*/ 68 h 242"/>
                <a:gd name="T38" fmla="*/ 1 w 246"/>
                <a:gd name="T39" fmla="*/ 59 h 242"/>
                <a:gd name="T40" fmla="*/ 0 w 246"/>
                <a:gd name="T41" fmla="*/ 51 h 242"/>
                <a:gd name="T42" fmla="*/ 1 w 246"/>
                <a:gd name="T43" fmla="*/ 43 h 242"/>
                <a:gd name="T44" fmla="*/ 3 w 246"/>
                <a:gd name="T45" fmla="*/ 35 h 242"/>
                <a:gd name="T46" fmla="*/ 6 w 246"/>
                <a:gd name="T47" fmla="*/ 29 h 242"/>
                <a:gd name="T48" fmla="*/ 10 w 246"/>
                <a:gd name="T49" fmla="*/ 22 h 242"/>
                <a:gd name="T50" fmla="*/ 16 w 246"/>
                <a:gd name="T51" fmla="*/ 15 h 242"/>
                <a:gd name="T52" fmla="*/ 21 w 246"/>
                <a:gd name="T53" fmla="*/ 10 h 242"/>
                <a:gd name="T54" fmla="*/ 28 w 246"/>
                <a:gd name="T55" fmla="*/ 5 h 242"/>
                <a:gd name="T56" fmla="*/ 36 w 246"/>
                <a:gd name="T57" fmla="*/ 2 h 242"/>
                <a:gd name="T58" fmla="*/ 44 w 246"/>
                <a:gd name="T59" fmla="*/ 0 h 242"/>
                <a:gd name="T60" fmla="*/ 52 w 246"/>
                <a:gd name="T61" fmla="*/ 0 h 242"/>
                <a:gd name="T62" fmla="*/ 61 w 246"/>
                <a:gd name="T63" fmla="*/ 0 h 242"/>
                <a:gd name="T64" fmla="*/ 69 w 246"/>
                <a:gd name="T65" fmla="*/ 2 h 242"/>
                <a:gd name="T66" fmla="*/ 76 w 246"/>
                <a:gd name="T67" fmla="*/ 5 h 242"/>
                <a:gd name="T68" fmla="*/ 82 w 246"/>
                <a:gd name="T69" fmla="*/ 10 h 242"/>
                <a:gd name="T70" fmla="*/ 88 w 246"/>
                <a:gd name="T71" fmla="*/ 15 h 242"/>
                <a:gd name="T72" fmla="*/ 93 w 246"/>
                <a:gd name="T73" fmla="*/ 22 h 242"/>
                <a:gd name="T74" fmla="*/ 96 w 246"/>
                <a:gd name="T75" fmla="*/ 29 h 242"/>
                <a:gd name="T76" fmla="*/ 99 w 246"/>
                <a:gd name="T77" fmla="*/ 35 h 242"/>
                <a:gd name="T78" fmla="*/ 101 w 246"/>
                <a:gd name="T79" fmla="*/ 43 h 242"/>
                <a:gd name="T80" fmla="*/ 103 w 246"/>
                <a:gd name="T81" fmla="*/ 51 h 242"/>
                <a:gd name="T82" fmla="*/ 103 w 246"/>
                <a:gd name="T83" fmla="*/ 51 h 2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6"/>
                <a:gd name="T127" fmla="*/ 0 h 242"/>
                <a:gd name="T128" fmla="*/ 246 w 246"/>
                <a:gd name="T129" fmla="*/ 242 h 24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6" h="242">
                  <a:moveTo>
                    <a:pt x="246" y="121"/>
                  </a:moveTo>
                  <a:lnTo>
                    <a:pt x="242" y="140"/>
                  </a:lnTo>
                  <a:lnTo>
                    <a:pt x="238" y="160"/>
                  </a:lnTo>
                  <a:lnTo>
                    <a:pt x="230" y="176"/>
                  </a:lnTo>
                  <a:lnTo>
                    <a:pt x="223" y="191"/>
                  </a:lnTo>
                  <a:lnTo>
                    <a:pt x="211" y="207"/>
                  </a:lnTo>
                  <a:lnTo>
                    <a:pt x="195" y="219"/>
                  </a:lnTo>
                  <a:lnTo>
                    <a:pt x="180" y="231"/>
                  </a:lnTo>
                  <a:lnTo>
                    <a:pt x="164" y="238"/>
                  </a:lnTo>
                  <a:lnTo>
                    <a:pt x="144" y="242"/>
                  </a:lnTo>
                  <a:lnTo>
                    <a:pt x="125" y="242"/>
                  </a:lnTo>
                  <a:lnTo>
                    <a:pt x="105" y="242"/>
                  </a:lnTo>
                  <a:lnTo>
                    <a:pt x="86" y="238"/>
                  </a:lnTo>
                  <a:lnTo>
                    <a:pt x="66" y="231"/>
                  </a:lnTo>
                  <a:lnTo>
                    <a:pt x="50" y="219"/>
                  </a:lnTo>
                  <a:lnTo>
                    <a:pt x="39" y="207"/>
                  </a:lnTo>
                  <a:lnTo>
                    <a:pt x="23" y="191"/>
                  </a:lnTo>
                  <a:lnTo>
                    <a:pt x="15" y="176"/>
                  </a:lnTo>
                  <a:lnTo>
                    <a:pt x="7" y="160"/>
                  </a:lnTo>
                  <a:lnTo>
                    <a:pt x="3" y="140"/>
                  </a:lnTo>
                  <a:lnTo>
                    <a:pt x="0" y="121"/>
                  </a:lnTo>
                  <a:lnTo>
                    <a:pt x="3" y="101"/>
                  </a:lnTo>
                  <a:lnTo>
                    <a:pt x="7" y="82"/>
                  </a:lnTo>
                  <a:lnTo>
                    <a:pt x="15" y="66"/>
                  </a:lnTo>
                  <a:lnTo>
                    <a:pt x="23" y="50"/>
                  </a:lnTo>
                  <a:lnTo>
                    <a:pt x="39" y="35"/>
                  </a:lnTo>
                  <a:lnTo>
                    <a:pt x="50" y="23"/>
                  </a:lnTo>
                  <a:lnTo>
                    <a:pt x="66" y="11"/>
                  </a:lnTo>
                  <a:lnTo>
                    <a:pt x="86" y="4"/>
                  </a:lnTo>
                  <a:lnTo>
                    <a:pt x="105" y="0"/>
                  </a:lnTo>
                  <a:lnTo>
                    <a:pt x="125" y="0"/>
                  </a:lnTo>
                  <a:lnTo>
                    <a:pt x="144" y="0"/>
                  </a:lnTo>
                  <a:lnTo>
                    <a:pt x="164" y="4"/>
                  </a:lnTo>
                  <a:lnTo>
                    <a:pt x="180" y="11"/>
                  </a:lnTo>
                  <a:lnTo>
                    <a:pt x="195" y="23"/>
                  </a:lnTo>
                  <a:lnTo>
                    <a:pt x="211" y="35"/>
                  </a:lnTo>
                  <a:lnTo>
                    <a:pt x="223" y="50"/>
                  </a:lnTo>
                  <a:lnTo>
                    <a:pt x="230" y="66"/>
                  </a:lnTo>
                  <a:lnTo>
                    <a:pt x="238" y="82"/>
                  </a:lnTo>
                  <a:lnTo>
                    <a:pt x="242" y="101"/>
                  </a:lnTo>
                  <a:lnTo>
                    <a:pt x="246" y="12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4" name="Freeform 26"/>
            <p:cNvSpPr>
              <a:spLocks/>
            </p:cNvSpPr>
            <p:nvPr/>
          </p:nvSpPr>
          <p:spPr bwMode="auto">
            <a:xfrm>
              <a:off x="3447" y="2276"/>
              <a:ext cx="184" cy="182"/>
            </a:xfrm>
            <a:custGeom>
              <a:avLst/>
              <a:gdLst>
                <a:gd name="T0" fmla="*/ 103 w 246"/>
                <a:gd name="T1" fmla="*/ 51 h 242"/>
                <a:gd name="T2" fmla="*/ 101 w 246"/>
                <a:gd name="T3" fmla="*/ 59 h 242"/>
                <a:gd name="T4" fmla="*/ 99 w 246"/>
                <a:gd name="T5" fmla="*/ 68 h 242"/>
                <a:gd name="T6" fmla="*/ 96 w 246"/>
                <a:gd name="T7" fmla="*/ 74 h 242"/>
                <a:gd name="T8" fmla="*/ 93 w 246"/>
                <a:gd name="T9" fmla="*/ 81 h 242"/>
                <a:gd name="T10" fmla="*/ 88 w 246"/>
                <a:gd name="T11" fmla="*/ 88 h 242"/>
                <a:gd name="T12" fmla="*/ 82 w 246"/>
                <a:gd name="T13" fmla="*/ 93 h 242"/>
                <a:gd name="T14" fmla="*/ 76 w 246"/>
                <a:gd name="T15" fmla="*/ 99 h 242"/>
                <a:gd name="T16" fmla="*/ 69 w 246"/>
                <a:gd name="T17" fmla="*/ 102 h 242"/>
                <a:gd name="T18" fmla="*/ 61 w 246"/>
                <a:gd name="T19" fmla="*/ 103 h 242"/>
                <a:gd name="T20" fmla="*/ 52 w 246"/>
                <a:gd name="T21" fmla="*/ 103 h 242"/>
                <a:gd name="T22" fmla="*/ 44 w 246"/>
                <a:gd name="T23" fmla="*/ 103 h 242"/>
                <a:gd name="T24" fmla="*/ 36 w 246"/>
                <a:gd name="T25" fmla="*/ 102 h 242"/>
                <a:gd name="T26" fmla="*/ 28 w 246"/>
                <a:gd name="T27" fmla="*/ 99 h 242"/>
                <a:gd name="T28" fmla="*/ 21 w 246"/>
                <a:gd name="T29" fmla="*/ 93 h 242"/>
                <a:gd name="T30" fmla="*/ 16 w 246"/>
                <a:gd name="T31" fmla="*/ 88 h 242"/>
                <a:gd name="T32" fmla="*/ 10 w 246"/>
                <a:gd name="T33" fmla="*/ 81 h 242"/>
                <a:gd name="T34" fmla="*/ 6 w 246"/>
                <a:gd name="T35" fmla="*/ 74 h 242"/>
                <a:gd name="T36" fmla="*/ 3 w 246"/>
                <a:gd name="T37" fmla="*/ 68 h 242"/>
                <a:gd name="T38" fmla="*/ 1 w 246"/>
                <a:gd name="T39" fmla="*/ 59 h 242"/>
                <a:gd name="T40" fmla="*/ 0 w 246"/>
                <a:gd name="T41" fmla="*/ 51 h 242"/>
                <a:gd name="T42" fmla="*/ 1 w 246"/>
                <a:gd name="T43" fmla="*/ 43 h 242"/>
                <a:gd name="T44" fmla="*/ 3 w 246"/>
                <a:gd name="T45" fmla="*/ 35 h 242"/>
                <a:gd name="T46" fmla="*/ 6 w 246"/>
                <a:gd name="T47" fmla="*/ 29 h 242"/>
                <a:gd name="T48" fmla="*/ 10 w 246"/>
                <a:gd name="T49" fmla="*/ 22 h 242"/>
                <a:gd name="T50" fmla="*/ 16 w 246"/>
                <a:gd name="T51" fmla="*/ 15 h 242"/>
                <a:gd name="T52" fmla="*/ 21 w 246"/>
                <a:gd name="T53" fmla="*/ 10 h 242"/>
                <a:gd name="T54" fmla="*/ 28 w 246"/>
                <a:gd name="T55" fmla="*/ 5 h 242"/>
                <a:gd name="T56" fmla="*/ 36 w 246"/>
                <a:gd name="T57" fmla="*/ 2 h 242"/>
                <a:gd name="T58" fmla="*/ 44 w 246"/>
                <a:gd name="T59" fmla="*/ 0 h 242"/>
                <a:gd name="T60" fmla="*/ 52 w 246"/>
                <a:gd name="T61" fmla="*/ 0 h 242"/>
                <a:gd name="T62" fmla="*/ 61 w 246"/>
                <a:gd name="T63" fmla="*/ 0 h 242"/>
                <a:gd name="T64" fmla="*/ 69 w 246"/>
                <a:gd name="T65" fmla="*/ 2 h 242"/>
                <a:gd name="T66" fmla="*/ 76 w 246"/>
                <a:gd name="T67" fmla="*/ 5 h 242"/>
                <a:gd name="T68" fmla="*/ 82 w 246"/>
                <a:gd name="T69" fmla="*/ 10 h 242"/>
                <a:gd name="T70" fmla="*/ 88 w 246"/>
                <a:gd name="T71" fmla="*/ 15 h 242"/>
                <a:gd name="T72" fmla="*/ 93 w 246"/>
                <a:gd name="T73" fmla="*/ 22 h 242"/>
                <a:gd name="T74" fmla="*/ 96 w 246"/>
                <a:gd name="T75" fmla="*/ 29 h 242"/>
                <a:gd name="T76" fmla="*/ 99 w 246"/>
                <a:gd name="T77" fmla="*/ 35 h 242"/>
                <a:gd name="T78" fmla="*/ 101 w 246"/>
                <a:gd name="T79" fmla="*/ 43 h 242"/>
                <a:gd name="T80" fmla="*/ 103 w 246"/>
                <a:gd name="T81" fmla="*/ 51 h 242"/>
                <a:gd name="T82" fmla="*/ 103 w 246"/>
                <a:gd name="T83" fmla="*/ 51 h 2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6"/>
                <a:gd name="T127" fmla="*/ 0 h 242"/>
                <a:gd name="T128" fmla="*/ 246 w 246"/>
                <a:gd name="T129" fmla="*/ 242 h 24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6" h="242">
                  <a:moveTo>
                    <a:pt x="246" y="121"/>
                  </a:moveTo>
                  <a:lnTo>
                    <a:pt x="242" y="140"/>
                  </a:lnTo>
                  <a:lnTo>
                    <a:pt x="238" y="160"/>
                  </a:lnTo>
                  <a:lnTo>
                    <a:pt x="230" y="176"/>
                  </a:lnTo>
                  <a:lnTo>
                    <a:pt x="223" y="191"/>
                  </a:lnTo>
                  <a:lnTo>
                    <a:pt x="211" y="207"/>
                  </a:lnTo>
                  <a:lnTo>
                    <a:pt x="195" y="219"/>
                  </a:lnTo>
                  <a:lnTo>
                    <a:pt x="180" y="231"/>
                  </a:lnTo>
                  <a:lnTo>
                    <a:pt x="164" y="238"/>
                  </a:lnTo>
                  <a:lnTo>
                    <a:pt x="144" y="242"/>
                  </a:lnTo>
                  <a:lnTo>
                    <a:pt x="125" y="242"/>
                  </a:lnTo>
                  <a:lnTo>
                    <a:pt x="105" y="242"/>
                  </a:lnTo>
                  <a:lnTo>
                    <a:pt x="86" y="238"/>
                  </a:lnTo>
                  <a:lnTo>
                    <a:pt x="66" y="231"/>
                  </a:lnTo>
                  <a:lnTo>
                    <a:pt x="50" y="219"/>
                  </a:lnTo>
                  <a:lnTo>
                    <a:pt x="39" y="207"/>
                  </a:lnTo>
                  <a:lnTo>
                    <a:pt x="23" y="191"/>
                  </a:lnTo>
                  <a:lnTo>
                    <a:pt x="15" y="176"/>
                  </a:lnTo>
                  <a:lnTo>
                    <a:pt x="7" y="160"/>
                  </a:lnTo>
                  <a:lnTo>
                    <a:pt x="3" y="140"/>
                  </a:lnTo>
                  <a:lnTo>
                    <a:pt x="0" y="121"/>
                  </a:lnTo>
                  <a:lnTo>
                    <a:pt x="3" y="101"/>
                  </a:lnTo>
                  <a:lnTo>
                    <a:pt x="7" y="82"/>
                  </a:lnTo>
                  <a:lnTo>
                    <a:pt x="15" y="66"/>
                  </a:lnTo>
                  <a:lnTo>
                    <a:pt x="23" y="50"/>
                  </a:lnTo>
                  <a:lnTo>
                    <a:pt x="39" y="35"/>
                  </a:lnTo>
                  <a:lnTo>
                    <a:pt x="50" y="23"/>
                  </a:lnTo>
                  <a:lnTo>
                    <a:pt x="66" y="11"/>
                  </a:lnTo>
                  <a:lnTo>
                    <a:pt x="86" y="4"/>
                  </a:lnTo>
                  <a:lnTo>
                    <a:pt x="105" y="0"/>
                  </a:lnTo>
                  <a:lnTo>
                    <a:pt x="125" y="0"/>
                  </a:lnTo>
                  <a:lnTo>
                    <a:pt x="144" y="0"/>
                  </a:lnTo>
                  <a:lnTo>
                    <a:pt x="164" y="4"/>
                  </a:lnTo>
                  <a:lnTo>
                    <a:pt x="180" y="11"/>
                  </a:lnTo>
                  <a:lnTo>
                    <a:pt x="195" y="23"/>
                  </a:lnTo>
                  <a:lnTo>
                    <a:pt x="211" y="35"/>
                  </a:lnTo>
                  <a:lnTo>
                    <a:pt x="223" y="50"/>
                  </a:lnTo>
                  <a:lnTo>
                    <a:pt x="230" y="66"/>
                  </a:lnTo>
                  <a:lnTo>
                    <a:pt x="238" y="82"/>
                  </a:lnTo>
                  <a:lnTo>
                    <a:pt x="242" y="101"/>
                  </a:lnTo>
                  <a:lnTo>
                    <a:pt x="246" y="121"/>
                  </a:lnTo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95" name="Freeform 27"/>
            <p:cNvSpPr>
              <a:spLocks/>
            </p:cNvSpPr>
            <p:nvPr/>
          </p:nvSpPr>
          <p:spPr bwMode="auto">
            <a:xfrm>
              <a:off x="3044" y="2678"/>
              <a:ext cx="182" cy="185"/>
            </a:xfrm>
            <a:custGeom>
              <a:avLst/>
              <a:gdLst>
                <a:gd name="T0" fmla="*/ 102 w 243"/>
                <a:gd name="T1" fmla="*/ 51 h 246"/>
                <a:gd name="T2" fmla="*/ 102 w 243"/>
                <a:gd name="T3" fmla="*/ 62 h 246"/>
                <a:gd name="T4" fmla="*/ 100 w 243"/>
                <a:gd name="T5" fmla="*/ 68 h 246"/>
                <a:gd name="T6" fmla="*/ 97 w 243"/>
                <a:gd name="T7" fmla="*/ 77 h 246"/>
                <a:gd name="T8" fmla="*/ 93 w 243"/>
                <a:gd name="T9" fmla="*/ 83 h 246"/>
                <a:gd name="T10" fmla="*/ 88 w 243"/>
                <a:gd name="T11" fmla="*/ 90 h 246"/>
                <a:gd name="T12" fmla="*/ 82 w 243"/>
                <a:gd name="T13" fmla="*/ 95 h 246"/>
                <a:gd name="T14" fmla="*/ 76 w 243"/>
                <a:gd name="T15" fmla="*/ 99 h 246"/>
                <a:gd name="T16" fmla="*/ 68 w 243"/>
                <a:gd name="T17" fmla="*/ 102 h 246"/>
                <a:gd name="T18" fmla="*/ 59 w 243"/>
                <a:gd name="T19" fmla="*/ 103 h 246"/>
                <a:gd name="T20" fmla="*/ 51 w 243"/>
                <a:gd name="T21" fmla="*/ 105 h 246"/>
                <a:gd name="T22" fmla="*/ 43 w 243"/>
                <a:gd name="T23" fmla="*/ 103 h 246"/>
                <a:gd name="T24" fmla="*/ 34 w 243"/>
                <a:gd name="T25" fmla="*/ 102 h 246"/>
                <a:gd name="T26" fmla="*/ 28 w 243"/>
                <a:gd name="T27" fmla="*/ 99 h 246"/>
                <a:gd name="T28" fmla="*/ 21 w 243"/>
                <a:gd name="T29" fmla="*/ 95 h 246"/>
                <a:gd name="T30" fmla="*/ 15 w 243"/>
                <a:gd name="T31" fmla="*/ 90 h 246"/>
                <a:gd name="T32" fmla="*/ 10 w 243"/>
                <a:gd name="T33" fmla="*/ 83 h 246"/>
                <a:gd name="T34" fmla="*/ 5 w 243"/>
                <a:gd name="T35" fmla="*/ 77 h 246"/>
                <a:gd name="T36" fmla="*/ 1 w 243"/>
                <a:gd name="T37" fmla="*/ 68 h 246"/>
                <a:gd name="T38" fmla="*/ 0 w 243"/>
                <a:gd name="T39" fmla="*/ 62 h 246"/>
                <a:gd name="T40" fmla="*/ 0 w 243"/>
                <a:gd name="T41" fmla="*/ 53 h 246"/>
                <a:gd name="T42" fmla="*/ 0 w 243"/>
                <a:gd name="T43" fmla="*/ 44 h 246"/>
                <a:gd name="T44" fmla="*/ 1 w 243"/>
                <a:gd name="T45" fmla="*/ 37 h 246"/>
                <a:gd name="T46" fmla="*/ 5 w 243"/>
                <a:gd name="T47" fmla="*/ 29 h 246"/>
                <a:gd name="T48" fmla="*/ 10 w 243"/>
                <a:gd name="T49" fmla="*/ 22 h 246"/>
                <a:gd name="T50" fmla="*/ 15 w 243"/>
                <a:gd name="T51" fmla="*/ 15 h 246"/>
                <a:gd name="T52" fmla="*/ 21 w 243"/>
                <a:gd name="T53" fmla="*/ 10 h 246"/>
                <a:gd name="T54" fmla="*/ 28 w 243"/>
                <a:gd name="T55" fmla="*/ 6 h 246"/>
                <a:gd name="T56" fmla="*/ 34 w 243"/>
                <a:gd name="T57" fmla="*/ 4 h 246"/>
                <a:gd name="T58" fmla="*/ 43 w 243"/>
                <a:gd name="T59" fmla="*/ 2 h 246"/>
                <a:gd name="T60" fmla="*/ 51 w 243"/>
                <a:gd name="T61" fmla="*/ 0 h 246"/>
                <a:gd name="T62" fmla="*/ 59 w 243"/>
                <a:gd name="T63" fmla="*/ 2 h 246"/>
                <a:gd name="T64" fmla="*/ 68 w 243"/>
                <a:gd name="T65" fmla="*/ 4 h 246"/>
                <a:gd name="T66" fmla="*/ 76 w 243"/>
                <a:gd name="T67" fmla="*/ 6 h 246"/>
                <a:gd name="T68" fmla="*/ 82 w 243"/>
                <a:gd name="T69" fmla="*/ 10 h 246"/>
                <a:gd name="T70" fmla="*/ 88 w 243"/>
                <a:gd name="T71" fmla="*/ 15 h 246"/>
                <a:gd name="T72" fmla="*/ 93 w 243"/>
                <a:gd name="T73" fmla="*/ 22 h 246"/>
                <a:gd name="T74" fmla="*/ 97 w 243"/>
                <a:gd name="T75" fmla="*/ 29 h 246"/>
                <a:gd name="T76" fmla="*/ 100 w 243"/>
                <a:gd name="T77" fmla="*/ 37 h 246"/>
                <a:gd name="T78" fmla="*/ 102 w 243"/>
                <a:gd name="T79" fmla="*/ 44 h 246"/>
                <a:gd name="T80" fmla="*/ 102 w 243"/>
                <a:gd name="T81" fmla="*/ 53 h 246"/>
                <a:gd name="T82" fmla="*/ 102 w 243"/>
                <a:gd name="T83" fmla="*/ 53 h 246"/>
                <a:gd name="T84" fmla="*/ 102 w 243"/>
                <a:gd name="T85" fmla="*/ 51 h 24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43"/>
                <a:gd name="T130" fmla="*/ 0 h 246"/>
                <a:gd name="T131" fmla="*/ 243 w 243"/>
                <a:gd name="T132" fmla="*/ 246 h 24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43" h="246">
                  <a:moveTo>
                    <a:pt x="243" y="121"/>
                  </a:moveTo>
                  <a:lnTo>
                    <a:pt x="243" y="145"/>
                  </a:lnTo>
                  <a:lnTo>
                    <a:pt x="239" y="160"/>
                  </a:lnTo>
                  <a:lnTo>
                    <a:pt x="231" y="180"/>
                  </a:lnTo>
                  <a:lnTo>
                    <a:pt x="220" y="196"/>
                  </a:lnTo>
                  <a:lnTo>
                    <a:pt x="208" y="211"/>
                  </a:lnTo>
                  <a:lnTo>
                    <a:pt x="196" y="223"/>
                  </a:lnTo>
                  <a:lnTo>
                    <a:pt x="180" y="231"/>
                  </a:lnTo>
                  <a:lnTo>
                    <a:pt x="161" y="239"/>
                  </a:lnTo>
                  <a:lnTo>
                    <a:pt x="141" y="242"/>
                  </a:lnTo>
                  <a:lnTo>
                    <a:pt x="122" y="246"/>
                  </a:lnTo>
                  <a:lnTo>
                    <a:pt x="102" y="242"/>
                  </a:lnTo>
                  <a:lnTo>
                    <a:pt x="83" y="239"/>
                  </a:lnTo>
                  <a:lnTo>
                    <a:pt x="67" y="231"/>
                  </a:lnTo>
                  <a:lnTo>
                    <a:pt x="51" y="223"/>
                  </a:lnTo>
                  <a:lnTo>
                    <a:pt x="36" y="211"/>
                  </a:lnTo>
                  <a:lnTo>
                    <a:pt x="24" y="196"/>
                  </a:lnTo>
                  <a:lnTo>
                    <a:pt x="12" y="180"/>
                  </a:lnTo>
                  <a:lnTo>
                    <a:pt x="4" y="160"/>
                  </a:lnTo>
                  <a:lnTo>
                    <a:pt x="0" y="145"/>
                  </a:lnTo>
                  <a:lnTo>
                    <a:pt x="0" y="125"/>
                  </a:lnTo>
                  <a:lnTo>
                    <a:pt x="0" y="102"/>
                  </a:lnTo>
                  <a:lnTo>
                    <a:pt x="4" y="86"/>
                  </a:lnTo>
                  <a:lnTo>
                    <a:pt x="12" y="66"/>
                  </a:lnTo>
                  <a:lnTo>
                    <a:pt x="24" y="51"/>
                  </a:lnTo>
                  <a:lnTo>
                    <a:pt x="36" y="35"/>
                  </a:lnTo>
                  <a:lnTo>
                    <a:pt x="51" y="23"/>
                  </a:lnTo>
                  <a:lnTo>
                    <a:pt x="67" y="15"/>
                  </a:lnTo>
                  <a:lnTo>
                    <a:pt x="83" y="8"/>
                  </a:lnTo>
                  <a:lnTo>
                    <a:pt x="102" y="4"/>
                  </a:lnTo>
                  <a:lnTo>
                    <a:pt x="122" y="0"/>
                  </a:lnTo>
                  <a:lnTo>
                    <a:pt x="141" y="4"/>
                  </a:lnTo>
                  <a:lnTo>
                    <a:pt x="161" y="8"/>
                  </a:lnTo>
                  <a:lnTo>
                    <a:pt x="180" y="15"/>
                  </a:lnTo>
                  <a:lnTo>
                    <a:pt x="196" y="23"/>
                  </a:lnTo>
                  <a:lnTo>
                    <a:pt x="208" y="35"/>
                  </a:lnTo>
                  <a:lnTo>
                    <a:pt x="220" y="51"/>
                  </a:lnTo>
                  <a:lnTo>
                    <a:pt x="231" y="66"/>
                  </a:lnTo>
                  <a:lnTo>
                    <a:pt x="239" y="86"/>
                  </a:lnTo>
                  <a:lnTo>
                    <a:pt x="243" y="102"/>
                  </a:lnTo>
                  <a:lnTo>
                    <a:pt x="243" y="125"/>
                  </a:lnTo>
                  <a:lnTo>
                    <a:pt x="243" y="12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6" name="Freeform 28"/>
            <p:cNvSpPr>
              <a:spLocks/>
            </p:cNvSpPr>
            <p:nvPr/>
          </p:nvSpPr>
          <p:spPr bwMode="auto">
            <a:xfrm>
              <a:off x="3044" y="2678"/>
              <a:ext cx="182" cy="185"/>
            </a:xfrm>
            <a:custGeom>
              <a:avLst/>
              <a:gdLst>
                <a:gd name="T0" fmla="*/ 102 w 243"/>
                <a:gd name="T1" fmla="*/ 51 h 246"/>
                <a:gd name="T2" fmla="*/ 102 w 243"/>
                <a:gd name="T3" fmla="*/ 62 h 246"/>
                <a:gd name="T4" fmla="*/ 100 w 243"/>
                <a:gd name="T5" fmla="*/ 68 h 246"/>
                <a:gd name="T6" fmla="*/ 97 w 243"/>
                <a:gd name="T7" fmla="*/ 77 h 246"/>
                <a:gd name="T8" fmla="*/ 93 w 243"/>
                <a:gd name="T9" fmla="*/ 83 h 246"/>
                <a:gd name="T10" fmla="*/ 88 w 243"/>
                <a:gd name="T11" fmla="*/ 90 h 246"/>
                <a:gd name="T12" fmla="*/ 82 w 243"/>
                <a:gd name="T13" fmla="*/ 95 h 246"/>
                <a:gd name="T14" fmla="*/ 76 w 243"/>
                <a:gd name="T15" fmla="*/ 99 h 246"/>
                <a:gd name="T16" fmla="*/ 68 w 243"/>
                <a:gd name="T17" fmla="*/ 102 h 246"/>
                <a:gd name="T18" fmla="*/ 59 w 243"/>
                <a:gd name="T19" fmla="*/ 103 h 246"/>
                <a:gd name="T20" fmla="*/ 51 w 243"/>
                <a:gd name="T21" fmla="*/ 105 h 246"/>
                <a:gd name="T22" fmla="*/ 43 w 243"/>
                <a:gd name="T23" fmla="*/ 103 h 246"/>
                <a:gd name="T24" fmla="*/ 34 w 243"/>
                <a:gd name="T25" fmla="*/ 102 h 246"/>
                <a:gd name="T26" fmla="*/ 28 w 243"/>
                <a:gd name="T27" fmla="*/ 99 h 246"/>
                <a:gd name="T28" fmla="*/ 21 w 243"/>
                <a:gd name="T29" fmla="*/ 95 h 246"/>
                <a:gd name="T30" fmla="*/ 15 w 243"/>
                <a:gd name="T31" fmla="*/ 90 h 246"/>
                <a:gd name="T32" fmla="*/ 10 w 243"/>
                <a:gd name="T33" fmla="*/ 83 h 246"/>
                <a:gd name="T34" fmla="*/ 5 w 243"/>
                <a:gd name="T35" fmla="*/ 77 h 246"/>
                <a:gd name="T36" fmla="*/ 1 w 243"/>
                <a:gd name="T37" fmla="*/ 68 h 246"/>
                <a:gd name="T38" fmla="*/ 0 w 243"/>
                <a:gd name="T39" fmla="*/ 62 h 246"/>
                <a:gd name="T40" fmla="*/ 0 w 243"/>
                <a:gd name="T41" fmla="*/ 53 h 246"/>
                <a:gd name="T42" fmla="*/ 0 w 243"/>
                <a:gd name="T43" fmla="*/ 44 h 246"/>
                <a:gd name="T44" fmla="*/ 1 w 243"/>
                <a:gd name="T45" fmla="*/ 37 h 246"/>
                <a:gd name="T46" fmla="*/ 5 w 243"/>
                <a:gd name="T47" fmla="*/ 29 h 246"/>
                <a:gd name="T48" fmla="*/ 10 w 243"/>
                <a:gd name="T49" fmla="*/ 22 h 246"/>
                <a:gd name="T50" fmla="*/ 15 w 243"/>
                <a:gd name="T51" fmla="*/ 15 h 246"/>
                <a:gd name="T52" fmla="*/ 21 w 243"/>
                <a:gd name="T53" fmla="*/ 10 h 246"/>
                <a:gd name="T54" fmla="*/ 28 w 243"/>
                <a:gd name="T55" fmla="*/ 6 h 246"/>
                <a:gd name="T56" fmla="*/ 34 w 243"/>
                <a:gd name="T57" fmla="*/ 4 h 246"/>
                <a:gd name="T58" fmla="*/ 43 w 243"/>
                <a:gd name="T59" fmla="*/ 2 h 246"/>
                <a:gd name="T60" fmla="*/ 51 w 243"/>
                <a:gd name="T61" fmla="*/ 0 h 246"/>
                <a:gd name="T62" fmla="*/ 59 w 243"/>
                <a:gd name="T63" fmla="*/ 2 h 246"/>
                <a:gd name="T64" fmla="*/ 68 w 243"/>
                <a:gd name="T65" fmla="*/ 4 h 246"/>
                <a:gd name="T66" fmla="*/ 76 w 243"/>
                <a:gd name="T67" fmla="*/ 6 h 246"/>
                <a:gd name="T68" fmla="*/ 82 w 243"/>
                <a:gd name="T69" fmla="*/ 10 h 246"/>
                <a:gd name="T70" fmla="*/ 88 w 243"/>
                <a:gd name="T71" fmla="*/ 15 h 246"/>
                <a:gd name="T72" fmla="*/ 93 w 243"/>
                <a:gd name="T73" fmla="*/ 22 h 246"/>
                <a:gd name="T74" fmla="*/ 97 w 243"/>
                <a:gd name="T75" fmla="*/ 29 h 246"/>
                <a:gd name="T76" fmla="*/ 100 w 243"/>
                <a:gd name="T77" fmla="*/ 37 h 246"/>
                <a:gd name="T78" fmla="*/ 102 w 243"/>
                <a:gd name="T79" fmla="*/ 44 h 246"/>
                <a:gd name="T80" fmla="*/ 102 w 243"/>
                <a:gd name="T81" fmla="*/ 53 h 246"/>
                <a:gd name="T82" fmla="*/ 102 w 243"/>
                <a:gd name="T83" fmla="*/ 53 h 2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3"/>
                <a:gd name="T127" fmla="*/ 0 h 246"/>
                <a:gd name="T128" fmla="*/ 243 w 243"/>
                <a:gd name="T129" fmla="*/ 246 h 24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3" h="246">
                  <a:moveTo>
                    <a:pt x="243" y="121"/>
                  </a:moveTo>
                  <a:lnTo>
                    <a:pt x="243" y="145"/>
                  </a:lnTo>
                  <a:lnTo>
                    <a:pt x="239" y="160"/>
                  </a:lnTo>
                  <a:lnTo>
                    <a:pt x="231" y="180"/>
                  </a:lnTo>
                  <a:lnTo>
                    <a:pt x="220" y="196"/>
                  </a:lnTo>
                  <a:lnTo>
                    <a:pt x="208" y="211"/>
                  </a:lnTo>
                  <a:lnTo>
                    <a:pt x="196" y="223"/>
                  </a:lnTo>
                  <a:lnTo>
                    <a:pt x="180" y="231"/>
                  </a:lnTo>
                  <a:lnTo>
                    <a:pt x="161" y="239"/>
                  </a:lnTo>
                  <a:lnTo>
                    <a:pt x="141" y="242"/>
                  </a:lnTo>
                  <a:lnTo>
                    <a:pt x="122" y="246"/>
                  </a:lnTo>
                  <a:lnTo>
                    <a:pt x="102" y="242"/>
                  </a:lnTo>
                  <a:lnTo>
                    <a:pt x="83" y="239"/>
                  </a:lnTo>
                  <a:lnTo>
                    <a:pt x="67" y="231"/>
                  </a:lnTo>
                  <a:lnTo>
                    <a:pt x="51" y="223"/>
                  </a:lnTo>
                  <a:lnTo>
                    <a:pt x="36" y="211"/>
                  </a:lnTo>
                  <a:lnTo>
                    <a:pt x="24" y="196"/>
                  </a:lnTo>
                  <a:lnTo>
                    <a:pt x="12" y="180"/>
                  </a:lnTo>
                  <a:lnTo>
                    <a:pt x="4" y="160"/>
                  </a:lnTo>
                  <a:lnTo>
                    <a:pt x="0" y="145"/>
                  </a:lnTo>
                  <a:lnTo>
                    <a:pt x="0" y="125"/>
                  </a:lnTo>
                  <a:lnTo>
                    <a:pt x="0" y="102"/>
                  </a:lnTo>
                  <a:lnTo>
                    <a:pt x="4" y="86"/>
                  </a:lnTo>
                  <a:lnTo>
                    <a:pt x="12" y="66"/>
                  </a:lnTo>
                  <a:lnTo>
                    <a:pt x="24" y="51"/>
                  </a:lnTo>
                  <a:lnTo>
                    <a:pt x="36" y="35"/>
                  </a:lnTo>
                  <a:lnTo>
                    <a:pt x="51" y="23"/>
                  </a:lnTo>
                  <a:lnTo>
                    <a:pt x="67" y="15"/>
                  </a:lnTo>
                  <a:lnTo>
                    <a:pt x="83" y="8"/>
                  </a:lnTo>
                  <a:lnTo>
                    <a:pt x="102" y="4"/>
                  </a:lnTo>
                  <a:lnTo>
                    <a:pt x="122" y="0"/>
                  </a:lnTo>
                  <a:lnTo>
                    <a:pt x="141" y="4"/>
                  </a:lnTo>
                  <a:lnTo>
                    <a:pt x="161" y="8"/>
                  </a:lnTo>
                  <a:lnTo>
                    <a:pt x="180" y="15"/>
                  </a:lnTo>
                  <a:lnTo>
                    <a:pt x="196" y="23"/>
                  </a:lnTo>
                  <a:lnTo>
                    <a:pt x="208" y="35"/>
                  </a:lnTo>
                  <a:lnTo>
                    <a:pt x="220" y="51"/>
                  </a:lnTo>
                  <a:lnTo>
                    <a:pt x="231" y="66"/>
                  </a:lnTo>
                  <a:lnTo>
                    <a:pt x="239" y="86"/>
                  </a:lnTo>
                  <a:lnTo>
                    <a:pt x="243" y="102"/>
                  </a:lnTo>
                  <a:lnTo>
                    <a:pt x="243" y="125"/>
                  </a:lnTo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97" name="Line 29"/>
            <p:cNvSpPr>
              <a:spLocks noChangeShapeType="1"/>
            </p:cNvSpPr>
            <p:nvPr/>
          </p:nvSpPr>
          <p:spPr bwMode="auto">
            <a:xfrm>
              <a:off x="3264" y="2317"/>
              <a:ext cx="9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8" name="Freeform 30"/>
            <p:cNvSpPr>
              <a:spLocks/>
            </p:cNvSpPr>
            <p:nvPr/>
          </p:nvSpPr>
          <p:spPr bwMode="auto">
            <a:xfrm>
              <a:off x="3344" y="2300"/>
              <a:ext cx="67" cy="35"/>
            </a:xfrm>
            <a:custGeom>
              <a:avLst/>
              <a:gdLst>
                <a:gd name="T0" fmla="*/ 0 w 90"/>
                <a:gd name="T1" fmla="*/ 19 h 47"/>
                <a:gd name="T2" fmla="*/ 37 w 90"/>
                <a:gd name="T3" fmla="*/ 10 h 47"/>
                <a:gd name="T4" fmla="*/ 0 w 90"/>
                <a:gd name="T5" fmla="*/ 0 h 47"/>
                <a:gd name="T6" fmla="*/ 0 w 90"/>
                <a:gd name="T7" fmla="*/ 19 h 47"/>
                <a:gd name="T8" fmla="*/ 0 w 90"/>
                <a:gd name="T9" fmla="*/ 19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47"/>
                <a:gd name="T17" fmla="*/ 90 w 90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47">
                  <a:moveTo>
                    <a:pt x="0" y="47"/>
                  </a:moveTo>
                  <a:lnTo>
                    <a:pt x="90" y="23"/>
                  </a:lnTo>
                  <a:lnTo>
                    <a:pt x="0" y="0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9" name="Rectangle 31"/>
            <p:cNvSpPr>
              <a:spLocks noChangeArrowheads="1"/>
            </p:cNvSpPr>
            <p:nvPr/>
          </p:nvSpPr>
          <p:spPr bwMode="auto">
            <a:xfrm>
              <a:off x="3097" y="2300"/>
              <a:ext cx="91" cy="16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600" b="0">
                  <a:solidFill>
                    <a:schemeClr val="bg1"/>
                  </a:solidFill>
                  <a:latin typeface="Arial" charset="0"/>
                </a:rPr>
                <a:t>X</a:t>
              </a:r>
              <a:endParaRPr lang="en-US" sz="2400" b="0">
                <a:solidFill>
                  <a:schemeClr val="bg1"/>
                </a:solidFill>
                <a:latin typeface="Times New Roman" charset="0"/>
              </a:endParaRPr>
            </a:p>
          </p:txBody>
        </p:sp>
        <p:sp>
          <p:nvSpPr>
            <p:cNvPr id="65600" name="Rectangle 32"/>
            <p:cNvSpPr>
              <a:spLocks noChangeArrowheads="1"/>
            </p:cNvSpPr>
            <p:nvPr/>
          </p:nvSpPr>
          <p:spPr bwMode="auto">
            <a:xfrm>
              <a:off x="3502" y="2300"/>
              <a:ext cx="91" cy="16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600" b="0">
                  <a:solidFill>
                    <a:schemeClr val="bg1"/>
                  </a:solidFill>
                  <a:latin typeface="Arial" charset="0"/>
                </a:rPr>
                <a:t>A</a:t>
              </a:r>
              <a:endParaRPr lang="en-US" sz="2400" b="0">
                <a:solidFill>
                  <a:schemeClr val="bg1"/>
                </a:solidFill>
                <a:latin typeface="Times New Roman" charset="0"/>
              </a:endParaRPr>
            </a:p>
          </p:txBody>
        </p:sp>
        <p:sp>
          <p:nvSpPr>
            <p:cNvPr id="65601" name="Line 33"/>
            <p:cNvSpPr>
              <a:spLocks noChangeShapeType="1"/>
            </p:cNvSpPr>
            <p:nvPr/>
          </p:nvSpPr>
          <p:spPr bwMode="auto">
            <a:xfrm>
              <a:off x="3226" y="2364"/>
              <a:ext cx="221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02" name="Line 34"/>
            <p:cNvSpPr>
              <a:spLocks noChangeShapeType="1"/>
            </p:cNvSpPr>
            <p:nvPr/>
          </p:nvSpPr>
          <p:spPr bwMode="auto">
            <a:xfrm>
              <a:off x="3074" y="2496"/>
              <a:ext cx="1" cy="9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03" name="Freeform 35"/>
            <p:cNvSpPr>
              <a:spLocks/>
            </p:cNvSpPr>
            <p:nvPr/>
          </p:nvSpPr>
          <p:spPr bwMode="auto">
            <a:xfrm>
              <a:off x="3056" y="2576"/>
              <a:ext cx="38" cy="67"/>
            </a:xfrm>
            <a:custGeom>
              <a:avLst/>
              <a:gdLst>
                <a:gd name="T0" fmla="*/ 0 w 51"/>
                <a:gd name="T1" fmla="*/ 0 h 90"/>
                <a:gd name="T2" fmla="*/ 10 w 51"/>
                <a:gd name="T3" fmla="*/ 37 h 90"/>
                <a:gd name="T4" fmla="*/ 21 w 51"/>
                <a:gd name="T5" fmla="*/ 0 h 90"/>
                <a:gd name="T6" fmla="*/ 0 w 51"/>
                <a:gd name="T7" fmla="*/ 0 h 90"/>
                <a:gd name="T8" fmla="*/ 0 w 51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90"/>
                <a:gd name="T17" fmla="*/ 51 w 51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90">
                  <a:moveTo>
                    <a:pt x="0" y="0"/>
                  </a:moveTo>
                  <a:lnTo>
                    <a:pt x="24" y="90"/>
                  </a:lnTo>
                  <a:lnTo>
                    <a:pt x="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04" name="Line 36"/>
            <p:cNvSpPr>
              <a:spLocks noChangeShapeType="1"/>
            </p:cNvSpPr>
            <p:nvPr/>
          </p:nvSpPr>
          <p:spPr bwMode="auto">
            <a:xfrm>
              <a:off x="3136" y="2458"/>
              <a:ext cx="0" cy="2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05" name="Line 37"/>
            <p:cNvSpPr>
              <a:spLocks noChangeShapeType="1"/>
            </p:cNvSpPr>
            <p:nvPr/>
          </p:nvSpPr>
          <p:spPr bwMode="auto">
            <a:xfrm>
              <a:off x="3537" y="2458"/>
              <a:ext cx="3" cy="2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06" name="Rectangle 38"/>
            <p:cNvSpPr>
              <a:spLocks noChangeArrowheads="1"/>
            </p:cNvSpPr>
            <p:nvPr/>
          </p:nvSpPr>
          <p:spPr bwMode="auto">
            <a:xfrm>
              <a:off x="3100" y="2705"/>
              <a:ext cx="98" cy="16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600" b="0">
                  <a:solidFill>
                    <a:schemeClr val="bg1"/>
                  </a:solidFill>
                  <a:latin typeface="Arial" charset="0"/>
                </a:rPr>
                <a:t>C</a:t>
              </a:r>
              <a:endParaRPr lang="en-US" sz="2400" b="0">
                <a:solidFill>
                  <a:schemeClr val="bg1"/>
                </a:solidFill>
                <a:latin typeface="Times New Roman" charset="0"/>
              </a:endParaRPr>
            </a:p>
          </p:txBody>
        </p:sp>
        <p:sp>
          <p:nvSpPr>
            <p:cNvPr id="65607" name="Rectangle 39"/>
            <p:cNvSpPr>
              <a:spLocks noChangeArrowheads="1"/>
            </p:cNvSpPr>
            <p:nvPr/>
          </p:nvSpPr>
          <p:spPr bwMode="auto">
            <a:xfrm>
              <a:off x="3508" y="2705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600" b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sz="2400" b="0">
                <a:latin typeface="Times New Roman" charset="0"/>
              </a:endParaRPr>
            </a:p>
          </p:txBody>
        </p:sp>
        <p:sp>
          <p:nvSpPr>
            <p:cNvPr id="65608" name="Freeform 40"/>
            <p:cNvSpPr>
              <a:spLocks/>
            </p:cNvSpPr>
            <p:nvPr/>
          </p:nvSpPr>
          <p:spPr bwMode="auto">
            <a:xfrm>
              <a:off x="3447" y="2678"/>
              <a:ext cx="184" cy="185"/>
            </a:xfrm>
            <a:custGeom>
              <a:avLst/>
              <a:gdLst>
                <a:gd name="T0" fmla="*/ 103 w 246"/>
                <a:gd name="T1" fmla="*/ 51 h 246"/>
                <a:gd name="T2" fmla="*/ 101 w 246"/>
                <a:gd name="T3" fmla="*/ 62 h 246"/>
                <a:gd name="T4" fmla="*/ 99 w 246"/>
                <a:gd name="T5" fmla="*/ 68 h 246"/>
                <a:gd name="T6" fmla="*/ 96 w 246"/>
                <a:gd name="T7" fmla="*/ 77 h 246"/>
                <a:gd name="T8" fmla="*/ 93 w 246"/>
                <a:gd name="T9" fmla="*/ 83 h 246"/>
                <a:gd name="T10" fmla="*/ 88 w 246"/>
                <a:gd name="T11" fmla="*/ 90 h 246"/>
                <a:gd name="T12" fmla="*/ 82 w 246"/>
                <a:gd name="T13" fmla="*/ 95 h 246"/>
                <a:gd name="T14" fmla="*/ 76 w 246"/>
                <a:gd name="T15" fmla="*/ 99 h 246"/>
                <a:gd name="T16" fmla="*/ 69 w 246"/>
                <a:gd name="T17" fmla="*/ 102 h 246"/>
                <a:gd name="T18" fmla="*/ 61 w 246"/>
                <a:gd name="T19" fmla="*/ 103 h 246"/>
                <a:gd name="T20" fmla="*/ 52 w 246"/>
                <a:gd name="T21" fmla="*/ 105 h 246"/>
                <a:gd name="T22" fmla="*/ 44 w 246"/>
                <a:gd name="T23" fmla="*/ 103 h 246"/>
                <a:gd name="T24" fmla="*/ 36 w 246"/>
                <a:gd name="T25" fmla="*/ 102 h 246"/>
                <a:gd name="T26" fmla="*/ 28 w 246"/>
                <a:gd name="T27" fmla="*/ 99 h 246"/>
                <a:gd name="T28" fmla="*/ 21 w 246"/>
                <a:gd name="T29" fmla="*/ 95 h 246"/>
                <a:gd name="T30" fmla="*/ 16 w 246"/>
                <a:gd name="T31" fmla="*/ 90 h 246"/>
                <a:gd name="T32" fmla="*/ 10 w 246"/>
                <a:gd name="T33" fmla="*/ 83 h 246"/>
                <a:gd name="T34" fmla="*/ 6 w 246"/>
                <a:gd name="T35" fmla="*/ 77 h 246"/>
                <a:gd name="T36" fmla="*/ 3 w 246"/>
                <a:gd name="T37" fmla="*/ 68 h 246"/>
                <a:gd name="T38" fmla="*/ 1 w 246"/>
                <a:gd name="T39" fmla="*/ 62 h 246"/>
                <a:gd name="T40" fmla="*/ 0 w 246"/>
                <a:gd name="T41" fmla="*/ 53 h 246"/>
                <a:gd name="T42" fmla="*/ 1 w 246"/>
                <a:gd name="T43" fmla="*/ 44 h 246"/>
                <a:gd name="T44" fmla="*/ 3 w 246"/>
                <a:gd name="T45" fmla="*/ 37 h 246"/>
                <a:gd name="T46" fmla="*/ 6 w 246"/>
                <a:gd name="T47" fmla="*/ 29 h 246"/>
                <a:gd name="T48" fmla="*/ 10 w 246"/>
                <a:gd name="T49" fmla="*/ 22 h 246"/>
                <a:gd name="T50" fmla="*/ 16 w 246"/>
                <a:gd name="T51" fmla="*/ 15 h 246"/>
                <a:gd name="T52" fmla="*/ 21 w 246"/>
                <a:gd name="T53" fmla="*/ 10 h 246"/>
                <a:gd name="T54" fmla="*/ 28 w 246"/>
                <a:gd name="T55" fmla="*/ 6 h 246"/>
                <a:gd name="T56" fmla="*/ 36 w 246"/>
                <a:gd name="T57" fmla="*/ 4 h 246"/>
                <a:gd name="T58" fmla="*/ 44 w 246"/>
                <a:gd name="T59" fmla="*/ 2 h 246"/>
                <a:gd name="T60" fmla="*/ 52 w 246"/>
                <a:gd name="T61" fmla="*/ 0 h 246"/>
                <a:gd name="T62" fmla="*/ 61 w 246"/>
                <a:gd name="T63" fmla="*/ 2 h 246"/>
                <a:gd name="T64" fmla="*/ 69 w 246"/>
                <a:gd name="T65" fmla="*/ 4 h 246"/>
                <a:gd name="T66" fmla="*/ 76 w 246"/>
                <a:gd name="T67" fmla="*/ 6 h 246"/>
                <a:gd name="T68" fmla="*/ 82 w 246"/>
                <a:gd name="T69" fmla="*/ 10 h 246"/>
                <a:gd name="T70" fmla="*/ 88 w 246"/>
                <a:gd name="T71" fmla="*/ 15 h 246"/>
                <a:gd name="T72" fmla="*/ 93 w 246"/>
                <a:gd name="T73" fmla="*/ 22 h 246"/>
                <a:gd name="T74" fmla="*/ 96 w 246"/>
                <a:gd name="T75" fmla="*/ 29 h 246"/>
                <a:gd name="T76" fmla="*/ 99 w 246"/>
                <a:gd name="T77" fmla="*/ 37 h 246"/>
                <a:gd name="T78" fmla="*/ 101 w 246"/>
                <a:gd name="T79" fmla="*/ 44 h 246"/>
                <a:gd name="T80" fmla="*/ 103 w 246"/>
                <a:gd name="T81" fmla="*/ 53 h 246"/>
                <a:gd name="T82" fmla="*/ 103 w 246"/>
                <a:gd name="T83" fmla="*/ 53 h 2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6"/>
                <a:gd name="T127" fmla="*/ 0 h 246"/>
                <a:gd name="T128" fmla="*/ 246 w 246"/>
                <a:gd name="T129" fmla="*/ 246 h 24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6" h="246">
                  <a:moveTo>
                    <a:pt x="246" y="121"/>
                  </a:moveTo>
                  <a:lnTo>
                    <a:pt x="242" y="145"/>
                  </a:lnTo>
                  <a:lnTo>
                    <a:pt x="238" y="160"/>
                  </a:lnTo>
                  <a:lnTo>
                    <a:pt x="230" y="180"/>
                  </a:lnTo>
                  <a:lnTo>
                    <a:pt x="223" y="196"/>
                  </a:lnTo>
                  <a:lnTo>
                    <a:pt x="211" y="211"/>
                  </a:lnTo>
                  <a:lnTo>
                    <a:pt x="195" y="223"/>
                  </a:lnTo>
                  <a:lnTo>
                    <a:pt x="180" y="231"/>
                  </a:lnTo>
                  <a:lnTo>
                    <a:pt x="164" y="239"/>
                  </a:lnTo>
                  <a:lnTo>
                    <a:pt x="144" y="242"/>
                  </a:lnTo>
                  <a:lnTo>
                    <a:pt x="125" y="246"/>
                  </a:lnTo>
                  <a:lnTo>
                    <a:pt x="105" y="242"/>
                  </a:lnTo>
                  <a:lnTo>
                    <a:pt x="86" y="239"/>
                  </a:lnTo>
                  <a:lnTo>
                    <a:pt x="66" y="231"/>
                  </a:lnTo>
                  <a:lnTo>
                    <a:pt x="50" y="223"/>
                  </a:lnTo>
                  <a:lnTo>
                    <a:pt x="39" y="211"/>
                  </a:lnTo>
                  <a:lnTo>
                    <a:pt x="23" y="196"/>
                  </a:lnTo>
                  <a:lnTo>
                    <a:pt x="15" y="180"/>
                  </a:lnTo>
                  <a:lnTo>
                    <a:pt x="7" y="160"/>
                  </a:lnTo>
                  <a:lnTo>
                    <a:pt x="3" y="145"/>
                  </a:lnTo>
                  <a:lnTo>
                    <a:pt x="0" y="125"/>
                  </a:lnTo>
                  <a:lnTo>
                    <a:pt x="3" y="102"/>
                  </a:lnTo>
                  <a:lnTo>
                    <a:pt x="7" y="86"/>
                  </a:lnTo>
                  <a:lnTo>
                    <a:pt x="15" y="66"/>
                  </a:lnTo>
                  <a:lnTo>
                    <a:pt x="23" y="51"/>
                  </a:lnTo>
                  <a:lnTo>
                    <a:pt x="39" y="35"/>
                  </a:lnTo>
                  <a:lnTo>
                    <a:pt x="50" y="23"/>
                  </a:lnTo>
                  <a:lnTo>
                    <a:pt x="66" y="15"/>
                  </a:lnTo>
                  <a:lnTo>
                    <a:pt x="86" y="8"/>
                  </a:lnTo>
                  <a:lnTo>
                    <a:pt x="105" y="4"/>
                  </a:lnTo>
                  <a:lnTo>
                    <a:pt x="125" y="0"/>
                  </a:lnTo>
                  <a:lnTo>
                    <a:pt x="144" y="4"/>
                  </a:lnTo>
                  <a:lnTo>
                    <a:pt x="164" y="8"/>
                  </a:lnTo>
                  <a:lnTo>
                    <a:pt x="180" y="15"/>
                  </a:lnTo>
                  <a:lnTo>
                    <a:pt x="195" y="23"/>
                  </a:lnTo>
                  <a:lnTo>
                    <a:pt x="211" y="35"/>
                  </a:lnTo>
                  <a:lnTo>
                    <a:pt x="223" y="51"/>
                  </a:lnTo>
                  <a:lnTo>
                    <a:pt x="230" y="66"/>
                  </a:lnTo>
                  <a:lnTo>
                    <a:pt x="238" y="86"/>
                  </a:lnTo>
                  <a:lnTo>
                    <a:pt x="242" y="102"/>
                  </a:lnTo>
                  <a:lnTo>
                    <a:pt x="246" y="12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09" name="Rectangle 41"/>
            <p:cNvSpPr>
              <a:spLocks noChangeArrowheads="1"/>
            </p:cNvSpPr>
            <p:nvPr/>
          </p:nvSpPr>
          <p:spPr bwMode="auto">
            <a:xfrm>
              <a:off x="3904" y="2705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600" b="0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sz="2400" b="0">
                <a:latin typeface="Times New Roman" charset="0"/>
              </a:endParaRPr>
            </a:p>
          </p:txBody>
        </p:sp>
        <p:sp>
          <p:nvSpPr>
            <p:cNvPr id="65610" name="Freeform 42"/>
            <p:cNvSpPr>
              <a:spLocks/>
            </p:cNvSpPr>
            <p:nvPr/>
          </p:nvSpPr>
          <p:spPr bwMode="auto">
            <a:xfrm>
              <a:off x="3852" y="2678"/>
              <a:ext cx="181" cy="185"/>
            </a:xfrm>
            <a:custGeom>
              <a:avLst/>
              <a:gdLst>
                <a:gd name="T0" fmla="*/ 101 w 242"/>
                <a:gd name="T1" fmla="*/ 51 h 246"/>
                <a:gd name="T2" fmla="*/ 101 w 242"/>
                <a:gd name="T3" fmla="*/ 62 h 246"/>
                <a:gd name="T4" fmla="*/ 99 w 242"/>
                <a:gd name="T5" fmla="*/ 68 h 246"/>
                <a:gd name="T6" fmla="*/ 96 w 242"/>
                <a:gd name="T7" fmla="*/ 77 h 246"/>
                <a:gd name="T8" fmla="*/ 92 w 242"/>
                <a:gd name="T9" fmla="*/ 83 h 246"/>
                <a:gd name="T10" fmla="*/ 87 w 242"/>
                <a:gd name="T11" fmla="*/ 90 h 246"/>
                <a:gd name="T12" fmla="*/ 82 w 242"/>
                <a:gd name="T13" fmla="*/ 95 h 246"/>
                <a:gd name="T14" fmla="*/ 76 w 242"/>
                <a:gd name="T15" fmla="*/ 99 h 246"/>
                <a:gd name="T16" fmla="*/ 67 w 242"/>
                <a:gd name="T17" fmla="*/ 102 h 246"/>
                <a:gd name="T18" fmla="*/ 59 w 242"/>
                <a:gd name="T19" fmla="*/ 103 h 246"/>
                <a:gd name="T20" fmla="*/ 51 w 242"/>
                <a:gd name="T21" fmla="*/ 105 h 246"/>
                <a:gd name="T22" fmla="*/ 43 w 242"/>
                <a:gd name="T23" fmla="*/ 103 h 246"/>
                <a:gd name="T24" fmla="*/ 34 w 242"/>
                <a:gd name="T25" fmla="*/ 102 h 246"/>
                <a:gd name="T26" fmla="*/ 28 w 242"/>
                <a:gd name="T27" fmla="*/ 99 h 246"/>
                <a:gd name="T28" fmla="*/ 21 w 242"/>
                <a:gd name="T29" fmla="*/ 95 h 246"/>
                <a:gd name="T30" fmla="*/ 14 w 242"/>
                <a:gd name="T31" fmla="*/ 90 h 246"/>
                <a:gd name="T32" fmla="*/ 10 w 242"/>
                <a:gd name="T33" fmla="*/ 83 h 246"/>
                <a:gd name="T34" fmla="*/ 4 w 242"/>
                <a:gd name="T35" fmla="*/ 77 h 246"/>
                <a:gd name="T36" fmla="*/ 1 w 242"/>
                <a:gd name="T37" fmla="*/ 68 h 246"/>
                <a:gd name="T38" fmla="*/ 0 w 242"/>
                <a:gd name="T39" fmla="*/ 62 h 246"/>
                <a:gd name="T40" fmla="*/ 0 w 242"/>
                <a:gd name="T41" fmla="*/ 53 h 246"/>
                <a:gd name="T42" fmla="*/ 0 w 242"/>
                <a:gd name="T43" fmla="*/ 44 h 246"/>
                <a:gd name="T44" fmla="*/ 1 w 242"/>
                <a:gd name="T45" fmla="*/ 37 h 246"/>
                <a:gd name="T46" fmla="*/ 4 w 242"/>
                <a:gd name="T47" fmla="*/ 29 h 246"/>
                <a:gd name="T48" fmla="*/ 10 w 242"/>
                <a:gd name="T49" fmla="*/ 22 h 246"/>
                <a:gd name="T50" fmla="*/ 14 w 242"/>
                <a:gd name="T51" fmla="*/ 15 h 246"/>
                <a:gd name="T52" fmla="*/ 21 w 242"/>
                <a:gd name="T53" fmla="*/ 10 h 246"/>
                <a:gd name="T54" fmla="*/ 28 w 242"/>
                <a:gd name="T55" fmla="*/ 6 h 246"/>
                <a:gd name="T56" fmla="*/ 34 w 242"/>
                <a:gd name="T57" fmla="*/ 4 h 246"/>
                <a:gd name="T58" fmla="*/ 43 w 242"/>
                <a:gd name="T59" fmla="*/ 2 h 246"/>
                <a:gd name="T60" fmla="*/ 51 w 242"/>
                <a:gd name="T61" fmla="*/ 0 h 246"/>
                <a:gd name="T62" fmla="*/ 59 w 242"/>
                <a:gd name="T63" fmla="*/ 2 h 246"/>
                <a:gd name="T64" fmla="*/ 67 w 242"/>
                <a:gd name="T65" fmla="*/ 4 h 246"/>
                <a:gd name="T66" fmla="*/ 76 w 242"/>
                <a:gd name="T67" fmla="*/ 6 h 246"/>
                <a:gd name="T68" fmla="*/ 82 w 242"/>
                <a:gd name="T69" fmla="*/ 10 h 246"/>
                <a:gd name="T70" fmla="*/ 87 w 242"/>
                <a:gd name="T71" fmla="*/ 15 h 246"/>
                <a:gd name="T72" fmla="*/ 92 w 242"/>
                <a:gd name="T73" fmla="*/ 22 h 246"/>
                <a:gd name="T74" fmla="*/ 96 w 242"/>
                <a:gd name="T75" fmla="*/ 29 h 246"/>
                <a:gd name="T76" fmla="*/ 99 w 242"/>
                <a:gd name="T77" fmla="*/ 37 h 246"/>
                <a:gd name="T78" fmla="*/ 101 w 242"/>
                <a:gd name="T79" fmla="*/ 44 h 246"/>
                <a:gd name="T80" fmla="*/ 101 w 242"/>
                <a:gd name="T81" fmla="*/ 53 h 246"/>
                <a:gd name="T82" fmla="*/ 101 w 242"/>
                <a:gd name="T83" fmla="*/ 53 h 2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2"/>
                <a:gd name="T127" fmla="*/ 0 h 246"/>
                <a:gd name="T128" fmla="*/ 242 w 242"/>
                <a:gd name="T129" fmla="*/ 246 h 24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2" h="246">
                  <a:moveTo>
                    <a:pt x="242" y="121"/>
                  </a:moveTo>
                  <a:lnTo>
                    <a:pt x="242" y="145"/>
                  </a:lnTo>
                  <a:lnTo>
                    <a:pt x="238" y="160"/>
                  </a:lnTo>
                  <a:lnTo>
                    <a:pt x="231" y="180"/>
                  </a:lnTo>
                  <a:lnTo>
                    <a:pt x="219" y="196"/>
                  </a:lnTo>
                  <a:lnTo>
                    <a:pt x="207" y="211"/>
                  </a:lnTo>
                  <a:lnTo>
                    <a:pt x="195" y="223"/>
                  </a:lnTo>
                  <a:lnTo>
                    <a:pt x="180" y="231"/>
                  </a:lnTo>
                  <a:lnTo>
                    <a:pt x="160" y="239"/>
                  </a:lnTo>
                  <a:lnTo>
                    <a:pt x="141" y="242"/>
                  </a:lnTo>
                  <a:lnTo>
                    <a:pt x="121" y="246"/>
                  </a:lnTo>
                  <a:lnTo>
                    <a:pt x="101" y="242"/>
                  </a:lnTo>
                  <a:lnTo>
                    <a:pt x="82" y="239"/>
                  </a:lnTo>
                  <a:lnTo>
                    <a:pt x="66" y="231"/>
                  </a:lnTo>
                  <a:lnTo>
                    <a:pt x="51" y="223"/>
                  </a:lnTo>
                  <a:lnTo>
                    <a:pt x="35" y="211"/>
                  </a:lnTo>
                  <a:lnTo>
                    <a:pt x="23" y="196"/>
                  </a:lnTo>
                  <a:lnTo>
                    <a:pt x="11" y="180"/>
                  </a:lnTo>
                  <a:lnTo>
                    <a:pt x="4" y="160"/>
                  </a:lnTo>
                  <a:lnTo>
                    <a:pt x="0" y="145"/>
                  </a:lnTo>
                  <a:lnTo>
                    <a:pt x="0" y="125"/>
                  </a:lnTo>
                  <a:lnTo>
                    <a:pt x="0" y="102"/>
                  </a:lnTo>
                  <a:lnTo>
                    <a:pt x="4" y="86"/>
                  </a:lnTo>
                  <a:lnTo>
                    <a:pt x="11" y="66"/>
                  </a:lnTo>
                  <a:lnTo>
                    <a:pt x="23" y="51"/>
                  </a:lnTo>
                  <a:lnTo>
                    <a:pt x="35" y="35"/>
                  </a:lnTo>
                  <a:lnTo>
                    <a:pt x="51" y="23"/>
                  </a:lnTo>
                  <a:lnTo>
                    <a:pt x="66" y="15"/>
                  </a:lnTo>
                  <a:lnTo>
                    <a:pt x="82" y="8"/>
                  </a:lnTo>
                  <a:lnTo>
                    <a:pt x="101" y="4"/>
                  </a:lnTo>
                  <a:lnTo>
                    <a:pt x="121" y="0"/>
                  </a:lnTo>
                  <a:lnTo>
                    <a:pt x="141" y="4"/>
                  </a:lnTo>
                  <a:lnTo>
                    <a:pt x="160" y="8"/>
                  </a:lnTo>
                  <a:lnTo>
                    <a:pt x="180" y="15"/>
                  </a:lnTo>
                  <a:lnTo>
                    <a:pt x="195" y="23"/>
                  </a:lnTo>
                  <a:lnTo>
                    <a:pt x="207" y="35"/>
                  </a:lnTo>
                  <a:lnTo>
                    <a:pt x="219" y="51"/>
                  </a:lnTo>
                  <a:lnTo>
                    <a:pt x="231" y="66"/>
                  </a:lnTo>
                  <a:lnTo>
                    <a:pt x="238" y="86"/>
                  </a:lnTo>
                  <a:lnTo>
                    <a:pt x="242" y="102"/>
                  </a:lnTo>
                  <a:lnTo>
                    <a:pt x="242" y="12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11" name="Line 43"/>
            <p:cNvSpPr>
              <a:spLocks noChangeShapeType="1"/>
            </p:cNvSpPr>
            <p:nvPr/>
          </p:nvSpPr>
          <p:spPr bwMode="auto">
            <a:xfrm>
              <a:off x="3226" y="2769"/>
              <a:ext cx="22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12" name="Line 44"/>
            <p:cNvSpPr>
              <a:spLocks noChangeShapeType="1"/>
            </p:cNvSpPr>
            <p:nvPr/>
          </p:nvSpPr>
          <p:spPr bwMode="auto">
            <a:xfrm>
              <a:off x="3631" y="2769"/>
              <a:ext cx="22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13" name="Rectangle 45"/>
            <p:cNvSpPr>
              <a:spLocks noChangeArrowheads="1"/>
            </p:cNvSpPr>
            <p:nvPr/>
          </p:nvSpPr>
          <p:spPr bwMode="auto">
            <a:xfrm>
              <a:off x="3479" y="2939"/>
              <a:ext cx="1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600" b="0">
                  <a:solidFill>
                    <a:srgbClr val="000000"/>
                  </a:solidFill>
                  <a:latin typeface="Arial" charset="0"/>
                </a:rPr>
                <a:t>(b)</a:t>
              </a:r>
              <a:endParaRPr lang="en-US" sz="2400" b="0">
                <a:latin typeface="Times New Roman" charset="0"/>
              </a:endParaRPr>
            </a:p>
          </p:txBody>
        </p:sp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2503488" y="5313363"/>
            <a:ext cx="1570037" cy="1303337"/>
            <a:chOff x="1577" y="3347"/>
            <a:chExt cx="989" cy="821"/>
          </a:xfrm>
        </p:grpSpPr>
        <p:sp>
          <p:nvSpPr>
            <p:cNvPr id="65567" name="Freeform 47"/>
            <p:cNvSpPr>
              <a:spLocks/>
            </p:cNvSpPr>
            <p:nvPr/>
          </p:nvSpPr>
          <p:spPr bwMode="auto">
            <a:xfrm>
              <a:off x="1577" y="3347"/>
              <a:ext cx="182" cy="182"/>
            </a:xfrm>
            <a:custGeom>
              <a:avLst/>
              <a:gdLst>
                <a:gd name="T0" fmla="*/ 102 w 243"/>
                <a:gd name="T1" fmla="*/ 51 h 243"/>
                <a:gd name="T2" fmla="*/ 102 w 243"/>
                <a:gd name="T3" fmla="*/ 59 h 243"/>
                <a:gd name="T4" fmla="*/ 100 w 243"/>
                <a:gd name="T5" fmla="*/ 68 h 243"/>
                <a:gd name="T6" fmla="*/ 97 w 243"/>
                <a:gd name="T7" fmla="*/ 74 h 243"/>
                <a:gd name="T8" fmla="*/ 93 w 243"/>
                <a:gd name="T9" fmla="*/ 82 h 243"/>
                <a:gd name="T10" fmla="*/ 88 w 243"/>
                <a:gd name="T11" fmla="*/ 88 h 243"/>
                <a:gd name="T12" fmla="*/ 82 w 243"/>
                <a:gd name="T13" fmla="*/ 92 h 243"/>
                <a:gd name="T14" fmla="*/ 76 w 243"/>
                <a:gd name="T15" fmla="*/ 97 h 243"/>
                <a:gd name="T16" fmla="*/ 68 w 243"/>
                <a:gd name="T17" fmla="*/ 100 h 243"/>
                <a:gd name="T18" fmla="*/ 59 w 243"/>
                <a:gd name="T19" fmla="*/ 102 h 243"/>
                <a:gd name="T20" fmla="*/ 51 w 243"/>
                <a:gd name="T21" fmla="*/ 102 h 243"/>
                <a:gd name="T22" fmla="*/ 43 w 243"/>
                <a:gd name="T23" fmla="*/ 102 h 243"/>
                <a:gd name="T24" fmla="*/ 34 w 243"/>
                <a:gd name="T25" fmla="*/ 100 h 243"/>
                <a:gd name="T26" fmla="*/ 28 w 243"/>
                <a:gd name="T27" fmla="*/ 97 h 243"/>
                <a:gd name="T28" fmla="*/ 21 w 243"/>
                <a:gd name="T29" fmla="*/ 92 h 243"/>
                <a:gd name="T30" fmla="*/ 15 w 243"/>
                <a:gd name="T31" fmla="*/ 88 h 243"/>
                <a:gd name="T32" fmla="*/ 10 w 243"/>
                <a:gd name="T33" fmla="*/ 82 h 243"/>
                <a:gd name="T34" fmla="*/ 5 w 243"/>
                <a:gd name="T35" fmla="*/ 74 h 243"/>
                <a:gd name="T36" fmla="*/ 1 w 243"/>
                <a:gd name="T37" fmla="*/ 68 h 243"/>
                <a:gd name="T38" fmla="*/ 0 w 243"/>
                <a:gd name="T39" fmla="*/ 59 h 243"/>
                <a:gd name="T40" fmla="*/ 0 w 243"/>
                <a:gd name="T41" fmla="*/ 51 h 243"/>
                <a:gd name="T42" fmla="*/ 0 w 243"/>
                <a:gd name="T43" fmla="*/ 43 h 243"/>
                <a:gd name="T44" fmla="*/ 1 w 243"/>
                <a:gd name="T45" fmla="*/ 34 h 243"/>
                <a:gd name="T46" fmla="*/ 5 w 243"/>
                <a:gd name="T47" fmla="*/ 28 h 243"/>
                <a:gd name="T48" fmla="*/ 10 w 243"/>
                <a:gd name="T49" fmla="*/ 21 h 243"/>
                <a:gd name="T50" fmla="*/ 15 w 243"/>
                <a:gd name="T51" fmla="*/ 14 h 243"/>
                <a:gd name="T52" fmla="*/ 21 w 243"/>
                <a:gd name="T53" fmla="*/ 10 h 243"/>
                <a:gd name="T54" fmla="*/ 28 w 243"/>
                <a:gd name="T55" fmla="*/ 5 h 243"/>
                <a:gd name="T56" fmla="*/ 34 w 243"/>
                <a:gd name="T57" fmla="*/ 1 h 243"/>
                <a:gd name="T58" fmla="*/ 43 w 243"/>
                <a:gd name="T59" fmla="*/ 0 h 243"/>
                <a:gd name="T60" fmla="*/ 51 w 243"/>
                <a:gd name="T61" fmla="*/ 0 h 243"/>
                <a:gd name="T62" fmla="*/ 59 w 243"/>
                <a:gd name="T63" fmla="*/ 0 h 243"/>
                <a:gd name="T64" fmla="*/ 68 w 243"/>
                <a:gd name="T65" fmla="*/ 1 h 243"/>
                <a:gd name="T66" fmla="*/ 76 w 243"/>
                <a:gd name="T67" fmla="*/ 5 h 243"/>
                <a:gd name="T68" fmla="*/ 82 w 243"/>
                <a:gd name="T69" fmla="*/ 10 h 243"/>
                <a:gd name="T70" fmla="*/ 88 w 243"/>
                <a:gd name="T71" fmla="*/ 14 h 243"/>
                <a:gd name="T72" fmla="*/ 93 w 243"/>
                <a:gd name="T73" fmla="*/ 21 h 243"/>
                <a:gd name="T74" fmla="*/ 97 w 243"/>
                <a:gd name="T75" fmla="*/ 28 h 243"/>
                <a:gd name="T76" fmla="*/ 100 w 243"/>
                <a:gd name="T77" fmla="*/ 34 h 243"/>
                <a:gd name="T78" fmla="*/ 102 w 243"/>
                <a:gd name="T79" fmla="*/ 43 h 243"/>
                <a:gd name="T80" fmla="*/ 102 w 243"/>
                <a:gd name="T81" fmla="*/ 51 h 243"/>
                <a:gd name="T82" fmla="*/ 102 w 243"/>
                <a:gd name="T83" fmla="*/ 51 h 2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3"/>
                <a:gd name="T127" fmla="*/ 0 h 243"/>
                <a:gd name="T128" fmla="*/ 243 w 243"/>
                <a:gd name="T129" fmla="*/ 243 h 2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3" h="243">
                  <a:moveTo>
                    <a:pt x="243" y="122"/>
                  </a:moveTo>
                  <a:lnTo>
                    <a:pt x="243" y="141"/>
                  </a:lnTo>
                  <a:lnTo>
                    <a:pt x="239" y="161"/>
                  </a:lnTo>
                  <a:lnTo>
                    <a:pt x="231" y="176"/>
                  </a:lnTo>
                  <a:lnTo>
                    <a:pt x="220" y="196"/>
                  </a:lnTo>
                  <a:lnTo>
                    <a:pt x="208" y="208"/>
                  </a:lnTo>
                  <a:lnTo>
                    <a:pt x="196" y="219"/>
                  </a:lnTo>
                  <a:lnTo>
                    <a:pt x="180" y="231"/>
                  </a:lnTo>
                  <a:lnTo>
                    <a:pt x="161" y="239"/>
                  </a:lnTo>
                  <a:lnTo>
                    <a:pt x="141" y="243"/>
                  </a:lnTo>
                  <a:lnTo>
                    <a:pt x="122" y="243"/>
                  </a:lnTo>
                  <a:lnTo>
                    <a:pt x="102" y="243"/>
                  </a:lnTo>
                  <a:lnTo>
                    <a:pt x="83" y="239"/>
                  </a:lnTo>
                  <a:lnTo>
                    <a:pt x="67" y="231"/>
                  </a:lnTo>
                  <a:lnTo>
                    <a:pt x="51" y="219"/>
                  </a:lnTo>
                  <a:lnTo>
                    <a:pt x="36" y="208"/>
                  </a:lnTo>
                  <a:lnTo>
                    <a:pt x="24" y="196"/>
                  </a:lnTo>
                  <a:lnTo>
                    <a:pt x="12" y="176"/>
                  </a:lnTo>
                  <a:lnTo>
                    <a:pt x="4" y="161"/>
                  </a:lnTo>
                  <a:lnTo>
                    <a:pt x="0" y="141"/>
                  </a:lnTo>
                  <a:lnTo>
                    <a:pt x="0" y="122"/>
                  </a:lnTo>
                  <a:lnTo>
                    <a:pt x="0" y="102"/>
                  </a:lnTo>
                  <a:lnTo>
                    <a:pt x="4" y="82"/>
                  </a:lnTo>
                  <a:lnTo>
                    <a:pt x="12" y="67"/>
                  </a:lnTo>
                  <a:lnTo>
                    <a:pt x="24" y="51"/>
                  </a:lnTo>
                  <a:lnTo>
                    <a:pt x="36" y="35"/>
                  </a:lnTo>
                  <a:lnTo>
                    <a:pt x="51" y="24"/>
                  </a:lnTo>
                  <a:lnTo>
                    <a:pt x="67" y="12"/>
                  </a:lnTo>
                  <a:lnTo>
                    <a:pt x="83" y="4"/>
                  </a:lnTo>
                  <a:lnTo>
                    <a:pt x="102" y="0"/>
                  </a:lnTo>
                  <a:lnTo>
                    <a:pt x="122" y="0"/>
                  </a:lnTo>
                  <a:lnTo>
                    <a:pt x="141" y="0"/>
                  </a:lnTo>
                  <a:lnTo>
                    <a:pt x="161" y="4"/>
                  </a:lnTo>
                  <a:lnTo>
                    <a:pt x="180" y="12"/>
                  </a:lnTo>
                  <a:lnTo>
                    <a:pt x="196" y="24"/>
                  </a:lnTo>
                  <a:lnTo>
                    <a:pt x="208" y="35"/>
                  </a:lnTo>
                  <a:lnTo>
                    <a:pt x="220" y="51"/>
                  </a:lnTo>
                  <a:lnTo>
                    <a:pt x="231" y="67"/>
                  </a:lnTo>
                  <a:lnTo>
                    <a:pt x="239" y="82"/>
                  </a:lnTo>
                  <a:lnTo>
                    <a:pt x="243" y="102"/>
                  </a:lnTo>
                  <a:lnTo>
                    <a:pt x="243" y="12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8" name="Freeform 48"/>
            <p:cNvSpPr>
              <a:spLocks/>
            </p:cNvSpPr>
            <p:nvPr/>
          </p:nvSpPr>
          <p:spPr bwMode="auto">
            <a:xfrm>
              <a:off x="1577" y="3347"/>
              <a:ext cx="182" cy="182"/>
            </a:xfrm>
            <a:custGeom>
              <a:avLst/>
              <a:gdLst>
                <a:gd name="T0" fmla="*/ 102 w 243"/>
                <a:gd name="T1" fmla="*/ 51 h 243"/>
                <a:gd name="T2" fmla="*/ 102 w 243"/>
                <a:gd name="T3" fmla="*/ 59 h 243"/>
                <a:gd name="T4" fmla="*/ 100 w 243"/>
                <a:gd name="T5" fmla="*/ 68 h 243"/>
                <a:gd name="T6" fmla="*/ 97 w 243"/>
                <a:gd name="T7" fmla="*/ 74 h 243"/>
                <a:gd name="T8" fmla="*/ 93 w 243"/>
                <a:gd name="T9" fmla="*/ 82 h 243"/>
                <a:gd name="T10" fmla="*/ 88 w 243"/>
                <a:gd name="T11" fmla="*/ 88 h 243"/>
                <a:gd name="T12" fmla="*/ 82 w 243"/>
                <a:gd name="T13" fmla="*/ 92 h 243"/>
                <a:gd name="T14" fmla="*/ 76 w 243"/>
                <a:gd name="T15" fmla="*/ 97 h 243"/>
                <a:gd name="T16" fmla="*/ 68 w 243"/>
                <a:gd name="T17" fmla="*/ 100 h 243"/>
                <a:gd name="T18" fmla="*/ 59 w 243"/>
                <a:gd name="T19" fmla="*/ 102 h 243"/>
                <a:gd name="T20" fmla="*/ 51 w 243"/>
                <a:gd name="T21" fmla="*/ 102 h 243"/>
                <a:gd name="T22" fmla="*/ 43 w 243"/>
                <a:gd name="T23" fmla="*/ 102 h 243"/>
                <a:gd name="T24" fmla="*/ 34 w 243"/>
                <a:gd name="T25" fmla="*/ 100 h 243"/>
                <a:gd name="T26" fmla="*/ 28 w 243"/>
                <a:gd name="T27" fmla="*/ 97 h 243"/>
                <a:gd name="T28" fmla="*/ 21 w 243"/>
                <a:gd name="T29" fmla="*/ 92 h 243"/>
                <a:gd name="T30" fmla="*/ 15 w 243"/>
                <a:gd name="T31" fmla="*/ 88 h 243"/>
                <a:gd name="T32" fmla="*/ 10 w 243"/>
                <a:gd name="T33" fmla="*/ 82 h 243"/>
                <a:gd name="T34" fmla="*/ 5 w 243"/>
                <a:gd name="T35" fmla="*/ 74 h 243"/>
                <a:gd name="T36" fmla="*/ 1 w 243"/>
                <a:gd name="T37" fmla="*/ 68 h 243"/>
                <a:gd name="T38" fmla="*/ 0 w 243"/>
                <a:gd name="T39" fmla="*/ 59 h 243"/>
                <a:gd name="T40" fmla="*/ 0 w 243"/>
                <a:gd name="T41" fmla="*/ 51 h 243"/>
                <a:gd name="T42" fmla="*/ 0 w 243"/>
                <a:gd name="T43" fmla="*/ 43 h 243"/>
                <a:gd name="T44" fmla="*/ 1 w 243"/>
                <a:gd name="T45" fmla="*/ 34 h 243"/>
                <a:gd name="T46" fmla="*/ 5 w 243"/>
                <a:gd name="T47" fmla="*/ 28 h 243"/>
                <a:gd name="T48" fmla="*/ 10 w 243"/>
                <a:gd name="T49" fmla="*/ 21 h 243"/>
                <a:gd name="T50" fmla="*/ 15 w 243"/>
                <a:gd name="T51" fmla="*/ 14 h 243"/>
                <a:gd name="T52" fmla="*/ 21 w 243"/>
                <a:gd name="T53" fmla="*/ 10 h 243"/>
                <a:gd name="T54" fmla="*/ 28 w 243"/>
                <a:gd name="T55" fmla="*/ 5 h 243"/>
                <a:gd name="T56" fmla="*/ 34 w 243"/>
                <a:gd name="T57" fmla="*/ 1 h 243"/>
                <a:gd name="T58" fmla="*/ 43 w 243"/>
                <a:gd name="T59" fmla="*/ 0 h 243"/>
                <a:gd name="T60" fmla="*/ 51 w 243"/>
                <a:gd name="T61" fmla="*/ 0 h 243"/>
                <a:gd name="T62" fmla="*/ 59 w 243"/>
                <a:gd name="T63" fmla="*/ 0 h 243"/>
                <a:gd name="T64" fmla="*/ 68 w 243"/>
                <a:gd name="T65" fmla="*/ 1 h 243"/>
                <a:gd name="T66" fmla="*/ 76 w 243"/>
                <a:gd name="T67" fmla="*/ 5 h 243"/>
                <a:gd name="T68" fmla="*/ 82 w 243"/>
                <a:gd name="T69" fmla="*/ 10 h 243"/>
                <a:gd name="T70" fmla="*/ 88 w 243"/>
                <a:gd name="T71" fmla="*/ 14 h 243"/>
                <a:gd name="T72" fmla="*/ 93 w 243"/>
                <a:gd name="T73" fmla="*/ 21 h 243"/>
                <a:gd name="T74" fmla="*/ 97 w 243"/>
                <a:gd name="T75" fmla="*/ 28 h 243"/>
                <a:gd name="T76" fmla="*/ 100 w 243"/>
                <a:gd name="T77" fmla="*/ 34 h 243"/>
                <a:gd name="T78" fmla="*/ 102 w 243"/>
                <a:gd name="T79" fmla="*/ 43 h 243"/>
                <a:gd name="T80" fmla="*/ 102 w 243"/>
                <a:gd name="T81" fmla="*/ 51 h 243"/>
                <a:gd name="T82" fmla="*/ 102 w 243"/>
                <a:gd name="T83" fmla="*/ 51 h 2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3"/>
                <a:gd name="T127" fmla="*/ 0 h 243"/>
                <a:gd name="T128" fmla="*/ 243 w 243"/>
                <a:gd name="T129" fmla="*/ 243 h 2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3" h="243">
                  <a:moveTo>
                    <a:pt x="243" y="122"/>
                  </a:moveTo>
                  <a:lnTo>
                    <a:pt x="243" y="141"/>
                  </a:lnTo>
                  <a:lnTo>
                    <a:pt x="239" y="161"/>
                  </a:lnTo>
                  <a:lnTo>
                    <a:pt x="231" y="176"/>
                  </a:lnTo>
                  <a:lnTo>
                    <a:pt x="220" y="196"/>
                  </a:lnTo>
                  <a:lnTo>
                    <a:pt x="208" y="208"/>
                  </a:lnTo>
                  <a:lnTo>
                    <a:pt x="196" y="219"/>
                  </a:lnTo>
                  <a:lnTo>
                    <a:pt x="180" y="231"/>
                  </a:lnTo>
                  <a:lnTo>
                    <a:pt x="161" y="239"/>
                  </a:lnTo>
                  <a:lnTo>
                    <a:pt x="141" y="243"/>
                  </a:lnTo>
                  <a:lnTo>
                    <a:pt x="122" y="243"/>
                  </a:lnTo>
                  <a:lnTo>
                    <a:pt x="102" y="243"/>
                  </a:lnTo>
                  <a:lnTo>
                    <a:pt x="83" y="239"/>
                  </a:lnTo>
                  <a:lnTo>
                    <a:pt x="67" y="231"/>
                  </a:lnTo>
                  <a:lnTo>
                    <a:pt x="51" y="219"/>
                  </a:lnTo>
                  <a:lnTo>
                    <a:pt x="36" y="208"/>
                  </a:lnTo>
                  <a:lnTo>
                    <a:pt x="24" y="196"/>
                  </a:lnTo>
                  <a:lnTo>
                    <a:pt x="12" y="176"/>
                  </a:lnTo>
                  <a:lnTo>
                    <a:pt x="4" y="161"/>
                  </a:lnTo>
                  <a:lnTo>
                    <a:pt x="0" y="141"/>
                  </a:lnTo>
                  <a:lnTo>
                    <a:pt x="0" y="122"/>
                  </a:lnTo>
                  <a:lnTo>
                    <a:pt x="0" y="102"/>
                  </a:lnTo>
                  <a:lnTo>
                    <a:pt x="4" y="82"/>
                  </a:lnTo>
                  <a:lnTo>
                    <a:pt x="12" y="67"/>
                  </a:lnTo>
                  <a:lnTo>
                    <a:pt x="24" y="51"/>
                  </a:lnTo>
                  <a:lnTo>
                    <a:pt x="36" y="35"/>
                  </a:lnTo>
                  <a:lnTo>
                    <a:pt x="51" y="24"/>
                  </a:lnTo>
                  <a:lnTo>
                    <a:pt x="67" y="12"/>
                  </a:lnTo>
                  <a:lnTo>
                    <a:pt x="83" y="4"/>
                  </a:lnTo>
                  <a:lnTo>
                    <a:pt x="102" y="0"/>
                  </a:lnTo>
                  <a:lnTo>
                    <a:pt x="122" y="0"/>
                  </a:lnTo>
                  <a:lnTo>
                    <a:pt x="141" y="0"/>
                  </a:lnTo>
                  <a:lnTo>
                    <a:pt x="161" y="4"/>
                  </a:lnTo>
                  <a:lnTo>
                    <a:pt x="180" y="12"/>
                  </a:lnTo>
                  <a:lnTo>
                    <a:pt x="196" y="24"/>
                  </a:lnTo>
                  <a:lnTo>
                    <a:pt x="208" y="35"/>
                  </a:lnTo>
                  <a:lnTo>
                    <a:pt x="220" y="51"/>
                  </a:lnTo>
                  <a:lnTo>
                    <a:pt x="231" y="67"/>
                  </a:lnTo>
                  <a:lnTo>
                    <a:pt x="239" y="82"/>
                  </a:lnTo>
                  <a:lnTo>
                    <a:pt x="243" y="102"/>
                  </a:lnTo>
                  <a:lnTo>
                    <a:pt x="243" y="122"/>
                  </a:lnTo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9" name="Freeform 49"/>
            <p:cNvSpPr>
              <a:spLocks/>
            </p:cNvSpPr>
            <p:nvPr/>
          </p:nvSpPr>
          <p:spPr bwMode="auto">
            <a:xfrm>
              <a:off x="1979" y="3347"/>
              <a:ext cx="185" cy="182"/>
            </a:xfrm>
            <a:custGeom>
              <a:avLst/>
              <a:gdLst>
                <a:gd name="T0" fmla="*/ 105 w 246"/>
                <a:gd name="T1" fmla="*/ 51 h 243"/>
                <a:gd name="T2" fmla="*/ 103 w 246"/>
                <a:gd name="T3" fmla="*/ 59 h 243"/>
                <a:gd name="T4" fmla="*/ 102 w 246"/>
                <a:gd name="T5" fmla="*/ 68 h 243"/>
                <a:gd name="T6" fmla="*/ 99 w 246"/>
                <a:gd name="T7" fmla="*/ 74 h 243"/>
                <a:gd name="T8" fmla="*/ 95 w 246"/>
                <a:gd name="T9" fmla="*/ 82 h 243"/>
                <a:gd name="T10" fmla="*/ 90 w 246"/>
                <a:gd name="T11" fmla="*/ 88 h 243"/>
                <a:gd name="T12" fmla="*/ 83 w 246"/>
                <a:gd name="T13" fmla="*/ 92 h 243"/>
                <a:gd name="T14" fmla="*/ 77 w 246"/>
                <a:gd name="T15" fmla="*/ 97 h 243"/>
                <a:gd name="T16" fmla="*/ 70 w 246"/>
                <a:gd name="T17" fmla="*/ 100 h 243"/>
                <a:gd name="T18" fmla="*/ 61 w 246"/>
                <a:gd name="T19" fmla="*/ 102 h 243"/>
                <a:gd name="T20" fmla="*/ 53 w 246"/>
                <a:gd name="T21" fmla="*/ 102 h 243"/>
                <a:gd name="T22" fmla="*/ 44 w 246"/>
                <a:gd name="T23" fmla="*/ 102 h 243"/>
                <a:gd name="T24" fmla="*/ 37 w 246"/>
                <a:gd name="T25" fmla="*/ 100 h 243"/>
                <a:gd name="T26" fmla="*/ 29 w 246"/>
                <a:gd name="T27" fmla="*/ 97 h 243"/>
                <a:gd name="T28" fmla="*/ 22 w 246"/>
                <a:gd name="T29" fmla="*/ 92 h 243"/>
                <a:gd name="T30" fmla="*/ 17 w 246"/>
                <a:gd name="T31" fmla="*/ 88 h 243"/>
                <a:gd name="T32" fmla="*/ 10 w 246"/>
                <a:gd name="T33" fmla="*/ 82 h 243"/>
                <a:gd name="T34" fmla="*/ 6 w 246"/>
                <a:gd name="T35" fmla="*/ 74 h 243"/>
                <a:gd name="T36" fmla="*/ 3 w 246"/>
                <a:gd name="T37" fmla="*/ 68 h 243"/>
                <a:gd name="T38" fmla="*/ 2 w 246"/>
                <a:gd name="T39" fmla="*/ 59 h 243"/>
                <a:gd name="T40" fmla="*/ 0 w 246"/>
                <a:gd name="T41" fmla="*/ 51 h 243"/>
                <a:gd name="T42" fmla="*/ 2 w 246"/>
                <a:gd name="T43" fmla="*/ 43 h 243"/>
                <a:gd name="T44" fmla="*/ 3 w 246"/>
                <a:gd name="T45" fmla="*/ 34 h 243"/>
                <a:gd name="T46" fmla="*/ 6 w 246"/>
                <a:gd name="T47" fmla="*/ 28 h 243"/>
                <a:gd name="T48" fmla="*/ 10 w 246"/>
                <a:gd name="T49" fmla="*/ 21 h 243"/>
                <a:gd name="T50" fmla="*/ 17 w 246"/>
                <a:gd name="T51" fmla="*/ 14 h 243"/>
                <a:gd name="T52" fmla="*/ 22 w 246"/>
                <a:gd name="T53" fmla="*/ 10 h 243"/>
                <a:gd name="T54" fmla="*/ 29 w 246"/>
                <a:gd name="T55" fmla="*/ 5 h 243"/>
                <a:gd name="T56" fmla="*/ 37 w 246"/>
                <a:gd name="T57" fmla="*/ 1 h 243"/>
                <a:gd name="T58" fmla="*/ 44 w 246"/>
                <a:gd name="T59" fmla="*/ 0 h 243"/>
                <a:gd name="T60" fmla="*/ 53 w 246"/>
                <a:gd name="T61" fmla="*/ 0 h 243"/>
                <a:gd name="T62" fmla="*/ 61 w 246"/>
                <a:gd name="T63" fmla="*/ 0 h 243"/>
                <a:gd name="T64" fmla="*/ 70 w 246"/>
                <a:gd name="T65" fmla="*/ 1 h 243"/>
                <a:gd name="T66" fmla="*/ 77 w 246"/>
                <a:gd name="T67" fmla="*/ 5 h 243"/>
                <a:gd name="T68" fmla="*/ 83 w 246"/>
                <a:gd name="T69" fmla="*/ 10 h 243"/>
                <a:gd name="T70" fmla="*/ 90 w 246"/>
                <a:gd name="T71" fmla="*/ 14 h 243"/>
                <a:gd name="T72" fmla="*/ 95 w 246"/>
                <a:gd name="T73" fmla="*/ 21 h 243"/>
                <a:gd name="T74" fmla="*/ 99 w 246"/>
                <a:gd name="T75" fmla="*/ 28 h 243"/>
                <a:gd name="T76" fmla="*/ 102 w 246"/>
                <a:gd name="T77" fmla="*/ 34 h 243"/>
                <a:gd name="T78" fmla="*/ 103 w 246"/>
                <a:gd name="T79" fmla="*/ 43 h 243"/>
                <a:gd name="T80" fmla="*/ 105 w 246"/>
                <a:gd name="T81" fmla="*/ 51 h 243"/>
                <a:gd name="T82" fmla="*/ 105 w 246"/>
                <a:gd name="T83" fmla="*/ 51 h 2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6"/>
                <a:gd name="T127" fmla="*/ 0 h 243"/>
                <a:gd name="T128" fmla="*/ 246 w 246"/>
                <a:gd name="T129" fmla="*/ 243 h 2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6" h="243">
                  <a:moveTo>
                    <a:pt x="246" y="122"/>
                  </a:moveTo>
                  <a:lnTo>
                    <a:pt x="242" y="141"/>
                  </a:lnTo>
                  <a:lnTo>
                    <a:pt x="238" y="161"/>
                  </a:lnTo>
                  <a:lnTo>
                    <a:pt x="231" y="176"/>
                  </a:lnTo>
                  <a:lnTo>
                    <a:pt x="223" y="196"/>
                  </a:lnTo>
                  <a:lnTo>
                    <a:pt x="211" y="208"/>
                  </a:lnTo>
                  <a:lnTo>
                    <a:pt x="195" y="219"/>
                  </a:lnTo>
                  <a:lnTo>
                    <a:pt x="180" y="231"/>
                  </a:lnTo>
                  <a:lnTo>
                    <a:pt x="164" y="239"/>
                  </a:lnTo>
                  <a:lnTo>
                    <a:pt x="144" y="243"/>
                  </a:lnTo>
                  <a:lnTo>
                    <a:pt x="125" y="243"/>
                  </a:lnTo>
                  <a:lnTo>
                    <a:pt x="105" y="243"/>
                  </a:lnTo>
                  <a:lnTo>
                    <a:pt x="86" y="239"/>
                  </a:lnTo>
                  <a:lnTo>
                    <a:pt x="66" y="231"/>
                  </a:lnTo>
                  <a:lnTo>
                    <a:pt x="51" y="219"/>
                  </a:lnTo>
                  <a:lnTo>
                    <a:pt x="39" y="208"/>
                  </a:lnTo>
                  <a:lnTo>
                    <a:pt x="23" y="196"/>
                  </a:lnTo>
                  <a:lnTo>
                    <a:pt x="15" y="176"/>
                  </a:lnTo>
                  <a:lnTo>
                    <a:pt x="7" y="161"/>
                  </a:lnTo>
                  <a:lnTo>
                    <a:pt x="4" y="141"/>
                  </a:lnTo>
                  <a:lnTo>
                    <a:pt x="0" y="122"/>
                  </a:lnTo>
                  <a:lnTo>
                    <a:pt x="4" y="102"/>
                  </a:lnTo>
                  <a:lnTo>
                    <a:pt x="7" y="82"/>
                  </a:lnTo>
                  <a:lnTo>
                    <a:pt x="15" y="67"/>
                  </a:lnTo>
                  <a:lnTo>
                    <a:pt x="23" y="51"/>
                  </a:lnTo>
                  <a:lnTo>
                    <a:pt x="39" y="35"/>
                  </a:lnTo>
                  <a:lnTo>
                    <a:pt x="51" y="24"/>
                  </a:lnTo>
                  <a:lnTo>
                    <a:pt x="66" y="12"/>
                  </a:lnTo>
                  <a:lnTo>
                    <a:pt x="86" y="4"/>
                  </a:lnTo>
                  <a:lnTo>
                    <a:pt x="105" y="0"/>
                  </a:lnTo>
                  <a:lnTo>
                    <a:pt x="125" y="0"/>
                  </a:lnTo>
                  <a:lnTo>
                    <a:pt x="144" y="0"/>
                  </a:lnTo>
                  <a:lnTo>
                    <a:pt x="164" y="4"/>
                  </a:lnTo>
                  <a:lnTo>
                    <a:pt x="180" y="12"/>
                  </a:lnTo>
                  <a:lnTo>
                    <a:pt x="195" y="24"/>
                  </a:lnTo>
                  <a:lnTo>
                    <a:pt x="211" y="35"/>
                  </a:lnTo>
                  <a:lnTo>
                    <a:pt x="223" y="51"/>
                  </a:lnTo>
                  <a:lnTo>
                    <a:pt x="231" y="67"/>
                  </a:lnTo>
                  <a:lnTo>
                    <a:pt x="238" y="82"/>
                  </a:lnTo>
                  <a:lnTo>
                    <a:pt x="242" y="102"/>
                  </a:lnTo>
                  <a:lnTo>
                    <a:pt x="246" y="12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0" name="Freeform 50"/>
            <p:cNvSpPr>
              <a:spLocks/>
            </p:cNvSpPr>
            <p:nvPr/>
          </p:nvSpPr>
          <p:spPr bwMode="auto">
            <a:xfrm>
              <a:off x="1979" y="3347"/>
              <a:ext cx="185" cy="182"/>
            </a:xfrm>
            <a:custGeom>
              <a:avLst/>
              <a:gdLst>
                <a:gd name="T0" fmla="*/ 105 w 246"/>
                <a:gd name="T1" fmla="*/ 51 h 243"/>
                <a:gd name="T2" fmla="*/ 103 w 246"/>
                <a:gd name="T3" fmla="*/ 59 h 243"/>
                <a:gd name="T4" fmla="*/ 102 w 246"/>
                <a:gd name="T5" fmla="*/ 68 h 243"/>
                <a:gd name="T6" fmla="*/ 99 w 246"/>
                <a:gd name="T7" fmla="*/ 74 h 243"/>
                <a:gd name="T8" fmla="*/ 95 w 246"/>
                <a:gd name="T9" fmla="*/ 82 h 243"/>
                <a:gd name="T10" fmla="*/ 90 w 246"/>
                <a:gd name="T11" fmla="*/ 88 h 243"/>
                <a:gd name="T12" fmla="*/ 83 w 246"/>
                <a:gd name="T13" fmla="*/ 92 h 243"/>
                <a:gd name="T14" fmla="*/ 77 w 246"/>
                <a:gd name="T15" fmla="*/ 97 h 243"/>
                <a:gd name="T16" fmla="*/ 70 w 246"/>
                <a:gd name="T17" fmla="*/ 100 h 243"/>
                <a:gd name="T18" fmla="*/ 61 w 246"/>
                <a:gd name="T19" fmla="*/ 102 h 243"/>
                <a:gd name="T20" fmla="*/ 53 w 246"/>
                <a:gd name="T21" fmla="*/ 102 h 243"/>
                <a:gd name="T22" fmla="*/ 44 w 246"/>
                <a:gd name="T23" fmla="*/ 102 h 243"/>
                <a:gd name="T24" fmla="*/ 37 w 246"/>
                <a:gd name="T25" fmla="*/ 100 h 243"/>
                <a:gd name="T26" fmla="*/ 29 w 246"/>
                <a:gd name="T27" fmla="*/ 97 h 243"/>
                <a:gd name="T28" fmla="*/ 22 w 246"/>
                <a:gd name="T29" fmla="*/ 92 h 243"/>
                <a:gd name="T30" fmla="*/ 17 w 246"/>
                <a:gd name="T31" fmla="*/ 88 h 243"/>
                <a:gd name="T32" fmla="*/ 10 w 246"/>
                <a:gd name="T33" fmla="*/ 82 h 243"/>
                <a:gd name="T34" fmla="*/ 6 w 246"/>
                <a:gd name="T35" fmla="*/ 74 h 243"/>
                <a:gd name="T36" fmla="*/ 3 w 246"/>
                <a:gd name="T37" fmla="*/ 68 h 243"/>
                <a:gd name="T38" fmla="*/ 2 w 246"/>
                <a:gd name="T39" fmla="*/ 59 h 243"/>
                <a:gd name="T40" fmla="*/ 0 w 246"/>
                <a:gd name="T41" fmla="*/ 51 h 243"/>
                <a:gd name="T42" fmla="*/ 2 w 246"/>
                <a:gd name="T43" fmla="*/ 43 h 243"/>
                <a:gd name="T44" fmla="*/ 3 w 246"/>
                <a:gd name="T45" fmla="*/ 34 h 243"/>
                <a:gd name="T46" fmla="*/ 6 w 246"/>
                <a:gd name="T47" fmla="*/ 28 h 243"/>
                <a:gd name="T48" fmla="*/ 10 w 246"/>
                <a:gd name="T49" fmla="*/ 21 h 243"/>
                <a:gd name="T50" fmla="*/ 17 w 246"/>
                <a:gd name="T51" fmla="*/ 14 h 243"/>
                <a:gd name="T52" fmla="*/ 22 w 246"/>
                <a:gd name="T53" fmla="*/ 10 h 243"/>
                <a:gd name="T54" fmla="*/ 29 w 246"/>
                <a:gd name="T55" fmla="*/ 5 h 243"/>
                <a:gd name="T56" fmla="*/ 37 w 246"/>
                <a:gd name="T57" fmla="*/ 1 h 243"/>
                <a:gd name="T58" fmla="*/ 44 w 246"/>
                <a:gd name="T59" fmla="*/ 0 h 243"/>
                <a:gd name="T60" fmla="*/ 53 w 246"/>
                <a:gd name="T61" fmla="*/ 0 h 243"/>
                <a:gd name="T62" fmla="*/ 61 w 246"/>
                <a:gd name="T63" fmla="*/ 0 h 243"/>
                <a:gd name="T64" fmla="*/ 70 w 246"/>
                <a:gd name="T65" fmla="*/ 1 h 243"/>
                <a:gd name="T66" fmla="*/ 77 w 246"/>
                <a:gd name="T67" fmla="*/ 5 h 243"/>
                <a:gd name="T68" fmla="*/ 83 w 246"/>
                <a:gd name="T69" fmla="*/ 10 h 243"/>
                <a:gd name="T70" fmla="*/ 90 w 246"/>
                <a:gd name="T71" fmla="*/ 14 h 243"/>
                <a:gd name="T72" fmla="*/ 95 w 246"/>
                <a:gd name="T73" fmla="*/ 21 h 243"/>
                <a:gd name="T74" fmla="*/ 99 w 246"/>
                <a:gd name="T75" fmla="*/ 28 h 243"/>
                <a:gd name="T76" fmla="*/ 102 w 246"/>
                <a:gd name="T77" fmla="*/ 34 h 243"/>
                <a:gd name="T78" fmla="*/ 103 w 246"/>
                <a:gd name="T79" fmla="*/ 43 h 243"/>
                <a:gd name="T80" fmla="*/ 105 w 246"/>
                <a:gd name="T81" fmla="*/ 51 h 243"/>
                <a:gd name="T82" fmla="*/ 105 w 246"/>
                <a:gd name="T83" fmla="*/ 51 h 2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6"/>
                <a:gd name="T127" fmla="*/ 0 h 243"/>
                <a:gd name="T128" fmla="*/ 246 w 246"/>
                <a:gd name="T129" fmla="*/ 243 h 2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6" h="243">
                  <a:moveTo>
                    <a:pt x="246" y="122"/>
                  </a:moveTo>
                  <a:lnTo>
                    <a:pt x="242" y="141"/>
                  </a:lnTo>
                  <a:lnTo>
                    <a:pt x="238" y="161"/>
                  </a:lnTo>
                  <a:lnTo>
                    <a:pt x="231" y="176"/>
                  </a:lnTo>
                  <a:lnTo>
                    <a:pt x="223" y="196"/>
                  </a:lnTo>
                  <a:lnTo>
                    <a:pt x="211" y="208"/>
                  </a:lnTo>
                  <a:lnTo>
                    <a:pt x="195" y="219"/>
                  </a:lnTo>
                  <a:lnTo>
                    <a:pt x="180" y="231"/>
                  </a:lnTo>
                  <a:lnTo>
                    <a:pt x="164" y="239"/>
                  </a:lnTo>
                  <a:lnTo>
                    <a:pt x="144" y="243"/>
                  </a:lnTo>
                  <a:lnTo>
                    <a:pt x="125" y="243"/>
                  </a:lnTo>
                  <a:lnTo>
                    <a:pt x="105" y="243"/>
                  </a:lnTo>
                  <a:lnTo>
                    <a:pt x="86" y="239"/>
                  </a:lnTo>
                  <a:lnTo>
                    <a:pt x="66" y="231"/>
                  </a:lnTo>
                  <a:lnTo>
                    <a:pt x="51" y="219"/>
                  </a:lnTo>
                  <a:lnTo>
                    <a:pt x="39" y="208"/>
                  </a:lnTo>
                  <a:lnTo>
                    <a:pt x="23" y="196"/>
                  </a:lnTo>
                  <a:lnTo>
                    <a:pt x="15" y="176"/>
                  </a:lnTo>
                  <a:lnTo>
                    <a:pt x="7" y="161"/>
                  </a:lnTo>
                  <a:lnTo>
                    <a:pt x="4" y="141"/>
                  </a:lnTo>
                  <a:lnTo>
                    <a:pt x="0" y="122"/>
                  </a:lnTo>
                  <a:lnTo>
                    <a:pt x="4" y="102"/>
                  </a:lnTo>
                  <a:lnTo>
                    <a:pt x="7" y="82"/>
                  </a:lnTo>
                  <a:lnTo>
                    <a:pt x="15" y="67"/>
                  </a:lnTo>
                  <a:lnTo>
                    <a:pt x="23" y="51"/>
                  </a:lnTo>
                  <a:lnTo>
                    <a:pt x="39" y="35"/>
                  </a:lnTo>
                  <a:lnTo>
                    <a:pt x="51" y="24"/>
                  </a:lnTo>
                  <a:lnTo>
                    <a:pt x="66" y="12"/>
                  </a:lnTo>
                  <a:lnTo>
                    <a:pt x="86" y="4"/>
                  </a:lnTo>
                  <a:lnTo>
                    <a:pt x="105" y="0"/>
                  </a:lnTo>
                  <a:lnTo>
                    <a:pt x="125" y="0"/>
                  </a:lnTo>
                  <a:lnTo>
                    <a:pt x="144" y="0"/>
                  </a:lnTo>
                  <a:lnTo>
                    <a:pt x="164" y="4"/>
                  </a:lnTo>
                  <a:lnTo>
                    <a:pt x="180" y="12"/>
                  </a:lnTo>
                  <a:lnTo>
                    <a:pt x="195" y="24"/>
                  </a:lnTo>
                  <a:lnTo>
                    <a:pt x="211" y="35"/>
                  </a:lnTo>
                  <a:lnTo>
                    <a:pt x="223" y="51"/>
                  </a:lnTo>
                  <a:lnTo>
                    <a:pt x="231" y="67"/>
                  </a:lnTo>
                  <a:lnTo>
                    <a:pt x="238" y="82"/>
                  </a:lnTo>
                  <a:lnTo>
                    <a:pt x="242" y="102"/>
                  </a:lnTo>
                  <a:lnTo>
                    <a:pt x="246" y="122"/>
                  </a:lnTo>
                </a:path>
              </a:pathLst>
            </a:custGeom>
            <a:solidFill>
              <a:schemeClr val="hlink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71" name="Freeform 51"/>
            <p:cNvSpPr>
              <a:spLocks/>
            </p:cNvSpPr>
            <p:nvPr/>
          </p:nvSpPr>
          <p:spPr bwMode="auto">
            <a:xfrm>
              <a:off x="1577" y="3749"/>
              <a:ext cx="182" cy="185"/>
            </a:xfrm>
            <a:custGeom>
              <a:avLst/>
              <a:gdLst>
                <a:gd name="T0" fmla="*/ 102 w 243"/>
                <a:gd name="T1" fmla="*/ 51 h 247"/>
                <a:gd name="T2" fmla="*/ 102 w 243"/>
                <a:gd name="T3" fmla="*/ 61 h 247"/>
                <a:gd name="T4" fmla="*/ 100 w 243"/>
                <a:gd name="T5" fmla="*/ 68 h 247"/>
                <a:gd name="T6" fmla="*/ 97 w 243"/>
                <a:gd name="T7" fmla="*/ 76 h 247"/>
                <a:gd name="T8" fmla="*/ 93 w 243"/>
                <a:gd name="T9" fmla="*/ 82 h 247"/>
                <a:gd name="T10" fmla="*/ 88 w 243"/>
                <a:gd name="T11" fmla="*/ 89 h 247"/>
                <a:gd name="T12" fmla="*/ 82 w 243"/>
                <a:gd name="T13" fmla="*/ 94 h 247"/>
                <a:gd name="T14" fmla="*/ 76 w 243"/>
                <a:gd name="T15" fmla="*/ 97 h 247"/>
                <a:gd name="T16" fmla="*/ 68 w 243"/>
                <a:gd name="T17" fmla="*/ 100 h 247"/>
                <a:gd name="T18" fmla="*/ 59 w 243"/>
                <a:gd name="T19" fmla="*/ 102 h 247"/>
                <a:gd name="T20" fmla="*/ 51 w 243"/>
                <a:gd name="T21" fmla="*/ 104 h 247"/>
                <a:gd name="T22" fmla="*/ 43 w 243"/>
                <a:gd name="T23" fmla="*/ 102 h 247"/>
                <a:gd name="T24" fmla="*/ 34 w 243"/>
                <a:gd name="T25" fmla="*/ 100 h 247"/>
                <a:gd name="T26" fmla="*/ 28 w 243"/>
                <a:gd name="T27" fmla="*/ 97 h 247"/>
                <a:gd name="T28" fmla="*/ 21 w 243"/>
                <a:gd name="T29" fmla="*/ 94 h 247"/>
                <a:gd name="T30" fmla="*/ 15 w 243"/>
                <a:gd name="T31" fmla="*/ 89 h 247"/>
                <a:gd name="T32" fmla="*/ 10 w 243"/>
                <a:gd name="T33" fmla="*/ 82 h 247"/>
                <a:gd name="T34" fmla="*/ 5 w 243"/>
                <a:gd name="T35" fmla="*/ 76 h 247"/>
                <a:gd name="T36" fmla="*/ 1 w 243"/>
                <a:gd name="T37" fmla="*/ 68 h 247"/>
                <a:gd name="T38" fmla="*/ 0 w 243"/>
                <a:gd name="T39" fmla="*/ 61 h 247"/>
                <a:gd name="T40" fmla="*/ 0 w 243"/>
                <a:gd name="T41" fmla="*/ 52 h 247"/>
                <a:gd name="T42" fmla="*/ 0 w 243"/>
                <a:gd name="T43" fmla="*/ 44 h 247"/>
                <a:gd name="T44" fmla="*/ 1 w 243"/>
                <a:gd name="T45" fmla="*/ 37 h 247"/>
                <a:gd name="T46" fmla="*/ 5 w 243"/>
                <a:gd name="T47" fmla="*/ 28 h 247"/>
                <a:gd name="T48" fmla="*/ 10 w 243"/>
                <a:gd name="T49" fmla="*/ 21 h 247"/>
                <a:gd name="T50" fmla="*/ 15 w 243"/>
                <a:gd name="T51" fmla="*/ 16 h 247"/>
                <a:gd name="T52" fmla="*/ 21 w 243"/>
                <a:gd name="T53" fmla="*/ 10 h 247"/>
                <a:gd name="T54" fmla="*/ 28 w 243"/>
                <a:gd name="T55" fmla="*/ 7 h 247"/>
                <a:gd name="T56" fmla="*/ 34 w 243"/>
                <a:gd name="T57" fmla="*/ 3 h 247"/>
                <a:gd name="T58" fmla="*/ 43 w 243"/>
                <a:gd name="T59" fmla="*/ 1 h 247"/>
                <a:gd name="T60" fmla="*/ 51 w 243"/>
                <a:gd name="T61" fmla="*/ 0 h 247"/>
                <a:gd name="T62" fmla="*/ 59 w 243"/>
                <a:gd name="T63" fmla="*/ 1 h 247"/>
                <a:gd name="T64" fmla="*/ 68 w 243"/>
                <a:gd name="T65" fmla="*/ 3 h 247"/>
                <a:gd name="T66" fmla="*/ 76 w 243"/>
                <a:gd name="T67" fmla="*/ 7 h 247"/>
                <a:gd name="T68" fmla="*/ 82 w 243"/>
                <a:gd name="T69" fmla="*/ 10 h 247"/>
                <a:gd name="T70" fmla="*/ 88 w 243"/>
                <a:gd name="T71" fmla="*/ 16 h 247"/>
                <a:gd name="T72" fmla="*/ 93 w 243"/>
                <a:gd name="T73" fmla="*/ 21 h 247"/>
                <a:gd name="T74" fmla="*/ 97 w 243"/>
                <a:gd name="T75" fmla="*/ 28 h 247"/>
                <a:gd name="T76" fmla="*/ 100 w 243"/>
                <a:gd name="T77" fmla="*/ 37 h 247"/>
                <a:gd name="T78" fmla="*/ 102 w 243"/>
                <a:gd name="T79" fmla="*/ 44 h 247"/>
                <a:gd name="T80" fmla="*/ 102 w 243"/>
                <a:gd name="T81" fmla="*/ 52 h 247"/>
                <a:gd name="T82" fmla="*/ 102 w 243"/>
                <a:gd name="T83" fmla="*/ 52 h 247"/>
                <a:gd name="T84" fmla="*/ 102 w 243"/>
                <a:gd name="T85" fmla="*/ 51 h 24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43"/>
                <a:gd name="T130" fmla="*/ 0 h 247"/>
                <a:gd name="T131" fmla="*/ 243 w 243"/>
                <a:gd name="T132" fmla="*/ 247 h 24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43" h="247">
                  <a:moveTo>
                    <a:pt x="243" y="122"/>
                  </a:moveTo>
                  <a:lnTo>
                    <a:pt x="243" y="145"/>
                  </a:lnTo>
                  <a:lnTo>
                    <a:pt x="239" y="161"/>
                  </a:lnTo>
                  <a:lnTo>
                    <a:pt x="231" y="180"/>
                  </a:lnTo>
                  <a:lnTo>
                    <a:pt x="220" y="196"/>
                  </a:lnTo>
                  <a:lnTo>
                    <a:pt x="208" y="212"/>
                  </a:lnTo>
                  <a:lnTo>
                    <a:pt x="196" y="224"/>
                  </a:lnTo>
                  <a:lnTo>
                    <a:pt x="180" y="231"/>
                  </a:lnTo>
                  <a:lnTo>
                    <a:pt x="161" y="239"/>
                  </a:lnTo>
                  <a:lnTo>
                    <a:pt x="141" y="243"/>
                  </a:lnTo>
                  <a:lnTo>
                    <a:pt x="122" y="247"/>
                  </a:lnTo>
                  <a:lnTo>
                    <a:pt x="102" y="243"/>
                  </a:lnTo>
                  <a:lnTo>
                    <a:pt x="83" y="239"/>
                  </a:lnTo>
                  <a:lnTo>
                    <a:pt x="67" y="231"/>
                  </a:lnTo>
                  <a:lnTo>
                    <a:pt x="51" y="224"/>
                  </a:lnTo>
                  <a:lnTo>
                    <a:pt x="36" y="212"/>
                  </a:lnTo>
                  <a:lnTo>
                    <a:pt x="24" y="196"/>
                  </a:lnTo>
                  <a:lnTo>
                    <a:pt x="12" y="180"/>
                  </a:lnTo>
                  <a:lnTo>
                    <a:pt x="4" y="161"/>
                  </a:lnTo>
                  <a:lnTo>
                    <a:pt x="0" y="145"/>
                  </a:lnTo>
                  <a:lnTo>
                    <a:pt x="0" y="126"/>
                  </a:lnTo>
                  <a:lnTo>
                    <a:pt x="0" y="106"/>
                  </a:lnTo>
                  <a:lnTo>
                    <a:pt x="4" y="87"/>
                  </a:lnTo>
                  <a:lnTo>
                    <a:pt x="12" y="67"/>
                  </a:lnTo>
                  <a:lnTo>
                    <a:pt x="24" y="51"/>
                  </a:lnTo>
                  <a:lnTo>
                    <a:pt x="36" y="40"/>
                  </a:lnTo>
                  <a:lnTo>
                    <a:pt x="51" y="24"/>
                  </a:lnTo>
                  <a:lnTo>
                    <a:pt x="67" y="16"/>
                  </a:lnTo>
                  <a:lnTo>
                    <a:pt x="83" y="8"/>
                  </a:lnTo>
                  <a:lnTo>
                    <a:pt x="102" y="4"/>
                  </a:lnTo>
                  <a:lnTo>
                    <a:pt x="122" y="0"/>
                  </a:lnTo>
                  <a:lnTo>
                    <a:pt x="141" y="4"/>
                  </a:lnTo>
                  <a:lnTo>
                    <a:pt x="161" y="8"/>
                  </a:lnTo>
                  <a:lnTo>
                    <a:pt x="180" y="16"/>
                  </a:lnTo>
                  <a:lnTo>
                    <a:pt x="196" y="24"/>
                  </a:lnTo>
                  <a:lnTo>
                    <a:pt x="208" y="40"/>
                  </a:lnTo>
                  <a:lnTo>
                    <a:pt x="220" y="51"/>
                  </a:lnTo>
                  <a:lnTo>
                    <a:pt x="231" y="67"/>
                  </a:lnTo>
                  <a:lnTo>
                    <a:pt x="239" y="87"/>
                  </a:lnTo>
                  <a:lnTo>
                    <a:pt x="243" y="106"/>
                  </a:lnTo>
                  <a:lnTo>
                    <a:pt x="243" y="126"/>
                  </a:lnTo>
                  <a:lnTo>
                    <a:pt x="243" y="12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2" name="Freeform 52"/>
            <p:cNvSpPr>
              <a:spLocks/>
            </p:cNvSpPr>
            <p:nvPr/>
          </p:nvSpPr>
          <p:spPr bwMode="auto">
            <a:xfrm>
              <a:off x="1577" y="3749"/>
              <a:ext cx="182" cy="185"/>
            </a:xfrm>
            <a:custGeom>
              <a:avLst/>
              <a:gdLst>
                <a:gd name="T0" fmla="*/ 102 w 243"/>
                <a:gd name="T1" fmla="*/ 51 h 247"/>
                <a:gd name="T2" fmla="*/ 102 w 243"/>
                <a:gd name="T3" fmla="*/ 61 h 247"/>
                <a:gd name="T4" fmla="*/ 100 w 243"/>
                <a:gd name="T5" fmla="*/ 68 h 247"/>
                <a:gd name="T6" fmla="*/ 97 w 243"/>
                <a:gd name="T7" fmla="*/ 76 h 247"/>
                <a:gd name="T8" fmla="*/ 93 w 243"/>
                <a:gd name="T9" fmla="*/ 82 h 247"/>
                <a:gd name="T10" fmla="*/ 88 w 243"/>
                <a:gd name="T11" fmla="*/ 89 h 247"/>
                <a:gd name="T12" fmla="*/ 82 w 243"/>
                <a:gd name="T13" fmla="*/ 94 h 247"/>
                <a:gd name="T14" fmla="*/ 76 w 243"/>
                <a:gd name="T15" fmla="*/ 97 h 247"/>
                <a:gd name="T16" fmla="*/ 68 w 243"/>
                <a:gd name="T17" fmla="*/ 100 h 247"/>
                <a:gd name="T18" fmla="*/ 59 w 243"/>
                <a:gd name="T19" fmla="*/ 102 h 247"/>
                <a:gd name="T20" fmla="*/ 51 w 243"/>
                <a:gd name="T21" fmla="*/ 104 h 247"/>
                <a:gd name="T22" fmla="*/ 43 w 243"/>
                <a:gd name="T23" fmla="*/ 102 h 247"/>
                <a:gd name="T24" fmla="*/ 34 w 243"/>
                <a:gd name="T25" fmla="*/ 100 h 247"/>
                <a:gd name="T26" fmla="*/ 28 w 243"/>
                <a:gd name="T27" fmla="*/ 97 h 247"/>
                <a:gd name="T28" fmla="*/ 21 w 243"/>
                <a:gd name="T29" fmla="*/ 94 h 247"/>
                <a:gd name="T30" fmla="*/ 15 w 243"/>
                <a:gd name="T31" fmla="*/ 89 h 247"/>
                <a:gd name="T32" fmla="*/ 10 w 243"/>
                <a:gd name="T33" fmla="*/ 82 h 247"/>
                <a:gd name="T34" fmla="*/ 5 w 243"/>
                <a:gd name="T35" fmla="*/ 76 h 247"/>
                <a:gd name="T36" fmla="*/ 1 w 243"/>
                <a:gd name="T37" fmla="*/ 68 h 247"/>
                <a:gd name="T38" fmla="*/ 0 w 243"/>
                <a:gd name="T39" fmla="*/ 61 h 247"/>
                <a:gd name="T40" fmla="*/ 0 w 243"/>
                <a:gd name="T41" fmla="*/ 52 h 247"/>
                <a:gd name="T42" fmla="*/ 0 w 243"/>
                <a:gd name="T43" fmla="*/ 44 h 247"/>
                <a:gd name="T44" fmla="*/ 1 w 243"/>
                <a:gd name="T45" fmla="*/ 37 h 247"/>
                <a:gd name="T46" fmla="*/ 5 w 243"/>
                <a:gd name="T47" fmla="*/ 28 h 247"/>
                <a:gd name="T48" fmla="*/ 10 w 243"/>
                <a:gd name="T49" fmla="*/ 21 h 247"/>
                <a:gd name="T50" fmla="*/ 15 w 243"/>
                <a:gd name="T51" fmla="*/ 16 h 247"/>
                <a:gd name="T52" fmla="*/ 21 w 243"/>
                <a:gd name="T53" fmla="*/ 10 h 247"/>
                <a:gd name="T54" fmla="*/ 28 w 243"/>
                <a:gd name="T55" fmla="*/ 7 h 247"/>
                <a:gd name="T56" fmla="*/ 34 w 243"/>
                <a:gd name="T57" fmla="*/ 3 h 247"/>
                <a:gd name="T58" fmla="*/ 43 w 243"/>
                <a:gd name="T59" fmla="*/ 1 h 247"/>
                <a:gd name="T60" fmla="*/ 51 w 243"/>
                <a:gd name="T61" fmla="*/ 0 h 247"/>
                <a:gd name="T62" fmla="*/ 59 w 243"/>
                <a:gd name="T63" fmla="*/ 1 h 247"/>
                <a:gd name="T64" fmla="*/ 68 w 243"/>
                <a:gd name="T65" fmla="*/ 3 h 247"/>
                <a:gd name="T66" fmla="*/ 76 w 243"/>
                <a:gd name="T67" fmla="*/ 7 h 247"/>
                <a:gd name="T68" fmla="*/ 82 w 243"/>
                <a:gd name="T69" fmla="*/ 10 h 247"/>
                <a:gd name="T70" fmla="*/ 88 w 243"/>
                <a:gd name="T71" fmla="*/ 16 h 247"/>
                <a:gd name="T72" fmla="*/ 93 w 243"/>
                <a:gd name="T73" fmla="*/ 21 h 247"/>
                <a:gd name="T74" fmla="*/ 97 w 243"/>
                <a:gd name="T75" fmla="*/ 28 h 247"/>
                <a:gd name="T76" fmla="*/ 100 w 243"/>
                <a:gd name="T77" fmla="*/ 37 h 247"/>
                <a:gd name="T78" fmla="*/ 102 w 243"/>
                <a:gd name="T79" fmla="*/ 44 h 247"/>
                <a:gd name="T80" fmla="*/ 102 w 243"/>
                <a:gd name="T81" fmla="*/ 52 h 247"/>
                <a:gd name="T82" fmla="*/ 102 w 243"/>
                <a:gd name="T83" fmla="*/ 52 h 24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3"/>
                <a:gd name="T127" fmla="*/ 0 h 247"/>
                <a:gd name="T128" fmla="*/ 243 w 243"/>
                <a:gd name="T129" fmla="*/ 247 h 24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3" h="247">
                  <a:moveTo>
                    <a:pt x="243" y="122"/>
                  </a:moveTo>
                  <a:lnTo>
                    <a:pt x="243" y="145"/>
                  </a:lnTo>
                  <a:lnTo>
                    <a:pt x="239" y="161"/>
                  </a:lnTo>
                  <a:lnTo>
                    <a:pt x="231" y="180"/>
                  </a:lnTo>
                  <a:lnTo>
                    <a:pt x="220" y="196"/>
                  </a:lnTo>
                  <a:lnTo>
                    <a:pt x="208" y="212"/>
                  </a:lnTo>
                  <a:lnTo>
                    <a:pt x="196" y="224"/>
                  </a:lnTo>
                  <a:lnTo>
                    <a:pt x="180" y="231"/>
                  </a:lnTo>
                  <a:lnTo>
                    <a:pt x="161" y="239"/>
                  </a:lnTo>
                  <a:lnTo>
                    <a:pt x="141" y="243"/>
                  </a:lnTo>
                  <a:lnTo>
                    <a:pt x="122" y="247"/>
                  </a:lnTo>
                  <a:lnTo>
                    <a:pt x="102" y="243"/>
                  </a:lnTo>
                  <a:lnTo>
                    <a:pt x="83" y="239"/>
                  </a:lnTo>
                  <a:lnTo>
                    <a:pt x="67" y="231"/>
                  </a:lnTo>
                  <a:lnTo>
                    <a:pt x="51" y="224"/>
                  </a:lnTo>
                  <a:lnTo>
                    <a:pt x="36" y="212"/>
                  </a:lnTo>
                  <a:lnTo>
                    <a:pt x="24" y="196"/>
                  </a:lnTo>
                  <a:lnTo>
                    <a:pt x="12" y="180"/>
                  </a:lnTo>
                  <a:lnTo>
                    <a:pt x="4" y="161"/>
                  </a:lnTo>
                  <a:lnTo>
                    <a:pt x="0" y="145"/>
                  </a:lnTo>
                  <a:lnTo>
                    <a:pt x="0" y="126"/>
                  </a:lnTo>
                  <a:lnTo>
                    <a:pt x="0" y="106"/>
                  </a:lnTo>
                  <a:lnTo>
                    <a:pt x="4" y="87"/>
                  </a:lnTo>
                  <a:lnTo>
                    <a:pt x="12" y="67"/>
                  </a:lnTo>
                  <a:lnTo>
                    <a:pt x="24" y="51"/>
                  </a:lnTo>
                  <a:lnTo>
                    <a:pt x="36" y="40"/>
                  </a:lnTo>
                  <a:lnTo>
                    <a:pt x="51" y="24"/>
                  </a:lnTo>
                  <a:lnTo>
                    <a:pt x="67" y="16"/>
                  </a:lnTo>
                  <a:lnTo>
                    <a:pt x="83" y="8"/>
                  </a:lnTo>
                  <a:lnTo>
                    <a:pt x="102" y="4"/>
                  </a:lnTo>
                  <a:lnTo>
                    <a:pt x="122" y="0"/>
                  </a:lnTo>
                  <a:lnTo>
                    <a:pt x="141" y="4"/>
                  </a:lnTo>
                  <a:lnTo>
                    <a:pt x="161" y="8"/>
                  </a:lnTo>
                  <a:lnTo>
                    <a:pt x="180" y="16"/>
                  </a:lnTo>
                  <a:lnTo>
                    <a:pt x="196" y="24"/>
                  </a:lnTo>
                  <a:lnTo>
                    <a:pt x="208" y="40"/>
                  </a:lnTo>
                  <a:lnTo>
                    <a:pt x="220" y="51"/>
                  </a:lnTo>
                  <a:lnTo>
                    <a:pt x="231" y="67"/>
                  </a:lnTo>
                  <a:lnTo>
                    <a:pt x="239" y="87"/>
                  </a:lnTo>
                  <a:lnTo>
                    <a:pt x="243" y="106"/>
                  </a:lnTo>
                  <a:lnTo>
                    <a:pt x="243" y="126"/>
                  </a:lnTo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73" name="Freeform 53"/>
            <p:cNvSpPr>
              <a:spLocks/>
            </p:cNvSpPr>
            <p:nvPr/>
          </p:nvSpPr>
          <p:spPr bwMode="auto">
            <a:xfrm>
              <a:off x="1979" y="3749"/>
              <a:ext cx="185" cy="185"/>
            </a:xfrm>
            <a:custGeom>
              <a:avLst/>
              <a:gdLst>
                <a:gd name="T0" fmla="*/ 105 w 246"/>
                <a:gd name="T1" fmla="*/ 51 h 247"/>
                <a:gd name="T2" fmla="*/ 103 w 246"/>
                <a:gd name="T3" fmla="*/ 61 h 247"/>
                <a:gd name="T4" fmla="*/ 102 w 246"/>
                <a:gd name="T5" fmla="*/ 68 h 247"/>
                <a:gd name="T6" fmla="*/ 99 w 246"/>
                <a:gd name="T7" fmla="*/ 76 h 247"/>
                <a:gd name="T8" fmla="*/ 95 w 246"/>
                <a:gd name="T9" fmla="*/ 82 h 247"/>
                <a:gd name="T10" fmla="*/ 90 w 246"/>
                <a:gd name="T11" fmla="*/ 89 h 247"/>
                <a:gd name="T12" fmla="*/ 83 w 246"/>
                <a:gd name="T13" fmla="*/ 94 h 247"/>
                <a:gd name="T14" fmla="*/ 77 w 246"/>
                <a:gd name="T15" fmla="*/ 97 h 247"/>
                <a:gd name="T16" fmla="*/ 70 w 246"/>
                <a:gd name="T17" fmla="*/ 100 h 247"/>
                <a:gd name="T18" fmla="*/ 61 w 246"/>
                <a:gd name="T19" fmla="*/ 102 h 247"/>
                <a:gd name="T20" fmla="*/ 53 w 246"/>
                <a:gd name="T21" fmla="*/ 104 h 247"/>
                <a:gd name="T22" fmla="*/ 44 w 246"/>
                <a:gd name="T23" fmla="*/ 102 h 247"/>
                <a:gd name="T24" fmla="*/ 37 w 246"/>
                <a:gd name="T25" fmla="*/ 100 h 247"/>
                <a:gd name="T26" fmla="*/ 29 w 246"/>
                <a:gd name="T27" fmla="*/ 97 h 247"/>
                <a:gd name="T28" fmla="*/ 22 w 246"/>
                <a:gd name="T29" fmla="*/ 94 h 247"/>
                <a:gd name="T30" fmla="*/ 17 w 246"/>
                <a:gd name="T31" fmla="*/ 89 h 247"/>
                <a:gd name="T32" fmla="*/ 10 w 246"/>
                <a:gd name="T33" fmla="*/ 82 h 247"/>
                <a:gd name="T34" fmla="*/ 6 w 246"/>
                <a:gd name="T35" fmla="*/ 76 h 247"/>
                <a:gd name="T36" fmla="*/ 3 w 246"/>
                <a:gd name="T37" fmla="*/ 68 h 247"/>
                <a:gd name="T38" fmla="*/ 2 w 246"/>
                <a:gd name="T39" fmla="*/ 61 h 247"/>
                <a:gd name="T40" fmla="*/ 0 w 246"/>
                <a:gd name="T41" fmla="*/ 52 h 247"/>
                <a:gd name="T42" fmla="*/ 2 w 246"/>
                <a:gd name="T43" fmla="*/ 44 h 247"/>
                <a:gd name="T44" fmla="*/ 3 w 246"/>
                <a:gd name="T45" fmla="*/ 37 h 247"/>
                <a:gd name="T46" fmla="*/ 6 w 246"/>
                <a:gd name="T47" fmla="*/ 28 h 247"/>
                <a:gd name="T48" fmla="*/ 10 w 246"/>
                <a:gd name="T49" fmla="*/ 21 h 247"/>
                <a:gd name="T50" fmla="*/ 17 w 246"/>
                <a:gd name="T51" fmla="*/ 16 h 247"/>
                <a:gd name="T52" fmla="*/ 22 w 246"/>
                <a:gd name="T53" fmla="*/ 10 h 247"/>
                <a:gd name="T54" fmla="*/ 29 w 246"/>
                <a:gd name="T55" fmla="*/ 7 h 247"/>
                <a:gd name="T56" fmla="*/ 37 w 246"/>
                <a:gd name="T57" fmla="*/ 3 h 247"/>
                <a:gd name="T58" fmla="*/ 44 w 246"/>
                <a:gd name="T59" fmla="*/ 1 h 247"/>
                <a:gd name="T60" fmla="*/ 53 w 246"/>
                <a:gd name="T61" fmla="*/ 0 h 247"/>
                <a:gd name="T62" fmla="*/ 61 w 246"/>
                <a:gd name="T63" fmla="*/ 1 h 247"/>
                <a:gd name="T64" fmla="*/ 70 w 246"/>
                <a:gd name="T65" fmla="*/ 3 h 247"/>
                <a:gd name="T66" fmla="*/ 77 w 246"/>
                <a:gd name="T67" fmla="*/ 7 h 247"/>
                <a:gd name="T68" fmla="*/ 83 w 246"/>
                <a:gd name="T69" fmla="*/ 10 h 247"/>
                <a:gd name="T70" fmla="*/ 90 w 246"/>
                <a:gd name="T71" fmla="*/ 16 h 247"/>
                <a:gd name="T72" fmla="*/ 95 w 246"/>
                <a:gd name="T73" fmla="*/ 21 h 247"/>
                <a:gd name="T74" fmla="*/ 99 w 246"/>
                <a:gd name="T75" fmla="*/ 28 h 247"/>
                <a:gd name="T76" fmla="*/ 102 w 246"/>
                <a:gd name="T77" fmla="*/ 37 h 247"/>
                <a:gd name="T78" fmla="*/ 103 w 246"/>
                <a:gd name="T79" fmla="*/ 44 h 247"/>
                <a:gd name="T80" fmla="*/ 105 w 246"/>
                <a:gd name="T81" fmla="*/ 52 h 247"/>
                <a:gd name="T82" fmla="*/ 105 w 246"/>
                <a:gd name="T83" fmla="*/ 52 h 247"/>
                <a:gd name="T84" fmla="*/ 105 w 246"/>
                <a:gd name="T85" fmla="*/ 51 h 24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46"/>
                <a:gd name="T130" fmla="*/ 0 h 247"/>
                <a:gd name="T131" fmla="*/ 246 w 246"/>
                <a:gd name="T132" fmla="*/ 247 h 24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46" h="247">
                  <a:moveTo>
                    <a:pt x="246" y="122"/>
                  </a:moveTo>
                  <a:lnTo>
                    <a:pt x="242" y="145"/>
                  </a:lnTo>
                  <a:lnTo>
                    <a:pt x="238" y="161"/>
                  </a:lnTo>
                  <a:lnTo>
                    <a:pt x="231" y="180"/>
                  </a:lnTo>
                  <a:lnTo>
                    <a:pt x="223" y="196"/>
                  </a:lnTo>
                  <a:lnTo>
                    <a:pt x="211" y="212"/>
                  </a:lnTo>
                  <a:lnTo>
                    <a:pt x="195" y="224"/>
                  </a:lnTo>
                  <a:lnTo>
                    <a:pt x="180" y="231"/>
                  </a:lnTo>
                  <a:lnTo>
                    <a:pt x="164" y="239"/>
                  </a:lnTo>
                  <a:lnTo>
                    <a:pt x="144" y="243"/>
                  </a:lnTo>
                  <a:lnTo>
                    <a:pt x="125" y="247"/>
                  </a:lnTo>
                  <a:lnTo>
                    <a:pt x="105" y="243"/>
                  </a:lnTo>
                  <a:lnTo>
                    <a:pt x="86" y="239"/>
                  </a:lnTo>
                  <a:lnTo>
                    <a:pt x="66" y="231"/>
                  </a:lnTo>
                  <a:lnTo>
                    <a:pt x="51" y="224"/>
                  </a:lnTo>
                  <a:lnTo>
                    <a:pt x="39" y="212"/>
                  </a:lnTo>
                  <a:lnTo>
                    <a:pt x="23" y="196"/>
                  </a:lnTo>
                  <a:lnTo>
                    <a:pt x="15" y="180"/>
                  </a:lnTo>
                  <a:lnTo>
                    <a:pt x="7" y="161"/>
                  </a:lnTo>
                  <a:lnTo>
                    <a:pt x="4" y="145"/>
                  </a:lnTo>
                  <a:lnTo>
                    <a:pt x="0" y="126"/>
                  </a:lnTo>
                  <a:lnTo>
                    <a:pt x="4" y="106"/>
                  </a:lnTo>
                  <a:lnTo>
                    <a:pt x="7" y="87"/>
                  </a:lnTo>
                  <a:lnTo>
                    <a:pt x="15" y="67"/>
                  </a:lnTo>
                  <a:lnTo>
                    <a:pt x="23" y="51"/>
                  </a:lnTo>
                  <a:lnTo>
                    <a:pt x="39" y="40"/>
                  </a:lnTo>
                  <a:lnTo>
                    <a:pt x="51" y="24"/>
                  </a:lnTo>
                  <a:lnTo>
                    <a:pt x="66" y="16"/>
                  </a:lnTo>
                  <a:lnTo>
                    <a:pt x="86" y="8"/>
                  </a:lnTo>
                  <a:lnTo>
                    <a:pt x="105" y="4"/>
                  </a:lnTo>
                  <a:lnTo>
                    <a:pt x="125" y="0"/>
                  </a:lnTo>
                  <a:lnTo>
                    <a:pt x="144" y="4"/>
                  </a:lnTo>
                  <a:lnTo>
                    <a:pt x="164" y="8"/>
                  </a:lnTo>
                  <a:lnTo>
                    <a:pt x="180" y="16"/>
                  </a:lnTo>
                  <a:lnTo>
                    <a:pt x="195" y="24"/>
                  </a:lnTo>
                  <a:lnTo>
                    <a:pt x="211" y="40"/>
                  </a:lnTo>
                  <a:lnTo>
                    <a:pt x="223" y="51"/>
                  </a:lnTo>
                  <a:lnTo>
                    <a:pt x="231" y="67"/>
                  </a:lnTo>
                  <a:lnTo>
                    <a:pt x="238" y="87"/>
                  </a:lnTo>
                  <a:lnTo>
                    <a:pt x="242" y="106"/>
                  </a:lnTo>
                  <a:lnTo>
                    <a:pt x="246" y="126"/>
                  </a:lnTo>
                  <a:lnTo>
                    <a:pt x="246" y="12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4" name="Freeform 54"/>
            <p:cNvSpPr>
              <a:spLocks/>
            </p:cNvSpPr>
            <p:nvPr/>
          </p:nvSpPr>
          <p:spPr bwMode="auto">
            <a:xfrm>
              <a:off x="1979" y="3749"/>
              <a:ext cx="185" cy="185"/>
            </a:xfrm>
            <a:custGeom>
              <a:avLst/>
              <a:gdLst>
                <a:gd name="T0" fmla="*/ 105 w 246"/>
                <a:gd name="T1" fmla="*/ 51 h 247"/>
                <a:gd name="T2" fmla="*/ 103 w 246"/>
                <a:gd name="T3" fmla="*/ 61 h 247"/>
                <a:gd name="T4" fmla="*/ 102 w 246"/>
                <a:gd name="T5" fmla="*/ 68 h 247"/>
                <a:gd name="T6" fmla="*/ 99 w 246"/>
                <a:gd name="T7" fmla="*/ 76 h 247"/>
                <a:gd name="T8" fmla="*/ 95 w 246"/>
                <a:gd name="T9" fmla="*/ 82 h 247"/>
                <a:gd name="T10" fmla="*/ 90 w 246"/>
                <a:gd name="T11" fmla="*/ 89 h 247"/>
                <a:gd name="T12" fmla="*/ 83 w 246"/>
                <a:gd name="T13" fmla="*/ 94 h 247"/>
                <a:gd name="T14" fmla="*/ 77 w 246"/>
                <a:gd name="T15" fmla="*/ 97 h 247"/>
                <a:gd name="T16" fmla="*/ 70 w 246"/>
                <a:gd name="T17" fmla="*/ 100 h 247"/>
                <a:gd name="T18" fmla="*/ 61 w 246"/>
                <a:gd name="T19" fmla="*/ 102 h 247"/>
                <a:gd name="T20" fmla="*/ 53 w 246"/>
                <a:gd name="T21" fmla="*/ 104 h 247"/>
                <a:gd name="T22" fmla="*/ 44 w 246"/>
                <a:gd name="T23" fmla="*/ 102 h 247"/>
                <a:gd name="T24" fmla="*/ 37 w 246"/>
                <a:gd name="T25" fmla="*/ 100 h 247"/>
                <a:gd name="T26" fmla="*/ 29 w 246"/>
                <a:gd name="T27" fmla="*/ 97 h 247"/>
                <a:gd name="T28" fmla="*/ 22 w 246"/>
                <a:gd name="T29" fmla="*/ 94 h 247"/>
                <a:gd name="T30" fmla="*/ 17 w 246"/>
                <a:gd name="T31" fmla="*/ 89 h 247"/>
                <a:gd name="T32" fmla="*/ 10 w 246"/>
                <a:gd name="T33" fmla="*/ 82 h 247"/>
                <a:gd name="T34" fmla="*/ 6 w 246"/>
                <a:gd name="T35" fmla="*/ 76 h 247"/>
                <a:gd name="T36" fmla="*/ 3 w 246"/>
                <a:gd name="T37" fmla="*/ 68 h 247"/>
                <a:gd name="T38" fmla="*/ 2 w 246"/>
                <a:gd name="T39" fmla="*/ 61 h 247"/>
                <a:gd name="T40" fmla="*/ 0 w 246"/>
                <a:gd name="T41" fmla="*/ 52 h 247"/>
                <a:gd name="T42" fmla="*/ 2 w 246"/>
                <a:gd name="T43" fmla="*/ 44 h 247"/>
                <a:gd name="T44" fmla="*/ 3 w 246"/>
                <a:gd name="T45" fmla="*/ 37 h 247"/>
                <a:gd name="T46" fmla="*/ 6 w 246"/>
                <a:gd name="T47" fmla="*/ 28 h 247"/>
                <a:gd name="T48" fmla="*/ 10 w 246"/>
                <a:gd name="T49" fmla="*/ 21 h 247"/>
                <a:gd name="T50" fmla="*/ 17 w 246"/>
                <a:gd name="T51" fmla="*/ 16 h 247"/>
                <a:gd name="T52" fmla="*/ 22 w 246"/>
                <a:gd name="T53" fmla="*/ 10 h 247"/>
                <a:gd name="T54" fmla="*/ 29 w 246"/>
                <a:gd name="T55" fmla="*/ 7 h 247"/>
                <a:gd name="T56" fmla="*/ 37 w 246"/>
                <a:gd name="T57" fmla="*/ 3 h 247"/>
                <a:gd name="T58" fmla="*/ 44 w 246"/>
                <a:gd name="T59" fmla="*/ 1 h 247"/>
                <a:gd name="T60" fmla="*/ 53 w 246"/>
                <a:gd name="T61" fmla="*/ 0 h 247"/>
                <a:gd name="T62" fmla="*/ 61 w 246"/>
                <a:gd name="T63" fmla="*/ 1 h 247"/>
                <a:gd name="T64" fmla="*/ 70 w 246"/>
                <a:gd name="T65" fmla="*/ 3 h 247"/>
                <a:gd name="T66" fmla="*/ 77 w 246"/>
                <a:gd name="T67" fmla="*/ 7 h 247"/>
                <a:gd name="T68" fmla="*/ 83 w 246"/>
                <a:gd name="T69" fmla="*/ 10 h 247"/>
                <a:gd name="T70" fmla="*/ 90 w 246"/>
                <a:gd name="T71" fmla="*/ 16 h 247"/>
                <a:gd name="T72" fmla="*/ 95 w 246"/>
                <a:gd name="T73" fmla="*/ 21 h 247"/>
                <a:gd name="T74" fmla="*/ 99 w 246"/>
                <a:gd name="T75" fmla="*/ 28 h 247"/>
                <a:gd name="T76" fmla="*/ 102 w 246"/>
                <a:gd name="T77" fmla="*/ 37 h 247"/>
                <a:gd name="T78" fmla="*/ 103 w 246"/>
                <a:gd name="T79" fmla="*/ 44 h 247"/>
                <a:gd name="T80" fmla="*/ 105 w 246"/>
                <a:gd name="T81" fmla="*/ 52 h 247"/>
                <a:gd name="T82" fmla="*/ 105 w 246"/>
                <a:gd name="T83" fmla="*/ 52 h 24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6"/>
                <a:gd name="T127" fmla="*/ 0 h 247"/>
                <a:gd name="T128" fmla="*/ 246 w 246"/>
                <a:gd name="T129" fmla="*/ 247 h 24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6" h="247">
                  <a:moveTo>
                    <a:pt x="246" y="122"/>
                  </a:moveTo>
                  <a:lnTo>
                    <a:pt x="242" y="145"/>
                  </a:lnTo>
                  <a:lnTo>
                    <a:pt x="238" y="161"/>
                  </a:lnTo>
                  <a:lnTo>
                    <a:pt x="231" y="180"/>
                  </a:lnTo>
                  <a:lnTo>
                    <a:pt x="223" y="196"/>
                  </a:lnTo>
                  <a:lnTo>
                    <a:pt x="211" y="212"/>
                  </a:lnTo>
                  <a:lnTo>
                    <a:pt x="195" y="224"/>
                  </a:lnTo>
                  <a:lnTo>
                    <a:pt x="180" y="231"/>
                  </a:lnTo>
                  <a:lnTo>
                    <a:pt x="164" y="239"/>
                  </a:lnTo>
                  <a:lnTo>
                    <a:pt x="144" y="243"/>
                  </a:lnTo>
                  <a:lnTo>
                    <a:pt x="125" y="247"/>
                  </a:lnTo>
                  <a:lnTo>
                    <a:pt x="105" y="243"/>
                  </a:lnTo>
                  <a:lnTo>
                    <a:pt x="86" y="239"/>
                  </a:lnTo>
                  <a:lnTo>
                    <a:pt x="66" y="231"/>
                  </a:lnTo>
                  <a:lnTo>
                    <a:pt x="51" y="224"/>
                  </a:lnTo>
                  <a:lnTo>
                    <a:pt x="39" y="212"/>
                  </a:lnTo>
                  <a:lnTo>
                    <a:pt x="23" y="196"/>
                  </a:lnTo>
                  <a:lnTo>
                    <a:pt x="15" y="180"/>
                  </a:lnTo>
                  <a:lnTo>
                    <a:pt x="7" y="161"/>
                  </a:lnTo>
                  <a:lnTo>
                    <a:pt x="4" y="145"/>
                  </a:lnTo>
                  <a:lnTo>
                    <a:pt x="0" y="126"/>
                  </a:lnTo>
                  <a:lnTo>
                    <a:pt x="4" y="106"/>
                  </a:lnTo>
                  <a:lnTo>
                    <a:pt x="7" y="87"/>
                  </a:lnTo>
                  <a:lnTo>
                    <a:pt x="15" y="67"/>
                  </a:lnTo>
                  <a:lnTo>
                    <a:pt x="23" y="51"/>
                  </a:lnTo>
                  <a:lnTo>
                    <a:pt x="39" y="40"/>
                  </a:lnTo>
                  <a:lnTo>
                    <a:pt x="51" y="24"/>
                  </a:lnTo>
                  <a:lnTo>
                    <a:pt x="66" y="16"/>
                  </a:lnTo>
                  <a:lnTo>
                    <a:pt x="86" y="8"/>
                  </a:lnTo>
                  <a:lnTo>
                    <a:pt x="105" y="4"/>
                  </a:lnTo>
                  <a:lnTo>
                    <a:pt x="125" y="0"/>
                  </a:lnTo>
                  <a:lnTo>
                    <a:pt x="144" y="4"/>
                  </a:lnTo>
                  <a:lnTo>
                    <a:pt x="164" y="8"/>
                  </a:lnTo>
                  <a:lnTo>
                    <a:pt x="180" y="16"/>
                  </a:lnTo>
                  <a:lnTo>
                    <a:pt x="195" y="24"/>
                  </a:lnTo>
                  <a:lnTo>
                    <a:pt x="211" y="40"/>
                  </a:lnTo>
                  <a:lnTo>
                    <a:pt x="223" y="51"/>
                  </a:lnTo>
                  <a:lnTo>
                    <a:pt x="231" y="67"/>
                  </a:lnTo>
                  <a:lnTo>
                    <a:pt x="238" y="87"/>
                  </a:lnTo>
                  <a:lnTo>
                    <a:pt x="242" y="106"/>
                  </a:lnTo>
                  <a:lnTo>
                    <a:pt x="246" y="126"/>
                  </a:lnTo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75" name="Rectangle 55"/>
            <p:cNvSpPr>
              <a:spLocks noChangeArrowheads="1"/>
            </p:cNvSpPr>
            <p:nvPr/>
          </p:nvSpPr>
          <p:spPr bwMode="auto">
            <a:xfrm>
              <a:off x="1630" y="3371"/>
              <a:ext cx="91" cy="16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600" b="0">
                  <a:solidFill>
                    <a:schemeClr val="bg1"/>
                  </a:solidFill>
                  <a:latin typeface="Arial" charset="0"/>
                </a:rPr>
                <a:t>X</a:t>
              </a:r>
              <a:endParaRPr lang="en-US" sz="2400" b="0">
                <a:solidFill>
                  <a:schemeClr val="bg1"/>
                </a:solidFill>
                <a:latin typeface="Times New Roman" charset="0"/>
              </a:endParaRPr>
            </a:p>
          </p:txBody>
        </p:sp>
        <p:sp>
          <p:nvSpPr>
            <p:cNvPr id="65576" name="Rectangle 56"/>
            <p:cNvSpPr>
              <a:spLocks noChangeArrowheads="1"/>
            </p:cNvSpPr>
            <p:nvPr/>
          </p:nvSpPr>
          <p:spPr bwMode="auto">
            <a:xfrm>
              <a:off x="2035" y="3371"/>
              <a:ext cx="85" cy="15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600" b="0">
                  <a:solidFill>
                    <a:schemeClr val="bg1"/>
                  </a:solidFill>
                  <a:latin typeface="Arial" charset="0"/>
                </a:rPr>
                <a:t>A</a:t>
              </a:r>
              <a:endParaRPr lang="en-US" sz="2400" b="0">
                <a:solidFill>
                  <a:schemeClr val="bg1"/>
                </a:solidFill>
                <a:latin typeface="Times New Roman" charset="0"/>
              </a:endParaRPr>
            </a:p>
          </p:txBody>
        </p:sp>
        <p:sp>
          <p:nvSpPr>
            <p:cNvPr id="65577" name="Line 57"/>
            <p:cNvSpPr>
              <a:spLocks noChangeShapeType="1"/>
            </p:cNvSpPr>
            <p:nvPr/>
          </p:nvSpPr>
          <p:spPr bwMode="auto">
            <a:xfrm>
              <a:off x="1759" y="3439"/>
              <a:ext cx="2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8" name="Line 58"/>
            <p:cNvSpPr>
              <a:spLocks noChangeShapeType="1"/>
            </p:cNvSpPr>
            <p:nvPr/>
          </p:nvSpPr>
          <p:spPr bwMode="auto">
            <a:xfrm>
              <a:off x="1668" y="3529"/>
              <a:ext cx="1" cy="2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9" name="Line 59"/>
            <p:cNvSpPr>
              <a:spLocks noChangeShapeType="1"/>
            </p:cNvSpPr>
            <p:nvPr/>
          </p:nvSpPr>
          <p:spPr bwMode="auto">
            <a:xfrm>
              <a:off x="2120" y="3567"/>
              <a:ext cx="0" cy="9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0" name="Freeform 60"/>
            <p:cNvSpPr>
              <a:spLocks/>
            </p:cNvSpPr>
            <p:nvPr/>
          </p:nvSpPr>
          <p:spPr bwMode="auto">
            <a:xfrm>
              <a:off x="2102" y="3646"/>
              <a:ext cx="39" cy="68"/>
            </a:xfrm>
            <a:custGeom>
              <a:avLst/>
              <a:gdLst>
                <a:gd name="T0" fmla="*/ 0 w 51"/>
                <a:gd name="T1" fmla="*/ 0 h 90"/>
                <a:gd name="T2" fmla="*/ 11 w 51"/>
                <a:gd name="T3" fmla="*/ 39 h 90"/>
                <a:gd name="T4" fmla="*/ 23 w 51"/>
                <a:gd name="T5" fmla="*/ 0 h 90"/>
                <a:gd name="T6" fmla="*/ 0 w 51"/>
                <a:gd name="T7" fmla="*/ 0 h 90"/>
                <a:gd name="T8" fmla="*/ 0 w 51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90"/>
                <a:gd name="T17" fmla="*/ 51 w 51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90">
                  <a:moveTo>
                    <a:pt x="0" y="0"/>
                  </a:moveTo>
                  <a:lnTo>
                    <a:pt x="23" y="90"/>
                  </a:lnTo>
                  <a:lnTo>
                    <a:pt x="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1" name="Line 61"/>
            <p:cNvSpPr>
              <a:spLocks noChangeShapeType="1"/>
            </p:cNvSpPr>
            <p:nvPr/>
          </p:nvSpPr>
          <p:spPr bwMode="auto">
            <a:xfrm>
              <a:off x="2065" y="3525"/>
              <a:ext cx="0" cy="2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2" name="Line 62"/>
            <p:cNvSpPr>
              <a:spLocks noChangeShapeType="1"/>
            </p:cNvSpPr>
            <p:nvPr/>
          </p:nvSpPr>
          <p:spPr bwMode="auto">
            <a:xfrm>
              <a:off x="1797" y="3790"/>
              <a:ext cx="91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3" name="Freeform 63"/>
            <p:cNvSpPr>
              <a:spLocks/>
            </p:cNvSpPr>
            <p:nvPr/>
          </p:nvSpPr>
          <p:spPr bwMode="auto">
            <a:xfrm>
              <a:off x="1877" y="3776"/>
              <a:ext cx="67" cy="35"/>
            </a:xfrm>
            <a:custGeom>
              <a:avLst/>
              <a:gdLst>
                <a:gd name="T0" fmla="*/ 0 w 90"/>
                <a:gd name="T1" fmla="*/ 18 h 47"/>
                <a:gd name="T2" fmla="*/ 37 w 90"/>
                <a:gd name="T3" fmla="*/ 10 h 47"/>
                <a:gd name="T4" fmla="*/ 0 w 90"/>
                <a:gd name="T5" fmla="*/ 0 h 47"/>
                <a:gd name="T6" fmla="*/ 0 w 90"/>
                <a:gd name="T7" fmla="*/ 19 h 47"/>
                <a:gd name="T8" fmla="*/ 0 w 90"/>
                <a:gd name="T9" fmla="*/ 19 h 47"/>
                <a:gd name="T10" fmla="*/ 0 w 90"/>
                <a:gd name="T11" fmla="*/ 18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0"/>
                <a:gd name="T19" fmla="*/ 0 h 47"/>
                <a:gd name="T20" fmla="*/ 90 w 90"/>
                <a:gd name="T21" fmla="*/ 47 h 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0" h="47">
                  <a:moveTo>
                    <a:pt x="0" y="43"/>
                  </a:moveTo>
                  <a:lnTo>
                    <a:pt x="90" y="23"/>
                  </a:lnTo>
                  <a:lnTo>
                    <a:pt x="0" y="0"/>
                  </a:lnTo>
                  <a:lnTo>
                    <a:pt x="0" y="4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4" name="Rectangle 64"/>
            <p:cNvSpPr>
              <a:spLocks noChangeArrowheads="1"/>
            </p:cNvSpPr>
            <p:nvPr/>
          </p:nvSpPr>
          <p:spPr bwMode="auto">
            <a:xfrm>
              <a:off x="1633" y="3776"/>
              <a:ext cx="98" cy="16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600" b="0">
                  <a:solidFill>
                    <a:schemeClr val="bg1"/>
                  </a:solidFill>
                  <a:latin typeface="Arial" charset="0"/>
                </a:rPr>
                <a:t>C</a:t>
              </a:r>
              <a:endParaRPr lang="en-US" sz="2400" b="0">
                <a:solidFill>
                  <a:schemeClr val="bg1"/>
                </a:solidFill>
                <a:latin typeface="Times New Roman" charset="0"/>
              </a:endParaRPr>
            </a:p>
          </p:txBody>
        </p:sp>
        <p:sp>
          <p:nvSpPr>
            <p:cNvPr id="65585" name="Rectangle 65"/>
            <p:cNvSpPr>
              <a:spLocks noChangeArrowheads="1"/>
            </p:cNvSpPr>
            <p:nvPr/>
          </p:nvSpPr>
          <p:spPr bwMode="auto">
            <a:xfrm>
              <a:off x="2041" y="3776"/>
              <a:ext cx="91" cy="16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600" b="0">
                  <a:solidFill>
                    <a:schemeClr val="bg1"/>
                  </a:solidFill>
                  <a:latin typeface="Arial" charset="0"/>
                </a:rPr>
                <a:t>B</a:t>
              </a:r>
              <a:endParaRPr lang="en-US" sz="2400" b="0">
                <a:solidFill>
                  <a:schemeClr val="bg1"/>
                </a:solidFill>
                <a:latin typeface="Times New Roman" charset="0"/>
              </a:endParaRPr>
            </a:p>
          </p:txBody>
        </p:sp>
        <p:sp>
          <p:nvSpPr>
            <p:cNvPr id="65586" name="Rectangle 66"/>
            <p:cNvSpPr>
              <a:spLocks noChangeArrowheads="1"/>
            </p:cNvSpPr>
            <p:nvPr/>
          </p:nvSpPr>
          <p:spPr bwMode="auto">
            <a:xfrm>
              <a:off x="2437" y="3776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600" b="0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sz="2400" b="0">
                <a:latin typeface="Times New Roman" charset="0"/>
              </a:endParaRPr>
            </a:p>
          </p:txBody>
        </p:sp>
        <p:sp>
          <p:nvSpPr>
            <p:cNvPr id="65587" name="Freeform 67"/>
            <p:cNvSpPr>
              <a:spLocks/>
            </p:cNvSpPr>
            <p:nvPr/>
          </p:nvSpPr>
          <p:spPr bwMode="auto">
            <a:xfrm>
              <a:off x="2384" y="3749"/>
              <a:ext cx="182" cy="185"/>
            </a:xfrm>
            <a:custGeom>
              <a:avLst/>
              <a:gdLst>
                <a:gd name="T0" fmla="*/ 103 w 242"/>
                <a:gd name="T1" fmla="*/ 51 h 247"/>
                <a:gd name="T2" fmla="*/ 103 w 242"/>
                <a:gd name="T3" fmla="*/ 61 h 247"/>
                <a:gd name="T4" fmla="*/ 102 w 242"/>
                <a:gd name="T5" fmla="*/ 68 h 247"/>
                <a:gd name="T6" fmla="*/ 99 w 242"/>
                <a:gd name="T7" fmla="*/ 76 h 247"/>
                <a:gd name="T8" fmla="*/ 93 w 242"/>
                <a:gd name="T9" fmla="*/ 82 h 247"/>
                <a:gd name="T10" fmla="*/ 88 w 242"/>
                <a:gd name="T11" fmla="*/ 89 h 247"/>
                <a:gd name="T12" fmla="*/ 83 w 242"/>
                <a:gd name="T13" fmla="*/ 94 h 247"/>
                <a:gd name="T14" fmla="*/ 77 w 242"/>
                <a:gd name="T15" fmla="*/ 97 h 247"/>
                <a:gd name="T16" fmla="*/ 68 w 242"/>
                <a:gd name="T17" fmla="*/ 100 h 247"/>
                <a:gd name="T18" fmla="*/ 60 w 242"/>
                <a:gd name="T19" fmla="*/ 102 h 247"/>
                <a:gd name="T20" fmla="*/ 51 w 242"/>
                <a:gd name="T21" fmla="*/ 104 h 247"/>
                <a:gd name="T22" fmla="*/ 43 w 242"/>
                <a:gd name="T23" fmla="*/ 102 h 247"/>
                <a:gd name="T24" fmla="*/ 35 w 242"/>
                <a:gd name="T25" fmla="*/ 100 h 247"/>
                <a:gd name="T26" fmla="*/ 29 w 242"/>
                <a:gd name="T27" fmla="*/ 97 h 247"/>
                <a:gd name="T28" fmla="*/ 22 w 242"/>
                <a:gd name="T29" fmla="*/ 94 h 247"/>
                <a:gd name="T30" fmla="*/ 15 w 242"/>
                <a:gd name="T31" fmla="*/ 89 h 247"/>
                <a:gd name="T32" fmla="*/ 10 w 242"/>
                <a:gd name="T33" fmla="*/ 82 h 247"/>
                <a:gd name="T34" fmla="*/ 5 w 242"/>
                <a:gd name="T35" fmla="*/ 76 h 247"/>
                <a:gd name="T36" fmla="*/ 2 w 242"/>
                <a:gd name="T37" fmla="*/ 68 h 247"/>
                <a:gd name="T38" fmla="*/ 0 w 242"/>
                <a:gd name="T39" fmla="*/ 61 h 247"/>
                <a:gd name="T40" fmla="*/ 0 w 242"/>
                <a:gd name="T41" fmla="*/ 52 h 247"/>
                <a:gd name="T42" fmla="*/ 0 w 242"/>
                <a:gd name="T43" fmla="*/ 44 h 247"/>
                <a:gd name="T44" fmla="*/ 2 w 242"/>
                <a:gd name="T45" fmla="*/ 37 h 247"/>
                <a:gd name="T46" fmla="*/ 5 w 242"/>
                <a:gd name="T47" fmla="*/ 28 h 247"/>
                <a:gd name="T48" fmla="*/ 10 w 242"/>
                <a:gd name="T49" fmla="*/ 21 h 247"/>
                <a:gd name="T50" fmla="*/ 15 w 242"/>
                <a:gd name="T51" fmla="*/ 16 h 247"/>
                <a:gd name="T52" fmla="*/ 22 w 242"/>
                <a:gd name="T53" fmla="*/ 10 h 247"/>
                <a:gd name="T54" fmla="*/ 29 w 242"/>
                <a:gd name="T55" fmla="*/ 7 h 247"/>
                <a:gd name="T56" fmla="*/ 35 w 242"/>
                <a:gd name="T57" fmla="*/ 3 h 247"/>
                <a:gd name="T58" fmla="*/ 43 w 242"/>
                <a:gd name="T59" fmla="*/ 1 h 247"/>
                <a:gd name="T60" fmla="*/ 51 w 242"/>
                <a:gd name="T61" fmla="*/ 0 h 247"/>
                <a:gd name="T62" fmla="*/ 60 w 242"/>
                <a:gd name="T63" fmla="*/ 1 h 247"/>
                <a:gd name="T64" fmla="*/ 68 w 242"/>
                <a:gd name="T65" fmla="*/ 3 h 247"/>
                <a:gd name="T66" fmla="*/ 77 w 242"/>
                <a:gd name="T67" fmla="*/ 7 h 247"/>
                <a:gd name="T68" fmla="*/ 83 w 242"/>
                <a:gd name="T69" fmla="*/ 10 h 247"/>
                <a:gd name="T70" fmla="*/ 88 w 242"/>
                <a:gd name="T71" fmla="*/ 16 h 247"/>
                <a:gd name="T72" fmla="*/ 93 w 242"/>
                <a:gd name="T73" fmla="*/ 21 h 247"/>
                <a:gd name="T74" fmla="*/ 99 w 242"/>
                <a:gd name="T75" fmla="*/ 28 h 247"/>
                <a:gd name="T76" fmla="*/ 102 w 242"/>
                <a:gd name="T77" fmla="*/ 37 h 247"/>
                <a:gd name="T78" fmla="*/ 103 w 242"/>
                <a:gd name="T79" fmla="*/ 44 h 247"/>
                <a:gd name="T80" fmla="*/ 103 w 242"/>
                <a:gd name="T81" fmla="*/ 52 h 247"/>
                <a:gd name="T82" fmla="*/ 103 w 242"/>
                <a:gd name="T83" fmla="*/ 52 h 24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2"/>
                <a:gd name="T127" fmla="*/ 0 h 247"/>
                <a:gd name="T128" fmla="*/ 242 w 242"/>
                <a:gd name="T129" fmla="*/ 247 h 24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2" h="247">
                  <a:moveTo>
                    <a:pt x="242" y="122"/>
                  </a:moveTo>
                  <a:lnTo>
                    <a:pt x="242" y="145"/>
                  </a:lnTo>
                  <a:lnTo>
                    <a:pt x="238" y="161"/>
                  </a:lnTo>
                  <a:lnTo>
                    <a:pt x="231" y="180"/>
                  </a:lnTo>
                  <a:lnTo>
                    <a:pt x="219" y="196"/>
                  </a:lnTo>
                  <a:lnTo>
                    <a:pt x="207" y="212"/>
                  </a:lnTo>
                  <a:lnTo>
                    <a:pt x="195" y="224"/>
                  </a:lnTo>
                  <a:lnTo>
                    <a:pt x="180" y="231"/>
                  </a:lnTo>
                  <a:lnTo>
                    <a:pt x="160" y="239"/>
                  </a:lnTo>
                  <a:lnTo>
                    <a:pt x="141" y="243"/>
                  </a:lnTo>
                  <a:lnTo>
                    <a:pt x="121" y="247"/>
                  </a:lnTo>
                  <a:lnTo>
                    <a:pt x="101" y="243"/>
                  </a:lnTo>
                  <a:lnTo>
                    <a:pt x="82" y="239"/>
                  </a:lnTo>
                  <a:lnTo>
                    <a:pt x="66" y="231"/>
                  </a:lnTo>
                  <a:lnTo>
                    <a:pt x="51" y="224"/>
                  </a:lnTo>
                  <a:lnTo>
                    <a:pt x="35" y="212"/>
                  </a:lnTo>
                  <a:lnTo>
                    <a:pt x="23" y="196"/>
                  </a:lnTo>
                  <a:lnTo>
                    <a:pt x="11" y="180"/>
                  </a:lnTo>
                  <a:lnTo>
                    <a:pt x="4" y="161"/>
                  </a:lnTo>
                  <a:lnTo>
                    <a:pt x="0" y="145"/>
                  </a:lnTo>
                  <a:lnTo>
                    <a:pt x="0" y="126"/>
                  </a:lnTo>
                  <a:lnTo>
                    <a:pt x="0" y="106"/>
                  </a:lnTo>
                  <a:lnTo>
                    <a:pt x="4" y="87"/>
                  </a:lnTo>
                  <a:lnTo>
                    <a:pt x="11" y="67"/>
                  </a:lnTo>
                  <a:lnTo>
                    <a:pt x="23" y="51"/>
                  </a:lnTo>
                  <a:lnTo>
                    <a:pt x="35" y="40"/>
                  </a:lnTo>
                  <a:lnTo>
                    <a:pt x="51" y="24"/>
                  </a:lnTo>
                  <a:lnTo>
                    <a:pt x="66" y="16"/>
                  </a:lnTo>
                  <a:lnTo>
                    <a:pt x="82" y="8"/>
                  </a:lnTo>
                  <a:lnTo>
                    <a:pt x="101" y="4"/>
                  </a:lnTo>
                  <a:lnTo>
                    <a:pt x="121" y="0"/>
                  </a:lnTo>
                  <a:lnTo>
                    <a:pt x="141" y="4"/>
                  </a:lnTo>
                  <a:lnTo>
                    <a:pt x="160" y="8"/>
                  </a:lnTo>
                  <a:lnTo>
                    <a:pt x="180" y="16"/>
                  </a:lnTo>
                  <a:lnTo>
                    <a:pt x="195" y="24"/>
                  </a:lnTo>
                  <a:lnTo>
                    <a:pt x="207" y="40"/>
                  </a:lnTo>
                  <a:lnTo>
                    <a:pt x="219" y="51"/>
                  </a:lnTo>
                  <a:lnTo>
                    <a:pt x="231" y="67"/>
                  </a:lnTo>
                  <a:lnTo>
                    <a:pt x="238" y="87"/>
                  </a:lnTo>
                  <a:lnTo>
                    <a:pt x="242" y="106"/>
                  </a:lnTo>
                  <a:lnTo>
                    <a:pt x="242" y="12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8" name="Line 68"/>
            <p:cNvSpPr>
              <a:spLocks noChangeShapeType="1"/>
            </p:cNvSpPr>
            <p:nvPr/>
          </p:nvSpPr>
          <p:spPr bwMode="auto">
            <a:xfrm>
              <a:off x="1759" y="3840"/>
              <a:ext cx="22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9" name="Line 69"/>
            <p:cNvSpPr>
              <a:spLocks noChangeShapeType="1"/>
            </p:cNvSpPr>
            <p:nvPr/>
          </p:nvSpPr>
          <p:spPr bwMode="auto">
            <a:xfrm>
              <a:off x="2164" y="3840"/>
              <a:ext cx="22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0" name="Rectangle 70"/>
            <p:cNvSpPr>
              <a:spLocks noChangeArrowheads="1"/>
            </p:cNvSpPr>
            <p:nvPr/>
          </p:nvSpPr>
          <p:spPr bwMode="auto">
            <a:xfrm>
              <a:off x="2018" y="4014"/>
              <a:ext cx="14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600" b="0">
                  <a:solidFill>
                    <a:srgbClr val="000000"/>
                  </a:solidFill>
                  <a:latin typeface="Arial" charset="0"/>
                </a:rPr>
                <a:t>(c)</a:t>
              </a:r>
              <a:endParaRPr lang="en-US" sz="2400" b="0">
                <a:latin typeface="Times New Roman" charset="0"/>
              </a:endParaRPr>
            </a:p>
          </p:txBody>
        </p:sp>
      </p:grp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4832350" y="5313363"/>
            <a:ext cx="1570038" cy="1303337"/>
            <a:chOff x="3044" y="3347"/>
            <a:chExt cx="989" cy="821"/>
          </a:xfrm>
        </p:grpSpPr>
        <p:sp>
          <p:nvSpPr>
            <p:cNvPr id="65544" name="Freeform 72"/>
            <p:cNvSpPr>
              <a:spLocks/>
            </p:cNvSpPr>
            <p:nvPr/>
          </p:nvSpPr>
          <p:spPr bwMode="auto">
            <a:xfrm>
              <a:off x="3044" y="3347"/>
              <a:ext cx="182" cy="182"/>
            </a:xfrm>
            <a:custGeom>
              <a:avLst/>
              <a:gdLst>
                <a:gd name="T0" fmla="*/ 102 w 243"/>
                <a:gd name="T1" fmla="*/ 51 h 243"/>
                <a:gd name="T2" fmla="*/ 102 w 243"/>
                <a:gd name="T3" fmla="*/ 59 h 243"/>
                <a:gd name="T4" fmla="*/ 100 w 243"/>
                <a:gd name="T5" fmla="*/ 68 h 243"/>
                <a:gd name="T6" fmla="*/ 97 w 243"/>
                <a:gd name="T7" fmla="*/ 74 h 243"/>
                <a:gd name="T8" fmla="*/ 93 w 243"/>
                <a:gd name="T9" fmla="*/ 82 h 243"/>
                <a:gd name="T10" fmla="*/ 88 w 243"/>
                <a:gd name="T11" fmla="*/ 88 h 243"/>
                <a:gd name="T12" fmla="*/ 82 w 243"/>
                <a:gd name="T13" fmla="*/ 92 h 243"/>
                <a:gd name="T14" fmla="*/ 76 w 243"/>
                <a:gd name="T15" fmla="*/ 97 h 243"/>
                <a:gd name="T16" fmla="*/ 68 w 243"/>
                <a:gd name="T17" fmla="*/ 100 h 243"/>
                <a:gd name="T18" fmla="*/ 59 w 243"/>
                <a:gd name="T19" fmla="*/ 102 h 243"/>
                <a:gd name="T20" fmla="*/ 51 w 243"/>
                <a:gd name="T21" fmla="*/ 102 h 243"/>
                <a:gd name="T22" fmla="*/ 43 w 243"/>
                <a:gd name="T23" fmla="*/ 102 h 243"/>
                <a:gd name="T24" fmla="*/ 34 w 243"/>
                <a:gd name="T25" fmla="*/ 100 h 243"/>
                <a:gd name="T26" fmla="*/ 28 w 243"/>
                <a:gd name="T27" fmla="*/ 97 h 243"/>
                <a:gd name="T28" fmla="*/ 21 w 243"/>
                <a:gd name="T29" fmla="*/ 92 h 243"/>
                <a:gd name="T30" fmla="*/ 15 w 243"/>
                <a:gd name="T31" fmla="*/ 88 h 243"/>
                <a:gd name="T32" fmla="*/ 10 w 243"/>
                <a:gd name="T33" fmla="*/ 82 h 243"/>
                <a:gd name="T34" fmla="*/ 5 w 243"/>
                <a:gd name="T35" fmla="*/ 74 h 243"/>
                <a:gd name="T36" fmla="*/ 1 w 243"/>
                <a:gd name="T37" fmla="*/ 68 h 243"/>
                <a:gd name="T38" fmla="*/ 0 w 243"/>
                <a:gd name="T39" fmla="*/ 59 h 243"/>
                <a:gd name="T40" fmla="*/ 0 w 243"/>
                <a:gd name="T41" fmla="*/ 51 h 243"/>
                <a:gd name="T42" fmla="*/ 0 w 243"/>
                <a:gd name="T43" fmla="*/ 43 h 243"/>
                <a:gd name="T44" fmla="*/ 1 w 243"/>
                <a:gd name="T45" fmla="*/ 34 h 243"/>
                <a:gd name="T46" fmla="*/ 5 w 243"/>
                <a:gd name="T47" fmla="*/ 28 h 243"/>
                <a:gd name="T48" fmla="*/ 10 w 243"/>
                <a:gd name="T49" fmla="*/ 21 h 243"/>
                <a:gd name="T50" fmla="*/ 15 w 243"/>
                <a:gd name="T51" fmla="*/ 14 h 243"/>
                <a:gd name="T52" fmla="*/ 21 w 243"/>
                <a:gd name="T53" fmla="*/ 10 h 243"/>
                <a:gd name="T54" fmla="*/ 28 w 243"/>
                <a:gd name="T55" fmla="*/ 5 h 243"/>
                <a:gd name="T56" fmla="*/ 34 w 243"/>
                <a:gd name="T57" fmla="*/ 1 h 243"/>
                <a:gd name="T58" fmla="*/ 43 w 243"/>
                <a:gd name="T59" fmla="*/ 0 h 243"/>
                <a:gd name="T60" fmla="*/ 51 w 243"/>
                <a:gd name="T61" fmla="*/ 0 h 243"/>
                <a:gd name="T62" fmla="*/ 59 w 243"/>
                <a:gd name="T63" fmla="*/ 0 h 243"/>
                <a:gd name="T64" fmla="*/ 68 w 243"/>
                <a:gd name="T65" fmla="*/ 1 h 243"/>
                <a:gd name="T66" fmla="*/ 76 w 243"/>
                <a:gd name="T67" fmla="*/ 5 h 243"/>
                <a:gd name="T68" fmla="*/ 82 w 243"/>
                <a:gd name="T69" fmla="*/ 10 h 243"/>
                <a:gd name="T70" fmla="*/ 88 w 243"/>
                <a:gd name="T71" fmla="*/ 14 h 243"/>
                <a:gd name="T72" fmla="*/ 93 w 243"/>
                <a:gd name="T73" fmla="*/ 21 h 243"/>
                <a:gd name="T74" fmla="*/ 97 w 243"/>
                <a:gd name="T75" fmla="*/ 28 h 243"/>
                <a:gd name="T76" fmla="*/ 100 w 243"/>
                <a:gd name="T77" fmla="*/ 34 h 243"/>
                <a:gd name="T78" fmla="*/ 102 w 243"/>
                <a:gd name="T79" fmla="*/ 43 h 243"/>
                <a:gd name="T80" fmla="*/ 102 w 243"/>
                <a:gd name="T81" fmla="*/ 51 h 243"/>
                <a:gd name="T82" fmla="*/ 102 w 243"/>
                <a:gd name="T83" fmla="*/ 51 h 2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3"/>
                <a:gd name="T127" fmla="*/ 0 h 243"/>
                <a:gd name="T128" fmla="*/ 243 w 243"/>
                <a:gd name="T129" fmla="*/ 243 h 2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3" h="243">
                  <a:moveTo>
                    <a:pt x="243" y="122"/>
                  </a:moveTo>
                  <a:lnTo>
                    <a:pt x="243" y="141"/>
                  </a:lnTo>
                  <a:lnTo>
                    <a:pt x="239" y="161"/>
                  </a:lnTo>
                  <a:lnTo>
                    <a:pt x="231" y="176"/>
                  </a:lnTo>
                  <a:lnTo>
                    <a:pt x="220" y="196"/>
                  </a:lnTo>
                  <a:lnTo>
                    <a:pt x="208" y="208"/>
                  </a:lnTo>
                  <a:lnTo>
                    <a:pt x="196" y="219"/>
                  </a:lnTo>
                  <a:lnTo>
                    <a:pt x="180" y="231"/>
                  </a:lnTo>
                  <a:lnTo>
                    <a:pt x="161" y="239"/>
                  </a:lnTo>
                  <a:lnTo>
                    <a:pt x="141" y="243"/>
                  </a:lnTo>
                  <a:lnTo>
                    <a:pt x="122" y="243"/>
                  </a:lnTo>
                  <a:lnTo>
                    <a:pt x="102" y="243"/>
                  </a:lnTo>
                  <a:lnTo>
                    <a:pt x="83" y="239"/>
                  </a:lnTo>
                  <a:lnTo>
                    <a:pt x="67" y="231"/>
                  </a:lnTo>
                  <a:lnTo>
                    <a:pt x="51" y="219"/>
                  </a:lnTo>
                  <a:lnTo>
                    <a:pt x="36" y="208"/>
                  </a:lnTo>
                  <a:lnTo>
                    <a:pt x="24" y="196"/>
                  </a:lnTo>
                  <a:lnTo>
                    <a:pt x="12" y="176"/>
                  </a:lnTo>
                  <a:lnTo>
                    <a:pt x="4" y="161"/>
                  </a:lnTo>
                  <a:lnTo>
                    <a:pt x="0" y="141"/>
                  </a:lnTo>
                  <a:lnTo>
                    <a:pt x="0" y="122"/>
                  </a:lnTo>
                  <a:lnTo>
                    <a:pt x="0" y="102"/>
                  </a:lnTo>
                  <a:lnTo>
                    <a:pt x="4" y="82"/>
                  </a:lnTo>
                  <a:lnTo>
                    <a:pt x="12" y="67"/>
                  </a:lnTo>
                  <a:lnTo>
                    <a:pt x="24" y="51"/>
                  </a:lnTo>
                  <a:lnTo>
                    <a:pt x="36" y="35"/>
                  </a:lnTo>
                  <a:lnTo>
                    <a:pt x="51" y="24"/>
                  </a:lnTo>
                  <a:lnTo>
                    <a:pt x="67" y="12"/>
                  </a:lnTo>
                  <a:lnTo>
                    <a:pt x="83" y="4"/>
                  </a:lnTo>
                  <a:lnTo>
                    <a:pt x="102" y="0"/>
                  </a:lnTo>
                  <a:lnTo>
                    <a:pt x="122" y="0"/>
                  </a:lnTo>
                  <a:lnTo>
                    <a:pt x="141" y="0"/>
                  </a:lnTo>
                  <a:lnTo>
                    <a:pt x="161" y="4"/>
                  </a:lnTo>
                  <a:lnTo>
                    <a:pt x="180" y="12"/>
                  </a:lnTo>
                  <a:lnTo>
                    <a:pt x="196" y="24"/>
                  </a:lnTo>
                  <a:lnTo>
                    <a:pt x="208" y="35"/>
                  </a:lnTo>
                  <a:lnTo>
                    <a:pt x="220" y="51"/>
                  </a:lnTo>
                  <a:lnTo>
                    <a:pt x="231" y="67"/>
                  </a:lnTo>
                  <a:lnTo>
                    <a:pt x="239" y="82"/>
                  </a:lnTo>
                  <a:lnTo>
                    <a:pt x="243" y="102"/>
                  </a:lnTo>
                  <a:lnTo>
                    <a:pt x="243" y="12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5" name="Freeform 73"/>
            <p:cNvSpPr>
              <a:spLocks/>
            </p:cNvSpPr>
            <p:nvPr/>
          </p:nvSpPr>
          <p:spPr bwMode="auto">
            <a:xfrm>
              <a:off x="3044" y="3347"/>
              <a:ext cx="182" cy="182"/>
            </a:xfrm>
            <a:custGeom>
              <a:avLst/>
              <a:gdLst>
                <a:gd name="T0" fmla="*/ 102 w 243"/>
                <a:gd name="T1" fmla="*/ 51 h 243"/>
                <a:gd name="T2" fmla="*/ 102 w 243"/>
                <a:gd name="T3" fmla="*/ 59 h 243"/>
                <a:gd name="T4" fmla="*/ 100 w 243"/>
                <a:gd name="T5" fmla="*/ 68 h 243"/>
                <a:gd name="T6" fmla="*/ 97 w 243"/>
                <a:gd name="T7" fmla="*/ 74 h 243"/>
                <a:gd name="T8" fmla="*/ 93 w 243"/>
                <a:gd name="T9" fmla="*/ 82 h 243"/>
                <a:gd name="T10" fmla="*/ 88 w 243"/>
                <a:gd name="T11" fmla="*/ 88 h 243"/>
                <a:gd name="T12" fmla="*/ 82 w 243"/>
                <a:gd name="T13" fmla="*/ 92 h 243"/>
                <a:gd name="T14" fmla="*/ 76 w 243"/>
                <a:gd name="T15" fmla="*/ 97 h 243"/>
                <a:gd name="T16" fmla="*/ 68 w 243"/>
                <a:gd name="T17" fmla="*/ 100 h 243"/>
                <a:gd name="T18" fmla="*/ 59 w 243"/>
                <a:gd name="T19" fmla="*/ 102 h 243"/>
                <a:gd name="T20" fmla="*/ 51 w 243"/>
                <a:gd name="T21" fmla="*/ 102 h 243"/>
                <a:gd name="T22" fmla="*/ 43 w 243"/>
                <a:gd name="T23" fmla="*/ 102 h 243"/>
                <a:gd name="T24" fmla="*/ 34 w 243"/>
                <a:gd name="T25" fmla="*/ 100 h 243"/>
                <a:gd name="T26" fmla="*/ 28 w 243"/>
                <a:gd name="T27" fmla="*/ 97 h 243"/>
                <a:gd name="T28" fmla="*/ 21 w 243"/>
                <a:gd name="T29" fmla="*/ 92 h 243"/>
                <a:gd name="T30" fmla="*/ 15 w 243"/>
                <a:gd name="T31" fmla="*/ 88 h 243"/>
                <a:gd name="T32" fmla="*/ 10 w 243"/>
                <a:gd name="T33" fmla="*/ 82 h 243"/>
                <a:gd name="T34" fmla="*/ 5 w 243"/>
                <a:gd name="T35" fmla="*/ 74 h 243"/>
                <a:gd name="T36" fmla="*/ 1 w 243"/>
                <a:gd name="T37" fmla="*/ 68 h 243"/>
                <a:gd name="T38" fmla="*/ 0 w 243"/>
                <a:gd name="T39" fmla="*/ 59 h 243"/>
                <a:gd name="T40" fmla="*/ 0 w 243"/>
                <a:gd name="T41" fmla="*/ 51 h 243"/>
                <a:gd name="T42" fmla="*/ 0 w 243"/>
                <a:gd name="T43" fmla="*/ 43 h 243"/>
                <a:gd name="T44" fmla="*/ 1 w 243"/>
                <a:gd name="T45" fmla="*/ 34 h 243"/>
                <a:gd name="T46" fmla="*/ 5 w 243"/>
                <a:gd name="T47" fmla="*/ 28 h 243"/>
                <a:gd name="T48" fmla="*/ 10 w 243"/>
                <a:gd name="T49" fmla="*/ 21 h 243"/>
                <a:gd name="T50" fmla="*/ 15 w 243"/>
                <a:gd name="T51" fmla="*/ 14 h 243"/>
                <a:gd name="T52" fmla="*/ 21 w 243"/>
                <a:gd name="T53" fmla="*/ 10 h 243"/>
                <a:gd name="T54" fmla="*/ 28 w 243"/>
                <a:gd name="T55" fmla="*/ 5 h 243"/>
                <a:gd name="T56" fmla="*/ 34 w 243"/>
                <a:gd name="T57" fmla="*/ 1 h 243"/>
                <a:gd name="T58" fmla="*/ 43 w 243"/>
                <a:gd name="T59" fmla="*/ 0 h 243"/>
                <a:gd name="T60" fmla="*/ 51 w 243"/>
                <a:gd name="T61" fmla="*/ 0 h 243"/>
                <a:gd name="T62" fmla="*/ 59 w 243"/>
                <a:gd name="T63" fmla="*/ 0 h 243"/>
                <a:gd name="T64" fmla="*/ 68 w 243"/>
                <a:gd name="T65" fmla="*/ 1 h 243"/>
                <a:gd name="T66" fmla="*/ 76 w 243"/>
                <a:gd name="T67" fmla="*/ 5 h 243"/>
                <a:gd name="T68" fmla="*/ 82 w 243"/>
                <a:gd name="T69" fmla="*/ 10 h 243"/>
                <a:gd name="T70" fmla="*/ 88 w 243"/>
                <a:gd name="T71" fmla="*/ 14 h 243"/>
                <a:gd name="T72" fmla="*/ 93 w 243"/>
                <a:gd name="T73" fmla="*/ 21 h 243"/>
                <a:gd name="T74" fmla="*/ 97 w 243"/>
                <a:gd name="T75" fmla="*/ 28 h 243"/>
                <a:gd name="T76" fmla="*/ 100 w 243"/>
                <a:gd name="T77" fmla="*/ 34 h 243"/>
                <a:gd name="T78" fmla="*/ 102 w 243"/>
                <a:gd name="T79" fmla="*/ 43 h 243"/>
                <a:gd name="T80" fmla="*/ 102 w 243"/>
                <a:gd name="T81" fmla="*/ 51 h 243"/>
                <a:gd name="T82" fmla="*/ 102 w 243"/>
                <a:gd name="T83" fmla="*/ 51 h 2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3"/>
                <a:gd name="T127" fmla="*/ 0 h 243"/>
                <a:gd name="T128" fmla="*/ 243 w 243"/>
                <a:gd name="T129" fmla="*/ 243 h 2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3" h="243">
                  <a:moveTo>
                    <a:pt x="243" y="122"/>
                  </a:moveTo>
                  <a:lnTo>
                    <a:pt x="243" y="141"/>
                  </a:lnTo>
                  <a:lnTo>
                    <a:pt x="239" y="161"/>
                  </a:lnTo>
                  <a:lnTo>
                    <a:pt x="231" y="176"/>
                  </a:lnTo>
                  <a:lnTo>
                    <a:pt x="220" y="196"/>
                  </a:lnTo>
                  <a:lnTo>
                    <a:pt x="208" y="208"/>
                  </a:lnTo>
                  <a:lnTo>
                    <a:pt x="196" y="219"/>
                  </a:lnTo>
                  <a:lnTo>
                    <a:pt x="180" y="231"/>
                  </a:lnTo>
                  <a:lnTo>
                    <a:pt x="161" y="239"/>
                  </a:lnTo>
                  <a:lnTo>
                    <a:pt x="141" y="243"/>
                  </a:lnTo>
                  <a:lnTo>
                    <a:pt x="122" y="243"/>
                  </a:lnTo>
                  <a:lnTo>
                    <a:pt x="102" y="243"/>
                  </a:lnTo>
                  <a:lnTo>
                    <a:pt x="83" y="239"/>
                  </a:lnTo>
                  <a:lnTo>
                    <a:pt x="67" y="231"/>
                  </a:lnTo>
                  <a:lnTo>
                    <a:pt x="51" y="219"/>
                  </a:lnTo>
                  <a:lnTo>
                    <a:pt x="36" y="208"/>
                  </a:lnTo>
                  <a:lnTo>
                    <a:pt x="24" y="196"/>
                  </a:lnTo>
                  <a:lnTo>
                    <a:pt x="12" y="176"/>
                  </a:lnTo>
                  <a:lnTo>
                    <a:pt x="4" y="161"/>
                  </a:lnTo>
                  <a:lnTo>
                    <a:pt x="0" y="141"/>
                  </a:lnTo>
                  <a:lnTo>
                    <a:pt x="0" y="122"/>
                  </a:lnTo>
                  <a:lnTo>
                    <a:pt x="0" y="102"/>
                  </a:lnTo>
                  <a:lnTo>
                    <a:pt x="4" y="82"/>
                  </a:lnTo>
                  <a:lnTo>
                    <a:pt x="12" y="67"/>
                  </a:lnTo>
                  <a:lnTo>
                    <a:pt x="24" y="51"/>
                  </a:lnTo>
                  <a:lnTo>
                    <a:pt x="36" y="35"/>
                  </a:lnTo>
                  <a:lnTo>
                    <a:pt x="51" y="24"/>
                  </a:lnTo>
                  <a:lnTo>
                    <a:pt x="67" y="12"/>
                  </a:lnTo>
                  <a:lnTo>
                    <a:pt x="83" y="4"/>
                  </a:lnTo>
                  <a:lnTo>
                    <a:pt x="102" y="0"/>
                  </a:lnTo>
                  <a:lnTo>
                    <a:pt x="122" y="0"/>
                  </a:lnTo>
                  <a:lnTo>
                    <a:pt x="141" y="0"/>
                  </a:lnTo>
                  <a:lnTo>
                    <a:pt x="161" y="4"/>
                  </a:lnTo>
                  <a:lnTo>
                    <a:pt x="180" y="12"/>
                  </a:lnTo>
                  <a:lnTo>
                    <a:pt x="196" y="24"/>
                  </a:lnTo>
                  <a:lnTo>
                    <a:pt x="208" y="35"/>
                  </a:lnTo>
                  <a:lnTo>
                    <a:pt x="220" y="51"/>
                  </a:lnTo>
                  <a:lnTo>
                    <a:pt x="231" y="67"/>
                  </a:lnTo>
                  <a:lnTo>
                    <a:pt x="239" y="82"/>
                  </a:lnTo>
                  <a:lnTo>
                    <a:pt x="243" y="102"/>
                  </a:lnTo>
                  <a:lnTo>
                    <a:pt x="243" y="122"/>
                  </a:lnTo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46" name="Freeform 74"/>
            <p:cNvSpPr>
              <a:spLocks/>
            </p:cNvSpPr>
            <p:nvPr/>
          </p:nvSpPr>
          <p:spPr bwMode="auto">
            <a:xfrm>
              <a:off x="3447" y="3347"/>
              <a:ext cx="184" cy="182"/>
            </a:xfrm>
            <a:custGeom>
              <a:avLst/>
              <a:gdLst>
                <a:gd name="T0" fmla="*/ 103 w 246"/>
                <a:gd name="T1" fmla="*/ 51 h 243"/>
                <a:gd name="T2" fmla="*/ 101 w 246"/>
                <a:gd name="T3" fmla="*/ 59 h 243"/>
                <a:gd name="T4" fmla="*/ 99 w 246"/>
                <a:gd name="T5" fmla="*/ 68 h 243"/>
                <a:gd name="T6" fmla="*/ 96 w 246"/>
                <a:gd name="T7" fmla="*/ 74 h 243"/>
                <a:gd name="T8" fmla="*/ 93 w 246"/>
                <a:gd name="T9" fmla="*/ 82 h 243"/>
                <a:gd name="T10" fmla="*/ 88 w 246"/>
                <a:gd name="T11" fmla="*/ 88 h 243"/>
                <a:gd name="T12" fmla="*/ 82 w 246"/>
                <a:gd name="T13" fmla="*/ 92 h 243"/>
                <a:gd name="T14" fmla="*/ 76 w 246"/>
                <a:gd name="T15" fmla="*/ 97 h 243"/>
                <a:gd name="T16" fmla="*/ 69 w 246"/>
                <a:gd name="T17" fmla="*/ 100 h 243"/>
                <a:gd name="T18" fmla="*/ 61 w 246"/>
                <a:gd name="T19" fmla="*/ 102 h 243"/>
                <a:gd name="T20" fmla="*/ 52 w 246"/>
                <a:gd name="T21" fmla="*/ 102 h 243"/>
                <a:gd name="T22" fmla="*/ 44 w 246"/>
                <a:gd name="T23" fmla="*/ 102 h 243"/>
                <a:gd name="T24" fmla="*/ 36 w 246"/>
                <a:gd name="T25" fmla="*/ 100 h 243"/>
                <a:gd name="T26" fmla="*/ 28 w 246"/>
                <a:gd name="T27" fmla="*/ 97 h 243"/>
                <a:gd name="T28" fmla="*/ 21 w 246"/>
                <a:gd name="T29" fmla="*/ 92 h 243"/>
                <a:gd name="T30" fmla="*/ 16 w 246"/>
                <a:gd name="T31" fmla="*/ 88 h 243"/>
                <a:gd name="T32" fmla="*/ 10 w 246"/>
                <a:gd name="T33" fmla="*/ 82 h 243"/>
                <a:gd name="T34" fmla="*/ 6 w 246"/>
                <a:gd name="T35" fmla="*/ 74 h 243"/>
                <a:gd name="T36" fmla="*/ 3 w 246"/>
                <a:gd name="T37" fmla="*/ 68 h 243"/>
                <a:gd name="T38" fmla="*/ 1 w 246"/>
                <a:gd name="T39" fmla="*/ 59 h 243"/>
                <a:gd name="T40" fmla="*/ 0 w 246"/>
                <a:gd name="T41" fmla="*/ 51 h 243"/>
                <a:gd name="T42" fmla="*/ 1 w 246"/>
                <a:gd name="T43" fmla="*/ 43 h 243"/>
                <a:gd name="T44" fmla="*/ 3 w 246"/>
                <a:gd name="T45" fmla="*/ 34 h 243"/>
                <a:gd name="T46" fmla="*/ 6 w 246"/>
                <a:gd name="T47" fmla="*/ 28 h 243"/>
                <a:gd name="T48" fmla="*/ 10 w 246"/>
                <a:gd name="T49" fmla="*/ 21 h 243"/>
                <a:gd name="T50" fmla="*/ 16 w 246"/>
                <a:gd name="T51" fmla="*/ 14 h 243"/>
                <a:gd name="T52" fmla="*/ 21 w 246"/>
                <a:gd name="T53" fmla="*/ 10 h 243"/>
                <a:gd name="T54" fmla="*/ 28 w 246"/>
                <a:gd name="T55" fmla="*/ 5 h 243"/>
                <a:gd name="T56" fmla="*/ 36 w 246"/>
                <a:gd name="T57" fmla="*/ 1 h 243"/>
                <a:gd name="T58" fmla="*/ 44 w 246"/>
                <a:gd name="T59" fmla="*/ 0 h 243"/>
                <a:gd name="T60" fmla="*/ 52 w 246"/>
                <a:gd name="T61" fmla="*/ 0 h 243"/>
                <a:gd name="T62" fmla="*/ 61 w 246"/>
                <a:gd name="T63" fmla="*/ 0 h 243"/>
                <a:gd name="T64" fmla="*/ 69 w 246"/>
                <a:gd name="T65" fmla="*/ 1 h 243"/>
                <a:gd name="T66" fmla="*/ 76 w 246"/>
                <a:gd name="T67" fmla="*/ 5 h 243"/>
                <a:gd name="T68" fmla="*/ 82 w 246"/>
                <a:gd name="T69" fmla="*/ 10 h 243"/>
                <a:gd name="T70" fmla="*/ 88 w 246"/>
                <a:gd name="T71" fmla="*/ 14 h 243"/>
                <a:gd name="T72" fmla="*/ 93 w 246"/>
                <a:gd name="T73" fmla="*/ 21 h 243"/>
                <a:gd name="T74" fmla="*/ 96 w 246"/>
                <a:gd name="T75" fmla="*/ 28 h 243"/>
                <a:gd name="T76" fmla="*/ 99 w 246"/>
                <a:gd name="T77" fmla="*/ 34 h 243"/>
                <a:gd name="T78" fmla="*/ 101 w 246"/>
                <a:gd name="T79" fmla="*/ 43 h 243"/>
                <a:gd name="T80" fmla="*/ 103 w 246"/>
                <a:gd name="T81" fmla="*/ 51 h 243"/>
                <a:gd name="T82" fmla="*/ 103 w 246"/>
                <a:gd name="T83" fmla="*/ 51 h 2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6"/>
                <a:gd name="T127" fmla="*/ 0 h 243"/>
                <a:gd name="T128" fmla="*/ 246 w 246"/>
                <a:gd name="T129" fmla="*/ 243 h 2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6" h="243">
                  <a:moveTo>
                    <a:pt x="246" y="122"/>
                  </a:moveTo>
                  <a:lnTo>
                    <a:pt x="242" y="141"/>
                  </a:lnTo>
                  <a:lnTo>
                    <a:pt x="238" y="161"/>
                  </a:lnTo>
                  <a:lnTo>
                    <a:pt x="230" y="176"/>
                  </a:lnTo>
                  <a:lnTo>
                    <a:pt x="223" y="196"/>
                  </a:lnTo>
                  <a:lnTo>
                    <a:pt x="211" y="208"/>
                  </a:lnTo>
                  <a:lnTo>
                    <a:pt x="195" y="219"/>
                  </a:lnTo>
                  <a:lnTo>
                    <a:pt x="180" y="231"/>
                  </a:lnTo>
                  <a:lnTo>
                    <a:pt x="164" y="239"/>
                  </a:lnTo>
                  <a:lnTo>
                    <a:pt x="144" y="243"/>
                  </a:lnTo>
                  <a:lnTo>
                    <a:pt x="125" y="243"/>
                  </a:lnTo>
                  <a:lnTo>
                    <a:pt x="105" y="243"/>
                  </a:lnTo>
                  <a:lnTo>
                    <a:pt x="86" y="239"/>
                  </a:lnTo>
                  <a:lnTo>
                    <a:pt x="66" y="231"/>
                  </a:lnTo>
                  <a:lnTo>
                    <a:pt x="50" y="219"/>
                  </a:lnTo>
                  <a:lnTo>
                    <a:pt x="39" y="208"/>
                  </a:lnTo>
                  <a:lnTo>
                    <a:pt x="23" y="196"/>
                  </a:lnTo>
                  <a:lnTo>
                    <a:pt x="15" y="176"/>
                  </a:lnTo>
                  <a:lnTo>
                    <a:pt x="7" y="161"/>
                  </a:lnTo>
                  <a:lnTo>
                    <a:pt x="3" y="141"/>
                  </a:lnTo>
                  <a:lnTo>
                    <a:pt x="0" y="122"/>
                  </a:lnTo>
                  <a:lnTo>
                    <a:pt x="3" y="102"/>
                  </a:lnTo>
                  <a:lnTo>
                    <a:pt x="7" y="82"/>
                  </a:lnTo>
                  <a:lnTo>
                    <a:pt x="15" y="67"/>
                  </a:lnTo>
                  <a:lnTo>
                    <a:pt x="23" y="51"/>
                  </a:lnTo>
                  <a:lnTo>
                    <a:pt x="39" y="35"/>
                  </a:lnTo>
                  <a:lnTo>
                    <a:pt x="50" y="24"/>
                  </a:lnTo>
                  <a:lnTo>
                    <a:pt x="66" y="12"/>
                  </a:lnTo>
                  <a:lnTo>
                    <a:pt x="86" y="4"/>
                  </a:lnTo>
                  <a:lnTo>
                    <a:pt x="105" y="0"/>
                  </a:lnTo>
                  <a:lnTo>
                    <a:pt x="125" y="0"/>
                  </a:lnTo>
                  <a:lnTo>
                    <a:pt x="144" y="0"/>
                  </a:lnTo>
                  <a:lnTo>
                    <a:pt x="164" y="4"/>
                  </a:lnTo>
                  <a:lnTo>
                    <a:pt x="180" y="12"/>
                  </a:lnTo>
                  <a:lnTo>
                    <a:pt x="195" y="24"/>
                  </a:lnTo>
                  <a:lnTo>
                    <a:pt x="211" y="35"/>
                  </a:lnTo>
                  <a:lnTo>
                    <a:pt x="223" y="51"/>
                  </a:lnTo>
                  <a:lnTo>
                    <a:pt x="230" y="67"/>
                  </a:lnTo>
                  <a:lnTo>
                    <a:pt x="238" y="82"/>
                  </a:lnTo>
                  <a:lnTo>
                    <a:pt x="242" y="102"/>
                  </a:lnTo>
                  <a:lnTo>
                    <a:pt x="246" y="12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7" name="Freeform 75"/>
            <p:cNvSpPr>
              <a:spLocks/>
            </p:cNvSpPr>
            <p:nvPr/>
          </p:nvSpPr>
          <p:spPr bwMode="auto">
            <a:xfrm>
              <a:off x="3447" y="3347"/>
              <a:ext cx="184" cy="182"/>
            </a:xfrm>
            <a:custGeom>
              <a:avLst/>
              <a:gdLst>
                <a:gd name="T0" fmla="*/ 103 w 246"/>
                <a:gd name="T1" fmla="*/ 51 h 243"/>
                <a:gd name="T2" fmla="*/ 101 w 246"/>
                <a:gd name="T3" fmla="*/ 59 h 243"/>
                <a:gd name="T4" fmla="*/ 99 w 246"/>
                <a:gd name="T5" fmla="*/ 68 h 243"/>
                <a:gd name="T6" fmla="*/ 96 w 246"/>
                <a:gd name="T7" fmla="*/ 74 h 243"/>
                <a:gd name="T8" fmla="*/ 93 w 246"/>
                <a:gd name="T9" fmla="*/ 82 h 243"/>
                <a:gd name="T10" fmla="*/ 88 w 246"/>
                <a:gd name="T11" fmla="*/ 88 h 243"/>
                <a:gd name="T12" fmla="*/ 82 w 246"/>
                <a:gd name="T13" fmla="*/ 92 h 243"/>
                <a:gd name="T14" fmla="*/ 76 w 246"/>
                <a:gd name="T15" fmla="*/ 97 h 243"/>
                <a:gd name="T16" fmla="*/ 69 w 246"/>
                <a:gd name="T17" fmla="*/ 100 h 243"/>
                <a:gd name="T18" fmla="*/ 61 w 246"/>
                <a:gd name="T19" fmla="*/ 102 h 243"/>
                <a:gd name="T20" fmla="*/ 52 w 246"/>
                <a:gd name="T21" fmla="*/ 102 h 243"/>
                <a:gd name="T22" fmla="*/ 44 w 246"/>
                <a:gd name="T23" fmla="*/ 102 h 243"/>
                <a:gd name="T24" fmla="*/ 36 w 246"/>
                <a:gd name="T25" fmla="*/ 100 h 243"/>
                <a:gd name="T26" fmla="*/ 28 w 246"/>
                <a:gd name="T27" fmla="*/ 97 h 243"/>
                <a:gd name="T28" fmla="*/ 21 w 246"/>
                <a:gd name="T29" fmla="*/ 92 h 243"/>
                <a:gd name="T30" fmla="*/ 16 w 246"/>
                <a:gd name="T31" fmla="*/ 88 h 243"/>
                <a:gd name="T32" fmla="*/ 10 w 246"/>
                <a:gd name="T33" fmla="*/ 82 h 243"/>
                <a:gd name="T34" fmla="*/ 6 w 246"/>
                <a:gd name="T35" fmla="*/ 74 h 243"/>
                <a:gd name="T36" fmla="*/ 3 w 246"/>
                <a:gd name="T37" fmla="*/ 68 h 243"/>
                <a:gd name="T38" fmla="*/ 1 w 246"/>
                <a:gd name="T39" fmla="*/ 59 h 243"/>
                <a:gd name="T40" fmla="*/ 0 w 246"/>
                <a:gd name="T41" fmla="*/ 51 h 243"/>
                <a:gd name="T42" fmla="*/ 1 w 246"/>
                <a:gd name="T43" fmla="*/ 43 h 243"/>
                <a:gd name="T44" fmla="*/ 3 w 246"/>
                <a:gd name="T45" fmla="*/ 34 h 243"/>
                <a:gd name="T46" fmla="*/ 6 w 246"/>
                <a:gd name="T47" fmla="*/ 28 h 243"/>
                <a:gd name="T48" fmla="*/ 10 w 246"/>
                <a:gd name="T49" fmla="*/ 21 h 243"/>
                <a:gd name="T50" fmla="*/ 16 w 246"/>
                <a:gd name="T51" fmla="*/ 14 h 243"/>
                <a:gd name="T52" fmla="*/ 21 w 246"/>
                <a:gd name="T53" fmla="*/ 10 h 243"/>
                <a:gd name="T54" fmla="*/ 28 w 246"/>
                <a:gd name="T55" fmla="*/ 5 h 243"/>
                <a:gd name="T56" fmla="*/ 36 w 246"/>
                <a:gd name="T57" fmla="*/ 1 h 243"/>
                <a:gd name="T58" fmla="*/ 44 w 246"/>
                <a:gd name="T59" fmla="*/ 0 h 243"/>
                <a:gd name="T60" fmla="*/ 52 w 246"/>
                <a:gd name="T61" fmla="*/ 0 h 243"/>
                <a:gd name="T62" fmla="*/ 61 w 246"/>
                <a:gd name="T63" fmla="*/ 0 h 243"/>
                <a:gd name="T64" fmla="*/ 69 w 246"/>
                <a:gd name="T65" fmla="*/ 1 h 243"/>
                <a:gd name="T66" fmla="*/ 76 w 246"/>
                <a:gd name="T67" fmla="*/ 5 h 243"/>
                <a:gd name="T68" fmla="*/ 82 w 246"/>
                <a:gd name="T69" fmla="*/ 10 h 243"/>
                <a:gd name="T70" fmla="*/ 88 w 246"/>
                <a:gd name="T71" fmla="*/ 14 h 243"/>
                <a:gd name="T72" fmla="*/ 93 w 246"/>
                <a:gd name="T73" fmla="*/ 21 h 243"/>
                <a:gd name="T74" fmla="*/ 96 w 246"/>
                <a:gd name="T75" fmla="*/ 28 h 243"/>
                <a:gd name="T76" fmla="*/ 99 w 246"/>
                <a:gd name="T77" fmla="*/ 34 h 243"/>
                <a:gd name="T78" fmla="*/ 101 w 246"/>
                <a:gd name="T79" fmla="*/ 43 h 243"/>
                <a:gd name="T80" fmla="*/ 103 w 246"/>
                <a:gd name="T81" fmla="*/ 51 h 243"/>
                <a:gd name="T82" fmla="*/ 103 w 246"/>
                <a:gd name="T83" fmla="*/ 51 h 2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6"/>
                <a:gd name="T127" fmla="*/ 0 h 243"/>
                <a:gd name="T128" fmla="*/ 246 w 246"/>
                <a:gd name="T129" fmla="*/ 243 h 2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6" h="243">
                  <a:moveTo>
                    <a:pt x="246" y="122"/>
                  </a:moveTo>
                  <a:lnTo>
                    <a:pt x="242" y="141"/>
                  </a:lnTo>
                  <a:lnTo>
                    <a:pt x="238" y="161"/>
                  </a:lnTo>
                  <a:lnTo>
                    <a:pt x="230" y="176"/>
                  </a:lnTo>
                  <a:lnTo>
                    <a:pt x="223" y="196"/>
                  </a:lnTo>
                  <a:lnTo>
                    <a:pt x="211" y="208"/>
                  </a:lnTo>
                  <a:lnTo>
                    <a:pt x="195" y="219"/>
                  </a:lnTo>
                  <a:lnTo>
                    <a:pt x="180" y="231"/>
                  </a:lnTo>
                  <a:lnTo>
                    <a:pt x="164" y="239"/>
                  </a:lnTo>
                  <a:lnTo>
                    <a:pt x="144" y="243"/>
                  </a:lnTo>
                  <a:lnTo>
                    <a:pt x="125" y="243"/>
                  </a:lnTo>
                  <a:lnTo>
                    <a:pt x="105" y="243"/>
                  </a:lnTo>
                  <a:lnTo>
                    <a:pt x="86" y="239"/>
                  </a:lnTo>
                  <a:lnTo>
                    <a:pt x="66" y="231"/>
                  </a:lnTo>
                  <a:lnTo>
                    <a:pt x="50" y="219"/>
                  </a:lnTo>
                  <a:lnTo>
                    <a:pt x="39" y="208"/>
                  </a:lnTo>
                  <a:lnTo>
                    <a:pt x="23" y="196"/>
                  </a:lnTo>
                  <a:lnTo>
                    <a:pt x="15" y="176"/>
                  </a:lnTo>
                  <a:lnTo>
                    <a:pt x="7" y="161"/>
                  </a:lnTo>
                  <a:lnTo>
                    <a:pt x="3" y="141"/>
                  </a:lnTo>
                  <a:lnTo>
                    <a:pt x="0" y="122"/>
                  </a:lnTo>
                  <a:lnTo>
                    <a:pt x="3" y="102"/>
                  </a:lnTo>
                  <a:lnTo>
                    <a:pt x="7" y="82"/>
                  </a:lnTo>
                  <a:lnTo>
                    <a:pt x="15" y="67"/>
                  </a:lnTo>
                  <a:lnTo>
                    <a:pt x="23" y="51"/>
                  </a:lnTo>
                  <a:lnTo>
                    <a:pt x="39" y="35"/>
                  </a:lnTo>
                  <a:lnTo>
                    <a:pt x="50" y="24"/>
                  </a:lnTo>
                  <a:lnTo>
                    <a:pt x="66" y="12"/>
                  </a:lnTo>
                  <a:lnTo>
                    <a:pt x="86" y="4"/>
                  </a:lnTo>
                  <a:lnTo>
                    <a:pt x="105" y="0"/>
                  </a:lnTo>
                  <a:lnTo>
                    <a:pt x="125" y="0"/>
                  </a:lnTo>
                  <a:lnTo>
                    <a:pt x="144" y="0"/>
                  </a:lnTo>
                  <a:lnTo>
                    <a:pt x="164" y="4"/>
                  </a:lnTo>
                  <a:lnTo>
                    <a:pt x="180" y="12"/>
                  </a:lnTo>
                  <a:lnTo>
                    <a:pt x="195" y="24"/>
                  </a:lnTo>
                  <a:lnTo>
                    <a:pt x="211" y="35"/>
                  </a:lnTo>
                  <a:lnTo>
                    <a:pt x="223" y="51"/>
                  </a:lnTo>
                  <a:lnTo>
                    <a:pt x="230" y="67"/>
                  </a:lnTo>
                  <a:lnTo>
                    <a:pt x="238" y="82"/>
                  </a:lnTo>
                  <a:lnTo>
                    <a:pt x="242" y="102"/>
                  </a:lnTo>
                  <a:lnTo>
                    <a:pt x="246" y="122"/>
                  </a:lnTo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48" name="Freeform 76"/>
            <p:cNvSpPr>
              <a:spLocks/>
            </p:cNvSpPr>
            <p:nvPr/>
          </p:nvSpPr>
          <p:spPr bwMode="auto">
            <a:xfrm>
              <a:off x="3044" y="3749"/>
              <a:ext cx="182" cy="185"/>
            </a:xfrm>
            <a:custGeom>
              <a:avLst/>
              <a:gdLst>
                <a:gd name="T0" fmla="*/ 102 w 243"/>
                <a:gd name="T1" fmla="*/ 51 h 247"/>
                <a:gd name="T2" fmla="*/ 102 w 243"/>
                <a:gd name="T3" fmla="*/ 61 h 247"/>
                <a:gd name="T4" fmla="*/ 100 w 243"/>
                <a:gd name="T5" fmla="*/ 68 h 247"/>
                <a:gd name="T6" fmla="*/ 97 w 243"/>
                <a:gd name="T7" fmla="*/ 76 h 247"/>
                <a:gd name="T8" fmla="*/ 93 w 243"/>
                <a:gd name="T9" fmla="*/ 82 h 247"/>
                <a:gd name="T10" fmla="*/ 88 w 243"/>
                <a:gd name="T11" fmla="*/ 89 h 247"/>
                <a:gd name="T12" fmla="*/ 82 w 243"/>
                <a:gd name="T13" fmla="*/ 94 h 247"/>
                <a:gd name="T14" fmla="*/ 76 w 243"/>
                <a:gd name="T15" fmla="*/ 97 h 247"/>
                <a:gd name="T16" fmla="*/ 68 w 243"/>
                <a:gd name="T17" fmla="*/ 100 h 247"/>
                <a:gd name="T18" fmla="*/ 59 w 243"/>
                <a:gd name="T19" fmla="*/ 102 h 247"/>
                <a:gd name="T20" fmla="*/ 51 w 243"/>
                <a:gd name="T21" fmla="*/ 104 h 247"/>
                <a:gd name="T22" fmla="*/ 43 w 243"/>
                <a:gd name="T23" fmla="*/ 102 h 247"/>
                <a:gd name="T24" fmla="*/ 34 w 243"/>
                <a:gd name="T25" fmla="*/ 100 h 247"/>
                <a:gd name="T26" fmla="*/ 28 w 243"/>
                <a:gd name="T27" fmla="*/ 97 h 247"/>
                <a:gd name="T28" fmla="*/ 21 w 243"/>
                <a:gd name="T29" fmla="*/ 94 h 247"/>
                <a:gd name="T30" fmla="*/ 15 w 243"/>
                <a:gd name="T31" fmla="*/ 89 h 247"/>
                <a:gd name="T32" fmla="*/ 10 w 243"/>
                <a:gd name="T33" fmla="*/ 82 h 247"/>
                <a:gd name="T34" fmla="*/ 5 w 243"/>
                <a:gd name="T35" fmla="*/ 76 h 247"/>
                <a:gd name="T36" fmla="*/ 1 w 243"/>
                <a:gd name="T37" fmla="*/ 68 h 247"/>
                <a:gd name="T38" fmla="*/ 0 w 243"/>
                <a:gd name="T39" fmla="*/ 61 h 247"/>
                <a:gd name="T40" fmla="*/ 0 w 243"/>
                <a:gd name="T41" fmla="*/ 52 h 247"/>
                <a:gd name="T42" fmla="*/ 0 w 243"/>
                <a:gd name="T43" fmla="*/ 44 h 247"/>
                <a:gd name="T44" fmla="*/ 1 w 243"/>
                <a:gd name="T45" fmla="*/ 37 h 247"/>
                <a:gd name="T46" fmla="*/ 5 w 243"/>
                <a:gd name="T47" fmla="*/ 28 h 247"/>
                <a:gd name="T48" fmla="*/ 10 w 243"/>
                <a:gd name="T49" fmla="*/ 21 h 247"/>
                <a:gd name="T50" fmla="*/ 15 w 243"/>
                <a:gd name="T51" fmla="*/ 16 h 247"/>
                <a:gd name="T52" fmla="*/ 21 w 243"/>
                <a:gd name="T53" fmla="*/ 10 h 247"/>
                <a:gd name="T54" fmla="*/ 28 w 243"/>
                <a:gd name="T55" fmla="*/ 7 h 247"/>
                <a:gd name="T56" fmla="*/ 34 w 243"/>
                <a:gd name="T57" fmla="*/ 3 h 247"/>
                <a:gd name="T58" fmla="*/ 43 w 243"/>
                <a:gd name="T59" fmla="*/ 1 h 247"/>
                <a:gd name="T60" fmla="*/ 51 w 243"/>
                <a:gd name="T61" fmla="*/ 0 h 247"/>
                <a:gd name="T62" fmla="*/ 59 w 243"/>
                <a:gd name="T63" fmla="*/ 1 h 247"/>
                <a:gd name="T64" fmla="*/ 68 w 243"/>
                <a:gd name="T65" fmla="*/ 3 h 247"/>
                <a:gd name="T66" fmla="*/ 76 w 243"/>
                <a:gd name="T67" fmla="*/ 7 h 247"/>
                <a:gd name="T68" fmla="*/ 82 w 243"/>
                <a:gd name="T69" fmla="*/ 10 h 247"/>
                <a:gd name="T70" fmla="*/ 88 w 243"/>
                <a:gd name="T71" fmla="*/ 16 h 247"/>
                <a:gd name="T72" fmla="*/ 93 w 243"/>
                <a:gd name="T73" fmla="*/ 21 h 247"/>
                <a:gd name="T74" fmla="*/ 97 w 243"/>
                <a:gd name="T75" fmla="*/ 28 h 247"/>
                <a:gd name="T76" fmla="*/ 100 w 243"/>
                <a:gd name="T77" fmla="*/ 37 h 247"/>
                <a:gd name="T78" fmla="*/ 102 w 243"/>
                <a:gd name="T79" fmla="*/ 44 h 247"/>
                <a:gd name="T80" fmla="*/ 102 w 243"/>
                <a:gd name="T81" fmla="*/ 52 h 247"/>
                <a:gd name="T82" fmla="*/ 102 w 243"/>
                <a:gd name="T83" fmla="*/ 52 h 247"/>
                <a:gd name="T84" fmla="*/ 102 w 243"/>
                <a:gd name="T85" fmla="*/ 51 h 24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43"/>
                <a:gd name="T130" fmla="*/ 0 h 247"/>
                <a:gd name="T131" fmla="*/ 243 w 243"/>
                <a:gd name="T132" fmla="*/ 247 h 24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43" h="247">
                  <a:moveTo>
                    <a:pt x="243" y="122"/>
                  </a:moveTo>
                  <a:lnTo>
                    <a:pt x="243" y="145"/>
                  </a:lnTo>
                  <a:lnTo>
                    <a:pt x="239" y="161"/>
                  </a:lnTo>
                  <a:lnTo>
                    <a:pt x="231" y="180"/>
                  </a:lnTo>
                  <a:lnTo>
                    <a:pt x="220" y="196"/>
                  </a:lnTo>
                  <a:lnTo>
                    <a:pt x="208" y="212"/>
                  </a:lnTo>
                  <a:lnTo>
                    <a:pt x="196" y="224"/>
                  </a:lnTo>
                  <a:lnTo>
                    <a:pt x="180" y="231"/>
                  </a:lnTo>
                  <a:lnTo>
                    <a:pt x="161" y="239"/>
                  </a:lnTo>
                  <a:lnTo>
                    <a:pt x="141" y="243"/>
                  </a:lnTo>
                  <a:lnTo>
                    <a:pt x="122" y="247"/>
                  </a:lnTo>
                  <a:lnTo>
                    <a:pt x="102" y="243"/>
                  </a:lnTo>
                  <a:lnTo>
                    <a:pt x="83" y="239"/>
                  </a:lnTo>
                  <a:lnTo>
                    <a:pt x="67" y="231"/>
                  </a:lnTo>
                  <a:lnTo>
                    <a:pt x="51" y="224"/>
                  </a:lnTo>
                  <a:lnTo>
                    <a:pt x="36" y="212"/>
                  </a:lnTo>
                  <a:lnTo>
                    <a:pt x="24" y="196"/>
                  </a:lnTo>
                  <a:lnTo>
                    <a:pt x="12" y="180"/>
                  </a:lnTo>
                  <a:lnTo>
                    <a:pt x="4" y="161"/>
                  </a:lnTo>
                  <a:lnTo>
                    <a:pt x="0" y="145"/>
                  </a:lnTo>
                  <a:lnTo>
                    <a:pt x="0" y="126"/>
                  </a:lnTo>
                  <a:lnTo>
                    <a:pt x="0" y="106"/>
                  </a:lnTo>
                  <a:lnTo>
                    <a:pt x="4" y="87"/>
                  </a:lnTo>
                  <a:lnTo>
                    <a:pt x="12" y="67"/>
                  </a:lnTo>
                  <a:lnTo>
                    <a:pt x="24" y="51"/>
                  </a:lnTo>
                  <a:lnTo>
                    <a:pt x="36" y="40"/>
                  </a:lnTo>
                  <a:lnTo>
                    <a:pt x="51" y="24"/>
                  </a:lnTo>
                  <a:lnTo>
                    <a:pt x="67" y="16"/>
                  </a:lnTo>
                  <a:lnTo>
                    <a:pt x="83" y="8"/>
                  </a:lnTo>
                  <a:lnTo>
                    <a:pt x="102" y="4"/>
                  </a:lnTo>
                  <a:lnTo>
                    <a:pt x="122" y="0"/>
                  </a:lnTo>
                  <a:lnTo>
                    <a:pt x="141" y="4"/>
                  </a:lnTo>
                  <a:lnTo>
                    <a:pt x="161" y="8"/>
                  </a:lnTo>
                  <a:lnTo>
                    <a:pt x="180" y="16"/>
                  </a:lnTo>
                  <a:lnTo>
                    <a:pt x="196" y="24"/>
                  </a:lnTo>
                  <a:lnTo>
                    <a:pt x="208" y="40"/>
                  </a:lnTo>
                  <a:lnTo>
                    <a:pt x="220" y="51"/>
                  </a:lnTo>
                  <a:lnTo>
                    <a:pt x="231" y="67"/>
                  </a:lnTo>
                  <a:lnTo>
                    <a:pt x="239" y="87"/>
                  </a:lnTo>
                  <a:lnTo>
                    <a:pt x="243" y="106"/>
                  </a:lnTo>
                  <a:lnTo>
                    <a:pt x="243" y="126"/>
                  </a:lnTo>
                  <a:lnTo>
                    <a:pt x="243" y="12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9" name="Freeform 77"/>
            <p:cNvSpPr>
              <a:spLocks/>
            </p:cNvSpPr>
            <p:nvPr/>
          </p:nvSpPr>
          <p:spPr bwMode="auto">
            <a:xfrm>
              <a:off x="3044" y="3749"/>
              <a:ext cx="182" cy="185"/>
            </a:xfrm>
            <a:custGeom>
              <a:avLst/>
              <a:gdLst>
                <a:gd name="T0" fmla="*/ 102 w 243"/>
                <a:gd name="T1" fmla="*/ 51 h 247"/>
                <a:gd name="T2" fmla="*/ 102 w 243"/>
                <a:gd name="T3" fmla="*/ 61 h 247"/>
                <a:gd name="T4" fmla="*/ 100 w 243"/>
                <a:gd name="T5" fmla="*/ 68 h 247"/>
                <a:gd name="T6" fmla="*/ 97 w 243"/>
                <a:gd name="T7" fmla="*/ 76 h 247"/>
                <a:gd name="T8" fmla="*/ 93 w 243"/>
                <a:gd name="T9" fmla="*/ 82 h 247"/>
                <a:gd name="T10" fmla="*/ 88 w 243"/>
                <a:gd name="T11" fmla="*/ 89 h 247"/>
                <a:gd name="T12" fmla="*/ 82 w 243"/>
                <a:gd name="T13" fmla="*/ 94 h 247"/>
                <a:gd name="T14" fmla="*/ 76 w 243"/>
                <a:gd name="T15" fmla="*/ 97 h 247"/>
                <a:gd name="T16" fmla="*/ 68 w 243"/>
                <a:gd name="T17" fmla="*/ 100 h 247"/>
                <a:gd name="T18" fmla="*/ 59 w 243"/>
                <a:gd name="T19" fmla="*/ 102 h 247"/>
                <a:gd name="T20" fmla="*/ 51 w 243"/>
                <a:gd name="T21" fmla="*/ 104 h 247"/>
                <a:gd name="T22" fmla="*/ 43 w 243"/>
                <a:gd name="T23" fmla="*/ 102 h 247"/>
                <a:gd name="T24" fmla="*/ 34 w 243"/>
                <a:gd name="T25" fmla="*/ 100 h 247"/>
                <a:gd name="T26" fmla="*/ 28 w 243"/>
                <a:gd name="T27" fmla="*/ 97 h 247"/>
                <a:gd name="T28" fmla="*/ 21 w 243"/>
                <a:gd name="T29" fmla="*/ 94 h 247"/>
                <a:gd name="T30" fmla="*/ 15 w 243"/>
                <a:gd name="T31" fmla="*/ 89 h 247"/>
                <a:gd name="T32" fmla="*/ 10 w 243"/>
                <a:gd name="T33" fmla="*/ 82 h 247"/>
                <a:gd name="T34" fmla="*/ 5 w 243"/>
                <a:gd name="T35" fmla="*/ 76 h 247"/>
                <a:gd name="T36" fmla="*/ 1 w 243"/>
                <a:gd name="T37" fmla="*/ 68 h 247"/>
                <a:gd name="T38" fmla="*/ 0 w 243"/>
                <a:gd name="T39" fmla="*/ 61 h 247"/>
                <a:gd name="T40" fmla="*/ 0 w 243"/>
                <a:gd name="T41" fmla="*/ 52 h 247"/>
                <a:gd name="T42" fmla="*/ 0 w 243"/>
                <a:gd name="T43" fmla="*/ 44 h 247"/>
                <a:gd name="T44" fmla="*/ 1 w 243"/>
                <a:gd name="T45" fmla="*/ 37 h 247"/>
                <a:gd name="T46" fmla="*/ 5 w 243"/>
                <a:gd name="T47" fmla="*/ 28 h 247"/>
                <a:gd name="T48" fmla="*/ 10 w 243"/>
                <a:gd name="T49" fmla="*/ 21 h 247"/>
                <a:gd name="T50" fmla="*/ 15 w 243"/>
                <a:gd name="T51" fmla="*/ 16 h 247"/>
                <a:gd name="T52" fmla="*/ 21 w 243"/>
                <a:gd name="T53" fmla="*/ 10 h 247"/>
                <a:gd name="T54" fmla="*/ 28 w 243"/>
                <a:gd name="T55" fmla="*/ 7 h 247"/>
                <a:gd name="T56" fmla="*/ 34 w 243"/>
                <a:gd name="T57" fmla="*/ 3 h 247"/>
                <a:gd name="T58" fmla="*/ 43 w 243"/>
                <a:gd name="T59" fmla="*/ 1 h 247"/>
                <a:gd name="T60" fmla="*/ 51 w 243"/>
                <a:gd name="T61" fmla="*/ 0 h 247"/>
                <a:gd name="T62" fmla="*/ 59 w 243"/>
                <a:gd name="T63" fmla="*/ 1 h 247"/>
                <a:gd name="T64" fmla="*/ 68 w 243"/>
                <a:gd name="T65" fmla="*/ 3 h 247"/>
                <a:gd name="T66" fmla="*/ 76 w 243"/>
                <a:gd name="T67" fmla="*/ 7 h 247"/>
                <a:gd name="T68" fmla="*/ 82 w 243"/>
                <a:gd name="T69" fmla="*/ 10 h 247"/>
                <a:gd name="T70" fmla="*/ 88 w 243"/>
                <a:gd name="T71" fmla="*/ 16 h 247"/>
                <a:gd name="T72" fmla="*/ 93 w 243"/>
                <a:gd name="T73" fmla="*/ 21 h 247"/>
                <a:gd name="T74" fmla="*/ 97 w 243"/>
                <a:gd name="T75" fmla="*/ 28 h 247"/>
                <a:gd name="T76" fmla="*/ 100 w 243"/>
                <a:gd name="T77" fmla="*/ 37 h 247"/>
                <a:gd name="T78" fmla="*/ 102 w 243"/>
                <a:gd name="T79" fmla="*/ 44 h 247"/>
                <a:gd name="T80" fmla="*/ 102 w 243"/>
                <a:gd name="T81" fmla="*/ 52 h 247"/>
                <a:gd name="T82" fmla="*/ 102 w 243"/>
                <a:gd name="T83" fmla="*/ 52 h 24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3"/>
                <a:gd name="T127" fmla="*/ 0 h 247"/>
                <a:gd name="T128" fmla="*/ 243 w 243"/>
                <a:gd name="T129" fmla="*/ 247 h 24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3" h="247">
                  <a:moveTo>
                    <a:pt x="243" y="122"/>
                  </a:moveTo>
                  <a:lnTo>
                    <a:pt x="243" y="145"/>
                  </a:lnTo>
                  <a:lnTo>
                    <a:pt x="239" y="161"/>
                  </a:lnTo>
                  <a:lnTo>
                    <a:pt x="231" y="180"/>
                  </a:lnTo>
                  <a:lnTo>
                    <a:pt x="220" y="196"/>
                  </a:lnTo>
                  <a:lnTo>
                    <a:pt x="208" y="212"/>
                  </a:lnTo>
                  <a:lnTo>
                    <a:pt x="196" y="224"/>
                  </a:lnTo>
                  <a:lnTo>
                    <a:pt x="180" y="231"/>
                  </a:lnTo>
                  <a:lnTo>
                    <a:pt x="161" y="239"/>
                  </a:lnTo>
                  <a:lnTo>
                    <a:pt x="141" y="243"/>
                  </a:lnTo>
                  <a:lnTo>
                    <a:pt x="122" y="247"/>
                  </a:lnTo>
                  <a:lnTo>
                    <a:pt x="102" y="243"/>
                  </a:lnTo>
                  <a:lnTo>
                    <a:pt x="83" y="239"/>
                  </a:lnTo>
                  <a:lnTo>
                    <a:pt x="67" y="231"/>
                  </a:lnTo>
                  <a:lnTo>
                    <a:pt x="51" y="224"/>
                  </a:lnTo>
                  <a:lnTo>
                    <a:pt x="36" y="212"/>
                  </a:lnTo>
                  <a:lnTo>
                    <a:pt x="24" y="196"/>
                  </a:lnTo>
                  <a:lnTo>
                    <a:pt x="12" y="180"/>
                  </a:lnTo>
                  <a:lnTo>
                    <a:pt x="4" y="161"/>
                  </a:lnTo>
                  <a:lnTo>
                    <a:pt x="0" y="145"/>
                  </a:lnTo>
                  <a:lnTo>
                    <a:pt x="0" y="126"/>
                  </a:lnTo>
                  <a:lnTo>
                    <a:pt x="0" y="106"/>
                  </a:lnTo>
                  <a:lnTo>
                    <a:pt x="4" y="87"/>
                  </a:lnTo>
                  <a:lnTo>
                    <a:pt x="12" y="67"/>
                  </a:lnTo>
                  <a:lnTo>
                    <a:pt x="24" y="51"/>
                  </a:lnTo>
                  <a:lnTo>
                    <a:pt x="36" y="40"/>
                  </a:lnTo>
                  <a:lnTo>
                    <a:pt x="51" y="24"/>
                  </a:lnTo>
                  <a:lnTo>
                    <a:pt x="67" y="16"/>
                  </a:lnTo>
                  <a:lnTo>
                    <a:pt x="83" y="8"/>
                  </a:lnTo>
                  <a:lnTo>
                    <a:pt x="102" y="4"/>
                  </a:lnTo>
                  <a:lnTo>
                    <a:pt x="122" y="0"/>
                  </a:lnTo>
                  <a:lnTo>
                    <a:pt x="141" y="4"/>
                  </a:lnTo>
                  <a:lnTo>
                    <a:pt x="161" y="8"/>
                  </a:lnTo>
                  <a:lnTo>
                    <a:pt x="180" y="16"/>
                  </a:lnTo>
                  <a:lnTo>
                    <a:pt x="196" y="24"/>
                  </a:lnTo>
                  <a:lnTo>
                    <a:pt x="208" y="40"/>
                  </a:lnTo>
                  <a:lnTo>
                    <a:pt x="220" y="51"/>
                  </a:lnTo>
                  <a:lnTo>
                    <a:pt x="231" y="67"/>
                  </a:lnTo>
                  <a:lnTo>
                    <a:pt x="239" y="87"/>
                  </a:lnTo>
                  <a:lnTo>
                    <a:pt x="243" y="106"/>
                  </a:lnTo>
                  <a:lnTo>
                    <a:pt x="243" y="126"/>
                  </a:lnTo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0" name="Freeform 78"/>
            <p:cNvSpPr>
              <a:spLocks/>
            </p:cNvSpPr>
            <p:nvPr/>
          </p:nvSpPr>
          <p:spPr bwMode="auto">
            <a:xfrm>
              <a:off x="3447" y="3749"/>
              <a:ext cx="184" cy="185"/>
            </a:xfrm>
            <a:custGeom>
              <a:avLst/>
              <a:gdLst>
                <a:gd name="T0" fmla="*/ 103 w 246"/>
                <a:gd name="T1" fmla="*/ 51 h 247"/>
                <a:gd name="T2" fmla="*/ 101 w 246"/>
                <a:gd name="T3" fmla="*/ 61 h 247"/>
                <a:gd name="T4" fmla="*/ 99 w 246"/>
                <a:gd name="T5" fmla="*/ 68 h 247"/>
                <a:gd name="T6" fmla="*/ 96 w 246"/>
                <a:gd name="T7" fmla="*/ 76 h 247"/>
                <a:gd name="T8" fmla="*/ 93 w 246"/>
                <a:gd name="T9" fmla="*/ 82 h 247"/>
                <a:gd name="T10" fmla="*/ 88 w 246"/>
                <a:gd name="T11" fmla="*/ 89 h 247"/>
                <a:gd name="T12" fmla="*/ 82 w 246"/>
                <a:gd name="T13" fmla="*/ 94 h 247"/>
                <a:gd name="T14" fmla="*/ 76 w 246"/>
                <a:gd name="T15" fmla="*/ 97 h 247"/>
                <a:gd name="T16" fmla="*/ 69 w 246"/>
                <a:gd name="T17" fmla="*/ 100 h 247"/>
                <a:gd name="T18" fmla="*/ 61 w 246"/>
                <a:gd name="T19" fmla="*/ 102 h 247"/>
                <a:gd name="T20" fmla="*/ 52 w 246"/>
                <a:gd name="T21" fmla="*/ 104 h 247"/>
                <a:gd name="T22" fmla="*/ 44 w 246"/>
                <a:gd name="T23" fmla="*/ 102 h 247"/>
                <a:gd name="T24" fmla="*/ 36 w 246"/>
                <a:gd name="T25" fmla="*/ 100 h 247"/>
                <a:gd name="T26" fmla="*/ 28 w 246"/>
                <a:gd name="T27" fmla="*/ 97 h 247"/>
                <a:gd name="T28" fmla="*/ 21 w 246"/>
                <a:gd name="T29" fmla="*/ 94 h 247"/>
                <a:gd name="T30" fmla="*/ 16 w 246"/>
                <a:gd name="T31" fmla="*/ 89 h 247"/>
                <a:gd name="T32" fmla="*/ 10 w 246"/>
                <a:gd name="T33" fmla="*/ 82 h 247"/>
                <a:gd name="T34" fmla="*/ 6 w 246"/>
                <a:gd name="T35" fmla="*/ 76 h 247"/>
                <a:gd name="T36" fmla="*/ 3 w 246"/>
                <a:gd name="T37" fmla="*/ 68 h 247"/>
                <a:gd name="T38" fmla="*/ 1 w 246"/>
                <a:gd name="T39" fmla="*/ 61 h 247"/>
                <a:gd name="T40" fmla="*/ 0 w 246"/>
                <a:gd name="T41" fmla="*/ 52 h 247"/>
                <a:gd name="T42" fmla="*/ 1 w 246"/>
                <a:gd name="T43" fmla="*/ 44 h 247"/>
                <a:gd name="T44" fmla="*/ 3 w 246"/>
                <a:gd name="T45" fmla="*/ 37 h 247"/>
                <a:gd name="T46" fmla="*/ 6 w 246"/>
                <a:gd name="T47" fmla="*/ 28 h 247"/>
                <a:gd name="T48" fmla="*/ 10 w 246"/>
                <a:gd name="T49" fmla="*/ 21 h 247"/>
                <a:gd name="T50" fmla="*/ 16 w 246"/>
                <a:gd name="T51" fmla="*/ 16 h 247"/>
                <a:gd name="T52" fmla="*/ 21 w 246"/>
                <a:gd name="T53" fmla="*/ 10 h 247"/>
                <a:gd name="T54" fmla="*/ 28 w 246"/>
                <a:gd name="T55" fmla="*/ 7 h 247"/>
                <a:gd name="T56" fmla="*/ 36 w 246"/>
                <a:gd name="T57" fmla="*/ 3 h 247"/>
                <a:gd name="T58" fmla="*/ 44 w 246"/>
                <a:gd name="T59" fmla="*/ 1 h 247"/>
                <a:gd name="T60" fmla="*/ 52 w 246"/>
                <a:gd name="T61" fmla="*/ 0 h 247"/>
                <a:gd name="T62" fmla="*/ 61 w 246"/>
                <a:gd name="T63" fmla="*/ 1 h 247"/>
                <a:gd name="T64" fmla="*/ 69 w 246"/>
                <a:gd name="T65" fmla="*/ 3 h 247"/>
                <a:gd name="T66" fmla="*/ 76 w 246"/>
                <a:gd name="T67" fmla="*/ 7 h 247"/>
                <a:gd name="T68" fmla="*/ 82 w 246"/>
                <a:gd name="T69" fmla="*/ 10 h 247"/>
                <a:gd name="T70" fmla="*/ 88 w 246"/>
                <a:gd name="T71" fmla="*/ 16 h 247"/>
                <a:gd name="T72" fmla="*/ 93 w 246"/>
                <a:gd name="T73" fmla="*/ 21 h 247"/>
                <a:gd name="T74" fmla="*/ 96 w 246"/>
                <a:gd name="T75" fmla="*/ 28 h 247"/>
                <a:gd name="T76" fmla="*/ 99 w 246"/>
                <a:gd name="T77" fmla="*/ 37 h 247"/>
                <a:gd name="T78" fmla="*/ 101 w 246"/>
                <a:gd name="T79" fmla="*/ 44 h 247"/>
                <a:gd name="T80" fmla="*/ 103 w 246"/>
                <a:gd name="T81" fmla="*/ 52 h 247"/>
                <a:gd name="T82" fmla="*/ 103 w 246"/>
                <a:gd name="T83" fmla="*/ 52 h 247"/>
                <a:gd name="T84" fmla="*/ 103 w 246"/>
                <a:gd name="T85" fmla="*/ 51 h 24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46"/>
                <a:gd name="T130" fmla="*/ 0 h 247"/>
                <a:gd name="T131" fmla="*/ 246 w 246"/>
                <a:gd name="T132" fmla="*/ 247 h 24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46" h="247">
                  <a:moveTo>
                    <a:pt x="246" y="122"/>
                  </a:moveTo>
                  <a:lnTo>
                    <a:pt x="242" y="145"/>
                  </a:lnTo>
                  <a:lnTo>
                    <a:pt x="238" y="161"/>
                  </a:lnTo>
                  <a:lnTo>
                    <a:pt x="230" y="180"/>
                  </a:lnTo>
                  <a:lnTo>
                    <a:pt x="223" y="196"/>
                  </a:lnTo>
                  <a:lnTo>
                    <a:pt x="211" y="212"/>
                  </a:lnTo>
                  <a:lnTo>
                    <a:pt x="195" y="224"/>
                  </a:lnTo>
                  <a:lnTo>
                    <a:pt x="180" y="231"/>
                  </a:lnTo>
                  <a:lnTo>
                    <a:pt x="164" y="239"/>
                  </a:lnTo>
                  <a:lnTo>
                    <a:pt x="144" y="243"/>
                  </a:lnTo>
                  <a:lnTo>
                    <a:pt x="125" y="247"/>
                  </a:lnTo>
                  <a:lnTo>
                    <a:pt x="105" y="243"/>
                  </a:lnTo>
                  <a:lnTo>
                    <a:pt x="86" y="239"/>
                  </a:lnTo>
                  <a:lnTo>
                    <a:pt x="66" y="231"/>
                  </a:lnTo>
                  <a:lnTo>
                    <a:pt x="50" y="224"/>
                  </a:lnTo>
                  <a:lnTo>
                    <a:pt x="39" y="212"/>
                  </a:lnTo>
                  <a:lnTo>
                    <a:pt x="23" y="196"/>
                  </a:lnTo>
                  <a:lnTo>
                    <a:pt x="15" y="180"/>
                  </a:lnTo>
                  <a:lnTo>
                    <a:pt x="7" y="161"/>
                  </a:lnTo>
                  <a:lnTo>
                    <a:pt x="3" y="145"/>
                  </a:lnTo>
                  <a:lnTo>
                    <a:pt x="0" y="126"/>
                  </a:lnTo>
                  <a:lnTo>
                    <a:pt x="3" y="106"/>
                  </a:lnTo>
                  <a:lnTo>
                    <a:pt x="7" y="87"/>
                  </a:lnTo>
                  <a:lnTo>
                    <a:pt x="15" y="67"/>
                  </a:lnTo>
                  <a:lnTo>
                    <a:pt x="23" y="51"/>
                  </a:lnTo>
                  <a:lnTo>
                    <a:pt x="39" y="40"/>
                  </a:lnTo>
                  <a:lnTo>
                    <a:pt x="50" y="24"/>
                  </a:lnTo>
                  <a:lnTo>
                    <a:pt x="66" y="16"/>
                  </a:lnTo>
                  <a:lnTo>
                    <a:pt x="86" y="8"/>
                  </a:lnTo>
                  <a:lnTo>
                    <a:pt x="105" y="4"/>
                  </a:lnTo>
                  <a:lnTo>
                    <a:pt x="125" y="0"/>
                  </a:lnTo>
                  <a:lnTo>
                    <a:pt x="144" y="4"/>
                  </a:lnTo>
                  <a:lnTo>
                    <a:pt x="164" y="8"/>
                  </a:lnTo>
                  <a:lnTo>
                    <a:pt x="180" y="16"/>
                  </a:lnTo>
                  <a:lnTo>
                    <a:pt x="195" y="24"/>
                  </a:lnTo>
                  <a:lnTo>
                    <a:pt x="211" y="40"/>
                  </a:lnTo>
                  <a:lnTo>
                    <a:pt x="223" y="51"/>
                  </a:lnTo>
                  <a:lnTo>
                    <a:pt x="230" y="67"/>
                  </a:lnTo>
                  <a:lnTo>
                    <a:pt x="238" y="87"/>
                  </a:lnTo>
                  <a:lnTo>
                    <a:pt x="242" y="106"/>
                  </a:lnTo>
                  <a:lnTo>
                    <a:pt x="246" y="126"/>
                  </a:lnTo>
                  <a:lnTo>
                    <a:pt x="246" y="12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1" name="Freeform 79"/>
            <p:cNvSpPr>
              <a:spLocks/>
            </p:cNvSpPr>
            <p:nvPr/>
          </p:nvSpPr>
          <p:spPr bwMode="auto">
            <a:xfrm>
              <a:off x="3447" y="3749"/>
              <a:ext cx="184" cy="185"/>
            </a:xfrm>
            <a:custGeom>
              <a:avLst/>
              <a:gdLst>
                <a:gd name="T0" fmla="*/ 103 w 246"/>
                <a:gd name="T1" fmla="*/ 51 h 247"/>
                <a:gd name="T2" fmla="*/ 101 w 246"/>
                <a:gd name="T3" fmla="*/ 61 h 247"/>
                <a:gd name="T4" fmla="*/ 99 w 246"/>
                <a:gd name="T5" fmla="*/ 68 h 247"/>
                <a:gd name="T6" fmla="*/ 96 w 246"/>
                <a:gd name="T7" fmla="*/ 76 h 247"/>
                <a:gd name="T8" fmla="*/ 93 w 246"/>
                <a:gd name="T9" fmla="*/ 82 h 247"/>
                <a:gd name="T10" fmla="*/ 88 w 246"/>
                <a:gd name="T11" fmla="*/ 89 h 247"/>
                <a:gd name="T12" fmla="*/ 82 w 246"/>
                <a:gd name="T13" fmla="*/ 94 h 247"/>
                <a:gd name="T14" fmla="*/ 76 w 246"/>
                <a:gd name="T15" fmla="*/ 97 h 247"/>
                <a:gd name="T16" fmla="*/ 69 w 246"/>
                <a:gd name="T17" fmla="*/ 100 h 247"/>
                <a:gd name="T18" fmla="*/ 61 w 246"/>
                <a:gd name="T19" fmla="*/ 102 h 247"/>
                <a:gd name="T20" fmla="*/ 52 w 246"/>
                <a:gd name="T21" fmla="*/ 104 h 247"/>
                <a:gd name="T22" fmla="*/ 44 w 246"/>
                <a:gd name="T23" fmla="*/ 102 h 247"/>
                <a:gd name="T24" fmla="*/ 36 w 246"/>
                <a:gd name="T25" fmla="*/ 100 h 247"/>
                <a:gd name="T26" fmla="*/ 28 w 246"/>
                <a:gd name="T27" fmla="*/ 97 h 247"/>
                <a:gd name="T28" fmla="*/ 21 w 246"/>
                <a:gd name="T29" fmla="*/ 94 h 247"/>
                <a:gd name="T30" fmla="*/ 16 w 246"/>
                <a:gd name="T31" fmla="*/ 89 h 247"/>
                <a:gd name="T32" fmla="*/ 10 w 246"/>
                <a:gd name="T33" fmla="*/ 82 h 247"/>
                <a:gd name="T34" fmla="*/ 6 w 246"/>
                <a:gd name="T35" fmla="*/ 76 h 247"/>
                <a:gd name="T36" fmla="*/ 3 w 246"/>
                <a:gd name="T37" fmla="*/ 68 h 247"/>
                <a:gd name="T38" fmla="*/ 1 w 246"/>
                <a:gd name="T39" fmla="*/ 61 h 247"/>
                <a:gd name="T40" fmla="*/ 0 w 246"/>
                <a:gd name="T41" fmla="*/ 52 h 247"/>
                <a:gd name="T42" fmla="*/ 1 w 246"/>
                <a:gd name="T43" fmla="*/ 44 h 247"/>
                <a:gd name="T44" fmla="*/ 3 w 246"/>
                <a:gd name="T45" fmla="*/ 37 h 247"/>
                <a:gd name="T46" fmla="*/ 6 w 246"/>
                <a:gd name="T47" fmla="*/ 28 h 247"/>
                <a:gd name="T48" fmla="*/ 10 w 246"/>
                <a:gd name="T49" fmla="*/ 21 h 247"/>
                <a:gd name="T50" fmla="*/ 16 w 246"/>
                <a:gd name="T51" fmla="*/ 16 h 247"/>
                <a:gd name="T52" fmla="*/ 21 w 246"/>
                <a:gd name="T53" fmla="*/ 10 h 247"/>
                <a:gd name="T54" fmla="*/ 28 w 246"/>
                <a:gd name="T55" fmla="*/ 7 h 247"/>
                <a:gd name="T56" fmla="*/ 36 w 246"/>
                <a:gd name="T57" fmla="*/ 3 h 247"/>
                <a:gd name="T58" fmla="*/ 44 w 246"/>
                <a:gd name="T59" fmla="*/ 1 h 247"/>
                <a:gd name="T60" fmla="*/ 52 w 246"/>
                <a:gd name="T61" fmla="*/ 0 h 247"/>
                <a:gd name="T62" fmla="*/ 61 w 246"/>
                <a:gd name="T63" fmla="*/ 1 h 247"/>
                <a:gd name="T64" fmla="*/ 69 w 246"/>
                <a:gd name="T65" fmla="*/ 3 h 247"/>
                <a:gd name="T66" fmla="*/ 76 w 246"/>
                <a:gd name="T67" fmla="*/ 7 h 247"/>
                <a:gd name="T68" fmla="*/ 82 w 246"/>
                <a:gd name="T69" fmla="*/ 10 h 247"/>
                <a:gd name="T70" fmla="*/ 88 w 246"/>
                <a:gd name="T71" fmla="*/ 16 h 247"/>
                <a:gd name="T72" fmla="*/ 93 w 246"/>
                <a:gd name="T73" fmla="*/ 21 h 247"/>
                <a:gd name="T74" fmla="*/ 96 w 246"/>
                <a:gd name="T75" fmla="*/ 28 h 247"/>
                <a:gd name="T76" fmla="*/ 99 w 246"/>
                <a:gd name="T77" fmla="*/ 37 h 247"/>
                <a:gd name="T78" fmla="*/ 101 w 246"/>
                <a:gd name="T79" fmla="*/ 44 h 247"/>
                <a:gd name="T80" fmla="*/ 103 w 246"/>
                <a:gd name="T81" fmla="*/ 52 h 247"/>
                <a:gd name="T82" fmla="*/ 103 w 246"/>
                <a:gd name="T83" fmla="*/ 52 h 24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6"/>
                <a:gd name="T127" fmla="*/ 0 h 247"/>
                <a:gd name="T128" fmla="*/ 246 w 246"/>
                <a:gd name="T129" fmla="*/ 247 h 24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6" h="247">
                  <a:moveTo>
                    <a:pt x="246" y="122"/>
                  </a:moveTo>
                  <a:lnTo>
                    <a:pt x="242" y="145"/>
                  </a:lnTo>
                  <a:lnTo>
                    <a:pt x="238" y="161"/>
                  </a:lnTo>
                  <a:lnTo>
                    <a:pt x="230" y="180"/>
                  </a:lnTo>
                  <a:lnTo>
                    <a:pt x="223" y="196"/>
                  </a:lnTo>
                  <a:lnTo>
                    <a:pt x="211" y="212"/>
                  </a:lnTo>
                  <a:lnTo>
                    <a:pt x="195" y="224"/>
                  </a:lnTo>
                  <a:lnTo>
                    <a:pt x="180" y="231"/>
                  </a:lnTo>
                  <a:lnTo>
                    <a:pt x="164" y="239"/>
                  </a:lnTo>
                  <a:lnTo>
                    <a:pt x="144" y="243"/>
                  </a:lnTo>
                  <a:lnTo>
                    <a:pt x="125" y="247"/>
                  </a:lnTo>
                  <a:lnTo>
                    <a:pt x="105" y="243"/>
                  </a:lnTo>
                  <a:lnTo>
                    <a:pt x="86" y="239"/>
                  </a:lnTo>
                  <a:lnTo>
                    <a:pt x="66" y="231"/>
                  </a:lnTo>
                  <a:lnTo>
                    <a:pt x="50" y="224"/>
                  </a:lnTo>
                  <a:lnTo>
                    <a:pt x="39" y="212"/>
                  </a:lnTo>
                  <a:lnTo>
                    <a:pt x="23" y="196"/>
                  </a:lnTo>
                  <a:lnTo>
                    <a:pt x="15" y="180"/>
                  </a:lnTo>
                  <a:lnTo>
                    <a:pt x="7" y="161"/>
                  </a:lnTo>
                  <a:lnTo>
                    <a:pt x="3" y="145"/>
                  </a:lnTo>
                  <a:lnTo>
                    <a:pt x="0" y="126"/>
                  </a:lnTo>
                  <a:lnTo>
                    <a:pt x="3" y="106"/>
                  </a:lnTo>
                  <a:lnTo>
                    <a:pt x="7" y="87"/>
                  </a:lnTo>
                  <a:lnTo>
                    <a:pt x="15" y="67"/>
                  </a:lnTo>
                  <a:lnTo>
                    <a:pt x="23" y="51"/>
                  </a:lnTo>
                  <a:lnTo>
                    <a:pt x="39" y="40"/>
                  </a:lnTo>
                  <a:lnTo>
                    <a:pt x="50" y="24"/>
                  </a:lnTo>
                  <a:lnTo>
                    <a:pt x="66" y="16"/>
                  </a:lnTo>
                  <a:lnTo>
                    <a:pt x="86" y="8"/>
                  </a:lnTo>
                  <a:lnTo>
                    <a:pt x="105" y="4"/>
                  </a:lnTo>
                  <a:lnTo>
                    <a:pt x="125" y="0"/>
                  </a:lnTo>
                  <a:lnTo>
                    <a:pt x="144" y="4"/>
                  </a:lnTo>
                  <a:lnTo>
                    <a:pt x="164" y="8"/>
                  </a:lnTo>
                  <a:lnTo>
                    <a:pt x="180" y="16"/>
                  </a:lnTo>
                  <a:lnTo>
                    <a:pt x="195" y="24"/>
                  </a:lnTo>
                  <a:lnTo>
                    <a:pt x="211" y="40"/>
                  </a:lnTo>
                  <a:lnTo>
                    <a:pt x="223" y="51"/>
                  </a:lnTo>
                  <a:lnTo>
                    <a:pt x="230" y="67"/>
                  </a:lnTo>
                  <a:lnTo>
                    <a:pt x="238" y="87"/>
                  </a:lnTo>
                  <a:lnTo>
                    <a:pt x="242" y="106"/>
                  </a:lnTo>
                  <a:lnTo>
                    <a:pt x="246" y="126"/>
                  </a:lnTo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2" name="Freeform 80"/>
            <p:cNvSpPr>
              <a:spLocks/>
            </p:cNvSpPr>
            <p:nvPr/>
          </p:nvSpPr>
          <p:spPr bwMode="auto">
            <a:xfrm>
              <a:off x="3852" y="3749"/>
              <a:ext cx="181" cy="185"/>
            </a:xfrm>
            <a:custGeom>
              <a:avLst/>
              <a:gdLst>
                <a:gd name="T0" fmla="*/ 101 w 242"/>
                <a:gd name="T1" fmla="*/ 51 h 247"/>
                <a:gd name="T2" fmla="*/ 101 w 242"/>
                <a:gd name="T3" fmla="*/ 61 h 247"/>
                <a:gd name="T4" fmla="*/ 99 w 242"/>
                <a:gd name="T5" fmla="*/ 68 h 247"/>
                <a:gd name="T6" fmla="*/ 96 w 242"/>
                <a:gd name="T7" fmla="*/ 76 h 247"/>
                <a:gd name="T8" fmla="*/ 92 w 242"/>
                <a:gd name="T9" fmla="*/ 82 h 247"/>
                <a:gd name="T10" fmla="*/ 87 w 242"/>
                <a:gd name="T11" fmla="*/ 89 h 247"/>
                <a:gd name="T12" fmla="*/ 82 w 242"/>
                <a:gd name="T13" fmla="*/ 94 h 247"/>
                <a:gd name="T14" fmla="*/ 76 w 242"/>
                <a:gd name="T15" fmla="*/ 97 h 247"/>
                <a:gd name="T16" fmla="*/ 67 w 242"/>
                <a:gd name="T17" fmla="*/ 100 h 247"/>
                <a:gd name="T18" fmla="*/ 59 w 242"/>
                <a:gd name="T19" fmla="*/ 102 h 247"/>
                <a:gd name="T20" fmla="*/ 51 w 242"/>
                <a:gd name="T21" fmla="*/ 104 h 247"/>
                <a:gd name="T22" fmla="*/ 43 w 242"/>
                <a:gd name="T23" fmla="*/ 102 h 247"/>
                <a:gd name="T24" fmla="*/ 34 w 242"/>
                <a:gd name="T25" fmla="*/ 100 h 247"/>
                <a:gd name="T26" fmla="*/ 28 w 242"/>
                <a:gd name="T27" fmla="*/ 97 h 247"/>
                <a:gd name="T28" fmla="*/ 21 w 242"/>
                <a:gd name="T29" fmla="*/ 94 h 247"/>
                <a:gd name="T30" fmla="*/ 14 w 242"/>
                <a:gd name="T31" fmla="*/ 89 h 247"/>
                <a:gd name="T32" fmla="*/ 10 w 242"/>
                <a:gd name="T33" fmla="*/ 82 h 247"/>
                <a:gd name="T34" fmla="*/ 4 w 242"/>
                <a:gd name="T35" fmla="*/ 76 h 247"/>
                <a:gd name="T36" fmla="*/ 1 w 242"/>
                <a:gd name="T37" fmla="*/ 68 h 247"/>
                <a:gd name="T38" fmla="*/ 0 w 242"/>
                <a:gd name="T39" fmla="*/ 61 h 247"/>
                <a:gd name="T40" fmla="*/ 0 w 242"/>
                <a:gd name="T41" fmla="*/ 52 h 247"/>
                <a:gd name="T42" fmla="*/ 0 w 242"/>
                <a:gd name="T43" fmla="*/ 44 h 247"/>
                <a:gd name="T44" fmla="*/ 1 w 242"/>
                <a:gd name="T45" fmla="*/ 37 h 247"/>
                <a:gd name="T46" fmla="*/ 4 w 242"/>
                <a:gd name="T47" fmla="*/ 28 h 247"/>
                <a:gd name="T48" fmla="*/ 10 w 242"/>
                <a:gd name="T49" fmla="*/ 21 h 247"/>
                <a:gd name="T50" fmla="*/ 14 w 242"/>
                <a:gd name="T51" fmla="*/ 16 h 247"/>
                <a:gd name="T52" fmla="*/ 21 w 242"/>
                <a:gd name="T53" fmla="*/ 10 h 247"/>
                <a:gd name="T54" fmla="*/ 28 w 242"/>
                <a:gd name="T55" fmla="*/ 7 h 247"/>
                <a:gd name="T56" fmla="*/ 34 w 242"/>
                <a:gd name="T57" fmla="*/ 3 h 247"/>
                <a:gd name="T58" fmla="*/ 43 w 242"/>
                <a:gd name="T59" fmla="*/ 1 h 247"/>
                <a:gd name="T60" fmla="*/ 51 w 242"/>
                <a:gd name="T61" fmla="*/ 0 h 247"/>
                <a:gd name="T62" fmla="*/ 59 w 242"/>
                <a:gd name="T63" fmla="*/ 1 h 247"/>
                <a:gd name="T64" fmla="*/ 67 w 242"/>
                <a:gd name="T65" fmla="*/ 3 h 247"/>
                <a:gd name="T66" fmla="*/ 76 w 242"/>
                <a:gd name="T67" fmla="*/ 7 h 247"/>
                <a:gd name="T68" fmla="*/ 82 w 242"/>
                <a:gd name="T69" fmla="*/ 10 h 247"/>
                <a:gd name="T70" fmla="*/ 87 w 242"/>
                <a:gd name="T71" fmla="*/ 16 h 247"/>
                <a:gd name="T72" fmla="*/ 92 w 242"/>
                <a:gd name="T73" fmla="*/ 21 h 247"/>
                <a:gd name="T74" fmla="*/ 96 w 242"/>
                <a:gd name="T75" fmla="*/ 28 h 247"/>
                <a:gd name="T76" fmla="*/ 99 w 242"/>
                <a:gd name="T77" fmla="*/ 37 h 247"/>
                <a:gd name="T78" fmla="*/ 101 w 242"/>
                <a:gd name="T79" fmla="*/ 44 h 247"/>
                <a:gd name="T80" fmla="*/ 101 w 242"/>
                <a:gd name="T81" fmla="*/ 52 h 247"/>
                <a:gd name="T82" fmla="*/ 101 w 242"/>
                <a:gd name="T83" fmla="*/ 52 h 247"/>
                <a:gd name="T84" fmla="*/ 101 w 242"/>
                <a:gd name="T85" fmla="*/ 51 h 24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42"/>
                <a:gd name="T130" fmla="*/ 0 h 247"/>
                <a:gd name="T131" fmla="*/ 242 w 242"/>
                <a:gd name="T132" fmla="*/ 247 h 24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42" h="247">
                  <a:moveTo>
                    <a:pt x="242" y="122"/>
                  </a:moveTo>
                  <a:lnTo>
                    <a:pt x="242" y="145"/>
                  </a:lnTo>
                  <a:lnTo>
                    <a:pt x="238" y="161"/>
                  </a:lnTo>
                  <a:lnTo>
                    <a:pt x="231" y="180"/>
                  </a:lnTo>
                  <a:lnTo>
                    <a:pt x="219" y="196"/>
                  </a:lnTo>
                  <a:lnTo>
                    <a:pt x="207" y="212"/>
                  </a:lnTo>
                  <a:lnTo>
                    <a:pt x="195" y="224"/>
                  </a:lnTo>
                  <a:lnTo>
                    <a:pt x="180" y="231"/>
                  </a:lnTo>
                  <a:lnTo>
                    <a:pt x="160" y="239"/>
                  </a:lnTo>
                  <a:lnTo>
                    <a:pt x="141" y="243"/>
                  </a:lnTo>
                  <a:lnTo>
                    <a:pt x="121" y="247"/>
                  </a:lnTo>
                  <a:lnTo>
                    <a:pt x="101" y="243"/>
                  </a:lnTo>
                  <a:lnTo>
                    <a:pt x="82" y="239"/>
                  </a:lnTo>
                  <a:lnTo>
                    <a:pt x="66" y="231"/>
                  </a:lnTo>
                  <a:lnTo>
                    <a:pt x="51" y="224"/>
                  </a:lnTo>
                  <a:lnTo>
                    <a:pt x="35" y="212"/>
                  </a:lnTo>
                  <a:lnTo>
                    <a:pt x="23" y="196"/>
                  </a:lnTo>
                  <a:lnTo>
                    <a:pt x="11" y="180"/>
                  </a:lnTo>
                  <a:lnTo>
                    <a:pt x="4" y="161"/>
                  </a:lnTo>
                  <a:lnTo>
                    <a:pt x="0" y="145"/>
                  </a:lnTo>
                  <a:lnTo>
                    <a:pt x="0" y="126"/>
                  </a:lnTo>
                  <a:lnTo>
                    <a:pt x="0" y="106"/>
                  </a:lnTo>
                  <a:lnTo>
                    <a:pt x="4" y="87"/>
                  </a:lnTo>
                  <a:lnTo>
                    <a:pt x="11" y="67"/>
                  </a:lnTo>
                  <a:lnTo>
                    <a:pt x="23" y="51"/>
                  </a:lnTo>
                  <a:lnTo>
                    <a:pt x="35" y="40"/>
                  </a:lnTo>
                  <a:lnTo>
                    <a:pt x="51" y="24"/>
                  </a:lnTo>
                  <a:lnTo>
                    <a:pt x="66" y="16"/>
                  </a:lnTo>
                  <a:lnTo>
                    <a:pt x="82" y="8"/>
                  </a:lnTo>
                  <a:lnTo>
                    <a:pt x="101" y="4"/>
                  </a:lnTo>
                  <a:lnTo>
                    <a:pt x="121" y="0"/>
                  </a:lnTo>
                  <a:lnTo>
                    <a:pt x="141" y="4"/>
                  </a:lnTo>
                  <a:lnTo>
                    <a:pt x="160" y="8"/>
                  </a:lnTo>
                  <a:lnTo>
                    <a:pt x="180" y="16"/>
                  </a:lnTo>
                  <a:lnTo>
                    <a:pt x="195" y="24"/>
                  </a:lnTo>
                  <a:lnTo>
                    <a:pt x="207" y="40"/>
                  </a:lnTo>
                  <a:lnTo>
                    <a:pt x="219" y="51"/>
                  </a:lnTo>
                  <a:lnTo>
                    <a:pt x="231" y="67"/>
                  </a:lnTo>
                  <a:lnTo>
                    <a:pt x="238" y="87"/>
                  </a:lnTo>
                  <a:lnTo>
                    <a:pt x="242" y="106"/>
                  </a:lnTo>
                  <a:lnTo>
                    <a:pt x="242" y="126"/>
                  </a:lnTo>
                  <a:lnTo>
                    <a:pt x="242" y="12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3" name="Freeform 81"/>
            <p:cNvSpPr>
              <a:spLocks/>
            </p:cNvSpPr>
            <p:nvPr/>
          </p:nvSpPr>
          <p:spPr bwMode="auto">
            <a:xfrm>
              <a:off x="3852" y="3749"/>
              <a:ext cx="181" cy="185"/>
            </a:xfrm>
            <a:custGeom>
              <a:avLst/>
              <a:gdLst>
                <a:gd name="T0" fmla="*/ 101 w 242"/>
                <a:gd name="T1" fmla="*/ 51 h 247"/>
                <a:gd name="T2" fmla="*/ 101 w 242"/>
                <a:gd name="T3" fmla="*/ 61 h 247"/>
                <a:gd name="T4" fmla="*/ 99 w 242"/>
                <a:gd name="T5" fmla="*/ 68 h 247"/>
                <a:gd name="T6" fmla="*/ 96 w 242"/>
                <a:gd name="T7" fmla="*/ 76 h 247"/>
                <a:gd name="T8" fmla="*/ 92 w 242"/>
                <a:gd name="T9" fmla="*/ 82 h 247"/>
                <a:gd name="T10" fmla="*/ 87 w 242"/>
                <a:gd name="T11" fmla="*/ 89 h 247"/>
                <a:gd name="T12" fmla="*/ 82 w 242"/>
                <a:gd name="T13" fmla="*/ 94 h 247"/>
                <a:gd name="T14" fmla="*/ 76 w 242"/>
                <a:gd name="T15" fmla="*/ 97 h 247"/>
                <a:gd name="T16" fmla="*/ 67 w 242"/>
                <a:gd name="T17" fmla="*/ 100 h 247"/>
                <a:gd name="T18" fmla="*/ 59 w 242"/>
                <a:gd name="T19" fmla="*/ 102 h 247"/>
                <a:gd name="T20" fmla="*/ 51 w 242"/>
                <a:gd name="T21" fmla="*/ 104 h 247"/>
                <a:gd name="T22" fmla="*/ 43 w 242"/>
                <a:gd name="T23" fmla="*/ 102 h 247"/>
                <a:gd name="T24" fmla="*/ 34 w 242"/>
                <a:gd name="T25" fmla="*/ 100 h 247"/>
                <a:gd name="T26" fmla="*/ 28 w 242"/>
                <a:gd name="T27" fmla="*/ 97 h 247"/>
                <a:gd name="T28" fmla="*/ 21 w 242"/>
                <a:gd name="T29" fmla="*/ 94 h 247"/>
                <a:gd name="T30" fmla="*/ 14 w 242"/>
                <a:gd name="T31" fmla="*/ 89 h 247"/>
                <a:gd name="T32" fmla="*/ 10 w 242"/>
                <a:gd name="T33" fmla="*/ 82 h 247"/>
                <a:gd name="T34" fmla="*/ 4 w 242"/>
                <a:gd name="T35" fmla="*/ 76 h 247"/>
                <a:gd name="T36" fmla="*/ 1 w 242"/>
                <a:gd name="T37" fmla="*/ 68 h 247"/>
                <a:gd name="T38" fmla="*/ 0 w 242"/>
                <a:gd name="T39" fmla="*/ 61 h 247"/>
                <a:gd name="T40" fmla="*/ 0 w 242"/>
                <a:gd name="T41" fmla="*/ 52 h 247"/>
                <a:gd name="T42" fmla="*/ 0 w 242"/>
                <a:gd name="T43" fmla="*/ 44 h 247"/>
                <a:gd name="T44" fmla="*/ 1 w 242"/>
                <a:gd name="T45" fmla="*/ 37 h 247"/>
                <a:gd name="T46" fmla="*/ 4 w 242"/>
                <a:gd name="T47" fmla="*/ 28 h 247"/>
                <a:gd name="T48" fmla="*/ 10 w 242"/>
                <a:gd name="T49" fmla="*/ 21 h 247"/>
                <a:gd name="T50" fmla="*/ 14 w 242"/>
                <a:gd name="T51" fmla="*/ 16 h 247"/>
                <a:gd name="T52" fmla="*/ 21 w 242"/>
                <a:gd name="T53" fmla="*/ 10 h 247"/>
                <a:gd name="T54" fmla="*/ 28 w 242"/>
                <a:gd name="T55" fmla="*/ 7 h 247"/>
                <a:gd name="T56" fmla="*/ 34 w 242"/>
                <a:gd name="T57" fmla="*/ 3 h 247"/>
                <a:gd name="T58" fmla="*/ 43 w 242"/>
                <a:gd name="T59" fmla="*/ 1 h 247"/>
                <a:gd name="T60" fmla="*/ 51 w 242"/>
                <a:gd name="T61" fmla="*/ 0 h 247"/>
                <a:gd name="T62" fmla="*/ 59 w 242"/>
                <a:gd name="T63" fmla="*/ 1 h 247"/>
                <a:gd name="T64" fmla="*/ 67 w 242"/>
                <a:gd name="T65" fmla="*/ 3 h 247"/>
                <a:gd name="T66" fmla="*/ 76 w 242"/>
                <a:gd name="T67" fmla="*/ 7 h 247"/>
                <a:gd name="T68" fmla="*/ 82 w 242"/>
                <a:gd name="T69" fmla="*/ 10 h 247"/>
                <a:gd name="T70" fmla="*/ 87 w 242"/>
                <a:gd name="T71" fmla="*/ 16 h 247"/>
                <a:gd name="T72" fmla="*/ 92 w 242"/>
                <a:gd name="T73" fmla="*/ 21 h 247"/>
                <a:gd name="T74" fmla="*/ 96 w 242"/>
                <a:gd name="T75" fmla="*/ 28 h 247"/>
                <a:gd name="T76" fmla="*/ 99 w 242"/>
                <a:gd name="T77" fmla="*/ 37 h 247"/>
                <a:gd name="T78" fmla="*/ 101 w 242"/>
                <a:gd name="T79" fmla="*/ 44 h 247"/>
                <a:gd name="T80" fmla="*/ 101 w 242"/>
                <a:gd name="T81" fmla="*/ 52 h 247"/>
                <a:gd name="T82" fmla="*/ 101 w 242"/>
                <a:gd name="T83" fmla="*/ 52 h 24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2"/>
                <a:gd name="T127" fmla="*/ 0 h 247"/>
                <a:gd name="T128" fmla="*/ 242 w 242"/>
                <a:gd name="T129" fmla="*/ 247 h 24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2" h="247">
                  <a:moveTo>
                    <a:pt x="242" y="122"/>
                  </a:moveTo>
                  <a:lnTo>
                    <a:pt x="242" y="145"/>
                  </a:lnTo>
                  <a:lnTo>
                    <a:pt x="238" y="161"/>
                  </a:lnTo>
                  <a:lnTo>
                    <a:pt x="231" y="180"/>
                  </a:lnTo>
                  <a:lnTo>
                    <a:pt x="219" y="196"/>
                  </a:lnTo>
                  <a:lnTo>
                    <a:pt x="207" y="212"/>
                  </a:lnTo>
                  <a:lnTo>
                    <a:pt x="195" y="224"/>
                  </a:lnTo>
                  <a:lnTo>
                    <a:pt x="180" y="231"/>
                  </a:lnTo>
                  <a:lnTo>
                    <a:pt x="160" y="239"/>
                  </a:lnTo>
                  <a:lnTo>
                    <a:pt x="141" y="243"/>
                  </a:lnTo>
                  <a:lnTo>
                    <a:pt x="121" y="247"/>
                  </a:lnTo>
                  <a:lnTo>
                    <a:pt x="101" y="243"/>
                  </a:lnTo>
                  <a:lnTo>
                    <a:pt x="82" y="239"/>
                  </a:lnTo>
                  <a:lnTo>
                    <a:pt x="66" y="231"/>
                  </a:lnTo>
                  <a:lnTo>
                    <a:pt x="51" y="224"/>
                  </a:lnTo>
                  <a:lnTo>
                    <a:pt x="35" y="212"/>
                  </a:lnTo>
                  <a:lnTo>
                    <a:pt x="23" y="196"/>
                  </a:lnTo>
                  <a:lnTo>
                    <a:pt x="11" y="180"/>
                  </a:lnTo>
                  <a:lnTo>
                    <a:pt x="4" y="161"/>
                  </a:lnTo>
                  <a:lnTo>
                    <a:pt x="0" y="145"/>
                  </a:lnTo>
                  <a:lnTo>
                    <a:pt x="0" y="126"/>
                  </a:lnTo>
                  <a:lnTo>
                    <a:pt x="0" y="106"/>
                  </a:lnTo>
                  <a:lnTo>
                    <a:pt x="4" y="87"/>
                  </a:lnTo>
                  <a:lnTo>
                    <a:pt x="11" y="67"/>
                  </a:lnTo>
                  <a:lnTo>
                    <a:pt x="23" y="51"/>
                  </a:lnTo>
                  <a:lnTo>
                    <a:pt x="35" y="40"/>
                  </a:lnTo>
                  <a:lnTo>
                    <a:pt x="51" y="24"/>
                  </a:lnTo>
                  <a:lnTo>
                    <a:pt x="66" y="16"/>
                  </a:lnTo>
                  <a:lnTo>
                    <a:pt x="82" y="8"/>
                  </a:lnTo>
                  <a:lnTo>
                    <a:pt x="101" y="4"/>
                  </a:lnTo>
                  <a:lnTo>
                    <a:pt x="121" y="0"/>
                  </a:lnTo>
                  <a:lnTo>
                    <a:pt x="141" y="4"/>
                  </a:lnTo>
                  <a:lnTo>
                    <a:pt x="160" y="8"/>
                  </a:lnTo>
                  <a:lnTo>
                    <a:pt x="180" y="16"/>
                  </a:lnTo>
                  <a:lnTo>
                    <a:pt x="195" y="24"/>
                  </a:lnTo>
                  <a:lnTo>
                    <a:pt x="207" y="40"/>
                  </a:lnTo>
                  <a:lnTo>
                    <a:pt x="219" y="51"/>
                  </a:lnTo>
                  <a:lnTo>
                    <a:pt x="231" y="67"/>
                  </a:lnTo>
                  <a:lnTo>
                    <a:pt x="238" y="87"/>
                  </a:lnTo>
                  <a:lnTo>
                    <a:pt x="242" y="106"/>
                  </a:lnTo>
                  <a:lnTo>
                    <a:pt x="242" y="126"/>
                  </a:lnTo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4" name="Rectangle 82"/>
            <p:cNvSpPr>
              <a:spLocks noChangeArrowheads="1"/>
            </p:cNvSpPr>
            <p:nvPr/>
          </p:nvSpPr>
          <p:spPr bwMode="auto">
            <a:xfrm>
              <a:off x="3097" y="3371"/>
              <a:ext cx="91" cy="16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600" b="0">
                  <a:solidFill>
                    <a:schemeClr val="bg1"/>
                  </a:solidFill>
                  <a:latin typeface="Arial" charset="0"/>
                </a:rPr>
                <a:t>X</a:t>
              </a:r>
              <a:endParaRPr lang="en-US" sz="2400" b="0">
                <a:solidFill>
                  <a:schemeClr val="bg1"/>
                </a:solidFill>
                <a:latin typeface="Times New Roman" charset="0"/>
              </a:endParaRPr>
            </a:p>
          </p:txBody>
        </p:sp>
        <p:sp>
          <p:nvSpPr>
            <p:cNvPr id="65555" name="Rectangle 83"/>
            <p:cNvSpPr>
              <a:spLocks noChangeArrowheads="1"/>
            </p:cNvSpPr>
            <p:nvPr/>
          </p:nvSpPr>
          <p:spPr bwMode="auto">
            <a:xfrm>
              <a:off x="3502" y="3371"/>
              <a:ext cx="91" cy="16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600" b="0">
                  <a:solidFill>
                    <a:schemeClr val="bg1"/>
                  </a:solidFill>
                  <a:latin typeface="Arial" charset="0"/>
                </a:rPr>
                <a:t>A</a:t>
              </a:r>
              <a:endParaRPr lang="en-US" sz="2400" b="0">
                <a:solidFill>
                  <a:schemeClr val="bg1"/>
                </a:solidFill>
                <a:latin typeface="Times New Roman" charset="0"/>
              </a:endParaRPr>
            </a:p>
          </p:txBody>
        </p:sp>
        <p:sp>
          <p:nvSpPr>
            <p:cNvPr id="65556" name="Line 84"/>
            <p:cNvSpPr>
              <a:spLocks noChangeShapeType="1"/>
            </p:cNvSpPr>
            <p:nvPr/>
          </p:nvSpPr>
          <p:spPr bwMode="auto">
            <a:xfrm>
              <a:off x="3226" y="3439"/>
              <a:ext cx="22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7" name="Line 85"/>
            <p:cNvSpPr>
              <a:spLocks noChangeShapeType="1"/>
            </p:cNvSpPr>
            <p:nvPr/>
          </p:nvSpPr>
          <p:spPr bwMode="auto">
            <a:xfrm>
              <a:off x="3136" y="3529"/>
              <a:ext cx="0" cy="2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8" name="Line 86"/>
            <p:cNvSpPr>
              <a:spLocks noChangeShapeType="1"/>
            </p:cNvSpPr>
            <p:nvPr/>
          </p:nvSpPr>
          <p:spPr bwMode="auto">
            <a:xfrm>
              <a:off x="3537" y="3529"/>
              <a:ext cx="3" cy="2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9" name="Rectangle 87"/>
            <p:cNvSpPr>
              <a:spLocks noChangeArrowheads="1"/>
            </p:cNvSpPr>
            <p:nvPr/>
          </p:nvSpPr>
          <p:spPr bwMode="auto">
            <a:xfrm>
              <a:off x="3100" y="3776"/>
              <a:ext cx="98" cy="16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600" b="0">
                  <a:solidFill>
                    <a:schemeClr val="bg1"/>
                  </a:solidFill>
                  <a:latin typeface="Arial" charset="0"/>
                </a:rPr>
                <a:t>C</a:t>
              </a:r>
              <a:endParaRPr lang="en-US" sz="2400" b="0">
                <a:solidFill>
                  <a:schemeClr val="bg1"/>
                </a:solidFill>
                <a:latin typeface="Times New Roman" charset="0"/>
              </a:endParaRPr>
            </a:p>
          </p:txBody>
        </p:sp>
        <p:sp>
          <p:nvSpPr>
            <p:cNvPr id="65560" name="Rectangle 88"/>
            <p:cNvSpPr>
              <a:spLocks noChangeArrowheads="1"/>
            </p:cNvSpPr>
            <p:nvPr/>
          </p:nvSpPr>
          <p:spPr bwMode="auto">
            <a:xfrm>
              <a:off x="3508" y="3776"/>
              <a:ext cx="91" cy="16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600" b="0">
                  <a:solidFill>
                    <a:schemeClr val="bg1"/>
                  </a:solidFill>
                  <a:latin typeface="Arial" charset="0"/>
                </a:rPr>
                <a:t>B</a:t>
              </a:r>
              <a:endParaRPr lang="en-US" sz="2400" b="0">
                <a:solidFill>
                  <a:schemeClr val="bg1"/>
                </a:solidFill>
                <a:latin typeface="Times New Roman" charset="0"/>
              </a:endParaRPr>
            </a:p>
          </p:txBody>
        </p:sp>
        <p:sp>
          <p:nvSpPr>
            <p:cNvPr id="65561" name="Rectangle 89"/>
            <p:cNvSpPr>
              <a:spLocks noChangeArrowheads="1"/>
            </p:cNvSpPr>
            <p:nvPr/>
          </p:nvSpPr>
          <p:spPr bwMode="auto">
            <a:xfrm>
              <a:off x="3904" y="3776"/>
              <a:ext cx="98" cy="16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600" b="0">
                  <a:solidFill>
                    <a:schemeClr val="bg1"/>
                  </a:solidFill>
                  <a:latin typeface="Arial" charset="0"/>
                </a:rPr>
                <a:t>D</a:t>
              </a:r>
              <a:endParaRPr lang="en-US" sz="2400" b="0">
                <a:solidFill>
                  <a:schemeClr val="bg1"/>
                </a:solidFill>
                <a:latin typeface="Times New Roman" charset="0"/>
              </a:endParaRPr>
            </a:p>
          </p:txBody>
        </p:sp>
        <p:sp>
          <p:nvSpPr>
            <p:cNvPr id="65562" name="Line 90"/>
            <p:cNvSpPr>
              <a:spLocks noChangeShapeType="1"/>
            </p:cNvSpPr>
            <p:nvPr/>
          </p:nvSpPr>
          <p:spPr bwMode="auto">
            <a:xfrm>
              <a:off x="3226" y="3840"/>
              <a:ext cx="22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3" name="Line 91"/>
            <p:cNvSpPr>
              <a:spLocks noChangeShapeType="1"/>
            </p:cNvSpPr>
            <p:nvPr/>
          </p:nvSpPr>
          <p:spPr bwMode="auto">
            <a:xfrm>
              <a:off x="3669" y="3790"/>
              <a:ext cx="91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4" name="Freeform 92"/>
            <p:cNvSpPr>
              <a:spLocks/>
            </p:cNvSpPr>
            <p:nvPr/>
          </p:nvSpPr>
          <p:spPr bwMode="auto">
            <a:xfrm>
              <a:off x="3746" y="3776"/>
              <a:ext cx="67" cy="35"/>
            </a:xfrm>
            <a:custGeom>
              <a:avLst/>
              <a:gdLst>
                <a:gd name="T0" fmla="*/ 0 w 90"/>
                <a:gd name="T1" fmla="*/ 18 h 47"/>
                <a:gd name="T2" fmla="*/ 37 w 90"/>
                <a:gd name="T3" fmla="*/ 10 h 47"/>
                <a:gd name="T4" fmla="*/ 1 w 90"/>
                <a:gd name="T5" fmla="*/ 0 h 47"/>
                <a:gd name="T6" fmla="*/ 1 w 90"/>
                <a:gd name="T7" fmla="*/ 19 h 47"/>
                <a:gd name="T8" fmla="*/ 1 w 90"/>
                <a:gd name="T9" fmla="*/ 19 h 47"/>
                <a:gd name="T10" fmla="*/ 0 w 90"/>
                <a:gd name="T11" fmla="*/ 18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0"/>
                <a:gd name="T19" fmla="*/ 0 h 47"/>
                <a:gd name="T20" fmla="*/ 90 w 90"/>
                <a:gd name="T21" fmla="*/ 47 h 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0" h="47">
                  <a:moveTo>
                    <a:pt x="0" y="43"/>
                  </a:moveTo>
                  <a:lnTo>
                    <a:pt x="90" y="23"/>
                  </a:lnTo>
                  <a:lnTo>
                    <a:pt x="4" y="0"/>
                  </a:lnTo>
                  <a:lnTo>
                    <a:pt x="4" y="4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5" name="Line 93"/>
            <p:cNvSpPr>
              <a:spLocks noChangeShapeType="1"/>
            </p:cNvSpPr>
            <p:nvPr/>
          </p:nvSpPr>
          <p:spPr bwMode="auto">
            <a:xfrm>
              <a:off x="3631" y="3840"/>
              <a:ext cx="22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6" name="Rectangle 94"/>
            <p:cNvSpPr>
              <a:spLocks noChangeArrowheads="1"/>
            </p:cNvSpPr>
            <p:nvPr/>
          </p:nvSpPr>
          <p:spPr bwMode="auto">
            <a:xfrm>
              <a:off x="3479" y="4014"/>
              <a:ext cx="1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600" b="0">
                  <a:solidFill>
                    <a:srgbClr val="000000"/>
                  </a:solidFill>
                  <a:latin typeface="Arial" charset="0"/>
                </a:rPr>
                <a:t>(d)</a:t>
              </a:r>
              <a:endParaRPr lang="en-US" sz="2400" b="0"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9235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Flooding Reliable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Reliable flooding</a:t>
            </a:r>
          </a:p>
          <a:p>
            <a:pPr lvl="1"/>
            <a:r>
              <a:rPr lang="en-US" dirty="0"/>
              <a:t>Ensure all nodes receive link-state information</a:t>
            </a:r>
          </a:p>
          <a:p>
            <a:pPr lvl="1"/>
            <a:r>
              <a:rPr lang="en-US" dirty="0"/>
              <a:t>Ensure all nodes use the latest version</a:t>
            </a:r>
          </a:p>
          <a:p>
            <a:r>
              <a:rPr lang="en-US" dirty="0"/>
              <a:t>Challenges</a:t>
            </a:r>
          </a:p>
          <a:p>
            <a:pPr lvl="1"/>
            <a:r>
              <a:rPr lang="en-US" dirty="0"/>
              <a:t>Packet loss</a:t>
            </a:r>
          </a:p>
          <a:p>
            <a:pPr lvl="1"/>
            <a:r>
              <a:rPr lang="en-US" dirty="0"/>
              <a:t>Out-of-order arrival</a:t>
            </a:r>
          </a:p>
          <a:p>
            <a:r>
              <a:rPr lang="en-US" dirty="0"/>
              <a:t>Solutions</a:t>
            </a:r>
          </a:p>
          <a:p>
            <a:pPr lvl="1"/>
            <a:r>
              <a:rPr lang="en-US" dirty="0"/>
              <a:t>Acknowledgments and retransmissions</a:t>
            </a:r>
          </a:p>
          <a:p>
            <a:pPr lvl="1"/>
            <a:r>
              <a:rPr lang="en-US" dirty="0"/>
              <a:t>Sequence </a:t>
            </a:r>
            <a:r>
              <a:rPr lang="en-US" dirty="0" smtClean="0"/>
              <a:t>numbers</a:t>
            </a:r>
          </a:p>
          <a:p>
            <a:r>
              <a:rPr lang="en-US" dirty="0" smtClean="0"/>
              <a:t>How can it still fail?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88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Initiate Flood?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Topology change</a:t>
            </a:r>
          </a:p>
          <a:p>
            <a:pPr lvl="1"/>
            <a:r>
              <a:rPr lang="en-US" dirty="0"/>
              <a:t>Link or node failure</a:t>
            </a:r>
          </a:p>
          <a:p>
            <a:pPr lvl="1"/>
            <a:r>
              <a:rPr lang="en-US" dirty="0"/>
              <a:t>Link or node recovery</a:t>
            </a:r>
          </a:p>
          <a:p>
            <a:r>
              <a:rPr lang="en-US" dirty="0"/>
              <a:t>Configuration change</a:t>
            </a:r>
          </a:p>
          <a:p>
            <a:pPr lvl="1"/>
            <a:r>
              <a:rPr lang="en-US" dirty="0"/>
              <a:t>Link cost change</a:t>
            </a:r>
          </a:p>
          <a:p>
            <a:pPr lvl="1"/>
            <a:r>
              <a:rPr lang="en-US" dirty="0"/>
              <a:t>Potential problems with making cost dynamic!</a:t>
            </a:r>
          </a:p>
          <a:p>
            <a:r>
              <a:rPr lang="en-US" dirty="0"/>
              <a:t>Periodically</a:t>
            </a:r>
          </a:p>
          <a:p>
            <a:pPr lvl="1"/>
            <a:r>
              <a:rPr lang="en-US" dirty="0"/>
              <a:t>Refresh the link-state information</a:t>
            </a:r>
          </a:p>
          <a:p>
            <a:pPr lvl="1"/>
            <a:r>
              <a:rPr lang="en-US" dirty="0"/>
              <a:t>Typically (say) 30 minutes</a:t>
            </a:r>
          </a:p>
          <a:p>
            <a:pPr lvl="1"/>
            <a:r>
              <a:rPr lang="en-US" dirty="0"/>
              <a:t>Corrects for possible corruption of the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50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DF2FAFB-32D6-304D-A36A-3A6584835A94}" type="slidenum">
              <a:rPr lang="en-US" sz="1400" b="0">
                <a:latin typeface="Times New Roman" charset="0"/>
              </a:rPr>
              <a:pPr eaLnBrk="1" hangingPunct="1"/>
              <a:t>35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Convergence</a:t>
            </a:r>
          </a:p>
        </p:txBody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Getting </a:t>
            </a:r>
            <a:r>
              <a:rPr lang="en-US" dirty="0">
                <a:latin typeface="Arial" charset="0"/>
              </a:rPr>
              <a:t>consistent routing information to all nodes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all nodes having the same link-state database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F</a:t>
            </a:r>
            <a:r>
              <a:rPr lang="en-US" dirty="0" smtClean="0">
                <a:latin typeface="Arial" charset="0"/>
              </a:rPr>
              <a:t>orwarding is consistent after </a:t>
            </a:r>
            <a:r>
              <a:rPr lang="en-US" dirty="0">
                <a:latin typeface="Arial" charset="0"/>
              </a:rPr>
              <a:t>convergence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All nodes have the same link-state database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All nodes forward packets on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same paths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537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6F08470-9819-EF47-B7A3-1151B4164970}" type="slidenum">
              <a:rPr lang="en-US" sz="1400" b="0">
                <a:latin typeface="Times New Roman" charset="0"/>
              </a:rPr>
              <a:pPr eaLnBrk="1" hangingPunct="1"/>
              <a:t>36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Convergence Delay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Time elapsed before every router has a consistent picture of the network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Sources of convergence delay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Detection latency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Flooding of link-state information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latin typeface="Arial" charset="0"/>
                <a:ea typeface="Arial" charset="0"/>
                <a:cs typeface="Arial" charset="0"/>
              </a:rPr>
              <a:t>Recomputation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of forwarding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tables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Storing forwarding tables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Performance during convergence period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Lost packets due to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blackholes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and TTL expiry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Looping packets consuming resources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Out-of-order packets reaching the destination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Very bad for VoIP, online gaming, and video</a:t>
            </a:r>
          </a:p>
        </p:txBody>
      </p:sp>
    </p:spTree>
    <p:extLst>
      <p:ext uri="{BB962C8B-B14F-4D97-AF65-F5344CB8AC3E}">
        <p14:creationId xmlns:p14="http://schemas.microsoft.com/office/powerpoint/2010/main" val="1529619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EBF40B1-B1CA-AD44-8774-7DA245F969DF}" type="slidenum">
              <a:rPr lang="en-US" sz="1400" b="0">
                <a:latin typeface="Times New Roman" charset="0"/>
              </a:rPr>
              <a:pPr eaLnBrk="1" hangingPunct="1"/>
              <a:t>37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Inconsistent link-state database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Some routers know about failure before others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The shortest paths are no longer consistent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Can cause transient </a:t>
            </a:r>
            <a:r>
              <a:rPr lang="en-US" dirty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forwarding loops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Transient Disruptions</a:t>
            </a:r>
          </a:p>
        </p:txBody>
      </p:sp>
      <p:grpSp>
        <p:nvGrpSpPr>
          <p:cNvPr id="2" name="Group 126"/>
          <p:cNvGrpSpPr>
            <a:grpSpLocks/>
          </p:cNvGrpSpPr>
          <p:nvPr/>
        </p:nvGrpSpPr>
        <p:grpSpPr bwMode="auto">
          <a:xfrm>
            <a:off x="838200" y="3429000"/>
            <a:ext cx="3571875" cy="2236788"/>
            <a:chOff x="528" y="2160"/>
            <a:chExt cx="2250" cy="1409"/>
          </a:xfrm>
        </p:grpSpPr>
        <p:sp>
          <p:nvSpPr>
            <p:cNvPr id="80969" name="Freeform 4"/>
            <p:cNvSpPr>
              <a:spLocks/>
            </p:cNvSpPr>
            <p:nvPr/>
          </p:nvSpPr>
          <p:spPr bwMode="auto">
            <a:xfrm>
              <a:off x="528" y="2160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0" name="Freeform 5"/>
            <p:cNvSpPr>
              <a:spLocks/>
            </p:cNvSpPr>
            <p:nvPr/>
          </p:nvSpPr>
          <p:spPr bwMode="auto">
            <a:xfrm>
              <a:off x="864" y="2709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1" name="Oval 6"/>
            <p:cNvSpPr>
              <a:spLocks noChangeArrowheads="1"/>
            </p:cNvSpPr>
            <p:nvPr/>
          </p:nvSpPr>
          <p:spPr bwMode="auto">
            <a:xfrm>
              <a:off x="604" y="2951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2" name="Line 7"/>
            <p:cNvSpPr>
              <a:spLocks noChangeShapeType="1"/>
            </p:cNvSpPr>
            <p:nvPr/>
          </p:nvSpPr>
          <p:spPr bwMode="auto">
            <a:xfrm>
              <a:off x="604" y="294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3" name="Line 8"/>
            <p:cNvSpPr>
              <a:spLocks noChangeShapeType="1"/>
            </p:cNvSpPr>
            <p:nvPr/>
          </p:nvSpPr>
          <p:spPr bwMode="auto">
            <a:xfrm>
              <a:off x="917" y="294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4" name="Rectangle 9"/>
            <p:cNvSpPr>
              <a:spLocks noChangeArrowheads="1"/>
            </p:cNvSpPr>
            <p:nvPr/>
          </p:nvSpPr>
          <p:spPr bwMode="auto">
            <a:xfrm>
              <a:off x="604" y="2944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80975" name="Oval 10"/>
            <p:cNvSpPr>
              <a:spLocks noChangeArrowheads="1"/>
            </p:cNvSpPr>
            <p:nvPr/>
          </p:nvSpPr>
          <p:spPr bwMode="auto">
            <a:xfrm>
              <a:off x="601" y="2885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6" name="Oval 11"/>
            <p:cNvSpPr>
              <a:spLocks noChangeArrowheads="1"/>
            </p:cNvSpPr>
            <p:nvPr/>
          </p:nvSpPr>
          <p:spPr bwMode="auto">
            <a:xfrm>
              <a:off x="1078" y="3338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7" name="Line 12"/>
            <p:cNvSpPr>
              <a:spLocks noChangeShapeType="1"/>
            </p:cNvSpPr>
            <p:nvPr/>
          </p:nvSpPr>
          <p:spPr bwMode="auto">
            <a:xfrm>
              <a:off x="1078" y="333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8" name="Line 13"/>
            <p:cNvSpPr>
              <a:spLocks noChangeShapeType="1"/>
            </p:cNvSpPr>
            <p:nvPr/>
          </p:nvSpPr>
          <p:spPr bwMode="auto">
            <a:xfrm>
              <a:off x="1391" y="333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9" name="Rectangle 14"/>
            <p:cNvSpPr>
              <a:spLocks noChangeArrowheads="1"/>
            </p:cNvSpPr>
            <p:nvPr/>
          </p:nvSpPr>
          <p:spPr bwMode="auto">
            <a:xfrm>
              <a:off x="1078" y="3331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80980" name="Oval 15"/>
            <p:cNvSpPr>
              <a:spLocks noChangeArrowheads="1"/>
            </p:cNvSpPr>
            <p:nvPr/>
          </p:nvSpPr>
          <p:spPr bwMode="auto">
            <a:xfrm>
              <a:off x="1075" y="3272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1" name="Oval 16"/>
            <p:cNvSpPr>
              <a:spLocks noChangeArrowheads="1"/>
            </p:cNvSpPr>
            <p:nvPr/>
          </p:nvSpPr>
          <p:spPr bwMode="auto">
            <a:xfrm>
              <a:off x="1074" y="2648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2" name="Line 17"/>
            <p:cNvSpPr>
              <a:spLocks noChangeShapeType="1"/>
            </p:cNvSpPr>
            <p:nvPr/>
          </p:nvSpPr>
          <p:spPr bwMode="auto">
            <a:xfrm>
              <a:off x="1074" y="264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3" name="Line 18"/>
            <p:cNvSpPr>
              <a:spLocks noChangeShapeType="1"/>
            </p:cNvSpPr>
            <p:nvPr/>
          </p:nvSpPr>
          <p:spPr bwMode="auto">
            <a:xfrm>
              <a:off x="1387" y="264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4" name="Rectangle 19"/>
            <p:cNvSpPr>
              <a:spLocks noChangeArrowheads="1"/>
            </p:cNvSpPr>
            <p:nvPr/>
          </p:nvSpPr>
          <p:spPr bwMode="auto">
            <a:xfrm>
              <a:off x="1074" y="2641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80985" name="Oval 20"/>
            <p:cNvSpPr>
              <a:spLocks noChangeArrowheads="1"/>
            </p:cNvSpPr>
            <p:nvPr/>
          </p:nvSpPr>
          <p:spPr bwMode="auto">
            <a:xfrm>
              <a:off x="1071" y="2582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6" name="Oval 21"/>
            <p:cNvSpPr>
              <a:spLocks noChangeArrowheads="1"/>
            </p:cNvSpPr>
            <p:nvPr/>
          </p:nvSpPr>
          <p:spPr bwMode="auto">
            <a:xfrm>
              <a:off x="1757" y="2644"/>
              <a:ext cx="312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7" name="Line 22"/>
            <p:cNvSpPr>
              <a:spLocks noChangeShapeType="1"/>
            </p:cNvSpPr>
            <p:nvPr/>
          </p:nvSpPr>
          <p:spPr bwMode="auto">
            <a:xfrm>
              <a:off x="1757" y="263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8" name="Line 23"/>
            <p:cNvSpPr>
              <a:spLocks noChangeShapeType="1"/>
            </p:cNvSpPr>
            <p:nvPr/>
          </p:nvSpPr>
          <p:spPr bwMode="auto">
            <a:xfrm>
              <a:off x="2069" y="263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9" name="Rectangle 24"/>
            <p:cNvSpPr>
              <a:spLocks noChangeArrowheads="1"/>
            </p:cNvSpPr>
            <p:nvPr/>
          </p:nvSpPr>
          <p:spPr bwMode="auto">
            <a:xfrm>
              <a:off x="1757" y="2637"/>
              <a:ext cx="309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80990" name="Oval 25"/>
            <p:cNvSpPr>
              <a:spLocks noChangeArrowheads="1"/>
            </p:cNvSpPr>
            <p:nvPr/>
          </p:nvSpPr>
          <p:spPr bwMode="auto">
            <a:xfrm>
              <a:off x="1760" y="2581"/>
              <a:ext cx="312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1" name="Oval 26"/>
            <p:cNvSpPr>
              <a:spLocks noChangeArrowheads="1"/>
            </p:cNvSpPr>
            <p:nvPr/>
          </p:nvSpPr>
          <p:spPr bwMode="auto">
            <a:xfrm>
              <a:off x="1767" y="3335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2" name="Line 27"/>
            <p:cNvSpPr>
              <a:spLocks noChangeShapeType="1"/>
            </p:cNvSpPr>
            <p:nvPr/>
          </p:nvSpPr>
          <p:spPr bwMode="auto">
            <a:xfrm>
              <a:off x="1767" y="332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3" name="Line 28"/>
            <p:cNvSpPr>
              <a:spLocks noChangeShapeType="1"/>
            </p:cNvSpPr>
            <p:nvPr/>
          </p:nvSpPr>
          <p:spPr bwMode="auto">
            <a:xfrm>
              <a:off x="2080" y="332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4" name="Rectangle 29"/>
            <p:cNvSpPr>
              <a:spLocks noChangeArrowheads="1"/>
            </p:cNvSpPr>
            <p:nvPr/>
          </p:nvSpPr>
          <p:spPr bwMode="auto">
            <a:xfrm>
              <a:off x="1767" y="3328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80995" name="Oval 30"/>
            <p:cNvSpPr>
              <a:spLocks noChangeArrowheads="1"/>
            </p:cNvSpPr>
            <p:nvPr/>
          </p:nvSpPr>
          <p:spPr bwMode="auto">
            <a:xfrm>
              <a:off x="1764" y="3269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6" name="Oval 31"/>
            <p:cNvSpPr>
              <a:spLocks noChangeArrowheads="1"/>
            </p:cNvSpPr>
            <p:nvPr/>
          </p:nvSpPr>
          <p:spPr bwMode="auto">
            <a:xfrm>
              <a:off x="2332" y="299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7" name="Line 32"/>
            <p:cNvSpPr>
              <a:spLocks noChangeShapeType="1"/>
            </p:cNvSpPr>
            <p:nvPr/>
          </p:nvSpPr>
          <p:spPr bwMode="auto">
            <a:xfrm>
              <a:off x="2332" y="29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8" name="Line 33"/>
            <p:cNvSpPr>
              <a:spLocks noChangeShapeType="1"/>
            </p:cNvSpPr>
            <p:nvPr/>
          </p:nvSpPr>
          <p:spPr bwMode="auto">
            <a:xfrm>
              <a:off x="2645" y="29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9" name="Rectangle 34"/>
            <p:cNvSpPr>
              <a:spLocks noChangeArrowheads="1"/>
            </p:cNvSpPr>
            <p:nvPr/>
          </p:nvSpPr>
          <p:spPr bwMode="auto">
            <a:xfrm>
              <a:off x="2332" y="298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81000" name="Oval 35"/>
            <p:cNvSpPr>
              <a:spLocks noChangeArrowheads="1"/>
            </p:cNvSpPr>
            <p:nvPr/>
          </p:nvSpPr>
          <p:spPr bwMode="auto">
            <a:xfrm>
              <a:off x="2329" y="292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001" name="Freeform 36"/>
            <p:cNvSpPr>
              <a:spLocks/>
            </p:cNvSpPr>
            <p:nvPr/>
          </p:nvSpPr>
          <p:spPr bwMode="auto">
            <a:xfrm>
              <a:off x="1923" y="2736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002" name="Freeform 37"/>
            <p:cNvSpPr>
              <a:spLocks/>
            </p:cNvSpPr>
            <p:nvPr/>
          </p:nvSpPr>
          <p:spPr bwMode="auto">
            <a:xfrm>
              <a:off x="1230" y="2742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003" name="Freeform 38"/>
            <p:cNvSpPr>
              <a:spLocks/>
            </p:cNvSpPr>
            <p:nvPr/>
          </p:nvSpPr>
          <p:spPr bwMode="auto">
            <a:xfrm>
              <a:off x="1395" y="2727"/>
              <a:ext cx="504" cy="600"/>
            </a:xfrm>
            <a:custGeom>
              <a:avLst/>
              <a:gdLst>
                <a:gd name="T0" fmla="*/ 0 w 378"/>
                <a:gd name="T1" fmla="*/ 7134 h 174"/>
                <a:gd name="T2" fmla="*/ 896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004" name="Freeform 39"/>
            <p:cNvSpPr>
              <a:spLocks/>
            </p:cNvSpPr>
            <p:nvPr/>
          </p:nvSpPr>
          <p:spPr bwMode="auto">
            <a:xfrm>
              <a:off x="2082" y="3072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005" name="Freeform 40"/>
            <p:cNvSpPr>
              <a:spLocks/>
            </p:cNvSpPr>
            <p:nvPr/>
          </p:nvSpPr>
          <p:spPr bwMode="auto">
            <a:xfrm>
              <a:off x="1401" y="3357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006" name="Freeform 41"/>
            <p:cNvSpPr>
              <a:spLocks/>
            </p:cNvSpPr>
            <p:nvPr/>
          </p:nvSpPr>
          <p:spPr bwMode="auto">
            <a:xfrm>
              <a:off x="810" y="3033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007" name="Freeform 42"/>
            <p:cNvSpPr>
              <a:spLocks/>
            </p:cNvSpPr>
            <p:nvPr/>
          </p:nvSpPr>
          <p:spPr bwMode="auto">
            <a:xfrm>
              <a:off x="1395" y="2667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008" name="Freeform 43"/>
            <p:cNvSpPr>
              <a:spLocks/>
            </p:cNvSpPr>
            <p:nvPr/>
          </p:nvSpPr>
          <p:spPr bwMode="auto">
            <a:xfrm>
              <a:off x="2070" y="2664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009" name="Freeform 44"/>
            <p:cNvSpPr>
              <a:spLocks/>
            </p:cNvSpPr>
            <p:nvPr/>
          </p:nvSpPr>
          <p:spPr bwMode="auto">
            <a:xfrm>
              <a:off x="753" y="2235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1010" name="Group 45"/>
            <p:cNvGrpSpPr>
              <a:grpSpLocks/>
            </p:cNvGrpSpPr>
            <p:nvPr/>
          </p:nvGrpSpPr>
          <p:grpSpPr bwMode="auto">
            <a:xfrm>
              <a:off x="649" y="2849"/>
              <a:ext cx="212" cy="231"/>
              <a:chOff x="2950" y="2441"/>
              <a:chExt cx="215" cy="231"/>
            </a:xfrm>
          </p:grpSpPr>
          <p:sp>
            <p:nvSpPr>
              <p:cNvPr id="81027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28" name="Text Box 47"/>
              <p:cNvSpPr txBox="1">
                <a:spLocks noChangeArrowheads="1"/>
              </p:cNvSpPr>
              <p:nvPr/>
            </p:nvSpPr>
            <p:spPr bwMode="auto">
              <a:xfrm>
                <a:off x="2950" y="2441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A</a:t>
                </a:r>
              </a:p>
            </p:txBody>
          </p:sp>
        </p:grpSp>
        <p:grpSp>
          <p:nvGrpSpPr>
            <p:cNvPr id="81011" name="Group 48"/>
            <p:cNvGrpSpPr>
              <a:grpSpLocks/>
            </p:cNvGrpSpPr>
            <p:nvPr/>
          </p:nvGrpSpPr>
          <p:grpSpPr bwMode="auto">
            <a:xfrm>
              <a:off x="1819" y="3233"/>
              <a:ext cx="212" cy="231"/>
              <a:chOff x="2950" y="2441"/>
              <a:chExt cx="215" cy="231"/>
            </a:xfrm>
          </p:grpSpPr>
          <p:sp>
            <p:nvSpPr>
              <p:cNvPr id="81025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26" name="Text Box 50"/>
              <p:cNvSpPr txBox="1">
                <a:spLocks noChangeArrowheads="1"/>
              </p:cNvSpPr>
              <p:nvPr/>
            </p:nvSpPr>
            <p:spPr bwMode="auto">
              <a:xfrm>
                <a:off x="2950" y="2441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E</a:t>
                </a:r>
              </a:p>
            </p:txBody>
          </p:sp>
        </p:grpSp>
        <p:grpSp>
          <p:nvGrpSpPr>
            <p:cNvPr id="81012" name="Group 51"/>
            <p:cNvGrpSpPr>
              <a:grpSpLocks/>
            </p:cNvGrpSpPr>
            <p:nvPr/>
          </p:nvGrpSpPr>
          <p:grpSpPr bwMode="auto">
            <a:xfrm>
              <a:off x="1134" y="3230"/>
              <a:ext cx="220" cy="231"/>
              <a:chOff x="2946" y="2441"/>
              <a:chExt cx="223" cy="231"/>
            </a:xfrm>
          </p:grpSpPr>
          <p:sp>
            <p:nvSpPr>
              <p:cNvPr id="81023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24" name="Text Box 53"/>
              <p:cNvSpPr txBox="1">
                <a:spLocks noChangeArrowheads="1"/>
              </p:cNvSpPr>
              <p:nvPr/>
            </p:nvSpPr>
            <p:spPr bwMode="auto">
              <a:xfrm>
                <a:off x="2946" y="2441"/>
                <a:ext cx="22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D</a:t>
                </a:r>
              </a:p>
            </p:txBody>
          </p:sp>
        </p:grpSp>
        <p:grpSp>
          <p:nvGrpSpPr>
            <p:cNvPr id="81013" name="Group 54"/>
            <p:cNvGrpSpPr>
              <a:grpSpLocks/>
            </p:cNvGrpSpPr>
            <p:nvPr/>
          </p:nvGrpSpPr>
          <p:grpSpPr bwMode="auto">
            <a:xfrm>
              <a:off x="1809" y="2543"/>
              <a:ext cx="220" cy="231"/>
              <a:chOff x="2946" y="2441"/>
              <a:chExt cx="223" cy="231"/>
            </a:xfrm>
          </p:grpSpPr>
          <p:sp>
            <p:nvSpPr>
              <p:cNvPr id="81021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22" name="Text Box 56"/>
              <p:cNvSpPr txBox="1">
                <a:spLocks noChangeArrowheads="1"/>
              </p:cNvSpPr>
              <p:nvPr/>
            </p:nvSpPr>
            <p:spPr bwMode="auto">
              <a:xfrm>
                <a:off x="2946" y="2441"/>
                <a:ext cx="22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C</a:t>
                </a:r>
              </a:p>
            </p:txBody>
          </p:sp>
        </p:grpSp>
        <p:grpSp>
          <p:nvGrpSpPr>
            <p:cNvPr id="81014" name="Group 57"/>
            <p:cNvGrpSpPr>
              <a:grpSpLocks/>
            </p:cNvGrpSpPr>
            <p:nvPr/>
          </p:nvGrpSpPr>
          <p:grpSpPr bwMode="auto">
            <a:xfrm>
              <a:off x="1130" y="2543"/>
              <a:ext cx="212" cy="231"/>
              <a:chOff x="2951" y="2441"/>
              <a:chExt cx="215" cy="231"/>
            </a:xfrm>
          </p:grpSpPr>
          <p:sp>
            <p:nvSpPr>
              <p:cNvPr id="81019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20" name="Text Box 59"/>
              <p:cNvSpPr txBox="1">
                <a:spLocks noChangeArrowheads="1"/>
              </p:cNvSpPr>
              <p:nvPr/>
            </p:nvSpPr>
            <p:spPr bwMode="auto">
              <a:xfrm>
                <a:off x="2951" y="2441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B</a:t>
                </a:r>
              </a:p>
            </p:txBody>
          </p:sp>
        </p:grpSp>
        <p:grpSp>
          <p:nvGrpSpPr>
            <p:cNvPr id="81015" name="Group 60"/>
            <p:cNvGrpSpPr>
              <a:grpSpLocks/>
            </p:cNvGrpSpPr>
            <p:nvPr/>
          </p:nvGrpSpPr>
          <p:grpSpPr bwMode="auto">
            <a:xfrm>
              <a:off x="2396" y="2891"/>
              <a:ext cx="204" cy="231"/>
              <a:chOff x="2954" y="2441"/>
              <a:chExt cx="207" cy="231"/>
            </a:xfrm>
          </p:grpSpPr>
          <p:sp>
            <p:nvSpPr>
              <p:cNvPr id="81017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18" name="Text Box 62"/>
              <p:cNvSpPr txBox="1">
                <a:spLocks noChangeArrowheads="1"/>
              </p:cNvSpPr>
              <p:nvPr/>
            </p:nvSpPr>
            <p:spPr bwMode="auto">
              <a:xfrm>
                <a:off x="2954" y="2441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F</a:t>
                </a:r>
              </a:p>
            </p:txBody>
          </p:sp>
        </p:grpSp>
        <p:sp>
          <p:nvSpPr>
            <p:cNvPr id="81016" name="Line 63"/>
            <p:cNvSpPr>
              <a:spLocks noChangeShapeType="1"/>
            </p:cNvSpPr>
            <p:nvPr/>
          </p:nvSpPr>
          <p:spPr bwMode="auto">
            <a:xfrm>
              <a:off x="804" y="3021"/>
              <a:ext cx="282" cy="28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962525" y="3429000"/>
            <a:ext cx="3571875" cy="2236788"/>
            <a:chOff x="4962525" y="3429000"/>
            <a:chExt cx="3571875" cy="2236788"/>
          </a:xfrm>
        </p:grpSpPr>
        <p:sp>
          <p:nvSpPr>
            <p:cNvPr id="80909" name="Freeform 64"/>
            <p:cNvSpPr>
              <a:spLocks/>
            </p:cNvSpPr>
            <p:nvPr/>
          </p:nvSpPr>
          <p:spPr bwMode="auto">
            <a:xfrm>
              <a:off x="4962525" y="3429000"/>
              <a:ext cx="3571875" cy="2236788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0" name="Freeform 65"/>
            <p:cNvSpPr>
              <a:spLocks/>
            </p:cNvSpPr>
            <p:nvPr/>
          </p:nvSpPr>
          <p:spPr bwMode="auto">
            <a:xfrm>
              <a:off x="5495925" y="4300538"/>
              <a:ext cx="542925" cy="295275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1" name="Oval 66"/>
            <p:cNvSpPr>
              <a:spLocks noChangeArrowheads="1"/>
            </p:cNvSpPr>
            <p:nvPr/>
          </p:nvSpPr>
          <p:spPr bwMode="auto">
            <a:xfrm>
              <a:off x="5083175" y="4684713"/>
              <a:ext cx="496888" cy="12858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2" name="Line 67"/>
            <p:cNvSpPr>
              <a:spLocks noChangeShapeType="1"/>
            </p:cNvSpPr>
            <p:nvPr/>
          </p:nvSpPr>
          <p:spPr bwMode="auto">
            <a:xfrm>
              <a:off x="5083175" y="4673600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3" name="Line 68"/>
            <p:cNvSpPr>
              <a:spLocks noChangeShapeType="1"/>
            </p:cNvSpPr>
            <p:nvPr/>
          </p:nvSpPr>
          <p:spPr bwMode="auto">
            <a:xfrm>
              <a:off x="5580063" y="4673600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4" name="Rectangle 69"/>
            <p:cNvSpPr>
              <a:spLocks noChangeArrowheads="1"/>
            </p:cNvSpPr>
            <p:nvPr/>
          </p:nvSpPr>
          <p:spPr bwMode="auto">
            <a:xfrm>
              <a:off x="5083175" y="4673600"/>
              <a:ext cx="492125" cy="7778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80915" name="Oval 70"/>
            <p:cNvSpPr>
              <a:spLocks noChangeArrowheads="1"/>
            </p:cNvSpPr>
            <p:nvPr/>
          </p:nvSpPr>
          <p:spPr bwMode="auto">
            <a:xfrm>
              <a:off x="5078413" y="4579938"/>
              <a:ext cx="496888" cy="15081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6" name="Oval 71"/>
            <p:cNvSpPr>
              <a:spLocks noChangeArrowheads="1"/>
            </p:cNvSpPr>
            <p:nvPr/>
          </p:nvSpPr>
          <p:spPr bwMode="auto">
            <a:xfrm>
              <a:off x="5835650" y="5299075"/>
              <a:ext cx="496888" cy="12858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7" name="Line 72"/>
            <p:cNvSpPr>
              <a:spLocks noChangeShapeType="1"/>
            </p:cNvSpPr>
            <p:nvPr/>
          </p:nvSpPr>
          <p:spPr bwMode="auto">
            <a:xfrm>
              <a:off x="5835650" y="5287963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8" name="Line 73"/>
            <p:cNvSpPr>
              <a:spLocks noChangeShapeType="1"/>
            </p:cNvSpPr>
            <p:nvPr/>
          </p:nvSpPr>
          <p:spPr bwMode="auto">
            <a:xfrm>
              <a:off x="6332538" y="5287963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9" name="Rectangle 74"/>
            <p:cNvSpPr>
              <a:spLocks noChangeArrowheads="1"/>
            </p:cNvSpPr>
            <p:nvPr/>
          </p:nvSpPr>
          <p:spPr bwMode="auto">
            <a:xfrm>
              <a:off x="5835650" y="5287963"/>
              <a:ext cx="492125" cy="7778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80920" name="Oval 75"/>
            <p:cNvSpPr>
              <a:spLocks noChangeArrowheads="1"/>
            </p:cNvSpPr>
            <p:nvPr/>
          </p:nvSpPr>
          <p:spPr bwMode="auto">
            <a:xfrm>
              <a:off x="5830888" y="5194300"/>
              <a:ext cx="496888" cy="15081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1" name="Oval 76"/>
            <p:cNvSpPr>
              <a:spLocks noChangeArrowheads="1"/>
            </p:cNvSpPr>
            <p:nvPr/>
          </p:nvSpPr>
          <p:spPr bwMode="auto">
            <a:xfrm>
              <a:off x="5829300" y="4203700"/>
              <a:ext cx="496888" cy="12858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2" name="Line 77"/>
            <p:cNvSpPr>
              <a:spLocks noChangeShapeType="1"/>
            </p:cNvSpPr>
            <p:nvPr/>
          </p:nvSpPr>
          <p:spPr bwMode="auto">
            <a:xfrm>
              <a:off x="5829300" y="4192588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3" name="Line 78"/>
            <p:cNvSpPr>
              <a:spLocks noChangeShapeType="1"/>
            </p:cNvSpPr>
            <p:nvPr/>
          </p:nvSpPr>
          <p:spPr bwMode="auto">
            <a:xfrm>
              <a:off x="6326188" y="4192588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4" name="Rectangle 79"/>
            <p:cNvSpPr>
              <a:spLocks noChangeArrowheads="1"/>
            </p:cNvSpPr>
            <p:nvPr/>
          </p:nvSpPr>
          <p:spPr bwMode="auto">
            <a:xfrm>
              <a:off x="5829300" y="4192588"/>
              <a:ext cx="492125" cy="7778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80925" name="Oval 80"/>
            <p:cNvSpPr>
              <a:spLocks noChangeArrowheads="1"/>
            </p:cNvSpPr>
            <p:nvPr/>
          </p:nvSpPr>
          <p:spPr bwMode="auto">
            <a:xfrm>
              <a:off x="5824538" y="4098925"/>
              <a:ext cx="496888" cy="15081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6" name="Oval 81"/>
            <p:cNvSpPr>
              <a:spLocks noChangeArrowheads="1"/>
            </p:cNvSpPr>
            <p:nvPr/>
          </p:nvSpPr>
          <p:spPr bwMode="auto">
            <a:xfrm>
              <a:off x="6913563" y="4197350"/>
              <a:ext cx="495300" cy="12858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7" name="Line 82"/>
            <p:cNvSpPr>
              <a:spLocks noChangeShapeType="1"/>
            </p:cNvSpPr>
            <p:nvPr/>
          </p:nvSpPr>
          <p:spPr bwMode="auto">
            <a:xfrm>
              <a:off x="6913563" y="4186238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8" name="Line 83"/>
            <p:cNvSpPr>
              <a:spLocks noChangeShapeType="1"/>
            </p:cNvSpPr>
            <p:nvPr/>
          </p:nvSpPr>
          <p:spPr bwMode="auto">
            <a:xfrm>
              <a:off x="7408863" y="4186238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9" name="Rectangle 84"/>
            <p:cNvSpPr>
              <a:spLocks noChangeArrowheads="1"/>
            </p:cNvSpPr>
            <p:nvPr/>
          </p:nvSpPr>
          <p:spPr bwMode="auto">
            <a:xfrm>
              <a:off x="6913563" y="4186238"/>
              <a:ext cx="490538" cy="7778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80930" name="Oval 85"/>
            <p:cNvSpPr>
              <a:spLocks noChangeArrowheads="1"/>
            </p:cNvSpPr>
            <p:nvPr/>
          </p:nvSpPr>
          <p:spPr bwMode="auto">
            <a:xfrm>
              <a:off x="6918325" y="4097338"/>
              <a:ext cx="495300" cy="15081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1" name="Oval 86"/>
            <p:cNvSpPr>
              <a:spLocks noChangeArrowheads="1"/>
            </p:cNvSpPr>
            <p:nvPr/>
          </p:nvSpPr>
          <p:spPr bwMode="auto">
            <a:xfrm>
              <a:off x="6929438" y="5294313"/>
              <a:ext cx="496888" cy="12858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2" name="Line 87"/>
            <p:cNvSpPr>
              <a:spLocks noChangeShapeType="1"/>
            </p:cNvSpPr>
            <p:nvPr/>
          </p:nvSpPr>
          <p:spPr bwMode="auto">
            <a:xfrm>
              <a:off x="6929438" y="5283200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3" name="Line 88"/>
            <p:cNvSpPr>
              <a:spLocks noChangeShapeType="1"/>
            </p:cNvSpPr>
            <p:nvPr/>
          </p:nvSpPr>
          <p:spPr bwMode="auto">
            <a:xfrm>
              <a:off x="7426325" y="5283200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4" name="Rectangle 89"/>
            <p:cNvSpPr>
              <a:spLocks noChangeArrowheads="1"/>
            </p:cNvSpPr>
            <p:nvPr/>
          </p:nvSpPr>
          <p:spPr bwMode="auto">
            <a:xfrm>
              <a:off x="6929438" y="5283200"/>
              <a:ext cx="492125" cy="7778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80935" name="Oval 90"/>
            <p:cNvSpPr>
              <a:spLocks noChangeArrowheads="1"/>
            </p:cNvSpPr>
            <p:nvPr/>
          </p:nvSpPr>
          <p:spPr bwMode="auto">
            <a:xfrm>
              <a:off x="6924675" y="5189538"/>
              <a:ext cx="496888" cy="15081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6" name="Oval 91"/>
            <p:cNvSpPr>
              <a:spLocks noChangeArrowheads="1"/>
            </p:cNvSpPr>
            <p:nvPr/>
          </p:nvSpPr>
          <p:spPr bwMode="auto">
            <a:xfrm>
              <a:off x="7826375" y="4752975"/>
              <a:ext cx="496888" cy="12858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7" name="Line 92"/>
            <p:cNvSpPr>
              <a:spLocks noChangeShapeType="1"/>
            </p:cNvSpPr>
            <p:nvPr/>
          </p:nvSpPr>
          <p:spPr bwMode="auto">
            <a:xfrm>
              <a:off x="7826375" y="4741863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8" name="Line 93"/>
            <p:cNvSpPr>
              <a:spLocks noChangeShapeType="1"/>
            </p:cNvSpPr>
            <p:nvPr/>
          </p:nvSpPr>
          <p:spPr bwMode="auto">
            <a:xfrm>
              <a:off x="8323263" y="4741863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9" name="Rectangle 94"/>
            <p:cNvSpPr>
              <a:spLocks noChangeArrowheads="1"/>
            </p:cNvSpPr>
            <p:nvPr/>
          </p:nvSpPr>
          <p:spPr bwMode="auto">
            <a:xfrm>
              <a:off x="7826375" y="4741863"/>
              <a:ext cx="492125" cy="7778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80940" name="Oval 95"/>
            <p:cNvSpPr>
              <a:spLocks noChangeArrowheads="1"/>
            </p:cNvSpPr>
            <p:nvPr/>
          </p:nvSpPr>
          <p:spPr bwMode="auto">
            <a:xfrm>
              <a:off x="7821613" y="4648200"/>
              <a:ext cx="496888" cy="15081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2" name="Freeform 97"/>
            <p:cNvSpPr>
              <a:spLocks/>
            </p:cNvSpPr>
            <p:nvPr/>
          </p:nvSpPr>
          <p:spPr bwMode="auto">
            <a:xfrm>
              <a:off x="6076950" y="4352925"/>
              <a:ext cx="1588" cy="852488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3" name="Freeform 98"/>
            <p:cNvSpPr>
              <a:spLocks/>
            </p:cNvSpPr>
            <p:nvPr/>
          </p:nvSpPr>
          <p:spPr bwMode="auto">
            <a:xfrm>
              <a:off x="6324600" y="4343400"/>
              <a:ext cx="800100" cy="952500"/>
            </a:xfrm>
            <a:custGeom>
              <a:avLst/>
              <a:gdLst>
                <a:gd name="T0" fmla="*/ 0 w 378"/>
                <a:gd name="T1" fmla="*/ 7134 h 174"/>
                <a:gd name="T2" fmla="*/ 896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4" name="Freeform 99"/>
            <p:cNvSpPr>
              <a:spLocks/>
            </p:cNvSpPr>
            <p:nvPr/>
          </p:nvSpPr>
          <p:spPr bwMode="auto">
            <a:xfrm>
              <a:off x="7429500" y="4876800"/>
              <a:ext cx="581025" cy="428625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5" name="Freeform 100"/>
            <p:cNvSpPr>
              <a:spLocks/>
            </p:cNvSpPr>
            <p:nvPr/>
          </p:nvSpPr>
          <p:spPr bwMode="auto">
            <a:xfrm>
              <a:off x="6348413" y="5329238"/>
              <a:ext cx="581025" cy="1588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6" name="Freeform 101"/>
            <p:cNvSpPr>
              <a:spLocks/>
            </p:cNvSpPr>
            <p:nvPr/>
          </p:nvSpPr>
          <p:spPr bwMode="auto">
            <a:xfrm>
              <a:off x="5410200" y="4814888"/>
              <a:ext cx="438150" cy="419100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7" name="Freeform 102"/>
            <p:cNvSpPr>
              <a:spLocks/>
            </p:cNvSpPr>
            <p:nvPr/>
          </p:nvSpPr>
          <p:spPr bwMode="auto">
            <a:xfrm>
              <a:off x="6338888" y="4233863"/>
              <a:ext cx="581025" cy="1588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8" name="Freeform 103"/>
            <p:cNvSpPr>
              <a:spLocks/>
            </p:cNvSpPr>
            <p:nvPr/>
          </p:nvSpPr>
          <p:spPr bwMode="auto">
            <a:xfrm>
              <a:off x="7410450" y="4229100"/>
              <a:ext cx="628650" cy="423863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9" name="Freeform 104"/>
            <p:cNvSpPr>
              <a:spLocks/>
            </p:cNvSpPr>
            <p:nvPr/>
          </p:nvSpPr>
          <p:spPr bwMode="auto">
            <a:xfrm>
              <a:off x="5319713" y="3548063"/>
              <a:ext cx="1762125" cy="1023938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0950" name="Group 105"/>
            <p:cNvGrpSpPr>
              <a:grpSpLocks/>
            </p:cNvGrpSpPr>
            <p:nvPr/>
          </p:nvGrpSpPr>
          <p:grpSpPr bwMode="auto">
            <a:xfrm>
              <a:off x="5154613" y="4522788"/>
              <a:ext cx="336550" cy="366713"/>
              <a:chOff x="2950" y="2441"/>
              <a:chExt cx="215" cy="231"/>
            </a:xfrm>
          </p:grpSpPr>
          <p:sp>
            <p:nvSpPr>
              <p:cNvPr id="80967" name="Rectangle 10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68" name="Text Box 107"/>
              <p:cNvSpPr txBox="1">
                <a:spLocks noChangeArrowheads="1"/>
              </p:cNvSpPr>
              <p:nvPr/>
            </p:nvSpPr>
            <p:spPr bwMode="auto">
              <a:xfrm>
                <a:off x="2950" y="2441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A</a:t>
                </a:r>
              </a:p>
            </p:txBody>
          </p:sp>
        </p:grpSp>
        <p:grpSp>
          <p:nvGrpSpPr>
            <p:cNvPr id="80951" name="Group 108"/>
            <p:cNvGrpSpPr>
              <a:grpSpLocks/>
            </p:cNvGrpSpPr>
            <p:nvPr/>
          </p:nvGrpSpPr>
          <p:grpSpPr bwMode="auto">
            <a:xfrm>
              <a:off x="7011988" y="5132388"/>
              <a:ext cx="336550" cy="366713"/>
              <a:chOff x="2950" y="2441"/>
              <a:chExt cx="215" cy="231"/>
            </a:xfrm>
          </p:grpSpPr>
          <p:sp>
            <p:nvSpPr>
              <p:cNvPr id="80965" name="Rectangle 10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66" name="Text Box 110"/>
              <p:cNvSpPr txBox="1">
                <a:spLocks noChangeArrowheads="1"/>
              </p:cNvSpPr>
              <p:nvPr/>
            </p:nvSpPr>
            <p:spPr bwMode="auto">
              <a:xfrm>
                <a:off x="2950" y="2441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E</a:t>
                </a:r>
              </a:p>
            </p:txBody>
          </p:sp>
        </p:grpSp>
        <p:grpSp>
          <p:nvGrpSpPr>
            <p:cNvPr id="80952" name="Group 111"/>
            <p:cNvGrpSpPr>
              <a:grpSpLocks/>
            </p:cNvGrpSpPr>
            <p:nvPr/>
          </p:nvGrpSpPr>
          <p:grpSpPr bwMode="auto">
            <a:xfrm>
              <a:off x="5924550" y="5127625"/>
              <a:ext cx="349250" cy="366713"/>
              <a:chOff x="2946" y="2441"/>
              <a:chExt cx="223" cy="231"/>
            </a:xfrm>
          </p:grpSpPr>
          <p:sp>
            <p:nvSpPr>
              <p:cNvPr id="80963" name="Rectangle 11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64" name="Text Box 113"/>
              <p:cNvSpPr txBox="1">
                <a:spLocks noChangeArrowheads="1"/>
              </p:cNvSpPr>
              <p:nvPr/>
            </p:nvSpPr>
            <p:spPr bwMode="auto">
              <a:xfrm>
                <a:off x="2946" y="2441"/>
                <a:ext cx="22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D</a:t>
                </a:r>
              </a:p>
            </p:txBody>
          </p:sp>
        </p:grpSp>
        <p:grpSp>
          <p:nvGrpSpPr>
            <p:cNvPr id="80953" name="Group 114"/>
            <p:cNvGrpSpPr>
              <a:grpSpLocks/>
            </p:cNvGrpSpPr>
            <p:nvPr/>
          </p:nvGrpSpPr>
          <p:grpSpPr bwMode="auto">
            <a:xfrm>
              <a:off x="6996113" y="4037013"/>
              <a:ext cx="349250" cy="366713"/>
              <a:chOff x="2946" y="2441"/>
              <a:chExt cx="223" cy="231"/>
            </a:xfrm>
          </p:grpSpPr>
          <p:sp>
            <p:nvSpPr>
              <p:cNvPr id="80961" name="Rectangle 11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62" name="Text Box 116"/>
              <p:cNvSpPr txBox="1">
                <a:spLocks noChangeArrowheads="1"/>
              </p:cNvSpPr>
              <p:nvPr/>
            </p:nvSpPr>
            <p:spPr bwMode="auto">
              <a:xfrm>
                <a:off x="2946" y="2441"/>
                <a:ext cx="22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C</a:t>
                </a:r>
              </a:p>
            </p:txBody>
          </p:sp>
        </p:grpSp>
        <p:grpSp>
          <p:nvGrpSpPr>
            <p:cNvPr id="80954" name="Group 117"/>
            <p:cNvGrpSpPr>
              <a:grpSpLocks/>
            </p:cNvGrpSpPr>
            <p:nvPr/>
          </p:nvGrpSpPr>
          <p:grpSpPr bwMode="auto">
            <a:xfrm>
              <a:off x="5918200" y="4037013"/>
              <a:ext cx="336550" cy="366713"/>
              <a:chOff x="2951" y="2441"/>
              <a:chExt cx="215" cy="231"/>
            </a:xfrm>
          </p:grpSpPr>
          <p:sp>
            <p:nvSpPr>
              <p:cNvPr id="80959" name="Rectangle 11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60" name="Text Box 119"/>
              <p:cNvSpPr txBox="1">
                <a:spLocks noChangeArrowheads="1"/>
              </p:cNvSpPr>
              <p:nvPr/>
            </p:nvSpPr>
            <p:spPr bwMode="auto">
              <a:xfrm>
                <a:off x="2951" y="2441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B</a:t>
                </a:r>
              </a:p>
            </p:txBody>
          </p:sp>
        </p:grpSp>
        <p:grpSp>
          <p:nvGrpSpPr>
            <p:cNvPr id="80955" name="Group 120"/>
            <p:cNvGrpSpPr>
              <a:grpSpLocks/>
            </p:cNvGrpSpPr>
            <p:nvPr/>
          </p:nvGrpSpPr>
          <p:grpSpPr bwMode="auto">
            <a:xfrm>
              <a:off x="7927975" y="4589463"/>
              <a:ext cx="323850" cy="366713"/>
              <a:chOff x="2954" y="2441"/>
              <a:chExt cx="207" cy="231"/>
            </a:xfrm>
          </p:grpSpPr>
          <p:sp>
            <p:nvSpPr>
              <p:cNvPr id="80957" name="Rectangle 12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58" name="Text Box 122"/>
              <p:cNvSpPr txBox="1">
                <a:spLocks noChangeArrowheads="1"/>
              </p:cNvSpPr>
              <p:nvPr/>
            </p:nvSpPr>
            <p:spPr bwMode="auto">
              <a:xfrm>
                <a:off x="2954" y="2441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Arial" charset="0"/>
                  </a:rPr>
                  <a:t>F</a:t>
                </a:r>
              </a:p>
            </p:txBody>
          </p:sp>
        </p:grpSp>
        <p:sp>
          <p:nvSpPr>
            <p:cNvPr id="80956" name="Line 123"/>
            <p:cNvSpPr>
              <a:spLocks noChangeShapeType="1"/>
            </p:cNvSpPr>
            <p:nvPr/>
          </p:nvSpPr>
          <p:spPr bwMode="auto">
            <a:xfrm>
              <a:off x="5400675" y="4795838"/>
              <a:ext cx="447675" cy="447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71900" name="Text Box 124"/>
          <p:cNvSpPr txBox="1">
            <a:spLocks noChangeArrowheads="1"/>
          </p:cNvSpPr>
          <p:nvPr/>
        </p:nvSpPr>
        <p:spPr bwMode="auto">
          <a:xfrm>
            <a:off x="609600" y="5745163"/>
            <a:ext cx="403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A and D think that this</a:t>
            </a:r>
            <a:br>
              <a:rPr lang="en-US">
                <a:latin typeface="Helvetica" charset="0"/>
              </a:rPr>
            </a:br>
            <a:r>
              <a:rPr lang="en-US">
                <a:latin typeface="Helvetica" charset="0"/>
              </a:rPr>
              <a:t>is the path to C</a:t>
            </a:r>
          </a:p>
        </p:txBody>
      </p:sp>
      <p:sp>
        <p:nvSpPr>
          <p:cNvPr id="971901" name="Text Box 125"/>
          <p:cNvSpPr txBox="1">
            <a:spLocks noChangeArrowheads="1"/>
          </p:cNvSpPr>
          <p:nvPr/>
        </p:nvSpPr>
        <p:spPr bwMode="auto">
          <a:xfrm>
            <a:off x="4953000" y="5715000"/>
            <a:ext cx="3581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E thinks that this</a:t>
            </a:r>
            <a:br>
              <a:rPr lang="en-US">
                <a:latin typeface="Helvetica" charset="0"/>
              </a:rPr>
            </a:br>
            <a:r>
              <a:rPr lang="en-US">
                <a:latin typeface="Helvetica" charset="0"/>
              </a:rPr>
              <a:t>is the path to C</a:t>
            </a:r>
          </a:p>
        </p:txBody>
      </p:sp>
      <p:grpSp>
        <p:nvGrpSpPr>
          <p:cNvPr id="16" name="Group 132"/>
          <p:cNvGrpSpPr>
            <a:grpSpLocks/>
          </p:cNvGrpSpPr>
          <p:nvPr/>
        </p:nvGrpSpPr>
        <p:grpSpPr bwMode="auto">
          <a:xfrm>
            <a:off x="2057400" y="5105400"/>
            <a:ext cx="5029200" cy="468313"/>
            <a:chOff x="1296" y="3216"/>
            <a:chExt cx="3168" cy="295"/>
          </a:xfrm>
        </p:grpSpPr>
        <p:sp>
          <p:nvSpPr>
            <p:cNvPr id="80905" name="Oval 128"/>
            <p:cNvSpPr>
              <a:spLocks noChangeArrowheads="1"/>
            </p:cNvSpPr>
            <p:nvPr/>
          </p:nvSpPr>
          <p:spPr bwMode="auto">
            <a:xfrm>
              <a:off x="1296" y="3216"/>
              <a:ext cx="528" cy="288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6" name="Oval 129"/>
            <p:cNvSpPr>
              <a:spLocks noChangeArrowheads="1"/>
            </p:cNvSpPr>
            <p:nvPr/>
          </p:nvSpPr>
          <p:spPr bwMode="auto">
            <a:xfrm>
              <a:off x="3936" y="3216"/>
              <a:ext cx="528" cy="288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0907" name="AutoShape 130"/>
            <p:cNvCxnSpPr>
              <a:cxnSpLocks noChangeShapeType="1"/>
              <a:stCxn id="80905" idx="5"/>
              <a:endCxn id="80906" idx="3"/>
            </p:cNvCxnSpPr>
            <p:nvPr/>
          </p:nvCxnSpPr>
          <p:spPr bwMode="auto">
            <a:xfrm rot="16200000" flipH="1">
              <a:off x="2879" y="2339"/>
              <a:ext cx="1" cy="2266"/>
            </a:xfrm>
            <a:prstGeom prst="curvedConnector3">
              <a:avLst>
                <a:gd name="adj1" fmla="val 17700000"/>
              </a:avLst>
            </a:prstGeom>
            <a:noFill/>
            <a:ln w="28575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0908" name="Rectangle 131"/>
            <p:cNvSpPr>
              <a:spLocks noChangeArrowheads="1"/>
            </p:cNvSpPr>
            <p:nvPr/>
          </p:nvSpPr>
          <p:spPr bwMode="auto">
            <a:xfrm>
              <a:off x="2554" y="3223"/>
              <a:ext cx="6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chemeClr val="accent1"/>
                  </a:solidFill>
                  <a:latin typeface="Arial" charset="0"/>
                </a:rPr>
                <a:t>Loop!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4690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build="p"/>
      <p:bldP spid="971900" grpId="0"/>
      <p:bldP spid="97190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43971D4-E4B5-5446-90B9-23A0F1236DB3}" type="slidenum">
              <a:rPr lang="en-US" sz="1400" b="0">
                <a:latin typeface="Times New Roman" charset="0"/>
              </a:rPr>
              <a:pPr eaLnBrk="1" hangingPunct="1"/>
              <a:t>38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Reducing Convergence Delay</a:t>
            </a:r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Faster detection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Smaller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“hello”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timers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Link-layer technologies that can detect failures</a:t>
            </a:r>
          </a:p>
          <a:p>
            <a:r>
              <a:rPr lang="en-US" dirty="0">
                <a:latin typeface="Arial" charset="0"/>
              </a:rPr>
              <a:t>Faster flooding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Flooding immediately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Sending link-state packets with high-priority</a:t>
            </a:r>
          </a:p>
          <a:p>
            <a:r>
              <a:rPr lang="en-US" dirty="0">
                <a:latin typeface="Arial" charset="0"/>
              </a:rPr>
              <a:t>Faster computation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Faster processors on the routers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Incremental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Dijkstra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algorithm</a:t>
            </a:r>
          </a:p>
          <a:p>
            <a:r>
              <a:rPr lang="en-US" dirty="0">
                <a:latin typeface="Arial" charset="0"/>
              </a:rPr>
              <a:t>Faster forwarding-table update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Data structures supporting incremental updates</a:t>
            </a:r>
          </a:p>
        </p:txBody>
      </p:sp>
    </p:spTree>
    <p:extLst>
      <p:ext uri="{BB962C8B-B14F-4D97-AF65-F5344CB8AC3E}">
        <p14:creationId xmlns:p14="http://schemas.microsoft.com/office/powerpoint/2010/main" val="2055044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768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DB5FA8B-B482-1A4D-8C6F-6DB01C72056E}" type="slidenum">
              <a:rPr lang="en-US" sz="1400" b="0">
                <a:latin typeface="Times New Roman" charset="0"/>
              </a:rPr>
              <a:pPr eaLnBrk="1" hangingPunct="1"/>
              <a:t>39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Scaling Link-State Routing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Overhead of link-state routing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Flooding link-state packets throughout the network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Running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Dijkstra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sz="2000" dirty="0">
                <a:latin typeface="Arial" charset="0"/>
                <a:ea typeface="Arial" charset="0"/>
                <a:cs typeface="Arial" charset="0"/>
              </a:rPr>
              <a:t>s shortest-path algorithm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Becomes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unscalable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when 100s of routers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Introducing hierarchy through </a:t>
            </a:r>
            <a:r>
              <a:rPr lang="ja-JP" altLang="en-US" sz="2400" dirty="0">
                <a:latin typeface="Arial" charset="0"/>
              </a:rPr>
              <a:t>“</a:t>
            </a:r>
            <a:r>
              <a:rPr lang="en-US" altLang="ja-JP" sz="2400" dirty="0">
                <a:latin typeface="Arial" charset="0"/>
              </a:rPr>
              <a:t>areas</a:t>
            </a:r>
            <a:r>
              <a:rPr lang="ja-JP" altLang="en-US" sz="2400" dirty="0">
                <a:latin typeface="Arial" charset="0"/>
              </a:rPr>
              <a:t>”</a:t>
            </a:r>
            <a:endParaRPr lang="en-US" sz="2400" dirty="0">
              <a:latin typeface="Arial" charset="0"/>
            </a:endParaRPr>
          </a:p>
        </p:txBody>
      </p:sp>
      <p:sp>
        <p:nvSpPr>
          <p:cNvPr id="82948" name="Oval 4"/>
          <p:cNvSpPr>
            <a:spLocks noChangeArrowheads="1"/>
          </p:cNvSpPr>
          <p:nvPr/>
        </p:nvSpPr>
        <p:spPr bwMode="auto">
          <a:xfrm>
            <a:off x="3568700" y="4037013"/>
            <a:ext cx="3078163" cy="1568450"/>
          </a:xfrm>
          <a:prstGeom prst="ellipse">
            <a:avLst/>
          </a:prstGeom>
          <a:solidFill>
            <a:srgbClr val="CC33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>
                <a:latin typeface="Times New Roman" charset="0"/>
              </a:rPr>
              <a:t>Area 0</a:t>
            </a:r>
          </a:p>
        </p:txBody>
      </p:sp>
      <p:sp>
        <p:nvSpPr>
          <p:cNvPr id="82949" name="Oval 5"/>
          <p:cNvSpPr>
            <a:spLocks noChangeArrowheads="1"/>
          </p:cNvSpPr>
          <p:nvPr/>
        </p:nvSpPr>
        <p:spPr bwMode="auto">
          <a:xfrm>
            <a:off x="1905000" y="3290888"/>
            <a:ext cx="1020763" cy="1006475"/>
          </a:xfrm>
          <a:prstGeom prst="ellipse">
            <a:avLst/>
          </a:prstGeom>
          <a:solidFill>
            <a:srgbClr val="CC33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0" name="Oval 6"/>
          <p:cNvSpPr>
            <a:spLocks noChangeArrowheads="1"/>
          </p:cNvSpPr>
          <p:nvPr/>
        </p:nvSpPr>
        <p:spPr bwMode="auto">
          <a:xfrm>
            <a:off x="3071813" y="4175125"/>
            <a:ext cx="287337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3324225" y="4357688"/>
            <a:ext cx="320675" cy="1841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Line 8"/>
          <p:cNvSpPr>
            <a:spLocks noChangeShapeType="1"/>
          </p:cNvSpPr>
          <p:nvPr/>
        </p:nvSpPr>
        <p:spPr bwMode="auto">
          <a:xfrm>
            <a:off x="2928938" y="3854450"/>
            <a:ext cx="274637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3" name="Line 9"/>
          <p:cNvSpPr>
            <a:spLocks noChangeShapeType="1"/>
          </p:cNvSpPr>
          <p:nvPr/>
        </p:nvSpPr>
        <p:spPr bwMode="auto">
          <a:xfrm>
            <a:off x="2655888" y="4252913"/>
            <a:ext cx="427037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1838325" y="3541713"/>
            <a:ext cx="11414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 b="0">
                <a:latin typeface="Times New Roman" charset="0"/>
              </a:rPr>
              <a:t>Area 1</a:t>
            </a:r>
          </a:p>
        </p:txBody>
      </p:sp>
      <p:grpSp>
        <p:nvGrpSpPr>
          <p:cNvPr id="82955" name="Group 11"/>
          <p:cNvGrpSpPr>
            <a:grpSpLocks/>
          </p:cNvGrpSpPr>
          <p:nvPr/>
        </p:nvGrpSpPr>
        <p:grpSpPr bwMode="auto">
          <a:xfrm flipH="1">
            <a:off x="6777038" y="3198813"/>
            <a:ext cx="1520825" cy="1135062"/>
            <a:chOff x="1081" y="2227"/>
            <a:chExt cx="958" cy="715"/>
          </a:xfrm>
        </p:grpSpPr>
        <p:sp>
          <p:nvSpPr>
            <p:cNvPr id="82972" name="Oval 12"/>
            <p:cNvSpPr>
              <a:spLocks noChangeArrowheads="1"/>
            </p:cNvSpPr>
            <p:nvPr/>
          </p:nvSpPr>
          <p:spPr bwMode="auto">
            <a:xfrm>
              <a:off x="1123" y="2227"/>
              <a:ext cx="643" cy="634"/>
            </a:xfrm>
            <a:prstGeom prst="ellipse">
              <a:avLst/>
            </a:prstGeom>
            <a:solidFill>
              <a:srgbClr val="CC33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3" name="Oval 13"/>
            <p:cNvSpPr>
              <a:spLocks noChangeArrowheads="1"/>
            </p:cNvSpPr>
            <p:nvPr/>
          </p:nvSpPr>
          <p:spPr bwMode="auto">
            <a:xfrm>
              <a:off x="1858" y="2784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4" name="Line 14"/>
            <p:cNvSpPr>
              <a:spLocks noChangeShapeType="1"/>
            </p:cNvSpPr>
            <p:nvPr/>
          </p:nvSpPr>
          <p:spPr bwMode="auto">
            <a:xfrm>
              <a:off x="1768" y="2582"/>
              <a:ext cx="173" cy="1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5" name="Line 15"/>
            <p:cNvSpPr>
              <a:spLocks noChangeShapeType="1"/>
            </p:cNvSpPr>
            <p:nvPr/>
          </p:nvSpPr>
          <p:spPr bwMode="auto">
            <a:xfrm>
              <a:off x="1596" y="2833"/>
              <a:ext cx="269" cy="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6" name="Text Box 16"/>
            <p:cNvSpPr txBox="1">
              <a:spLocks noChangeArrowheads="1"/>
            </p:cNvSpPr>
            <p:nvPr/>
          </p:nvSpPr>
          <p:spPr bwMode="auto">
            <a:xfrm>
              <a:off x="1081" y="2385"/>
              <a:ext cx="71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b="0">
                  <a:latin typeface="Times New Roman" charset="0"/>
                </a:rPr>
                <a:t>Area 2</a:t>
              </a:r>
            </a:p>
          </p:txBody>
        </p:sp>
      </p:grpSp>
      <p:sp>
        <p:nvSpPr>
          <p:cNvPr id="82956" name="Line 17"/>
          <p:cNvSpPr>
            <a:spLocks noChangeShapeType="1"/>
          </p:cNvSpPr>
          <p:nvPr/>
        </p:nvSpPr>
        <p:spPr bwMode="auto">
          <a:xfrm flipH="1">
            <a:off x="6526213" y="4297363"/>
            <a:ext cx="273050" cy="1841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957" name="Group 18"/>
          <p:cNvGrpSpPr>
            <a:grpSpLocks/>
          </p:cNvGrpSpPr>
          <p:nvPr/>
        </p:nvGrpSpPr>
        <p:grpSpPr bwMode="auto">
          <a:xfrm>
            <a:off x="1974850" y="5224463"/>
            <a:ext cx="1808163" cy="1250950"/>
            <a:chOff x="1071" y="3349"/>
            <a:chExt cx="1139" cy="788"/>
          </a:xfrm>
        </p:grpSpPr>
        <p:sp>
          <p:nvSpPr>
            <p:cNvPr id="82966" name="Oval 19"/>
            <p:cNvSpPr>
              <a:spLocks noChangeArrowheads="1"/>
            </p:cNvSpPr>
            <p:nvPr/>
          </p:nvSpPr>
          <p:spPr bwMode="auto">
            <a:xfrm flipV="1">
              <a:off x="1114" y="3503"/>
              <a:ext cx="643" cy="634"/>
            </a:xfrm>
            <a:prstGeom prst="ellipse">
              <a:avLst/>
            </a:prstGeom>
            <a:solidFill>
              <a:srgbClr val="CC33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7" name="Oval 20"/>
            <p:cNvSpPr>
              <a:spLocks noChangeArrowheads="1"/>
            </p:cNvSpPr>
            <p:nvPr/>
          </p:nvSpPr>
          <p:spPr bwMode="auto">
            <a:xfrm flipV="1">
              <a:off x="1849" y="3422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8" name="Line 21"/>
            <p:cNvSpPr>
              <a:spLocks noChangeShapeType="1"/>
            </p:cNvSpPr>
            <p:nvPr/>
          </p:nvSpPr>
          <p:spPr bwMode="auto">
            <a:xfrm flipV="1">
              <a:off x="2008" y="3349"/>
              <a:ext cx="202" cy="11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9" name="Line 22"/>
            <p:cNvSpPr>
              <a:spLocks noChangeShapeType="1"/>
            </p:cNvSpPr>
            <p:nvPr/>
          </p:nvSpPr>
          <p:spPr bwMode="auto">
            <a:xfrm flipV="1">
              <a:off x="1759" y="3590"/>
              <a:ext cx="173" cy="1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0" name="Line 23"/>
            <p:cNvSpPr>
              <a:spLocks noChangeShapeType="1"/>
            </p:cNvSpPr>
            <p:nvPr/>
          </p:nvSpPr>
          <p:spPr bwMode="auto">
            <a:xfrm flipV="1">
              <a:off x="1587" y="3483"/>
              <a:ext cx="269" cy="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1" name="Text Box 24"/>
            <p:cNvSpPr txBox="1">
              <a:spLocks noChangeArrowheads="1"/>
            </p:cNvSpPr>
            <p:nvPr/>
          </p:nvSpPr>
          <p:spPr bwMode="auto">
            <a:xfrm>
              <a:off x="1071" y="3652"/>
              <a:ext cx="71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b="0">
                  <a:latin typeface="Times New Roman" charset="0"/>
                </a:rPr>
                <a:t>Area 3</a:t>
              </a:r>
            </a:p>
          </p:txBody>
        </p:sp>
      </p:grpSp>
      <p:sp>
        <p:nvSpPr>
          <p:cNvPr id="82958" name="Oval 25"/>
          <p:cNvSpPr>
            <a:spLocks noChangeArrowheads="1"/>
          </p:cNvSpPr>
          <p:nvPr/>
        </p:nvSpPr>
        <p:spPr bwMode="auto">
          <a:xfrm flipH="1" flipV="1">
            <a:off x="7067550" y="5514975"/>
            <a:ext cx="1020763" cy="1006475"/>
          </a:xfrm>
          <a:prstGeom prst="ellipse">
            <a:avLst/>
          </a:prstGeom>
          <a:solidFill>
            <a:srgbClr val="CC33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Oval 26"/>
          <p:cNvSpPr>
            <a:spLocks noChangeArrowheads="1"/>
          </p:cNvSpPr>
          <p:nvPr/>
        </p:nvSpPr>
        <p:spPr bwMode="auto">
          <a:xfrm flipH="1" flipV="1">
            <a:off x="6634163" y="5386388"/>
            <a:ext cx="287337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0" name="Line 27"/>
          <p:cNvSpPr>
            <a:spLocks noChangeShapeType="1"/>
          </p:cNvSpPr>
          <p:nvPr/>
        </p:nvSpPr>
        <p:spPr bwMode="auto">
          <a:xfrm flipH="1" flipV="1">
            <a:off x="6348413" y="5270500"/>
            <a:ext cx="320675" cy="1841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1" name="Line 28"/>
          <p:cNvSpPr>
            <a:spLocks noChangeShapeType="1"/>
          </p:cNvSpPr>
          <p:nvPr/>
        </p:nvSpPr>
        <p:spPr bwMode="auto">
          <a:xfrm flipH="1" flipV="1">
            <a:off x="6789738" y="5653088"/>
            <a:ext cx="274637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2" name="Line 29"/>
          <p:cNvSpPr>
            <a:spLocks noChangeShapeType="1"/>
          </p:cNvSpPr>
          <p:nvPr/>
        </p:nvSpPr>
        <p:spPr bwMode="auto">
          <a:xfrm flipH="1" flipV="1">
            <a:off x="6910388" y="5483225"/>
            <a:ext cx="427037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3" name="Text Box 30"/>
          <p:cNvSpPr txBox="1">
            <a:spLocks noChangeArrowheads="1"/>
          </p:cNvSpPr>
          <p:nvPr/>
        </p:nvSpPr>
        <p:spPr bwMode="auto">
          <a:xfrm flipH="1">
            <a:off x="7015163" y="5751513"/>
            <a:ext cx="11414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 b="0">
                <a:latin typeface="Times New Roman" charset="0"/>
              </a:rPr>
              <a:t>Area 4</a:t>
            </a:r>
          </a:p>
        </p:txBody>
      </p:sp>
      <p:sp>
        <p:nvSpPr>
          <p:cNvPr id="82964" name="Freeform 31"/>
          <p:cNvSpPr>
            <a:spLocks/>
          </p:cNvSpPr>
          <p:nvPr/>
        </p:nvSpPr>
        <p:spPr bwMode="auto">
          <a:xfrm>
            <a:off x="1555750" y="4454525"/>
            <a:ext cx="1477963" cy="625475"/>
          </a:xfrm>
          <a:custGeom>
            <a:avLst/>
            <a:gdLst>
              <a:gd name="T0" fmla="*/ 0 w 931"/>
              <a:gd name="T1" fmla="*/ 2147483647 h 394"/>
              <a:gd name="T2" fmla="*/ 2147483647 w 931"/>
              <a:gd name="T3" fmla="*/ 2147483647 h 394"/>
              <a:gd name="T4" fmla="*/ 2147483647 w 931"/>
              <a:gd name="T5" fmla="*/ 2147483647 h 394"/>
              <a:gd name="T6" fmla="*/ 2147483647 w 931"/>
              <a:gd name="T7" fmla="*/ 0 h 394"/>
              <a:gd name="T8" fmla="*/ 0 60000 65536"/>
              <a:gd name="T9" fmla="*/ 0 60000 65536"/>
              <a:gd name="T10" fmla="*/ 0 60000 65536"/>
              <a:gd name="T11" fmla="*/ 0 60000 65536"/>
              <a:gd name="T12" fmla="*/ 0 w 931"/>
              <a:gd name="T13" fmla="*/ 0 h 394"/>
              <a:gd name="T14" fmla="*/ 931 w 931"/>
              <a:gd name="T15" fmla="*/ 394 h 3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1" h="394">
                <a:moveTo>
                  <a:pt x="0" y="394"/>
                </a:moveTo>
                <a:cubicBezTo>
                  <a:pt x="209" y="245"/>
                  <a:pt x="418" y="96"/>
                  <a:pt x="509" y="67"/>
                </a:cubicBezTo>
                <a:cubicBezTo>
                  <a:pt x="600" y="38"/>
                  <a:pt x="477" y="232"/>
                  <a:pt x="547" y="221"/>
                </a:cubicBezTo>
                <a:cubicBezTo>
                  <a:pt x="617" y="210"/>
                  <a:pt x="774" y="105"/>
                  <a:pt x="931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965" name="Text Box 32"/>
          <p:cNvSpPr txBox="1">
            <a:spLocks noChangeArrowheads="1"/>
          </p:cNvSpPr>
          <p:nvPr/>
        </p:nvSpPr>
        <p:spPr bwMode="auto">
          <a:xfrm>
            <a:off x="682625" y="4645025"/>
            <a:ext cx="1112838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2800" b="0">
                <a:latin typeface="Times New Roman" charset="0"/>
              </a:rPr>
              <a:t>area</a:t>
            </a:r>
          </a:p>
          <a:p>
            <a:pPr algn="ctr">
              <a:lnSpc>
                <a:spcPct val="90000"/>
              </a:lnSpc>
            </a:pPr>
            <a:r>
              <a:rPr lang="en-US" sz="2800" b="0">
                <a:latin typeface="Times New Roman" charset="0"/>
              </a:rPr>
              <a:t>border</a:t>
            </a:r>
          </a:p>
          <a:p>
            <a:pPr algn="ctr">
              <a:lnSpc>
                <a:spcPct val="90000"/>
              </a:lnSpc>
            </a:pPr>
            <a:r>
              <a:rPr lang="en-US" sz="2800" b="0">
                <a:latin typeface="Times New Roman" charset="0"/>
              </a:rPr>
              <a:t>router</a:t>
            </a:r>
          </a:p>
        </p:txBody>
      </p:sp>
    </p:spTree>
    <p:extLst>
      <p:ext uri="{BB962C8B-B14F-4D97-AF65-F5344CB8AC3E}">
        <p14:creationId xmlns:p14="http://schemas.microsoft.com/office/powerpoint/2010/main" val="2803461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Refresher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i="1" dirty="0" smtClean="0"/>
              <a:t>if</a:t>
            </a:r>
            <a:r>
              <a:rPr lang="en-US" dirty="0" smtClean="0"/>
              <a:t> B means B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A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if B is true, then A is true</a:t>
            </a:r>
          </a:p>
          <a:p>
            <a:r>
              <a:rPr lang="en-US" dirty="0"/>
              <a:t>A </a:t>
            </a:r>
            <a:r>
              <a:rPr lang="en-US" b="1" i="1" dirty="0" smtClean="0"/>
              <a:t>only if </a:t>
            </a:r>
            <a:r>
              <a:rPr lang="en-US" dirty="0"/>
              <a:t>B means </a:t>
            </a:r>
            <a:r>
              <a:rPr lang="en-US" dirty="0" smtClean="0"/>
              <a:t>A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B</a:t>
            </a:r>
            <a:endParaRPr lang="en-US" dirty="0"/>
          </a:p>
          <a:p>
            <a:pPr lvl="1"/>
            <a:r>
              <a:rPr lang="en-US" dirty="0"/>
              <a:t> if </a:t>
            </a:r>
            <a:r>
              <a:rPr lang="en-US" dirty="0" smtClean="0"/>
              <a:t>A </a:t>
            </a:r>
            <a:r>
              <a:rPr lang="en-US" dirty="0"/>
              <a:t>is true, then B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true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b="1" i="1" dirty="0" smtClean="0"/>
              <a:t>if and only if </a:t>
            </a:r>
            <a:r>
              <a:rPr lang="en-US" dirty="0" smtClean="0"/>
              <a:t>B means:  A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</a:t>
            </a:r>
            <a:r>
              <a:rPr lang="en-US" dirty="0" smtClean="0">
                <a:sym typeface="Wingdings"/>
              </a:rPr>
              <a:t> B</a:t>
            </a:r>
            <a:endParaRPr lang="en-US" dirty="0"/>
          </a:p>
          <a:p>
            <a:pPr marL="796925" lvl="1" indent="-457200">
              <a:buFont typeface="+mj-lt"/>
              <a:buAutoNum type="arabicPeriod"/>
            </a:pPr>
            <a:r>
              <a:rPr lang="en-US" dirty="0" smtClean="0"/>
              <a:t>If A is true, then B is true</a:t>
            </a:r>
          </a:p>
          <a:p>
            <a:pPr marL="796925" lvl="1" indent="-457200">
              <a:buFont typeface="+mj-lt"/>
              <a:buAutoNum type="arabicPeriod"/>
            </a:pPr>
            <a:r>
              <a:rPr lang="en-US" dirty="0" smtClean="0"/>
              <a:t>If B is true, then A is true</a:t>
            </a:r>
          </a:p>
          <a:p>
            <a:pPr lvl="1"/>
            <a:endParaRPr lang="en-US" dirty="0"/>
          </a:p>
          <a:p>
            <a:r>
              <a:rPr lang="en-US" dirty="0" smtClean="0"/>
              <a:t>To make the statement that A if and only if B, you must prove statements 1 and 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6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other approaches?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Link-state is essentially a centralized computation:</a:t>
            </a:r>
          </a:p>
          <a:p>
            <a:pPr lvl="1"/>
            <a:r>
              <a:rPr lang="en-US" b="1" dirty="0" smtClean="0"/>
              <a:t>Global state, local computation</a:t>
            </a:r>
          </a:p>
          <a:p>
            <a:pPr lvl="1"/>
            <a:endParaRPr lang="en-US" dirty="0"/>
          </a:p>
          <a:p>
            <a:r>
              <a:rPr lang="en-US" dirty="0" smtClean="0"/>
              <a:t>What about a more distributed approach?</a:t>
            </a:r>
          </a:p>
          <a:p>
            <a:pPr lvl="1"/>
            <a:r>
              <a:rPr lang="en-US" b="1" dirty="0" smtClean="0"/>
              <a:t>Local state, global computation</a:t>
            </a:r>
          </a:p>
          <a:p>
            <a:pPr lvl="1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90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1E1DF57-8E83-8745-A804-591977C7B79D}" type="slidenum">
              <a:rPr lang="en-US" sz="1400" b="0">
                <a:latin typeface="Times New Roman" charset="0"/>
              </a:rPr>
              <a:pPr eaLnBrk="1" hangingPunct="1"/>
              <a:t>41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Learn-By-Doing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458200" cy="1752600"/>
          </a:xfrm>
        </p:spPr>
        <p:txBody>
          <a:bodyPr/>
          <a:lstStyle/>
          <a:p>
            <a:r>
              <a:rPr lang="en-US" dirty="0" smtClean="0"/>
              <a:t>I need 40 volunteers</a:t>
            </a:r>
          </a:p>
          <a:p>
            <a:r>
              <a:rPr lang="en-US" b="1" i="1" dirty="0" smtClean="0"/>
              <a:t>If you haven’t participated, this is your chance!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326084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sheet of paper from beanbag, but do not look at sheet of paper until I say so</a:t>
            </a:r>
          </a:p>
          <a:p>
            <a:pPr lvl="1"/>
            <a:endParaRPr lang="en-US" dirty="0"/>
          </a:p>
          <a:p>
            <a:r>
              <a:rPr lang="en-US" dirty="0" smtClean="0"/>
              <a:t>You will have five minutes to complete this task</a:t>
            </a:r>
          </a:p>
          <a:p>
            <a:pPr lvl="1"/>
            <a:endParaRPr lang="en-US" dirty="0"/>
          </a:p>
          <a:p>
            <a:r>
              <a:rPr lang="en-US" dirty="0" smtClean="0"/>
              <a:t>Each sheet says: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6600"/>
                </a:solidFill>
              </a:rPr>
              <a:t>You are node X  You are connected to nodes Y,Z</a:t>
            </a:r>
            <a:endParaRPr lang="en-US" b="1" dirty="0">
              <a:solidFill>
                <a:srgbClr val="000000"/>
              </a:solidFill>
            </a:endParaRPr>
          </a:p>
          <a:p>
            <a:pPr lvl="1"/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Your job: </a:t>
            </a:r>
            <a:r>
              <a:rPr lang="en-US" dirty="0" smtClean="0">
                <a:solidFill>
                  <a:srgbClr val="000000"/>
                </a:solidFill>
              </a:rPr>
              <a:t>find route from source (node 1) to destination (node 40) in five minutes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49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You may not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Leave your seat (but you can stand)</a:t>
            </a:r>
          </a:p>
          <a:p>
            <a:pPr lvl="1"/>
            <a:r>
              <a:rPr lang="en-US" dirty="0" smtClean="0"/>
              <a:t>Pass your sheet of paper</a:t>
            </a:r>
          </a:p>
          <a:p>
            <a:pPr lvl="1"/>
            <a:r>
              <a:rPr lang="en-US" dirty="0" smtClean="0"/>
              <a:t>Let anyone copy your sheet of paper</a:t>
            </a:r>
          </a:p>
          <a:p>
            <a:pPr lvl="1"/>
            <a:endParaRPr lang="en-US" dirty="0"/>
          </a:p>
          <a:p>
            <a:r>
              <a:rPr lang="en-US" b="1" dirty="0" smtClean="0"/>
              <a:t>You may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Ask nearby friends for advice</a:t>
            </a:r>
          </a:p>
          <a:p>
            <a:pPr lvl="1"/>
            <a:r>
              <a:rPr lang="en-US" dirty="0" smtClean="0"/>
              <a:t>Shout to other participants (anything you want)</a:t>
            </a:r>
          </a:p>
          <a:p>
            <a:pPr lvl="1"/>
            <a:r>
              <a:rPr lang="en-US" dirty="0" smtClean="0"/>
              <a:t>Curse your instructor (</a:t>
            </a:r>
            <a:r>
              <a:rPr lang="en-US" i="1" dirty="0" smtClean="0"/>
              <a:t>sotto voce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b="1" dirty="0" smtClean="0"/>
              <a:t>You must</a:t>
            </a:r>
            <a:r>
              <a:rPr lang="en-US" dirty="0" smtClean="0"/>
              <a:t>: </a:t>
            </a:r>
            <a:r>
              <a:rPr lang="en-US" b="1" i="1" dirty="0" smtClean="0">
                <a:solidFill>
                  <a:srgbClr val="FF0000"/>
                </a:solidFill>
              </a:rPr>
              <a:t>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55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18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3430" y="705554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24941" y="699910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16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12341" y="699910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36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13852" y="699910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7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01252" y="699910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25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34720" y="1323617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10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36231" y="1317973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19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23631" y="1317973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5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25142" y="1317973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34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12542" y="1317973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38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34720" y="1972723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29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36231" y="1967079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33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23631" y="1967079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15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5142" y="1967079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39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12542" y="1967079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23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34720" y="2551274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14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36231" y="2545630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9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23631" y="2545630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2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25142" y="2545630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35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12542" y="2545630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11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48831" y="3200380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22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50342" y="3194736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32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37742" y="3194736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26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39253" y="3194736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21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926653" y="3194736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37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60121" y="3818443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3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61632" y="3812799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28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9032" y="3812799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12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50543" y="3812799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30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937943" y="3812799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4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60121" y="4467549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27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61632" y="4461905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20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349032" y="4461905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31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50543" y="4461905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18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937943" y="4461905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24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760121" y="5046100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40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61632" y="5040456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8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349032" y="5040456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17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50543" y="5040456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6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937943" y="5040456"/>
            <a:ext cx="522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13</a:t>
            </a:r>
            <a:endParaRPr lang="en-US" sz="1800" b="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cxnSp>
        <p:nvCxnSpPr>
          <p:cNvPr id="54" name="Straight Connector 53"/>
          <p:cNvCxnSpPr>
            <a:stCxn id="4" idx="3"/>
            <a:endCxn id="14" idx="1"/>
          </p:cNvCxnSpPr>
          <p:nvPr/>
        </p:nvCxnSpPr>
        <p:spPr>
          <a:xfrm flipV="1">
            <a:off x="3245541" y="884576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4" idx="3"/>
            <a:endCxn id="15" idx="1"/>
          </p:cNvCxnSpPr>
          <p:nvPr/>
        </p:nvCxnSpPr>
        <p:spPr>
          <a:xfrm>
            <a:off x="4047052" y="884576"/>
            <a:ext cx="265289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834452" y="878932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621852" y="890220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3259652" y="1508287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4030120" y="1516374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5633142" y="1501043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V="1">
            <a:off x="4461919" y="3670087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V="1">
            <a:off x="5263430" y="3675921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V="1">
            <a:off x="6079259" y="3689655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V="1">
            <a:off x="2877241" y="3061041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 flipV="1">
            <a:off x="6044191" y="1812708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 flipV="1">
            <a:off x="6049835" y="1183731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 flipV="1">
            <a:off x="2885708" y="1195020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 flipV="1">
            <a:off x="4449220" y="1180909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44" idx="2"/>
            <a:endCxn id="49" idx="0"/>
          </p:cNvCxnSpPr>
          <p:nvPr/>
        </p:nvCxnSpPr>
        <p:spPr>
          <a:xfrm>
            <a:off x="3822688" y="4831237"/>
            <a:ext cx="0" cy="209219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3262475" y="3363709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5647253" y="2161061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4845741" y="2158239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4047052" y="2155417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3254007" y="2147330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5640196" y="2734353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4864086" y="2731531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4871143" y="3998328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3285054" y="4009997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5672654" y="5223552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4859853" y="5217908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4058342" y="3383084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4845741" y="3377440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5661364" y="3371796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5672654" y="4659110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4859853" y="4664754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4072453" y="4670398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3282229" y="4676042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3022586" y="2336411"/>
            <a:ext cx="0" cy="209219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814221" y="2342055"/>
            <a:ext cx="0" cy="209219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042341" y="4831237"/>
            <a:ext cx="0" cy="209219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619964" y="4831237"/>
            <a:ext cx="0" cy="209219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109"/>
          <p:cNvCxnSpPr>
            <a:stCxn id="38" idx="1"/>
            <a:endCxn id="48" idx="1"/>
          </p:cNvCxnSpPr>
          <p:nvPr/>
        </p:nvCxnSpPr>
        <p:spPr>
          <a:xfrm rot="10800000" flipV="1">
            <a:off x="2760121" y="4003108"/>
            <a:ext cx="12700" cy="1227657"/>
          </a:xfrm>
          <a:prstGeom prst="bentConnector3">
            <a:avLst>
              <a:gd name="adj1" fmla="val 1800000"/>
            </a:avLst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5400000" flipV="1">
            <a:off x="5410200" y="4590474"/>
            <a:ext cx="3556" cy="1565985"/>
          </a:xfrm>
          <a:prstGeom prst="bentConnector3">
            <a:avLst>
              <a:gd name="adj1" fmla="val 3800031"/>
            </a:avLst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/>
          <p:nvPr/>
        </p:nvCxnSpPr>
        <p:spPr>
          <a:xfrm rot="5400000" flipV="1">
            <a:off x="5005251" y="4241027"/>
            <a:ext cx="12700" cy="2361511"/>
          </a:xfrm>
          <a:prstGeom prst="bentConnector3">
            <a:avLst>
              <a:gd name="adj1" fmla="val 3800031"/>
            </a:avLst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5647253" y="1675830"/>
            <a:ext cx="279400" cy="296893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H="1">
            <a:off x="4030120" y="2336411"/>
            <a:ext cx="321733" cy="209219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/>
          <p:nvPr/>
        </p:nvCxnSpPr>
        <p:spPr>
          <a:xfrm rot="5400000" flipV="1">
            <a:off x="5367313" y="2139392"/>
            <a:ext cx="3556" cy="1565985"/>
          </a:xfrm>
          <a:prstGeom prst="bentConnector3">
            <a:avLst>
              <a:gd name="adj1" fmla="val 3800031"/>
            </a:avLst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 flipV="1">
            <a:off x="6084903" y="4316190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5400308" y="2336411"/>
            <a:ext cx="0" cy="209219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 flipV="1">
            <a:off x="2871597" y="4313338"/>
            <a:ext cx="279400" cy="564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Freeform 132"/>
          <p:cNvSpPr/>
          <p:nvPr/>
        </p:nvSpPr>
        <p:spPr>
          <a:xfrm>
            <a:off x="2116653" y="3711220"/>
            <a:ext cx="1439333" cy="1792111"/>
          </a:xfrm>
          <a:custGeom>
            <a:avLst/>
            <a:gdLst>
              <a:gd name="connsiteX0" fmla="*/ 1439333 w 1439333"/>
              <a:gd name="connsiteY0" fmla="*/ 84667 h 1792111"/>
              <a:gd name="connsiteX1" fmla="*/ 1439333 w 1439333"/>
              <a:gd name="connsiteY1" fmla="*/ 84667 h 1792111"/>
              <a:gd name="connsiteX2" fmla="*/ 1312333 w 1439333"/>
              <a:gd name="connsiteY2" fmla="*/ 56445 h 1792111"/>
              <a:gd name="connsiteX3" fmla="*/ 1227667 w 1439333"/>
              <a:gd name="connsiteY3" fmla="*/ 28223 h 1792111"/>
              <a:gd name="connsiteX4" fmla="*/ 917222 w 1439333"/>
              <a:gd name="connsiteY4" fmla="*/ 0 h 1792111"/>
              <a:gd name="connsiteX5" fmla="*/ 437444 w 1439333"/>
              <a:gd name="connsiteY5" fmla="*/ 14111 h 1792111"/>
              <a:gd name="connsiteX6" fmla="*/ 395111 w 1439333"/>
              <a:gd name="connsiteY6" fmla="*/ 42334 h 1792111"/>
              <a:gd name="connsiteX7" fmla="*/ 338667 w 1439333"/>
              <a:gd name="connsiteY7" fmla="*/ 70556 h 1792111"/>
              <a:gd name="connsiteX8" fmla="*/ 324556 w 1439333"/>
              <a:gd name="connsiteY8" fmla="*/ 112889 h 1792111"/>
              <a:gd name="connsiteX9" fmla="*/ 282222 w 1439333"/>
              <a:gd name="connsiteY9" fmla="*/ 141111 h 1792111"/>
              <a:gd name="connsiteX10" fmla="*/ 254000 w 1439333"/>
              <a:gd name="connsiteY10" fmla="*/ 169334 h 1792111"/>
              <a:gd name="connsiteX11" fmla="*/ 183444 w 1439333"/>
              <a:gd name="connsiteY11" fmla="*/ 296334 h 1792111"/>
              <a:gd name="connsiteX12" fmla="*/ 155222 w 1439333"/>
              <a:gd name="connsiteY12" fmla="*/ 352778 h 1792111"/>
              <a:gd name="connsiteX13" fmla="*/ 127000 w 1439333"/>
              <a:gd name="connsiteY13" fmla="*/ 395111 h 1792111"/>
              <a:gd name="connsiteX14" fmla="*/ 98778 w 1439333"/>
              <a:gd name="connsiteY14" fmla="*/ 479778 h 1792111"/>
              <a:gd name="connsiteX15" fmla="*/ 56444 w 1439333"/>
              <a:gd name="connsiteY15" fmla="*/ 564445 h 1792111"/>
              <a:gd name="connsiteX16" fmla="*/ 42333 w 1439333"/>
              <a:gd name="connsiteY16" fmla="*/ 719667 h 1792111"/>
              <a:gd name="connsiteX17" fmla="*/ 14111 w 1439333"/>
              <a:gd name="connsiteY17" fmla="*/ 804334 h 1792111"/>
              <a:gd name="connsiteX18" fmla="*/ 0 w 1439333"/>
              <a:gd name="connsiteY18" fmla="*/ 846667 h 1792111"/>
              <a:gd name="connsiteX19" fmla="*/ 14111 w 1439333"/>
              <a:gd name="connsiteY19" fmla="*/ 1284111 h 1792111"/>
              <a:gd name="connsiteX20" fmla="*/ 28222 w 1439333"/>
              <a:gd name="connsiteY20" fmla="*/ 1326445 h 1792111"/>
              <a:gd name="connsiteX21" fmla="*/ 42333 w 1439333"/>
              <a:gd name="connsiteY21" fmla="*/ 1425223 h 1792111"/>
              <a:gd name="connsiteX22" fmla="*/ 56444 w 1439333"/>
              <a:gd name="connsiteY22" fmla="*/ 1467556 h 1792111"/>
              <a:gd name="connsiteX23" fmla="*/ 84667 w 1439333"/>
              <a:gd name="connsiteY23" fmla="*/ 1580445 h 1792111"/>
              <a:gd name="connsiteX24" fmla="*/ 98778 w 1439333"/>
              <a:gd name="connsiteY24" fmla="*/ 1622778 h 1792111"/>
              <a:gd name="connsiteX25" fmla="*/ 141111 w 1439333"/>
              <a:gd name="connsiteY25" fmla="*/ 1651000 h 1792111"/>
              <a:gd name="connsiteX26" fmla="*/ 254000 w 1439333"/>
              <a:gd name="connsiteY26" fmla="*/ 1735667 h 1792111"/>
              <a:gd name="connsiteX27" fmla="*/ 338667 w 1439333"/>
              <a:gd name="connsiteY27" fmla="*/ 1763889 h 1792111"/>
              <a:gd name="connsiteX28" fmla="*/ 381000 w 1439333"/>
              <a:gd name="connsiteY28" fmla="*/ 1778000 h 1792111"/>
              <a:gd name="connsiteX29" fmla="*/ 437444 w 1439333"/>
              <a:gd name="connsiteY29" fmla="*/ 1792111 h 1792111"/>
              <a:gd name="connsiteX30" fmla="*/ 592667 w 1439333"/>
              <a:gd name="connsiteY30" fmla="*/ 1778000 h 1792111"/>
              <a:gd name="connsiteX31" fmla="*/ 691444 w 1439333"/>
              <a:gd name="connsiteY31" fmla="*/ 1707445 h 1792111"/>
              <a:gd name="connsiteX32" fmla="*/ 691444 w 1439333"/>
              <a:gd name="connsiteY32" fmla="*/ 1707445 h 1792111"/>
              <a:gd name="connsiteX33" fmla="*/ 691444 w 1439333"/>
              <a:gd name="connsiteY33" fmla="*/ 1707445 h 1792111"/>
              <a:gd name="connsiteX34" fmla="*/ 691444 w 1439333"/>
              <a:gd name="connsiteY34" fmla="*/ 1707445 h 1792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439333" h="1792111">
                <a:moveTo>
                  <a:pt x="1439333" y="84667"/>
                </a:moveTo>
                <a:lnTo>
                  <a:pt x="1439333" y="84667"/>
                </a:lnTo>
                <a:cubicBezTo>
                  <a:pt x="1397000" y="75260"/>
                  <a:pt x="1354235" y="67619"/>
                  <a:pt x="1312333" y="56445"/>
                </a:cubicBezTo>
                <a:cubicBezTo>
                  <a:pt x="1283589" y="48780"/>
                  <a:pt x="1257328" y="30505"/>
                  <a:pt x="1227667" y="28223"/>
                </a:cubicBezTo>
                <a:cubicBezTo>
                  <a:pt x="1001754" y="10844"/>
                  <a:pt x="1105176" y="20884"/>
                  <a:pt x="917222" y="0"/>
                </a:cubicBezTo>
                <a:cubicBezTo>
                  <a:pt x="757296" y="4704"/>
                  <a:pt x="596916" y="1181"/>
                  <a:pt x="437444" y="14111"/>
                </a:cubicBezTo>
                <a:cubicBezTo>
                  <a:pt x="420540" y="15482"/>
                  <a:pt x="409836" y="33920"/>
                  <a:pt x="395111" y="42334"/>
                </a:cubicBezTo>
                <a:cubicBezTo>
                  <a:pt x="376847" y="52771"/>
                  <a:pt x="357482" y="61149"/>
                  <a:pt x="338667" y="70556"/>
                </a:cubicBezTo>
                <a:cubicBezTo>
                  <a:pt x="333963" y="84667"/>
                  <a:pt x="333848" y="101274"/>
                  <a:pt x="324556" y="112889"/>
                </a:cubicBezTo>
                <a:cubicBezTo>
                  <a:pt x="313961" y="126132"/>
                  <a:pt x="295465" y="130516"/>
                  <a:pt x="282222" y="141111"/>
                </a:cubicBezTo>
                <a:cubicBezTo>
                  <a:pt x="271833" y="149422"/>
                  <a:pt x="263407" y="159926"/>
                  <a:pt x="254000" y="169334"/>
                </a:cubicBezTo>
                <a:cubicBezTo>
                  <a:pt x="195852" y="343779"/>
                  <a:pt x="262656" y="185438"/>
                  <a:pt x="183444" y="296334"/>
                </a:cubicBezTo>
                <a:cubicBezTo>
                  <a:pt x="171217" y="313451"/>
                  <a:pt x="165658" y="334514"/>
                  <a:pt x="155222" y="352778"/>
                </a:cubicBezTo>
                <a:cubicBezTo>
                  <a:pt x="146808" y="367503"/>
                  <a:pt x="136407" y="381000"/>
                  <a:pt x="127000" y="395111"/>
                </a:cubicBezTo>
                <a:cubicBezTo>
                  <a:pt x="117593" y="423333"/>
                  <a:pt x="115280" y="455025"/>
                  <a:pt x="98778" y="479778"/>
                </a:cubicBezTo>
                <a:cubicBezTo>
                  <a:pt x="62305" y="534488"/>
                  <a:pt x="75919" y="506022"/>
                  <a:pt x="56444" y="564445"/>
                </a:cubicBezTo>
                <a:cubicBezTo>
                  <a:pt x="51740" y="616186"/>
                  <a:pt x="51362" y="668504"/>
                  <a:pt x="42333" y="719667"/>
                </a:cubicBezTo>
                <a:cubicBezTo>
                  <a:pt x="37163" y="748963"/>
                  <a:pt x="23518" y="776112"/>
                  <a:pt x="14111" y="804334"/>
                </a:cubicBezTo>
                <a:lnTo>
                  <a:pt x="0" y="846667"/>
                </a:lnTo>
                <a:cubicBezTo>
                  <a:pt x="4704" y="992482"/>
                  <a:pt x="5544" y="1138472"/>
                  <a:pt x="14111" y="1284111"/>
                </a:cubicBezTo>
                <a:cubicBezTo>
                  <a:pt x="14984" y="1298960"/>
                  <a:pt x="25305" y="1311859"/>
                  <a:pt x="28222" y="1326445"/>
                </a:cubicBezTo>
                <a:cubicBezTo>
                  <a:pt x="34745" y="1359059"/>
                  <a:pt x="35810" y="1392609"/>
                  <a:pt x="42333" y="1425223"/>
                </a:cubicBezTo>
                <a:cubicBezTo>
                  <a:pt x="45250" y="1439808"/>
                  <a:pt x="52530" y="1453206"/>
                  <a:pt x="56444" y="1467556"/>
                </a:cubicBezTo>
                <a:cubicBezTo>
                  <a:pt x="66650" y="1504977"/>
                  <a:pt x="72401" y="1543648"/>
                  <a:pt x="84667" y="1580445"/>
                </a:cubicBezTo>
                <a:cubicBezTo>
                  <a:pt x="89371" y="1594556"/>
                  <a:pt x="89486" y="1611163"/>
                  <a:pt x="98778" y="1622778"/>
                </a:cubicBezTo>
                <a:cubicBezTo>
                  <a:pt x="109372" y="1636021"/>
                  <a:pt x="127868" y="1640405"/>
                  <a:pt x="141111" y="1651000"/>
                </a:cubicBezTo>
                <a:cubicBezTo>
                  <a:pt x="188871" y="1689209"/>
                  <a:pt x="169597" y="1707533"/>
                  <a:pt x="254000" y="1735667"/>
                </a:cubicBezTo>
                <a:lnTo>
                  <a:pt x="338667" y="1763889"/>
                </a:lnTo>
                <a:cubicBezTo>
                  <a:pt x="352778" y="1768593"/>
                  <a:pt x="366570" y="1774392"/>
                  <a:pt x="381000" y="1778000"/>
                </a:cubicBezTo>
                <a:lnTo>
                  <a:pt x="437444" y="1792111"/>
                </a:lnTo>
                <a:cubicBezTo>
                  <a:pt x="489185" y="1787407"/>
                  <a:pt x="542824" y="1792660"/>
                  <a:pt x="592667" y="1778000"/>
                </a:cubicBezTo>
                <a:cubicBezTo>
                  <a:pt x="635262" y="1765472"/>
                  <a:pt x="662685" y="1736204"/>
                  <a:pt x="691444" y="1707445"/>
                </a:cubicBezTo>
                <a:lnTo>
                  <a:pt x="691444" y="1707445"/>
                </a:lnTo>
                <a:lnTo>
                  <a:pt x="691444" y="1707445"/>
                </a:lnTo>
                <a:lnTo>
                  <a:pt x="691444" y="1707445"/>
                </a:lnTo>
              </a:path>
            </a:pathLst>
          </a:cu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9377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1E1DF57-8E83-8745-A804-591977C7B79D}" type="slidenum">
              <a:rPr lang="en-US" sz="1400" b="0">
                <a:latin typeface="Times New Roman" charset="0"/>
              </a:rPr>
              <a:pPr eaLnBrk="1" hangingPunct="1"/>
              <a:t>46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Distance-Vector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Details in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67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Computation of 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scalable than Link-State</a:t>
            </a:r>
          </a:p>
          <a:p>
            <a:pPr lvl="1"/>
            <a:r>
              <a:rPr lang="en-US" dirty="0" smtClean="0"/>
              <a:t>No global flooding</a:t>
            </a:r>
          </a:p>
          <a:p>
            <a:r>
              <a:rPr lang="en-US" dirty="0" smtClean="0"/>
              <a:t>Each node computing the outgoing port based on:</a:t>
            </a:r>
          </a:p>
          <a:p>
            <a:pPr lvl="1"/>
            <a:r>
              <a:rPr lang="en-US" dirty="0" smtClean="0"/>
              <a:t>Local information (who it is connected to)</a:t>
            </a:r>
          </a:p>
          <a:p>
            <a:pPr lvl="1"/>
            <a:r>
              <a:rPr lang="en-US" dirty="0" smtClean="0"/>
              <a:t>Paths advertised by neighbors</a:t>
            </a:r>
          </a:p>
          <a:p>
            <a:r>
              <a:rPr lang="en-US" dirty="0" smtClean="0"/>
              <a:t>Algorithms differ in what these exchanges contain</a:t>
            </a:r>
          </a:p>
          <a:p>
            <a:pPr lvl="1"/>
            <a:r>
              <a:rPr lang="en-US" dirty="0" smtClean="0"/>
              <a:t>Distance-vector: just the distance to each destination</a:t>
            </a:r>
          </a:p>
          <a:p>
            <a:pPr lvl="1"/>
            <a:r>
              <a:rPr lang="en-US" dirty="0" smtClean="0"/>
              <a:t>Path-vector: the entire path to each destination</a:t>
            </a:r>
          </a:p>
          <a:p>
            <a:r>
              <a:rPr lang="en-US" dirty="0" smtClean="0"/>
              <a:t>We will focus on distance-vector for now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34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Distributed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1828800" y="1828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219200" y="2971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962400" y="2057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962400" y="4343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667000" y="5181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438400" y="3124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791200" y="2895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895600" y="3733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676400" y="4648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810000" y="3276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257800" y="4419600"/>
            <a:ext cx="152400" cy="15240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16" name="Straight Connector 15"/>
          <p:cNvCxnSpPr>
            <a:stCxn id="5" idx="5"/>
            <a:endCxn id="10" idx="0"/>
          </p:cNvCxnSpPr>
          <p:nvPr/>
        </p:nvCxnSpPr>
        <p:spPr bwMode="auto">
          <a:xfrm>
            <a:off x="1958882" y="1958882"/>
            <a:ext cx="555718" cy="11653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5" idx="3"/>
            <a:endCxn id="6" idx="0"/>
          </p:cNvCxnSpPr>
          <p:nvPr/>
        </p:nvCxnSpPr>
        <p:spPr bwMode="auto">
          <a:xfrm flipH="1">
            <a:off x="1295400" y="1958882"/>
            <a:ext cx="555718" cy="10129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6" idx="5"/>
            <a:endCxn id="13" idx="1"/>
          </p:cNvCxnSpPr>
          <p:nvPr/>
        </p:nvCxnSpPr>
        <p:spPr bwMode="auto">
          <a:xfrm>
            <a:off x="1349282" y="3101882"/>
            <a:ext cx="349436" cy="15686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2" idx="1"/>
          </p:cNvCxnSpPr>
          <p:nvPr/>
        </p:nvCxnSpPr>
        <p:spPr bwMode="auto">
          <a:xfrm>
            <a:off x="2590800" y="3200400"/>
            <a:ext cx="327118" cy="5557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4" idx="5"/>
          </p:cNvCxnSpPr>
          <p:nvPr/>
        </p:nvCxnSpPr>
        <p:spPr bwMode="auto">
          <a:xfrm>
            <a:off x="3940082" y="3406682"/>
            <a:ext cx="1362354" cy="105755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4" idx="7"/>
          </p:cNvCxnSpPr>
          <p:nvPr/>
        </p:nvCxnSpPr>
        <p:spPr bwMode="auto">
          <a:xfrm flipH="1">
            <a:off x="3940082" y="2133600"/>
            <a:ext cx="98518" cy="11653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endCxn id="11" idx="4"/>
          </p:cNvCxnSpPr>
          <p:nvPr/>
        </p:nvCxnSpPr>
        <p:spPr bwMode="auto">
          <a:xfrm>
            <a:off x="4038600" y="2057400"/>
            <a:ext cx="1828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endCxn id="15" idx="0"/>
          </p:cNvCxnSpPr>
          <p:nvPr/>
        </p:nvCxnSpPr>
        <p:spPr bwMode="auto">
          <a:xfrm flipH="1">
            <a:off x="5334000" y="3048000"/>
            <a:ext cx="53340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9" idx="2"/>
          </p:cNvCxnSpPr>
          <p:nvPr/>
        </p:nvCxnSpPr>
        <p:spPr bwMode="auto">
          <a:xfrm>
            <a:off x="1752600" y="4648200"/>
            <a:ext cx="9144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endCxn id="8" idx="3"/>
          </p:cNvCxnSpPr>
          <p:nvPr/>
        </p:nvCxnSpPr>
        <p:spPr bwMode="auto">
          <a:xfrm>
            <a:off x="2971800" y="3733800"/>
            <a:ext cx="1012918" cy="7396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endCxn id="8" idx="5"/>
          </p:cNvCxnSpPr>
          <p:nvPr/>
        </p:nvCxnSpPr>
        <p:spPr bwMode="auto">
          <a:xfrm flipH="1">
            <a:off x="4092482" y="4419600"/>
            <a:ext cx="1241518" cy="538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endCxn id="8" idx="1"/>
          </p:cNvCxnSpPr>
          <p:nvPr/>
        </p:nvCxnSpPr>
        <p:spPr bwMode="auto">
          <a:xfrm>
            <a:off x="3886200" y="3276600"/>
            <a:ext cx="98518" cy="10891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9" idx="0"/>
          </p:cNvCxnSpPr>
          <p:nvPr/>
        </p:nvCxnSpPr>
        <p:spPr bwMode="auto">
          <a:xfrm flipH="1">
            <a:off x="2743200" y="3810000"/>
            <a:ext cx="22860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0" idx="6"/>
            <a:endCxn id="14" idx="1"/>
          </p:cNvCxnSpPr>
          <p:nvPr/>
        </p:nvCxnSpPr>
        <p:spPr bwMode="auto">
          <a:xfrm>
            <a:off x="2590800" y="3200400"/>
            <a:ext cx="1241518" cy="985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6" idx="6"/>
            <a:endCxn id="10" idx="2"/>
          </p:cNvCxnSpPr>
          <p:nvPr/>
        </p:nvCxnSpPr>
        <p:spPr bwMode="auto">
          <a:xfrm>
            <a:off x="1371600" y="3048000"/>
            <a:ext cx="10668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13" idx="0"/>
            <a:endCxn id="12" idx="3"/>
          </p:cNvCxnSpPr>
          <p:nvPr/>
        </p:nvCxnSpPr>
        <p:spPr bwMode="auto">
          <a:xfrm flipV="1">
            <a:off x="1752600" y="3863882"/>
            <a:ext cx="1165318" cy="7843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9" idx="7"/>
            <a:endCxn id="8" idx="3"/>
          </p:cNvCxnSpPr>
          <p:nvPr/>
        </p:nvCxnSpPr>
        <p:spPr bwMode="auto">
          <a:xfrm flipV="1">
            <a:off x="2797082" y="4473482"/>
            <a:ext cx="1187636" cy="7304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13" idx="0"/>
            <a:endCxn id="10" idx="3"/>
          </p:cNvCxnSpPr>
          <p:nvPr/>
        </p:nvCxnSpPr>
        <p:spPr bwMode="auto">
          <a:xfrm flipV="1">
            <a:off x="1752600" y="3254282"/>
            <a:ext cx="708118" cy="13939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12" idx="0"/>
            <a:endCxn id="14" idx="2"/>
          </p:cNvCxnSpPr>
          <p:nvPr/>
        </p:nvCxnSpPr>
        <p:spPr bwMode="auto">
          <a:xfrm flipV="1">
            <a:off x="2971800" y="3352800"/>
            <a:ext cx="8382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14" idx="7"/>
            <a:endCxn id="11" idx="5"/>
          </p:cNvCxnSpPr>
          <p:nvPr/>
        </p:nvCxnSpPr>
        <p:spPr bwMode="auto">
          <a:xfrm flipV="1">
            <a:off x="3940082" y="3025682"/>
            <a:ext cx="1981200" cy="2732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5" idx="7"/>
            <a:endCxn id="7" idx="2"/>
          </p:cNvCxnSpPr>
          <p:nvPr/>
        </p:nvCxnSpPr>
        <p:spPr bwMode="auto">
          <a:xfrm>
            <a:off x="1958882" y="1851118"/>
            <a:ext cx="2003518" cy="2824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10" idx="7"/>
            <a:endCxn id="7" idx="0"/>
          </p:cNvCxnSpPr>
          <p:nvPr/>
        </p:nvCxnSpPr>
        <p:spPr bwMode="auto">
          <a:xfrm flipV="1">
            <a:off x="2568482" y="2057400"/>
            <a:ext cx="1470118" cy="10891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ular Callout 36"/>
          <p:cNvSpPr/>
          <p:nvPr/>
        </p:nvSpPr>
        <p:spPr bwMode="auto">
          <a:xfrm>
            <a:off x="5486400" y="1905000"/>
            <a:ext cx="2667000" cy="685800"/>
          </a:xfrm>
          <a:prstGeom prst="wedgeRectCallout">
            <a:avLst>
              <a:gd name="adj1" fmla="val -35283"/>
              <a:gd name="adj2" fmla="val 9704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 smtClean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I am one hop away</a:t>
            </a:r>
            <a:endParaRPr lang="en-US" dirty="0">
              <a:solidFill>
                <a:srgbClr val="F47A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8" name="Rectangular Callout 37"/>
          <p:cNvSpPr/>
          <p:nvPr/>
        </p:nvSpPr>
        <p:spPr bwMode="auto">
          <a:xfrm>
            <a:off x="4114800" y="4876800"/>
            <a:ext cx="2667000" cy="685800"/>
          </a:xfrm>
          <a:prstGeom prst="wedgeRectCallout">
            <a:avLst>
              <a:gd name="adj1" fmla="val -50997"/>
              <a:gd name="adj2" fmla="val -10481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 smtClean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I am one hop away</a:t>
            </a:r>
            <a:endParaRPr lang="en-US" dirty="0">
              <a:solidFill>
                <a:srgbClr val="F47A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9" name="Rectangular Callout 38"/>
          <p:cNvSpPr/>
          <p:nvPr/>
        </p:nvSpPr>
        <p:spPr bwMode="auto">
          <a:xfrm>
            <a:off x="5791200" y="3657600"/>
            <a:ext cx="2667000" cy="685800"/>
          </a:xfrm>
          <a:prstGeom prst="wedgeRectCallout">
            <a:avLst>
              <a:gd name="adj1" fmla="val -119092"/>
              <a:gd name="adj2" fmla="val -97404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 smtClean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I am one hop away</a:t>
            </a:r>
            <a:endParaRPr lang="en-US" dirty="0">
              <a:solidFill>
                <a:srgbClr val="F47A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Rectangular Callout 39"/>
          <p:cNvSpPr/>
          <p:nvPr/>
        </p:nvSpPr>
        <p:spPr bwMode="auto">
          <a:xfrm>
            <a:off x="762000" y="5715000"/>
            <a:ext cx="2667000" cy="685800"/>
          </a:xfrm>
          <a:prstGeom prst="wedgeRectCallout">
            <a:avLst>
              <a:gd name="adj1" fmla="val 23289"/>
              <a:gd name="adj2" fmla="val -1103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I am two hops away</a:t>
            </a:r>
            <a:endParaRPr lang="en-US" dirty="0">
              <a:solidFill>
                <a:srgbClr val="FF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1" name="Rectangular Callout 40"/>
          <p:cNvSpPr/>
          <p:nvPr/>
        </p:nvSpPr>
        <p:spPr bwMode="auto">
          <a:xfrm>
            <a:off x="2590800" y="1143000"/>
            <a:ext cx="2667000" cy="685800"/>
          </a:xfrm>
          <a:prstGeom prst="wedgeRectCallout">
            <a:avLst>
              <a:gd name="adj1" fmla="val 4718"/>
              <a:gd name="adj2" fmla="val 8222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I am two hops away</a:t>
            </a:r>
            <a:endParaRPr lang="en-US" dirty="0">
              <a:solidFill>
                <a:srgbClr val="FF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2" name="Rectangular Callout 41"/>
          <p:cNvSpPr/>
          <p:nvPr/>
        </p:nvSpPr>
        <p:spPr bwMode="auto">
          <a:xfrm>
            <a:off x="457200" y="2057400"/>
            <a:ext cx="2667000" cy="685800"/>
          </a:xfrm>
          <a:prstGeom prst="wedgeRectCallout">
            <a:avLst>
              <a:gd name="adj1" fmla="val 27099"/>
              <a:gd name="adj2" fmla="val 108152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I am two hops away</a:t>
            </a:r>
            <a:endParaRPr lang="en-US" dirty="0">
              <a:solidFill>
                <a:srgbClr val="FF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4" name="Rectangular Callout 43"/>
          <p:cNvSpPr/>
          <p:nvPr/>
        </p:nvSpPr>
        <p:spPr bwMode="auto">
          <a:xfrm>
            <a:off x="2819400" y="2895600"/>
            <a:ext cx="2667000" cy="685800"/>
          </a:xfrm>
          <a:prstGeom prst="wedgeRectCallout">
            <a:avLst>
              <a:gd name="adj1" fmla="val -44806"/>
              <a:gd name="adj2" fmla="val 84078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I am two hops away</a:t>
            </a:r>
            <a:endParaRPr lang="en-US" dirty="0">
              <a:solidFill>
                <a:srgbClr val="FF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5" name="Rectangular Callout 44"/>
          <p:cNvSpPr/>
          <p:nvPr/>
        </p:nvSpPr>
        <p:spPr bwMode="auto">
          <a:xfrm>
            <a:off x="76200" y="3276600"/>
            <a:ext cx="2667000" cy="685800"/>
          </a:xfrm>
          <a:prstGeom prst="wedgeRectCallout">
            <a:avLst>
              <a:gd name="adj1" fmla="val -3853"/>
              <a:gd name="adj2" fmla="val -86293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I am three hops away</a:t>
            </a:r>
            <a:endParaRPr lang="en-US" dirty="0">
              <a:solidFill>
                <a:srgbClr val="0000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6" name="Rectangular Callout 45"/>
          <p:cNvSpPr/>
          <p:nvPr/>
        </p:nvSpPr>
        <p:spPr bwMode="auto">
          <a:xfrm>
            <a:off x="76200" y="914400"/>
            <a:ext cx="2667000" cy="685800"/>
          </a:xfrm>
          <a:prstGeom prst="wedgeRectCallout">
            <a:avLst>
              <a:gd name="adj1" fmla="val 17099"/>
              <a:gd name="adj2" fmla="val 9333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I am three hops away</a:t>
            </a:r>
            <a:endParaRPr lang="en-US" dirty="0">
              <a:solidFill>
                <a:srgbClr val="0000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7" name="Rectangular Callout 46"/>
          <p:cNvSpPr/>
          <p:nvPr/>
        </p:nvSpPr>
        <p:spPr bwMode="auto">
          <a:xfrm>
            <a:off x="6096000" y="4648200"/>
            <a:ext cx="2667000" cy="685800"/>
          </a:xfrm>
          <a:prstGeom prst="wedgeRectCallout">
            <a:avLst>
              <a:gd name="adj1" fmla="val -75759"/>
              <a:gd name="adj2" fmla="val -7147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28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Destination</a:t>
            </a:r>
            <a:endParaRPr lang="en-US" sz="2800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8" name="Rectangular Callout 47"/>
          <p:cNvSpPr/>
          <p:nvPr/>
        </p:nvSpPr>
        <p:spPr bwMode="auto">
          <a:xfrm>
            <a:off x="457200" y="4953000"/>
            <a:ext cx="2667000" cy="685800"/>
          </a:xfrm>
          <a:prstGeom prst="wedgeRectCallout">
            <a:avLst>
              <a:gd name="adj1" fmla="val -3853"/>
              <a:gd name="adj2" fmla="val -86293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I am three hops away</a:t>
            </a:r>
            <a:endParaRPr lang="en-US" dirty="0">
              <a:solidFill>
                <a:srgbClr val="0000FF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999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1" animBg="1"/>
      <p:bldP spid="4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what you could have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Destination stands up</a:t>
            </a:r>
          </a:p>
          <a:p>
            <a:r>
              <a:rPr lang="en-US" dirty="0" smtClean="0"/>
              <a:t>Announces neighbors</a:t>
            </a:r>
          </a:p>
          <a:p>
            <a:pPr lvl="1"/>
            <a:r>
              <a:rPr lang="en-US" dirty="0" smtClean="0"/>
              <a:t>They stand up</a:t>
            </a:r>
          </a:p>
          <a:p>
            <a:r>
              <a:rPr lang="en-US" dirty="0" smtClean="0"/>
              <a:t>They announce their neighbors</a:t>
            </a:r>
          </a:p>
          <a:p>
            <a:pPr lvl="1"/>
            <a:r>
              <a:rPr lang="en-US" dirty="0" smtClean="0"/>
              <a:t>They stand up (if they haven’t already done so)</a:t>
            </a:r>
          </a:p>
          <a:p>
            <a:pPr lvl="1"/>
            <a:r>
              <a:rPr lang="en-US" b="1" dirty="0" smtClean="0"/>
              <a:t>They remember who called them to stand</a:t>
            </a:r>
          </a:p>
          <a:p>
            <a:r>
              <a:rPr lang="en-US" dirty="0" smtClean="0"/>
              <a:t>…..and so on, until source stands</a:t>
            </a:r>
          </a:p>
          <a:p>
            <a:endParaRPr lang="en-US" dirty="0" smtClean="0"/>
          </a:p>
          <a:p>
            <a:r>
              <a:rPr lang="en-US" b="1" dirty="0" smtClean="0"/>
              <a:t>Key point: don’t stand up twice!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11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Summary of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486400"/>
          </a:xfrm>
        </p:spPr>
        <p:txBody>
          <a:bodyPr/>
          <a:lstStyle/>
          <a:p>
            <a:r>
              <a:rPr lang="en-US" dirty="0" smtClean="0"/>
              <a:t>Architecture, layering, E2E principle, blah, blah,…</a:t>
            </a:r>
          </a:p>
          <a:p>
            <a:pPr lvl="1"/>
            <a:r>
              <a:rPr lang="en-US" dirty="0" smtClean="0"/>
              <a:t>How functionality is organized</a:t>
            </a:r>
          </a:p>
          <a:p>
            <a:r>
              <a:rPr lang="en-US" dirty="0" smtClean="0"/>
              <a:t>There are only two important design challenges:</a:t>
            </a:r>
          </a:p>
          <a:p>
            <a:pPr lvl="1"/>
            <a:r>
              <a:rPr lang="en-US" b="1" dirty="0" smtClean="0"/>
              <a:t>Reliable Transport </a:t>
            </a:r>
            <a:r>
              <a:rPr lang="en-US" dirty="0" smtClean="0"/>
              <a:t>and </a:t>
            </a:r>
            <a:r>
              <a:rPr lang="en-US" b="1" dirty="0" smtClean="0"/>
              <a:t>Routing</a:t>
            </a:r>
          </a:p>
          <a:p>
            <a:r>
              <a:rPr lang="en-US" dirty="0" smtClean="0"/>
              <a:t>Reliable Transport:</a:t>
            </a:r>
          </a:p>
          <a:p>
            <a:pPr marL="0" indent="0" algn="ctr">
              <a:buNone/>
            </a:pPr>
            <a:r>
              <a:rPr lang="en-US" i="1" dirty="0" smtClean="0"/>
              <a:t>A </a:t>
            </a:r>
            <a:r>
              <a:rPr lang="en-US" i="1" dirty="0"/>
              <a:t>transport mechanism is “reliable” if and only if it resends all dropped or corrupted </a:t>
            </a:r>
            <a:r>
              <a:rPr lang="en-US" i="1" dirty="0" smtClean="0"/>
              <a:t>packets</a:t>
            </a:r>
          </a:p>
          <a:p>
            <a:r>
              <a:rPr lang="en-US" dirty="0" smtClean="0"/>
              <a:t>Routing:</a:t>
            </a:r>
          </a:p>
          <a:p>
            <a:pPr marL="339725" lvl="1" indent="0" algn="ctr">
              <a:buNone/>
            </a:pPr>
            <a:r>
              <a:rPr lang="en-US" sz="2800" i="1" dirty="0">
                <a:ea typeface="ＭＳ Ｐゴシック" charset="0"/>
              </a:rPr>
              <a:t>Global routing state is valid if and only if there are no dead </a:t>
            </a:r>
            <a:r>
              <a:rPr lang="en-US" sz="2800" i="1" dirty="0" smtClean="0">
                <a:ea typeface="ＭＳ Ｐゴシック" charset="0"/>
              </a:rPr>
              <a:t>ends (easy) and </a:t>
            </a:r>
            <a:r>
              <a:rPr lang="en-US" sz="2800" i="1" dirty="0">
                <a:ea typeface="ＭＳ Ｐゴシック" charset="0"/>
              </a:rPr>
              <a:t>there are no </a:t>
            </a:r>
            <a:r>
              <a:rPr lang="en-US" sz="2800" i="1" dirty="0" smtClean="0">
                <a:ea typeface="ＭＳ Ｐゴシック" charset="0"/>
              </a:rPr>
              <a:t>loops (hard)</a:t>
            </a:r>
            <a:endParaRPr lang="en-US" sz="2800" i="1" dirty="0">
              <a:ea typeface="ＭＳ Ｐゴシック" charset="0"/>
            </a:endParaRPr>
          </a:p>
          <a:p>
            <a:endParaRPr lang="en-US" dirty="0"/>
          </a:p>
          <a:p>
            <a:pPr lvl="8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58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Destination stands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63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1828800" y="1828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219200" y="2971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962400" y="2057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962400" y="4343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667000" y="5181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438400" y="3124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791200" y="2895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895600" y="3733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676400" y="4648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810000" y="3276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257800" y="4419600"/>
            <a:ext cx="152400" cy="15240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16" name="Straight Connector 15"/>
          <p:cNvCxnSpPr>
            <a:stCxn id="5" idx="5"/>
            <a:endCxn id="10" idx="0"/>
          </p:cNvCxnSpPr>
          <p:nvPr/>
        </p:nvCxnSpPr>
        <p:spPr bwMode="auto">
          <a:xfrm>
            <a:off x="1958882" y="1958882"/>
            <a:ext cx="555718" cy="11653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5" idx="3"/>
            <a:endCxn id="6" idx="0"/>
          </p:cNvCxnSpPr>
          <p:nvPr/>
        </p:nvCxnSpPr>
        <p:spPr bwMode="auto">
          <a:xfrm flipH="1">
            <a:off x="1295400" y="1958882"/>
            <a:ext cx="555718" cy="10129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6" idx="5"/>
            <a:endCxn id="13" idx="1"/>
          </p:cNvCxnSpPr>
          <p:nvPr/>
        </p:nvCxnSpPr>
        <p:spPr bwMode="auto">
          <a:xfrm>
            <a:off x="1349282" y="3101882"/>
            <a:ext cx="349436" cy="15686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2" idx="1"/>
          </p:cNvCxnSpPr>
          <p:nvPr/>
        </p:nvCxnSpPr>
        <p:spPr bwMode="auto">
          <a:xfrm>
            <a:off x="2590800" y="3200400"/>
            <a:ext cx="327118" cy="5557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4" idx="5"/>
          </p:cNvCxnSpPr>
          <p:nvPr/>
        </p:nvCxnSpPr>
        <p:spPr bwMode="auto">
          <a:xfrm>
            <a:off x="3940082" y="3406682"/>
            <a:ext cx="1362354" cy="105755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4" idx="7"/>
          </p:cNvCxnSpPr>
          <p:nvPr/>
        </p:nvCxnSpPr>
        <p:spPr bwMode="auto">
          <a:xfrm flipH="1">
            <a:off x="3940082" y="2133600"/>
            <a:ext cx="98518" cy="11653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endCxn id="11" idx="4"/>
          </p:cNvCxnSpPr>
          <p:nvPr/>
        </p:nvCxnSpPr>
        <p:spPr bwMode="auto">
          <a:xfrm>
            <a:off x="4038600" y="2057400"/>
            <a:ext cx="1828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endCxn id="15" idx="0"/>
          </p:cNvCxnSpPr>
          <p:nvPr/>
        </p:nvCxnSpPr>
        <p:spPr bwMode="auto">
          <a:xfrm flipH="1">
            <a:off x="5334000" y="3048000"/>
            <a:ext cx="53340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9" idx="2"/>
          </p:cNvCxnSpPr>
          <p:nvPr/>
        </p:nvCxnSpPr>
        <p:spPr bwMode="auto">
          <a:xfrm>
            <a:off x="1752600" y="4648200"/>
            <a:ext cx="9144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endCxn id="8" idx="3"/>
          </p:cNvCxnSpPr>
          <p:nvPr/>
        </p:nvCxnSpPr>
        <p:spPr bwMode="auto">
          <a:xfrm>
            <a:off x="2971800" y="3733800"/>
            <a:ext cx="1012918" cy="7396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endCxn id="8" idx="5"/>
          </p:cNvCxnSpPr>
          <p:nvPr/>
        </p:nvCxnSpPr>
        <p:spPr bwMode="auto">
          <a:xfrm flipH="1">
            <a:off x="4092482" y="4419600"/>
            <a:ext cx="1241518" cy="538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endCxn id="8" idx="1"/>
          </p:cNvCxnSpPr>
          <p:nvPr/>
        </p:nvCxnSpPr>
        <p:spPr bwMode="auto">
          <a:xfrm>
            <a:off x="3886200" y="3276600"/>
            <a:ext cx="98518" cy="10891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9" idx="0"/>
          </p:cNvCxnSpPr>
          <p:nvPr/>
        </p:nvCxnSpPr>
        <p:spPr bwMode="auto">
          <a:xfrm flipH="1">
            <a:off x="2743200" y="3810000"/>
            <a:ext cx="22860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0" idx="6"/>
            <a:endCxn id="14" idx="1"/>
          </p:cNvCxnSpPr>
          <p:nvPr/>
        </p:nvCxnSpPr>
        <p:spPr bwMode="auto">
          <a:xfrm>
            <a:off x="2590800" y="3200400"/>
            <a:ext cx="1241518" cy="985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6" idx="6"/>
            <a:endCxn id="10" idx="2"/>
          </p:cNvCxnSpPr>
          <p:nvPr/>
        </p:nvCxnSpPr>
        <p:spPr bwMode="auto">
          <a:xfrm>
            <a:off x="1371600" y="3048000"/>
            <a:ext cx="10668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13" idx="0"/>
            <a:endCxn id="12" idx="3"/>
          </p:cNvCxnSpPr>
          <p:nvPr/>
        </p:nvCxnSpPr>
        <p:spPr bwMode="auto">
          <a:xfrm flipV="1">
            <a:off x="1752600" y="3863882"/>
            <a:ext cx="1165318" cy="7843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9" idx="7"/>
            <a:endCxn id="8" idx="3"/>
          </p:cNvCxnSpPr>
          <p:nvPr/>
        </p:nvCxnSpPr>
        <p:spPr bwMode="auto">
          <a:xfrm flipV="1">
            <a:off x="2797082" y="4473482"/>
            <a:ext cx="1187636" cy="7304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13" idx="0"/>
            <a:endCxn id="10" idx="3"/>
          </p:cNvCxnSpPr>
          <p:nvPr/>
        </p:nvCxnSpPr>
        <p:spPr bwMode="auto">
          <a:xfrm flipV="1">
            <a:off x="1752600" y="3254282"/>
            <a:ext cx="708118" cy="13939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12" idx="0"/>
            <a:endCxn id="14" idx="2"/>
          </p:cNvCxnSpPr>
          <p:nvPr/>
        </p:nvCxnSpPr>
        <p:spPr bwMode="auto">
          <a:xfrm flipV="1">
            <a:off x="2971800" y="3352800"/>
            <a:ext cx="8382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14" idx="7"/>
            <a:endCxn id="11" idx="5"/>
          </p:cNvCxnSpPr>
          <p:nvPr/>
        </p:nvCxnSpPr>
        <p:spPr bwMode="auto">
          <a:xfrm flipV="1">
            <a:off x="3940082" y="3025682"/>
            <a:ext cx="1981200" cy="2732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5" idx="7"/>
            <a:endCxn id="7" idx="2"/>
          </p:cNvCxnSpPr>
          <p:nvPr/>
        </p:nvCxnSpPr>
        <p:spPr bwMode="auto">
          <a:xfrm>
            <a:off x="1958882" y="1851118"/>
            <a:ext cx="2003518" cy="2824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10" idx="7"/>
            <a:endCxn id="7" idx="0"/>
          </p:cNvCxnSpPr>
          <p:nvPr/>
        </p:nvCxnSpPr>
        <p:spPr bwMode="auto">
          <a:xfrm flipV="1">
            <a:off x="2568482" y="2057400"/>
            <a:ext cx="1470118" cy="10891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3193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Destination stands up</a:t>
            </a:r>
          </a:p>
          <a:p>
            <a:r>
              <a:rPr lang="en-US" dirty="0" smtClean="0"/>
              <a:t>Announces neighbors</a:t>
            </a:r>
          </a:p>
          <a:p>
            <a:pPr lvl="1"/>
            <a:r>
              <a:rPr lang="en-US" dirty="0" smtClean="0"/>
              <a:t>They stand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69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1828800" y="1828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219200" y="2971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962400" y="2057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962400" y="4343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667000" y="5181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438400" y="3124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791200" y="2895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895600" y="3733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676400" y="4648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810000" y="3276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257800" y="4419600"/>
            <a:ext cx="152400" cy="15240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16" name="Straight Connector 15"/>
          <p:cNvCxnSpPr>
            <a:stCxn id="5" idx="5"/>
            <a:endCxn id="10" idx="0"/>
          </p:cNvCxnSpPr>
          <p:nvPr/>
        </p:nvCxnSpPr>
        <p:spPr bwMode="auto">
          <a:xfrm>
            <a:off x="1958882" y="1958882"/>
            <a:ext cx="555718" cy="11653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5" idx="3"/>
            <a:endCxn id="6" idx="0"/>
          </p:cNvCxnSpPr>
          <p:nvPr/>
        </p:nvCxnSpPr>
        <p:spPr bwMode="auto">
          <a:xfrm flipH="1">
            <a:off x="1295400" y="1958882"/>
            <a:ext cx="555718" cy="10129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6" idx="5"/>
            <a:endCxn id="13" idx="1"/>
          </p:cNvCxnSpPr>
          <p:nvPr/>
        </p:nvCxnSpPr>
        <p:spPr bwMode="auto">
          <a:xfrm>
            <a:off x="1349282" y="3101882"/>
            <a:ext cx="349436" cy="15686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2" idx="1"/>
          </p:cNvCxnSpPr>
          <p:nvPr/>
        </p:nvCxnSpPr>
        <p:spPr bwMode="auto">
          <a:xfrm>
            <a:off x="2590800" y="3200400"/>
            <a:ext cx="327118" cy="5557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4" idx="5"/>
          </p:cNvCxnSpPr>
          <p:nvPr/>
        </p:nvCxnSpPr>
        <p:spPr bwMode="auto">
          <a:xfrm>
            <a:off x="3940082" y="3406682"/>
            <a:ext cx="1362354" cy="105755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4" idx="7"/>
          </p:cNvCxnSpPr>
          <p:nvPr/>
        </p:nvCxnSpPr>
        <p:spPr bwMode="auto">
          <a:xfrm flipH="1">
            <a:off x="3940082" y="2133600"/>
            <a:ext cx="98518" cy="11653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endCxn id="11" idx="4"/>
          </p:cNvCxnSpPr>
          <p:nvPr/>
        </p:nvCxnSpPr>
        <p:spPr bwMode="auto">
          <a:xfrm>
            <a:off x="4038600" y="2057400"/>
            <a:ext cx="1828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endCxn id="15" idx="0"/>
          </p:cNvCxnSpPr>
          <p:nvPr/>
        </p:nvCxnSpPr>
        <p:spPr bwMode="auto">
          <a:xfrm flipH="1">
            <a:off x="5334000" y="3048000"/>
            <a:ext cx="53340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9" idx="2"/>
          </p:cNvCxnSpPr>
          <p:nvPr/>
        </p:nvCxnSpPr>
        <p:spPr bwMode="auto">
          <a:xfrm>
            <a:off x="1752600" y="4648200"/>
            <a:ext cx="9144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endCxn id="8" idx="3"/>
          </p:cNvCxnSpPr>
          <p:nvPr/>
        </p:nvCxnSpPr>
        <p:spPr bwMode="auto">
          <a:xfrm>
            <a:off x="2971800" y="3733800"/>
            <a:ext cx="1012918" cy="7396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endCxn id="8" idx="5"/>
          </p:cNvCxnSpPr>
          <p:nvPr/>
        </p:nvCxnSpPr>
        <p:spPr bwMode="auto">
          <a:xfrm flipH="1">
            <a:off x="4092482" y="4419600"/>
            <a:ext cx="1241518" cy="538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endCxn id="8" idx="1"/>
          </p:cNvCxnSpPr>
          <p:nvPr/>
        </p:nvCxnSpPr>
        <p:spPr bwMode="auto">
          <a:xfrm>
            <a:off x="3886200" y="3276600"/>
            <a:ext cx="98518" cy="10891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9" idx="0"/>
          </p:cNvCxnSpPr>
          <p:nvPr/>
        </p:nvCxnSpPr>
        <p:spPr bwMode="auto">
          <a:xfrm flipH="1">
            <a:off x="2743200" y="3810000"/>
            <a:ext cx="22860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0" idx="6"/>
            <a:endCxn id="14" idx="1"/>
          </p:cNvCxnSpPr>
          <p:nvPr/>
        </p:nvCxnSpPr>
        <p:spPr bwMode="auto">
          <a:xfrm>
            <a:off x="2590800" y="3200400"/>
            <a:ext cx="1241518" cy="985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6" idx="6"/>
            <a:endCxn id="10" idx="2"/>
          </p:cNvCxnSpPr>
          <p:nvPr/>
        </p:nvCxnSpPr>
        <p:spPr bwMode="auto">
          <a:xfrm>
            <a:off x="1371600" y="3048000"/>
            <a:ext cx="10668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13" idx="0"/>
            <a:endCxn id="12" idx="3"/>
          </p:cNvCxnSpPr>
          <p:nvPr/>
        </p:nvCxnSpPr>
        <p:spPr bwMode="auto">
          <a:xfrm flipV="1">
            <a:off x="1752600" y="3863882"/>
            <a:ext cx="1165318" cy="7843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9" idx="7"/>
            <a:endCxn id="8" idx="3"/>
          </p:cNvCxnSpPr>
          <p:nvPr/>
        </p:nvCxnSpPr>
        <p:spPr bwMode="auto">
          <a:xfrm flipV="1">
            <a:off x="2797082" y="4473482"/>
            <a:ext cx="1187636" cy="7304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13" idx="0"/>
            <a:endCxn id="10" idx="3"/>
          </p:cNvCxnSpPr>
          <p:nvPr/>
        </p:nvCxnSpPr>
        <p:spPr bwMode="auto">
          <a:xfrm flipV="1">
            <a:off x="1752600" y="3254282"/>
            <a:ext cx="708118" cy="13939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12" idx="0"/>
            <a:endCxn id="14" idx="2"/>
          </p:cNvCxnSpPr>
          <p:nvPr/>
        </p:nvCxnSpPr>
        <p:spPr bwMode="auto">
          <a:xfrm flipV="1">
            <a:off x="2971800" y="3352800"/>
            <a:ext cx="8382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14" idx="7"/>
            <a:endCxn id="11" idx="5"/>
          </p:cNvCxnSpPr>
          <p:nvPr/>
        </p:nvCxnSpPr>
        <p:spPr bwMode="auto">
          <a:xfrm flipV="1">
            <a:off x="3940082" y="3025682"/>
            <a:ext cx="1981200" cy="2732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5" idx="7"/>
            <a:endCxn id="7" idx="2"/>
          </p:cNvCxnSpPr>
          <p:nvPr/>
        </p:nvCxnSpPr>
        <p:spPr bwMode="auto">
          <a:xfrm>
            <a:off x="1958882" y="1851118"/>
            <a:ext cx="2003518" cy="2824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10" idx="7"/>
            <a:endCxn id="7" idx="0"/>
          </p:cNvCxnSpPr>
          <p:nvPr/>
        </p:nvCxnSpPr>
        <p:spPr bwMode="auto">
          <a:xfrm flipV="1">
            <a:off x="2568482" y="2057400"/>
            <a:ext cx="1470118" cy="10891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ular Callout 36"/>
          <p:cNvSpPr/>
          <p:nvPr/>
        </p:nvSpPr>
        <p:spPr bwMode="auto">
          <a:xfrm>
            <a:off x="5486400" y="1905000"/>
            <a:ext cx="2667000" cy="685800"/>
          </a:xfrm>
          <a:prstGeom prst="wedgeRectCallout">
            <a:avLst>
              <a:gd name="adj1" fmla="val -35283"/>
              <a:gd name="adj2" fmla="val 9704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 smtClean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I am one hop away</a:t>
            </a:r>
            <a:endParaRPr lang="en-US" dirty="0">
              <a:solidFill>
                <a:srgbClr val="F47A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8" name="Rectangular Callout 37"/>
          <p:cNvSpPr/>
          <p:nvPr/>
        </p:nvSpPr>
        <p:spPr bwMode="auto">
          <a:xfrm>
            <a:off x="4114800" y="4876800"/>
            <a:ext cx="2667000" cy="685800"/>
          </a:xfrm>
          <a:prstGeom prst="wedgeRectCallout">
            <a:avLst>
              <a:gd name="adj1" fmla="val -50997"/>
              <a:gd name="adj2" fmla="val -10481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 smtClean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I am one hop away</a:t>
            </a:r>
            <a:endParaRPr lang="en-US" dirty="0">
              <a:solidFill>
                <a:srgbClr val="F47A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9" name="Rectangular Callout 38"/>
          <p:cNvSpPr/>
          <p:nvPr/>
        </p:nvSpPr>
        <p:spPr bwMode="auto">
          <a:xfrm>
            <a:off x="5791200" y="3657600"/>
            <a:ext cx="2667000" cy="685800"/>
          </a:xfrm>
          <a:prstGeom prst="wedgeRectCallout">
            <a:avLst>
              <a:gd name="adj1" fmla="val -119092"/>
              <a:gd name="adj2" fmla="val -97404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 smtClean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I am one hop away</a:t>
            </a:r>
            <a:endParaRPr lang="en-US" dirty="0">
              <a:solidFill>
                <a:srgbClr val="F47A00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586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Destination stands up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Announces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neighbors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They stand up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smtClean="0"/>
              <a:t>They announce their neighbors</a:t>
            </a:r>
          </a:p>
          <a:p>
            <a:pPr lvl="1"/>
            <a:r>
              <a:rPr lang="en-US" dirty="0" smtClean="0"/>
              <a:t>They stand up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8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1828800" y="1828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219200" y="2971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962400" y="2057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962400" y="4343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667000" y="5181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438400" y="3124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791200" y="2895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895600" y="3733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676400" y="4648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810000" y="3276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257800" y="4419600"/>
            <a:ext cx="152400" cy="15240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16" name="Straight Connector 15"/>
          <p:cNvCxnSpPr>
            <a:stCxn id="5" idx="5"/>
            <a:endCxn id="10" idx="0"/>
          </p:cNvCxnSpPr>
          <p:nvPr/>
        </p:nvCxnSpPr>
        <p:spPr bwMode="auto">
          <a:xfrm>
            <a:off x="1958882" y="1958882"/>
            <a:ext cx="555718" cy="11653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5" idx="3"/>
            <a:endCxn id="6" idx="0"/>
          </p:cNvCxnSpPr>
          <p:nvPr/>
        </p:nvCxnSpPr>
        <p:spPr bwMode="auto">
          <a:xfrm flipH="1">
            <a:off x="1295400" y="1958882"/>
            <a:ext cx="555718" cy="10129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6" idx="5"/>
            <a:endCxn id="13" idx="1"/>
          </p:cNvCxnSpPr>
          <p:nvPr/>
        </p:nvCxnSpPr>
        <p:spPr bwMode="auto">
          <a:xfrm>
            <a:off x="1349282" y="3101882"/>
            <a:ext cx="349436" cy="15686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2" idx="1"/>
          </p:cNvCxnSpPr>
          <p:nvPr/>
        </p:nvCxnSpPr>
        <p:spPr bwMode="auto">
          <a:xfrm>
            <a:off x="2590800" y="3200400"/>
            <a:ext cx="327118" cy="5557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4" idx="5"/>
          </p:cNvCxnSpPr>
          <p:nvPr/>
        </p:nvCxnSpPr>
        <p:spPr bwMode="auto">
          <a:xfrm>
            <a:off x="3940082" y="3406682"/>
            <a:ext cx="1362354" cy="105755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4" idx="7"/>
          </p:cNvCxnSpPr>
          <p:nvPr/>
        </p:nvCxnSpPr>
        <p:spPr bwMode="auto">
          <a:xfrm flipH="1">
            <a:off x="3940082" y="2133600"/>
            <a:ext cx="98518" cy="11653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endCxn id="11" idx="4"/>
          </p:cNvCxnSpPr>
          <p:nvPr/>
        </p:nvCxnSpPr>
        <p:spPr bwMode="auto">
          <a:xfrm>
            <a:off x="4038600" y="2057400"/>
            <a:ext cx="1828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endCxn id="15" idx="0"/>
          </p:cNvCxnSpPr>
          <p:nvPr/>
        </p:nvCxnSpPr>
        <p:spPr bwMode="auto">
          <a:xfrm flipH="1">
            <a:off x="5334000" y="3048000"/>
            <a:ext cx="53340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9" idx="2"/>
          </p:cNvCxnSpPr>
          <p:nvPr/>
        </p:nvCxnSpPr>
        <p:spPr bwMode="auto">
          <a:xfrm>
            <a:off x="1752600" y="4648200"/>
            <a:ext cx="9144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endCxn id="8" idx="3"/>
          </p:cNvCxnSpPr>
          <p:nvPr/>
        </p:nvCxnSpPr>
        <p:spPr bwMode="auto">
          <a:xfrm>
            <a:off x="2971800" y="3733800"/>
            <a:ext cx="1012918" cy="7396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endCxn id="8" idx="5"/>
          </p:cNvCxnSpPr>
          <p:nvPr/>
        </p:nvCxnSpPr>
        <p:spPr bwMode="auto">
          <a:xfrm flipH="1">
            <a:off x="4092482" y="4419600"/>
            <a:ext cx="1241518" cy="538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endCxn id="8" idx="1"/>
          </p:cNvCxnSpPr>
          <p:nvPr/>
        </p:nvCxnSpPr>
        <p:spPr bwMode="auto">
          <a:xfrm>
            <a:off x="3886200" y="3276600"/>
            <a:ext cx="98518" cy="10891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9" idx="0"/>
          </p:cNvCxnSpPr>
          <p:nvPr/>
        </p:nvCxnSpPr>
        <p:spPr bwMode="auto">
          <a:xfrm flipH="1">
            <a:off x="2743200" y="3810000"/>
            <a:ext cx="22860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0" idx="6"/>
            <a:endCxn id="14" idx="1"/>
          </p:cNvCxnSpPr>
          <p:nvPr/>
        </p:nvCxnSpPr>
        <p:spPr bwMode="auto">
          <a:xfrm>
            <a:off x="2590800" y="3200400"/>
            <a:ext cx="1241518" cy="985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6" idx="6"/>
            <a:endCxn id="10" idx="2"/>
          </p:cNvCxnSpPr>
          <p:nvPr/>
        </p:nvCxnSpPr>
        <p:spPr bwMode="auto">
          <a:xfrm>
            <a:off x="1371600" y="3048000"/>
            <a:ext cx="10668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13" idx="0"/>
            <a:endCxn id="12" idx="3"/>
          </p:cNvCxnSpPr>
          <p:nvPr/>
        </p:nvCxnSpPr>
        <p:spPr bwMode="auto">
          <a:xfrm flipV="1">
            <a:off x="1752600" y="3863882"/>
            <a:ext cx="1165318" cy="7843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9" idx="7"/>
            <a:endCxn id="8" idx="3"/>
          </p:cNvCxnSpPr>
          <p:nvPr/>
        </p:nvCxnSpPr>
        <p:spPr bwMode="auto">
          <a:xfrm flipV="1">
            <a:off x="2797082" y="4473482"/>
            <a:ext cx="1187636" cy="7304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13" idx="0"/>
            <a:endCxn id="10" idx="3"/>
          </p:cNvCxnSpPr>
          <p:nvPr/>
        </p:nvCxnSpPr>
        <p:spPr bwMode="auto">
          <a:xfrm flipV="1">
            <a:off x="1752600" y="3254282"/>
            <a:ext cx="708118" cy="13939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12" idx="0"/>
            <a:endCxn id="14" idx="2"/>
          </p:cNvCxnSpPr>
          <p:nvPr/>
        </p:nvCxnSpPr>
        <p:spPr bwMode="auto">
          <a:xfrm flipV="1">
            <a:off x="2971800" y="3352800"/>
            <a:ext cx="8382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14" idx="7"/>
            <a:endCxn id="11" idx="5"/>
          </p:cNvCxnSpPr>
          <p:nvPr/>
        </p:nvCxnSpPr>
        <p:spPr bwMode="auto">
          <a:xfrm flipV="1">
            <a:off x="3940082" y="3025682"/>
            <a:ext cx="1981200" cy="2732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5" idx="7"/>
            <a:endCxn id="7" idx="2"/>
          </p:cNvCxnSpPr>
          <p:nvPr/>
        </p:nvCxnSpPr>
        <p:spPr bwMode="auto">
          <a:xfrm>
            <a:off x="1958882" y="1851118"/>
            <a:ext cx="2003518" cy="2824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10" idx="7"/>
            <a:endCxn id="7" idx="0"/>
          </p:cNvCxnSpPr>
          <p:nvPr/>
        </p:nvCxnSpPr>
        <p:spPr bwMode="auto">
          <a:xfrm flipV="1">
            <a:off x="2568482" y="2057400"/>
            <a:ext cx="1470118" cy="10891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Rectangular Callout 39"/>
          <p:cNvSpPr/>
          <p:nvPr/>
        </p:nvSpPr>
        <p:spPr bwMode="auto">
          <a:xfrm>
            <a:off x="762000" y="5715000"/>
            <a:ext cx="2667000" cy="685800"/>
          </a:xfrm>
          <a:prstGeom prst="wedgeRectCallout">
            <a:avLst>
              <a:gd name="adj1" fmla="val 23289"/>
              <a:gd name="adj2" fmla="val -1103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I am two hops away</a:t>
            </a:r>
          </a:p>
        </p:txBody>
      </p:sp>
      <p:sp>
        <p:nvSpPr>
          <p:cNvPr id="41" name="Rectangular Callout 40"/>
          <p:cNvSpPr/>
          <p:nvPr/>
        </p:nvSpPr>
        <p:spPr bwMode="auto">
          <a:xfrm>
            <a:off x="2590800" y="1143000"/>
            <a:ext cx="2667000" cy="685800"/>
          </a:xfrm>
          <a:prstGeom prst="wedgeRectCallout">
            <a:avLst>
              <a:gd name="adj1" fmla="val 4718"/>
              <a:gd name="adj2" fmla="val 8222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I am two hops away</a:t>
            </a:r>
          </a:p>
        </p:txBody>
      </p:sp>
      <p:sp>
        <p:nvSpPr>
          <p:cNvPr id="42" name="Rectangular Callout 41"/>
          <p:cNvSpPr/>
          <p:nvPr/>
        </p:nvSpPr>
        <p:spPr bwMode="auto">
          <a:xfrm>
            <a:off x="457200" y="2057400"/>
            <a:ext cx="2667000" cy="685800"/>
          </a:xfrm>
          <a:prstGeom prst="wedgeRectCallout">
            <a:avLst>
              <a:gd name="adj1" fmla="val 27099"/>
              <a:gd name="adj2" fmla="val 108152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I am two hops away</a:t>
            </a:r>
          </a:p>
        </p:txBody>
      </p:sp>
      <p:sp>
        <p:nvSpPr>
          <p:cNvPr id="44" name="Rectangular Callout 43"/>
          <p:cNvSpPr/>
          <p:nvPr/>
        </p:nvSpPr>
        <p:spPr bwMode="auto">
          <a:xfrm>
            <a:off x="381000" y="4114800"/>
            <a:ext cx="2667000" cy="685800"/>
          </a:xfrm>
          <a:prstGeom prst="wedgeRectCallout">
            <a:avLst>
              <a:gd name="adj1" fmla="val 46146"/>
              <a:gd name="adj2" fmla="val -91848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I am two hops away</a:t>
            </a:r>
          </a:p>
        </p:txBody>
      </p:sp>
    </p:spTree>
    <p:extLst>
      <p:ext uri="{BB962C8B-B14F-4D97-AF65-F5344CB8AC3E}">
        <p14:creationId xmlns:p14="http://schemas.microsoft.com/office/powerpoint/2010/main" val="393193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Stand Up Twice?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called a second time means that there is a second (and longer) path to you</a:t>
            </a:r>
          </a:p>
          <a:p>
            <a:pPr lvl="1"/>
            <a:r>
              <a:rPr lang="en-US" dirty="0" smtClean="0"/>
              <a:t>You already contacted your neighbors the first time</a:t>
            </a:r>
          </a:p>
          <a:p>
            <a:pPr lvl="1"/>
            <a:r>
              <a:rPr lang="en-US" dirty="0" smtClean="0"/>
              <a:t>Your distance to destination is based on shorter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1905000" y="2895600"/>
            <a:ext cx="4724400" cy="3505200"/>
            <a:chOff x="1905000" y="2743200"/>
            <a:chExt cx="4724400" cy="3505200"/>
          </a:xfrm>
        </p:grpSpPr>
        <p:sp>
          <p:nvSpPr>
            <p:cNvPr id="5" name="Oval 4"/>
            <p:cNvSpPr/>
            <p:nvPr/>
          </p:nvSpPr>
          <p:spPr bwMode="auto">
            <a:xfrm>
              <a:off x="2514600" y="27432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4648200" y="2971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4648200" y="5257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3352800" y="6096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3124200" y="4038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6477000" y="3810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581400" y="46482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362200" y="5562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495800" y="4191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943600" y="5334000"/>
              <a:ext cx="152400" cy="152400"/>
            </a:xfrm>
            <a:prstGeom prst="ellipse">
              <a:avLst/>
            </a:prstGeom>
            <a:solidFill>
              <a:srgbClr val="008000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cxnSp>
          <p:nvCxnSpPr>
            <p:cNvPr id="15" name="Straight Connector 14"/>
            <p:cNvCxnSpPr>
              <a:stCxn id="5" idx="5"/>
              <a:endCxn id="9" idx="0"/>
            </p:cNvCxnSpPr>
            <p:nvPr/>
          </p:nvCxnSpPr>
          <p:spPr bwMode="auto">
            <a:xfrm>
              <a:off x="2644682" y="2873282"/>
              <a:ext cx="555718" cy="11653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>
              <a:stCxn id="5" idx="3"/>
              <a:endCxn id="37" idx="0"/>
            </p:cNvCxnSpPr>
            <p:nvPr/>
          </p:nvCxnSpPr>
          <p:spPr bwMode="auto">
            <a:xfrm flipH="1">
              <a:off x="1981200" y="2873282"/>
              <a:ext cx="555718" cy="10129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>
              <a:stCxn id="37" idx="5"/>
              <a:endCxn id="12" idx="1"/>
            </p:cNvCxnSpPr>
            <p:nvPr/>
          </p:nvCxnSpPr>
          <p:spPr bwMode="auto">
            <a:xfrm>
              <a:off x="2035082" y="4016282"/>
              <a:ext cx="349436" cy="156863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endCxn id="11" idx="1"/>
            </p:cNvCxnSpPr>
            <p:nvPr/>
          </p:nvCxnSpPr>
          <p:spPr bwMode="auto">
            <a:xfrm>
              <a:off x="3276600" y="4114800"/>
              <a:ext cx="327118" cy="555718"/>
            </a:xfrm>
            <a:prstGeom prst="line">
              <a:avLst/>
            </a:prstGeom>
            <a:noFill/>
            <a:ln w="762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9" name="Straight Connector 18"/>
            <p:cNvCxnSpPr>
              <a:stCxn id="13" idx="5"/>
            </p:cNvCxnSpPr>
            <p:nvPr/>
          </p:nvCxnSpPr>
          <p:spPr bwMode="auto">
            <a:xfrm>
              <a:off x="4625882" y="4321082"/>
              <a:ext cx="1362354" cy="1057554"/>
            </a:xfrm>
            <a:prstGeom prst="line">
              <a:avLst/>
            </a:prstGeom>
            <a:noFill/>
            <a:ln w="76200" cap="flat" cmpd="sng" algn="ctr">
              <a:solidFill>
                <a:srgbClr val="0000FF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endCxn id="13" idx="7"/>
            </p:cNvCxnSpPr>
            <p:nvPr/>
          </p:nvCxnSpPr>
          <p:spPr bwMode="auto">
            <a:xfrm flipH="1">
              <a:off x="4625882" y="3048000"/>
              <a:ext cx="98518" cy="11653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endCxn id="10" idx="4"/>
            </p:cNvCxnSpPr>
            <p:nvPr/>
          </p:nvCxnSpPr>
          <p:spPr bwMode="auto">
            <a:xfrm>
              <a:off x="4724400" y="2971800"/>
              <a:ext cx="1828800" cy="990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endCxn id="14" idx="0"/>
            </p:cNvCxnSpPr>
            <p:nvPr/>
          </p:nvCxnSpPr>
          <p:spPr bwMode="auto">
            <a:xfrm flipH="1">
              <a:off x="6019800" y="3962400"/>
              <a:ext cx="533400" cy="1371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>
              <a:off x="2438400" y="5562600"/>
              <a:ext cx="914400" cy="609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>
              <a:endCxn id="7" idx="3"/>
            </p:cNvCxnSpPr>
            <p:nvPr/>
          </p:nvCxnSpPr>
          <p:spPr bwMode="auto">
            <a:xfrm>
              <a:off x="3657600" y="4648200"/>
              <a:ext cx="1012918" cy="739682"/>
            </a:xfrm>
            <a:prstGeom prst="line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endCxn id="7" idx="5"/>
            </p:cNvCxnSpPr>
            <p:nvPr/>
          </p:nvCxnSpPr>
          <p:spPr bwMode="auto">
            <a:xfrm flipH="1">
              <a:off x="4778282" y="5334000"/>
              <a:ext cx="1241518" cy="53882"/>
            </a:xfrm>
            <a:prstGeom prst="line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26" name="Straight Connector 25"/>
            <p:cNvCxnSpPr>
              <a:endCxn id="7" idx="1"/>
            </p:cNvCxnSpPr>
            <p:nvPr/>
          </p:nvCxnSpPr>
          <p:spPr bwMode="auto">
            <a:xfrm>
              <a:off x="4572000" y="4191000"/>
              <a:ext cx="98518" cy="10891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H="1">
              <a:off x="3429000" y="4800600"/>
              <a:ext cx="228600" cy="1371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>
              <a:stCxn id="9" idx="6"/>
              <a:endCxn id="13" idx="1"/>
            </p:cNvCxnSpPr>
            <p:nvPr/>
          </p:nvCxnSpPr>
          <p:spPr bwMode="auto">
            <a:xfrm>
              <a:off x="3276600" y="4114800"/>
              <a:ext cx="1241518" cy="98518"/>
            </a:xfrm>
            <a:prstGeom prst="line">
              <a:avLst/>
            </a:prstGeom>
            <a:noFill/>
            <a:ln w="76200" cap="flat" cmpd="sng" algn="ctr">
              <a:solidFill>
                <a:srgbClr val="0000FF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>
              <a:stCxn id="37" idx="6"/>
              <a:endCxn id="9" idx="2"/>
            </p:cNvCxnSpPr>
            <p:nvPr/>
          </p:nvCxnSpPr>
          <p:spPr bwMode="auto">
            <a:xfrm>
              <a:off x="2057400" y="3962400"/>
              <a:ext cx="1066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>
              <a:stCxn id="12" idx="0"/>
              <a:endCxn id="11" idx="3"/>
            </p:cNvCxnSpPr>
            <p:nvPr/>
          </p:nvCxnSpPr>
          <p:spPr bwMode="auto">
            <a:xfrm flipV="1">
              <a:off x="2438400" y="4778282"/>
              <a:ext cx="1165318" cy="7843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>
              <a:stCxn id="8" idx="7"/>
              <a:endCxn id="7" idx="3"/>
            </p:cNvCxnSpPr>
            <p:nvPr/>
          </p:nvCxnSpPr>
          <p:spPr bwMode="auto">
            <a:xfrm flipV="1">
              <a:off x="3482882" y="5387882"/>
              <a:ext cx="1187636" cy="73043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>
              <a:stCxn id="12" idx="0"/>
              <a:endCxn id="9" idx="3"/>
            </p:cNvCxnSpPr>
            <p:nvPr/>
          </p:nvCxnSpPr>
          <p:spPr bwMode="auto">
            <a:xfrm flipV="1">
              <a:off x="2438400" y="4168682"/>
              <a:ext cx="708118" cy="13939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>
              <a:stCxn id="11" idx="0"/>
              <a:endCxn id="13" idx="2"/>
            </p:cNvCxnSpPr>
            <p:nvPr/>
          </p:nvCxnSpPr>
          <p:spPr bwMode="auto">
            <a:xfrm flipV="1">
              <a:off x="3657600" y="4267200"/>
              <a:ext cx="8382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>
              <a:stCxn id="13" idx="7"/>
              <a:endCxn id="10" idx="5"/>
            </p:cNvCxnSpPr>
            <p:nvPr/>
          </p:nvCxnSpPr>
          <p:spPr bwMode="auto">
            <a:xfrm flipV="1">
              <a:off x="4625882" y="3940082"/>
              <a:ext cx="1981200" cy="27323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5" idx="7"/>
              <a:endCxn id="6" idx="2"/>
            </p:cNvCxnSpPr>
            <p:nvPr/>
          </p:nvCxnSpPr>
          <p:spPr bwMode="auto">
            <a:xfrm>
              <a:off x="2644682" y="2765518"/>
              <a:ext cx="2003518" cy="28248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>
              <a:stCxn id="9" idx="7"/>
              <a:endCxn id="6" idx="0"/>
            </p:cNvCxnSpPr>
            <p:nvPr/>
          </p:nvCxnSpPr>
          <p:spPr bwMode="auto">
            <a:xfrm flipV="1">
              <a:off x="3254282" y="2971800"/>
              <a:ext cx="1470118" cy="10891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Oval 36"/>
            <p:cNvSpPr/>
            <p:nvPr/>
          </p:nvSpPr>
          <p:spPr bwMode="auto">
            <a:xfrm>
              <a:off x="1905000" y="38862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4692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Congratulations!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“implemented” Distance-Vector routing</a:t>
            </a:r>
          </a:p>
          <a:p>
            <a:pPr lvl="1"/>
            <a:r>
              <a:rPr lang="en-US" dirty="0" smtClean="0"/>
              <a:t>For a single destination</a:t>
            </a:r>
          </a:p>
          <a:p>
            <a:pPr lvl="1"/>
            <a:r>
              <a:rPr lang="en-US" dirty="0" smtClean="0"/>
              <a:t>With the slowest code possible</a:t>
            </a:r>
          </a:p>
          <a:p>
            <a:pPr lvl="1"/>
            <a:endParaRPr lang="en-US" dirty="0"/>
          </a:p>
          <a:p>
            <a:r>
              <a:rPr lang="en-US" dirty="0" smtClean="0"/>
              <a:t>OK, so now let’s consider this more generally….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23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“Metrics”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 finds path with smallest hop-count</a:t>
            </a:r>
          </a:p>
          <a:p>
            <a:pPr lvl="1"/>
            <a:r>
              <a:rPr lang="en-US" dirty="0" smtClean="0"/>
              <a:t>More complicated if you route with a different metric</a:t>
            </a:r>
          </a:p>
          <a:p>
            <a:pPr lvl="8"/>
            <a:endParaRPr lang="en-US" dirty="0"/>
          </a:p>
          <a:p>
            <a:r>
              <a:rPr lang="en-US" dirty="0" smtClean="0"/>
              <a:t>Other routing goals (besides hop-count)</a:t>
            </a:r>
          </a:p>
          <a:p>
            <a:pPr lvl="1"/>
            <a:r>
              <a:rPr lang="en-US" dirty="0" smtClean="0"/>
              <a:t>Path with highest capacity</a:t>
            </a:r>
          </a:p>
          <a:p>
            <a:pPr lvl="1"/>
            <a:r>
              <a:rPr lang="en-US" dirty="0" smtClean="0"/>
              <a:t>Path with lowest latency</a:t>
            </a:r>
          </a:p>
          <a:p>
            <a:pPr lvl="1"/>
            <a:r>
              <a:rPr lang="en-US" dirty="0" smtClean="0"/>
              <a:t>Path with most reliable links</a:t>
            </a:r>
          </a:p>
          <a:p>
            <a:pPr lvl="1"/>
            <a:r>
              <a:rPr lang="en-US" dirty="0" smtClean="0"/>
              <a:t>….</a:t>
            </a:r>
          </a:p>
          <a:p>
            <a:pPr lvl="7"/>
            <a:endParaRPr lang="en-US" dirty="0"/>
          </a:p>
          <a:p>
            <a:r>
              <a:rPr lang="en-US" dirty="0" smtClean="0"/>
              <a:t>Generally, assume every link has “cost” or weight associated with it, and you want to minimize 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4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A903EB8-8AE1-454F-BD51-21915666F367}" type="slidenum">
              <a:rPr lang="en-US" sz="1400" b="0">
                <a:latin typeface="Times New Roman" charset="0"/>
              </a:rPr>
              <a:pPr eaLnBrk="1" hangingPunct="1"/>
              <a:t>59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Distance Vector Routing</a:t>
            </a:r>
          </a:p>
        </p:txBody>
      </p:sp>
      <p:sp>
        <p:nvSpPr>
          <p:cNvPr id="97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Each router knows the links to its neighbors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Does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not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flood this information to the whole network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Each router has provisional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altLang="ja-JP" dirty="0">
                <a:latin typeface="Arial" charset="0"/>
              </a:rPr>
              <a:t>shortest path</a:t>
            </a:r>
            <a:r>
              <a:rPr lang="ja-JP" altLang="en-US" dirty="0">
                <a:latin typeface="Arial" charset="0"/>
              </a:rPr>
              <a:t>”</a:t>
            </a:r>
            <a:endParaRPr lang="en-US" altLang="ja-JP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E.g.:  Router A: </a:t>
            </a:r>
            <a:r>
              <a:rPr lang="ja-JP" altLang="en-US" dirty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I can get to router B with cost 11 via next hop router D</a:t>
            </a:r>
            <a:r>
              <a:rPr lang="ja-JP" altLang="en-US" dirty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”</a:t>
            </a:r>
            <a:endParaRPr lang="en-US" altLang="ja-JP" dirty="0">
              <a:solidFill>
                <a:srgbClr val="FF66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Routers exchange </a:t>
            </a:r>
            <a:r>
              <a:rPr lang="en-US" dirty="0" smtClean="0">
                <a:latin typeface="Arial" charset="0"/>
              </a:rPr>
              <a:t>this </a:t>
            </a:r>
            <a:r>
              <a:rPr lang="en-US" i="1" dirty="0" smtClean="0">
                <a:solidFill>
                  <a:srgbClr val="FF6600"/>
                </a:solidFill>
                <a:latin typeface="Arial" charset="0"/>
              </a:rPr>
              <a:t>Distance-Vector</a:t>
            </a:r>
            <a:r>
              <a:rPr lang="en-US" dirty="0" smtClean="0">
                <a:latin typeface="Arial" charset="0"/>
              </a:rPr>
              <a:t>  </a:t>
            </a:r>
            <a:r>
              <a:rPr lang="en-US" dirty="0">
                <a:latin typeface="Arial" charset="0"/>
              </a:rPr>
              <a:t>information with their neighboring routers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Vector because one entry per destination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Routers update their idea of the best path using info from neighbors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</a:t>
            </a:r>
            <a:r>
              <a:rPr lang="en-US" dirty="0" smtClean="0">
                <a:latin typeface="Arial" charset="0"/>
              </a:rPr>
              <a:t>terative </a:t>
            </a:r>
            <a:r>
              <a:rPr lang="en-US" dirty="0">
                <a:latin typeface="Arial" charset="0"/>
              </a:rPr>
              <a:t>process converges </a:t>
            </a:r>
            <a:r>
              <a:rPr lang="en-US" dirty="0" smtClean="0">
                <a:latin typeface="Arial" charset="0"/>
              </a:rPr>
              <a:t>to set </a:t>
            </a:r>
            <a:r>
              <a:rPr lang="en-US" dirty="0">
                <a:latin typeface="Arial" charset="0"/>
              </a:rPr>
              <a:t>of shortest paths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79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Years from Now….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remember nothing else from this course except this single slide, I’ll be very happy</a:t>
            </a:r>
          </a:p>
          <a:p>
            <a:r>
              <a:rPr lang="en-US" sz="2800" i="1" dirty="0" smtClean="0">
                <a:ea typeface="ＭＳ Ｐゴシック" charset="0"/>
              </a:rPr>
              <a:t>If you don’t remember this slide, you have wasted your time…</a:t>
            </a:r>
          </a:p>
          <a:p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lvl="8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58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00F95A5-9BD7-B44A-8214-2EB9269B447E}" type="slidenum">
              <a:rPr lang="en-US" sz="1400" b="0">
                <a:latin typeface="Times New Roman" charset="0"/>
              </a:rPr>
              <a:pPr eaLnBrk="1" hangingPunct="1"/>
              <a:t>60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Information Flow in Distance Vector</a:t>
            </a:r>
          </a:p>
        </p:txBody>
      </p:sp>
      <p:grpSp>
        <p:nvGrpSpPr>
          <p:cNvPr id="95235" name="Group 3"/>
          <p:cNvGrpSpPr>
            <a:grpSpLocks/>
          </p:cNvGrpSpPr>
          <p:nvPr/>
        </p:nvGrpSpPr>
        <p:grpSpPr bwMode="auto">
          <a:xfrm>
            <a:off x="609600" y="1981200"/>
            <a:ext cx="7824788" cy="3886200"/>
            <a:chOff x="192" y="1536"/>
            <a:chExt cx="4929" cy="2448"/>
          </a:xfrm>
        </p:grpSpPr>
        <p:sp>
          <p:nvSpPr>
            <p:cNvPr id="95254" name="Freeform 4"/>
            <p:cNvSpPr>
              <a:spLocks noEditPoints="1"/>
            </p:cNvSpPr>
            <p:nvPr/>
          </p:nvSpPr>
          <p:spPr bwMode="auto">
            <a:xfrm>
              <a:off x="854" y="2385"/>
              <a:ext cx="1500" cy="22"/>
            </a:xfrm>
            <a:custGeom>
              <a:avLst/>
              <a:gdLst>
                <a:gd name="T0" fmla="*/ 1500 w 1500"/>
                <a:gd name="T1" fmla="*/ 10 h 22"/>
                <a:gd name="T2" fmla="*/ 1498 w 1500"/>
                <a:gd name="T3" fmla="*/ 2 h 22"/>
                <a:gd name="T4" fmla="*/ 1490 w 1500"/>
                <a:gd name="T5" fmla="*/ 0 h 22"/>
                <a:gd name="T6" fmla="*/ 1482 w 1500"/>
                <a:gd name="T7" fmla="*/ 2 h 22"/>
                <a:gd name="T8" fmla="*/ 1478 w 1500"/>
                <a:gd name="T9" fmla="*/ 10 h 22"/>
                <a:gd name="T10" fmla="*/ 1482 w 1500"/>
                <a:gd name="T11" fmla="*/ 18 h 22"/>
                <a:gd name="T12" fmla="*/ 1490 w 1500"/>
                <a:gd name="T13" fmla="*/ 22 h 22"/>
                <a:gd name="T14" fmla="*/ 1498 w 1500"/>
                <a:gd name="T15" fmla="*/ 18 h 22"/>
                <a:gd name="T16" fmla="*/ 1500 w 1500"/>
                <a:gd name="T17" fmla="*/ 10 h 22"/>
                <a:gd name="T18" fmla="*/ 0 w 1500"/>
                <a:gd name="T19" fmla="*/ 10 h 22"/>
                <a:gd name="T20" fmla="*/ 2 w 1500"/>
                <a:gd name="T21" fmla="*/ 18 h 22"/>
                <a:gd name="T22" fmla="*/ 10 w 1500"/>
                <a:gd name="T23" fmla="*/ 22 h 22"/>
                <a:gd name="T24" fmla="*/ 18 w 1500"/>
                <a:gd name="T25" fmla="*/ 18 h 22"/>
                <a:gd name="T26" fmla="*/ 21 w 1500"/>
                <a:gd name="T27" fmla="*/ 10 h 22"/>
                <a:gd name="T28" fmla="*/ 18 w 1500"/>
                <a:gd name="T29" fmla="*/ 2 h 22"/>
                <a:gd name="T30" fmla="*/ 10 w 1500"/>
                <a:gd name="T31" fmla="*/ 0 h 22"/>
                <a:gd name="T32" fmla="*/ 2 w 1500"/>
                <a:gd name="T33" fmla="*/ 2 h 22"/>
                <a:gd name="T34" fmla="*/ 0 w 1500"/>
                <a:gd name="T35" fmla="*/ 10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22"/>
                <a:gd name="T56" fmla="*/ 1500 w 1500"/>
                <a:gd name="T57" fmla="*/ 22 h 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22">
                  <a:moveTo>
                    <a:pt x="1500" y="10"/>
                  </a:moveTo>
                  <a:lnTo>
                    <a:pt x="1498" y="2"/>
                  </a:lnTo>
                  <a:lnTo>
                    <a:pt x="1490" y="0"/>
                  </a:lnTo>
                  <a:lnTo>
                    <a:pt x="1482" y="2"/>
                  </a:lnTo>
                  <a:lnTo>
                    <a:pt x="1478" y="10"/>
                  </a:lnTo>
                  <a:lnTo>
                    <a:pt x="1482" y="18"/>
                  </a:lnTo>
                  <a:lnTo>
                    <a:pt x="1490" y="22"/>
                  </a:lnTo>
                  <a:lnTo>
                    <a:pt x="1498" y="18"/>
                  </a:lnTo>
                  <a:lnTo>
                    <a:pt x="1500" y="10"/>
                  </a:lnTo>
                  <a:close/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18"/>
                  </a:lnTo>
                  <a:lnTo>
                    <a:pt x="21" y="10"/>
                  </a:lnTo>
                  <a:lnTo>
                    <a:pt x="18" y="2"/>
                  </a:lnTo>
                  <a:lnTo>
                    <a:pt x="10" y="0"/>
                  </a:lnTo>
                  <a:lnTo>
                    <a:pt x="2" y="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55" name="Line 5"/>
            <p:cNvSpPr>
              <a:spLocks noChangeShapeType="1"/>
            </p:cNvSpPr>
            <p:nvPr/>
          </p:nvSpPr>
          <p:spPr bwMode="auto">
            <a:xfrm flipH="1">
              <a:off x="875" y="2395"/>
              <a:ext cx="1457" cy="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56" name="Freeform 6"/>
            <p:cNvSpPr>
              <a:spLocks noEditPoints="1"/>
            </p:cNvSpPr>
            <p:nvPr/>
          </p:nvSpPr>
          <p:spPr bwMode="auto">
            <a:xfrm>
              <a:off x="854" y="3034"/>
              <a:ext cx="1500" cy="403"/>
            </a:xfrm>
            <a:custGeom>
              <a:avLst/>
              <a:gdLst>
                <a:gd name="T0" fmla="*/ 0 w 1500"/>
                <a:gd name="T1" fmla="*/ 395 h 403"/>
                <a:gd name="T2" fmla="*/ 4 w 1500"/>
                <a:gd name="T3" fmla="*/ 403 h 403"/>
                <a:gd name="T4" fmla="*/ 14 w 1500"/>
                <a:gd name="T5" fmla="*/ 403 h 403"/>
                <a:gd name="T6" fmla="*/ 20 w 1500"/>
                <a:gd name="T7" fmla="*/ 399 h 403"/>
                <a:gd name="T8" fmla="*/ 21 w 1500"/>
                <a:gd name="T9" fmla="*/ 391 h 403"/>
                <a:gd name="T10" fmla="*/ 16 w 1500"/>
                <a:gd name="T11" fmla="*/ 383 h 403"/>
                <a:gd name="T12" fmla="*/ 8 w 1500"/>
                <a:gd name="T13" fmla="*/ 381 h 403"/>
                <a:gd name="T14" fmla="*/ 0 w 1500"/>
                <a:gd name="T15" fmla="*/ 387 h 403"/>
                <a:gd name="T16" fmla="*/ 0 w 1500"/>
                <a:gd name="T17" fmla="*/ 395 h 403"/>
                <a:gd name="T18" fmla="*/ 1500 w 1500"/>
                <a:gd name="T19" fmla="*/ 8 h 403"/>
                <a:gd name="T20" fmla="*/ 1496 w 1500"/>
                <a:gd name="T21" fmla="*/ 2 h 403"/>
                <a:gd name="T22" fmla="*/ 1486 w 1500"/>
                <a:gd name="T23" fmla="*/ 0 h 403"/>
                <a:gd name="T24" fmla="*/ 1480 w 1500"/>
                <a:gd name="T25" fmla="*/ 6 h 403"/>
                <a:gd name="T26" fmla="*/ 1478 w 1500"/>
                <a:gd name="T27" fmla="*/ 14 h 403"/>
                <a:gd name="T28" fmla="*/ 1484 w 1500"/>
                <a:gd name="T29" fmla="*/ 22 h 403"/>
                <a:gd name="T30" fmla="*/ 1492 w 1500"/>
                <a:gd name="T31" fmla="*/ 22 h 403"/>
                <a:gd name="T32" fmla="*/ 1500 w 1500"/>
                <a:gd name="T33" fmla="*/ 18 h 403"/>
                <a:gd name="T34" fmla="*/ 1500 w 1500"/>
                <a:gd name="T35" fmla="*/ 8 h 4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403"/>
                <a:gd name="T56" fmla="*/ 1500 w 1500"/>
                <a:gd name="T57" fmla="*/ 403 h 4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403">
                  <a:moveTo>
                    <a:pt x="0" y="395"/>
                  </a:moveTo>
                  <a:lnTo>
                    <a:pt x="4" y="403"/>
                  </a:lnTo>
                  <a:lnTo>
                    <a:pt x="14" y="403"/>
                  </a:lnTo>
                  <a:lnTo>
                    <a:pt x="20" y="399"/>
                  </a:lnTo>
                  <a:lnTo>
                    <a:pt x="21" y="391"/>
                  </a:lnTo>
                  <a:lnTo>
                    <a:pt x="16" y="383"/>
                  </a:lnTo>
                  <a:lnTo>
                    <a:pt x="8" y="381"/>
                  </a:lnTo>
                  <a:lnTo>
                    <a:pt x="0" y="387"/>
                  </a:lnTo>
                  <a:lnTo>
                    <a:pt x="0" y="395"/>
                  </a:lnTo>
                  <a:close/>
                  <a:moveTo>
                    <a:pt x="1500" y="8"/>
                  </a:moveTo>
                  <a:lnTo>
                    <a:pt x="1496" y="2"/>
                  </a:lnTo>
                  <a:lnTo>
                    <a:pt x="1486" y="0"/>
                  </a:lnTo>
                  <a:lnTo>
                    <a:pt x="1480" y="6"/>
                  </a:lnTo>
                  <a:lnTo>
                    <a:pt x="1478" y="14"/>
                  </a:lnTo>
                  <a:lnTo>
                    <a:pt x="1484" y="22"/>
                  </a:lnTo>
                  <a:lnTo>
                    <a:pt x="1492" y="22"/>
                  </a:lnTo>
                  <a:lnTo>
                    <a:pt x="1500" y="18"/>
                  </a:lnTo>
                  <a:lnTo>
                    <a:pt x="1500" y="8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57" name="Line 7"/>
            <p:cNvSpPr>
              <a:spLocks noChangeShapeType="1"/>
            </p:cNvSpPr>
            <p:nvPr/>
          </p:nvSpPr>
          <p:spPr bwMode="auto">
            <a:xfrm flipV="1">
              <a:off x="875" y="3048"/>
              <a:ext cx="1457" cy="377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58" name="Freeform 8"/>
            <p:cNvSpPr>
              <a:spLocks noEditPoints="1"/>
            </p:cNvSpPr>
            <p:nvPr/>
          </p:nvSpPr>
          <p:spPr bwMode="auto">
            <a:xfrm>
              <a:off x="854" y="3415"/>
              <a:ext cx="1500" cy="381"/>
            </a:xfrm>
            <a:custGeom>
              <a:avLst/>
              <a:gdLst>
                <a:gd name="T0" fmla="*/ 0 w 1500"/>
                <a:gd name="T1" fmla="*/ 10 h 381"/>
                <a:gd name="T2" fmla="*/ 2 w 1500"/>
                <a:gd name="T3" fmla="*/ 18 h 381"/>
                <a:gd name="T4" fmla="*/ 8 w 1500"/>
                <a:gd name="T5" fmla="*/ 22 h 381"/>
                <a:gd name="T6" fmla="*/ 16 w 1500"/>
                <a:gd name="T7" fmla="*/ 22 h 381"/>
                <a:gd name="T8" fmla="*/ 21 w 1500"/>
                <a:gd name="T9" fmla="*/ 14 h 381"/>
                <a:gd name="T10" fmla="*/ 20 w 1500"/>
                <a:gd name="T11" fmla="*/ 6 h 381"/>
                <a:gd name="T12" fmla="*/ 14 w 1500"/>
                <a:gd name="T13" fmla="*/ 0 h 381"/>
                <a:gd name="T14" fmla="*/ 4 w 1500"/>
                <a:gd name="T15" fmla="*/ 2 h 381"/>
                <a:gd name="T16" fmla="*/ 0 w 1500"/>
                <a:gd name="T17" fmla="*/ 10 h 381"/>
                <a:gd name="T18" fmla="*/ 1500 w 1500"/>
                <a:gd name="T19" fmla="*/ 373 h 381"/>
                <a:gd name="T20" fmla="*/ 1500 w 1500"/>
                <a:gd name="T21" fmla="*/ 365 h 381"/>
                <a:gd name="T22" fmla="*/ 1492 w 1500"/>
                <a:gd name="T23" fmla="*/ 359 h 381"/>
                <a:gd name="T24" fmla="*/ 1484 w 1500"/>
                <a:gd name="T25" fmla="*/ 361 h 381"/>
                <a:gd name="T26" fmla="*/ 1478 w 1500"/>
                <a:gd name="T27" fmla="*/ 369 h 381"/>
                <a:gd name="T28" fmla="*/ 1480 w 1500"/>
                <a:gd name="T29" fmla="*/ 377 h 381"/>
                <a:gd name="T30" fmla="*/ 1486 w 1500"/>
                <a:gd name="T31" fmla="*/ 381 h 381"/>
                <a:gd name="T32" fmla="*/ 1496 w 1500"/>
                <a:gd name="T33" fmla="*/ 381 h 381"/>
                <a:gd name="T34" fmla="*/ 1500 w 1500"/>
                <a:gd name="T35" fmla="*/ 373 h 3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381"/>
                <a:gd name="T56" fmla="*/ 1500 w 1500"/>
                <a:gd name="T57" fmla="*/ 381 h 3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381">
                  <a:moveTo>
                    <a:pt x="0" y="10"/>
                  </a:moveTo>
                  <a:lnTo>
                    <a:pt x="2" y="18"/>
                  </a:lnTo>
                  <a:lnTo>
                    <a:pt x="8" y="22"/>
                  </a:lnTo>
                  <a:lnTo>
                    <a:pt x="16" y="22"/>
                  </a:lnTo>
                  <a:lnTo>
                    <a:pt x="21" y="14"/>
                  </a:lnTo>
                  <a:lnTo>
                    <a:pt x="20" y="6"/>
                  </a:lnTo>
                  <a:lnTo>
                    <a:pt x="14" y="0"/>
                  </a:lnTo>
                  <a:lnTo>
                    <a:pt x="4" y="2"/>
                  </a:lnTo>
                  <a:lnTo>
                    <a:pt x="0" y="10"/>
                  </a:lnTo>
                  <a:close/>
                  <a:moveTo>
                    <a:pt x="1500" y="373"/>
                  </a:moveTo>
                  <a:lnTo>
                    <a:pt x="1500" y="365"/>
                  </a:lnTo>
                  <a:lnTo>
                    <a:pt x="1492" y="359"/>
                  </a:lnTo>
                  <a:lnTo>
                    <a:pt x="1484" y="361"/>
                  </a:lnTo>
                  <a:lnTo>
                    <a:pt x="1478" y="369"/>
                  </a:lnTo>
                  <a:lnTo>
                    <a:pt x="1480" y="377"/>
                  </a:lnTo>
                  <a:lnTo>
                    <a:pt x="1486" y="381"/>
                  </a:lnTo>
                  <a:lnTo>
                    <a:pt x="1496" y="381"/>
                  </a:lnTo>
                  <a:lnTo>
                    <a:pt x="1500" y="373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59" name="Line 9"/>
            <p:cNvSpPr>
              <a:spLocks noChangeShapeType="1"/>
            </p:cNvSpPr>
            <p:nvPr/>
          </p:nvSpPr>
          <p:spPr bwMode="auto">
            <a:xfrm>
              <a:off x="875" y="3429"/>
              <a:ext cx="1457" cy="355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60" name="Freeform 10"/>
            <p:cNvSpPr>
              <a:spLocks noEditPoints="1"/>
            </p:cNvSpPr>
            <p:nvPr/>
          </p:nvSpPr>
          <p:spPr bwMode="auto">
            <a:xfrm>
              <a:off x="2332" y="2385"/>
              <a:ext cx="1660" cy="291"/>
            </a:xfrm>
            <a:custGeom>
              <a:avLst/>
              <a:gdLst>
                <a:gd name="T0" fmla="*/ 0 w 1660"/>
                <a:gd name="T1" fmla="*/ 10 h 291"/>
                <a:gd name="T2" fmla="*/ 2 w 1660"/>
                <a:gd name="T3" fmla="*/ 18 h 291"/>
                <a:gd name="T4" fmla="*/ 10 w 1660"/>
                <a:gd name="T5" fmla="*/ 22 h 291"/>
                <a:gd name="T6" fmla="*/ 18 w 1660"/>
                <a:gd name="T7" fmla="*/ 20 h 291"/>
                <a:gd name="T8" fmla="*/ 22 w 1660"/>
                <a:gd name="T9" fmla="*/ 12 h 291"/>
                <a:gd name="T10" fmla="*/ 20 w 1660"/>
                <a:gd name="T11" fmla="*/ 4 h 291"/>
                <a:gd name="T12" fmla="*/ 14 w 1660"/>
                <a:gd name="T13" fmla="*/ 0 h 291"/>
                <a:gd name="T14" fmla="*/ 6 w 1660"/>
                <a:gd name="T15" fmla="*/ 2 h 291"/>
                <a:gd name="T16" fmla="*/ 0 w 1660"/>
                <a:gd name="T17" fmla="*/ 10 h 291"/>
                <a:gd name="T18" fmla="*/ 1660 w 1660"/>
                <a:gd name="T19" fmla="*/ 281 h 291"/>
                <a:gd name="T20" fmla="*/ 1658 w 1660"/>
                <a:gd name="T21" fmla="*/ 273 h 291"/>
                <a:gd name="T22" fmla="*/ 1650 w 1660"/>
                <a:gd name="T23" fmla="*/ 269 h 291"/>
                <a:gd name="T24" fmla="*/ 1642 w 1660"/>
                <a:gd name="T25" fmla="*/ 271 h 291"/>
                <a:gd name="T26" fmla="*/ 1638 w 1660"/>
                <a:gd name="T27" fmla="*/ 279 h 291"/>
                <a:gd name="T28" fmla="*/ 1638 w 1660"/>
                <a:gd name="T29" fmla="*/ 287 h 291"/>
                <a:gd name="T30" fmla="*/ 1646 w 1660"/>
                <a:gd name="T31" fmla="*/ 291 h 291"/>
                <a:gd name="T32" fmla="*/ 1654 w 1660"/>
                <a:gd name="T33" fmla="*/ 289 h 291"/>
                <a:gd name="T34" fmla="*/ 1660 w 1660"/>
                <a:gd name="T35" fmla="*/ 281 h 29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291"/>
                <a:gd name="T56" fmla="*/ 1660 w 1660"/>
                <a:gd name="T57" fmla="*/ 291 h 29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291"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4" y="0"/>
                  </a:lnTo>
                  <a:lnTo>
                    <a:pt x="6" y="2"/>
                  </a:lnTo>
                  <a:lnTo>
                    <a:pt x="0" y="10"/>
                  </a:lnTo>
                  <a:close/>
                  <a:moveTo>
                    <a:pt x="1660" y="281"/>
                  </a:moveTo>
                  <a:lnTo>
                    <a:pt x="1658" y="273"/>
                  </a:lnTo>
                  <a:lnTo>
                    <a:pt x="1650" y="269"/>
                  </a:lnTo>
                  <a:lnTo>
                    <a:pt x="1642" y="271"/>
                  </a:lnTo>
                  <a:lnTo>
                    <a:pt x="1638" y="279"/>
                  </a:lnTo>
                  <a:lnTo>
                    <a:pt x="1638" y="287"/>
                  </a:lnTo>
                  <a:lnTo>
                    <a:pt x="1646" y="291"/>
                  </a:lnTo>
                  <a:lnTo>
                    <a:pt x="1654" y="289"/>
                  </a:lnTo>
                  <a:lnTo>
                    <a:pt x="1660" y="281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61" name="Line 11"/>
            <p:cNvSpPr>
              <a:spLocks noChangeShapeType="1"/>
            </p:cNvSpPr>
            <p:nvPr/>
          </p:nvSpPr>
          <p:spPr bwMode="auto">
            <a:xfrm>
              <a:off x="2354" y="2397"/>
              <a:ext cx="1616" cy="267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62" name="Freeform 12"/>
            <p:cNvSpPr>
              <a:spLocks noEditPoints="1"/>
            </p:cNvSpPr>
            <p:nvPr/>
          </p:nvSpPr>
          <p:spPr bwMode="auto">
            <a:xfrm>
              <a:off x="2332" y="2654"/>
              <a:ext cx="1660" cy="402"/>
            </a:xfrm>
            <a:custGeom>
              <a:avLst/>
              <a:gdLst>
                <a:gd name="T0" fmla="*/ 1660 w 1660"/>
                <a:gd name="T1" fmla="*/ 8 h 402"/>
                <a:gd name="T2" fmla="*/ 1654 w 1660"/>
                <a:gd name="T3" fmla="*/ 2 h 402"/>
                <a:gd name="T4" fmla="*/ 1646 w 1660"/>
                <a:gd name="T5" fmla="*/ 0 h 402"/>
                <a:gd name="T6" fmla="*/ 1638 w 1660"/>
                <a:gd name="T7" fmla="*/ 4 h 402"/>
                <a:gd name="T8" fmla="*/ 1638 w 1660"/>
                <a:gd name="T9" fmla="*/ 14 h 402"/>
                <a:gd name="T10" fmla="*/ 1642 w 1660"/>
                <a:gd name="T11" fmla="*/ 20 h 402"/>
                <a:gd name="T12" fmla="*/ 1650 w 1660"/>
                <a:gd name="T13" fmla="*/ 22 h 402"/>
                <a:gd name="T14" fmla="*/ 1658 w 1660"/>
                <a:gd name="T15" fmla="*/ 16 h 402"/>
                <a:gd name="T16" fmla="*/ 1660 w 1660"/>
                <a:gd name="T17" fmla="*/ 8 h 402"/>
                <a:gd name="T18" fmla="*/ 0 w 1660"/>
                <a:gd name="T19" fmla="*/ 394 h 402"/>
                <a:gd name="T20" fmla="*/ 6 w 1660"/>
                <a:gd name="T21" fmla="*/ 400 h 402"/>
                <a:gd name="T22" fmla="*/ 14 w 1660"/>
                <a:gd name="T23" fmla="*/ 402 h 402"/>
                <a:gd name="T24" fmla="*/ 22 w 1660"/>
                <a:gd name="T25" fmla="*/ 398 h 402"/>
                <a:gd name="T26" fmla="*/ 22 w 1660"/>
                <a:gd name="T27" fmla="*/ 388 h 402"/>
                <a:gd name="T28" fmla="*/ 18 w 1660"/>
                <a:gd name="T29" fmla="*/ 382 h 402"/>
                <a:gd name="T30" fmla="*/ 10 w 1660"/>
                <a:gd name="T31" fmla="*/ 380 h 402"/>
                <a:gd name="T32" fmla="*/ 2 w 1660"/>
                <a:gd name="T33" fmla="*/ 386 h 402"/>
                <a:gd name="T34" fmla="*/ 0 w 1660"/>
                <a:gd name="T35" fmla="*/ 394 h 40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402"/>
                <a:gd name="T56" fmla="*/ 1660 w 1660"/>
                <a:gd name="T57" fmla="*/ 402 h 40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402">
                  <a:moveTo>
                    <a:pt x="1660" y="8"/>
                  </a:moveTo>
                  <a:lnTo>
                    <a:pt x="1654" y="2"/>
                  </a:lnTo>
                  <a:lnTo>
                    <a:pt x="1646" y="0"/>
                  </a:lnTo>
                  <a:lnTo>
                    <a:pt x="1638" y="4"/>
                  </a:lnTo>
                  <a:lnTo>
                    <a:pt x="1638" y="14"/>
                  </a:lnTo>
                  <a:lnTo>
                    <a:pt x="1642" y="20"/>
                  </a:lnTo>
                  <a:lnTo>
                    <a:pt x="1650" y="22"/>
                  </a:lnTo>
                  <a:lnTo>
                    <a:pt x="1658" y="16"/>
                  </a:lnTo>
                  <a:lnTo>
                    <a:pt x="1660" y="8"/>
                  </a:lnTo>
                  <a:close/>
                  <a:moveTo>
                    <a:pt x="0" y="394"/>
                  </a:moveTo>
                  <a:lnTo>
                    <a:pt x="6" y="400"/>
                  </a:lnTo>
                  <a:lnTo>
                    <a:pt x="14" y="402"/>
                  </a:lnTo>
                  <a:lnTo>
                    <a:pt x="22" y="398"/>
                  </a:lnTo>
                  <a:lnTo>
                    <a:pt x="22" y="388"/>
                  </a:lnTo>
                  <a:lnTo>
                    <a:pt x="18" y="382"/>
                  </a:lnTo>
                  <a:lnTo>
                    <a:pt x="10" y="380"/>
                  </a:lnTo>
                  <a:lnTo>
                    <a:pt x="2" y="386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63" name="Line 13"/>
            <p:cNvSpPr>
              <a:spLocks noChangeShapeType="1"/>
            </p:cNvSpPr>
            <p:nvPr/>
          </p:nvSpPr>
          <p:spPr bwMode="auto">
            <a:xfrm flipH="1">
              <a:off x="2354" y="2668"/>
              <a:ext cx="1616" cy="37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64" name="Freeform 14"/>
            <p:cNvSpPr>
              <a:spLocks noEditPoints="1"/>
            </p:cNvSpPr>
            <p:nvPr/>
          </p:nvSpPr>
          <p:spPr bwMode="auto">
            <a:xfrm>
              <a:off x="2332" y="3774"/>
              <a:ext cx="1481" cy="24"/>
            </a:xfrm>
            <a:custGeom>
              <a:avLst/>
              <a:gdLst>
                <a:gd name="T0" fmla="*/ 0 w 1481"/>
                <a:gd name="T1" fmla="*/ 12 h 24"/>
                <a:gd name="T2" fmla="*/ 4 w 1481"/>
                <a:gd name="T3" fmla="*/ 20 h 24"/>
                <a:gd name="T4" fmla="*/ 12 w 1481"/>
                <a:gd name="T5" fmla="*/ 24 h 24"/>
                <a:gd name="T6" fmla="*/ 20 w 1481"/>
                <a:gd name="T7" fmla="*/ 20 h 24"/>
                <a:gd name="T8" fmla="*/ 22 w 1481"/>
                <a:gd name="T9" fmla="*/ 12 h 24"/>
                <a:gd name="T10" fmla="*/ 20 w 1481"/>
                <a:gd name="T11" fmla="*/ 4 h 24"/>
                <a:gd name="T12" fmla="*/ 12 w 1481"/>
                <a:gd name="T13" fmla="*/ 0 h 24"/>
                <a:gd name="T14" fmla="*/ 4 w 1481"/>
                <a:gd name="T15" fmla="*/ 4 h 24"/>
                <a:gd name="T16" fmla="*/ 0 w 1481"/>
                <a:gd name="T17" fmla="*/ 12 h 24"/>
                <a:gd name="T18" fmla="*/ 1481 w 1481"/>
                <a:gd name="T19" fmla="*/ 12 h 24"/>
                <a:gd name="T20" fmla="*/ 1477 w 1481"/>
                <a:gd name="T21" fmla="*/ 4 h 24"/>
                <a:gd name="T22" fmla="*/ 1469 w 1481"/>
                <a:gd name="T23" fmla="*/ 0 h 24"/>
                <a:gd name="T24" fmla="*/ 1461 w 1481"/>
                <a:gd name="T25" fmla="*/ 4 h 24"/>
                <a:gd name="T26" fmla="*/ 1457 w 1481"/>
                <a:gd name="T27" fmla="*/ 12 h 24"/>
                <a:gd name="T28" fmla="*/ 1461 w 1481"/>
                <a:gd name="T29" fmla="*/ 20 h 24"/>
                <a:gd name="T30" fmla="*/ 1469 w 1481"/>
                <a:gd name="T31" fmla="*/ 24 h 24"/>
                <a:gd name="T32" fmla="*/ 1477 w 1481"/>
                <a:gd name="T33" fmla="*/ 20 h 24"/>
                <a:gd name="T34" fmla="*/ 1481 w 1481"/>
                <a:gd name="T35" fmla="*/ 12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81"/>
                <a:gd name="T55" fmla="*/ 0 h 24"/>
                <a:gd name="T56" fmla="*/ 1481 w 1481"/>
                <a:gd name="T57" fmla="*/ 24 h 2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81" h="24">
                  <a:moveTo>
                    <a:pt x="0" y="12"/>
                  </a:moveTo>
                  <a:lnTo>
                    <a:pt x="4" y="20"/>
                  </a:lnTo>
                  <a:lnTo>
                    <a:pt x="12" y="24"/>
                  </a:lnTo>
                  <a:lnTo>
                    <a:pt x="20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2" y="0"/>
                  </a:lnTo>
                  <a:lnTo>
                    <a:pt x="4" y="4"/>
                  </a:lnTo>
                  <a:lnTo>
                    <a:pt x="0" y="12"/>
                  </a:lnTo>
                  <a:close/>
                  <a:moveTo>
                    <a:pt x="1481" y="12"/>
                  </a:moveTo>
                  <a:lnTo>
                    <a:pt x="1477" y="4"/>
                  </a:lnTo>
                  <a:lnTo>
                    <a:pt x="1469" y="0"/>
                  </a:lnTo>
                  <a:lnTo>
                    <a:pt x="1461" y="4"/>
                  </a:lnTo>
                  <a:lnTo>
                    <a:pt x="1457" y="12"/>
                  </a:lnTo>
                  <a:lnTo>
                    <a:pt x="1461" y="20"/>
                  </a:lnTo>
                  <a:lnTo>
                    <a:pt x="1469" y="24"/>
                  </a:lnTo>
                  <a:lnTo>
                    <a:pt x="1477" y="20"/>
                  </a:lnTo>
                  <a:lnTo>
                    <a:pt x="1481" y="12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65" name="Line 15"/>
            <p:cNvSpPr>
              <a:spLocks noChangeShapeType="1"/>
            </p:cNvSpPr>
            <p:nvPr/>
          </p:nvSpPr>
          <p:spPr bwMode="auto">
            <a:xfrm>
              <a:off x="2354" y="3786"/>
              <a:ext cx="1435" cy="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66" name="Line 16"/>
            <p:cNvSpPr>
              <a:spLocks noChangeShapeType="1"/>
            </p:cNvSpPr>
            <p:nvPr/>
          </p:nvSpPr>
          <p:spPr bwMode="auto">
            <a:xfrm flipH="1" flipV="1">
              <a:off x="3801" y="3786"/>
              <a:ext cx="785" cy="1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67" name="Line 17"/>
            <p:cNvSpPr>
              <a:spLocks noChangeShapeType="1"/>
            </p:cNvSpPr>
            <p:nvPr/>
          </p:nvSpPr>
          <p:spPr bwMode="auto">
            <a:xfrm>
              <a:off x="2344" y="1856"/>
              <a:ext cx="1" cy="539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68" name="Line 18"/>
            <p:cNvSpPr>
              <a:spLocks noChangeShapeType="1"/>
            </p:cNvSpPr>
            <p:nvPr/>
          </p:nvSpPr>
          <p:spPr bwMode="auto">
            <a:xfrm flipV="1">
              <a:off x="192" y="3427"/>
              <a:ext cx="672" cy="373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69" name="Line 19"/>
            <p:cNvSpPr>
              <a:spLocks noChangeShapeType="1"/>
            </p:cNvSpPr>
            <p:nvPr/>
          </p:nvSpPr>
          <p:spPr bwMode="auto">
            <a:xfrm flipH="1">
              <a:off x="3980" y="2171"/>
              <a:ext cx="516" cy="493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70" name="Rectangle 20"/>
            <p:cNvSpPr>
              <a:spLocks noChangeArrowheads="1"/>
            </p:cNvSpPr>
            <p:nvPr/>
          </p:nvSpPr>
          <p:spPr bwMode="auto">
            <a:xfrm>
              <a:off x="1167" y="2304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95271" name="Rectangle 21"/>
            <p:cNvSpPr>
              <a:spLocks noChangeArrowheads="1"/>
            </p:cNvSpPr>
            <p:nvPr/>
          </p:nvSpPr>
          <p:spPr bwMode="auto">
            <a:xfrm>
              <a:off x="1119" y="3360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95272" name="Rectangle 22"/>
            <p:cNvSpPr>
              <a:spLocks noChangeArrowheads="1"/>
            </p:cNvSpPr>
            <p:nvPr/>
          </p:nvSpPr>
          <p:spPr bwMode="auto">
            <a:xfrm>
              <a:off x="2511" y="2256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95273" name="Rectangle 23"/>
            <p:cNvSpPr>
              <a:spLocks noChangeArrowheads="1"/>
            </p:cNvSpPr>
            <p:nvPr/>
          </p:nvSpPr>
          <p:spPr bwMode="auto">
            <a:xfrm>
              <a:off x="2511" y="2880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95274" name="Rectangle 24"/>
            <p:cNvSpPr>
              <a:spLocks noChangeArrowheads="1"/>
            </p:cNvSpPr>
            <p:nvPr/>
          </p:nvSpPr>
          <p:spPr bwMode="auto">
            <a:xfrm>
              <a:off x="2511" y="3696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95275" name="Rectangle 25"/>
            <p:cNvSpPr>
              <a:spLocks noChangeArrowheads="1"/>
            </p:cNvSpPr>
            <p:nvPr/>
          </p:nvSpPr>
          <p:spPr bwMode="auto">
            <a:xfrm>
              <a:off x="4143" y="2544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95276" name="Rectangle 26"/>
            <p:cNvSpPr>
              <a:spLocks noChangeArrowheads="1"/>
            </p:cNvSpPr>
            <p:nvPr/>
          </p:nvSpPr>
          <p:spPr bwMode="auto">
            <a:xfrm>
              <a:off x="3951" y="3648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grpSp>
          <p:nvGrpSpPr>
            <p:cNvPr id="95277" name="Group 27"/>
            <p:cNvGrpSpPr>
              <a:grpSpLocks/>
            </p:cNvGrpSpPr>
            <p:nvPr/>
          </p:nvGrpSpPr>
          <p:grpSpPr bwMode="auto">
            <a:xfrm>
              <a:off x="399" y="2016"/>
              <a:ext cx="286" cy="288"/>
              <a:chOff x="712" y="2330"/>
              <a:chExt cx="286" cy="288"/>
            </a:xfrm>
          </p:grpSpPr>
          <p:sp>
            <p:nvSpPr>
              <p:cNvPr id="95356" name="Freeform 28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16 w 572"/>
                  <a:gd name="T1" fmla="*/ 47 h 577"/>
                  <a:gd name="T2" fmla="*/ 0 w 572"/>
                  <a:gd name="T3" fmla="*/ 47 h 577"/>
                  <a:gd name="T4" fmla="*/ 0 w 572"/>
                  <a:gd name="T5" fmla="*/ 72 h 577"/>
                  <a:gd name="T6" fmla="*/ 72 w 572"/>
                  <a:gd name="T7" fmla="*/ 72 h 577"/>
                  <a:gd name="T8" fmla="*/ 72 w 572"/>
                  <a:gd name="T9" fmla="*/ 47 h 577"/>
                  <a:gd name="T10" fmla="*/ 56 w 572"/>
                  <a:gd name="T11" fmla="*/ 47 h 577"/>
                  <a:gd name="T12" fmla="*/ 56 w 572"/>
                  <a:gd name="T13" fmla="*/ 43 h 577"/>
                  <a:gd name="T14" fmla="*/ 63 w 572"/>
                  <a:gd name="T15" fmla="*/ 43 h 577"/>
                  <a:gd name="T16" fmla="*/ 63 w 572"/>
                  <a:gd name="T17" fmla="*/ 0 h 577"/>
                  <a:gd name="T18" fmla="*/ 9 w 572"/>
                  <a:gd name="T19" fmla="*/ 0 h 577"/>
                  <a:gd name="T20" fmla="*/ 9 w 572"/>
                  <a:gd name="T21" fmla="*/ 43 h 577"/>
                  <a:gd name="T22" fmla="*/ 16 w 572"/>
                  <a:gd name="T23" fmla="*/ 43 h 577"/>
                  <a:gd name="T24" fmla="*/ 16 w 572"/>
                  <a:gd name="T25" fmla="*/ 47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57" name="Line 29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58" name="Line 30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59" name="Freeform 31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21 h 161"/>
                  <a:gd name="T2" fmla="*/ 24 w 231"/>
                  <a:gd name="T3" fmla="*/ 21 h 161"/>
                  <a:gd name="T4" fmla="*/ 24 w 231"/>
                  <a:gd name="T5" fmla="*/ 0 h 161"/>
                  <a:gd name="T6" fmla="*/ 0 w 231"/>
                  <a:gd name="T7" fmla="*/ 0 h 161"/>
                  <a:gd name="T8" fmla="*/ 0 w 231"/>
                  <a:gd name="T9" fmla="*/ 21 h 161"/>
                  <a:gd name="T10" fmla="*/ 26 w 231"/>
                  <a:gd name="T11" fmla="*/ 4 h 161"/>
                  <a:gd name="T12" fmla="*/ 29 w 231"/>
                  <a:gd name="T13" fmla="*/ 4 h 161"/>
                  <a:gd name="T14" fmla="*/ 29 w 231"/>
                  <a:gd name="T15" fmla="*/ 0 h 161"/>
                  <a:gd name="T16" fmla="*/ 26 w 231"/>
                  <a:gd name="T17" fmla="*/ 0 h 161"/>
                  <a:gd name="T18" fmla="*/ 26 w 231"/>
                  <a:gd name="T19" fmla="*/ 4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60" name="Line 32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61" name="Line 33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62" name="Line 34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63" name="Rectangle 35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64" name="Freeform 36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57 w 538"/>
                  <a:gd name="T1" fmla="*/ 34 h 387"/>
                  <a:gd name="T2" fmla="*/ 59 w 538"/>
                  <a:gd name="T3" fmla="*/ 34 h 387"/>
                  <a:gd name="T4" fmla="*/ 59 w 538"/>
                  <a:gd name="T5" fmla="*/ 33 h 387"/>
                  <a:gd name="T6" fmla="*/ 57 w 538"/>
                  <a:gd name="T7" fmla="*/ 33 h 387"/>
                  <a:gd name="T8" fmla="*/ 57 w 538"/>
                  <a:gd name="T9" fmla="*/ 34 h 387"/>
                  <a:gd name="T10" fmla="*/ 16 w 538"/>
                  <a:gd name="T11" fmla="*/ 28 h 387"/>
                  <a:gd name="T12" fmla="*/ 16 w 538"/>
                  <a:gd name="T13" fmla="*/ 3 h 387"/>
                  <a:gd name="T14" fmla="*/ 52 w 538"/>
                  <a:gd name="T15" fmla="*/ 3 h 387"/>
                  <a:gd name="T16" fmla="*/ 52 w 538"/>
                  <a:gd name="T17" fmla="*/ 28 h 387"/>
                  <a:gd name="T18" fmla="*/ 16 w 538"/>
                  <a:gd name="T19" fmla="*/ 28 h 387"/>
                  <a:gd name="T20" fmla="*/ 14 w 538"/>
                  <a:gd name="T21" fmla="*/ 30 h 387"/>
                  <a:gd name="T22" fmla="*/ 54 w 538"/>
                  <a:gd name="T23" fmla="*/ 30 h 387"/>
                  <a:gd name="T24" fmla="*/ 54 w 538"/>
                  <a:gd name="T25" fmla="*/ 1 h 387"/>
                  <a:gd name="T26" fmla="*/ 56 w 538"/>
                  <a:gd name="T27" fmla="*/ 1 h 387"/>
                  <a:gd name="T28" fmla="*/ 56 w 538"/>
                  <a:gd name="T29" fmla="*/ 0 h 387"/>
                  <a:gd name="T30" fmla="*/ 12 w 538"/>
                  <a:gd name="T31" fmla="*/ 0 h 387"/>
                  <a:gd name="T32" fmla="*/ 12 w 538"/>
                  <a:gd name="T33" fmla="*/ 32 h 387"/>
                  <a:gd name="T34" fmla="*/ 14 w 538"/>
                  <a:gd name="T35" fmla="*/ 32 h 387"/>
                  <a:gd name="T36" fmla="*/ 14 w 538"/>
                  <a:gd name="T37" fmla="*/ 30 h 387"/>
                  <a:gd name="T38" fmla="*/ 0 w 538"/>
                  <a:gd name="T39" fmla="*/ 46 h 387"/>
                  <a:gd name="T40" fmla="*/ 7 w 538"/>
                  <a:gd name="T41" fmla="*/ 46 h 387"/>
                  <a:gd name="T42" fmla="*/ 7 w 538"/>
                  <a:gd name="T43" fmla="*/ 44 h 387"/>
                  <a:gd name="T44" fmla="*/ 0 w 538"/>
                  <a:gd name="T45" fmla="*/ 44 h 387"/>
                  <a:gd name="T46" fmla="*/ 0 w 538"/>
                  <a:gd name="T47" fmla="*/ 46 h 387"/>
                  <a:gd name="T48" fmla="*/ 40 w 538"/>
                  <a:gd name="T49" fmla="*/ 48 h 387"/>
                  <a:gd name="T50" fmla="*/ 54 w 538"/>
                  <a:gd name="T51" fmla="*/ 48 h 387"/>
                  <a:gd name="T52" fmla="*/ 54 w 538"/>
                  <a:gd name="T53" fmla="*/ 47 h 387"/>
                  <a:gd name="T54" fmla="*/ 40 w 538"/>
                  <a:gd name="T55" fmla="*/ 47 h 387"/>
                  <a:gd name="T56" fmla="*/ 40 w 538"/>
                  <a:gd name="T57" fmla="*/ 48 h 387"/>
                  <a:gd name="T58" fmla="*/ 65 w 538"/>
                  <a:gd name="T59" fmla="*/ 45 h 387"/>
                  <a:gd name="T60" fmla="*/ 68 w 538"/>
                  <a:gd name="T61" fmla="*/ 45 h 387"/>
                  <a:gd name="T62" fmla="*/ 68 w 538"/>
                  <a:gd name="T63" fmla="*/ 44 h 387"/>
                  <a:gd name="T64" fmla="*/ 65 w 538"/>
                  <a:gd name="T65" fmla="*/ 44 h 387"/>
                  <a:gd name="T66" fmla="*/ 65 w 538"/>
                  <a:gd name="T67" fmla="*/ 45 h 387"/>
                  <a:gd name="T68" fmla="*/ 65 w 538"/>
                  <a:gd name="T69" fmla="*/ 47 h 387"/>
                  <a:gd name="T70" fmla="*/ 68 w 538"/>
                  <a:gd name="T71" fmla="*/ 47 h 387"/>
                  <a:gd name="T72" fmla="*/ 68 w 538"/>
                  <a:gd name="T73" fmla="*/ 46 h 387"/>
                  <a:gd name="T74" fmla="*/ 65 w 538"/>
                  <a:gd name="T75" fmla="*/ 46 h 387"/>
                  <a:gd name="T76" fmla="*/ 65 w 538"/>
                  <a:gd name="T77" fmla="*/ 47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65" name="Line 37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66" name="Line 38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67" name="Line 39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5278" name="Group 40"/>
            <p:cNvGrpSpPr>
              <a:grpSpLocks/>
            </p:cNvGrpSpPr>
            <p:nvPr/>
          </p:nvGrpSpPr>
          <p:grpSpPr bwMode="auto">
            <a:xfrm>
              <a:off x="447" y="3504"/>
              <a:ext cx="286" cy="288"/>
              <a:chOff x="712" y="2330"/>
              <a:chExt cx="286" cy="288"/>
            </a:xfrm>
          </p:grpSpPr>
          <p:sp>
            <p:nvSpPr>
              <p:cNvPr id="95344" name="Freeform 41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16 w 572"/>
                  <a:gd name="T1" fmla="*/ 47 h 577"/>
                  <a:gd name="T2" fmla="*/ 0 w 572"/>
                  <a:gd name="T3" fmla="*/ 47 h 577"/>
                  <a:gd name="T4" fmla="*/ 0 w 572"/>
                  <a:gd name="T5" fmla="*/ 72 h 577"/>
                  <a:gd name="T6" fmla="*/ 72 w 572"/>
                  <a:gd name="T7" fmla="*/ 72 h 577"/>
                  <a:gd name="T8" fmla="*/ 72 w 572"/>
                  <a:gd name="T9" fmla="*/ 47 h 577"/>
                  <a:gd name="T10" fmla="*/ 56 w 572"/>
                  <a:gd name="T11" fmla="*/ 47 h 577"/>
                  <a:gd name="T12" fmla="*/ 56 w 572"/>
                  <a:gd name="T13" fmla="*/ 43 h 577"/>
                  <a:gd name="T14" fmla="*/ 63 w 572"/>
                  <a:gd name="T15" fmla="*/ 43 h 577"/>
                  <a:gd name="T16" fmla="*/ 63 w 572"/>
                  <a:gd name="T17" fmla="*/ 0 h 577"/>
                  <a:gd name="T18" fmla="*/ 9 w 572"/>
                  <a:gd name="T19" fmla="*/ 0 h 577"/>
                  <a:gd name="T20" fmla="*/ 9 w 572"/>
                  <a:gd name="T21" fmla="*/ 43 h 577"/>
                  <a:gd name="T22" fmla="*/ 16 w 572"/>
                  <a:gd name="T23" fmla="*/ 43 h 577"/>
                  <a:gd name="T24" fmla="*/ 16 w 572"/>
                  <a:gd name="T25" fmla="*/ 47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45" name="Line 42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46" name="Line 43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47" name="Freeform 44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21 h 161"/>
                  <a:gd name="T2" fmla="*/ 24 w 231"/>
                  <a:gd name="T3" fmla="*/ 21 h 161"/>
                  <a:gd name="T4" fmla="*/ 24 w 231"/>
                  <a:gd name="T5" fmla="*/ 0 h 161"/>
                  <a:gd name="T6" fmla="*/ 0 w 231"/>
                  <a:gd name="T7" fmla="*/ 0 h 161"/>
                  <a:gd name="T8" fmla="*/ 0 w 231"/>
                  <a:gd name="T9" fmla="*/ 21 h 161"/>
                  <a:gd name="T10" fmla="*/ 26 w 231"/>
                  <a:gd name="T11" fmla="*/ 4 h 161"/>
                  <a:gd name="T12" fmla="*/ 29 w 231"/>
                  <a:gd name="T13" fmla="*/ 4 h 161"/>
                  <a:gd name="T14" fmla="*/ 29 w 231"/>
                  <a:gd name="T15" fmla="*/ 0 h 161"/>
                  <a:gd name="T16" fmla="*/ 26 w 231"/>
                  <a:gd name="T17" fmla="*/ 0 h 161"/>
                  <a:gd name="T18" fmla="*/ 26 w 231"/>
                  <a:gd name="T19" fmla="*/ 4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48" name="Line 45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49" name="Line 46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50" name="Line 47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51" name="Rectangle 48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52" name="Freeform 49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57 w 538"/>
                  <a:gd name="T1" fmla="*/ 34 h 387"/>
                  <a:gd name="T2" fmla="*/ 59 w 538"/>
                  <a:gd name="T3" fmla="*/ 34 h 387"/>
                  <a:gd name="T4" fmla="*/ 59 w 538"/>
                  <a:gd name="T5" fmla="*/ 33 h 387"/>
                  <a:gd name="T6" fmla="*/ 57 w 538"/>
                  <a:gd name="T7" fmla="*/ 33 h 387"/>
                  <a:gd name="T8" fmla="*/ 57 w 538"/>
                  <a:gd name="T9" fmla="*/ 34 h 387"/>
                  <a:gd name="T10" fmla="*/ 16 w 538"/>
                  <a:gd name="T11" fmla="*/ 28 h 387"/>
                  <a:gd name="T12" fmla="*/ 16 w 538"/>
                  <a:gd name="T13" fmla="*/ 3 h 387"/>
                  <a:gd name="T14" fmla="*/ 52 w 538"/>
                  <a:gd name="T15" fmla="*/ 3 h 387"/>
                  <a:gd name="T16" fmla="*/ 52 w 538"/>
                  <a:gd name="T17" fmla="*/ 28 h 387"/>
                  <a:gd name="T18" fmla="*/ 16 w 538"/>
                  <a:gd name="T19" fmla="*/ 28 h 387"/>
                  <a:gd name="T20" fmla="*/ 14 w 538"/>
                  <a:gd name="T21" fmla="*/ 30 h 387"/>
                  <a:gd name="T22" fmla="*/ 54 w 538"/>
                  <a:gd name="T23" fmla="*/ 30 h 387"/>
                  <a:gd name="T24" fmla="*/ 54 w 538"/>
                  <a:gd name="T25" fmla="*/ 1 h 387"/>
                  <a:gd name="T26" fmla="*/ 56 w 538"/>
                  <a:gd name="T27" fmla="*/ 1 h 387"/>
                  <a:gd name="T28" fmla="*/ 56 w 538"/>
                  <a:gd name="T29" fmla="*/ 0 h 387"/>
                  <a:gd name="T30" fmla="*/ 12 w 538"/>
                  <a:gd name="T31" fmla="*/ 0 h 387"/>
                  <a:gd name="T32" fmla="*/ 12 w 538"/>
                  <a:gd name="T33" fmla="*/ 32 h 387"/>
                  <a:gd name="T34" fmla="*/ 14 w 538"/>
                  <a:gd name="T35" fmla="*/ 32 h 387"/>
                  <a:gd name="T36" fmla="*/ 14 w 538"/>
                  <a:gd name="T37" fmla="*/ 30 h 387"/>
                  <a:gd name="T38" fmla="*/ 0 w 538"/>
                  <a:gd name="T39" fmla="*/ 46 h 387"/>
                  <a:gd name="T40" fmla="*/ 7 w 538"/>
                  <a:gd name="T41" fmla="*/ 46 h 387"/>
                  <a:gd name="T42" fmla="*/ 7 w 538"/>
                  <a:gd name="T43" fmla="*/ 44 h 387"/>
                  <a:gd name="T44" fmla="*/ 0 w 538"/>
                  <a:gd name="T45" fmla="*/ 44 h 387"/>
                  <a:gd name="T46" fmla="*/ 0 w 538"/>
                  <a:gd name="T47" fmla="*/ 46 h 387"/>
                  <a:gd name="T48" fmla="*/ 40 w 538"/>
                  <a:gd name="T49" fmla="*/ 48 h 387"/>
                  <a:gd name="T50" fmla="*/ 54 w 538"/>
                  <a:gd name="T51" fmla="*/ 48 h 387"/>
                  <a:gd name="T52" fmla="*/ 54 w 538"/>
                  <a:gd name="T53" fmla="*/ 47 h 387"/>
                  <a:gd name="T54" fmla="*/ 40 w 538"/>
                  <a:gd name="T55" fmla="*/ 47 h 387"/>
                  <a:gd name="T56" fmla="*/ 40 w 538"/>
                  <a:gd name="T57" fmla="*/ 48 h 387"/>
                  <a:gd name="T58" fmla="*/ 65 w 538"/>
                  <a:gd name="T59" fmla="*/ 45 h 387"/>
                  <a:gd name="T60" fmla="*/ 68 w 538"/>
                  <a:gd name="T61" fmla="*/ 45 h 387"/>
                  <a:gd name="T62" fmla="*/ 68 w 538"/>
                  <a:gd name="T63" fmla="*/ 44 h 387"/>
                  <a:gd name="T64" fmla="*/ 65 w 538"/>
                  <a:gd name="T65" fmla="*/ 44 h 387"/>
                  <a:gd name="T66" fmla="*/ 65 w 538"/>
                  <a:gd name="T67" fmla="*/ 45 h 387"/>
                  <a:gd name="T68" fmla="*/ 65 w 538"/>
                  <a:gd name="T69" fmla="*/ 47 h 387"/>
                  <a:gd name="T70" fmla="*/ 68 w 538"/>
                  <a:gd name="T71" fmla="*/ 47 h 387"/>
                  <a:gd name="T72" fmla="*/ 68 w 538"/>
                  <a:gd name="T73" fmla="*/ 46 h 387"/>
                  <a:gd name="T74" fmla="*/ 65 w 538"/>
                  <a:gd name="T75" fmla="*/ 46 h 387"/>
                  <a:gd name="T76" fmla="*/ 65 w 538"/>
                  <a:gd name="T77" fmla="*/ 47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53" name="Line 50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54" name="Line 51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55" name="Line 52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5279" name="Group 53"/>
            <p:cNvGrpSpPr>
              <a:grpSpLocks/>
            </p:cNvGrpSpPr>
            <p:nvPr/>
          </p:nvGrpSpPr>
          <p:grpSpPr bwMode="auto">
            <a:xfrm>
              <a:off x="2559" y="1728"/>
              <a:ext cx="286" cy="288"/>
              <a:chOff x="712" y="2330"/>
              <a:chExt cx="286" cy="288"/>
            </a:xfrm>
          </p:grpSpPr>
          <p:sp>
            <p:nvSpPr>
              <p:cNvPr id="95332" name="Freeform 54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16 w 572"/>
                  <a:gd name="T1" fmla="*/ 47 h 577"/>
                  <a:gd name="T2" fmla="*/ 0 w 572"/>
                  <a:gd name="T3" fmla="*/ 47 h 577"/>
                  <a:gd name="T4" fmla="*/ 0 w 572"/>
                  <a:gd name="T5" fmla="*/ 72 h 577"/>
                  <a:gd name="T6" fmla="*/ 72 w 572"/>
                  <a:gd name="T7" fmla="*/ 72 h 577"/>
                  <a:gd name="T8" fmla="*/ 72 w 572"/>
                  <a:gd name="T9" fmla="*/ 47 h 577"/>
                  <a:gd name="T10" fmla="*/ 56 w 572"/>
                  <a:gd name="T11" fmla="*/ 47 h 577"/>
                  <a:gd name="T12" fmla="*/ 56 w 572"/>
                  <a:gd name="T13" fmla="*/ 43 h 577"/>
                  <a:gd name="T14" fmla="*/ 63 w 572"/>
                  <a:gd name="T15" fmla="*/ 43 h 577"/>
                  <a:gd name="T16" fmla="*/ 63 w 572"/>
                  <a:gd name="T17" fmla="*/ 0 h 577"/>
                  <a:gd name="T18" fmla="*/ 9 w 572"/>
                  <a:gd name="T19" fmla="*/ 0 h 577"/>
                  <a:gd name="T20" fmla="*/ 9 w 572"/>
                  <a:gd name="T21" fmla="*/ 43 h 577"/>
                  <a:gd name="T22" fmla="*/ 16 w 572"/>
                  <a:gd name="T23" fmla="*/ 43 h 577"/>
                  <a:gd name="T24" fmla="*/ 16 w 572"/>
                  <a:gd name="T25" fmla="*/ 47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33" name="Line 55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34" name="Line 56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35" name="Freeform 57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21 h 161"/>
                  <a:gd name="T2" fmla="*/ 24 w 231"/>
                  <a:gd name="T3" fmla="*/ 21 h 161"/>
                  <a:gd name="T4" fmla="*/ 24 w 231"/>
                  <a:gd name="T5" fmla="*/ 0 h 161"/>
                  <a:gd name="T6" fmla="*/ 0 w 231"/>
                  <a:gd name="T7" fmla="*/ 0 h 161"/>
                  <a:gd name="T8" fmla="*/ 0 w 231"/>
                  <a:gd name="T9" fmla="*/ 21 h 161"/>
                  <a:gd name="T10" fmla="*/ 26 w 231"/>
                  <a:gd name="T11" fmla="*/ 4 h 161"/>
                  <a:gd name="T12" fmla="*/ 29 w 231"/>
                  <a:gd name="T13" fmla="*/ 4 h 161"/>
                  <a:gd name="T14" fmla="*/ 29 w 231"/>
                  <a:gd name="T15" fmla="*/ 0 h 161"/>
                  <a:gd name="T16" fmla="*/ 26 w 231"/>
                  <a:gd name="T17" fmla="*/ 0 h 161"/>
                  <a:gd name="T18" fmla="*/ 26 w 231"/>
                  <a:gd name="T19" fmla="*/ 4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36" name="Line 58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37" name="Line 59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38" name="Line 60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39" name="Rectangle 61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40" name="Freeform 62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57 w 538"/>
                  <a:gd name="T1" fmla="*/ 34 h 387"/>
                  <a:gd name="T2" fmla="*/ 59 w 538"/>
                  <a:gd name="T3" fmla="*/ 34 h 387"/>
                  <a:gd name="T4" fmla="*/ 59 w 538"/>
                  <a:gd name="T5" fmla="*/ 33 h 387"/>
                  <a:gd name="T6" fmla="*/ 57 w 538"/>
                  <a:gd name="T7" fmla="*/ 33 h 387"/>
                  <a:gd name="T8" fmla="*/ 57 w 538"/>
                  <a:gd name="T9" fmla="*/ 34 h 387"/>
                  <a:gd name="T10" fmla="*/ 16 w 538"/>
                  <a:gd name="T11" fmla="*/ 28 h 387"/>
                  <a:gd name="T12" fmla="*/ 16 w 538"/>
                  <a:gd name="T13" fmla="*/ 3 h 387"/>
                  <a:gd name="T14" fmla="*/ 52 w 538"/>
                  <a:gd name="T15" fmla="*/ 3 h 387"/>
                  <a:gd name="T16" fmla="*/ 52 w 538"/>
                  <a:gd name="T17" fmla="*/ 28 h 387"/>
                  <a:gd name="T18" fmla="*/ 16 w 538"/>
                  <a:gd name="T19" fmla="*/ 28 h 387"/>
                  <a:gd name="T20" fmla="*/ 14 w 538"/>
                  <a:gd name="T21" fmla="*/ 30 h 387"/>
                  <a:gd name="T22" fmla="*/ 54 w 538"/>
                  <a:gd name="T23" fmla="*/ 30 h 387"/>
                  <a:gd name="T24" fmla="*/ 54 w 538"/>
                  <a:gd name="T25" fmla="*/ 1 h 387"/>
                  <a:gd name="T26" fmla="*/ 56 w 538"/>
                  <a:gd name="T27" fmla="*/ 1 h 387"/>
                  <a:gd name="T28" fmla="*/ 56 w 538"/>
                  <a:gd name="T29" fmla="*/ 0 h 387"/>
                  <a:gd name="T30" fmla="*/ 12 w 538"/>
                  <a:gd name="T31" fmla="*/ 0 h 387"/>
                  <a:gd name="T32" fmla="*/ 12 w 538"/>
                  <a:gd name="T33" fmla="*/ 32 h 387"/>
                  <a:gd name="T34" fmla="*/ 14 w 538"/>
                  <a:gd name="T35" fmla="*/ 32 h 387"/>
                  <a:gd name="T36" fmla="*/ 14 w 538"/>
                  <a:gd name="T37" fmla="*/ 30 h 387"/>
                  <a:gd name="T38" fmla="*/ 0 w 538"/>
                  <a:gd name="T39" fmla="*/ 46 h 387"/>
                  <a:gd name="T40" fmla="*/ 7 w 538"/>
                  <a:gd name="T41" fmla="*/ 46 h 387"/>
                  <a:gd name="T42" fmla="*/ 7 w 538"/>
                  <a:gd name="T43" fmla="*/ 44 h 387"/>
                  <a:gd name="T44" fmla="*/ 0 w 538"/>
                  <a:gd name="T45" fmla="*/ 44 h 387"/>
                  <a:gd name="T46" fmla="*/ 0 w 538"/>
                  <a:gd name="T47" fmla="*/ 46 h 387"/>
                  <a:gd name="T48" fmla="*/ 40 w 538"/>
                  <a:gd name="T49" fmla="*/ 48 h 387"/>
                  <a:gd name="T50" fmla="*/ 54 w 538"/>
                  <a:gd name="T51" fmla="*/ 48 h 387"/>
                  <a:gd name="T52" fmla="*/ 54 w 538"/>
                  <a:gd name="T53" fmla="*/ 47 h 387"/>
                  <a:gd name="T54" fmla="*/ 40 w 538"/>
                  <a:gd name="T55" fmla="*/ 47 h 387"/>
                  <a:gd name="T56" fmla="*/ 40 w 538"/>
                  <a:gd name="T57" fmla="*/ 48 h 387"/>
                  <a:gd name="T58" fmla="*/ 65 w 538"/>
                  <a:gd name="T59" fmla="*/ 45 h 387"/>
                  <a:gd name="T60" fmla="*/ 68 w 538"/>
                  <a:gd name="T61" fmla="*/ 45 h 387"/>
                  <a:gd name="T62" fmla="*/ 68 w 538"/>
                  <a:gd name="T63" fmla="*/ 44 h 387"/>
                  <a:gd name="T64" fmla="*/ 65 w 538"/>
                  <a:gd name="T65" fmla="*/ 44 h 387"/>
                  <a:gd name="T66" fmla="*/ 65 w 538"/>
                  <a:gd name="T67" fmla="*/ 45 h 387"/>
                  <a:gd name="T68" fmla="*/ 65 w 538"/>
                  <a:gd name="T69" fmla="*/ 47 h 387"/>
                  <a:gd name="T70" fmla="*/ 68 w 538"/>
                  <a:gd name="T71" fmla="*/ 47 h 387"/>
                  <a:gd name="T72" fmla="*/ 68 w 538"/>
                  <a:gd name="T73" fmla="*/ 46 h 387"/>
                  <a:gd name="T74" fmla="*/ 65 w 538"/>
                  <a:gd name="T75" fmla="*/ 46 h 387"/>
                  <a:gd name="T76" fmla="*/ 65 w 538"/>
                  <a:gd name="T77" fmla="*/ 47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41" name="Line 63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42" name="Line 64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43" name="Line 65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5280" name="Group 66"/>
            <p:cNvGrpSpPr>
              <a:grpSpLocks/>
            </p:cNvGrpSpPr>
            <p:nvPr/>
          </p:nvGrpSpPr>
          <p:grpSpPr bwMode="auto">
            <a:xfrm>
              <a:off x="4623" y="2016"/>
              <a:ext cx="286" cy="288"/>
              <a:chOff x="712" y="2330"/>
              <a:chExt cx="286" cy="288"/>
            </a:xfrm>
          </p:grpSpPr>
          <p:sp>
            <p:nvSpPr>
              <p:cNvPr id="95320" name="Freeform 67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16 w 572"/>
                  <a:gd name="T1" fmla="*/ 47 h 577"/>
                  <a:gd name="T2" fmla="*/ 0 w 572"/>
                  <a:gd name="T3" fmla="*/ 47 h 577"/>
                  <a:gd name="T4" fmla="*/ 0 w 572"/>
                  <a:gd name="T5" fmla="*/ 72 h 577"/>
                  <a:gd name="T6" fmla="*/ 72 w 572"/>
                  <a:gd name="T7" fmla="*/ 72 h 577"/>
                  <a:gd name="T8" fmla="*/ 72 w 572"/>
                  <a:gd name="T9" fmla="*/ 47 h 577"/>
                  <a:gd name="T10" fmla="*/ 56 w 572"/>
                  <a:gd name="T11" fmla="*/ 47 h 577"/>
                  <a:gd name="T12" fmla="*/ 56 w 572"/>
                  <a:gd name="T13" fmla="*/ 43 h 577"/>
                  <a:gd name="T14" fmla="*/ 63 w 572"/>
                  <a:gd name="T15" fmla="*/ 43 h 577"/>
                  <a:gd name="T16" fmla="*/ 63 w 572"/>
                  <a:gd name="T17" fmla="*/ 0 h 577"/>
                  <a:gd name="T18" fmla="*/ 9 w 572"/>
                  <a:gd name="T19" fmla="*/ 0 h 577"/>
                  <a:gd name="T20" fmla="*/ 9 w 572"/>
                  <a:gd name="T21" fmla="*/ 43 h 577"/>
                  <a:gd name="T22" fmla="*/ 16 w 572"/>
                  <a:gd name="T23" fmla="*/ 43 h 577"/>
                  <a:gd name="T24" fmla="*/ 16 w 572"/>
                  <a:gd name="T25" fmla="*/ 47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21" name="Line 68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22" name="Line 69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23" name="Freeform 70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21 h 161"/>
                  <a:gd name="T2" fmla="*/ 24 w 231"/>
                  <a:gd name="T3" fmla="*/ 21 h 161"/>
                  <a:gd name="T4" fmla="*/ 24 w 231"/>
                  <a:gd name="T5" fmla="*/ 0 h 161"/>
                  <a:gd name="T6" fmla="*/ 0 w 231"/>
                  <a:gd name="T7" fmla="*/ 0 h 161"/>
                  <a:gd name="T8" fmla="*/ 0 w 231"/>
                  <a:gd name="T9" fmla="*/ 21 h 161"/>
                  <a:gd name="T10" fmla="*/ 26 w 231"/>
                  <a:gd name="T11" fmla="*/ 4 h 161"/>
                  <a:gd name="T12" fmla="*/ 29 w 231"/>
                  <a:gd name="T13" fmla="*/ 4 h 161"/>
                  <a:gd name="T14" fmla="*/ 29 w 231"/>
                  <a:gd name="T15" fmla="*/ 0 h 161"/>
                  <a:gd name="T16" fmla="*/ 26 w 231"/>
                  <a:gd name="T17" fmla="*/ 0 h 161"/>
                  <a:gd name="T18" fmla="*/ 26 w 231"/>
                  <a:gd name="T19" fmla="*/ 4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24" name="Line 71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25" name="Line 72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26" name="Line 73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27" name="Rectangle 74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28" name="Freeform 75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57 w 538"/>
                  <a:gd name="T1" fmla="*/ 34 h 387"/>
                  <a:gd name="T2" fmla="*/ 59 w 538"/>
                  <a:gd name="T3" fmla="*/ 34 h 387"/>
                  <a:gd name="T4" fmla="*/ 59 w 538"/>
                  <a:gd name="T5" fmla="*/ 33 h 387"/>
                  <a:gd name="T6" fmla="*/ 57 w 538"/>
                  <a:gd name="T7" fmla="*/ 33 h 387"/>
                  <a:gd name="T8" fmla="*/ 57 w 538"/>
                  <a:gd name="T9" fmla="*/ 34 h 387"/>
                  <a:gd name="T10" fmla="*/ 16 w 538"/>
                  <a:gd name="T11" fmla="*/ 28 h 387"/>
                  <a:gd name="T12" fmla="*/ 16 w 538"/>
                  <a:gd name="T13" fmla="*/ 3 h 387"/>
                  <a:gd name="T14" fmla="*/ 52 w 538"/>
                  <a:gd name="T15" fmla="*/ 3 h 387"/>
                  <a:gd name="T16" fmla="*/ 52 w 538"/>
                  <a:gd name="T17" fmla="*/ 28 h 387"/>
                  <a:gd name="T18" fmla="*/ 16 w 538"/>
                  <a:gd name="T19" fmla="*/ 28 h 387"/>
                  <a:gd name="T20" fmla="*/ 14 w 538"/>
                  <a:gd name="T21" fmla="*/ 30 h 387"/>
                  <a:gd name="T22" fmla="*/ 54 w 538"/>
                  <a:gd name="T23" fmla="*/ 30 h 387"/>
                  <a:gd name="T24" fmla="*/ 54 w 538"/>
                  <a:gd name="T25" fmla="*/ 1 h 387"/>
                  <a:gd name="T26" fmla="*/ 56 w 538"/>
                  <a:gd name="T27" fmla="*/ 1 h 387"/>
                  <a:gd name="T28" fmla="*/ 56 w 538"/>
                  <a:gd name="T29" fmla="*/ 0 h 387"/>
                  <a:gd name="T30" fmla="*/ 12 w 538"/>
                  <a:gd name="T31" fmla="*/ 0 h 387"/>
                  <a:gd name="T32" fmla="*/ 12 w 538"/>
                  <a:gd name="T33" fmla="*/ 32 h 387"/>
                  <a:gd name="T34" fmla="*/ 14 w 538"/>
                  <a:gd name="T35" fmla="*/ 32 h 387"/>
                  <a:gd name="T36" fmla="*/ 14 w 538"/>
                  <a:gd name="T37" fmla="*/ 30 h 387"/>
                  <a:gd name="T38" fmla="*/ 0 w 538"/>
                  <a:gd name="T39" fmla="*/ 46 h 387"/>
                  <a:gd name="T40" fmla="*/ 7 w 538"/>
                  <a:gd name="T41" fmla="*/ 46 h 387"/>
                  <a:gd name="T42" fmla="*/ 7 w 538"/>
                  <a:gd name="T43" fmla="*/ 44 h 387"/>
                  <a:gd name="T44" fmla="*/ 0 w 538"/>
                  <a:gd name="T45" fmla="*/ 44 h 387"/>
                  <a:gd name="T46" fmla="*/ 0 w 538"/>
                  <a:gd name="T47" fmla="*/ 46 h 387"/>
                  <a:gd name="T48" fmla="*/ 40 w 538"/>
                  <a:gd name="T49" fmla="*/ 48 h 387"/>
                  <a:gd name="T50" fmla="*/ 54 w 538"/>
                  <a:gd name="T51" fmla="*/ 48 h 387"/>
                  <a:gd name="T52" fmla="*/ 54 w 538"/>
                  <a:gd name="T53" fmla="*/ 47 h 387"/>
                  <a:gd name="T54" fmla="*/ 40 w 538"/>
                  <a:gd name="T55" fmla="*/ 47 h 387"/>
                  <a:gd name="T56" fmla="*/ 40 w 538"/>
                  <a:gd name="T57" fmla="*/ 48 h 387"/>
                  <a:gd name="T58" fmla="*/ 65 w 538"/>
                  <a:gd name="T59" fmla="*/ 45 h 387"/>
                  <a:gd name="T60" fmla="*/ 68 w 538"/>
                  <a:gd name="T61" fmla="*/ 45 h 387"/>
                  <a:gd name="T62" fmla="*/ 68 w 538"/>
                  <a:gd name="T63" fmla="*/ 44 h 387"/>
                  <a:gd name="T64" fmla="*/ 65 w 538"/>
                  <a:gd name="T65" fmla="*/ 44 h 387"/>
                  <a:gd name="T66" fmla="*/ 65 w 538"/>
                  <a:gd name="T67" fmla="*/ 45 h 387"/>
                  <a:gd name="T68" fmla="*/ 65 w 538"/>
                  <a:gd name="T69" fmla="*/ 47 h 387"/>
                  <a:gd name="T70" fmla="*/ 68 w 538"/>
                  <a:gd name="T71" fmla="*/ 47 h 387"/>
                  <a:gd name="T72" fmla="*/ 68 w 538"/>
                  <a:gd name="T73" fmla="*/ 46 h 387"/>
                  <a:gd name="T74" fmla="*/ 65 w 538"/>
                  <a:gd name="T75" fmla="*/ 46 h 387"/>
                  <a:gd name="T76" fmla="*/ 65 w 538"/>
                  <a:gd name="T77" fmla="*/ 47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29" name="Line 76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30" name="Line 77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31" name="Line 78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5281" name="Group 79"/>
            <p:cNvGrpSpPr>
              <a:grpSpLocks/>
            </p:cNvGrpSpPr>
            <p:nvPr/>
          </p:nvGrpSpPr>
          <p:grpSpPr bwMode="auto">
            <a:xfrm>
              <a:off x="4817" y="3600"/>
              <a:ext cx="286" cy="288"/>
              <a:chOff x="712" y="2330"/>
              <a:chExt cx="286" cy="288"/>
            </a:xfrm>
          </p:grpSpPr>
          <p:sp>
            <p:nvSpPr>
              <p:cNvPr id="95308" name="Freeform 80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16 w 572"/>
                  <a:gd name="T1" fmla="*/ 47 h 577"/>
                  <a:gd name="T2" fmla="*/ 0 w 572"/>
                  <a:gd name="T3" fmla="*/ 47 h 577"/>
                  <a:gd name="T4" fmla="*/ 0 w 572"/>
                  <a:gd name="T5" fmla="*/ 72 h 577"/>
                  <a:gd name="T6" fmla="*/ 72 w 572"/>
                  <a:gd name="T7" fmla="*/ 72 h 577"/>
                  <a:gd name="T8" fmla="*/ 72 w 572"/>
                  <a:gd name="T9" fmla="*/ 47 h 577"/>
                  <a:gd name="T10" fmla="*/ 56 w 572"/>
                  <a:gd name="T11" fmla="*/ 47 h 577"/>
                  <a:gd name="T12" fmla="*/ 56 w 572"/>
                  <a:gd name="T13" fmla="*/ 43 h 577"/>
                  <a:gd name="T14" fmla="*/ 63 w 572"/>
                  <a:gd name="T15" fmla="*/ 43 h 577"/>
                  <a:gd name="T16" fmla="*/ 63 w 572"/>
                  <a:gd name="T17" fmla="*/ 0 h 577"/>
                  <a:gd name="T18" fmla="*/ 9 w 572"/>
                  <a:gd name="T19" fmla="*/ 0 h 577"/>
                  <a:gd name="T20" fmla="*/ 9 w 572"/>
                  <a:gd name="T21" fmla="*/ 43 h 577"/>
                  <a:gd name="T22" fmla="*/ 16 w 572"/>
                  <a:gd name="T23" fmla="*/ 43 h 577"/>
                  <a:gd name="T24" fmla="*/ 16 w 572"/>
                  <a:gd name="T25" fmla="*/ 47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09" name="Line 81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0" name="Line 82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1" name="Freeform 83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21 h 161"/>
                  <a:gd name="T2" fmla="*/ 24 w 231"/>
                  <a:gd name="T3" fmla="*/ 21 h 161"/>
                  <a:gd name="T4" fmla="*/ 24 w 231"/>
                  <a:gd name="T5" fmla="*/ 0 h 161"/>
                  <a:gd name="T6" fmla="*/ 0 w 231"/>
                  <a:gd name="T7" fmla="*/ 0 h 161"/>
                  <a:gd name="T8" fmla="*/ 0 w 231"/>
                  <a:gd name="T9" fmla="*/ 21 h 161"/>
                  <a:gd name="T10" fmla="*/ 26 w 231"/>
                  <a:gd name="T11" fmla="*/ 4 h 161"/>
                  <a:gd name="T12" fmla="*/ 29 w 231"/>
                  <a:gd name="T13" fmla="*/ 4 h 161"/>
                  <a:gd name="T14" fmla="*/ 29 w 231"/>
                  <a:gd name="T15" fmla="*/ 0 h 161"/>
                  <a:gd name="T16" fmla="*/ 26 w 231"/>
                  <a:gd name="T17" fmla="*/ 0 h 161"/>
                  <a:gd name="T18" fmla="*/ 26 w 231"/>
                  <a:gd name="T19" fmla="*/ 4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2" name="Line 84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3" name="Line 85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4" name="Line 86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5" name="Rectangle 87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6" name="Freeform 88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57 w 538"/>
                  <a:gd name="T1" fmla="*/ 34 h 387"/>
                  <a:gd name="T2" fmla="*/ 59 w 538"/>
                  <a:gd name="T3" fmla="*/ 34 h 387"/>
                  <a:gd name="T4" fmla="*/ 59 w 538"/>
                  <a:gd name="T5" fmla="*/ 33 h 387"/>
                  <a:gd name="T6" fmla="*/ 57 w 538"/>
                  <a:gd name="T7" fmla="*/ 33 h 387"/>
                  <a:gd name="T8" fmla="*/ 57 w 538"/>
                  <a:gd name="T9" fmla="*/ 34 h 387"/>
                  <a:gd name="T10" fmla="*/ 16 w 538"/>
                  <a:gd name="T11" fmla="*/ 28 h 387"/>
                  <a:gd name="T12" fmla="*/ 16 w 538"/>
                  <a:gd name="T13" fmla="*/ 3 h 387"/>
                  <a:gd name="T14" fmla="*/ 52 w 538"/>
                  <a:gd name="T15" fmla="*/ 3 h 387"/>
                  <a:gd name="T16" fmla="*/ 52 w 538"/>
                  <a:gd name="T17" fmla="*/ 28 h 387"/>
                  <a:gd name="T18" fmla="*/ 16 w 538"/>
                  <a:gd name="T19" fmla="*/ 28 h 387"/>
                  <a:gd name="T20" fmla="*/ 14 w 538"/>
                  <a:gd name="T21" fmla="*/ 30 h 387"/>
                  <a:gd name="T22" fmla="*/ 54 w 538"/>
                  <a:gd name="T23" fmla="*/ 30 h 387"/>
                  <a:gd name="T24" fmla="*/ 54 w 538"/>
                  <a:gd name="T25" fmla="*/ 1 h 387"/>
                  <a:gd name="T26" fmla="*/ 56 w 538"/>
                  <a:gd name="T27" fmla="*/ 1 h 387"/>
                  <a:gd name="T28" fmla="*/ 56 w 538"/>
                  <a:gd name="T29" fmla="*/ 0 h 387"/>
                  <a:gd name="T30" fmla="*/ 12 w 538"/>
                  <a:gd name="T31" fmla="*/ 0 h 387"/>
                  <a:gd name="T32" fmla="*/ 12 w 538"/>
                  <a:gd name="T33" fmla="*/ 32 h 387"/>
                  <a:gd name="T34" fmla="*/ 14 w 538"/>
                  <a:gd name="T35" fmla="*/ 32 h 387"/>
                  <a:gd name="T36" fmla="*/ 14 w 538"/>
                  <a:gd name="T37" fmla="*/ 30 h 387"/>
                  <a:gd name="T38" fmla="*/ 0 w 538"/>
                  <a:gd name="T39" fmla="*/ 46 h 387"/>
                  <a:gd name="T40" fmla="*/ 7 w 538"/>
                  <a:gd name="T41" fmla="*/ 46 h 387"/>
                  <a:gd name="T42" fmla="*/ 7 w 538"/>
                  <a:gd name="T43" fmla="*/ 44 h 387"/>
                  <a:gd name="T44" fmla="*/ 0 w 538"/>
                  <a:gd name="T45" fmla="*/ 44 h 387"/>
                  <a:gd name="T46" fmla="*/ 0 w 538"/>
                  <a:gd name="T47" fmla="*/ 46 h 387"/>
                  <a:gd name="T48" fmla="*/ 40 w 538"/>
                  <a:gd name="T49" fmla="*/ 48 h 387"/>
                  <a:gd name="T50" fmla="*/ 54 w 538"/>
                  <a:gd name="T51" fmla="*/ 48 h 387"/>
                  <a:gd name="T52" fmla="*/ 54 w 538"/>
                  <a:gd name="T53" fmla="*/ 47 h 387"/>
                  <a:gd name="T54" fmla="*/ 40 w 538"/>
                  <a:gd name="T55" fmla="*/ 47 h 387"/>
                  <a:gd name="T56" fmla="*/ 40 w 538"/>
                  <a:gd name="T57" fmla="*/ 48 h 387"/>
                  <a:gd name="T58" fmla="*/ 65 w 538"/>
                  <a:gd name="T59" fmla="*/ 45 h 387"/>
                  <a:gd name="T60" fmla="*/ 68 w 538"/>
                  <a:gd name="T61" fmla="*/ 45 h 387"/>
                  <a:gd name="T62" fmla="*/ 68 w 538"/>
                  <a:gd name="T63" fmla="*/ 44 h 387"/>
                  <a:gd name="T64" fmla="*/ 65 w 538"/>
                  <a:gd name="T65" fmla="*/ 44 h 387"/>
                  <a:gd name="T66" fmla="*/ 65 w 538"/>
                  <a:gd name="T67" fmla="*/ 45 h 387"/>
                  <a:gd name="T68" fmla="*/ 65 w 538"/>
                  <a:gd name="T69" fmla="*/ 47 h 387"/>
                  <a:gd name="T70" fmla="*/ 68 w 538"/>
                  <a:gd name="T71" fmla="*/ 47 h 387"/>
                  <a:gd name="T72" fmla="*/ 68 w 538"/>
                  <a:gd name="T73" fmla="*/ 46 h 387"/>
                  <a:gd name="T74" fmla="*/ 65 w 538"/>
                  <a:gd name="T75" fmla="*/ 46 h 387"/>
                  <a:gd name="T76" fmla="*/ 65 w 538"/>
                  <a:gd name="T77" fmla="*/ 47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7" name="Line 89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8" name="Line 90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9" name="Line 91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5282" name="AutoShape 92"/>
            <p:cNvCxnSpPr>
              <a:cxnSpLocks noChangeShapeType="1"/>
              <a:stCxn id="95270" idx="3"/>
              <a:endCxn id="95272" idx="1"/>
            </p:cNvCxnSpPr>
            <p:nvPr/>
          </p:nvCxnSpPr>
          <p:spPr bwMode="auto">
            <a:xfrm flipV="1">
              <a:off x="1359" y="2400"/>
              <a:ext cx="1152" cy="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83" name="AutoShape 93"/>
            <p:cNvCxnSpPr>
              <a:cxnSpLocks noChangeShapeType="1"/>
              <a:stCxn id="95270" idx="3"/>
              <a:endCxn id="95273" idx="1"/>
            </p:cNvCxnSpPr>
            <p:nvPr/>
          </p:nvCxnSpPr>
          <p:spPr bwMode="auto">
            <a:xfrm>
              <a:off x="1359" y="2448"/>
              <a:ext cx="1152" cy="57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84" name="AutoShape 94"/>
            <p:cNvCxnSpPr>
              <a:cxnSpLocks noChangeShapeType="1"/>
              <a:stCxn id="95271" idx="3"/>
              <a:endCxn id="95273" idx="1"/>
            </p:cNvCxnSpPr>
            <p:nvPr/>
          </p:nvCxnSpPr>
          <p:spPr bwMode="auto">
            <a:xfrm flipV="1">
              <a:off x="1311" y="3024"/>
              <a:ext cx="1200" cy="4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85" name="AutoShape 95"/>
            <p:cNvCxnSpPr>
              <a:cxnSpLocks noChangeShapeType="1"/>
              <a:stCxn id="95271" idx="3"/>
              <a:endCxn id="95274" idx="1"/>
            </p:cNvCxnSpPr>
            <p:nvPr/>
          </p:nvCxnSpPr>
          <p:spPr bwMode="auto">
            <a:xfrm>
              <a:off x="1311" y="3504"/>
              <a:ext cx="1200" cy="3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86" name="AutoShape 96"/>
            <p:cNvCxnSpPr>
              <a:cxnSpLocks noChangeShapeType="1"/>
              <a:stCxn id="95273" idx="3"/>
              <a:endCxn id="95275" idx="1"/>
            </p:cNvCxnSpPr>
            <p:nvPr/>
          </p:nvCxnSpPr>
          <p:spPr bwMode="auto">
            <a:xfrm flipV="1">
              <a:off x="2703" y="2688"/>
              <a:ext cx="1440" cy="3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87" name="AutoShape 97"/>
            <p:cNvCxnSpPr>
              <a:cxnSpLocks noChangeShapeType="1"/>
              <a:stCxn id="95274" idx="3"/>
              <a:endCxn id="95276" idx="1"/>
            </p:cNvCxnSpPr>
            <p:nvPr/>
          </p:nvCxnSpPr>
          <p:spPr bwMode="auto">
            <a:xfrm flipV="1">
              <a:off x="2703" y="3792"/>
              <a:ext cx="1248" cy="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88" name="AutoShape 98"/>
            <p:cNvCxnSpPr>
              <a:cxnSpLocks noChangeShapeType="1"/>
              <a:stCxn id="95276" idx="0"/>
              <a:endCxn id="95275" idx="2"/>
            </p:cNvCxnSpPr>
            <p:nvPr/>
          </p:nvCxnSpPr>
          <p:spPr bwMode="auto">
            <a:xfrm flipV="1">
              <a:off x="4047" y="2832"/>
              <a:ext cx="192" cy="81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89" name="AutoShape 99"/>
            <p:cNvCxnSpPr>
              <a:cxnSpLocks noChangeShapeType="1"/>
              <a:stCxn id="95271" idx="0"/>
              <a:endCxn id="95270" idx="2"/>
            </p:cNvCxnSpPr>
            <p:nvPr/>
          </p:nvCxnSpPr>
          <p:spPr bwMode="auto">
            <a:xfrm flipV="1">
              <a:off x="1215" y="2592"/>
              <a:ext cx="48" cy="76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90" name="AutoShape 100"/>
            <p:cNvCxnSpPr>
              <a:cxnSpLocks noChangeShapeType="1"/>
              <a:stCxn id="95272" idx="3"/>
              <a:endCxn id="95275" idx="1"/>
            </p:cNvCxnSpPr>
            <p:nvPr/>
          </p:nvCxnSpPr>
          <p:spPr bwMode="auto">
            <a:xfrm>
              <a:off x="2703" y="2400"/>
              <a:ext cx="1440" cy="2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91" name="AutoShape 101"/>
            <p:cNvCxnSpPr>
              <a:cxnSpLocks noChangeShapeType="1"/>
              <a:stCxn id="95364" idx="35"/>
              <a:endCxn id="95270" idx="1"/>
            </p:cNvCxnSpPr>
            <p:nvPr/>
          </p:nvCxnSpPr>
          <p:spPr bwMode="auto">
            <a:xfrm>
              <a:off x="676" y="2227"/>
              <a:ext cx="491" cy="22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92" name="AutoShape 102"/>
            <p:cNvCxnSpPr>
              <a:cxnSpLocks noChangeShapeType="1"/>
              <a:stCxn id="95352" idx="31"/>
              <a:endCxn id="95271" idx="1"/>
            </p:cNvCxnSpPr>
            <p:nvPr/>
          </p:nvCxnSpPr>
          <p:spPr bwMode="auto">
            <a:xfrm flipV="1">
              <a:off x="724" y="3504"/>
              <a:ext cx="395" cy="1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93" name="AutoShape 103"/>
            <p:cNvCxnSpPr>
              <a:cxnSpLocks noChangeShapeType="1"/>
              <a:stCxn id="95272" idx="0"/>
              <a:endCxn id="95335" idx="4"/>
            </p:cNvCxnSpPr>
            <p:nvPr/>
          </p:nvCxnSpPr>
          <p:spPr bwMode="auto">
            <a:xfrm flipV="1">
              <a:off x="2607" y="2007"/>
              <a:ext cx="99" cy="24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94" name="AutoShape 104"/>
            <p:cNvCxnSpPr>
              <a:cxnSpLocks noChangeShapeType="1"/>
              <a:stCxn id="95276" idx="3"/>
              <a:endCxn id="95316" idx="23"/>
            </p:cNvCxnSpPr>
            <p:nvPr/>
          </p:nvCxnSpPr>
          <p:spPr bwMode="auto">
            <a:xfrm>
              <a:off x="4143" y="3792"/>
              <a:ext cx="682" cy="1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95" name="AutoShape 105"/>
            <p:cNvCxnSpPr>
              <a:cxnSpLocks noChangeShapeType="1"/>
              <a:stCxn id="95275" idx="3"/>
              <a:endCxn id="95320" idx="2"/>
            </p:cNvCxnSpPr>
            <p:nvPr/>
          </p:nvCxnSpPr>
          <p:spPr bwMode="auto">
            <a:xfrm flipV="1">
              <a:off x="4335" y="2304"/>
              <a:ext cx="288" cy="38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5296" name="Text Box 106"/>
            <p:cNvSpPr txBox="1">
              <a:spLocks noChangeArrowheads="1"/>
            </p:cNvSpPr>
            <p:nvPr/>
          </p:nvSpPr>
          <p:spPr bwMode="auto">
            <a:xfrm>
              <a:off x="303" y="1824"/>
              <a:ext cx="45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Host A</a:t>
              </a:r>
            </a:p>
          </p:txBody>
        </p:sp>
        <p:sp>
          <p:nvSpPr>
            <p:cNvPr id="95297" name="Text Box 107"/>
            <p:cNvSpPr txBox="1">
              <a:spLocks noChangeArrowheads="1"/>
            </p:cNvSpPr>
            <p:nvPr/>
          </p:nvSpPr>
          <p:spPr bwMode="auto">
            <a:xfrm>
              <a:off x="333" y="3314"/>
              <a:ext cx="45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Host B</a:t>
              </a:r>
            </a:p>
          </p:txBody>
        </p:sp>
        <p:sp>
          <p:nvSpPr>
            <p:cNvPr id="95298" name="Text Box 108"/>
            <p:cNvSpPr txBox="1">
              <a:spLocks noChangeArrowheads="1"/>
            </p:cNvSpPr>
            <p:nvPr/>
          </p:nvSpPr>
          <p:spPr bwMode="auto">
            <a:xfrm>
              <a:off x="4671" y="3408"/>
              <a:ext cx="45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Host E</a:t>
              </a:r>
            </a:p>
          </p:txBody>
        </p:sp>
        <p:sp>
          <p:nvSpPr>
            <p:cNvPr id="95299" name="Text Box 109"/>
            <p:cNvSpPr txBox="1">
              <a:spLocks noChangeArrowheads="1"/>
            </p:cNvSpPr>
            <p:nvPr/>
          </p:nvSpPr>
          <p:spPr bwMode="auto">
            <a:xfrm>
              <a:off x="4458" y="1778"/>
              <a:ext cx="45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Host D</a:t>
              </a:r>
            </a:p>
          </p:txBody>
        </p:sp>
        <p:sp>
          <p:nvSpPr>
            <p:cNvPr id="95300" name="Text Box 110"/>
            <p:cNvSpPr txBox="1">
              <a:spLocks noChangeArrowheads="1"/>
            </p:cNvSpPr>
            <p:nvPr/>
          </p:nvSpPr>
          <p:spPr bwMode="auto">
            <a:xfrm>
              <a:off x="2460" y="1536"/>
              <a:ext cx="45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Host C</a:t>
              </a:r>
            </a:p>
          </p:txBody>
        </p:sp>
        <p:sp>
          <p:nvSpPr>
            <p:cNvPr id="95301" name="Text Box 111"/>
            <p:cNvSpPr txBox="1">
              <a:spLocks noChangeArrowheads="1"/>
            </p:cNvSpPr>
            <p:nvPr/>
          </p:nvSpPr>
          <p:spPr bwMode="auto">
            <a:xfrm>
              <a:off x="1152" y="2354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N1</a:t>
              </a:r>
            </a:p>
          </p:txBody>
        </p:sp>
        <p:sp>
          <p:nvSpPr>
            <p:cNvPr id="95302" name="Text Box 112"/>
            <p:cNvSpPr txBox="1">
              <a:spLocks noChangeArrowheads="1"/>
            </p:cNvSpPr>
            <p:nvPr/>
          </p:nvSpPr>
          <p:spPr bwMode="auto">
            <a:xfrm>
              <a:off x="2479" y="2304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N2</a:t>
              </a:r>
            </a:p>
          </p:txBody>
        </p:sp>
        <p:sp>
          <p:nvSpPr>
            <p:cNvPr id="95303" name="Text Box 113"/>
            <p:cNvSpPr txBox="1">
              <a:spLocks noChangeArrowheads="1"/>
            </p:cNvSpPr>
            <p:nvPr/>
          </p:nvSpPr>
          <p:spPr bwMode="auto">
            <a:xfrm>
              <a:off x="4111" y="2594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N3</a:t>
              </a:r>
            </a:p>
          </p:txBody>
        </p:sp>
        <p:sp>
          <p:nvSpPr>
            <p:cNvPr id="95304" name="Text Box 114"/>
            <p:cNvSpPr txBox="1">
              <a:spLocks noChangeArrowheads="1"/>
            </p:cNvSpPr>
            <p:nvPr/>
          </p:nvSpPr>
          <p:spPr bwMode="auto">
            <a:xfrm>
              <a:off x="1089" y="3410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N4</a:t>
              </a:r>
            </a:p>
          </p:txBody>
        </p:sp>
        <p:sp>
          <p:nvSpPr>
            <p:cNvPr id="95305" name="Text Box 115"/>
            <p:cNvSpPr txBox="1">
              <a:spLocks noChangeArrowheads="1"/>
            </p:cNvSpPr>
            <p:nvPr/>
          </p:nvSpPr>
          <p:spPr bwMode="auto">
            <a:xfrm>
              <a:off x="2479" y="2930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N5</a:t>
              </a:r>
            </a:p>
          </p:txBody>
        </p:sp>
        <p:sp>
          <p:nvSpPr>
            <p:cNvPr id="95306" name="Text Box 116"/>
            <p:cNvSpPr txBox="1">
              <a:spLocks noChangeArrowheads="1"/>
            </p:cNvSpPr>
            <p:nvPr/>
          </p:nvSpPr>
          <p:spPr bwMode="auto">
            <a:xfrm>
              <a:off x="3919" y="3698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N7</a:t>
              </a:r>
            </a:p>
          </p:txBody>
        </p:sp>
        <p:sp>
          <p:nvSpPr>
            <p:cNvPr id="95307" name="Text Box 117"/>
            <p:cNvSpPr txBox="1">
              <a:spLocks noChangeArrowheads="1"/>
            </p:cNvSpPr>
            <p:nvPr/>
          </p:nvSpPr>
          <p:spPr bwMode="auto">
            <a:xfrm>
              <a:off x="2479" y="3698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N6</a:t>
              </a:r>
            </a:p>
          </p:txBody>
        </p:sp>
      </p:grpSp>
      <p:grpSp>
        <p:nvGrpSpPr>
          <p:cNvPr id="8" name="Group 118"/>
          <p:cNvGrpSpPr>
            <a:grpSpLocks/>
          </p:cNvGrpSpPr>
          <p:nvPr/>
        </p:nvGrpSpPr>
        <p:grpSpPr bwMode="auto">
          <a:xfrm>
            <a:off x="2133600" y="3276600"/>
            <a:ext cx="1981200" cy="1524000"/>
            <a:chOff x="1152" y="2304"/>
            <a:chExt cx="1248" cy="960"/>
          </a:xfrm>
        </p:grpSpPr>
        <p:sp>
          <p:nvSpPr>
            <p:cNvPr id="95251" name="Line 119"/>
            <p:cNvSpPr>
              <a:spLocks noChangeShapeType="1"/>
            </p:cNvSpPr>
            <p:nvPr/>
          </p:nvSpPr>
          <p:spPr bwMode="auto">
            <a:xfrm flipH="1">
              <a:off x="1152" y="2592"/>
              <a:ext cx="48" cy="672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5252" name="Line 120"/>
            <p:cNvSpPr>
              <a:spLocks noChangeShapeType="1"/>
            </p:cNvSpPr>
            <p:nvPr/>
          </p:nvSpPr>
          <p:spPr bwMode="auto">
            <a:xfrm>
              <a:off x="1344" y="2592"/>
              <a:ext cx="960" cy="432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5253" name="Line 121"/>
            <p:cNvSpPr>
              <a:spLocks noChangeShapeType="1"/>
            </p:cNvSpPr>
            <p:nvPr/>
          </p:nvSpPr>
          <p:spPr bwMode="auto">
            <a:xfrm flipV="1">
              <a:off x="1344" y="2304"/>
              <a:ext cx="1056" cy="48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9" name="Group 122"/>
          <p:cNvGrpSpPr>
            <a:grpSpLocks/>
          </p:cNvGrpSpPr>
          <p:nvPr/>
        </p:nvGrpSpPr>
        <p:grpSpPr bwMode="auto">
          <a:xfrm>
            <a:off x="2286000" y="3733800"/>
            <a:ext cx="1981200" cy="1905000"/>
            <a:chOff x="1248" y="2592"/>
            <a:chExt cx="1248" cy="1200"/>
          </a:xfrm>
        </p:grpSpPr>
        <p:sp>
          <p:nvSpPr>
            <p:cNvPr id="95248" name="Line 123"/>
            <p:cNvSpPr>
              <a:spLocks noChangeShapeType="1"/>
            </p:cNvSpPr>
            <p:nvPr/>
          </p:nvSpPr>
          <p:spPr bwMode="auto">
            <a:xfrm flipV="1">
              <a:off x="1344" y="3024"/>
              <a:ext cx="1008" cy="384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5249" name="Line 124"/>
            <p:cNvSpPr>
              <a:spLocks noChangeShapeType="1"/>
            </p:cNvSpPr>
            <p:nvPr/>
          </p:nvSpPr>
          <p:spPr bwMode="auto">
            <a:xfrm>
              <a:off x="1344" y="3456"/>
              <a:ext cx="1152" cy="336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5250" name="Line 125"/>
            <p:cNvSpPr>
              <a:spLocks noChangeShapeType="1"/>
            </p:cNvSpPr>
            <p:nvPr/>
          </p:nvSpPr>
          <p:spPr bwMode="auto">
            <a:xfrm flipV="1">
              <a:off x="1248" y="2592"/>
              <a:ext cx="96" cy="720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10" name="Group 126"/>
          <p:cNvGrpSpPr>
            <a:grpSpLocks/>
          </p:cNvGrpSpPr>
          <p:nvPr/>
        </p:nvGrpSpPr>
        <p:grpSpPr bwMode="auto">
          <a:xfrm>
            <a:off x="2514600" y="3505200"/>
            <a:ext cx="4267200" cy="457200"/>
            <a:chOff x="1392" y="2448"/>
            <a:chExt cx="2688" cy="288"/>
          </a:xfrm>
        </p:grpSpPr>
        <p:sp>
          <p:nvSpPr>
            <p:cNvPr id="95246" name="Line 127"/>
            <p:cNvSpPr>
              <a:spLocks noChangeShapeType="1"/>
            </p:cNvSpPr>
            <p:nvPr/>
          </p:nvSpPr>
          <p:spPr bwMode="auto">
            <a:xfrm>
              <a:off x="2736" y="2448"/>
              <a:ext cx="1344" cy="288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5247" name="Line 128"/>
            <p:cNvSpPr>
              <a:spLocks noChangeShapeType="1"/>
            </p:cNvSpPr>
            <p:nvPr/>
          </p:nvSpPr>
          <p:spPr bwMode="auto">
            <a:xfrm flipH="1">
              <a:off x="1392" y="2448"/>
              <a:ext cx="1056" cy="48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11" name="Group 129"/>
          <p:cNvGrpSpPr>
            <a:grpSpLocks/>
          </p:cNvGrpSpPr>
          <p:nvPr/>
        </p:nvGrpSpPr>
        <p:grpSpPr bwMode="auto">
          <a:xfrm>
            <a:off x="2514600" y="3429000"/>
            <a:ext cx="4343400" cy="1752600"/>
            <a:chOff x="1392" y="2400"/>
            <a:chExt cx="2736" cy="1104"/>
          </a:xfrm>
        </p:grpSpPr>
        <p:sp>
          <p:nvSpPr>
            <p:cNvPr id="95243" name="Line 130"/>
            <p:cNvSpPr>
              <a:spLocks noChangeShapeType="1"/>
            </p:cNvSpPr>
            <p:nvPr/>
          </p:nvSpPr>
          <p:spPr bwMode="auto">
            <a:xfrm flipV="1">
              <a:off x="2736" y="2784"/>
              <a:ext cx="1392" cy="288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5244" name="Line 131"/>
            <p:cNvSpPr>
              <a:spLocks noChangeShapeType="1"/>
            </p:cNvSpPr>
            <p:nvPr/>
          </p:nvSpPr>
          <p:spPr bwMode="auto">
            <a:xfrm flipH="1">
              <a:off x="1392" y="3120"/>
              <a:ext cx="1104" cy="384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5245" name="Line 132"/>
            <p:cNvSpPr>
              <a:spLocks noChangeShapeType="1"/>
            </p:cNvSpPr>
            <p:nvPr/>
          </p:nvSpPr>
          <p:spPr bwMode="auto">
            <a:xfrm flipH="1" flipV="1">
              <a:off x="1392" y="2400"/>
              <a:ext cx="1056" cy="528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438400" y="5257800"/>
            <a:ext cx="4114800" cy="533400"/>
            <a:chOff x="1344" y="3552"/>
            <a:chExt cx="2592" cy="336"/>
          </a:xfrm>
        </p:grpSpPr>
        <p:sp>
          <p:nvSpPr>
            <p:cNvPr id="95241" name="Line 134"/>
            <p:cNvSpPr>
              <a:spLocks noChangeShapeType="1"/>
            </p:cNvSpPr>
            <p:nvPr/>
          </p:nvSpPr>
          <p:spPr bwMode="auto">
            <a:xfrm flipV="1">
              <a:off x="2688" y="3840"/>
              <a:ext cx="1248" cy="48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5242" name="Line 135"/>
            <p:cNvSpPr>
              <a:spLocks noChangeShapeType="1"/>
            </p:cNvSpPr>
            <p:nvPr/>
          </p:nvSpPr>
          <p:spPr bwMode="auto">
            <a:xfrm flipH="1" flipV="1">
              <a:off x="1344" y="3552"/>
              <a:ext cx="1104" cy="336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F4C091A-07B5-2446-BB62-52CBB9F2843D}" type="slidenum">
              <a:rPr lang="en-US" sz="1400" b="0">
                <a:latin typeface="Times New Roman" charset="0"/>
              </a:rPr>
              <a:pPr eaLnBrk="1" hangingPunct="1"/>
              <a:t>61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Information Flow in Distance Vector</a:t>
            </a:r>
          </a:p>
        </p:txBody>
      </p:sp>
      <p:grpSp>
        <p:nvGrpSpPr>
          <p:cNvPr id="97283" name="Group 3"/>
          <p:cNvGrpSpPr>
            <a:grpSpLocks/>
          </p:cNvGrpSpPr>
          <p:nvPr/>
        </p:nvGrpSpPr>
        <p:grpSpPr bwMode="auto">
          <a:xfrm>
            <a:off x="609600" y="1981200"/>
            <a:ext cx="7824788" cy="3886200"/>
            <a:chOff x="192" y="1536"/>
            <a:chExt cx="4929" cy="2448"/>
          </a:xfrm>
        </p:grpSpPr>
        <p:sp>
          <p:nvSpPr>
            <p:cNvPr id="97302" name="Freeform 4"/>
            <p:cNvSpPr>
              <a:spLocks noEditPoints="1"/>
            </p:cNvSpPr>
            <p:nvPr/>
          </p:nvSpPr>
          <p:spPr bwMode="auto">
            <a:xfrm>
              <a:off x="854" y="2385"/>
              <a:ext cx="1500" cy="22"/>
            </a:xfrm>
            <a:custGeom>
              <a:avLst/>
              <a:gdLst>
                <a:gd name="T0" fmla="*/ 1500 w 1500"/>
                <a:gd name="T1" fmla="*/ 10 h 22"/>
                <a:gd name="T2" fmla="*/ 1498 w 1500"/>
                <a:gd name="T3" fmla="*/ 2 h 22"/>
                <a:gd name="T4" fmla="*/ 1490 w 1500"/>
                <a:gd name="T5" fmla="*/ 0 h 22"/>
                <a:gd name="T6" fmla="*/ 1482 w 1500"/>
                <a:gd name="T7" fmla="*/ 2 h 22"/>
                <a:gd name="T8" fmla="*/ 1478 w 1500"/>
                <a:gd name="T9" fmla="*/ 10 h 22"/>
                <a:gd name="T10" fmla="*/ 1482 w 1500"/>
                <a:gd name="T11" fmla="*/ 18 h 22"/>
                <a:gd name="T12" fmla="*/ 1490 w 1500"/>
                <a:gd name="T13" fmla="*/ 22 h 22"/>
                <a:gd name="T14" fmla="*/ 1498 w 1500"/>
                <a:gd name="T15" fmla="*/ 18 h 22"/>
                <a:gd name="T16" fmla="*/ 1500 w 1500"/>
                <a:gd name="T17" fmla="*/ 10 h 22"/>
                <a:gd name="T18" fmla="*/ 0 w 1500"/>
                <a:gd name="T19" fmla="*/ 10 h 22"/>
                <a:gd name="T20" fmla="*/ 2 w 1500"/>
                <a:gd name="T21" fmla="*/ 18 h 22"/>
                <a:gd name="T22" fmla="*/ 10 w 1500"/>
                <a:gd name="T23" fmla="*/ 22 h 22"/>
                <a:gd name="T24" fmla="*/ 18 w 1500"/>
                <a:gd name="T25" fmla="*/ 18 h 22"/>
                <a:gd name="T26" fmla="*/ 21 w 1500"/>
                <a:gd name="T27" fmla="*/ 10 h 22"/>
                <a:gd name="T28" fmla="*/ 18 w 1500"/>
                <a:gd name="T29" fmla="*/ 2 h 22"/>
                <a:gd name="T30" fmla="*/ 10 w 1500"/>
                <a:gd name="T31" fmla="*/ 0 h 22"/>
                <a:gd name="T32" fmla="*/ 2 w 1500"/>
                <a:gd name="T33" fmla="*/ 2 h 22"/>
                <a:gd name="T34" fmla="*/ 0 w 1500"/>
                <a:gd name="T35" fmla="*/ 10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22"/>
                <a:gd name="T56" fmla="*/ 1500 w 1500"/>
                <a:gd name="T57" fmla="*/ 22 h 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22">
                  <a:moveTo>
                    <a:pt x="1500" y="10"/>
                  </a:moveTo>
                  <a:lnTo>
                    <a:pt x="1498" y="2"/>
                  </a:lnTo>
                  <a:lnTo>
                    <a:pt x="1490" y="0"/>
                  </a:lnTo>
                  <a:lnTo>
                    <a:pt x="1482" y="2"/>
                  </a:lnTo>
                  <a:lnTo>
                    <a:pt x="1478" y="10"/>
                  </a:lnTo>
                  <a:lnTo>
                    <a:pt x="1482" y="18"/>
                  </a:lnTo>
                  <a:lnTo>
                    <a:pt x="1490" y="22"/>
                  </a:lnTo>
                  <a:lnTo>
                    <a:pt x="1498" y="18"/>
                  </a:lnTo>
                  <a:lnTo>
                    <a:pt x="1500" y="10"/>
                  </a:lnTo>
                  <a:close/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18"/>
                  </a:lnTo>
                  <a:lnTo>
                    <a:pt x="21" y="10"/>
                  </a:lnTo>
                  <a:lnTo>
                    <a:pt x="18" y="2"/>
                  </a:lnTo>
                  <a:lnTo>
                    <a:pt x="10" y="0"/>
                  </a:lnTo>
                  <a:lnTo>
                    <a:pt x="2" y="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03" name="Line 5"/>
            <p:cNvSpPr>
              <a:spLocks noChangeShapeType="1"/>
            </p:cNvSpPr>
            <p:nvPr/>
          </p:nvSpPr>
          <p:spPr bwMode="auto">
            <a:xfrm flipH="1">
              <a:off x="875" y="2395"/>
              <a:ext cx="1457" cy="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04" name="Freeform 6"/>
            <p:cNvSpPr>
              <a:spLocks noEditPoints="1"/>
            </p:cNvSpPr>
            <p:nvPr/>
          </p:nvSpPr>
          <p:spPr bwMode="auto">
            <a:xfrm>
              <a:off x="854" y="3034"/>
              <a:ext cx="1500" cy="403"/>
            </a:xfrm>
            <a:custGeom>
              <a:avLst/>
              <a:gdLst>
                <a:gd name="T0" fmla="*/ 0 w 1500"/>
                <a:gd name="T1" fmla="*/ 395 h 403"/>
                <a:gd name="T2" fmla="*/ 4 w 1500"/>
                <a:gd name="T3" fmla="*/ 403 h 403"/>
                <a:gd name="T4" fmla="*/ 14 w 1500"/>
                <a:gd name="T5" fmla="*/ 403 h 403"/>
                <a:gd name="T6" fmla="*/ 20 w 1500"/>
                <a:gd name="T7" fmla="*/ 399 h 403"/>
                <a:gd name="T8" fmla="*/ 21 w 1500"/>
                <a:gd name="T9" fmla="*/ 391 h 403"/>
                <a:gd name="T10" fmla="*/ 16 w 1500"/>
                <a:gd name="T11" fmla="*/ 383 h 403"/>
                <a:gd name="T12" fmla="*/ 8 w 1500"/>
                <a:gd name="T13" fmla="*/ 381 h 403"/>
                <a:gd name="T14" fmla="*/ 0 w 1500"/>
                <a:gd name="T15" fmla="*/ 387 h 403"/>
                <a:gd name="T16" fmla="*/ 0 w 1500"/>
                <a:gd name="T17" fmla="*/ 395 h 403"/>
                <a:gd name="T18" fmla="*/ 1500 w 1500"/>
                <a:gd name="T19" fmla="*/ 8 h 403"/>
                <a:gd name="T20" fmla="*/ 1496 w 1500"/>
                <a:gd name="T21" fmla="*/ 2 h 403"/>
                <a:gd name="T22" fmla="*/ 1486 w 1500"/>
                <a:gd name="T23" fmla="*/ 0 h 403"/>
                <a:gd name="T24" fmla="*/ 1480 w 1500"/>
                <a:gd name="T25" fmla="*/ 6 h 403"/>
                <a:gd name="T26" fmla="*/ 1478 w 1500"/>
                <a:gd name="T27" fmla="*/ 14 h 403"/>
                <a:gd name="T28" fmla="*/ 1484 w 1500"/>
                <a:gd name="T29" fmla="*/ 22 h 403"/>
                <a:gd name="T30" fmla="*/ 1492 w 1500"/>
                <a:gd name="T31" fmla="*/ 22 h 403"/>
                <a:gd name="T32" fmla="*/ 1500 w 1500"/>
                <a:gd name="T33" fmla="*/ 18 h 403"/>
                <a:gd name="T34" fmla="*/ 1500 w 1500"/>
                <a:gd name="T35" fmla="*/ 8 h 4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403"/>
                <a:gd name="T56" fmla="*/ 1500 w 1500"/>
                <a:gd name="T57" fmla="*/ 403 h 4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403">
                  <a:moveTo>
                    <a:pt x="0" y="395"/>
                  </a:moveTo>
                  <a:lnTo>
                    <a:pt x="4" y="403"/>
                  </a:lnTo>
                  <a:lnTo>
                    <a:pt x="14" y="403"/>
                  </a:lnTo>
                  <a:lnTo>
                    <a:pt x="20" y="399"/>
                  </a:lnTo>
                  <a:lnTo>
                    <a:pt x="21" y="391"/>
                  </a:lnTo>
                  <a:lnTo>
                    <a:pt x="16" y="383"/>
                  </a:lnTo>
                  <a:lnTo>
                    <a:pt x="8" y="381"/>
                  </a:lnTo>
                  <a:lnTo>
                    <a:pt x="0" y="387"/>
                  </a:lnTo>
                  <a:lnTo>
                    <a:pt x="0" y="395"/>
                  </a:lnTo>
                  <a:close/>
                  <a:moveTo>
                    <a:pt x="1500" y="8"/>
                  </a:moveTo>
                  <a:lnTo>
                    <a:pt x="1496" y="2"/>
                  </a:lnTo>
                  <a:lnTo>
                    <a:pt x="1486" y="0"/>
                  </a:lnTo>
                  <a:lnTo>
                    <a:pt x="1480" y="6"/>
                  </a:lnTo>
                  <a:lnTo>
                    <a:pt x="1478" y="14"/>
                  </a:lnTo>
                  <a:lnTo>
                    <a:pt x="1484" y="22"/>
                  </a:lnTo>
                  <a:lnTo>
                    <a:pt x="1492" y="22"/>
                  </a:lnTo>
                  <a:lnTo>
                    <a:pt x="1500" y="18"/>
                  </a:lnTo>
                  <a:lnTo>
                    <a:pt x="1500" y="8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05" name="Line 7"/>
            <p:cNvSpPr>
              <a:spLocks noChangeShapeType="1"/>
            </p:cNvSpPr>
            <p:nvPr/>
          </p:nvSpPr>
          <p:spPr bwMode="auto">
            <a:xfrm flipV="1">
              <a:off x="875" y="3048"/>
              <a:ext cx="1457" cy="377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06" name="Freeform 8"/>
            <p:cNvSpPr>
              <a:spLocks noEditPoints="1"/>
            </p:cNvSpPr>
            <p:nvPr/>
          </p:nvSpPr>
          <p:spPr bwMode="auto">
            <a:xfrm>
              <a:off x="854" y="3415"/>
              <a:ext cx="1500" cy="381"/>
            </a:xfrm>
            <a:custGeom>
              <a:avLst/>
              <a:gdLst>
                <a:gd name="T0" fmla="*/ 0 w 1500"/>
                <a:gd name="T1" fmla="*/ 10 h 381"/>
                <a:gd name="T2" fmla="*/ 2 w 1500"/>
                <a:gd name="T3" fmla="*/ 18 h 381"/>
                <a:gd name="T4" fmla="*/ 8 w 1500"/>
                <a:gd name="T5" fmla="*/ 22 h 381"/>
                <a:gd name="T6" fmla="*/ 16 w 1500"/>
                <a:gd name="T7" fmla="*/ 22 h 381"/>
                <a:gd name="T8" fmla="*/ 21 w 1500"/>
                <a:gd name="T9" fmla="*/ 14 h 381"/>
                <a:gd name="T10" fmla="*/ 20 w 1500"/>
                <a:gd name="T11" fmla="*/ 6 h 381"/>
                <a:gd name="T12" fmla="*/ 14 w 1500"/>
                <a:gd name="T13" fmla="*/ 0 h 381"/>
                <a:gd name="T14" fmla="*/ 4 w 1500"/>
                <a:gd name="T15" fmla="*/ 2 h 381"/>
                <a:gd name="T16" fmla="*/ 0 w 1500"/>
                <a:gd name="T17" fmla="*/ 10 h 381"/>
                <a:gd name="T18" fmla="*/ 1500 w 1500"/>
                <a:gd name="T19" fmla="*/ 373 h 381"/>
                <a:gd name="T20" fmla="*/ 1500 w 1500"/>
                <a:gd name="T21" fmla="*/ 365 h 381"/>
                <a:gd name="T22" fmla="*/ 1492 w 1500"/>
                <a:gd name="T23" fmla="*/ 359 h 381"/>
                <a:gd name="T24" fmla="*/ 1484 w 1500"/>
                <a:gd name="T25" fmla="*/ 361 h 381"/>
                <a:gd name="T26" fmla="*/ 1478 w 1500"/>
                <a:gd name="T27" fmla="*/ 369 h 381"/>
                <a:gd name="T28" fmla="*/ 1480 w 1500"/>
                <a:gd name="T29" fmla="*/ 377 h 381"/>
                <a:gd name="T30" fmla="*/ 1486 w 1500"/>
                <a:gd name="T31" fmla="*/ 381 h 381"/>
                <a:gd name="T32" fmla="*/ 1496 w 1500"/>
                <a:gd name="T33" fmla="*/ 381 h 381"/>
                <a:gd name="T34" fmla="*/ 1500 w 1500"/>
                <a:gd name="T35" fmla="*/ 373 h 3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381"/>
                <a:gd name="T56" fmla="*/ 1500 w 1500"/>
                <a:gd name="T57" fmla="*/ 381 h 3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381">
                  <a:moveTo>
                    <a:pt x="0" y="10"/>
                  </a:moveTo>
                  <a:lnTo>
                    <a:pt x="2" y="18"/>
                  </a:lnTo>
                  <a:lnTo>
                    <a:pt x="8" y="22"/>
                  </a:lnTo>
                  <a:lnTo>
                    <a:pt x="16" y="22"/>
                  </a:lnTo>
                  <a:lnTo>
                    <a:pt x="21" y="14"/>
                  </a:lnTo>
                  <a:lnTo>
                    <a:pt x="20" y="6"/>
                  </a:lnTo>
                  <a:lnTo>
                    <a:pt x="14" y="0"/>
                  </a:lnTo>
                  <a:lnTo>
                    <a:pt x="4" y="2"/>
                  </a:lnTo>
                  <a:lnTo>
                    <a:pt x="0" y="10"/>
                  </a:lnTo>
                  <a:close/>
                  <a:moveTo>
                    <a:pt x="1500" y="373"/>
                  </a:moveTo>
                  <a:lnTo>
                    <a:pt x="1500" y="365"/>
                  </a:lnTo>
                  <a:lnTo>
                    <a:pt x="1492" y="359"/>
                  </a:lnTo>
                  <a:lnTo>
                    <a:pt x="1484" y="361"/>
                  </a:lnTo>
                  <a:lnTo>
                    <a:pt x="1478" y="369"/>
                  </a:lnTo>
                  <a:lnTo>
                    <a:pt x="1480" y="377"/>
                  </a:lnTo>
                  <a:lnTo>
                    <a:pt x="1486" y="381"/>
                  </a:lnTo>
                  <a:lnTo>
                    <a:pt x="1496" y="381"/>
                  </a:lnTo>
                  <a:lnTo>
                    <a:pt x="1500" y="373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07" name="Line 9"/>
            <p:cNvSpPr>
              <a:spLocks noChangeShapeType="1"/>
            </p:cNvSpPr>
            <p:nvPr/>
          </p:nvSpPr>
          <p:spPr bwMode="auto">
            <a:xfrm>
              <a:off x="875" y="3429"/>
              <a:ext cx="1457" cy="355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08" name="Freeform 10"/>
            <p:cNvSpPr>
              <a:spLocks noEditPoints="1"/>
            </p:cNvSpPr>
            <p:nvPr/>
          </p:nvSpPr>
          <p:spPr bwMode="auto">
            <a:xfrm>
              <a:off x="2332" y="2385"/>
              <a:ext cx="1660" cy="291"/>
            </a:xfrm>
            <a:custGeom>
              <a:avLst/>
              <a:gdLst>
                <a:gd name="T0" fmla="*/ 0 w 1660"/>
                <a:gd name="T1" fmla="*/ 10 h 291"/>
                <a:gd name="T2" fmla="*/ 2 w 1660"/>
                <a:gd name="T3" fmla="*/ 18 h 291"/>
                <a:gd name="T4" fmla="*/ 10 w 1660"/>
                <a:gd name="T5" fmla="*/ 22 h 291"/>
                <a:gd name="T6" fmla="*/ 18 w 1660"/>
                <a:gd name="T7" fmla="*/ 20 h 291"/>
                <a:gd name="T8" fmla="*/ 22 w 1660"/>
                <a:gd name="T9" fmla="*/ 12 h 291"/>
                <a:gd name="T10" fmla="*/ 20 w 1660"/>
                <a:gd name="T11" fmla="*/ 4 h 291"/>
                <a:gd name="T12" fmla="*/ 14 w 1660"/>
                <a:gd name="T13" fmla="*/ 0 h 291"/>
                <a:gd name="T14" fmla="*/ 6 w 1660"/>
                <a:gd name="T15" fmla="*/ 2 h 291"/>
                <a:gd name="T16" fmla="*/ 0 w 1660"/>
                <a:gd name="T17" fmla="*/ 10 h 291"/>
                <a:gd name="T18" fmla="*/ 1660 w 1660"/>
                <a:gd name="T19" fmla="*/ 281 h 291"/>
                <a:gd name="T20" fmla="*/ 1658 w 1660"/>
                <a:gd name="T21" fmla="*/ 273 h 291"/>
                <a:gd name="T22" fmla="*/ 1650 w 1660"/>
                <a:gd name="T23" fmla="*/ 269 h 291"/>
                <a:gd name="T24" fmla="*/ 1642 w 1660"/>
                <a:gd name="T25" fmla="*/ 271 h 291"/>
                <a:gd name="T26" fmla="*/ 1638 w 1660"/>
                <a:gd name="T27" fmla="*/ 279 h 291"/>
                <a:gd name="T28" fmla="*/ 1638 w 1660"/>
                <a:gd name="T29" fmla="*/ 287 h 291"/>
                <a:gd name="T30" fmla="*/ 1646 w 1660"/>
                <a:gd name="T31" fmla="*/ 291 h 291"/>
                <a:gd name="T32" fmla="*/ 1654 w 1660"/>
                <a:gd name="T33" fmla="*/ 289 h 291"/>
                <a:gd name="T34" fmla="*/ 1660 w 1660"/>
                <a:gd name="T35" fmla="*/ 281 h 29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291"/>
                <a:gd name="T56" fmla="*/ 1660 w 1660"/>
                <a:gd name="T57" fmla="*/ 291 h 29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291"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4" y="0"/>
                  </a:lnTo>
                  <a:lnTo>
                    <a:pt x="6" y="2"/>
                  </a:lnTo>
                  <a:lnTo>
                    <a:pt x="0" y="10"/>
                  </a:lnTo>
                  <a:close/>
                  <a:moveTo>
                    <a:pt x="1660" y="281"/>
                  </a:moveTo>
                  <a:lnTo>
                    <a:pt x="1658" y="273"/>
                  </a:lnTo>
                  <a:lnTo>
                    <a:pt x="1650" y="269"/>
                  </a:lnTo>
                  <a:lnTo>
                    <a:pt x="1642" y="271"/>
                  </a:lnTo>
                  <a:lnTo>
                    <a:pt x="1638" y="279"/>
                  </a:lnTo>
                  <a:lnTo>
                    <a:pt x="1638" y="287"/>
                  </a:lnTo>
                  <a:lnTo>
                    <a:pt x="1646" y="291"/>
                  </a:lnTo>
                  <a:lnTo>
                    <a:pt x="1654" y="289"/>
                  </a:lnTo>
                  <a:lnTo>
                    <a:pt x="1660" y="281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09" name="Line 11"/>
            <p:cNvSpPr>
              <a:spLocks noChangeShapeType="1"/>
            </p:cNvSpPr>
            <p:nvPr/>
          </p:nvSpPr>
          <p:spPr bwMode="auto">
            <a:xfrm>
              <a:off x="2354" y="2397"/>
              <a:ext cx="1616" cy="267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10" name="Freeform 12"/>
            <p:cNvSpPr>
              <a:spLocks noEditPoints="1"/>
            </p:cNvSpPr>
            <p:nvPr/>
          </p:nvSpPr>
          <p:spPr bwMode="auto">
            <a:xfrm>
              <a:off x="2332" y="2654"/>
              <a:ext cx="1660" cy="402"/>
            </a:xfrm>
            <a:custGeom>
              <a:avLst/>
              <a:gdLst>
                <a:gd name="T0" fmla="*/ 1660 w 1660"/>
                <a:gd name="T1" fmla="*/ 8 h 402"/>
                <a:gd name="T2" fmla="*/ 1654 w 1660"/>
                <a:gd name="T3" fmla="*/ 2 h 402"/>
                <a:gd name="T4" fmla="*/ 1646 w 1660"/>
                <a:gd name="T5" fmla="*/ 0 h 402"/>
                <a:gd name="T6" fmla="*/ 1638 w 1660"/>
                <a:gd name="T7" fmla="*/ 4 h 402"/>
                <a:gd name="T8" fmla="*/ 1638 w 1660"/>
                <a:gd name="T9" fmla="*/ 14 h 402"/>
                <a:gd name="T10" fmla="*/ 1642 w 1660"/>
                <a:gd name="T11" fmla="*/ 20 h 402"/>
                <a:gd name="T12" fmla="*/ 1650 w 1660"/>
                <a:gd name="T13" fmla="*/ 22 h 402"/>
                <a:gd name="T14" fmla="*/ 1658 w 1660"/>
                <a:gd name="T15" fmla="*/ 16 h 402"/>
                <a:gd name="T16" fmla="*/ 1660 w 1660"/>
                <a:gd name="T17" fmla="*/ 8 h 402"/>
                <a:gd name="T18" fmla="*/ 0 w 1660"/>
                <a:gd name="T19" fmla="*/ 394 h 402"/>
                <a:gd name="T20" fmla="*/ 6 w 1660"/>
                <a:gd name="T21" fmla="*/ 400 h 402"/>
                <a:gd name="T22" fmla="*/ 14 w 1660"/>
                <a:gd name="T23" fmla="*/ 402 h 402"/>
                <a:gd name="T24" fmla="*/ 22 w 1660"/>
                <a:gd name="T25" fmla="*/ 398 h 402"/>
                <a:gd name="T26" fmla="*/ 22 w 1660"/>
                <a:gd name="T27" fmla="*/ 388 h 402"/>
                <a:gd name="T28" fmla="*/ 18 w 1660"/>
                <a:gd name="T29" fmla="*/ 382 h 402"/>
                <a:gd name="T30" fmla="*/ 10 w 1660"/>
                <a:gd name="T31" fmla="*/ 380 h 402"/>
                <a:gd name="T32" fmla="*/ 2 w 1660"/>
                <a:gd name="T33" fmla="*/ 386 h 402"/>
                <a:gd name="T34" fmla="*/ 0 w 1660"/>
                <a:gd name="T35" fmla="*/ 394 h 40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402"/>
                <a:gd name="T56" fmla="*/ 1660 w 1660"/>
                <a:gd name="T57" fmla="*/ 402 h 40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402">
                  <a:moveTo>
                    <a:pt x="1660" y="8"/>
                  </a:moveTo>
                  <a:lnTo>
                    <a:pt x="1654" y="2"/>
                  </a:lnTo>
                  <a:lnTo>
                    <a:pt x="1646" y="0"/>
                  </a:lnTo>
                  <a:lnTo>
                    <a:pt x="1638" y="4"/>
                  </a:lnTo>
                  <a:lnTo>
                    <a:pt x="1638" y="14"/>
                  </a:lnTo>
                  <a:lnTo>
                    <a:pt x="1642" y="20"/>
                  </a:lnTo>
                  <a:lnTo>
                    <a:pt x="1650" y="22"/>
                  </a:lnTo>
                  <a:lnTo>
                    <a:pt x="1658" y="16"/>
                  </a:lnTo>
                  <a:lnTo>
                    <a:pt x="1660" y="8"/>
                  </a:lnTo>
                  <a:close/>
                  <a:moveTo>
                    <a:pt x="0" y="394"/>
                  </a:moveTo>
                  <a:lnTo>
                    <a:pt x="6" y="400"/>
                  </a:lnTo>
                  <a:lnTo>
                    <a:pt x="14" y="402"/>
                  </a:lnTo>
                  <a:lnTo>
                    <a:pt x="22" y="398"/>
                  </a:lnTo>
                  <a:lnTo>
                    <a:pt x="22" y="388"/>
                  </a:lnTo>
                  <a:lnTo>
                    <a:pt x="18" y="382"/>
                  </a:lnTo>
                  <a:lnTo>
                    <a:pt x="10" y="380"/>
                  </a:lnTo>
                  <a:lnTo>
                    <a:pt x="2" y="386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11" name="Line 13"/>
            <p:cNvSpPr>
              <a:spLocks noChangeShapeType="1"/>
            </p:cNvSpPr>
            <p:nvPr/>
          </p:nvSpPr>
          <p:spPr bwMode="auto">
            <a:xfrm flipH="1">
              <a:off x="2354" y="2668"/>
              <a:ext cx="1616" cy="37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12" name="Freeform 14"/>
            <p:cNvSpPr>
              <a:spLocks noEditPoints="1"/>
            </p:cNvSpPr>
            <p:nvPr/>
          </p:nvSpPr>
          <p:spPr bwMode="auto">
            <a:xfrm>
              <a:off x="2332" y="3774"/>
              <a:ext cx="1481" cy="24"/>
            </a:xfrm>
            <a:custGeom>
              <a:avLst/>
              <a:gdLst>
                <a:gd name="T0" fmla="*/ 0 w 1481"/>
                <a:gd name="T1" fmla="*/ 12 h 24"/>
                <a:gd name="T2" fmla="*/ 4 w 1481"/>
                <a:gd name="T3" fmla="*/ 20 h 24"/>
                <a:gd name="T4" fmla="*/ 12 w 1481"/>
                <a:gd name="T5" fmla="*/ 24 h 24"/>
                <a:gd name="T6" fmla="*/ 20 w 1481"/>
                <a:gd name="T7" fmla="*/ 20 h 24"/>
                <a:gd name="T8" fmla="*/ 22 w 1481"/>
                <a:gd name="T9" fmla="*/ 12 h 24"/>
                <a:gd name="T10" fmla="*/ 20 w 1481"/>
                <a:gd name="T11" fmla="*/ 4 h 24"/>
                <a:gd name="T12" fmla="*/ 12 w 1481"/>
                <a:gd name="T13" fmla="*/ 0 h 24"/>
                <a:gd name="T14" fmla="*/ 4 w 1481"/>
                <a:gd name="T15" fmla="*/ 4 h 24"/>
                <a:gd name="T16" fmla="*/ 0 w 1481"/>
                <a:gd name="T17" fmla="*/ 12 h 24"/>
                <a:gd name="T18" fmla="*/ 1481 w 1481"/>
                <a:gd name="T19" fmla="*/ 12 h 24"/>
                <a:gd name="T20" fmla="*/ 1477 w 1481"/>
                <a:gd name="T21" fmla="*/ 4 h 24"/>
                <a:gd name="T22" fmla="*/ 1469 w 1481"/>
                <a:gd name="T23" fmla="*/ 0 h 24"/>
                <a:gd name="T24" fmla="*/ 1461 w 1481"/>
                <a:gd name="T25" fmla="*/ 4 h 24"/>
                <a:gd name="T26" fmla="*/ 1457 w 1481"/>
                <a:gd name="T27" fmla="*/ 12 h 24"/>
                <a:gd name="T28" fmla="*/ 1461 w 1481"/>
                <a:gd name="T29" fmla="*/ 20 h 24"/>
                <a:gd name="T30" fmla="*/ 1469 w 1481"/>
                <a:gd name="T31" fmla="*/ 24 h 24"/>
                <a:gd name="T32" fmla="*/ 1477 w 1481"/>
                <a:gd name="T33" fmla="*/ 20 h 24"/>
                <a:gd name="T34" fmla="*/ 1481 w 1481"/>
                <a:gd name="T35" fmla="*/ 12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81"/>
                <a:gd name="T55" fmla="*/ 0 h 24"/>
                <a:gd name="T56" fmla="*/ 1481 w 1481"/>
                <a:gd name="T57" fmla="*/ 24 h 2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81" h="24">
                  <a:moveTo>
                    <a:pt x="0" y="12"/>
                  </a:moveTo>
                  <a:lnTo>
                    <a:pt x="4" y="20"/>
                  </a:lnTo>
                  <a:lnTo>
                    <a:pt x="12" y="24"/>
                  </a:lnTo>
                  <a:lnTo>
                    <a:pt x="20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2" y="0"/>
                  </a:lnTo>
                  <a:lnTo>
                    <a:pt x="4" y="4"/>
                  </a:lnTo>
                  <a:lnTo>
                    <a:pt x="0" y="12"/>
                  </a:lnTo>
                  <a:close/>
                  <a:moveTo>
                    <a:pt x="1481" y="12"/>
                  </a:moveTo>
                  <a:lnTo>
                    <a:pt x="1477" y="4"/>
                  </a:lnTo>
                  <a:lnTo>
                    <a:pt x="1469" y="0"/>
                  </a:lnTo>
                  <a:lnTo>
                    <a:pt x="1461" y="4"/>
                  </a:lnTo>
                  <a:lnTo>
                    <a:pt x="1457" y="12"/>
                  </a:lnTo>
                  <a:lnTo>
                    <a:pt x="1461" y="20"/>
                  </a:lnTo>
                  <a:lnTo>
                    <a:pt x="1469" y="24"/>
                  </a:lnTo>
                  <a:lnTo>
                    <a:pt x="1477" y="20"/>
                  </a:lnTo>
                  <a:lnTo>
                    <a:pt x="1481" y="12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13" name="Line 15"/>
            <p:cNvSpPr>
              <a:spLocks noChangeShapeType="1"/>
            </p:cNvSpPr>
            <p:nvPr/>
          </p:nvSpPr>
          <p:spPr bwMode="auto">
            <a:xfrm>
              <a:off x="2354" y="3786"/>
              <a:ext cx="1435" cy="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14" name="Line 16"/>
            <p:cNvSpPr>
              <a:spLocks noChangeShapeType="1"/>
            </p:cNvSpPr>
            <p:nvPr/>
          </p:nvSpPr>
          <p:spPr bwMode="auto">
            <a:xfrm flipH="1" flipV="1">
              <a:off x="3801" y="3786"/>
              <a:ext cx="785" cy="1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15" name="Line 17"/>
            <p:cNvSpPr>
              <a:spLocks noChangeShapeType="1"/>
            </p:cNvSpPr>
            <p:nvPr/>
          </p:nvSpPr>
          <p:spPr bwMode="auto">
            <a:xfrm>
              <a:off x="2344" y="1856"/>
              <a:ext cx="1" cy="539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16" name="Line 18"/>
            <p:cNvSpPr>
              <a:spLocks noChangeShapeType="1"/>
            </p:cNvSpPr>
            <p:nvPr/>
          </p:nvSpPr>
          <p:spPr bwMode="auto">
            <a:xfrm flipV="1">
              <a:off x="192" y="3427"/>
              <a:ext cx="672" cy="373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17" name="Line 19"/>
            <p:cNvSpPr>
              <a:spLocks noChangeShapeType="1"/>
            </p:cNvSpPr>
            <p:nvPr/>
          </p:nvSpPr>
          <p:spPr bwMode="auto">
            <a:xfrm flipH="1">
              <a:off x="3980" y="2171"/>
              <a:ext cx="516" cy="493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18" name="Rectangle 20"/>
            <p:cNvSpPr>
              <a:spLocks noChangeArrowheads="1"/>
            </p:cNvSpPr>
            <p:nvPr/>
          </p:nvSpPr>
          <p:spPr bwMode="auto">
            <a:xfrm>
              <a:off x="1167" y="2304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97319" name="Rectangle 21"/>
            <p:cNvSpPr>
              <a:spLocks noChangeArrowheads="1"/>
            </p:cNvSpPr>
            <p:nvPr/>
          </p:nvSpPr>
          <p:spPr bwMode="auto">
            <a:xfrm>
              <a:off x="1119" y="3360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97320" name="Rectangle 22"/>
            <p:cNvSpPr>
              <a:spLocks noChangeArrowheads="1"/>
            </p:cNvSpPr>
            <p:nvPr/>
          </p:nvSpPr>
          <p:spPr bwMode="auto">
            <a:xfrm>
              <a:off x="2511" y="2256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97321" name="Rectangle 23"/>
            <p:cNvSpPr>
              <a:spLocks noChangeArrowheads="1"/>
            </p:cNvSpPr>
            <p:nvPr/>
          </p:nvSpPr>
          <p:spPr bwMode="auto">
            <a:xfrm>
              <a:off x="2511" y="2880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97322" name="Rectangle 24"/>
            <p:cNvSpPr>
              <a:spLocks noChangeArrowheads="1"/>
            </p:cNvSpPr>
            <p:nvPr/>
          </p:nvSpPr>
          <p:spPr bwMode="auto">
            <a:xfrm>
              <a:off x="2511" y="3696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97323" name="Rectangle 25"/>
            <p:cNvSpPr>
              <a:spLocks noChangeArrowheads="1"/>
            </p:cNvSpPr>
            <p:nvPr/>
          </p:nvSpPr>
          <p:spPr bwMode="auto">
            <a:xfrm>
              <a:off x="4143" y="2544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97324" name="Rectangle 26"/>
            <p:cNvSpPr>
              <a:spLocks noChangeArrowheads="1"/>
            </p:cNvSpPr>
            <p:nvPr/>
          </p:nvSpPr>
          <p:spPr bwMode="auto">
            <a:xfrm>
              <a:off x="3951" y="3648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grpSp>
          <p:nvGrpSpPr>
            <p:cNvPr id="97325" name="Group 27"/>
            <p:cNvGrpSpPr>
              <a:grpSpLocks/>
            </p:cNvGrpSpPr>
            <p:nvPr/>
          </p:nvGrpSpPr>
          <p:grpSpPr bwMode="auto">
            <a:xfrm>
              <a:off x="399" y="2016"/>
              <a:ext cx="286" cy="288"/>
              <a:chOff x="712" y="2330"/>
              <a:chExt cx="286" cy="288"/>
            </a:xfrm>
          </p:grpSpPr>
          <p:sp>
            <p:nvSpPr>
              <p:cNvPr id="97404" name="Freeform 28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16 w 572"/>
                  <a:gd name="T1" fmla="*/ 47 h 577"/>
                  <a:gd name="T2" fmla="*/ 0 w 572"/>
                  <a:gd name="T3" fmla="*/ 47 h 577"/>
                  <a:gd name="T4" fmla="*/ 0 w 572"/>
                  <a:gd name="T5" fmla="*/ 72 h 577"/>
                  <a:gd name="T6" fmla="*/ 72 w 572"/>
                  <a:gd name="T7" fmla="*/ 72 h 577"/>
                  <a:gd name="T8" fmla="*/ 72 w 572"/>
                  <a:gd name="T9" fmla="*/ 47 h 577"/>
                  <a:gd name="T10" fmla="*/ 56 w 572"/>
                  <a:gd name="T11" fmla="*/ 47 h 577"/>
                  <a:gd name="T12" fmla="*/ 56 w 572"/>
                  <a:gd name="T13" fmla="*/ 43 h 577"/>
                  <a:gd name="T14" fmla="*/ 63 w 572"/>
                  <a:gd name="T15" fmla="*/ 43 h 577"/>
                  <a:gd name="T16" fmla="*/ 63 w 572"/>
                  <a:gd name="T17" fmla="*/ 0 h 577"/>
                  <a:gd name="T18" fmla="*/ 9 w 572"/>
                  <a:gd name="T19" fmla="*/ 0 h 577"/>
                  <a:gd name="T20" fmla="*/ 9 w 572"/>
                  <a:gd name="T21" fmla="*/ 43 h 577"/>
                  <a:gd name="T22" fmla="*/ 16 w 572"/>
                  <a:gd name="T23" fmla="*/ 43 h 577"/>
                  <a:gd name="T24" fmla="*/ 16 w 572"/>
                  <a:gd name="T25" fmla="*/ 47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405" name="Line 29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406" name="Line 30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407" name="Freeform 31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21 h 161"/>
                  <a:gd name="T2" fmla="*/ 24 w 231"/>
                  <a:gd name="T3" fmla="*/ 21 h 161"/>
                  <a:gd name="T4" fmla="*/ 24 w 231"/>
                  <a:gd name="T5" fmla="*/ 0 h 161"/>
                  <a:gd name="T6" fmla="*/ 0 w 231"/>
                  <a:gd name="T7" fmla="*/ 0 h 161"/>
                  <a:gd name="T8" fmla="*/ 0 w 231"/>
                  <a:gd name="T9" fmla="*/ 21 h 161"/>
                  <a:gd name="T10" fmla="*/ 26 w 231"/>
                  <a:gd name="T11" fmla="*/ 4 h 161"/>
                  <a:gd name="T12" fmla="*/ 29 w 231"/>
                  <a:gd name="T13" fmla="*/ 4 h 161"/>
                  <a:gd name="T14" fmla="*/ 29 w 231"/>
                  <a:gd name="T15" fmla="*/ 0 h 161"/>
                  <a:gd name="T16" fmla="*/ 26 w 231"/>
                  <a:gd name="T17" fmla="*/ 0 h 161"/>
                  <a:gd name="T18" fmla="*/ 26 w 231"/>
                  <a:gd name="T19" fmla="*/ 4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408" name="Line 32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409" name="Line 33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410" name="Line 34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411" name="Rectangle 35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412" name="Freeform 36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57 w 538"/>
                  <a:gd name="T1" fmla="*/ 34 h 387"/>
                  <a:gd name="T2" fmla="*/ 59 w 538"/>
                  <a:gd name="T3" fmla="*/ 34 h 387"/>
                  <a:gd name="T4" fmla="*/ 59 w 538"/>
                  <a:gd name="T5" fmla="*/ 33 h 387"/>
                  <a:gd name="T6" fmla="*/ 57 w 538"/>
                  <a:gd name="T7" fmla="*/ 33 h 387"/>
                  <a:gd name="T8" fmla="*/ 57 w 538"/>
                  <a:gd name="T9" fmla="*/ 34 h 387"/>
                  <a:gd name="T10" fmla="*/ 16 w 538"/>
                  <a:gd name="T11" fmla="*/ 28 h 387"/>
                  <a:gd name="T12" fmla="*/ 16 w 538"/>
                  <a:gd name="T13" fmla="*/ 3 h 387"/>
                  <a:gd name="T14" fmla="*/ 52 w 538"/>
                  <a:gd name="T15" fmla="*/ 3 h 387"/>
                  <a:gd name="T16" fmla="*/ 52 w 538"/>
                  <a:gd name="T17" fmla="*/ 28 h 387"/>
                  <a:gd name="T18" fmla="*/ 16 w 538"/>
                  <a:gd name="T19" fmla="*/ 28 h 387"/>
                  <a:gd name="T20" fmla="*/ 14 w 538"/>
                  <a:gd name="T21" fmla="*/ 30 h 387"/>
                  <a:gd name="T22" fmla="*/ 54 w 538"/>
                  <a:gd name="T23" fmla="*/ 30 h 387"/>
                  <a:gd name="T24" fmla="*/ 54 w 538"/>
                  <a:gd name="T25" fmla="*/ 1 h 387"/>
                  <a:gd name="T26" fmla="*/ 56 w 538"/>
                  <a:gd name="T27" fmla="*/ 1 h 387"/>
                  <a:gd name="T28" fmla="*/ 56 w 538"/>
                  <a:gd name="T29" fmla="*/ 0 h 387"/>
                  <a:gd name="T30" fmla="*/ 12 w 538"/>
                  <a:gd name="T31" fmla="*/ 0 h 387"/>
                  <a:gd name="T32" fmla="*/ 12 w 538"/>
                  <a:gd name="T33" fmla="*/ 32 h 387"/>
                  <a:gd name="T34" fmla="*/ 14 w 538"/>
                  <a:gd name="T35" fmla="*/ 32 h 387"/>
                  <a:gd name="T36" fmla="*/ 14 w 538"/>
                  <a:gd name="T37" fmla="*/ 30 h 387"/>
                  <a:gd name="T38" fmla="*/ 0 w 538"/>
                  <a:gd name="T39" fmla="*/ 46 h 387"/>
                  <a:gd name="T40" fmla="*/ 7 w 538"/>
                  <a:gd name="T41" fmla="*/ 46 h 387"/>
                  <a:gd name="T42" fmla="*/ 7 w 538"/>
                  <a:gd name="T43" fmla="*/ 44 h 387"/>
                  <a:gd name="T44" fmla="*/ 0 w 538"/>
                  <a:gd name="T45" fmla="*/ 44 h 387"/>
                  <a:gd name="T46" fmla="*/ 0 w 538"/>
                  <a:gd name="T47" fmla="*/ 46 h 387"/>
                  <a:gd name="T48" fmla="*/ 40 w 538"/>
                  <a:gd name="T49" fmla="*/ 48 h 387"/>
                  <a:gd name="T50" fmla="*/ 54 w 538"/>
                  <a:gd name="T51" fmla="*/ 48 h 387"/>
                  <a:gd name="T52" fmla="*/ 54 w 538"/>
                  <a:gd name="T53" fmla="*/ 47 h 387"/>
                  <a:gd name="T54" fmla="*/ 40 w 538"/>
                  <a:gd name="T55" fmla="*/ 47 h 387"/>
                  <a:gd name="T56" fmla="*/ 40 w 538"/>
                  <a:gd name="T57" fmla="*/ 48 h 387"/>
                  <a:gd name="T58" fmla="*/ 65 w 538"/>
                  <a:gd name="T59" fmla="*/ 45 h 387"/>
                  <a:gd name="T60" fmla="*/ 68 w 538"/>
                  <a:gd name="T61" fmla="*/ 45 h 387"/>
                  <a:gd name="T62" fmla="*/ 68 w 538"/>
                  <a:gd name="T63" fmla="*/ 44 h 387"/>
                  <a:gd name="T64" fmla="*/ 65 w 538"/>
                  <a:gd name="T65" fmla="*/ 44 h 387"/>
                  <a:gd name="T66" fmla="*/ 65 w 538"/>
                  <a:gd name="T67" fmla="*/ 45 h 387"/>
                  <a:gd name="T68" fmla="*/ 65 w 538"/>
                  <a:gd name="T69" fmla="*/ 47 h 387"/>
                  <a:gd name="T70" fmla="*/ 68 w 538"/>
                  <a:gd name="T71" fmla="*/ 47 h 387"/>
                  <a:gd name="T72" fmla="*/ 68 w 538"/>
                  <a:gd name="T73" fmla="*/ 46 h 387"/>
                  <a:gd name="T74" fmla="*/ 65 w 538"/>
                  <a:gd name="T75" fmla="*/ 46 h 387"/>
                  <a:gd name="T76" fmla="*/ 65 w 538"/>
                  <a:gd name="T77" fmla="*/ 47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413" name="Line 37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414" name="Line 38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415" name="Line 39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7326" name="Group 40"/>
            <p:cNvGrpSpPr>
              <a:grpSpLocks/>
            </p:cNvGrpSpPr>
            <p:nvPr/>
          </p:nvGrpSpPr>
          <p:grpSpPr bwMode="auto">
            <a:xfrm>
              <a:off x="447" y="3504"/>
              <a:ext cx="286" cy="288"/>
              <a:chOff x="712" y="2330"/>
              <a:chExt cx="286" cy="288"/>
            </a:xfrm>
          </p:grpSpPr>
          <p:sp>
            <p:nvSpPr>
              <p:cNvPr id="97392" name="Freeform 41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16 w 572"/>
                  <a:gd name="T1" fmla="*/ 47 h 577"/>
                  <a:gd name="T2" fmla="*/ 0 w 572"/>
                  <a:gd name="T3" fmla="*/ 47 h 577"/>
                  <a:gd name="T4" fmla="*/ 0 w 572"/>
                  <a:gd name="T5" fmla="*/ 72 h 577"/>
                  <a:gd name="T6" fmla="*/ 72 w 572"/>
                  <a:gd name="T7" fmla="*/ 72 h 577"/>
                  <a:gd name="T8" fmla="*/ 72 w 572"/>
                  <a:gd name="T9" fmla="*/ 47 h 577"/>
                  <a:gd name="T10" fmla="*/ 56 w 572"/>
                  <a:gd name="T11" fmla="*/ 47 h 577"/>
                  <a:gd name="T12" fmla="*/ 56 w 572"/>
                  <a:gd name="T13" fmla="*/ 43 h 577"/>
                  <a:gd name="T14" fmla="*/ 63 w 572"/>
                  <a:gd name="T15" fmla="*/ 43 h 577"/>
                  <a:gd name="T16" fmla="*/ 63 w 572"/>
                  <a:gd name="T17" fmla="*/ 0 h 577"/>
                  <a:gd name="T18" fmla="*/ 9 w 572"/>
                  <a:gd name="T19" fmla="*/ 0 h 577"/>
                  <a:gd name="T20" fmla="*/ 9 w 572"/>
                  <a:gd name="T21" fmla="*/ 43 h 577"/>
                  <a:gd name="T22" fmla="*/ 16 w 572"/>
                  <a:gd name="T23" fmla="*/ 43 h 577"/>
                  <a:gd name="T24" fmla="*/ 16 w 572"/>
                  <a:gd name="T25" fmla="*/ 47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93" name="Line 42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94" name="Line 43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95" name="Freeform 44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21 h 161"/>
                  <a:gd name="T2" fmla="*/ 24 w 231"/>
                  <a:gd name="T3" fmla="*/ 21 h 161"/>
                  <a:gd name="T4" fmla="*/ 24 w 231"/>
                  <a:gd name="T5" fmla="*/ 0 h 161"/>
                  <a:gd name="T6" fmla="*/ 0 w 231"/>
                  <a:gd name="T7" fmla="*/ 0 h 161"/>
                  <a:gd name="T8" fmla="*/ 0 w 231"/>
                  <a:gd name="T9" fmla="*/ 21 h 161"/>
                  <a:gd name="T10" fmla="*/ 26 w 231"/>
                  <a:gd name="T11" fmla="*/ 4 h 161"/>
                  <a:gd name="T12" fmla="*/ 29 w 231"/>
                  <a:gd name="T13" fmla="*/ 4 h 161"/>
                  <a:gd name="T14" fmla="*/ 29 w 231"/>
                  <a:gd name="T15" fmla="*/ 0 h 161"/>
                  <a:gd name="T16" fmla="*/ 26 w 231"/>
                  <a:gd name="T17" fmla="*/ 0 h 161"/>
                  <a:gd name="T18" fmla="*/ 26 w 231"/>
                  <a:gd name="T19" fmla="*/ 4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96" name="Line 45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97" name="Line 46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98" name="Line 47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99" name="Rectangle 48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400" name="Freeform 49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57 w 538"/>
                  <a:gd name="T1" fmla="*/ 34 h 387"/>
                  <a:gd name="T2" fmla="*/ 59 w 538"/>
                  <a:gd name="T3" fmla="*/ 34 h 387"/>
                  <a:gd name="T4" fmla="*/ 59 w 538"/>
                  <a:gd name="T5" fmla="*/ 33 h 387"/>
                  <a:gd name="T6" fmla="*/ 57 w 538"/>
                  <a:gd name="T7" fmla="*/ 33 h 387"/>
                  <a:gd name="T8" fmla="*/ 57 w 538"/>
                  <a:gd name="T9" fmla="*/ 34 h 387"/>
                  <a:gd name="T10" fmla="*/ 16 w 538"/>
                  <a:gd name="T11" fmla="*/ 28 h 387"/>
                  <a:gd name="T12" fmla="*/ 16 w 538"/>
                  <a:gd name="T13" fmla="*/ 3 h 387"/>
                  <a:gd name="T14" fmla="*/ 52 w 538"/>
                  <a:gd name="T15" fmla="*/ 3 h 387"/>
                  <a:gd name="T16" fmla="*/ 52 w 538"/>
                  <a:gd name="T17" fmla="*/ 28 h 387"/>
                  <a:gd name="T18" fmla="*/ 16 w 538"/>
                  <a:gd name="T19" fmla="*/ 28 h 387"/>
                  <a:gd name="T20" fmla="*/ 14 w 538"/>
                  <a:gd name="T21" fmla="*/ 30 h 387"/>
                  <a:gd name="T22" fmla="*/ 54 w 538"/>
                  <a:gd name="T23" fmla="*/ 30 h 387"/>
                  <a:gd name="T24" fmla="*/ 54 w 538"/>
                  <a:gd name="T25" fmla="*/ 1 h 387"/>
                  <a:gd name="T26" fmla="*/ 56 w 538"/>
                  <a:gd name="T27" fmla="*/ 1 h 387"/>
                  <a:gd name="T28" fmla="*/ 56 w 538"/>
                  <a:gd name="T29" fmla="*/ 0 h 387"/>
                  <a:gd name="T30" fmla="*/ 12 w 538"/>
                  <a:gd name="T31" fmla="*/ 0 h 387"/>
                  <a:gd name="T32" fmla="*/ 12 w 538"/>
                  <a:gd name="T33" fmla="*/ 32 h 387"/>
                  <a:gd name="T34" fmla="*/ 14 w 538"/>
                  <a:gd name="T35" fmla="*/ 32 h 387"/>
                  <a:gd name="T36" fmla="*/ 14 w 538"/>
                  <a:gd name="T37" fmla="*/ 30 h 387"/>
                  <a:gd name="T38" fmla="*/ 0 w 538"/>
                  <a:gd name="T39" fmla="*/ 46 h 387"/>
                  <a:gd name="T40" fmla="*/ 7 w 538"/>
                  <a:gd name="T41" fmla="*/ 46 h 387"/>
                  <a:gd name="T42" fmla="*/ 7 w 538"/>
                  <a:gd name="T43" fmla="*/ 44 h 387"/>
                  <a:gd name="T44" fmla="*/ 0 w 538"/>
                  <a:gd name="T45" fmla="*/ 44 h 387"/>
                  <a:gd name="T46" fmla="*/ 0 w 538"/>
                  <a:gd name="T47" fmla="*/ 46 h 387"/>
                  <a:gd name="T48" fmla="*/ 40 w 538"/>
                  <a:gd name="T49" fmla="*/ 48 h 387"/>
                  <a:gd name="T50" fmla="*/ 54 w 538"/>
                  <a:gd name="T51" fmla="*/ 48 h 387"/>
                  <a:gd name="T52" fmla="*/ 54 w 538"/>
                  <a:gd name="T53" fmla="*/ 47 h 387"/>
                  <a:gd name="T54" fmla="*/ 40 w 538"/>
                  <a:gd name="T55" fmla="*/ 47 h 387"/>
                  <a:gd name="T56" fmla="*/ 40 w 538"/>
                  <a:gd name="T57" fmla="*/ 48 h 387"/>
                  <a:gd name="T58" fmla="*/ 65 w 538"/>
                  <a:gd name="T59" fmla="*/ 45 h 387"/>
                  <a:gd name="T60" fmla="*/ 68 w 538"/>
                  <a:gd name="T61" fmla="*/ 45 h 387"/>
                  <a:gd name="T62" fmla="*/ 68 w 538"/>
                  <a:gd name="T63" fmla="*/ 44 h 387"/>
                  <a:gd name="T64" fmla="*/ 65 w 538"/>
                  <a:gd name="T65" fmla="*/ 44 h 387"/>
                  <a:gd name="T66" fmla="*/ 65 w 538"/>
                  <a:gd name="T67" fmla="*/ 45 h 387"/>
                  <a:gd name="T68" fmla="*/ 65 w 538"/>
                  <a:gd name="T69" fmla="*/ 47 h 387"/>
                  <a:gd name="T70" fmla="*/ 68 w 538"/>
                  <a:gd name="T71" fmla="*/ 47 h 387"/>
                  <a:gd name="T72" fmla="*/ 68 w 538"/>
                  <a:gd name="T73" fmla="*/ 46 h 387"/>
                  <a:gd name="T74" fmla="*/ 65 w 538"/>
                  <a:gd name="T75" fmla="*/ 46 h 387"/>
                  <a:gd name="T76" fmla="*/ 65 w 538"/>
                  <a:gd name="T77" fmla="*/ 47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401" name="Line 50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402" name="Line 51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403" name="Line 52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7327" name="Group 53"/>
            <p:cNvGrpSpPr>
              <a:grpSpLocks/>
            </p:cNvGrpSpPr>
            <p:nvPr/>
          </p:nvGrpSpPr>
          <p:grpSpPr bwMode="auto">
            <a:xfrm>
              <a:off x="2559" y="1728"/>
              <a:ext cx="286" cy="288"/>
              <a:chOff x="712" y="2330"/>
              <a:chExt cx="286" cy="288"/>
            </a:xfrm>
          </p:grpSpPr>
          <p:sp>
            <p:nvSpPr>
              <p:cNvPr id="97380" name="Freeform 54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16 w 572"/>
                  <a:gd name="T1" fmla="*/ 47 h 577"/>
                  <a:gd name="T2" fmla="*/ 0 w 572"/>
                  <a:gd name="T3" fmla="*/ 47 h 577"/>
                  <a:gd name="T4" fmla="*/ 0 w 572"/>
                  <a:gd name="T5" fmla="*/ 72 h 577"/>
                  <a:gd name="T6" fmla="*/ 72 w 572"/>
                  <a:gd name="T7" fmla="*/ 72 h 577"/>
                  <a:gd name="T8" fmla="*/ 72 w 572"/>
                  <a:gd name="T9" fmla="*/ 47 h 577"/>
                  <a:gd name="T10" fmla="*/ 56 w 572"/>
                  <a:gd name="T11" fmla="*/ 47 h 577"/>
                  <a:gd name="T12" fmla="*/ 56 w 572"/>
                  <a:gd name="T13" fmla="*/ 43 h 577"/>
                  <a:gd name="T14" fmla="*/ 63 w 572"/>
                  <a:gd name="T15" fmla="*/ 43 h 577"/>
                  <a:gd name="T16" fmla="*/ 63 w 572"/>
                  <a:gd name="T17" fmla="*/ 0 h 577"/>
                  <a:gd name="T18" fmla="*/ 9 w 572"/>
                  <a:gd name="T19" fmla="*/ 0 h 577"/>
                  <a:gd name="T20" fmla="*/ 9 w 572"/>
                  <a:gd name="T21" fmla="*/ 43 h 577"/>
                  <a:gd name="T22" fmla="*/ 16 w 572"/>
                  <a:gd name="T23" fmla="*/ 43 h 577"/>
                  <a:gd name="T24" fmla="*/ 16 w 572"/>
                  <a:gd name="T25" fmla="*/ 47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81" name="Line 55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82" name="Line 56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83" name="Freeform 57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21 h 161"/>
                  <a:gd name="T2" fmla="*/ 24 w 231"/>
                  <a:gd name="T3" fmla="*/ 21 h 161"/>
                  <a:gd name="T4" fmla="*/ 24 w 231"/>
                  <a:gd name="T5" fmla="*/ 0 h 161"/>
                  <a:gd name="T6" fmla="*/ 0 w 231"/>
                  <a:gd name="T7" fmla="*/ 0 h 161"/>
                  <a:gd name="T8" fmla="*/ 0 w 231"/>
                  <a:gd name="T9" fmla="*/ 21 h 161"/>
                  <a:gd name="T10" fmla="*/ 26 w 231"/>
                  <a:gd name="T11" fmla="*/ 4 h 161"/>
                  <a:gd name="T12" fmla="*/ 29 w 231"/>
                  <a:gd name="T13" fmla="*/ 4 h 161"/>
                  <a:gd name="T14" fmla="*/ 29 w 231"/>
                  <a:gd name="T15" fmla="*/ 0 h 161"/>
                  <a:gd name="T16" fmla="*/ 26 w 231"/>
                  <a:gd name="T17" fmla="*/ 0 h 161"/>
                  <a:gd name="T18" fmla="*/ 26 w 231"/>
                  <a:gd name="T19" fmla="*/ 4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84" name="Line 58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85" name="Line 59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86" name="Line 60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87" name="Rectangle 61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88" name="Freeform 62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57 w 538"/>
                  <a:gd name="T1" fmla="*/ 34 h 387"/>
                  <a:gd name="T2" fmla="*/ 59 w 538"/>
                  <a:gd name="T3" fmla="*/ 34 h 387"/>
                  <a:gd name="T4" fmla="*/ 59 w 538"/>
                  <a:gd name="T5" fmla="*/ 33 h 387"/>
                  <a:gd name="T6" fmla="*/ 57 w 538"/>
                  <a:gd name="T7" fmla="*/ 33 h 387"/>
                  <a:gd name="T8" fmla="*/ 57 w 538"/>
                  <a:gd name="T9" fmla="*/ 34 h 387"/>
                  <a:gd name="T10" fmla="*/ 16 w 538"/>
                  <a:gd name="T11" fmla="*/ 28 h 387"/>
                  <a:gd name="T12" fmla="*/ 16 w 538"/>
                  <a:gd name="T13" fmla="*/ 3 h 387"/>
                  <a:gd name="T14" fmla="*/ 52 w 538"/>
                  <a:gd name="T15" fmla="*/ 3 h 387"/>
                  <a:gd name="T16" fmla="*/ 52 w 538"/>
                  <a:gd name="T17" fmla="*/ 28 h 387"/>
                  <a:gd name="T18" fmla="*/ 16 w 538"/>
                  <a:gd name="T19" fmla="*/ 28 h 387"/>
                  <a:gd name="T20" fmla="*/ 14 w 538"/>
                  <a:gd name="T21" fmla="*/ 30 h 387"/>
                  <a:gd name="T22" fmla="*/ 54 w 538"/>
                  <a:gd name="T23" fmla="*/ 30 h 387"/>
                  <a:gd name="T24" fmla="*/ 54 w 538"/>
                  <a:gd name="T25" fmla="*/ 1 h 387"/>
                  <a:gd name="T26" fmla="*/ 56 w 538"/>
                  <a:gd name="T27" fmla="*/ 1 h 387"/>
                  <a:gd name="T28" fmla="*/ 56 w 538"/>
                  <a:gd name="T29" fmla="*/ 0 h 387"/>
                  <a:gd name="T30" fmla="*/ 12 w 538"/>
                  <a:gd name="T31" fmla="*/ 0 h 387"/>
                  <a:gd name="T32" fmla="*/ 12 w 538"/>
                  <a:gd name="T33" fmla="*/ 32 h 387"/>
                  <a:gd name="T34" fmla="*/ 14 w 538"/>
                  <a:gd name="T35" fmla="*/ 32 h 387"/>
                  <a:gd name="T36" fmla="*/ 14 w 538"/>
                  <a:gd name="T37" fmla="*/ 30 h 387"/>
                  <a:gd name="T38" fmla="*/ 0 w 538"/>
                  <a:gd name="T39" fmla="*/ 46 h 387"/>
                  <a:gd name="T40" fmla="*/ 7 w 538"/>
                  <a:gd name="T41" fmla="*/ 46 h 387"/>
                  <a:gd name="T42" fmla="*/ 7 w 538"/>
                  <a:gd name="T43" fmla="*/ 44 h 387"/>
                  <a:gd name="T44" fmla="*/ 0 w 538"/>
                  <a:gd name="T45" fmla="*/ 44 h 387"/>
                  <a:gd name="T46" fmla="*/ 0 w 538"/>
                  <a:gd name="T47" fmla="*/ 46 h 387"/>
                  <a:gd name="T48" fmla="*/ 40 w 538"/>
                  <a:gd name="T49" fmla="*/ 48 h 387"/>
                  <a:gd name="T50" fmla="*/ 54 w 538"/>
                  <a:gd name="T51" fmla="*/ 48 h 387"/>
                  <a:gd name="T52" fmla="*/ 54 w 538"/>
                  <a:gd name="T53" fmla="*/ 47 h 387"/>
                  <a:gd name="T54" fmla="*/ 40 w 538"/>
                  <a:gd name="T55" fmla="*/ 47 h 387"/>
                  <a:gd name="T56" fmla="*/ 40 w 538"/>
                  <a:gd name="T57" fmla="*/ 48 h 387"/>
                  <a:gd name="T58" fmla="*/ 65 w 538"/>
                  <a:gd name="T59" fmla="*/ 45 h 387"/>
                  <a:gd name="T60" fmla="*/ 68 w 538"/>
                  <a:gd name="T61" fmla="*/ 45 h 387"/>
                  <a:gd name="T62" fmla="*/ 68 w 538"/>
                  <a:gd name="T63" fmla="*/ 44 h 387"/>
                  <a:gd name="T64" fmla="*/ 65 w 538"/>
                  <a:gd name="T65" fmla="*/ 44 h 387"/>
                  <a:gd name="T66" fmla="*/ 65 w 538"/>
                  <a:gd name="T67" fmla="*/ 45 h 387"/>
                  <a:gd name="T68" fmla="*/ 65 w 538"/>
                  <a:gd name="T69" fmla="*/ 47 h 387"/>
                  <a:gd name="T70" fmla="*/ 68 w 538"/>
                  <a:gd name="T71" fmla="*/ 47 h 387"/>
                  <a:gd name="T72" fmla="*/ 68 w 538"/>
                  <a:gd name="T73" fmla="*/ 46 h 387"/>
                  <a:gd name="T74" fmla="*/ 65 w 538"/>
                  <a:gd name="T75" fmla="*/ 46 h 387"/>
                  <a:gd name="T76" fmla="*/ 65 w 538"/>
                  <a:gd name="T77" fmla="*/ 47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89" name="Line 63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90" name="Line 64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91" name="Line 65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7328" name="Group 66"/>
            <p:cNvGrpSpPr>
              <a:grpSpLocks/>
            </p:cNvGrpSpPr>
            <p:nvPr/>
          </p:nvGrpSpPr>
          <p:grpSpPr bwMode="auto">
            <a:xfrm>
              <a:off x="4623" y="2016"/>
              <a:ext cx="286" cy="288"/>
              <a:chOff x="712" y="2330"/>
              <a:chExt cx="286" cy="288"/>
            </a:xfrm>
          </p:grpSpPr>
          <p:sp>
            <p:nvSpPr>
              <p:cNvPr id="97368" name="Freeform 67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16 w 572"/>
                  <a:gd name="T1" fmla="*/ 47 h 577"/>
                  <a:gd name="T2" fmla="*/ 0 w 572"/>
                  <a:gd name="T3" fmla="*/ 47 h 577"/>
                  <a:gd name="T4" fmla="*/ 0 w 572"/>
                  <a:gd name="T5" fmla="*/ 72 h 577"/>
                  <a:gd name="T6" fmla="*/ 72 w 572"/>
                  <a:gd name="T7" fmla="*/ 72 h 577"/>
                  <a:gd name="T8" fmla="*/ 72 w 572"/>
                  <a:gd name="T9" fmla="*/ 47 h 577"/>
                  <a:gd name="T10" fmla="*/ 56 w 572"/>
                  <a:gd name="T11" fmla="*/ 47 h 577"/>
                  <a:gd name="T12" fmla="*/ 56 w 572"/>
                  <a:gd name="T13" fmla="*/ 43 h 577"/>
                  <a:gd name="T14" fmla="*/ 63 w 572"/>
                  <a:gd name="T15" fmla="*/ 43 h 577"/>
                  <a:gd name="T16" fmla="*/ 63 w 572"/>
                  <a:gd name="T17" fmla="*/ 0 h 577"/>
                  <a:gd name="T18" fmla="*/ 9 w 572"/>
                  <a:gd name="T19" fmla="*/ 0 h 577"/>
                  <a:gd name="T20" fmla="*/ 9 w 572"/>
                  <a:gd name="T21" fmla="*/ 43 h 577"/>
                  <a:gd name="T22" fmla="*/ 16 w 572"/>
                  <a:gd name="T23" fmla="*/ 43 h 577"/>
                  <a:gd name="T24" fmla="*/ 16 w 572"/>
                  <a:gd name="T25" fmla="*/ 47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69" name="Line 68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0" name="Line 69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1" name="Freeform 70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21 h 161"/>
                  <a:gd name="T2" fmla="*/ 24 w 231"/>
                  <a:gd name="T3" fmla="*/ 21 h 161"/>
                  <a:gd name="T4" fmla="*/ 24 w 231"/>
                  <a:gd name="T5" fmla="*/ 0 h 161"/>
                  <a:gd name="T6" fmla="*/ 0 w 231"/>
                  <a:gd name="T7" fmla="*/ 0 h 161"/>
                  <a:gd name="T8" fmla="*/ 0 w 231"/>
                  <a:gd name="T9" fmla="*/ 21 h 161"/>
                  <a:gd name="T10" fmla="*/ 26 w 231"/>
                  <a:gd name="T11" fmla="*/ 4 h 161"/>
                  <a:gd name="T12" fmla="*/ 29 w 231"/>
                  <a:gd name="T13" fmla="*/ 4 h 161"/>
                  <a:gd name="T14" fmla="*/ 29 w 231"/>
                  <a:gd name="T15" fmla="*/ 0 h 161"/>
                  <a:gd name="T16" fmla="*/ 26 w 231"/>
                  <a:gd name="T17" fmla="*/ 0 h 161"/>
                  <a:gd name="T18" fmla="*/ 26 w 231"/>
                  <a:gd name="T19" fmla="*/ 4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2" name="Line 71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3" name="Line 72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4" name="Line 73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5" name="Rectangle 74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6" name="Freeform 75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57 w 538"/>
                  <a:gd name="T1" fmla="*/ 34 h 387"/>
                  <a:gd name="T2" fmla="*/ 59 w 538"/>
                  <a:gd name="T3" fmla="*/ 34 h 387"/>
                  <a:gd name="T4" fmla="*/ 59 w 538"/>
                  <a:gd name="T5" fmla="*/ 33 h 387"/>
                  <a:gd name="T6" fmla="*/ 57 w 538"/>
                  <a:gd name="T7" fmla="*/ 33 h 387"/>
                  <a:gd name="T8" fmla="*/ 57 w 538"/>
                  <a:gd name="T9" fmla="*/ 34 h 387"/>
                  <a:gd name="T10" fmla="*/ 16 w 538"/>
                  <a:gd name="T11" fmla="*/ 28 h 387"/>
                  <a:gd name="T12" fmla="*/ 16 w 538"/>
                  <a:gd name="T13" fmla="*/ 3 h 387"/>
                  <a:gd name="T14" fmla="*/ 52 w 538"/>
                  <a:gd name="T15" fmla="*/ 3 h 387"/>
                  <a:gd name="T16" fmla="*/ 52 w 538"/>
                  <a:gd name="T17" fmla="*/ 28 h 387"/>
                  <a:gd name="T18" fmla="*/ 16 w 538"/>
                  <a:gd name="T19" fmla="*/ 28 h 387"/>
                  <a:gd name="T20" fmla="*/ 14 w 538"/>
                  <a:gd name="T21" fmla="*/ 30 h 387"/>
                  <a:gd name="T22" fmla="*/ 54 w 538"/>
                  <a:gd name="T23" fmla="*/ 30 h 387"/>
                  <a:gd name="T24" fmla="*/ 54 w 538"/>
                  <a:gd name="T25" fmla="*/ 1 h 387"/>
                  <a:gd name="T26" fmla="*/ 56 w 538"/>
                  <a:gd name="T27" fmla="*/ 1 h 387"/>
                  <a:gd name="T28" fmla="*/ 56 w 538"/>
                  <a:gd name="T29" fmla="*/ 0 h 387"/>
                  <a:gd name="T30" fmla="*/ 12 w 538"/>
                  <a:gd name="T31" fmla="*/ 0 h 387"/>
                  <a:gd name="T32" fmla="*/ 12 w 538"/>
                  <a:gd name="T33" fmla="*/ 32 h 387"/>
                  <a:gd name="T34" fmla="*/ 14 w 538"/>
                  <a:gd name="T35" fmla="*/ 32 h 387"/>
                  <a:gd name="T36" fmla="*/ 14 w 538"/>
                  <a:gd name="T37" fmla="*/ 30 h 387"/>
                  <a:gd name="T38" fmla="*/ 0 w 538"/>
                  <a:gd name="T39" fmla="*/ 46 h 387"/>
                  <a:gd name="T40" fmla="*/ 7 w 538"/>
                  <a:gd name="T41" fmla="*/ 46 h 387"/>
                  <a:gd name="T42" fmla="*/ 7 w 538"/>
                  <a:gd name="T43" fmla="*/ 44 h 387"/>
                  <a:gd name="T44" fmla="*/ 0 w 538"/>
                  <a:gd name="T45" fmla="*/ 44 h 387"/>
                  <a:gd name="T46" fmla="*/ 0 w 538"/>
                  <a:gd name="T47" fmla="*/ 46 h 387"/>
                  <a:gd name="T48" fmla="*/ 40 w 538"/>
                  <a:gd name="T49" fmla="*/ 48 h 387"/>
                  <a:gd name="T50" fmla="*/ 54 w 538"/>
                  <a:gd name="T51" fmla="*/ 48 h 387"/>
                  <a:gd name="T52" fmla="*/ 54 w 538"/>
                  <a:gd name="T53" fmla="*/ 47 h 387"/>
                  <a:gd name="T54" fmla="*/ 40 w 538"/>
                  <a:gd name="T55" fmla="*/ 47 h 387"/>
                  <a:gd name="T56" fmla="*/ 40 w 538"/>
                  <a:gd name="T57" fmla="*/ 48 h 387"/>
                  <a:gd name="T58" fmla="*/ 65 w 538"/>
                  <a:gd name="T59" fmla="*/ 45 h 387"/>
                  <a:gd name="T60" fmla="*/ 68 w 538"/>
                  <a:gd name="T61" fmla="*/ 45 h 387"/>
                  <a:gd name="T62" fmla="*/ 68 w 538"/>
                  <a:gd name="T63" fmla="*/ 44 h 387"/>
                  <a:gd name="T64" fmla="*/ 65 w 538"/>
                  <a:gd name="T65" fmla="*/ 44 h 387"/>
                  <a:gd name="T66" fmla="*/ 65 w 538"/>
                  <a:gd name="T67" fmla="*/ 45 h 387"/>
                  <a:gd name="T68" fmla="*/ 65 w 538"/>
                  <a:gd name="T69" fmla="*/ 47 h 387"/>
                  <a:gd name="T70" fmla="*/ 68 w 538"/>
                  <a:gd name="T71" fmla="*/ 47 h 387"/>
                  <a:gd name="T72" fmla="*/ 68 w 538"/>
                  <a:gd name="T73" fmla="*/ 46 h 387"/>
                  <a:gd name="T74" fmla="*/ 65 w 538"/>
                  <a:gd name="T75" fmla="*/ 46 h 387"/>
                  <a:gd name="T76" fmla="*/ 65 w 538"/>
                  <a:gd name="T77" fmla="*/ 47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7" name="Line 76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8" name="Line 77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9" name="Line 78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7329" name="Group 79"/>
            <p:cNvGrpSpPr>
              <a:grpSpLocks/>
            </p:cNvGrpSpPr>
            <p:nvPr/>
          </p:nvGrpSpPr>
          <p:grpSpPr bwMode="auto">
            <a:xfrm>
              <a:off x="4817" y="3600"/>
              <a:ext cx="286" cy="288"/>
              <a:chOff x="712" y="2330"/>
              <a:chExt cx="286" cy="288"/>
            </a:xfrm>
          </p:grpSpPr>
          <p:sp>
            <p:nvSpPr>
              <p:cNvPr id="97356" name="Freeform 80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16 w 572"/>
                  <a:gd name="T1" fmla="*/ 47 h 577"/>
                  <a:gd name="T2" fmla="*/ 0 w 572"/>
                  <a:gd name="T3" fmla="*/ 47 h 577"/>
                  <a:gd name="T4" fmla="*/ 0 w 572"/>
                  <a:gd name="T5" fmla="*/ 72 h 577"/>
                  <a:gd name="T6" fmla="*/ 72 w 572"/>
                  <a:gd name="T7" fmla="*/ 72 h 577"/>
                  <a:gd name="T8" fmla="*/ 72 w 572"/>
                  <a:gd name="T9" fmla="*/ 47 h 577"/>
                  <a:gd name="T10" fmla="*/ 56 w 572"/>
                  <a:gd name="T11" fmla="*/ 47 h 577"/>
                  <a:gd name="T12" fmla="*/ 56 w 572"/>
                  <a:gd name="T13" fmla="*/ 43 h 577"/>
                  <a:gd name="T14" fmla="*/ 63 w 572"/>
                  <a:gd name="T15" fmla="*/ 43 h 577"/>
                  <a:gd name="T16" fmla="*/ 63 w 572"/>
                  <a:gd name="T17" fmla="*/ 0 h 577"/>
                  <a:gd name="T18" fmla="*/ 9 w 572"/>
                  <a:gd name="T19" fmla="*/ 0 h 577"/>
                  <a:gd name="T20" fmla="*/ 9 w 572"/>
                  <a:gd name="T21" fmla="*/ 43 h 577"/>
                  <a:gd name="T22" fmla="*/ 16 w 572"/>
                  <a:gd name="T23" fmla="*/ 43 h 577"/>
                  <a:gd name="T24" fmla="*/ 16 w 572"/>
                  <a:gd name="T25" fmla="*/ 47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57" name="Line 81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58" name="Line 82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59" name="Freeform 83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21 h 161"/>
                  <a:gd name="T2" fmla="*/ 24 w 231"/>
                  <a:gd name="T3" fmla="*/ 21 h 161"/>
                  <a:gd name="T4" fmla="*/ 24 w 231"/>
                  <a:gd name="T5" fmla="*/ 0 h 161"/>
                  <a:gd name="T6" fmla="*/ 0 w 231"/>
                  <a:gd name="T7" fmla="*/ 0 h 161"/>
                  <a:gd name="T8" fmla="*/ 0 w 231"/>
                  <a:gd name="T9" fmla="*/ 21 h 161"/>
                  <a:gd name="T10" fmla="*/ 26 w 231"/>
                  <a:gd name="T11" fmla="*/ 4 h 161"/>
                  <a:gd name="T12" fmla="*/ 29 w 231"/>
                  <a:gd name="T13" fmla="*/ 4 h 161"/>
                  <a:gd name="T14" fmla="*/ 29 w 231"/>
                  <a:gd name="T15" fmla="*/ 0 h 161"/>
                  <a:gd name="T16" fmla="*/ 26 w 231"/>
                  <a:gd name="T17" fmla="*/ 0 h 161"/>
                  <a:gd name="T18" fmla="*/ 26 w 231"/>
                  <a:gd name="T19" fmla="*/ 4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60" name="Line 84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61" name="Line 85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62" name="Line 86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63" name="Rectangle 87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64" name="Freeform 88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57 w 538"/>
                  <a:gd name="T1" fmla="*/ 34 h 387"/>
                  <a:gd name="T2" fmla="*/ 59 w 538"/>
                  <a:gd name="T3" fmla="*/ 34 h 387"/>
                  <a:gd name="T4" fmla="*/ 59 w 538"/>
                  <a:gd name="T5" fmla="*/ 33 h 387"/>
                  <a:gd name="T6" fmla="*/ 57 w 538"/>
                  <a:gd name="T7" fmla="*/ 33 h 387"/>
                  <a:gd name="T8" fmla="*/ 57 w 538"/>
                  <a:gd name="T9" fmla="*/ 34 h 387"/>
                  <a:gd name="T10" fmla="*/ 16 w 538"/>
                  <a:gd name="T11" fmla="*/ 28 h 387"/>
                  <a:gd name="T12" fmla="*/ 16 w 538"/>
                  <a:gd name="T13" fmla="*/ 3 h 387"/>
                  <a:gd name="T14" fmla="*/ 52 w 538"/>
                  <a:gd name="T15" fmla="*/ 3 h 387"/>
                  <a:gd name="T16" fmla="*/ 52 w 538"/>
                  <a:gd name="T17" fmla="*/ 28 h 387"/>
                  <a:gd name="T18" fmla="*/ 16 w 538"/>
                  <a:gd name="T19" fmla="*/ 28 h 387"/>
                  <a:gd name="T20" fmla="*/ 14 w 538"/>
                  <a:gd name="T21" fmla="*/ 30 h 387"/>
                  <a:gd name="T22" fmla="*/ 54 w 538"/>
                  <a:gd name="T23" fmla="*/ 30 h 387"/>
                  <a:gd name="T24" fmla="*/ 54 w 538"/>
                  <a:gd name="T25" fmla="*/ 1 h 387"/>
                  <a:gd name="T26" fmla="*/ 56 w 538"/>
                  <a:gd name="T27" fmla="*/ 1 h 387"/>
                  <a:gd name="T28" fmla="*/ 56 w 538"/>
                  <a:gd name="T29" fmla="*/ 0 h 387"/>
                  <a:gd name="T30" fmla="*/ 12 w 538"/>
                  <a:gd name="T31" fmla="*/ 0 h 387"/>
                  <a:gd name="T32" fmla="*/ 12 w 538"/>
                  <a:gd name="T33" fmla="*/ 32 h 387"/>
                  <a:gd name="T34" fmla="*/ 14 w 538"/>
                  <a:gd name="T35" fmla="*/ 32 h 387"/>
                  <a:gd name="T36" fmla="*/ 14 w 538"/>
                  <a:gd name="T37" fmla="*/ 30 h 387"/>
                  <a:gd name="T38" fmla="*/ 0 w 538"/>
                  <a:gd name="T39" fmla="*/ 46 h 387"/>
                  <a:gd name="T40" fmla="*/ 7 w 538"/>
                  <a:gd name="T41" fmla="*/ 46 h 387"/>
                  <a:gd name="T42" fmla="*/ 7 w 538"/>
                  <a:gd name="T43" fmla="*/ 44 h 387"/>
                  <a:gd name="T44" fmla="*/ 0 w 538"/>
                  <a:gd name="T45" fmla="*/ 44 h 387"/>
                  <a:gd name="T46" fmla="*/ 0 w 538"/>
                  <a:gd name="T47" fmla="*/ 46 h 387"/>
                  <a:gd name="T48" fmla="*/ 40 w 538"/>
                  <a:gd name="T49" fmla="*/ 48 h 387"/>
                  <a:gd name="T50" fmla="*/ 54 w 538"/>
                  <a:gd name="T51" fmla="*/ 48 h 387"/>
                  <a:gd name="T52" fmla="*/ 54 w 538"/>
                  <a:gd name="T53" fmla="*/ 47 h 387"/>
                  <a:gd name="T54" fmla="*/ 40 w 538"/>
                  <a:gd name="T55" fmla="*/ 47 h 387"/>
                  <a:gd name="T56" fmla="*/ 40 w 538"/>
                  <a:gd name="T57" fmla="*/ 48 h 387"/>
                  <a:gd name="T58" fmla="*/ 65 w 538"/>
                  <a:gd name="T59" fmla="*/ 45 h 387"/>
                  <a:gd name="T60" fmla="*/ 68 w 538"/>
                  <a:gd name="T61" fmla="*/ 45 h 387"/>
                  <a:gd name="T62" fmla="*/ 68 w 538"/>
                  <a:gd name="T63" fmla="*/ 44 h 387"/>
                  <a:gd name="T64" fmla="*/ 65 w 538"/>
                  <a:gd name="T65" fmla="*/ 44 h 387"/>
                  <a:gd name="T66" fmla="*/ 65 w 538"/>
                  <a:gd name="T67" fmla="*/ 45 h 387"/>
                  <a:gd name="T68" fmla="*/ 65 w 538"/>
                  <a:gd name="T69" fmla="*/ 47 h 387"/>
                  <a:gd name="T70" fmla="*/ 68 w 538"/>
                  <a:gd name="T71" fmla="*/ 47 h 387"/>
                  <a:gd name="T72" fmla="*/ 68 w 538"/>
                  <a:gd name="T73" fmla="*/ 46 h 387"/>
                  <a:gd name="T74" fmla="*/ 65 w 538"/>
                  <a:gd name="T75" fmla="*/ 46 h 387"/>
                  <a:gd name="T76" fmla="*/ 65 w 538"/>
                  <a:gd name="T77" fmla="*/ 47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65" name="Line 89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66" name="Line 90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67" name="Line 91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7330" name="AutoShape 92"/>
            <p:cNvCxnSpPr>
              <a:cxnSpLocks noChangeShapeType="1"/>
              <a:stCxn id="97318" idx="3"/>
              <a:endCxn id="97320" idx="1"/>
            </p:cNvCxnSpPr>
            <p:nvPr/>
          </p:nvCxnSpPr>
          <p:spPr bwMode="auto">
            <a:xfrm flipV="1">
              <a:off x="1359" y="2400"/>
              <a:ext cx="1152" cy="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331" name="AutoShape 93"/>
            <p:cNvCxnSpPr>
              <a:cxnSpLocks noChangeShapeType="1"/>
              <a:stCxn id="97318" idx="3"/>
              <a:endCxn id="97321" idx="1"/>
            </p:cNvCxnSpPr>
            <p:nvPr/>
          </p:nvCxnSpPr>
          <p:spPr bwMode="auto">
            <a:xfrm>
              <a:off x="1359" y="2448"/>
              <a:ext cx="1152" cy="57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332" name="AutoShape 94"/>
            <p:cNvCxnSpPr>
              <a:cxnSpLocks noChangeShapeType="1"/>
              <a:stCxn id="97319" idx="3"/>
              <a:endCxn id="97321" idx="1"/>
            </p:cNvCxnSpPr>
            <p:nvPr/>
          </p:nvCxnSpPr>
          <p:spPr bwMode="auto">
            <a:xfrm flipV="1">
              <a:off x="1311" y="3024"/>
              <a:ext cx="1200" cy="4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333" name="AutoShape 95"/>
            <p:cNvCxnSpPr>
              <a:cxnSpLocks noChangeShapeType="1"/>
              <a:stCxn id="97319" idx="3"/>
              <a:endCxn id="97322" idx="1"/>
            </p:cNvCxnSpPr>
            <p:nvPr/>
          </p:nvCxnSpPr>
          <p:spPr bwMode="auto">
            <a:xfrm>
              <a:off x="1311" y="3504"/>
              <a:ext cx="1200" cy="3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334" name="AutoShape 96"/>
            <p:cNvCxnSpPr>
              <a:cxnSpLocks noChangeShapeType="1"/>
              <a:stCxn id="97321" idx="3"/>
              <a:endCxn id="97323" idx="1"/>
            </p:cNvCxnSpPr>
            <p:nvPr/>
          </p:nvCxnSpPr>
          <p:spPr bwMode="auto">
            <a:xfrm flipV="1">
              <a:off x="2703" y="2688"/>
              <a:ext cx="1440" cy="3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335" name="AutoShape 97"/>
            <p:cNvCxnSpPr>
              <a:cxnSpLocks noChangeShapeType="1"/>
              <a:stCxn id="97322" idx="3"/>
              <a:endCxn id="97324" idx="1"/>
            </p:cNvCxnSpPr>
            <p:nvPr/>
          </p:nvCxnSpPr>
          <p:spPr bwMode="auto">
            <a:xfrm flipV="1">
              <a:off x="2703" y="3792"/>
              <a:ext cx="1248" cy="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336" name="AutoShape 98"/>
            <p:cNvCxnSpPr>
              <a:cxnSpLocks noChangeShapeType="1"/>
              <a:stCxn id="97324" idx="0"/>
              <a:endCxn id="97323" idx="2"/>
            </p:cNvCxnSpPr>
            <p:nvPr/>
          </p:nvCxnSpPr>
          <p:spPr bwMode="auto">
            <a:xfrm flipV="1">
              <a:off x="4047" y="2832"/>
              <a:ext cx="192" cy="81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337" name="AutoShape 99"/>
            <p:cNvCxnSpPr>
              <a:cxnSpLocks noChangeShapeType="1"/>
              <a:stCxn id="97319" idx="0"/>
              <a:endCxn id="97318" idx="2"/>
            </p:cNvCxnSpPr>
            <p:nvPr/>
          </p:nvCxnSpPr>
          <p:spPr bwMode="auto">
            <a:xfrm flipV="1">
              <a:off x="1215" y="2592"/>
              <a:ext cx="48" cy="76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338" name="AutoShape 100"/>
            <p:cNvCxnSpPr>
              <a:cxnSpLocks noChangeShapeType="1"/>
              <a:stCxn id="97320" idx="3"/>
              <a:endCxn id="97323" idx="1"/>
            </p:cNvCxnSpPr>
            <p:nvPr/>
          </p:nvCxnSpPr>
          <p:spPr bwMode="auto">
            <a:xfrm>
              <a:off x="2703" y="2400"/>
              <a:ext cx="1440" cy="2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339" name="AutoShape 101"/>
            <p:cNvCxnSpPr>
              <a:cxnSpLocks noChangeShapeType="1"/>
              <a:stCxn id="97412" idx="35"/>
              <a:endCxn id="97318" idx="1"/>
            </p:cNvCxnSpPr>
            <p:nvPr/>
          </p:nvCxnSpPr>
          <p:spPr bwMode="auto">
            <a:xfrm>
              <a:off x="676" y="2227"/>
              <a:ext cx="491" cy="22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340" name="AutoShape 102"/>
            <p:cNvCxnSpPr>
              <a:cxnSpLocks noChangeShapeType="1"/>
              <a:stCxn id="97400" idx="31"/>
              <a:endCxn id="97319" idx="1"/>
            </p:cNvCxnSpPr>
            <p:nvPr/>
          </p:nvCxnSpPr>
          <p:spPr bwMode="auto">
            <a:xfrm flipV="1">
              <a:off x="724" y="3504"/>
              <a:ext cx="395" cy="1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341" name="AutoShape 103"/>
            <p:cNvCxnSpPr>
              <a:cxnSpLocks noChangeShapeType="1"/>
              <a:stCxn id="97320" idx="0"/>
              <a:endCxn id="97383" idx="4"/>
            </p:cNvCxnSpPr>
            <p:nvPr/>
          </p:nvCxnSpPr>
          <p:spPr bwMode="auto">
            <a:xfrm flipV="1">
              <a:off x="2607" y="2007"/>
              <a:ext cx="99" cy="24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342" name="AutoShape 104"/>
            <p:cNvCxnSpPr>
              <a:cxnSpLocks noChangeShapeType="1"/>
              <a:stCxn id="97324" idx="3"/>
              <a:endCxn id="97364" idx="23"/>
            </p:cNvCxnSpPr>
            <p:nvPr/>
          </p:nvCxnSpPr>
          <p:spPr bwMode="auto">
            <a:xfrm>
              <a:off x="4143" y="3792"/>
              <a:ext cx="682" cy="1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343" name="AutoShape 105"/>
            <p:cNvCxnSpPr>
              <a:cxnSpLocks noChangeShapeType="1"/>
              <a:stCxn id="97323" idx="3"/>
              <a:endCxn id="97368" idx="2"/>
            </p:cNvCxnSpPr>
            <p:nvPr/>
          </p:nvCxnSpPr>
          <p:spPr bwMode="auto">
            <a:xfrm flipV="1">
              <a:off x="4335" y="2304"/>
              <a:ext cx="288" cy="38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344" name="Text Box 106"/>
            <p:cNvSpPr txBox="1">
              <a:spLocks noChangeArrowheads="1"/>
            </p:cNvSpPr>
            <p:nvPr/>
          </p:nvSpPr>
          <p:spPr bwMode="auto">
            <a:xfrm>
              <a:off x="303" y="1824"/>
              <a:ext cx="45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Host A</a:t>
              </a:r>
            </a:p>
          </p:txBody>
        </p:sp>
        <p:sp>
          <p:nvSpPr>
            <p:cNvPr id="97345" name="Text Box 107"/>
            <p:cNvSpPr txBox="1">
              <a:spLocks noChangeArrowheads="1"/>
            </p:cNvSpPr>
            <p:nvPr/>
          </p:nvSpPr>
          <p:spPr bwMode="auto">
            <a:xfrm>
              <a:off x="333" y="3314"/>
              <a:ext cx="45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Host B</a:t>
              </a:r>
            </a:p>
          </p:txBody>
        </p:sp>
        <p:sp>
          <p:nvSpPr>
            <p:cNvPr id="97346" name="Text Box 108"/>
            <p:cNvSpPr txBox="1">
              <a:spLocks noChangeArrowheads="1"/>
            </p:cNvSpPr>
            <p:nvPr/>
          </p:nvSpPr>
          <p:spPr bwMode="auto">
            <a:xfrm>
              <a:off x="4671" y="3408"/>
              <a:ext cx="45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Host E</a:t>
              </a:r>
            </a:p>
          </p:txBody>
        </p:sp>
        <p:sp>
          <p:nvSpPr>
            <p:cNvPr id="97347" name="Text Box 109"/>
            <p:cNvSpPr txBox="1">
              <a:spLocks noChangeArrowheads="1"/>
            </p:cNvSpPr>
            <p:nvPr/>
          </p:nvSpPr>
          <p:spPr bwMode="auto">
            <a:xfrm>
              <a:off x="4458" y="1778"/>
              <a:ext cx="45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Host D</a:t>
              </a:r>
            </a:p>
          </p:txBody>
        </p:sp>
        <p:sp>
          <p:nvSpPr>
            <p:cNvPr id="97348" name="Text Box 110"/>
            <p:cNvSpPr txBox="1">
              <a:spLocks noChangeArrowheads="1"/>
            </p:cNvSpPr>
            <p:nvPr/>
          </p:nvSpPr>
          <p:spPr bwMode="auto">
            <a:xfrm>
              <a:off x="2460" y="1536"/>
              <a:ext cx="45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Host C</a:t>
              </a:r>
            </a:p>
          </p:txBody>
        </p:sp>
        <p:sp>
          <p:nvSpPr>
            <p:cNvPr id="97349" name="Text Box 111"/>
            <p:cNvSpPr txBox="1">
              <a:spLocks noChangeArrowheads="1"/>
            </p:cNvSpPr>
            <p:nvPr/>
          </p:nvSpPr>
          <p:spPr bwMode="auto">
            <a:xfrm>
              <a:off x="1152" y="2354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N1</a:t>
              </a:r>
            </a:p>
          </p:txBody>
        </p:sp>
        <p:sp>
          <p:nvSpPr>
            <p:cNvPr id="97350" name="Text Box 112"/>
            <p:cNvSpPr txBox="1">
              <a:spLocks noChangeArrowheads="1"/>
            </p:cNvSpPr>
            <p:nvPr/>
          </p:nvSpPr>
          <p:spPr bwMode="auto">
            <a:xfrm>
              <a:off x="2479" y="2304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N2</a:t>
              </a:r>
            </a:p>
          </p:txBody>
        </p:sp>
        <p:sp>
          <p:nvSpPr>
            <p:cNvPr id="97351" name="Text Box 113"/>
            <p:cNvSpPr txBox="1">
              <a:spLocks noChangeArrowheads="1"/>
            </p:cNvSpPr>
            <p:nvPr/>
          </p:nvSpPr>
          <p:spPr bwMode="auto">
            <a:xfrm>
              <a:off x="4111" y="2594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N3</a:t>
              </a:r>
            </a:p>
          </p:txBody>
        </p:sp>
        <p:sp>
          <p:nvSpPr>
            <p:cNvPr id="97352" name="Text Box 114"/>
            <p:cNvSpPr txBox="1">
              <a:spLocks noChangeArrowheads="1"/>
            </p:cNvSpPr>
            <p:nvPr/>
          </p:nvSpPr>
          <p:spPr bwMode="auto">
            <a:xfrm>
              <a:off x="1089" y="3410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N4</a:t>
              </a:r>
            </a:p>
          </p:txBody>
        </p:sp>
        <p:sp>
          <p:nvSpPr>
            <p:cNvPr id="97353" name="Text Box 115"/>
            <p:cNvSpPr txBox="1">
              <a:spLocks noChangeArrowheads="1"/>
            </p:cNvSpPr>
            <p:nvPr/>
          </p:nvSpPr>
          <p:spPr bwMode="auto">
            <a:xfrm>
              <a:off x="2479" y="2930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N5</a:t>
              </a:r>
            </a:p>
          </p:txBody>
        </p:sp>
        <p:sp>
          <p:nvSpPr>
            <p:cNvPr id="97354" name="Text Box 116"/>
            <p:cNvSpPr txBox="1">
              <a:spLocks noChangeArrowheads="1"/>
            </p:cNvSpPr>
            <p:nvPr/>
          </p:nvSpPr>
          <p:spPr bwMode="auto">
            <a:xfrm>
              <a:off x="3919" y="3698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N7</a:t>
              </a:r>
            </a:p>
          </p:txBody>
        </p:sp>
        <p:sp>
          <p:nvSpPr>
            <p:cNvPr id="97355" name="Text Box 117"/>
            <p:cNvSpPr txBox="1">
              <a:spLocks noChangeArrowheads="1"/>
            </p:cNvSpPr>
            <p:nvPr/>
          </p:nvSpPr>
          <p:spPr bwMode="auto">
            <a:xfrm>
              <a:off x="2479" y="3698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N6</a:t>
              </a:r>
            </a:p>
          </p:txBody>
        </p:sp>
      </p:grpSp>
      <p:grpSp>
        <p:nvGrpSpPr>
          <p:cNvPr id="8" name="Group 118"/>
          <p:cNvGrpSpPr>
            <a:grpSpLocks/>
          </p:cNvGrpSpPr>
          <p:nvPr/>
        </p:nvGrpSpPr>
        <p:grpSpPr bwMode="auto">
          <a:xfrm>
            <a:off x="2133600" y="3276600"/>
            <a:ext cx="1981200" cy="1524000"/>
            <a:chOff x="1152" y="2304"/>
            <a:chExt cx="1248" cy="960"/>
          </a:xfrm>
        </p:grpSpPr>
        <p:sp>
          <p:nvSpPr>
            <p:cNvPr id="97299" name="Line 119"/>
            <p:cNvSpPr>
              <a:spLocks noChangeShapeType="1"/>
            </p:cNvSpPr>
            <p:nvPr/>
          </p:nvSpPr>
          <p:spPr bwMode="auto">
            <a:xfrm flipH="1">
              <a:off x="1152" y="2592"/>
              <a:ext cx="48" cy="672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300" name="Line 120"/>
            <p:cNvSpPr>
              <a:spLocks noChangeShapeType="1"/>
            </p:cNvSpPr>
            <p:nvPr/>
          </p:nvSpPr>
          <p:spPr bwMode="auto">
            <a:xfrm>
              <a:off x="1344" y="2592"/>
              <a:ext cx="960" cy="432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301" name="Line 121"/>
            <p:cNvSpPr>
              <a:spLocks noChangeShapeType="1"/>
            </p:cNvSpPr>
            <p:nvPr/>
          </p:nvSpPr>
          <p:spPr bwMode="auto">
            <a:xfrm flipV="1">
              <a:off x="1344" y="2304"/>
              <a:ext cx="1056" cy="48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9" name="Group 122"/>
          <p:cNvGrpSpPr>
            <a:grpSpLocks/>
          </p:cNvGrpSpPr>
          <p:nvPr/>
        </p:nvGrpSpPr>
        <p:grpSpPr bwMode="auto">
          <a:xfrm>
            <a:off x="2286000" y="3733800"/>
            <a:ext cx="1981200" cy="1905000"/>
            <a:chOff x="1248" y="2592"/>
            <a:chExt cx="1248" cy="1200"/>
          </a:xfrm>
        </p:grpSpPr>
        <p:sp>
          <p:nvSpPr>
            <p:cNvPr id="97296" name="Line 123"/>
            <p:cNvSpPr>
              <a:spLocks noChangeShapeType="1"/>
            </p:cNvSpPr>
            <p:nvPr/>
          </p:nvSpPr>
          <p:spPr bwMode="auto">
            <a:xfrm flipV="1">
              <a:off x="1344" y="3024"/>
              <a:ext cx="1008" cy="384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297" name="Line 124"/>
            <p:cNvSpPr>
              <a:spLocks noChangeShapeType="1"/>
            </p:cNvSpPr>
            <p:nvPr/>
          </p:nvSpPr>
          <p:spPr bwMode="auto">
            <a:xfrm>
              <a:off x="1344" y="3456"/>
              <a:ext cx="1152" cy="336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298" name="Line 125"/>
            <p:cNvSpPr>
              <a:spLocks noChangeShapeType="1"/>
            </p:cNvSpPr>
            <p:nvPr/>
          </p:nvSpPr>
          <p:spPr bwMode="auto">
            <a:xfrm flipV="1">
              <a:off x="1248" y="2592"/>
              <a:ext cx="96" cy="720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10" name="Group 126"/>
          <p:cNvGrpSpPr>
            <a:grpSpLocks/>
          </p:cNvGrpSpPr>
          <p:nvPr/>
        </p:nvGrpSpPr>
        <p:grpSpPr bwMode="auto">
          <a:xfrm>
            <a:off x="2514600" y="3505200"/>
            <a:ext cx="4267200" cy="457200"/>
            <a:chOff x="1392" y="2448"/>
            <a:chExt cx="2688" cy="288"/>
          </a:xfrm>
        </p:grpSpPr>
        <p:sp>
          <p:nvSpPr>
            <p:cNvPr id="97294" name="Line 127"/>
            <p:cNvSpPr>
              <a:spLocks noChangeShapeType="1"/>
            </p:cNvSpPr>
            <p:nvPr/>
          </p:nvSpPr>
          <p:spPr bwMode="auto">
            <a:xfrm>
              <a:off x="2736" y="2448"/>
              <a:ext cx="1344" cy="288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295" name="Line 128"/>
            <p:cNvSpPr>
              <a:spLocks noChangeShapeType="1"/>
            </p:cNvSpPr>
            <p:nvPr/>
          </p:nvSpPr>
          <p:spPr bwMode="auto">
            <a:xfrm flipH="1">
              <a:off x="1392" y="2448"/>
              <a:ext cx="1056" cy="48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11" name="Group 129"/>
          <p:cNvGrpSpPr>
            <a:grpSpLocks/>
          </p:cNvGrpSpPr>
          <p:nvPr/>
        </p:nvGrpSpPr>
        <p:grpSpPr bwMode="auto">
          <a:xfrm>
            <a:off x="2514600" y="3429000"/>
            <a:ext cx="4343400" cy="1752600"/>
            <a:chOff x="1392" y="2400"/>
            <a:chExt cx="2736" cy="1104"/>
          </a:xfrm>
        </p:grpSpPr>
        <p:sp>
          <p:nvSpPr>
            <p:cNvPr id="97291" name="Line 130"/>
            <p:cNvSpPr>
              <a:spLocks noChangeShapeType="1"/>
            </p:cNvSpPr>
            <p:nvPr/>
          </p:nvSpPr>
          <p:spPr bwMode="auto">
            <a:xfrm flipV="1">
              <a:off x="2736" y="2784"/>
              <a:ext cx="1392" cy="288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292" name="Line 131"/>
            <p:cNvSpPr>
              <a:spLocks noChangeShapeType="1"/>
            </p:cNvSpPr>
            <p:nvPr/>
          </p:nvSpPr>
          <p:spPr bwMode="auto">
            <a:xfrm flipH="1">
              <a:off x="1392" y="3120"/>
              <a:ext cx="1104" cy="384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293" name="Line 132"/>
            <p:cNvSpPr>
              <a:spLocks noChangeShapeType="1"/>
            </p:cNvSpPr>
            <p:nvPr/>
          </p:nvSpPr>
          <p:spPr bwMode="auto">
            <a:xfrm flipH="1" flipV="1">
              <a:off x="1392" y="2400"/>
              <a:ext cx="1056" cy="528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438400" y="5257800"/>
            <a:ext cx="4114800" cy="533400"/>
            <a:chOff x="1344" y="3552"/>
            <a:chExt cx="2592" cy="336"/>
          </a:xfrm>
        </p:grpSpPr>
        <p:sp>
          <p:nvSpPr>
            <p:cNvPr id="97289" name="Line 134"/>
            <p:cNvSpPr>
              <a:spLocks noChangeShapeType="1"/>
            </p:cNvSpPr>
            <p:nvPr/>
          </p:nvSpPr>
          <p:spPr bwMode="auto">
            <a:xfrm flipV="1">
              <a:off x="2688" y="3840"/>
              <a:ext cx="1248" cy="48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290" name="Line 135"/>
            <p:cNvSpPr>
              <a:spLocks noChangeShapeType="1"/>
            </p:cNvSpPr>
            <p:nvPr/>
          </p:nvSpPr>
          <p:spPr bwMode="auto">
            <a:xfrm flipH="1" flipV="1">
              <a:off x="1344" y="3552"/>
              <a:ext cx="1104" cy="336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C6EEA10-2086-0A4D-B066-4779127FB53A}" type="slidenum">
              <a:rPr lang="en-US" sz="1400" b="0">
                <a:latin typeface="Times New Roman" charset="0"/>
              </a:rPr>
              <a:pPr eaLnBrk="1" hangingPunct="1"/>
              <a:t>62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Information Flow in Distance Vector</a:t>
            </a:r>
          </a:p>
        </p:txBody>
      </p:sp>
      <p:grpSp>
        <p:nvGrpSpPr>
          <p:cNvPr id="99331" name="Group 3"/>
          <p:cNvGrpSpPr>
            <a:grpSpLocks/>
          </p:cNvGrpSpPr>
          <p:nvPr/>
        </p:nvGrpSpPr>
        <p:grpSpPr bwMode="auto">
          <a:xfrm>
            <a:off x="609600" y="1981200"/>
            <a:ext cx="7824788" cy="3886200"/>
            <a:chOff x="192" y="1536"/>
            <a:chExt cx="4929" cy="2448"/>
          </a:xfrm>
        </p:grpSpPr>
        <p:sp>
          <p:nvSpPr>
            <p:cNvPr id="99350" name="Freeform 4"/>
            <p:cNvSpPr>
              <a:spLocks noEditPoints="1"/>
            </p:cNvSpPr>
            <p:nvPr/>
          </p:nvSpPr>
          <p:spPr bwMode="auto">
            <a:xfrm>
              <a:off x="854" y="2385"/>
              <a:ext cx="1500" cy="22"/>
            </a:xfrm>
            <a:custGeom>
              <a:avLst/>
              <a:gdLst>
                <a:gd name="T0" fmla="*/ 1500 w 1500"/>
                <a:gd name="T1" fmla="*/ 10 h 22"/>
                <a:gd name="T2" fmla="*/ 1498 w 1500"/>
                <a:gd name="T3" fmla="*/ 2 h 22"/>
                <a:gd name="T4" fmla="*/ 1490 w 1500"/>
                <a:gd name="T5" fmla="*/ 0 h 22"/>
                <a:gd name="T6" fmla="*/ 1482 w 1500"/>
                <a:gd name="T7" fmla="*/ 2 h 22"/>
                <a:gd name="T8" fmla="*/ 1478 w 1500"/>
                <a:gd name="T9" fmla="*/ 10 h 22"/>
                <a:gd name="T10" fmla="*/ 1482 w 1500"/>
                <a:gd name="T11" fmla="*/ 18 h 22"/>
                <a:gd name="T12" fmla="*/ 1490 w 1500"/>
                <a:gd name="T13" fmla="*/ 22 h 22"/>
                <a:gd name="T14" fmla="*/ 1498 w 1500"/>
                <a:gd name="T15" fmla="*/ 18 h 22"/>
                <a:gd name="T16" fmla="*/ 1500 w 1500"/>
                <a:gd name="T17" fmla="*/ 10 h 22"/>
                <a:gd name="T18" fmla="*/ 0 w 1500"/>
                <a:gd name="T19" fmla="*/ 10 h 22"/>
                <a:gd name="T20" fmla="*/ 2 w 1500"/>
                <a:gd name="T21" fmla="*/ 18 h 22"/>
                <a:gd name="T22" fmla="*/ 10 w 1500"/>
                <a:gd name="T23" fmla="*/ 22 h 22"/>
                <a:gd name="T24" fmla="*/ 18 w 1500"/>
                <a:gd name="T25" fmla="*/ 18 h 22"/>
                <a:gd name="T26" fmla="*/ 21 w 1500"/>
                <a:gd name="T27" fmla="*/ 10 h 22"/>
                <a:gd name="T28" fmla="*/ 18 w 1500"/>
                <a:gd name="T29" fmla="*/ 2 h 22"/>
                <a:gd name="T30" fmla="*/ 10 w 1500"/>
                <a:gd name="T31" fmla="*/ 0 h 22"/>
                <a:gd name="T32" fmla="*/ 2 w 1500"/>
                <a:gd name="T33" fmla="*/ 2 h 22"/>
                <a:gd name="T34" fmla="*/ 0 w 1500"/>
                <a:gd name="T35" fmla="*/ 10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22"/>
                <a:gd name="T56" fmla="*/ 1500 w 1500"/>
                <a:gd name="T57" fmla="*/ 22 h 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22">
                  <a:moveTo>
                    <a:pt x="1500" y="10"/>
                  </a:moveTo>
                  <a:lnTo>
                    <a:pt x="1498" y="2"/>
                  </a:lnTo>
                  <a:lnTo>
                    <a:pt x="1490" y="0"/>
                  </a:lnTo>
                  <a:lnTo>
                    <a:pt x="1482" y="2"/>
                  </a:lnTo>
                  <a:lnTo>
                    <a:pt x="1478" y="10"/>
                  </a:lnTo>
                  <a:lnTo>
                    <a:pt x="1482" y="18"/>
                  </a:lnTo>
                  <a:lnTo>
                    <a:pt x="1490" y="22"/>
                  </a:lnTo>
                  <a:lnTo>
                    <a:pt x="1498" y="18"/>
                  </a:lnTo>
                  <a:lnTo>
                    <a:pt x="1500" y="10"/>
                  </a:lnTo>
                  <a:close/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18"/>
                  </a:lnTo>
                  <a:lnTo>
                    <a:pt x="21" y="10"/>
                  </a:lnTo>
                  <a:lnTo>
                    <a:pt x="18" y="2"/>
                  </a:lnTo>
                  <a:lnTo>
                    <a:pt x="10" y="0"/>
                  </a:lnTo>
                  <a:lnTo>
                    <a:pt x="2" y="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51" name="Line 5"/>
            <p:cNvSpPr>
              <a:spLocks noChangeShapeType="1"/>
            </p:cNvSpPr>
            <p:nvPr/>
          </p:nvSpPr>
          <p:spPr bwMode="auto">
            <a:xfrm flipH="1">
              <a:off x="875" y="2395"/>
              <a:ext cx="1457" cy="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52" name="Freeform 6"/>
            <p:cNvSpPr>
              <a:spLocks noEditPoints="1"/>
            </p:cNvSpPr>
            <p:nvPr/>
          </p:nvSpPr>
          <p:spPr bwMode="auto">
            <a:xfrm>
              <a:off x="854" y="3034"/>
              <a:ext cx="1500" cy="403"/>
            </a:xfrm>
            <a:custGeom>
              <a:avLst/>
              <a:gdLst>
                <a:gd name="T0" fmla="*/ 0 w 1500"/>
                <a:gd name="T1" fmla="*/ 395 h 403"/>
                <a:gd name="T2" fmla="*/ 4 w 1500"/>
                <a:gd name="T3" fmla="*/ 403 h 403"/>
                <a:gd name="T4" fmla="*/ 14 w 1500"/>
                <a:gd name="T5" fmla="*/ 403 h 403"/>
                <a:gd name="T6" fmla="*/ 20 w 1500"/>
                <a:gd name="T7" fmla="*/ 399 h 403"/>
                <a:gd name="T8" fmla="*/ 21 w 1500"/>
                <a:gd name="T9" fmla="*/ 391 h 403"/>
                <a:gd name="T10" fmla="*/ 16 w 1500"/>
                <a:gd name="T11" fmla="*/ 383 h 403"/>
                <a:gd name="T12" fmla="*/ 8 w 1500"/>
                <a:gd name="T13" fmla="*/ 381 h 403"/>
                <a:gd name="T14" fmla="*/ 0 w 1500"/>
                <a:gd name="T15" fmla="*/ 387 h 403"/>
                <a:gd name="T16" fmla="*/ 0 w 1500"/>
                <a:gd name="T17" fmla="*/ 395 h 403"/>
                <a:gd name="T18" fmla="*/ 1500 w 1500"/>
                <a:gd name="T19" fmla="*/ 8 h 403"/>
                <a:gd name="T20" fmla="*/ 1496 w 1500"/>
                <a:gd name="T21" fmla="*/ 2 h 403"/>
                <a:gd name="T22" fmla="*/ 1486 w 1500"/>
                <a:gd name="T23" fmla="*/ 0 h 403"/>
                <a:gd name="T24" fmla="*/ 1480 w 1500"/>
                <a:gd name="T25" fmla="*/ 6 h 403"/>
                <a:gd name="T26" fmla="*/ 1478 w 1500"/>
                <a:gd name="T27" fmla="*/ 14 h 403"/>
                <a:gd name="T28" fmla="*/ 1484 w 1500"/>
                <a:gd name="T29" fmla="*/ 22 h 403"/>
                <a:gd name="T30" fmla="*/ 1492 w 1500"/>
                <a:gd name="T31" fmla="*/ 22 h 403"/>
                <a:gd name="T32" fmla="*/ 1500 w 1500"/>
                <a:gd name="T33" fmla="*/ 18 h 403"/>
                <a:gd name="T34" fmla="*/ 1500 w 1500"/>
                <a:gd name="T35" fmla="*/ 8 h 4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403"/>
                <a:gd name="T56" fmla="*/ 1500 w 1500"/>
                <a:gd name="T57" fmla="*/ 403 h 4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403">
                  <a:moveTo>
                    <a:pt x="0" y="395"/>
                  </a:moveTo>
                  <a:lnTo>
                    <a:pt x="4" y="403"/>
                  </a:lnTo>
                  <a:lnTo>
                    <a:pt x="14" y="403"/>
                  </a:lnTo>
                  <a:lnTo>
                    <a:pt x="20" y="399"/>
                  </a:lnTo>
                  <a:lnTo>
                    <a:pt x="21" y="391"/>
                  </a:lnTo>
                  <a:lnTo>
                    <a:pt x="16" y="383"/>
                  </a:lnTo>
                  <a:lnTo>
                    <a:pt x="8" y="381"/>
                  </a:lnTo>
                  <a:lnTo>
                    <a:pt x="0" y="387"/>
                  </a:lnTo>
                  <a:lnTo>
                    <a:pt x="0" y="395"/>
                  </a:lnTo>
                  <a:close/>
                  <a:moveTo>
                    <a:pt x="1500" y="8"/>
                  </a:moveTo>
                  <a:lnTo>
                    <a:pt x="1496" y="2"/>
                  </a:lnTo>
                  <a:lnTo>
                    <a:pt x="1486" y="0"/>
                  </a:lnTo>
                  <a:lnTo>
                    <a:pt x="1480" y="6"/>
                  </a:lnTo>
                  <a:lnTo>
                    <a:pt x="1478" y="14"/>
                  </a:lnTo>
                  <a:lnTo>
                    <a:pt x="1484" y="22"/>
                  </a:lnTo>
                  <a:lnTo>
                    <a:pt x="1492" y="22"/>
                  </a:lnTo>
                  <a:lnTo>
                    <a:pt x="1500" y="18"/>
                  </a:lnTo>
                  <a:lnTo>
                    <a:pt x="1500" y="8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53" name="Line 7"/>
            <p:cNvSpPr>
              <a:spLocks noChangeShapeType="1"/>
            </p:cNvSpPr>
            <p:nvPr/>
          </p:nvSpPr>
          <p:spPr bwMode="auto">
            <a:xfrm flipV="1">
              <a:off x="875" y="3048"/>
              <a:ext cx="1457" cy="377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54" name="Freeform 8"/>
            <p:cNvSpPr>
              <a:spLocks noEditPoints="1"/>
            </p:cNvSpPr>
            <p:nvPr/>
          </p:nvSpPr>
          <p:spPr bwMode="auto">
            <a:xfrm>
              <a:off x="854" y="3415"/>
              <a:ext cx="1500" cy="381"/>
            </a:xfrm>
            <a:custGeom>
              <a:avLst/>
              <a:gdLst>
                <a:gd name="T0" fmla="*/ 0 w 1500"/>
                <a:gd name="T1" fmla="*/ 10 h 381"/>
                <a:gd name="T2" fmla="*/ 2 w 1500"/>
                <a:gd name="T3" fmla="*/ 18 h 381"/>
                <a:gd name="T4" fmla="*/ 8 w 1500"/>
                <a:gd name="T5" fmla="*/ 22 h 381"/>
                <a:gd name="T6" fmla="*/ 16 w 1500"/>
                <a:gd name="T7" fmla="*/ 22 h 381"/>
                <a:gd name="T8" fmla="*/ 21 w 1500"/>
                <a:gd name="T9" fmla="*/ 14 h 381"/>
                <a:gd name="T10" fmla="*/ 20 w 1500"/>
                <a:gd name="T11" fmla="*/ 6 h 381"/>
                <a:gd name="T12" fmla="*/ 14 w 1500"/>
                <a:gd name="T13" fmla="*/ 0 h 381"/>
                <a:gd name="T14" fmla="*/ 4 w 1500"/>
                <a:gd name="T15" fmla="*/ 2 h 381"/>
                <a:gd name="T16" fmla="*/ 0 w 1500"/>
                <a:gd name="T17" fmla="*/ 10 h 381"/>
                <a:gd name="T18" fmla="*/ 1500 w 1500"/>
                <a:gd name="T19" fmla="*/ 373 h 381"/>
                <a:gd name="T20" fmla="*/ 1500 w 1500"/>
                <a:gd name="T21" fmla="*/ 365 h 381"/>
                <a:gd name="T22" fmla="*/ 1492 w 1500"/>
                <a:gd name="T23" fmla="*/ 359 h 381"/>
                <a:gd name="T24" fmla="*/ 1484 w 1500"/>
                <a:gd name="T25" fmla="*/ 361 h 381"/>
                <a:gd name="T26" fmla="*/ 1478 w 1500"/>
                <a:gd name="T27" fmla="*/ 369 h 381"/>
                <a:gd name="T28" fmla="*/ 1480 w 1500"/>
                <a:gd name="T29" fmla="*/ 377 h 381"/>
                <a:gd name="T30" fmla="*/ 1486 w 1500"/>
                <a:gd name="T31" fmla="*/ 381 h 381"/>
                <a:gd name="T32" fmla="*/ 1496 w 1500"/>
                <a:gd name="T33" fmla="*/ 381 h 381"/>
                <a:gd name="T34" fmla="*/ 1500 w 1500"/>
                <a:gd name="T35" fmla="*/ 373 h 3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381"/>
                <a:gd name="T56" fmla="*/ 1500 w 1500"/>
                <a:gd name="T57" fmla="*/ 381 h 3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381">
                  <a:moveTo>
                    <a:pt x="0" y="10"/>
                  </a:moveTo>
                  <a:lnTo>
                    <a:pt x="2" y="18"/>
                  </a:lnTo>
                  <a:lnTo>
                    <a:pt x="8" y="22"/>
                  </a:lnTo>
                  <a:lnTo>
                    <a:pt x="16" y="22"/>
                  </a:lnTo>
                  <a:lnTo>
                    <a:pt x="21" y="14"/>
                  </a:lnTo>
                  <a:lnTo>
                    <a:pt x="20" y="6"/>
                  </a:lnTo>
                  <a:lnTo>
                    <a:pt x="14" y="0"/>
                  </a:lnTo>
                  <a:lnTo>
                    <a:pt x="4" y="2"/>
                  </a:lnTo>
                  <a:lnTo>
                    <a:pt x="0" y="10"/>
                  </a:lnTo>
                  <a:close/>
                  <a:moveTo>
                    <a:pt x="1500" y="373"/>
                  </a:moveTo>
                  <a:lnTo>
                    <a:pt x="1500" y="365"/>
                  </a:lnTo>
                  <a:lnTo>
                    <a:pt x="1492" y="359"/>
                  </a:lnTo>
                  <a:lnTo>
                    <a:pt x="1484" y="361"/>
                  </a:lnTo>
                  <a:lnTo>
                    <a:pt x="1478" y="369"/>
                  </a:lnTo>
                  <a:lnTo>
                    <a:pt x="1480" y="377"/>
                  </a:lnTo>
                  <a:lnTo>
                    <a:pt x="1486" y="381"/>
                  </a:lnTo>
                  <a:lnTo>
                    <a:pt x="1496" y="381"/>
                  </a:lnTo>
                  <a:lnTo>
                    <a:pt x="1500" y="373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55" name="Line 9"/>
            <p:cNvSpPr>
              <a:spLocks noChangeShapeType="1"/>
            </p:cNvSpPr>
            <p:nvPr/>
          </p:nvSpPr>
          <p:spPr bwMode="auto">
            <a:xfrm>
              <a:off x="875" y="3429"/>
              <a:ext cx="1457" cy="355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56" name="Freeform 10"/>
            <p:cNvSpPr>
              <a:spLocks noEditPoints="1"/>
            </p:cNvSpPr>
            <p:nvPr/>
          </p:nvSpPr>
          <p:spPr bwMode="auto">
            <a:xfrm>
              <a:off x="2332" y="2385"/>
              <a:ext cx="1660" cy="291"/>
            </a:xfrm>
            <a:custGeom>
              <a:avLst/>
              <a:gdLst>
                <a:gd name="T0" fmla="*/ 0 w 1660"/>
                <a:gd name="T1" fmla="*/ 10 h 291"/>
                <a:gd name="T2" fmla="*/ 2 w 1660"/>
                <a:gd name="T3" fmla="*/ 18 h 291"/>
                <a:gd name="T4" fmla="*/ 10 w 1660"/>
                <a:gd name="T5" fmla="*/ 22 h 291"/>
                <a:gd name="T6" fmla="*/ 18 w 1660"/>
                <a:gd name="T7" fmla="*/ 20 h 291"/>
                <a:gd name="T8" fmla="*/ 22 w 1660"/>
                <a:gd name="T9" fmla="*/ 12 h 291"/>
                <a:gd name="T10" fmla="*/ 20 w 1660"/>
                <a:gd name="T11" fmla="*/ 4 h 291"/>
                <a:gd name="T12" fmla="*/ 14 w 1660"/>
                <a:gd name="T13" fmla="*/ 0 h 291"/>
                <a:gd name="T14" fmla="*/ 6 w 1660"/>
                <a:gd name="T15" fmla="*/ 2 h 291"/>
                <a:gd name="T16" fmla="*/ 0 w 1660"/>
                <a:gd name="T17" fmla="*/ 10 h 291"/>
                <a:gd name="T18" fmla="*/ 1660 w 1660"/>
                <a:gd name="T19" fmla="*/ 281 h 291"/>
                <a:gd name="T20" fmla="*/ 1658 w 1660"/>
                <a:gd name="T21" fmla="*/ 273 h 291"/>
                <a:gd name="T22" fmla="*/ 1650 w 1660"/>
                <a:gd name="T23" fmla="*/ 269 h 291"/>
                <a:gd name="T24" fmla="*/ 1642 w 1660"/>
                <a:gd name="T25" fmla="*/ 271 h 291"/>
                <a:gd name="T26" fmla="*/ 1638 w 1660"/>
                <a:gd name="T27" fmla="*/ 279 h 291"/>
                <a:gd name="T28" fmla="*/ 1638 w 1660"/>
                <a:gd name="T29" fmla="*/ 287 h 291"/>
                <a:gd name="T30" fmla="*/ 1646 w 1660"/>
                <a:gd name="T31" fmla="*/ 291 h 291"/>
                <a:gd name="T32" fmla="*/ 1654 w 1660"/>
                <a:gd name="T33" fmla="*/ 289 h 291"/>
                <a:gd name="T34" fmla="*/ 1660 w 1660"/>
                <a:gd name="T35" fmla="*/ 281 h 29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291"/>
                <a:gd name="T56" fmla="*/ 1660 w 1660"/>
                <a:gd name="T57" fmla="*/ 291 h 29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291"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4" y="0"/>
                  </a:lnTo>
                  <a:lnTo>
                    <a:pt x="6" y="2"/>
                  </a:lnTo>
                  <a:lnTo>
                    <a:pt x="0" y="10"/>
                  </a:lnTo>
                  <a:close/>
                  <a:moveTo>
                    <a:pt x="1660" y="281"/>
                  </a:moveTo>
                  <a:lnTo>
                    <a:pt x="1658" y="273"/>
                  </a:lnTo>
                  <a:lnTo>
                    <a:pt x="1650" y="269"/>
                  </a:lnTo>
                  <a:lnTo>
                    <a:pt x="1642" y="271"/>
                  </a:lnTo>
                  <a:lnTo>
                    <a:pt x="1638" y="279"/>
                  </a:lnTo>
                  <a:lnTo>
                    <a:pt x="1638" y="287"/>
                  </a:lnTo>
                  <a:lnTo>
                    <a:pt x="1646" y="291"/>
                  </a:lnTo>
                  <a:lnTo>
                    <a:pt x="1654" y="289"/>
                  </a:lnTo>
                  <a:lnTo>
                    <a:pt x="1660" y="281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57" name="Line 11"/>
            <p:cNvSpPr>
              <a:spLocks noChangeShapeType="1"/>
            </p:cNvSpPr>
            <p:nvPr/>
          </p:nvSpPr>
          <p:spPr bwMode="auto">
            <a:xfrm>
              <a:off x="2354" y="2397"/>
              <a:ext cx="1616" cy="267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58" name="Freeform 12"/>
            <p:cNvSpPr>
              <a:spLocks noEditPoints="1"/>
            </p:cNvSpPr>
            <p:nvPr/>
          </p:nvSpPr>
          <p:spPr bwMode="auto">
            <a:xfrm>
              <a:off x="2332" y="2654"/>
              <a:ext cx="1660" cy="402"/>
            </a:xfrm>
            <a:custGeom>
              <a:avLst/>
              <a:gdLst>
                <a:gd name="T0" fmla="*/ 1660 w 1660"/>
                <a:gd name="T1" fmla="*/ 8 h 402"/>
                <a:gd name="T2" fmla="*/ 1654 w 1660"/>
                <a:gd name="T3" fmla="*/ 2 h 402"/>
                <a:gd name="T4" fmla="*/ 1646 w 1660"/>
                <a:gd name="T5" fmla="*/ 0 h 402"/>
                <a:gd name="T6" fmla="*/ 1638 w 1660"/>
                <a:gd name="T7" fmla="*/ 4 h 402"/>
                <a:gd name="T8" fmla="*/ 1638 w 1660"/>
                <a:gd name="T9" fmla="*/ 14 h 402"/>
                <a:gd name="T10" fmla="*/ 1642 w 1660"/>
                <a:gd name="T11" fmla="*/ 20 h 402"/>
                <a:gd name="T12" fmla="*/ 1650 w 1660"/>
                <a:gd name="T13" fmla="*/ 22 h 402"/>
                <a:gd name="T14" fmla="*/ 1658 w 1660"/>
                <a:gd name="T15" fmla="*/ 16 h 402"/>
                <a:gd name="T16" fmla="*/ 1660 w 1660"/>
                <a:gd name="T17" fmla="*/ 8 h 402"/>
                <a:gd name="T18" fmla="*/ 0 w 1660"/>
                <a:gd name="T19" fmla="*/ 394 h 402"/>
                <a:gd name="T20" fmla="*/ 6 w 1660"/>
                <a:gd name="T21" fmla="*/ 400 h 402"/>
                <a:gd name="T22" fmla="*/ 14 w 1660"/>
                <a:gd name="T23" fmla="*/ 402 h 402"/>
                <a:gd name="T24" fmla="*/ 22 w 1660"/>
                <a:gd name="T25" fmla="*/ 398 h 402"/>
                <a:gd name="T26" fmla="*/ 22 w 1660"/>
                <a:gd name="T27" fmla="*/ 388 h 402"/>
                <a:gd name="T28" fmla="*/ 18 w 1660"/>
                <a:gd name="T29" fmla="*/ 382 h 402"/>
                <a:gd name="T30" fmla="*/ 10 w 1660"/>
                <a:gd name="T31" fmla="*/ 380 h 402"/>
                <a:gd name="T32" fmla="*/ 2 w 1660"/>
                <a:gd name="T33" fmla="*/ 386 h 402"/>
                <a:gd name="T34" fmla="*/ 0 w 1660"/>
                <a:gd name="T35" fmla="*/ 394 h 40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402"/>
                <a:gd name="T56" fmla="*/ 1660 w 1660"/>
                <a:gd name="T57" fmla="*/ 402 h 40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402">
                  <a:moveTo>
                    <a:pt x="1660" y="8"/>
                  </a:moveTo>
                  <a:lnTo>
                    <a:pt x="1654" y="2"/>
                  </a:lnTo>
                  <a:lnTo>
                    <a:pt x="1646" y="0"/>
                  </a:lnTo>
                  <a:lnTo>
                    <a:pt x="1638" y="4"/>
                  </a:lnTo>
                  <a:lnTo>
                    <a:pt x="1638" y="14"/>
                  </a:lnTo>
                  <a:lnTo>
                    <a:pt x="1642" y="20"/>
                  </a:lnTo>
                  <a:lnTo>
                    <a:pt x="1650" y="22"/>
                  </a:lnTo>
                  <a:lnTo>
                    <a:pt x="1658" y="16"/>
                  </a:lnTo>
                  <a:lnTo>
                    <a:pt x="1660" y="8"/>
                  </a:lnTo>
                  <a:close/>
                  <a:moveTo>
                    <a:pt x="0" y="394"/>
                  </a:moveTo>
                  <a:lnTo>
                    <a:pt x="6" y="400"/>
                  </a:lnTo>
                  <a:lnTo>
                    <a:pt x="14" y="402"/>
                  </a:lnTo>
                  <a:lnTo>
                    <a:pt x="22" y="398"/>
                  </a:lnTo>
                  <a:lnTo>
                    <a:pt x="22" y="388"/>
                  </a:lnTo>
                  <a:lnTo>
                    <a:pt x="18" y="382"/>
                  </a:lnTo>
                  <a:lnTo>
                    <a:pt x="10" y="380"/>
                  </a:lnTo>
                  <a:lnTo>
                    <a:pt x="2" y="386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59" name="Line 13"/>
            <p:cNvSpPr>
              <a:spLocks noChangeShapeType="1"/>
            </p:cNvSpPr>
            <p:nvPr/>
          </p:nvSpPr>
          <p:spPr bwMode="auto">
            <a:xfrm flipH="1">
              <a:off x="2354" y="2668"/>
              <a:ext cx="1616" cy="37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60" name="Freeform 14"/>
            <p:cNvSpPr>
              <a:spLocks noEditPoints="1"/>
            </p:cNvSpPr>
            <p:nvPr/>
          </p:nvSpPr>
          <p:spPr bwMode="auto">
            <a:xfrm>
              <a:off x="2332" y="3774"/>
              <a:ext cx="1481" cy="24"/>
            </a:xfrm>
            <a:custGeom>
              <a:avLst/>
              <a:gdLst>
                <a:gd name="T0" fmla="*/ 0 w 1481"/>
                <a:gd name="T1" fmla="*/ 12 h 24"/>
                <a:gd name="T2" fmla="*/ 4 w 1481"/>
                <a:gd name="T3" fmla="*/ 20 h 24"/>
                <a:gd name="T4" fmla="*/ 12 w 1481"/>
                <a:gd name="T5" fmla="*/ 24 h 24"/>
                <a:gd name="T6" fmla="*/ 20 w 1481"/>
                <a:gd name="T7" fmla="*/ 20 h 24"/>
                <a:gd name="T8" fmla="*/ 22 w 1481"/>
                <a:gd name="T9" fmla="*/ 12 h 24"/>
                <a:gd name="T10" fmla="*/ 20 w 1481"/>
                <a:gd name="T11" fmla="*/ 4 h 24"/>
                <a:gd name="T12" fmla="*/ 12 w 1481"/>
                <a:gd name="T13" fmla="*/ 0 h 24"/>
                <a:gd name="T14" fmla="*/ 4 w 1481"/>
                <a:gd name="T15" fmla="*/ 4 h 24"/>
                <a:gd name="T16" fmla="*/ 0 w 1481"/>
                <a:gd name="T17" fmla="*/ 12 h 24"/>
                <a:gd name="T18" fmla="*/ 1481 w 1481"/>
                <a:gd name="T19" fmla="*/ 12 h 24"/>
                <a:gd name="T20" fmla="*/ 1477 w 1481"/>
                <a:gd name="T21" fmla="*/ 4 h 24"/>
                <a:gd name="T22" fmla="*/ 1469 w 1481"/>
                <a:gd name="T23" fmla="*/ 0 h 24"/>
                <a:gd name="T24" fmla="*/ 1461 w 1481"/>
                <a:gd name="T25" fmla="*/ 4 h 24"/>
                <a:gd name="T26" fmla="*/ 1457 w 1481"/>
                <a:gd name="T27" fmla="*/ 12 h 24"/>
                <a:gd name="T28" fmla="*/ 1461 w 1481"/>
                <a:gd name="T29" fmla="*/ 20 h 24"/>
                <a:gd name="T30" fmla="*/ 1469 w 1481"/>
                <a:gd name="T31" fmla="*/ 24 h 24"/>
                <a:gd name="T32" fmla="*/ 1477 w 1481"/>
                <a:gd name="T33" fmla="*/ 20 h 24"/>
                <a:gd name="T34" fmla="*/ 1481 w 1481"/>
                <a:gd name="T35" fmla="*/ 12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81"/>
                <a:gd name="T55" fmla="*/ 0 h 24"/>
                <a:gd name="T56" fmla="*/ 1481 w 1481"/>
                <a:gd name="T57" fmla="*/ 24 h 2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81" h="24">
                  <a:moveTo>
                    <a:pt x="0" y="12"/>
                  </a:moveTo>
                  <a:lnTo>
                    <a:pt x="4" y="20"/>
                  </a:lnTo>
                  <a:lnTo>
                    <a:pt x="12" y="24"/>
                  </a:lnTo>
                  <a:lnTo>
                    <a:pt x="20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2" y="0"/>
                  </a:lnTo>
                  <a:lnTo>
                    <a:pt x="4" y="4"/>
                  </a:lnTo>
                  <a:lnTo>
                    <a:pt x="0" y="12"/>
                  </a:lnTo>
                  <a:close/>
                  <a:moveTo>
                    <a:pt x="1481" y="12"/>
                  </a:moveTo>
                  <a:lnTo>
                    <a:pt x="1477" y="4"/>
                  </a:lnTo>
                  <a:lnTo>
                    <a:pt x="1469" y="0"/>
                  </a:lnTo>
                  <a:lnTo>
                    <a:pt x="1461" y="4"/>
                  </a:lnTo>
                  <a:lnTo>
                    <a:pt x="1457" y="12"/>
                  </a:lnTo>
                  <a:lnTo>
                    <a:pt x="1461" y="20"/>
                  </a:lnTo>
                  <a:lnTo>
                    <a:pt x="1469" y="24"/>
                  </a:lnTo>
                  <a:lnTo>
                    <a:pt x="1477" y="20"/>
                  </a:lnTo>
                  <a:lnTo>
                    <a:pt x="1481" y="12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61" name="Line 15"/>
            <p:cNvSpPr>
              <a:spLocks noChangeShapeType="1"/>
            </p:cNvSpPr>
            <p:nvPr/>
          </p:nvSpPr>
          <p:spPr bwMode="auto">
            <a:xfrm>
              <a:off x="2354" y="3786"/>
              <a:ext cx="1435" cy="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62" name="Line 16"/>
            <p:cNvSpPr>
              <a:spLocks noChangeShapeType="1"/>
            </p:cNvSpPr>
            <p:nvPr/>
          </p:nvSpPr>
          <p:spPr bwMode="auto">
            <a:xfrm flipH="1" flipV="1">
              <a:off x="3801" y="3786"/>
              <a:ext cx="785" cy="1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63" name="Line 17"/>
            <p:cNvSpPr>
              <a:spLocks noChangeShapeType="1"/>
            </p:cNvSpPr>
            <p:nvPr/>
          </p:nvSpPr>
          <p:spPr bwMode="auto">
            <a:xfrm>
              <a:off x="2344" y="1856"/>
              <a:ext cx="1" cy="539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64" name="Line 18"/>
            <p:cNvSpPr>
              <a:spLocks noChangeShapeType="1"/>
            </p:cNvSpPr>
            <p:nvPr/>
          </p:nvSpPr>
          <p:spPr bwMode="auto">
            <a:xfrm flipV="1">
              <a:off x="192" y="3427"/>
              <a:ext cx="672" cy="373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65" name="Line 19"/>
            <p:cNvSpPr>
              <a:spLocks noChangeShapeType="1"/>
            </p:cNvSpPr>
            <p:nvPr/>
          </p:nvSpPr>
          <p:spPr bwMode="auto">
            <a:xfrm flipH="1">
              <a:off x="3980" y="2171"/>
              <a:ext cx="516" cy="493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66" name="Rectangle 20"/>
            <p:cNvSpPr>
              <a:spLocks noChangeArrowheads="1"/>
            </p:cNvSpPr>
            <p:nvPr/>
          </p:nvSpPr>
          <p:spPr bwMode="auto">
            <a:xfrm>
              <a:off x="1167" y="2304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99367" name="Rectangle 21"/>
            <p:cNvSpPr>
              <a:spLocks noChangeArrowheads="1"/>
            </p:cNvSpPr>
            <p:nvPr/>
          </p:nvSpPr>
          <p:spPr bwMode="auto">
            <a:xfrm>
              <a:off x="1119" y="3360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99368" name="Rectangle 22"/>
            <p:cNvSpPr>
              <a:spLocks noChangeArrowheads="1"/>
            </p:cNvSpPr>
            <p:nvPr/>
          </p:nvSpPr>
          <p:spPr bwMode="auto">
            <a:xfrm>
              <a:off x="2511" y="2256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99369" name="Rectangle 23"/>
            <p:cNvSpPr>
              <a:spLocks noChangeArrowheads="1"/>
            </p:cNvSpPr>
            <p:nvPr/>
          </p:nvSpPr>
          <p:spPr bwMode="auto">
            <a:xfrm>
              <a:off x="2511" y="2880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99370" name="Rectangle 24"/>
            <p:cNvSpPr>
              <a:spLocks noChangeArrowheads="1"/>
            </p:cNvSpPr>
            <p:nvPr/>
          </p:nvSpPr>
          <p:spPr bwMode="auto">
            <a:xfrm>
              <a:off x="2511" y="3696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99371" name="Rectangle 25"/>
            <p:cNvSpPr>
              <a:spLocks noChangeArrowheads="1"/>
            </p:cNvSpPr>
            <p:nvPr/>
          </p:nvSpPr>
          <p:spPr bwMode="auto">
            <a:xfrm>
              <a:off x="4143" y="2544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99372" name="Rectangle 26"/>
            <p:cNvSpPr>
              <a:spLocks noChangeArrowheads="1"/>
            </p:cNvSpPr>
            <p:nvPr/>
          </p:nvSpPr>
          <p:spPr bwMode="auto">
            <a:xfrm>
              <a:off x="3951" y="3648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grpSp>
          <p:nvGrpSpPr>
            <p:cNvPr id="99373" name="Group 27"/>
            <p:cNvGrpSpPr>
              <a:grpSpLocks/>
            </p:cNvGrpSpPr>
            <p:nvPr/>
          </p:nvGrpSpPr>
          <p:grpSpPr bwMode="auto">
            <a:xfrm>
              <a:off x="399" y="2016"/>
              <a:ext cx="286" cy="288"/>
              <a:chOff x="712" y="2330"/>
              <a:chExt cx="286" cy="288"/>
            </a:xfrm>
          </p:grpSpPr>
          <p:sp>
            <p:nvSpPr>
              <p:cNvPr id="99452" name="Freeform 28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16 w 572"/>
                  <a:gd name="T1" fmla="*/ 47 h 577"/>
                  <a:gd name="T2" fmla="*/ 0 w 572"/>
                  <a:gd name="T3" fmla="*/ 47 h 577"/>
                  <a:gd name="T4" fmla="*/ 0 w 572"/>
                  <a:gd name="T5" fmla="*/ 72 h 577"/>
                  <a:gd name="T6" fmla="*/ 72 w 572"/>
                  <a:gd name="T7" fmla="*/ 72 h 577"/>
                  <a:gd name="T8" fmla="*/ 72 w 572"/>
                  <a:gd name="T9" fmla="*/ 47 h 577"/>
                  <a:gd name="T10" fmla="*/ 56 w 572"/>
                  <a:gd name="T11" fmla="*/ 47 h 577"/>
                  <a:gd name="T12" fmla="*/ 56 w 572"/>
                  <a:gd name="T13" fmla="*/ 43 h 577"/>
                  <a:gd name="T14" fmla="*/ 63 w 572"/>
                  <a:gd name="T15" fmla="*/ 43 h 577"/>
                  <a:gd name="T16" fmla="*/ 63 w 572"/>
                  <a:gd name="T17" fmla="*/ 0 h 577"/>
                  <a:gd name="T18" fmla="*/ 9 w 572"/>
                  <a:gd name="T19" fmla="*/ 0 h 577"/>
                  <a:gd name="T20" fmla="*/ 9 w 572"/>
                  <a:gd name="T21" fmla="*/ 43 h 577"/>
                  <a:gd name="T22" fmla="*/ 16 w 572"/>
                  <a:gd name="T23" fmla="*/ 43 h 577"/>
                  <a:gd name="T24" fmla="*/ 16 w 572"/>
                  <a:gd name="T25" fmla="*/ 47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53" name="Line 29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54" name="Line 30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55" name="Freeform 31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21 h 161"/>
                  <a:gd name="T2" fmla="*/ 24 w 231"/>
                  <a:gd name="T3" fmla="*/ 21 h 161"/>
                  <a:gd name="T4" fmla="*/ 24 w 231"/>
                  <a:gd name="T5" fmla="*/ 0 h 161"/>
                  <a:gd name="T6" fmla="*/ 0 w 231"/>
                  <a:gd name="T7" fmla="*/ 0 h 161"/>
                  <a:gd name="T8" fmla="*/ 0 w 231"/>
                  <a:gd name="T9" fmla="*/ 21 h 161"/>
                  <a:gd name="T10" fmla="*/ 26 w 231"/>
                  <a:gd name="T11" fmla="*/ 4 h 161"/>
                  <a:gd name="T12" fmla="*/ 29 w 231"/>
                  <a:gd name="T13" fmla="*/ 4 h 161"/>
                  <a:gd name="T14" fmla="*/ 29 w 231"/>
                  <a:gd name="T15" fmla="*/ 0 h 161"/>
                  <a:gd name="T16" fmla="*/ 26 w 231"/>
                  <a:gd name="T17" fmla="*/ 0 h 161"/>
                  <a:gd name="T18" fmla="*/ 26 w 231"/>
                  <a:gd name="T19" fmla="*/ 4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56" name="Line 32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57" name="Line 33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58" name="Line 34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59" name="Rectangle 35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60" name="Freeform 36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57 w 538"/>
                  <a:gd name="T1" fmla="*/ 34 h 387"/>
                  <a:gd name="T2" fmla="*/ 59 w 538"/>
                  <a:gd name="T3" fmla="*/ 34 h 387"/>
                  <a:gd name="T4" fmla="*/ 59 w 538"/>
                  <a:gd name="T5" fmla="*/ 33 h 387"/>
                  <a:gd name="T6" fmla="*/ 57 w 538"/>
                  <a:gd name="T7" fmla="*/ 33 h 387"/>
                  <a:gd name="T8" fmla="*/ 57 w 538"/>
                  <a:gd name="T9" fmla="*/ 34 h 387"/>
                  <a:gd name="T10" fmla="*/ 16 w 538"/>
                  <a:gd name="T11" fmla="*/ 28 h 387"/>
                  <a:gd name="T12" fmla="*/ 16 w 538"/>
                  <a:gd name="T13" fmla="*/ 3 h 387"/>
                  <a:gd name="T14" fmla="*/ 52 w 538"/>
                  <a:gd name="T15" fmla="*/ 3 h 387"/>
                  <a:gd name="T16" fmla="*/ 52 w 538"/>
                  <a:gd name="T17" fmla="*/ 28 h 387"/>
                  <a:gd name="T18" fmla="*/ 16 w 538"/>
                  <a:gd name="T19" fmla="*/ 28 h 387"/>
                  <a:gd name="T20" fmla="*/ 14 w 538"/>
                  <a:gd name="T21" fmla="*/ 30 h 387"/>
                  <a:gd name="T22" fmla="*/ 54 w 538"/>
                  <a:gd name="T23" fmla="*/ 30 h 387"/>
                  <a:gd name="T24" fmla="*/ 54 w 538"/>
                  <a:gd name="T25" fmla="*/ 1 h 387"/>
                  <a:gd name="T26" fmla="*/ 56 w 538"/>
                  <a:gd name="T27" fmla="*/ 1 h 387"/>
                  <a:gd name="T28" fmla="*/ 56 w 538"/>
                  <a:gd name="T29" fmla="*/ 0 h 387"/>
                  <a:gd name="T30" fmla="*/ 12 w 538"/>
                  <a:gd name="T31" fmla="*/ 0 h 387"/>
                  <a:gd name="T32" fmla="*/ 12 w 538"/>
                  <a:gd name="T33" fmla="*/ 32 h 387"/>
                  <a:gd name="T34" fmla="*/ 14 w 538"/>
                  <a:gd name="T35" fmla="*/ 32 h 387"/>
                  <a:gd name="T36" fmla="*/ 14 w 538"/>
                  <a:gd name="T37" fmla="*/ 30 h 387"/>
                  <a:gd name="T38" fmla="*/ 0 w 538"/>
                  <a:gd name="T39" fmla="*/ 46 h 387"/>
                  <a:gd name="T40" fmla="*/ 7 w 538"/>
                  <a:gd name="T41" fmla="*/ 46 h 387"/>
                  <a:gd name="T42" fmla="*/ 7 w 538"/>
                  <a:gd name="T43" fmla="*/ 44 h 387"/>
                  <a:gd name="T44" fmla="*/ 0 w 538"/>
                  <a:gd name="T45" fmla="*/ 44 h 387"/>
                  <a:gd name="T46" fmla="*/ 0 w 538"/>
                  <a:gd name="T47" fmla="*/ 46 h 387"/>
                  <a:gd name="T48" fmla="*/ 40 w 538"/>
                  <a:gd name="T49" fmla="*/ 48 h 387"/>
                  <a:gd name="T50" fmla="*/ 54 w 538"/>
                  <a:gd name="T51" fmla="*/ 48 h 387"/>
                  <a:gd name="T52" fmla="*/ 54 w 538"/>
                  <a:gd name="T53" fmla="*/ 47 h 387"/>
                  <a:gd name="T54" fmla="*/ 40 w 538"/>
                  <a:gd name="T55" fmla="*/ 47 h 387"/>
                  <a:gd name="T56" fmla="*/ 40 w 538"/>
                  <a:gd name="T57" fmla="*/ 48 h 387"/>
                  <a:gd name="T58" fmla="*/ 65 w 538"/>
                  <a:gd name="T59" fmla="*/ 45 h 387"/>
                  <a:gd name="T60" fmla="*/ 68 w 538"/>
                  <a:gd name="T61" fmla="*/ 45 h 387"/>
                  <a:gd name="T62" fmla="*/ 68 w 538"/>
                  <a:gd name="T63" fmla="*/ 44 h 387"/>
                  <a:gd name="T64" fmla="*/ 65 w 538"/>
                  <a:gd name="T65" fmla="*/ 44 h 387"/>
                  <a:gd name="T66" fmla="*/ 65 w 538"/>
                  <a:gd name="T67" fmla="*/ 45 h 387"/>
                  <a:gd name="T68" fmla="*/ 65 w 538"/>
                  <a:gd name="T69" fmla="*/ 47 h 387"/>
                  <a:gd name="T70" fmla="*/ 68 w 538"/>
                  <a:gd name="T71" fmla="*/ 47 h 387"/>
                  <a:gd name="T72" fmla="*/ 68 w 538"/>
                  <a:gd name="T73" fmla="*/ 46 h 387"/>
                  <a:gd name="T74" fmla="*/ 65 w 538"/>
                  <a:gd name="T75" fmla="*/ 46 h 387"/>
                  <a:gd name="T76" fmla="*/ 65 w 538"/>
                  <a:gd name="T77" fmla="*/ 47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61" name="Line 37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62" name="Line 38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63" name="Line 39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9374" name="Group 40"/>
            <p:cNvGrpSpPr>
              <a:grpSpLocks/>
            </p:cNvGrpSpPr>
            <p:nvPr/>
          </p:nvGrpSpPr>
          <p:grpSpPr bwMode="auto">
            <a:xfrm>
              <a:off x="447" y="3504"/>
              <a:ext cx="286" cy="288"/>
              <a:chOff x="712" y="2330"/>
              <a:chExt cx="286" cy="288"/>
            </a:xfrm>
          </p:grpSpPr>
          <p:sp>
            <p:nvSpPr>
              <p:cNvPr id="99440" name="Freeform 41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16 w 572"/>
                  <a:gd name="T1" fmla="*/ 47 h 577"/>
                  <a:gd name="T2" fmla="*/ 0 w 572"/>
                  <a:gd name="T3" fmla="*/ 47 h 577"/>
                  <a:gd name="T4" fmla="*/ 0 w 572"/>
                  <a:gd name="T5" fmla="*/ 72 h 577"/>
                  <a:gd name="T6" fmla="*/ 72 w 572"/>
                  <a:gd name="T7" fmla="*/ 72 h 577"/>
                  <a:gd name="T8" fmla="*/ 72 w 572"/>
                  <a:gd name="T9" fmla="*/ 47 h 577"/>
                  <a:gd name="T10" fmla="*/ 56 w 572"/>
                  <a:gd name="T11" fmla="*/ 47 h 577"/>
                  <a:gd name="T12" fmla="*/ 56 w 572"/>
                  <a:gd name="T13" fmla="*/ 43 h 577"/>
                  <a:gd name="T14" fmla="*/ 63 w 572"/>
                  <a:gd name="T15" fmla="*/ 43 h 577"/>
                  <a:gd name="T16" fmla="*/ 63 w 572"/>
                  <a:gd name="T17" fmla="*/ 0 h 577"/>
                  <a:gd name="T18" fmla="*/ 9 w 572"/>
                  <a:gd name="T19" fmla="*/ 0 h 577"/>
                  <a:gd name="T20" fmla="*/ 9 w 572"/>
                  <a:gd name="T21" fmla="*/ 43 h 577"/>
                  <a:gd name="T22" fmla="*/ 16 w 572"/>
                  <a:gd name="T23" fmla="*/ 43 h 577"/>
                  <a:gd name="T24" fmla="*/ 16 w 572"/>
                  <a:gd name="T25" fmla="*/ 47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41" name="Line 42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42" name="Line 43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43" name="Freeform 44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21 h 161"/>
                  <a:gd name="T2" fmla="*/ 24 w 231"/>
                  <a:gd name="T3" fmla="*/ 21 h 161"/>
                  <a:gd name="T4" fmla="*/ 24 w 231"/>
                  <a:gd name="T5" fmla="*/ 0 h 161"/>
                  <a:gd name="T6" fmla="*/ 0 w 231"/>
                  <a:gd name="T7" fmla="*/ 0 h 161"/>
                  <a:gd name="T8" fmla="*/ 0 w 231"/>
                  <a:gd name="T9" fmla="*/ 21 h 161"/>
                  <a:gd name="T10" fmla="*/ 26 w 231"/>
                  <a:gd name="T11" fmla="*/ 4 h 161"/>
                  <a:gd name="T12" fmla="*/ 29 w 231"/>
                  <a:gd name="T13" fmla="*/ 4 h 161"/>
                  <a:gd name="T14" fmla="*/ 29 w 231"/>
                  <a:gd name="T15" fmla="*/ 0 h 161"/>
                  <a:gd name="T16" fmla="*/ 26 w 231"/>
                  <a:gd name="T17" fmla="*/ 0 h 161"/>
                  <a:gd name="T18" fmla="*/ 26 w 231"/>
                  <a:gd name="T19" fmla="*/ 4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44" name="Line 45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45" name="Line 46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46" name="Line 47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47" name="Rectangle 48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48" name="Freeform 49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57 w 538"/>
                  <a:gd name="T1" fmla="*/ 34 h 387"/>
                  <a:gd name="T2" fmla="*/ 59 w 538"/>
                  <a:gd name="T3" fmla="*/ 34 h 387"/>
                  <a:gd name="T4" fmla="*/ 59 w 538"/>
                  <a:gd name="T5" fmla="*/ 33 h 387"/>
                  <a:gd name="T6" fmla="*/ 57 w 538"/>
                  <a:gd name="T7" fmla="*/ 33 h 387"/>
                  <a:gd name="T8" fmla="*/ 57 w 538"/>
                  <a:gd name="T9" fmla="*/ 34 h 387"/>
                  <a:gd name="T10" fmla="*/ 16 w 538"/>
                  <a:gd name="T11" fmla="*/ 28 h 387"/>
                  <a:gd name="T12" fmla="*/ 16 w 538"/>
                  <a:gd name="T13" fmla="*/ 3 h 387"/>
                  <a:gd name="T14" fmla="*/ 52 w 538"/>
                  <a:gd name="T15" fmla="*/ 3 h 387"/>
                  <a:gd name="T16" fmla="*/ 52 w 538"/>
                  <a:gd name="T17" fmla="*/ 28 h 387"/>
                  <a:gd name="T18" fmla="*/ 16 w 538"/>
                  <a:gd name="T19" fmla="*/ 28 h 387"/>
                  <a:gd name="T20" fmla="*/ 14 w 538"/>
                  <a:gd name="T21" fmla="*/ 30 h 387"/>
                  <a:gd name="T22" fmla="*/ 54 w 538"/>
                  <a:gd name="T23" fmla="*/ 30 h 387"/>
                  <a:gd name="T24" fmla="*/ 54 w 538"/>
                  <a:gd name="T25" fmla="*/ 1 h 387"/>
                  <a:gd name="T26" fmla="*/ 56 w 538"/>
                  <a:gd name="T27" fmla="*/ 1 h 387"/>
                  <a:gd name="T28" fmla="*/ 56 w 538"/>
                  <a:gd name="T29" fmla="*/ 0 h 387"/>
                  <a:gd name="T30" fmla="*/ 12 w 538"/>
                  <a:gd name="T31" fmla="*/ 0 h 387"/>
                  <a:gd name="T32" fmla="*/ 12 w 538"/>
                  <a:gd name="T33" fmla="*/ 32 h 387"/>
                  <a:gd name="T34" fmla="*/ 14 w 538"/>
                  <a:gd name="T35" fmla="*/ 32 h 387"/>
                  <a:gd name="T36" fmla="*/ 14 w 538"/>
                  <a:gd name="T37" fmla="*/ 30 h 387"/>
                  <a:gd name="T38" fmla="*/ 0 w 538"/>
                  <a:gd name="T39" fmla="*/ 46 h 387"/>
                  <a:gd name="T40" fmla="*/ 7 w 538"/>
                  <a:gd name="T41" fmla="*/ 46 h 387"/>
                  <a:gd name="T42" fmla="*/ 7 w 538"/>
                  <a:gd name="T43" fmla="*/ 44 h 387"/>
                  <a:gd name="T44" fmla="*/ 0 w 538"/>
                  <a:gd name="T45" fmla="*/ 44 h 387"/>
                  <a:gd name="T46" fmla="*/ 0 w 538"/>
                  <a:gd name="T47" fmla="*/ 46 h 387"/>
                  <a:gd name="T48" fmla="*/ 40 w 538"/>
                  <a:gd name="T49" fmla="*/ 48 h 387"/>
                  <a:gd name="T50" fmla="*/ 54 w 538"/>
                  <a:gd name="T51" fmla="*/ 48 h 387"/>
                  <a:gd name="T52" fmla="*/ 54 w 538"/>
                  <a:gd name="T53" fmla="*/ 47 h 387"/>
                  <a:gd name="T54" fmla="*/ 40 w 538"/>
                  <a:gd name="T55" fmla="*/ 47 h 387"/>
                  <a:gd name="T56" fmla="*/ 40 w 538"/>
                  <a:gd name="T57" fmla="*/ 48 h 387"/>
                  <a:gd name="T58" fmla="*/ 65 w 538"/>
                  <a:gd name="T59" fmla="*/ 45 h 387"/>
                  <a:gd name="T60" fmla="*/ 68 w 538"/>
                  <a:gd name="T61" fmla="*/ 45 h 387"/>
                  <a:gd name="T62" fmla="*/ 68 w 538"/>
                  <a:gd name="T63" fmla="*/ 44 h 387"/>
                  <a:gd name="T64" fmla="*/ 65 w 538"/>
                  <a:gd name="T65" fmla="*/ 44 h 387"/>
                  <a:gd name="T66" fmla="*/ 65 w 538"/>
                  <a:gd name="T67" fmla="*/ 45 h 387"/>
                  <a:gd name="T68" fmla="*/ 65 w 538"/>
                  <a:gd name="T69" fmla="*/ 47 h 387"/>
                  <a:gd name="T70" fmla="*/ 68 w 538"/>
                  <a:gd name="T71" fmla="*/ 47 h 387"/>
                  <a:gd name="T72" fmla="*/ 68 w 538"/>
                  <a:gd name="T73" fmla="*/ 46 h 387"/>
                  <a:gd name="T74" fmla="*/ 65 w 538"/>
                  <a:gd name="T75" fmla="*/ 46 h 387"/>
                  <a:gd name="T76" fmla="*/ 65 w 538"/>
                  <a:gd name="T77" fmla="*/ 47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49" name="Line 50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50" name="Line 51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51" name="Line 52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9375" name="Group 53"/>
            <p:cNvGrpSpPr>
              <a:grpSpLocks/>
            </p:cNvGrpSpPr>
            <p:nvPr/>
          </p:nvGrpSpPr>
          <p:grpSpPr bwMode="auto">
            <a:xfrm>
              <a:off x="2559" y="1728"/>
              <a:ext cx="286" cy="288"/>
              <a:chOff x="712" y="2330"/>
              <a:chExt cx="286" cy="288"/>
            </a:xfrm>
          </p:grpSpPr>
          <p:sp>
            <p:nvSpPr>
              <p:cNvPr id="99428" name="Freeform 54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16 w 572"/>
                  <a:gd name="T1" fmla="*/ 47 h 577"/>
                  <a:gd name="T2" fmla="*/ 0 w 572"/>
                  <a:gd name="T3" fmla="*/ 47 h 577"/>
                  <a:gd name="T4" fmla="*/ 0 w 572"/>
                  <a:gd name="T5" fmla="*/ 72 h 577"/>
                  <a:gd name="T6" fmla="*/ 72 w 572"/>
                  <a:gd name="T7" fmla="*/ 72 h 577"/>
                  <a:gd name="T8" fmla="*/ 72 w 572"/>
                  <a:gd name="T9" fmla="*/ 47 h 577"/>
                  <a:gd name="T10" fmla="*/ 56 w 572"/>
                  <a:gd name="T11" fmla="*/ 47 h 577"/>
                  <a:gd name="T12" fmla="*/ 56 w 572"/>
                  <a:gd name="T13" fmla="*/ 43 h 577"/>
                  <a:gd name="T14" fmla="*/ 63 w 572"/>
                  <a:gd name="T15" fmla="*/ 43 h 577"/>
                  <a:gd name="T16" fmla="*/ 63 w 572"/>
                  <a:gd name="T17" fmla="*/ 0 h 577"/>
                  <a:gd name="T18" fmla="*/ 9 w 572"/>
                  <a:gd name="T19" fmla="*/ 0 h 577"/>
                  <a:gd name="T20" fmla="*/ 9 w 572"/>
                  <a:gd name="T21" fmla="*/ 43 h 577"/>
                  <a:gd name="T22" fmla="*/ 16 w 572"/>
                  <a:gd name="T23" fmla="*/ 43 h 577"/>
                  <a:gd name="T24" fmla="*/ 16 w 572"/>
                  <a:gd name="T25" fmla="*/ 47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29" name="Line 55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30" name="Line 56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31" name="Freeform 57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21 h 161"/>
                  <a:gd name="T2" fmla="*/ 24 w 231"/>
                  <a:gd name="T3" fmla="*/ 21 h 161"/>
                  <a:gd name="T4" fmla="*/ 24 w 231"/>
                  <a:gd name="T5" fmla="*/ 0 h 161"/>
                  <a:gd name="T6" fmla="*/ 0 w 231"/>
                  <a:gd name="T7" fmla="*/ 0 h 161"/>
                  <a:gd name="T8" fmla="*/ 0 w 231"/>
                  <a:gd name="T9" fmla="*/ 21 h 161"/>
                  <a:gd name="T10" fmla="*/ 26 w 231"/>
                  <a:gd name="T11" fmla="*/ 4 h 161"/>
                  <a:gd name="T12" fmla="*/ 29 w 231"/>
                  <a:gd name="T13" fmla="*/ 4 h 161"/>
                  <a:gd name="T14" fmla="*/ 29 w 231"/>
                  <a:gd name="T15" fmla="*/ 0 h 161"/>
                  <a:gd name="T16" fmla="*/ 26 w 231"/>
                  <a:gd name="T17" fmla="*/ 0 h 161"/>
                  <a:gd name="T18" fmla="*/ 26 w 231"/>
                  <a:gd name="T19" fmla="*/ 4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32" name="Line 58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33" name="Line 59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34" name="Line 60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35" name="Rectangle 61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36" name="Freeform 62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57 w 538"/>
                  <a:gd name="T1" fmla="*/ 34 h 387"/>
                  <a:gd name="T2" fmla="*/ 59 w 538"/>
                  <a:gd name="T3" fmla="*/ 34 h 387"/>
                  <a:gd name="T4" fmla="*/ 59 w 538"/>
                  <a:gd name="T5" fmla="*/ 33 h 387"/>
                  <a:gd name="T6" fmla="*/ 57 w 538"/>
                  <a:gd name="T7" fmla="*/ 33 h 387"/>
                  <a:gd name="T8" fmla="*/ 57 w 538"/>
                  <a:gd name="T9" fmla="*/ 34 h 387"/>
                  <a:gd name="T10" fmla="*/ 16 w 538"/>
                  <a:gd name="T11" fmla="*/ 28 h 387"/>
                  <a:gd name="T12" fmla="*/ 16 w 538"/>
                  <a:gd name="T13" fmla="*/ 3 h 387"/>
                  <a:gd name="T14" fmla="*/ 52 w 538"/>
                  <a:gd name="T15" fmla="*/ 3 h 387"/>
                  <a:gd name="T16" fmla="*/ 52 w 538"/>
                  <a:gd name="T17" fmla="*/ 28 h 387"/>
                  <a:gd name="T18" fmla="*/ 16 w 538"/>
                  <a:gd name="T19" fmla="*/ 28 h 387"/>
                  <a:gd name="T20" fmla="*/ 14 w 538"/>
                  <a:gd name="T21" fmla="*/ 30 h 387"/>
                  <a:gd name="T22" fmla="*/ 54 w 538"/>
                  <a:gd name="T23" fmla="*/ 30 h 387"/>
                  <a:gd name="T24" fmla="*/ 54 w 538"/>
                  <a:gd name="T25" fmla="*/ 1 h 387"/>
                  <a:gd name="T26" fmla="*/ 56 w 538"/>
                  <a:gd name="T27" fmla="*/ 1 h 387"/>
                  <a:gd name="T28" fmla="*/ 56 w 538"/>
                  <a:gd name="T29" fmla="*/ 0 h 387"/>
                  <a:gd name="T30" fmla="*/ 12 w 538"/>
                  <a:gd name="T31" fmla="*/ 0 h 387"/>
                  <a:gd name="T32" fmla="*/ 12 w 538"/>
                  <a:gd name="T33" fmla="*/ 32 h 387"/>
                  <a:gd name="T34" fmla="*/ 14 w 538"/>
                  <a:gd name="T35" fmla="*/ 32 h 387"/>
                  <a:gd name="T36" fmla="*/ 14 w 538"/>
                  <a:gd name="T37" fmla="*/ 30 h 387"/>
                  <a:gd name="T38" fmla="*/ 0 w 538"/>
                  <a:gd name="T39" fmla="*/ 46 h 387"/>
                  <a:gd name="T40" fmla="*/ 7 w 538"/>
                  <a:gd name="T41" fmla="*/ 46 h 387"/>
                  <a:gd name="T42" fmla="*/ 7 w 538"/>
                  <a:gd name="T43" fmla="*/ 44 h 387"/>
                  <a:gd name="T44" fmla="*/ 0 w 538"/>
                  <a:gd name="T45" fmla="*/ 44 h 387"/>
                  <a:gd name="T46" fmla="*/ 0 w 538"/>
                  <a:gd name="T47" fmla="*/ 46 h 387"/>
                  <a:gd name="T48" fmla="*/ 40 w 538"/>
                  <a:gd name="T49" fmla="*/ 48 h 387"/>
                  <a:gd name="T50" fmla="*/ 54 w 538"/>
                  <a:gd name="T51" fmla="*/ 48 h 387"/>
                  <a:gd name="T52" fmla="*/ 54 w 538"/>
                  <a:gd name="T53" fmla="*/ 47 h 387"/>
                  <a:gd name="T54" fmla="*/ 40 w 538"/>
                  <a:gd name="T55" fmla="*/ 47 h 387"/>
                  <a:gd name="T56" fmla="*/ 40 w 538"/>
                  <a:gd name="T57" fmla="*/ 48 h 387"/>
                  <a:gd name="T58" fmla="*/ 65 w 538"/>
                  <a:gd name="T59" fmla="*/ 45 h 387"/>
                  <a:gd name="T60" fmla="*/ 68 w 538"/>
                  <a:gd name="T61" fmla="*/ 45 h 387"/>
                  <a:gd name="T62" fmla="*/ 68 w 538"/>
                  <a:gd name="T63" fmla="*/ 44 h 387"/>
                  <a:gd name="T64" fmla="*/ 65 w 538"/>
                  <a:gd name="T65" fmla="*/ 44 h 387"/>
                  <a:gd name="T66" fmla="*/ 65 w 538"/>
                  <a:gd name="T67" fmla="*/ 45 h 387"/>
                  <a:gd name="T68" fmla="*/ 65 w 538"/>
                  <a:gd name="T69" fmla="*/ 47 h 387"/>
                  <a:gd name="T70" fmla="*/ 68 w 538"/>
                  <a:gd name="T71" fmla="*/ 47 h 387"/>
                  <a:gd name="T72" fmla="*/ 68 w 538"/>
                  <a:gd name="T73" fmla="*/ 46 h 387"/>
                  <a:gd name="T74" fmla="*/ 65 w 538"/>
                  <a:gd name="T75" fmla="*/ 46 h 387"/>
                  <a:gd name="T76" fmla="*/ 65 w 538"/>
                  <a:gd name="T77" fmla="*/ 47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37" name="Line 63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38" name="Line 64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39" name="Line 65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9376" name="Group 66"/>
            <p:cNvGrpSpPr>
              <a:grpSpLocks/>
            </p:cNvGrpSpPr>
            <p:nvPr/>
          </p:nvGrpSpPr>
          <p:grpSpPr bwMode="auto">
            <a:xfrm>
              <a:off x="4623" y="2016"/>
              <a:ext cx="286" cy="288"/>
              <a:chOff x="712" y="2330"/>
              <a:chExt cx="286" cy="288"/>
            </a:xfrm>
          </p:grpSpPr>
          <p:sp>
            <p:nvSpPr>
              <p:cNvPr id="99416" name="Freeform 67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16 w 572"/>
                  <a:gd name="T1" fmla="*/ 47 h 577"/>
                  <a:gd name="T2" fmla="*/ 0 w 572"/>
                  <a:gd name="T3" fmla="*/ 47 h 577"/>
                  <a:gd name="T4" fmla="*/ 0 w 572"/>
                  <a:gd name="T5" fmla="*/ 72 h 577"/>
                  <a:gd name="T6" fmla="*/ 72 w 572"/>
                  <a:gd name="T7" fmla="*/ 72 h 577"/>
                  <a:gd name="T8" fmla="*/ 72 w 572"/>
                  <a:gd name="T9" fmla="*/ 47 h 577"/>
                  <a:gd name="T10" fmla="*/ 56 w 572"/>
                  <a:gd name="T11" fmla="*/ 47 h 577"/>
                  <a:gd name="T12" fmla="*/ 56 w 572"/>
                  <a:gd name="T13" fmla="*/ 43 h 577"/>
                  <a:gd name="T14" fmla="*/ 63 w 572"/>
                  <a:gd name="T15" fmla="*/ 43 h 577"/>
                  <a:gd name="T16" fmla="*/ 63 w 572"/>
                  <a:gd name="T17" fmla="*/ 0 h 577"/>
                  <a:gd name="T18" fmla="*/ 9 w 572"/>
                  <a:gd name="T19" fmla="*/ 0 h 577"/>
                  <a:gd name="T20" fmla="*/ 9 w 572"/>
                  <a:gd name="T21" fmla="*/ 43 h 577"/>
                  <a:gd name="T22" fmla="*/ 16 w 572"/>
                  <a:gd name="T23" fmla="*/ 43 h 577"/>
                  <a:gd name="T24" fmla="*/ 16 w 572"/>
                  <a:gd name="T25" fmla="*/ 47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17" name="Line 68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18" name="Line 69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19" name="Freeform 70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21 h 161"/>
                  <a:gd name="T2" fmla="*/ 24 w 231"/>
                  <a:gd name="T3" fmla="*/ 21 h 161"/>
                  <a:gd name="T4" fmla="*/ 24 w 231"/>
                  <a:gd name="T5" fmla="*/ 0 h 161"/>
                  <a:gd name="T6" fmla="*/ 0 w 231"/>
                  <a:gd name="T7" fmla="*/ 0 h 161"/>
                  <a:gd name="T8" fmla="*/ 0 w 231"/>
                  <a:gd name="T9" fmla="*/ 21 h 161"/>
                  <a:gd name="T10" fmla="*/ 26 w 231"/>
                  <a:gd name="T11" fmla="*/ 4 h 161"/>
                  <a:gd name="T12" fmla="*/ 29 w 231"/>
                  <a:gd name="T13" fmla="*/ 4 h 161"/>
                  <a:gd name="T14" fmla="*/ 29 w 231"/>
                  <a:gd name="T15" fmla="*/ 0 h 161"/>
                  <a:gd name="T16" fmla="*/ 26 w 231"/>
                  <a:gd name="T17" fmla="*/ 0 h 161"/>
                  <a:gd name="T18" fmla="*/ 26 w 231"/>
                  <a:gd name="T19" fmla="*/ 4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20" name="Line 71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21" name="Line 72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22" name="Line 73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23" name="Rectangle 74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24" name="Freeform 75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57 w 538"/>
                  <a:gd name="T1" fmla="*/ 34 h 387"/>
                  <a:gd name="T2" fmla="*/ 59 w 538"/>
                  <a:gd name="T3" fmla="*/ 34 h 387"/>
                  <a:gd name="T4" fmla="*/ 59 w 538"/>
                  <a:gd name="T5" fmla="*/ 33 h 387"/>
                  <a:gd name="T6" fmla="*/ 57 w 538"/>
                  <a:gd name="T7" fmla="*/ 33 h 387"/>
                  <a:gd name="T8" fmla="*/ 57 w 538"/>
                  <a:gd name="T9" fmla="*/ 34 h 387"/>
                  <a:gd name="T10" fmla="*/ 16 w 538"/>
                  <a:gd name="T11" fmla="*/ 28 h 387"/>
                  <a:gd name="T12" fmla="*/ 16 w 538"/>
                  <a:gd name="T13" fmla="*/ 3 h 387"/>
                  <a:gd name="T14" fmla="*/ 52 w 538"/>
                  <a:gd name="T15" fmla="*/ 3 h 387"/>
                  <a:gd name="T16" fmla="*/ 52 w 538"/>
                  <a:gd name="T17" fmla="*/ 28 h 387"/>
                  <a:gd name="T18" fmla="*/ 16 w 538"/>
                  <a:gd name="T19" fmla="*/ 28 h 387"/>
                  <a:gd name="T20" fmla="*/ 14 w 538"/>
                  <a:gd name="T21" fmla="*/ 30 h 387"/>
                  <a:gd name="T22" fmla="*/ 54 w 538"/>
                  <a:gd name="T23" fmla="*/ 30 h 387"/>
                  <a:gd name="T24" fmla="*/ 54 w 538"/>
                  <a:gd name="T25" fmla="*/ 1 h 387"/>
                  <a:gd name="T26" fmla="*/ 56 w 538"/>
                  <a:gd name="T27" fmla="*/ 1 h 387"/>
                  <a:gd name="T28" fmla="*/ 56 w 538"/>
                  <a:gd name="T29" fmla="*/ 0 h 387"/>
                  <a:gd name="T30" fmla="*/ 12 w 538"/>
                  <a:gd name="T31" fmla="*/ 0 h 387"/>
                  <a:gd name="T32" fmla="*/ 12 w 538"/>
                  <a:gd name="T33" fmla="*/ 32 h 387"/>
                  <a:gd name="T34" fmla="*/ 14 w 538"/>
                  <a:gd name="T35" fmla="*/ 32 h 387"/>
                  <a:gd name="T36" fmla="*/ 14 w 538"/>
                  <a:gd name="T37" fmla="*/ 30 h 387"/>
                  <a:gd name="T38" fmla="*/ 0 w 538"/>
                  <a:gd name="T39" fmla="*/ 46 h 387"/>
                  <a:gd name="T40" fmla="*/ 7 w 538"/>
                  <a:gd name="T41" fmla="*/ 46 h 387"/>
                  <a:gd name="T42" fmla="*/ 7 w 538"/>
                  <a:gd name="T43" fmla="*/ 44 h 387"/>
                  <a:gd name="T44" fmla="*/ 0 w 538"/>
                  <a:gd name="T45" fmla="*/ 44 h 387"/>
                  <a:gd name="T46" fmla="*/ 0 w 538"/>
                  <a:gd name="T47" fmla="*/ 46 h 387"/>
                  <a:gd name="T48" fmla="*/ 40 w 538"/>
                  <a:gd name="T49" fmla="*/ 48 h 387"/>
                  <a:gd name="T50" fmla="*/ 54 w 538"/>
                  <a:gd name="T51" fmla="*/ 48 h 387"/>
                  <a:gd name="T52" fmla="*/ 54 w 538"/>
                  <a:gd name="T53" fmla="*/ 47 h 387"/>
                  <a:gd name="T54" fmla="*/ 40 w 538"/>
                  <a:gd name="T55" fmla="*/ 47 h 387"/>
                  <a:gd name="T56" fmla="*/ 40 w 538"/>
                  <a:gd name="T57" fmla="*/ 48 h 387"/>
                  <a:gd name="T58" fmla="*/ 65 w 538"/>
                  <a:gd name="T59" fmla="*/ 45 h 387"/>
                  <a:gd name="T60" fmla="*/ 68 w 538"/>
                  <a:gd name="T61" fmla="*/ 45 h 387"/>
                  <a:gd name="T62" fmla="*/ 68 w 538"/>
                  <a:gd name="T63" fmla="*/ 44 h 387"/>
                  <a:gd name="T64" fmla="*/ 65 w 538"/>
                  <a:gd name="T65" fmla="*/ 44 h 387"/>
                  <a:gd name="T66" fmla="*/ 65 w 538"/>
                  <a:gd name="T67" fmla="*/ 45 h 387"/>
                  <a:gd name="T68" fmla="*/ 65 w 538"/>
                  <a:gd name="T69" fmla="*/ 47 h 387"/>
                  <a:gd name="T70" fmla="*/ 68 w 538"/>
                  <a:gd name="T71" fmla="*/ 47 h 387"/>
                  <a:gd name="T72" fmla="*/ 68 w 538"/>
                  <a:gd name="T73" fmla="*/ 46 h 387"/>
                  <a:gd name="T74" fmla="*/ 65 w 538"/>
                  <a:gd name="T75" fmla="*/ 46 h 387"/>
                  <a:gd name="T76" fmla="*/ 65 w 538"/>
                  <a:gd name="T77" fmla="*/ 47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25" name="Line 76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26" name="Line 77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27" name="Line 78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9377" name="Group 79"/>
            <p:cNvGrpSpPr>
              <a:grpSpLocks/>
            </p:cNvGrpSpPr>
            <p:nvPr/>
          </p:nvGrpSpPr>
          <p:grpSpPr bwMode="auto">
            <a:xfrm>
              <a:off x="4817" y="3600"/>
              <a:ext cx="286" cy="288"/>
              <a:chOff x="712" y="2330"/>
              <a:chExt cx="286" cy="288"/>
            </a:xfrm>
          </p:grpSpPr>
          <p:sp>
            <p:nvSpPr>
              <p:cNvPr id="99404" name="Freeform 80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16 w 572"/>
                  <a:gd name="T1" fmla="*/ 47 h 577"/>
                  <a:gd name="T2" fmla="*/ 0 w 572"/>
                  <a:gd name="T3" fmla="*/ 47 h 577"/>
                  <a:gd name="T4" fmla="*/ 0 w 572"/>
                  <a:gd name="T5" fmla="*/ 72 h 577"/>
                  <a:gd name="T6" fmla="*/ 72 w 572"/>
                  <a:gd name="T7" fmla="*/ 72 h 577"/>
                  <a:gd name="T8" fmla="*/ 72 w 572"/>
                  <a:gd name="T9" fmla="*/ 47 h 577"/>
                  <a:gd name="T10" fmla="*/ 56 w 572"/>
                  <a:gd name="T11" fmla="*/ 47 h 577"/>
                  <a:gd name="T12" fmla="*/ 56 w 572"/>
                  <a:gd name="T13" fmla="*/ 43 h 577"/>
                  <a:gd name="T14" fmla="*/ 63 w 572"/>
                  <a:gd name="T15" fmla="*/ 43 h 577"/>
                  <a:gd name="T16" fmla="*/ 63 w 572"/>
                  <a:gd name="T17" fmla="*/ 0 h 577"/>
                  <a:gd name="T18" fmla="*/ 9 w 572"/>
                  <a:gd name="T19" fmla="*/ 0 h 577"/>
                  <a:gd name="T20" fmla="*/ 9 w 572"/>
                  <a:gd name="T21" fmla="*/ 43 h 577"/>
                  <a:gd name="T22" fmla="*/ 16 w 572"/>
                  <a:gd name="T23" fmla="*/ 43 h 577"/>
                  <a:gd name="T24" fmla="*/ 16 w 572"/>
                  <a:gd name="T25" fmla="*/ 47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05" name="Line 81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06" name="Line 82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07" name="Freeform 83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21 h 161"/>
                  <a:gd name="T2" fmla="*/ 24 w 231"/>
                  <a:gd name="T3" fmla="*/ 21 h 161"/>
                  <a:gd name="T4" fmla="*/ 24 w 231"/>
                  <a:gd name="T5" fmla="*/ 0 h 161"/>
                  <a:gd name="T6" fmla="*/ 0 w 231"/>
                  <a:gd name="T7" fmla="*/ 0 h 161"/>
                  <a:gd name="T8" fmla="*/ 0 w 231"/>
                  <a:gd name="T9" fmla="*/ 21 h 161"/>
                  <a:gd name="T10" fmla="*/ 26 w 231"/>
                  <a:gd name="T11" fmla="*/ 4 h 161"/>
                  <a:gd name="T12" fmla="*/ 29 w 231"/>
                  <a:gd name="T13" fmla="*/ 4 h 161"/>
                  <a:gd name="T14" fmla="*/ 29 w 231"/>
                  <a:gd name="T15" fmla="*/ 0 h 161"/>
                  <a:gd name="T16" fmla="*/ 26 w 231"/>
                  <a:gd name="T17" fmla="*/ 0 h 161"/>
                  <a:gd name="T18" fmla="*/ 26 w 231"/>
                  <a:gd name="T19" fmla="*/ 4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08" name="Line 84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09" name="Line 85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10" name="Line 86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11" name="Rectangle 87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12" name="Freeform 88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57 w 538"/>
                  <a:gd name="T1" fmla="*/ 34 h 387"/>
                  <a:gd name="T2" fmla="*/ 59 w 538"/>
                  <a:gd name="T3" fmla="*/ 34 h 387"/>
                  <a:gd name="T4" fmla="*/ 59 w 538"/>
                  <a:gd name="T5" fmla="*/ 33 h 387"/>
                  <a:gd name="T6" fmla="*/ 57 w 538"/>
                  <a:gd name="T7" fmla="*/ 33 h 387"/>
                  <a:gd name="T8" fmla="*/ 57 w 538"/>
                  <a:gd name="T9" fmla="*/ 34 h 387"/>
                  <a:gd name="T10" fmla="*/ 16 w 538"/>
                  <a:gd name="T11" fmla="*/ 28 h 387"/>
                  <a:gd name="T12" fmla="*/ 16 w 538"/>
                  <a:gd name="T13" fmla="*/ 3 h 387"/>
                  <a:gd name="T14" fmla="*/ 52 w 538"/>
                  <a:gd name="T15" fmla="*/ 3 h 387"/>
                  <a:gd name="T16" fmla="*/ 52 w 538"/>
                  <a:gd name="T17" fmla="*/ 28 h 387"/>
                  <a:gd name="T18" fmla="*/ 16 w 538"/>
                  <a:gd name="T19" fmla="*/ 28 h 387"/>
                  <a:gd name="T20" fmla="*/ 14 w 538"/>
                  <a:gd name="T21" fmla="*/ 30 h 387"/>
                  <a:gd name="T22" fmla="*/ 54 w 538"/>
                  <a:gd name="T23" fmla="*/ 30 h 387"/>
                  <a:gd name="T24" fmla="*/ 54 w 538"/>
                  <a:gd name="T25" fmla="*/ 1 h 387"/>
                  <a:gd name="T26" fmla="*/ 56 w 538"/>
                  <a:gd name="T27" fmla="*/ 1 h 387"/>
                  <a:gd name="T28" fmla="*/ 56 w 538"/>
                  <a:gd name="T29" fmla="*/ 0 h 387"/>
                  <a:gd name="T30" fmla="*/ 12 w 538"/>
                  <a:gd name="T31" fmla="*/ 0 h 387"/>
                  <a:gd name="T32" fmla="*/ 12 w 538"/>
                  <a:gd name="T33" fmla="*/ 32 h 387"/>
                  <a:gd name="T34" fmla="*/ 14 w 538"/>
                  <a:gd name="T35" fmla="*/ 32 h 387"/>
                  <a:gd name="T36" fmla="*/ 14 w 538"/>
                  <a:gd name="T37" fmla="*/ 30 h 387"/>
                  <a:gd name="T38" fmla="*/ 0 w 538"/>
                  <a:gd name="T39" fmla="*/ 46 h 387"/>
                  <a:gd name="T40" fmla="*/ 7 w 538"/>
                  <a:gd name="T41" fmla="*/ 46 h 387"/>
                  <a:gd name="T42" fmla="*/ 7 w 538"/>
                  <a:gd name="T43" fmla="*/ 44 h 387"/>
                  <a:gd name="T44" fmla="*/ 0 w 538"/>
                  <a:gd name="T45" fmla="*/ 44 h 387"/>
                  <a:gd name="T46" fmla="*/ 0 w 538"/>
                  <a:gd name="T47" fmla="*/ 46 h 387"/>
                  <a:gd name="T48" fmla="*/ 40 w 538"/>
                  <a:gd name="T49" fmla="*/ 48 h 387"/>
                  <a:gd name="T50" fmla="*/ 54 w 538"/>
                  <a:gd name="T51" fmla="*/ 48 h 387"/>
                  <a:gd name="T52" fmla="*/ 54 w 538"/>
                  <a:gd name="T53" fmla="*/ 47 h 387"/>
                  <a:gd name="T54" fmla="*/ 40 w 538"/>
                  <a:gd name="T55" fmla="*/ 47 h 387"/>
                  <a:gd name="T56" fmla="*/ 40 w 538"/>
                  <a:gd name="T57" fmla="*/ 48 h 387"/>
                  <a:gd name="T58" fmla="*/ 65 w 538"/>
                  <a:gd name="T59" fmla="*/ 45 h 387"/>
                  <a:gd name="T60" fmla="*/ 68 w 538"/>
                  <a:gd name="T61" fmla="*/ 45 h 387"/>
                  <a:gd name="T62" fmla="*/ 68 w 538"/>
                  <a:gd name="T63" fmla="*/ 44 h 387"/>
                  <a:gd name="T64" fmla="*/ 65 w 538"/>
                  <a:gd name="T65" fmla="*/ 44 h 387"/>
                  <a:gd name="T66" fmla="*/ 65 w 538"/>
                  <a:gd name="T67" fmla="*/ 45 h 387"/>
                  <a:gd name="T68" fmla="*/ 65 w 538"/>
                  <a:gd name="T69" fmla="*/ 47 h 387"/>
                  <a:gd name="T70" fmla="*/ 68 w 538"/>
                  <a:gd name="T71" fmla="*/ 47 h 387"/>
                  <a:gd name="T72" fmla="*/ 68 w 538"/>
                  <a:gd name="T73" fmla="*/ 46 h 387"/>
                  <a:gd name="T74" fmla="*/ 65 w 538"/>
                  <a:gd name="T75" fmla="*/ 46 h 387"/>
                  <a:gd name="T76" fmla="*/ 65 w 538"/>
                  <a:gd name="T77" fmla="*/ 47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13" name="Line 89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14" name="Line 90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15" name="Line 91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9378" name="AutoShape 92"/>
            <p:cNvCxnSpPr>
              <a:cxnSpLocks noChangeShapeType="1"/>
              <a:stCxn id="99366" idx="3"/>
              <a:endCxn id="99368" idx="1"/>
            </p:cNvCxnSpPr>
            <p:nvPr/>
          </p:nvCxnSpPr>
          <p:spPr bwMode="auto">
            <a:xfrm flipV="1">
              <a:off x="1359" y="2400"/>
              <a:ext cx="1152" cy="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379" name="AutoShape 93"/>
            <p:cNvCxnSpPr>
              <a:cxnSpLocks noChangeShapeType="1"/>
              <a:stCxn id="99366" idx="3"/>
              <a:endCxn id="99369" idx="1"/>
            </p:cNvCxnSpPr>
            <p:nvPr/>
          </p:nvCxnSpPr>
          <p:spPr bwMode="auto">
            <a:xfrm>
              <a:off x="1359" y="2448"/>
              <a:ext cx="1152" cy="57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380" name="AutoShape 94"/>
            <p:cNvCxnSpPr>
              <a:cxnSpLocks noChangeShapeType="1"/>
              <a:stCxn id="99367" idx="3"/>
              <a:endCxn id="99369" idx="1"/>
            </p:cNvCxnSpPr>
            <p:nvPr/>
          </p:nvCxnSpPr>
          <p:spPr bwMode="auto">
            <a:xfrm flipV="1">
              <a:off x="1311" y="3024"/>
              <a:ext cx="1200" cy="4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381" name="AutoShape 95"/>
            <p:cNvCxnSpPr>
              <a:cxnSpLocks noChangeShapeType="1"/>
              <a:stCxn id="99367" idx="3"/>
              <a:endCxn id="99370" idx="1"/>
            </p:cNvCxnSpPr>
            <p:nvPr/>
          </p:nvCxnSpPr>
          <p:spPr bwMode="auto">
            <a:xfrm>
              <a:off x="1311" y="3504"/>
              <a:ext cx="1200" cy="3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382" name="AutoShape 96"/>
            <p:cNvCxnSpPr>
              <a:cxnSpLocks noChangeShapeType="1"/>
              <a:stCxn id="99369" idx="3"/>
              <a:endCxn id="99371" idx="1"/>
            </p:cNvCxnSpPr>
            <p:nvPr/>
          </p:nvCxnSpPr>
          <p:spPr bwMode="auto">
            <a:xfrm flipV="1">
              <a:off x="2703" y="2688"/>
              <a:ext cx="1440" cy="3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383" name="AutoShape 97"/>
            <p:cNvCxnSpPr>
              <a:cxnSpLocks noChangeShapeType="1"/>
              <a:stCxn id="99370" idx="3"/>
              <a:endCxn id="99372" idx="1"/>
            </p:cNvCxnSpPr>
            <p:nvPr/>
          </p:nvCxnSpPr>
          <p:spPr bwMode="auto">
            <a:xfrm flipV="1">
              <a:off x="2703" y="3792"/>
              <a:ext cx="1248" cy="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384" name="AutoShape 98"/>
            <p:cNvCxnSpPr>
              <a:cxnSpLocks noChangeShapeType="1"/>
              <a:stCxn id="99372" idx="0"/>
              <a:endCxn id="99371" idx="2"/>
            </p:cNvCxnSpPr>
            <p:nvPr/>
          </p:nvCxnSpPr>
          <p:spPr bwMode="auto">
            <a:xfrm flipV="1">
              <a:off x="4047" y="2832"/>
              <a:ext cx="192" cy="81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385" name="AutoShape 99"/>
            <p:cNvCxnSpPr>
              <a:cxnSpLocks noChangeShapeType="1"/>
              <a:stCxn id="99367" idx="0"/>
              <a:endCxn id="99366" idx="2"/>
            </p:cNvCxnSpPr>
            <p:nvPr/>
          </p:nvCxnSpPr>
          <p:spPr bwMode="auto">
            <a:xfrm flipV="1">
              <a:off x="1215" y="2592"/>
              <a:ext cx="48" cy="76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386" name="AutoShape 100"/>
            <p:cNvCxnSpPr>
              <a:cxnSpLocks noChangeShapeType="1"/>
              <a:stCxn id="99368" idx="3"/>
              <a:endCxn id="99371" idx="1"/>
            </p:cNvCxnSpPr>
            <p:nvPr/>
          </p:nvCxnSpPr>
          <p:spPr bwMode="auto">
            <a:xfrm>
              <a:off x="2703" y="2400"/>
              <a:ext cx="1440" cy="2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387" name="AutoShape 101"/>
            <p:cNvCxnSpPr>
              <a:cxnSpLocks noChangeShapeType="1"/>
              <a:stCxn id="99460" idx="35"/>
              <a:endCxn id="99366" idx="1"/>
            </p:cNvCxnSpPr>
            <p:nvPr/>
          </p:nvCxnSpPr>
          <p:spPr bwMode="auto">
            <a:xfrm>
              <a:off x="676" y="2227"/>
              <a:ext cx="491" cy="22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388" name="AutoShape 102"/>
            <p:cNvCxnSpPr>
              <a:cxnSpLocks noChangeShapeType="1"/>
              <a:stCxn id="99448" idx="31"/>
              <a:endCxn id="99367" idx="1"/>
            </p:cNvCxnSpPr>
            <p:nvPr/>
          </p:nvCxnSpPr>
          <p:spPr bwMode="auto">
            <a:xfrm flipV="1">
              <a:off x="724" y="3504"/>
              <a:ext cx="395" cy="1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389" name="AutoShape 103"/>
            <p:cNvCxnSpPr>
              <a:cxnSpLocks noChangeShapeType="1"/>
              <a:stCxn id="99368" idx="0"/>
              <a:endCxn id="99431" idx="4"/>
            </p:cNvCxnSpPr>
            <p:nvPr/>
          </p:nvCxnSpPr>
          <p:spPr bwMode="auto">
            <a:xfrm flipV="1">
              <a:off x="2607" y="2007"/>
              <a:ext cx="99" cy="24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390" name="AutoShape 104"/>
            <p:cNvCxnSpPr>
              <a:cxnSpLocks noChangeShapeType="1"/>
              <a:stCxn id="99372" idx="3"/>
              <a:endCxn id="99412" idx="23"/>
            </p:cNvCxnSpPr>
            <p:nvPr/>
          </p:nvCxnSpPr>
          <p:spPr bwMode="auto">
            <a:xfrm>
              <a:off x="4143" y="3792"/>
              <a:ext cx="682" cy="1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391" name="AutoShape 105"/>
            <p:cNvCxnSpPr>
              <a:cxnSpLocks noChangeShapeType="1"/>
              <a:stCxn id="99371" idx="3"/>
              <a:endCxn id="99416" idx="2"/>
            </p:cNvCxnSpPr>
            <p:nvPr/>
          </p:nvCxnSpPr>
          <p:spPr bwMode="auto">
            <a:xfrm flipV="1">
              <a:off x="4335" y="2304"/>
              <a:ext cx="288" cy="38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9392" name="Text Box 106"/>
            <p:cNvSpPr txBox="1">
              <a:spLocks noChangeArrowheads="1"/>
            </p:cNvSpPr>
            <p:nvPr/>
          </p:nvSpPr>
          <p:spPr bwMode="auto">
            <a:xfrm>
              <a:off x="303" y="1824"/>
              <a:ext cx="45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Host A</a:t>
              </a:r>
            </a:p>
          </p:txBody>
        </p:sp>
        <p:sp>
          <p:nvSpPr>
            <p:cNvPr id="99393" name="Text Box 107"/>
            <p:cNvSpPr txBox="1">
              <a:spLocks noChangeArrowheads="1"/>
            </p:cNvSpPr>
            <p:nvPr/>
          </p:nvSpPr>
          <p:spPr bwMode="auto">
            <a:xfrm>
              <a:off x="333" y="3314"/>
              <a:ext cx="45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Host B</a:t>
              </a:r>
            </a:p>
          </p:txBody>
        </p:sp>
        <p:sp>
          <p:nvSpPr>
            <p:cNvPr id="99394" name="Text Box 108"/>
            <p:cNvSpPr txBox="1">
              <a:spLocks noChangeArrowheads="1"/>
            </p:cNvSpPr>
            <p:nvPr/>
          </p:nvSpPr>
          <p:spPr bwMode="auto">
            <a:xfrm>
              <a:off x="4671" y="3408"/>
              <a:ext cx="45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Host E</a:t>
              </a:r>
            </a:p>
          </p:txBody>
        </p:sp>
        <p:sp>
          <p:nvSpPr>
            <p:cNvPr id="99395" name="Text Box 109"/>
            <p:cNvSpPr txBox="1">
              <a:spLocks noChangeArrowheads="1"/>
            </p:cNvSpPr>
            <p:nvPr/>
          </p:nvSpPr>
          <p:spPr bwMode="auto">
            <a:xfrm>
              <a:off x="4458" y="1778"/>
              <a:ext cx="45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Host D</a:t>
              </a:r>
            </a:p>
          </p:txBody>
        </p:sp>
        <p:sp>
          <p:nvSpPr>
            <p:cNvPr id="99396" name="Text Box 110"/>
            <p:cNvSpPr txBox="1">
              <a:spLocks noChangeArrowheads="1"/>
            </p:cNvSpPr>
            <p:nvPr/>
          </p:nvSpPr>
          <p:spPr bwMode="auto">
            <a:xfrm>
              <a:off x="2460" y="1536"/>
              <a:ext cx="45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Host C</a:t>
              </a:r>
            </a:p>
          </p:txBody>
        </p:sp>
        <p:sp>
          <p:nvSpPr>
            <p:cNvPr id="99397" name="Text Box 111"/>
            <p:cNvSpPr txBox="1">
              <a:spLocks noChangeArrowheads="1"/>
            </p:cNvSpPr>
            <p:nvPr/>
          </p:nvSpPr>
          <p:spPr bwMode="auto">
            <a:xfrm>
              <a:off x="1152" y="2354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N1</a:t>
              </a:r>
            </a:p>
          </p:txBody>
        </p:sp>
        <p:sp>
          <p:nvSpPr>
            <p:cNvPr id="99398" name="Text Box 112"/>
            <p:cNvSpPr txBox="1">
              <a:spLocks noChangeArrowheads="1"/>
            </p:cNvSpPr>
            <p:nvPr/>
          </p:nvSpPr>
          <p:spPr bwMode="auto">
            <a:xfrm>
              <a:off x="2479" y="2304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N2</a:t>
              </a:r>
            </a:p>
          </p:txBody>
        </p:sp>
        <p:sp>
          <p:nvSpPr>
            <p:cNvPr id="99399" name="Text Box 113"/>
            <p:cNvSpPr txBox="1">
              <a:spLocks noChangeArrowheads="1"/>
            </p:cNvSpPr>
            <p:nvPr/>
          </p:nvSpPr>
          <p:spPr bwMode="auto">
            <a:xfrm>
              <a:off x="4111" y="2594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N3</a:t>
              </a:r>
            </a:p>
          </p:txBody>
        </p:sp>
        <p:sp>
          <p:nvSpPr>
            <p:cNvPr id="99400" name="Text Box 114"/>
            <p:cNvSpPr txBox="1">
              <a:spLocks noChangeArrowheads="1"/>
            </p:cNvSpPr>
            <p:nvPr/>
          </p:nvSpPr>
          <p:spPr bwMode="auto">
            <a:xfrm>
              <a:off x="1089" y="3410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N4</a:t>
              </a:r>
            </a:p>
          </p:txBody>
        </p:sp>
        <p:sp>
          <p:nvSpPr>
            <p:cNvPr id="99401" name="Text Box 115"/>
            <p:cNvSpPr txBox="1">
              <a:spLocks noChangeArrowheads="1"/>
            </p:cNvSpPr>
            <p:nvPr/>
          </p:nvSpPr>
          <p:spPr bwMode="auto">
            <a:xfrm>
              <a:off x="2479" y="2930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N5</a:t>
              </a:r>
            </a:p>
          </p:txBody>
        </p:sp>
        <p:sp>
          <p:nvSpPr>
            <p:cNvPr id="99402" name="Text Box 116"/>
            <p:cNvSpPr txBox="1">
              <a:spLocks noChangeArrowheads="1"/>
            </p:cNvSpPr>
            <p:nvPr/>
          </p:nvSpPr>
          <p:spPr bwMode="auto">
            <a:xfrm>
              <a:off x="3919" y="3698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N7</a:t>
              </a:r>
            </a:p>
          </p:txBody>
        </p:sp>
        <p:sp>
          <p:nvSpPr>
            <p:cNvPr id="99403" name="Text Box 117"/>
            <p:cNvSpPr txBox="1">
              <a:spLocks noChangeArrowheads="1"/>
            </p:cNvSpPr>
            <p:nvPr/>
          </p:nvSpPr>
          <p:spPr bwMode="auto">
            <a:xfrm>
              <a:off x="2479" y="3698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N6</a:t>
              </a:r>
            </a:p>
          </p:txBody>
        </p:sp>
      </p:grpSp>
      <p:grpSp>
        <p:nvGrpSpPr>
          <p:cNvPr id="8" name="Group 118"/>
          <p:cNvGrpSpPr>
            <a:grpSpLocks/>
          </p:cNvGrpSpPr>
          <p:nvPr/>
        </p:nvGrpSpPr>
        <p:grpSpPr bwMode="auto">
          <a:xfrm>
            <a:off x="2133600" y="3276600"/>
            <a:ext cx="1981200" cy="1524000"/>
            <a:chOff x="1152" y="2304"/>
            <a:chExt cx="1248" cy="960"/>
          </a:xfrm>
        </p:grpSpPr>
        <p:sp>
          <p:nvSpPr>
            <p:cNvPr id="99347" name="Line 119"/>
            <p:cNvSpPr>
              <a:spLocks noChangeShapeType="1"/>
            </p:cNvSpPr>
            <p:nvPr/>
          </p:nvSpPr>
          <p:spPr bwMode="auto">
            <a:xfrm flipH="1">
              <a:off x="1152" y="2592"/>
              <a:ext cx="48" cy="672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9348" name="Line 120"/>
            <p:cNvSpPr>
              <a:spLocks noChangeShapeType="1"/>
            </p:cNvSpPr>
            <p:nvPr/>
          </p:nvSpPr>
          <p:spPr bwMode="auto">
            <a:xfrm>
              <a:off x="1344" y="2592"/>
              <a:ext cx="960" cy="432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9349" name="Line 121"/>
            <p:cNvSpPr>
              <a:spLocks noChangeShapeType="1"/>
            </p:cNvSpPr>
            <p:nvPr/>
          </p:nvSpPr>
          <p:spPr bwMode="auto">
            <a:xfrm flipV="1">
              <a:off x="1344" y="2304"/>
              <a:ext cx="1056" cy="48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9" name="Group 122"/>
          <p:cNvGrpSpPr>
            <a:grpSpLocks/>
          </p:cNvGrpSpPr>
          <p:nvPr/>
        </p:nvGrpSpPr>
        <p:grpSpPr bwMode="auto">
          <a:xfrm>
            <a:off x="2286000" y="3733800"/>
            <a:ext cx="1981200" cy="1905000"/>
            <a:chOff x="1248" y="2592"/>
            <a:chExt cx="1248" cy="1200"/>
          </a:xfrm>
        </p:grpSpPr>
        <p:sp>
          <p:nvSpPr>
            <p:cNvPr id="99344" name="Line 123"/>
            <p:cNvSpPr>
              <a:spLocks noChangeShapeType="1"/>
            </p:cNvSpPr>
            <p:nvPr/>
          </p:nvSpPr>
          <p:spPr bwMode="auto">
            <a:xfrm flipV="1">
              <a:off x="1344" y="3024"/>
              <a:ext cx="1008" cy="384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9345" name="Line 124"/>
            <p:cNvSpPr>
              <a:spLocks noChangeShapeType="1"/>
            </p:cNvSpPr>
            <p:nvPr/>
          </p:nvSpPr>
          <p:spPr bwMode="auto">
            <a:xfrm>
              <a:off x="1344" y="3456"/>
              <a:ext cx="1152" cy="336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9346" name="Line 125"/>
            <p:cNvSpPr>
              <a:spLocks noChangeShapeType="1"/>
            </p:cNvSpPr>
            <p:nvPr/>
          </p:nvSpPr>
          <p:spPr bwMode="auto">
            <a:xfrm flipV="1">
              <a:off x="1248" y="2592"/>
              <a:ext cx="96" cy="720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10" name="Group 126"/>
          <p:cNvGrpSpPr>
            <a:grpSpLocks/>
          </p:cNvGrpSpPr>
          <p:nvPr/>
        </p:nvGrpSpPr>
        <p:grpSpPr bwMode="auto">
          <a:xfrm>
            <a:off x="2514600" y="3505200"/>
            <a:ext cx="4267200" cy="457200"/>
            <a:chOff x="1392" y="2448"/>
            <a:chExt cx="2688" cy="288"/>
          </a:xfrm>
        </p:grpSpPr>
        <p:sp>
          <p:nvSpPr>
            <p:cNvPr id="99342" name="Line 127"/>
            <p:cNvSpPr>
              <a:spLocks noChangeShapeType="1"/>
            </p:cNvSpPr>
            <p:nvPr/>
          </p:nvSpPr>
          <p:spPr bwMode="auto">
            <a:xfrm>
              <a:off x="2736" y="2448"/>
              <a:ext cx="1344" cy="288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9343" name="Line 128"/>
            <p:cNvSpPr>
              <a:spLocks noChangeShapeType="1"/>
            </p:cNvSpPr>
            <p:nvPr/>
          </p:nvSpPr>
          <p:spPr bwMode="auto">
            <a:xfrm flipH="1">
              <a:off x="1392" y="2448"/>
              <a:ext cx="1056" cy="48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11" name="Group 129"/>
          <p:cNvGrpSpPr>
            <a:grpSpLocks/>
          </p:cNvGrpSpPr>
          <p:nvPr/>
        </p:nvGrpSpPr>
        <p:grpSpPr bwMode="auto">
          <a:xfrm>
            <a:off x="2514600" y="3429000"/>
            <a:ext cx="4343400" cy="1752600"/>
            <a:chOff x="1392" y="2400"/>
            <a:chExt cx="2736" cy="1104"/>
          </a:xfrm>
        </p:grpSpPr>
        <p:sp>
          <p:nvSpPr>
            <p:cNvPr id="99339" name="Line 130"/>
            <p:cNvSpPr>
              <a:spLocks noChangeShapeType="1"/>
            </p:cNvSpPr>
            <p:nvPr/>
          </p:nvSpPr>
          <p:spPr bwMode="auto">
            <a:xfrm flipV="1">
              <a:off x="2736" y="2784"/>
              <a:ext cx="1392" cy="288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9340" name="Line 131"/>
            <p:cNvSpPr>
              <a:spLocks noChangeShapeType="1"/>
            </p:cNvSpPr>
            <p:nvPr/>
          </p:nvSpPr>
          <p:spPr bwMode="auto">
            <a:xfrm flipH="1">
              <a:off x="1392" y="3120"/>
              <a:ext cx="1104" cy="384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9341" name="Line 132"/>
            <p:cNvSpPr>
              <a:spLocks noChangeShapeType="1"/>
            </p:cNvSpPr>
            <p:nvPr/>
          </p:nvSpPr>
          <p:spPr bwMode="auto">
            <a:xfrm flipH="1" flipV="1">
              <a:off x="1392" y="2400"/>
              <a:ext cx="1056" cy="528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438400" y="5257800"/>
            <a:ext cx="4114800" cy="533400"/>
            <a:chOff x="1344" y="3552"/>
            <a:chExt cx="2592" cy="336"/>
          </a:xfrm>
        </p:grpSpPr>
        <p:sp>
          <p:nvSpPr>
            <p:cNvPr id="99337" name="Line 134"/>
            <p:cNvSpPr>
              <a:spLocks noChangeShapeType="1"/>
            </p:cNvSpPr>
            <p:nvPr/>
          </p:nvSpPr>
          <p:spPr bwMode="auto">
            <a:xfrm flipV="1">
              <a:off x="2688" y="3840"/>
              <a:ext cx="1248" cy="48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9338" name="Line 135"/>
            <p:cNvSpPr>
              <a:spLocks noChangeShapeType="1"/>
            </p:cNvSpPr>
            <p:nvPr/>
          </p:nvSpPr>
          <p:spPr bwMode="auto">
            <a:xfrm flipH="1" flipV="1">
              <a:off x="1344" y="3552"/>
              <a:ext cx="1104" cy="336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137" name="AutoShape 11"/>
          <p:cNvSpPr>
            <a:spLocks noChangeArrowheads="1"/>
          </p:cNvSpPr>
          <p:nvPr/>
        </p:nvSpPr>
        <p:spPr bwMode="auto">
          <a:xfrm>
            <a:off x="2286000" y="1752600"/>
            <a:ext cx="6172200" cy="914400"/>
          </a:xfrm>
          <a:prstGeom prst="wedgeRoundRectCallout">
            <a:avLst>
              <a:gd name="adj1" fmla="val -17083"/>
              <a:gd name="adj2" fmla="val 104163"/>
              <a:gd name="adj3" fmla="val 16667"/>
            </a:avLst>
          </a:prstGeom>
          <a:solidFill>
            <a:srgbClr val="FFCC9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>
                <a:latin typeface="+mn-lt"/>
              </a:rPr>
              <a:t>Why is this different from flooding?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Routing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assume destination-based forwarding</a:t>
            </a:r>
          </a:p>
          <a:p>
            <a:r>
              <a:rPr lang="en-US" dirty="0" smtClean="0"/>
              <a:t>The key challenge is to compute loop-free routes</a:t>
            </a:r>
          </a:p>
          <a:p>
            <a:r>
              <a:rPr lang="en-US" dirty="0" smtClean="0"/>
              <a:t>This is easy when the topology is a tree</a:t>
            </a:r>
          </a:p>
          <a:p>
            <a:pPr lvl="1"/>
            <a:r>
              <a:rPr lang="en-US" dirty="0" smtClean="0"/>
              <a:t>Loops are impossible without reversing a packet</a:t>
            </a:r>
          </a:p>
          <a:p>
            <a:pPr lvl="1"/>
            <a:r>
              <a:rPr lang="en-US" dirty="0" smtClean="0"/>
              <a:t>Flooding always will find the destination</a:t>
            </a:r>
          </a:p>
          <a:p>
            <a:pPr lvl="1"/>
            <a:r>
              <a:rPr lang="en-US" dirty="0" smtClean="0"/>
              <a:t>Can use “learning” to reduce need for flooding</a:t>
            </a:r>
          </a:p>
          <a:p>
            <a:r>
              <a:rPr lang="en-US" dirty="0" smtClean="0"/>
              <a:t>But this approach has serious disadvantages</a:t>
            </a:r>
          </a:p>
          <a:p>
            <a:pPr lvl="1"/>
            <a:r>
              <a:rPr lang="en-US" dirty="0" smtClean="0"/>
              <a:t>Can’t use entire network, must restrict to tree</a:t>
            </a:r>
          </a:p>
          <a:p>
            <a:pPr lvl="1"/>
            <a:r>
              <a:rPr lang="en-US" dirty="0" smtClean="0"/>
              <a:t>Does not react well to failures or host movement</a:t>
            </a:r>
          </a:p>
          <a:p>
            <a:pPr lvl="1"/>
            <a:r>
              <a:rPr lang="en-US" dirty="0" smtClean="0"/>
              <a:t>Universally hated by operators….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31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Ways to Avoid Loops?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 gave you a network graph, could you define loop-free paths to a given destination?</a:t>
            </a:r>
          </a:p>
          <a:p>
            <a:pPr lvl="3"/>
            <a:endParaRPr lang="en-US" dirty="0"/>
          </a:p>
          <a:p>
            <a:r>
              <a:rPr lang="en-US" dirty="0" smtClean="0"/>
              <a:t>Simple algorithm:</a:t>
            </a:r>
          </a:p>
          <a:p>
            <a:pPr lvl="1"/>
            <a:r>
              <a:rPr lang="en-US" dirty="0" smtClean="0"/>
              <a:t>For given source, pick an arbitrary path that doesn’t loop</a:t>
            </a:r>
          </a:p>
          <a:p>
            <a:pPr lvl="1"/>
            <a:r>
              <a:rPr lang="en-US" dirty="0" smtClean="0"/>
              <a:t>For any node not on path, draw a path that does not contradict earlier path</a:t>
            </a:r>
          </a:p>
          <a:p>
            <a:pPr lvl="1"/>
            <a:r>
              <a:rPr lang="en-US" dirty="0" smtClean="0"/>
              <a:t>Continue until all nodes are covered</a:t>
            </a:r>
          </a:p>
          <a:p>
            <a:pPr lvl="1"/>
            <a:endParaRPr lang="en-US" dirty="0"/>
          </a:p>
          <a:p>
            <a:r>
              <a:rPr lang="en-US" dirty="0" smtClean="0"/>
              <a:t>Can pick </a:t>
            </a:r>
            <a:r>
              <a:rPr lang="en-US" i="1" dirty="0" smtClean="0"/>
              <a:t>any</a:t>
            </a:r>
            <a:r>
              <a:rPr lang="en-US" dirty="0" smtClean="0"/>
              <a:t> spanning tree rooted at destination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41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1828800" y="1828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219200" y="2971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962400" y="2057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962400" y="4343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667000" y="5181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438400" y="3124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791200" y="2895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895600" y="3733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676400" y="4648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810000" y="3276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257800" y="4419600"/>
            <a:ext cx="152400" cy="15240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solidFill>
                  <a:srgbClr val="008000"/>
                </a:solidFill>
              </a:ln>
              <a:solidFill>
                <a:srgbClr val="008000"/>
              </a:solidFill>
              <a:effectLst/>
              <a:latin typeface="Courier New" charset="0"/>
            </a:endParaRPr>
          </a:p>
        </p:txBody>
      </p:sp>
      <p:cxnSp>
        <p:nvCxnSpPr>
          <p:cNvPr id="16" name="Straight Connector 15"/>
          <p:cNvCxnSpPr>
            <a:stCxn id="5" idx="5"/>
            <a:endCxn id="10" idx="0"/>
          </p:cNvCxnSpPr>
          <p:nvPr/>
        </p:nvCxnSpPr>
        <p:spPr bwMode="auto">
          <a:xfrm>
            <a:off x="1958882" y="1958882"/>
            <a:ext cx="555718" cy="11653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5" idx="3"/>
            <a:endCxn id="6" idx="0"/>
          </p:cNvCxnSpPr>
          <p:nvPr/>
        </p:nvCxnSpPr>
        <p:spPr bwMode="auto">
          <a:xfrm flipH="1">
            <a:off x="1295400" y="1958882"/>
            <a:ext cx="555718" cy="10129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6" idx="5"/>
            <a:endCxn id="13" idx="1"/>
          </p:cNvCxnSpPr>
          <p:nvPr/>
        </p:nvCxnSpPr>
        <p:spPr bwMode="auto">
          <a:xfrm>
            <a:off x="1349282" y="3101882"/>
            <a:ext cx="349436" cy="15686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2" idx="1"/>
          </p:cNvCxnSpPr>
          <p:nvPr/>
        </p:nvCxnSpPr>
        <p:spPr bwMode="auto">
          <a:xfrm>
            <a:off x="2590800" y="3200400"/>
            <a:ext cx="327118" cy="5557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4" idx="5"/>
          </p:cNvCxnSpPr>
          <p:nvPr/>
        </p:nvCxnSpPr>
        <p:spPr bwMode="auto">
          <a:xfrm>
            <a:off x="3940082" y="3406682"/>
            <a:ext cx="1362354" cy="105755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4" idx="7"/>
          </p:cNvCxnSpPr>
          <p:nvPr/>
        </p:nvCxnSpPr>
        <p:spPr bwMode="auto">
          <a:xfrm flipH="1">
            <a:off x="3940082" y="2133600"/>
            <a:ext cx="98518" cy="11653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endCxn id="11" idx="4"/>
          </p:cNvCxnSpPr>
          <p:nvPr/>
        </p:nvCxnSpPr>
        <p:spPr bwMode="auto">
          <a:xfrm>
            <a:off x="4038600" y="2057400"/>
            <a:ext cx="1828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endCxn id="15" idx="0"/>
          </p:cNvCxnSpPr>
          <p:nvPr/>
        </p:nvCxnSpPr>
        <p:spPr bwMode="auto">
          <a:xfrm flipH="1">
            <a:off x="5334000" y="3048000"/>
            <a:ext cx="53340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9" idx="2"/>
          </p:cNvCxnSpPr>
          <p:nvPr/>
        </p:nvCxnSpPr>
        <p:spPr bwMode="auto">
          <a:xfrm>
            <a:off x="1752600" y="4648200"/>
            <a:ext cx="9144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endCxn id="8" idx="3"/>
          </p:cNvCxnSpPr>
          <p:nvPr/>
        </p:nvCxnSpPr>
        <p:spPr bwMode="auto">
          <a:xfrm>
            <a:off x="2971800" y="3733800"/>
            <a:ext cx="1012918" cy="7396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endCxn id="8" idx="5"/>
          </p:cNvCxnSpPr>
          <p:nvPr/>
        </p:nvCxnSpPr>
        <p:spPr bwMode="auto">
          <a:xfrm flipH="1">
            <a:off x="4092482" y="4419600"/>
            <a:ext cx="1241518" cy="538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endCxn id="8" idx="1"/>
          </p:cNvCxnSpPr>
          <p:nvPr/>
        </p:nvCxnSpPr>
        <p:spPr bwMode="auto">
          <a:xfrm>
            <a:off x="3886200" y="3276600"/>
            <a:ext cx="98518" cy="10891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9" idx="0"/>
          </p:cNvCxnSpPr>
          <p:nvPr/>
        </p:nvCxnSpPr>
        <p:spPr bwMode="auto">
          <a:xfrm flipH="1">
            <a:off x="2743200" y="3810000"/>
            <a:ext cx="22860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0" idx="6"/>
            <a:endCxn id="14" idx="1"/>
          </p:cNvCxnSpPr>
          <p:nvPr/>
        </p:nvCxnSpPr>
        <p:spPr bwMode="auto">
          <a:xfrm>
            <a:off x="2590800" y="3200400"/>
            <a:ext cx="1241518" cy="985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1828800" y="2057400"/>
            <a:ext cx="533400" cy="106680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2514600" y="3276600"/>
            <a:ext cx="327118" cy="511082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3048000" y="3886200"/>
            <a:ext cx="914400" cy="68580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endCxn id="14" idx="2"/>
          </p:cNvCxnSpPr>
          <p:nvPr/>
        </p:nvCxnSpPr>
        <p:spPr bwMode="auto">
          <a:xfrm flipH="1" flipV="1">
            <a:off x="3810000" y="3352800"/>
            <a:ext cx="76200" cy="91440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>
            <a:endCxn id="7" idx="3"/>
          </p:cNvCxnSpPr>
          <p:nvPr/>
        </p:nvCxnSpPr>
        <p:spPr bwMode="auto">
          <a:xfrm flipV="1">
            <a:off x="3886200" y="2187482"/>
            <a:ext cx="98518" cy="101291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>
            <a:off x="4191000" y="2232118"/>
            <a:ext cx="1600200" cy="892082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flipH="1">
            <a:off x="5257800" y="3200400"/>
            <a:ext cx="457200" cy="114300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2819400" y="4038600"/>
            <a:ext cx="228600" cy="106680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1828800" y="4876800"/>
            <a:ext cx="762000" cy="45720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1219200" y="3200400"/>
            <a:ext cx="381000" cy="144780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28604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Helvetica"/>
        <a:ea typeface=""/>
        <a:cs typeface="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20659</TotalTime>
  <Words>4262</Words>
  <Application>Microsoft Macintosh PowerPoint</Application>
  <PresentationFormat>On-screen Show (4:3)</PresentationFormat>
  <Paragraphs>1131</Paragraphs>
  <Slides>62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4" baseType="lpstr">
      <vt:lpstr>cs426</vt:lpstr>
      <vt:lpstr>Equation</vt:lpstr>
      <vt:lpstr>More Routing</vt:lpstr>
      <vt:lpstr>Let’s focus on clarifying questions</vt:lpstr>
      <vt:lpstr>Warning….</vt:lpstr>
      <vt:lpstr>Logic Refresher</vt:lpstr>
      <vt:lpstr>Short Summary of Course</vt:lpstr>
      <vt:lpstr>10 Years from Now….</vt:lpstr>
      <vt:lpstr>Previous Routing Lecture</vt:lpstr>
      <vt:lpstr>Other Ways to Avoid Loops?</vt:lpstr>
      <vt:lpstr>Example</vt:lpstr>
      <vt:lpstr>Loops are easy to avoid…</vt:lpstr>
      <vt:lpstr>Link-State</vt:lpstr>
      <vt:lpstr>Link-State Routing Is Conceptually Simple</vt:lpstr>
      <vt:lpstr>Link State Routing</vt:lpstr>
      <vt:lpstr>Link State: Each Node Has Global View</vt:lpstr>
      <vt:lpstr>How to Compute Routes</vt:lpstr>
      <vt:lpstr>“Least Cost” Routes</vt:lpstr>
      <vt:lpstr>Example</vt:lpstr>
      <vt:lpstr>Dijkstra’s Shortest Path Algorithm</vt:lpstr>
      <vt:lpstr>Notation</vt:lpstr>
      <vt:lpstr>Dijkstra’s Algorithm</vt:lpstr>
      <vt:lpstr>Example: Dijkstra’s Algorithm</vt:lpstr>
      <vt:lpstr>Example: Dijkstra’s Algorithm</vt:lpstr>
      <vt:lpstr>Example: Dijkstra’s Algorithm</vt:lpstr>
      <vt:lpstr>Example: Dijkstra’s Algorithm</vt:lpstr>
      <vt:lpstr>Example: Dijkstra’s Algorithm</vt:lpstr>
      <vt:lpstr>Example: Dijkstra’s Algorithm</vt:lpstr>
      <vt:lpstr>Example: Dijkstra’s Algorithm</vt:lpstr>
      <vt:lpstr>Example: Dijkstra’s Algorithm</vt:lpstr>
      <vt:lpstr>Example: Dijkstra’s Algorithm</vt:lpstr>
      <vt:lpstr>The Forwarding Table</vt:lpstr>
      <vt:lpstr>Complexity</vt:lpstr>
      <vt:lpstr>Flooding the Topology Information</vt:lpstr>
      <vt:lpstr>Making Flooding Reliable</vt:lpstr>
      <vt:lpstr>When to Initiate Flood?</vt:lpstr>
      <vt:lpstr>Convergence</vt:lpstr>
      <vt:lpstr>Convergence Delay</vt:lpstr>
      <vt:lpstr>Transient Disruptions</vt:lpstr>
      <vt:lpstr>Reducing Convergence Delay</vt:lpstr>
      <vt:lpstr>Scaling Link-State Routing</vt:lpstr>
      <vt:lpstr>What about other approaches?</vt:lpstr>
      <vt:lpstr>Learn-By-Doing</vt:lpstr>
      <vt:lpstr>The Task</vt:lpstr>
      <vt:lpstr>Ground Rules</vt:lpstr>
      <vt:lpstr>Go!</vt:lpstr>
      <vt:lpstr>PowerPoint Presentation</vt:lpstr>
      <vt:lpstr>Distance-Vector</vt:lpstr>
      <vt:lpstr>Distributed Computation of Routes</vt:lpstr>
      <vt:lpstr>Example of Distributed Computation</vt:lpstr>
      <vt:lpstr>This is what you could have done</vt:lpstr>
      <vt:lpstr>Step 1</vt:lpstr>
      <vt:lpstr>Step 1</vt:lpstr>
      <vt:lpstr>Step 2</vt:lpstr>
      <vt:lpstr>Step 2</vt:lpstr>
      <vt:lpstr>Step 3</vt:lpstr>
      <vt:lpstr>Step 3</vt:lpstr>
      <vt:lpstr>Why Not Stand Up Twice?</vt:lpstr>
      <vt:lpstr>Congratulations!</vt:lpstr>
      <vt:lpstr>Routing “Metrics”</vt:lpstr>
      <vt:lpstr>Distance Vector Routing</vt:lpstr>
      <vt:lpstr>Information Flow in Distance Vector</vt:lpstr>
      <vt:lpstr>Information Flow in Distance Vector</vt:lpstr>
      <vt:lpstr>Information Flow in Distance Vector</vt:lpstr>
    </vt:vector>
  </TitlesOfParts>
  <Company>ICSI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Computer Networks</dc:title>
  <cp:lastModifiedBy>Scott Shenker</cp:lastModifiedBy>
  <cp:revision>1092</cp:revision>
  <cp:lastPrinted>2012-09-08T21:42:36Z</cp:lastPrinted>
  <dcterms:modified xsi:type="dcterms:W3CDTF">2012-09-30T13:51:55Z</dcterms:modified>
</cp:coreProperties>
</file>