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8"/>
  </p:notesMasterIdLst>
  <p:handoutMasterIdLst>
    <p:handoutMasterId r:id="rId79"/>
  </p:handoutMasterIdLst>
  <p:sldIdLst>
    <p:sldId id="424" r:id="rId2"/>
    <p:sldId id="479" r:id="rId3"/>
    <p:sldId id="530" r:id="rId4"/>
    <p:sldId id="534" r:id="rId5"/>
    <p:sldId id="536" r:id="rId6"/>
    <p:sldId id="537" r:id="rId7"/>
    <p:sldId id="538" r:id="rId8"/>
    <p:sldId id="539" r:id="rId9"/>
    <p:sldId id="554" r:id="rId10"/>
    <p:sldId id="540" r:id="rId11"/>
    <p:sldId id="541" r:id="rId12"/>
    <p:sldId id="555" r:id="rId13"/>
    <p:sldId id="542" r:id="rId14"/>
    <p:sldId id="543" r:id="rId15"/>
    <p:sldId id="544" r:id="rId16"/>
    <p:sldId id="556" r:id="rId17"/>
    <p:sldId id="545" r:id="rId18"/>
    <p:sldId id="553" r:id="rId19"/>
    <p:sldId id="557" r:id="rId20"/>
    <p:sldId id="546" r:id="rId21"/>
    <p:sldId id="547" r:id="rId22"/>
    <p:sldId id="558" r:id="rId23"/>
    <p:sldId id="548" r:id="rId24"/>
    <p:sldId id="559" r:id="rId25"/>
    <p:sldId id="549" r:id="rId26"/>
    <p:sldId id="550" r:id="rId27"/>
    <p:sldId id="551" r:id="rId28"/>
    <p:sldId id="552" r:id="rId29"/>
    <p:sldId id="392" r:id="rId30"/>
    <p:sldId id="560" r:id="rId31"/>
    <p:sldId id="377" r:id="rId32"/>
    <p:sldId id="459" r:id="rId33"/>
    <p:sldId id="393" r:id="rId34"/>
    <p:sldId id="431" r:id="rId35"/>
    <p:sldId id="432" r:id="rId36"/>
    <p:sldId id="457" r:id="rId37"/>
    <p:sldId id="460" r:id="rId38"/>
    <p:sldId id="561" r:id="rId39"/>
    <p:sldId id="433" r:id="rId40"/>
    <p:sldId id="437" r:id="rId41"/>
    <p:sldId id="434" r:id="rId42"/>
    <p:sldId id="438" r:id="rId43"/>
    <p:sldId id="444" r:id="rId44"/>
    <p:sldId id="439" r:id="rId45"/>
    <p:sldId id="435" r:id="rId46"/>
    <p:sldId id="436" r:id="rId47"/>
    <p:sldId id="480" r:id="rId48"/>
    <p:sldId id="396" r:id="rId49"/>
    <p:sldId id="398" r:id="rId50"/>
    <p:sldId id="473" r:id="rId51"/>
    <p:sldId id="482" r:id="rId52"/>
    <p:sldId id="400" r:id="rId53"/>
    <p:sldId id="399" r:id="rId54"/>
    <p:sldId id="445" r:id="rId55"/>
    <p:sldId id="417" r:id="rId56"/>
    <p:sldId id="415" r:id="rId57"/>
    <p:sldId id="449" r:id="rId58"/>
    <p:sldId id="440" r:id="rId59"/>
    <p:sldId id="448" r:id="rId60"/>
    <p:sldId id="464" r:id="rId61"/>
    <p:sldId id="481" r:id="rId62"/>
    <p:sldId id="401" r:id="rId63"/>
    <p:sldId id="414" r:id="rId64"/>
    <p:sldId id="450" r:id="rId65"/>
    <p:sldId id="402" r:id="rId66"/>
    <p:sldId id="413" r:id="rId67"/>
    <p:sldId id="461" r:id="rId68"/>
    <p:sldId id="463" r:id="rId69"/>
    <p:sldId id="419" r:id="rId70"/>
    <p:sldId id="483" r:id="rId71"/>
    <p:sldId id="420" r:id="rId72"/>
    <p:sldId id="421" r:id="rId73"/>
    <p:sldId id="458" r:id="rId74"/>
    <p:sldId id="453" r:id="rId75"/>
    <p:sldId id="422" r:id="rId76"/>
    <p:sldId id="477" r:id="rId77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FFFF99"/>
    <a:srgbClr val="FFCC99"/>
    <a:srgbClr val="FF3300"/>
    <a:srgbClr val="CCFFFF"/>
    <a:srgbClr val="FFCC00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64"/>
    </p:cViewPr>
    <p:sldLst>
      <p:sld r:id="rId1" collapse="1"/>
      <p:sld r:id="rId2" collapse="1"/>
      <p:sld r:id="rId3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11728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1.xml"/><Relationship Id="rId2" Type="http://schemas.openxmlformats.org/officeDocument/2006/relationships/slide" Target="slides/slide73.xml"/><Relationship Id="rId3" Type="http://schemas.openxmlformats.org/officeDocument/2006/relationships/slide" Target="slides/slide7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02EF8BA3-F8A3-EA43-855D-AAC46D8E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73AB7D2-44D9-C341-97F4-AF3A6AE0B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D7E1F0-2A7B-2748-B529-5897D1852A7B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3F2CD5D-F911-8B48-B03B-9E1591F7021D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2475"/>
            <a:ext cx="5362575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500" tIns="47750" rIns="95500" bIns="47750"/>
          <a:lstStyle/>
          <a:p>
            <a:pPr defTabSz="912813">
              <a:spcBef>
                <a:spcPct val="0"/>
              </a:spcBef>
            </a:pPr>
            <a:endParaRPr lang="fr-FR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49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F9E32AA-7538-D44B-BB17-65E8A8E1DE8A}" type="slidenum">
              <a:rPr lang="en-US" sz="1300" b="0">
                <a:latin typeface="Times New Roman" charset="0"/>
              </a:rPr>
              <a:pPr eaLnBrk="1" hangingPunct="1"/>
              <a:t>50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C31C9-6D3B-3544-8EE9-1427378FF53B}" type="slidenum">
              <a:rPr lang="en-US" sz="1300" b="0">
                <a:latin typeface="Times New Roman" charset="0"/>
              </a:rPr>
              <a:pPr eaLnBrk="1" hangingPunct="1"/>
              <a:t>52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63B2478-E01E-A947-BE07-0ABE2E1C9EF0}" type="slidenum">
              <a:rPr lang="en-US" sz="1300" b="0">
                <a:latin typeface="Times New Roman" charset="0"/>
              </a:rPr>
              <a:pPr eaLnBrk="1" hangingPunct="1"/>
              <a:t>53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62C606F-5FD1-1240-B84E-F47B7CCE70FC}" type="slidenum">
              <a:rPr lang="en-US" sz="1300" b="0">
                <a:latin typeface="Times New Roman" charset="0"/>
              </a:rPr>
              <a:pPr eaLnBrk="1" hangingPunct="1"/>
              <a:t>55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CFB8DC4-C973-3B4E-8B9B-213E31135BEF}" type="slidenum">
              <a:rPr lang="en-US" sz="1300" b="0">
                <a:latin typeface="Times New Roman" charset="0"/>
              </a:rPr>
              <a:pPr eaLnBrk="1" hangingPunct="1"/>
              <a:t>56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0616FBB-0264-404D-AED8-A98E06BCF961}" type="slidenum">
              <a:rPr lang="en-US" sz="1300" b="0">
                <a:latin typeface="Times New Roman" charset="0"/>
              </a:rPr>
              <a:pPr eaLnBrk="1" hangingPunct="1"/>
              <a:t>57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C31C9-6D3B-3544-8EE9-1427378FF53B}" type="slidenum">
              <a:rPr lang="en-US" sz="1300" b="0">
                <a:latin typeface="Times New Roman" charset="0"/>
              </a:rPr>
              <a:pPr eaLnBrk="1" hangingPunct="1"/>
              <a:t>58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for input!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5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0CE499A-1DB1-1646-9DE1-C585E85F5D6A}" type="slidenum">
              <a:rPr lang="en-US" sz="1300" b="0">
                <a:latin typeface="Times New Roman" charset="0"/>
              </a:rPr>
              <a:pPr eaLnBrk="1" hangingPunct="1"/>
              <a:t>59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0616FBB-0264-404D-AED8-A98E06BCF961}" type="slidenum">
              <a:rPr lang="en-US" sz="1300" b="0">
                <a:latin typeface="Times New Roman" charset="0"/>
              </a:rPr>
              <a:pPr eaLnBrk="1" hangingPunct="1"/>
              <a:t>62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BB7AE1D-933C-6F4B-A519-23E62013EB2E}" type="slidenum">
              <a:rPr lang="en-US" sz="1300" b="0">
                <a:latin typeface="Times New Roman" charset="0"/>
              </a:rPr>
              <a:pPr eaLnBrk="1" hangingPunct="1"/>
              <a:t>63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0616FBB-0264-404D-AED8-A98E06BCF961}" type="slidenum">
              <a:rPr lang="en-US" sz="1300" b="0">
                <a:latin typeface="Times New Roman" charset="0"/>
              </a:rPr>
              <a:pPr eaLnBrk="1" hangingPunct="1"/>
              <a:t>64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F151C3C-F8E8-0C49-AD22-28CFC2BDC263}" type="slidenum">
              <a:rPr lang="en-US" sz="1300" b="0">
                <a:latin typeface="Times New Roman" charset="0"/>
              </a:rPr>
              <a:pPr eaLnBrk="1" hangingPunct="1"/>
              <a:t>65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0CE499A-1DB1-1646-9DE1-C585E85F5D6A}" type="slidenum">
              <a:rPr lang="en-US" sz="1300" b="0">
                <a:latin typeface="Times New Roman" charset="0"/>
              </a:rPr>
              <a:pPr eaLnBrk="1" hangingPunct="1"/>
              <a:t>66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204167-EFB0-2D48-A5F0-063C27AB3381}" type="slidenum">
              <a:rPr lang="en-US" sz="1300" b="0">
                <a:latin typeface="Times New Roman" charset="0"/>
              </a:rPr>
              <a:pPr eaLnBrk="1" hangingPunct="1"/>
              <a:t>71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2204167-EFB0-2D48-A5F0-063C27AB3381}" type="slidenum">
              <a:rPr lang="en-US" sz="1300" b="0">
                <a:latin typeface="Times New Roman" charset="0"/>
              </a:rPr>
              <a:pPr eaLnBrk="1" hangingPunct="1"/>
              <a:t>73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F9C7354-181B-D94B-B7FA-3A0EF60520CC}" type="slidenum">
              <a:rPr lang="en-US" sz="1300" b="0">
                <a:latin typeface="Times New Roman" charset="0"/>
              </a:rPr>
              <a:pPr eaLnBrk="1" hangingPunct="1"/>
              <a:t>75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9613"/>
            <a:ext cx="4841875" cy="3630612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576763"/>
            <a:ext cx="5345113" cy="434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34" tIns="47567" rIns="95134" bIns="47567"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for input!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for input!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5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for input!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for input!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picture of access network and backbone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8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for input!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for input!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EBFFA4-4FB4-034B-8719-BC8965F48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BE0B-F8F2-2741-8753-F2B92EC5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A625-DC3D-FA49-90C5-8EEE931F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7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8D89-58AB-BC45-AE0C-6A5235B6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264DD-BEA0-4A47-8FBC-F1EED05C0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1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FE19-E9AE-8742-BA53-04A34F84B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CF3F-2856-504C-AF99-1FFFA3E72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F345-A112-9B4C-A479-A4BF0682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007F-CFE9-BC4F-8510-1D2748A4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3E9D-A524-7448-B3F0-72FE780A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0310-5AEE-8F4B-9413-50659C46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88AE5CC-9666-4443-A152-0D9C7505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Missing Pieces,</a:t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 Designing IP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84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access network is “switched”, we understand it</a:t>
            </a:r>
          </a:p>
          <a:p>
            <a:pPr lvl="1"/>
            <a:r>
              <a:rPr lang="en-US" dirty="0" smtClean="0"/>
              <a:t>Just like any other packet-switched network</a:t>
            </a:r>
          </a:p>
          <a:p>
            <a:pPr lvl="1"/>
            <a:endParaRPr lang="en-US" dirty="0"/>
          </a:p>
          <a:p>
            <a:r>
              <a:rPr lang="en-US" dirty="0" smtClean="0"/>
              <a:t>If the access network is </a:t>
            </a:r>
            <a:r>
              <a:rPr lang="en-US" b="1" i="1" dirty="0" smtClean="0">
                <a:solidFill>
                  <a:schemeClr val="accent1"/>
                </a:solidFill>
              </a:rPr>
              <a:t>shared</a:t>
            </a:r>
            <a:r>
              <a:rPr lang="en-US" dirty="0" smtClean="0"/>
              <a:t> medium, then we need to figure out how to share the medium</a:t>
            </a:r>
          </a:p>
          <a:p>
            <a:pPr lvl="1"/>
            <a:r>
              <a:rPr lang="en-US" dirty="0" smtClean="0"/>
              <a:t>Wireless</a:t>
            </a:r>
          </a:p>
          <a:p>
            <a:pPr lvl="1"/>
            <a:r>
              <a:rPr lang="en-US" dirty="0" smtClean="0"/>
              <a:t>Classical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Access Control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Carrier sense: (CSMA)</a:t>
            </a:r>
          </a:p>
          <a:p>
            <a:pPr lvl="1"/>
            <a:r>
              <a:rPr lang="en-US" dirty="0" smtClean="0"/>
              <a:t>Don’t send if someone else is sending</a:t>
            </a:r>
          </a:p>
          <a:p>
            <a:pPr lvl="1"/>
            <a:endParaRPr lang="en-US" dirty="0"/>
          </a:p>
          <a:p>
            <a:r>
              <a:rPr lang="en-US" dirty="0" smtClean="0"/>
              <a:t>Collision detection: (CD)</a:t>
            </a:r>
          </a:p>
          <a:p>
            <a:pPr lvl="1"/>
            <a:r>
              <a:rPr lang="en-US" dirty="0" smtClean="0"/>
              <a:t>Stop if you detect someone else was also sending</a:t>
            </a:r>
          </a:p>
          <a:p>
            <a:pPr lvl="1"/>
            <a:endParaRPr lang="en-US" dirty="0"/>
          </a:p>
          <a:p>
            <a:r>
              <a:rPr lang="en-US" dirty="0" smtClean="0"/>
              <a:t>Collision avoidance: (CA)</a:t>
            </a:r>
          </a:p>
          <a:p>
            <a:pPr lvl="1"/>
            <a:r>
              <a:rPr lang="en-US" dirty="0" smtClean="0"/>
              <a:t>How to arrange transmissions so that they don’t collide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762000" y="5105400"/>
            <a:ext cx="7010400" cy="914400"/>
          </a:xfrm>
          <a:prstGeom prst="wedgeRoundRectCallout">
            <a:avLst>
              <a:gd name="adj1" fmla="val 29694"/>
              <a:gd name="adj2" fmla="val 4452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This is the subject of my first CS paper.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762000" y="5105400"/>
            <a:ext cx="7010400" cy="914400"/>
          </a:xfrm>
          <a:prstGeom prst="wedgeRoundRectCallout">
            <a:avLst>
              <a:gd name="adj1" fmla="val 29694"/>
              <a:gd name="adj2" fmla="val 4452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And you know how old people like me</a:t>
            </a:r>
          </a:p>
          <a:p>
            <a:pPr algn="ctr"/>
            <a:r>
              <a:rPr lang="en-US" sz="2800" dirty="0" smtClean="0">
                <a:latin typeface="+mn-lt"/>
              </a:rPr>
              <a:t>like to relive their youth…..</a:t>
            </a:r>
          </a:p>
        </p:txBody>
      </p:sp>
    </p:spTree>
    <p:extLst>
      <p:ext uri="{BB962C8B-B14F-4D97-AF65-F5344CB8AC3E}">
        <p14:creationId xmlns:p14="http://schemas.microsoft.com/office/powerpoint/2010/main" val="308325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network from laptop</a:t>
            </a:r>
          </a:p>
          <a:p>
            <a:pPr lvl="1"/>
            <a:r>
              <a:rPr lang="en-US" dirty="0" smtClean="0"/>
              <a:t>Wireless or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b="1" dirty="0" smtClean="0"/>
              <a:t>Network management (need to make it work)</a:t>
            </a:r>
            <a:endParaRPr lang="en-US" b="1" dirty="0"/>
          </a:p>
          <a:p>
            <a:r>
              <a:rPr lang="en-US" dirty="0" smtClean="0"/>
              <a:t>Mapping “real world name” to “network name”</a:t>
            </a:r>
            <a:endParaRPr lang="en-US" dirty="0"/>
          </a:p>
          <a:p>
            <a:r>
              <a:rPr lang="en-US" dirty="0" smtClean="0"/>
              <a:t>Mapping network name to location</a:t>
            </a:r>
            <a:endParaRPr lang="en-US" dirty="0"/>
          </a:p>
          <a:p>
            <a:r>
              <a:rPr lang="en-US" dirty="0" smtClean="0"/>
              <a:t>Download content from location</a:t>
            </a:r>
          </a:p>
          <a:p>
            <a:r>
              <a:rPr lang="en-US" dirty="0" smtClean="0"/>
              <a:t>Addressing general security concerns</a:t>
            </a:r>
          </a:p>
          <a:p>
            <a:pPr lvl="1"/>
            <a:r>
              <a:rPr lang="en-US" dirty="0" smtClean="0"/>
              <a:t>Verifying that this is the right content</a:t>
            </a:r>
          </a:p>
          <a:p>
            <a:pPr lvl="1"/>
            <a:r>
              <a:rPr lang="en-US" dirty="0" smtClean="0"/>
              <a:t>And that no one can tell what she’s downloading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9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</a:t>
            </a:r>
            <a:r>
              <a:rPr lang="en-US" dirty="0"/>
              <a:t>how network interconnects to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 err="1" smtClean="0"/>
              <a:t>Interdomain</a:t>
            </a:r>
            <a:r>
              <a:rPr lang="en-US" dirty="0" smtClean="0"/>
              <a:t> routing</a:t>
            </a:r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eep </a:t>
            </a:r>
            <a:r>
              <a:rPr lang="en-US" dirty="0"/>
              <a:t>unwanted traffic off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Firewalls and access control</a:t>
            </a:r>
            <a:endParaRPr lang="en-US" dirty="0"/>
          </a:p>
          <a:p>
            <a:r>
              <a:rPr lang="en-US" dirty="0"/>
              <a:t>Share limited number of public </a:t>
            </a:r>
            <a:r>
              <a:rPr lang="en-US" dirty="0" smtClean="0"/>
              <a:t>addresses</a:t>
            </a:r>
          </a:p>
          <a:p>
            <a:pPr lvl="1"/>
            <a:r>
              <a:rPr lang="en-US" dirty="0" smtClean="0"/>
              <a:t>NAT</a:t>
            </a:r>
            <a:endParaRPr lang="en-US" dirty="0"/>
          </a:p>
          <a:p>
            <a:r>
              <a:rPr lang="en-US" dirty="0" smtClean="0"/>
              <a:t>Keep </a:t>
            </a:r>
            <a:r>
              <a:rPr lang="en-US" dirty="0"/>
              <a:t>links from </a:t>
            </a:r>
            <a:r>
              <a:rPr lang="en-US" dirty="0" smtClean="0"/>
              <a:t>overloading</a:t>
            </a:r>
          </a:p>
          <a:p>
            <a:pPr lvl="1"/>
            <a:r>
              <a:rPr lang="en-US" dirty="0" smtClean="0"/>
              <a:t>Traffic engineering</a:t>
            </a:r>
            <a:endParaRPr lang="en-US" dirty="0"/>
          </a:p>
          <a:p>
            <a:pPr marL="0" indent="0" algn="ctr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Most undeveloped part of Internet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9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abstractions, no layers</a:t>
            </a:r>
          </a:p>
          <a:p>
            <a:r>
              <a:rPr lang="en-US" dirty="0" smtClean="0"/>
              <a:t>Just complicated distributed algorithms</a:t>
            </a:r>
          </a:p>
          <a:p>
            <a:pPr lvl="1"/>
            <a:r>
              <a:rPr lang="en-US" dirty="0" smtClean="0"/>
              <a:t>Such as routing algorithms</a:t>
            </a:r>
          </a:p>
          <a:p>
            <a:r>
              <a:rPr lang="en-US" dirty="0" smtClean="0"/>
              <a:t>Or manual configuration</a:t>
            </a:r>
          </a:p>
          <a:p>
            <a:pPr lvl="1"/>
            <a:r>
              <a:rPr lang="en-US" dirty="0" smtClean="0"/>
              <a:t>Such as Access Control Lists and Firewalls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5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abstractions</a:t>
            </a:r>
          </a:p>
          <a:p>
            <a:r>
              <a:rPr lang="en-US" dirty="0" smtClean="0"/>
              <a:t>No complicated distributed algorithms</a:t>
            </a:r>
          </a:p>
          <a:p>
            <a:r>
              <a:rPr lang="en-US" dirty="0" smtClean="0"/>
              <a:t>Treat networks like systems…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i="1" dirty="0">
                <a:solidFill>
                  <a:srgbClr val="F47A00"/>
                </a:solidFill>
              </a:rPr>
              <a:t>T</a:t>
            </a:r>
            <a:r>
              <a:rPr lang="en-US" sz="4400" i="1" dirty="0" smtClean="0">
                <a:solidFill>
                  <a:srgbClr val="F47A00"/>
                </a:solidFill>
              </a:rPr>
              <a:t>wo lectures later in semester!</a:t>
            </a:r>
          </a:p>
          <a:p>
            <a:pPr marL="0" indent="0" algn="ctr">
              <a:buNone/>
            </a:pPr>
            <a:r>
              <a:rPr lang="en-US" sz="4400" i="1" dirty="0">
                <a:solidFill>
                  <a:srgbClr val="F47A00"/>
                </a:solidFill>
              </a:rPr>
              <a:t>F</a:t>
            </a:r>
            <a:r>
              <a:rPr lang="en-US" sz="4400" i="1" dirty="0" smtClean="0">
                <a:solidFill>
                  <a:srgbClr val="F47A00"/>
                </a:solidFill>
              </a:rPr>
              <a:t>ind out why stick shifts are the root of all evil in networking!</a:t>
            </a:r>
            <a:endParaRPr lang="en-US" sz="4400" i="1" dirty="0">
              <a:solidFill>
                <a:srgbClr val="F47A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8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network from laptop</a:t>
            </a:r>
          </a:p>
          <a:p>
            <a:pPr lvl="1"/>
            <a:r>
              <a:rPr lang="en-US" dirty="0" smtClean="0"/>
              <a:t>Wireless or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dirty="0" smtClean="0"/>
              <a:t>Network management (someone needs to make it work)</a:t>
            </a:r>
            <a:endParaRPr lang="en-US" dirty="0"/>
          </a:p>
          <a:p>
            <a:r>
              <a:rPr lang="en-US" b="1" dirty="0" smtClean="0"/>
              <a:t>Mapping “real world name” to “network name”</a:t>
            </a:r>
            <a:endParaRPr lang="en-US" b="1" dirty="0"/>
          </a:p>
          <a:p>
            <a:r>
              <a:rPr lang="en-US" dirty="0" smtClean="0"/>
              <a:t>Mapping network name to location</a:t>
            </a:r>
            <a:endParaRPr lang="en-US" dirty="0"/>
          </a:p>
          <a:p>
            <a:r>
              <a:rPr lang="en-US" dirty="0" smtClean="0"/>
              <a:t>Download content from location</a:t>
            </a:r>
          </a:p>
          <a:p>
            <a:r>
              <a:rPr lang="en-US" dirty="0" smtClean="0"/>
              <a:t>Addressing general security concerns</a:t>
            </a:r>
          </a:p>
          <a:p>
            <a:pPr lvl="1"/>
            <a:r>
              <a:rPr lang="en-US" dirty="0" smtClean="0"/>
              <a:t>Verifying that this is the right content</a:t>
            </a:r>
          </a:p>
          <a:p>
            <a:pPr lvl="1"/>
            <a:r>
              <a:rPr lang="en-US" dirty="0" smtClean="0"/>
              <a:t>And that no one can tell what she’s downloading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9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685800"/>
          </a:xfrm>
        </p:spPr>
        <p:txBody>
          <a:bodyPr/>
          <a:lstStyle/>
          <a:p>
            <a:r>
              <a:rPr lang="en-US" dirty="0" smtClean="0"/>
              <a:t>“Real World Name” to “Network Name”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Joan knows what music she wants</a:t>
            </a:r>
          </a:p>
          <a:p>
            <a:pPr lvl="6"/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oesn’t know how to tell network what she wants</a:t>
            </a:r>
          </a:p>
          <a:p>
            <a:pPr lvl="6"/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eeds to map “real world name” (John Cage)….</a:t>
            </a:r>
          </a:p>
          <a:p>
            <a:pPr lvl="7"/>
            <a:endParaRPr lang="en-US" dirty="0"/>
          </a:p>
          <a:p>
            <a:r>
              <a:rPr lang="en-US" dirty="0" smtClean="0"/>
              <a:t>…..to a name that the infrastructure understands</a:t>
            </a:r>
          </a:p>
          <a:p>
            <a:pPr lvl="1"/>
            <a:r>
              <a:rPr lang="en-US" dirty="0" smtClean="0"/>
              <a:t>We will call this the “network name” but this isn’t a name at the IP level, but another portion of the infrastructure</a:t>
            </a:r>
            <a:endParaRPr lang="en-US" dirty="0"/>
          </a:p>
          <a:p>
            <a:r>
              <a:rPr lang="en-US" b="1" dirty="0" smtClean="0"/>
              <a:t>Search engine!</a:t>
            </a:r>
          </a:p>
          <a:p>
            <a:pPr lvl="1"/>
            <a:r>
              <a:rPr lang="en-US" dirty="0" smtClean="0"/>
              <a:t>Maps keywords to 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 bwMode="auto">
          <a:xfrm>
            <a:off x="4876800" y="3276600"/>
            <a:ext cx="3352800" cy="685800"/>
          </a:xfrm>
          <a:prstGeom prst="wedgeRectCallout">
            <a:avLst>
              <a:gd name="adj1" fmla="val -35283"/>
              <a:gd name="adj2" fmla="val 97041"/>
            </a:avLst>
          </a:prstGeom>
          <a:solidFill>
            <a:srgbClr val="FFCC00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/>
          <a:lstStyle/>
          <a:p>
            <a:pPr lvl="0" algn="ctr"/>
            <a:r>
              <a:rPr lang="en-US" sz="2800" b="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How can we do this?</a:t>
            </a:r>
            <a:endParaRPr lang="en-US" sz="2800" b="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9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685800"/>
          </a:xfrm>
        </p:spPr>
        <p:txBody>
          <a:bodyPr/>
          <a:lstStyle/>
          <a:p>
            <a:r>
              <a:rPr lang="en-US" dirty="0" smtClean="0"/>
              <a:t>What is a “Network Name”?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47A00"/>
                </a:solidFill>
              </a:rPr>
              <a:t>HTTP://www.youtube.com/watch?v=hUJagb7hL0E</a:t>
            </a:r>
          </a:p>
          <a:p>
            <a:pPr lvl="3"/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HTTP</a:t>
            </a:r>
            <a:r>
              <a:rPr lang="en-US" dirty="0" smtClean="0"/>
              <a:t> is host-to-host protocol</a:t>
            </a:r>
            <a:endParaRPr lang="en-US" dirty="0" smtClean="0">
              <a:hlinkClick r:id="rId2"/>
            </a:endParaRPr>
          </a:p>
          <a:p>
            <a:pPr lvl="3"/>
            <a:endParaRPr lang="en-US" dirty="0">
              <a:hlinkClick r:id="rId2"/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www.youtube.com</a:t>
            </a:r>
            <a:r>
              <a:rPr lang="en-US" dirty="0" smtClean="0"/>
              <a:t> is a “host name”</a:t>
            </a:r>
          </a:p>
          <a:p>
            <a:pPr lvl="1"/>
            <a:r>
              <a:rPr lang="en-US" dirty="0" smtClean="0"/>
              <a:t>Widely replicated, but still represents a host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watch?v=</a:t>
            </a:r>
            <a:r>
              <a:rPr lang="en-US" dirty="0" smtClean="0">
                <a:solidFill>
                  <a:srgbClr val="FF6600"/>
                </a:solidFill>
              </a:rPr>
              <a:t>hUJagb7hL0E </a:t>
            </a:r>
            <a:r>
              <a:rPr lang="en-US" dirty="0" smtClean="0"/>
              <a:t>is meaningful to host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network from laptop</a:t>
            </a:r>
          </a:p>
          <a:p>
            <a:pPr lvl="1"/>
            <a:r>
              <a:rPr lang="en-US" dirty="0" smtClean="0"/>
              <a:t>Wireless or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dirty="0" smtClean="0"/>
              <a:t>Network management (someone needs to make it work)</a:t>
            </a:r>
            <a:endParaRPr lang="en-US" dirty="0"/>
          </a:p>
          <a:p>
            <a:r>
              <a:rPr lang="en-US" dirty="0" smtClean="0"/>
              <a:t>Mapping “real world name” to “network name”</a:t>
            </a:r>
            <a:endParaRPr lang="en-US" dirty="0"/>
          </a:p>
          <a:p>
            <a:r>
              <a:rPr lang="en-US" b="1" dirty="0" smtClean="0"/>
              <a:t>Mapping network name to location</a:t>
            </a:r>
            <a:endParaRPr lang="en-US" b="1" dirty="0"/>
          </a:p>
          <a:p>
            <a:r>
              <a:rPr lang="en-US" dirty="0" smtClean="0"/>
              <a:t>Download content from location</a:t>
            </a:r>
          </a:p>
          <a:p>
            <a:r>
              <a:rPr lang="en-US" dirty="0" smtClean="0"/>
              <a:t>Addressing general security concerns</a:t>
            </a:r>
          </a:p>
          <a:p>
            <a:pPr lvl="1"/>
            <a:r>
              <a:rPr lang="en-US" dirty="0" smtClean="0"/>
              <a:t>Verifying that this is the right content</a:t>
            </a:r>
          </a:p>
          <a:p>
            <a:pPr lvl="1"/>
            <a:r>
              <a:rPr lang="en-US" dirty="0" smtClean="0"/>
              <a:t>And that no one can tell what she’s downloading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9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6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Network Name to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“Name resolution” converts name to location</a:t>
            </a:r>
          </a:p>
          <a:p>
            <a:pPr lvl="1"/>
            <a:r>
              <a:rPr lang="en-US" dirty="0" smtClean="0"/>
              <a:t>Location is IP address of host</a:t>
            </a:r>
          </a:p>
          <a:p>
            <a:pPr lvl="1"/>
            <a:endParaRPr lang="en-US" dirty="0"/>
          </a:p>
          <a:p>
            <a:r>
              <a:rPr lang="en-US" dirty="0" smtClean="0"/>
              <a:t>We would like location to be nearby copy</a:t>
            </a:r>
          </a:p>
          <a:p>
            <a:pPr lvl="1"/>
            <a:r>
              <a:rPr lang="en-US" dirty="0" smtClean="0"/>
              <a:t>Speeds up download </a:t>
            </a:r>
          </a:p>
          <a:p>
            <a:pPr lvl="1"/>
            <a:r>
              <a:rPr lang="en-US" dirty="0" smtClean="0"/>
              <a:t>Reduce load on backbone and access networks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2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done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resolution: Domain </a:t>
            </a:r>
            <a:r>
              <a:rPr lang="en-US" dirty="0"/>
              <a:t>Name </a:t>
            </a:r>
            <a:r>
              <a:rPr lang="en-US" dirty="0" smtClean="0"/>
              <a:t>System (DNS)</a:t>
            </a:r>
            <a:endParaRPr lang="en-US" dirty="0"/>
          </a:p>
          <a:p>
            <a:pPr lvl="1"/>
            <a:r>
              <a:rPr lang="en-US" dirty="0"/>
              <a:t>Hand in a </a:t>
            </a:r>
            <a:r>
              <a:rPr lang="en-US" dirty="0" smtClean="0"/>
              <a:t>hostname, </a:t>
            </a:r>
            <a:r>
              <a:rPr lang="en-US" dirty="0"/>
              <a:t>get back an IP address</a:t>
            </a:r>
          </a:p>
          <a:p>
            <a:pPr lvl="1"/>
            <a:endParaRPr lang="en-US" dirty="0"/>
          </a:p>
          <a:p>
            <a:r>
              <a:rPr lang="en-US" dirty="0" smtClean="0"/>
              <a:t>Nearby </a:t>
            </a:r>
            <a:r>
              <a:rPr lang="en-US" dirty="0"/>
              <a:t>copy of the data?</a:t>
            </a:r>
          </a:p>
          <a:p>
            <a:pPr lvl="1"/>
            <a:r>
              <a:rPr lang="en-US" dirty="0"/>
              <a:t>CDNs: content distribution networks (like Akamai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P2P systems can also point you to nearby content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network from laptop</a:t>
            </a:r>
          </a:p>
          <a:p>
            <a:pPr lvl="1"/>
            <a:r>
              <a:rPr lang="en-US" dirty="0" smtClean="0"/>
              <a:t>Wireless or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dirty="0" smtClean="0"/>
              <a:t>Network management (someone needs to make it work)</a:t>
            </a:r>
            <a:endParaRPr lang="en-US" dirty="0"/>
          </a:p>
          <a:p>
            <a:r>
              <a:rPr lang="en-US" dirty="0" smtClean="0"/>
              <a:t>Mapping “real world name” to “network name”</a:t>
            </a:r>
            <a:endParaRPr lang="en-US" dirty="0"/>
          </a:p>
          <a:p>
            <a:r>
              <a:rPr lang="en-US" dirty="0" smtClean="0"/>
              <a:t>Mapping network name to location</a:t>
            </a:r>
            <a:endParaRPr lang="en-US" dirty="0"/>
          </a:p>
          <a:p>
            <a:r>
              <a:rPr lang="en-US" b="1" dirty="0" smtClean="0"/>
              <a:t>Download content from location</a:t>
            </a:r>
          </a:p>
          <a:p>
            <a:r>
              <a:rPr lang="en-US" dirty="0" smtClean="0"/>
              <a:t>Addressing general security concerns</a:t>
            </a:r>
          </a:p>
          <a:p>
            <a:pPr lvl="1"/>
            <a:r>
              <a:rPr lang="en-US" dirty="0" smtClean="0"/>
              <a:t>Verifying that this is the right content</a:t>
            </a:r>
          </a:p>
          <a:p>
            <a:pPr lvl="1"/>
            <a:r>
              <a:rPr lang="en-US" dirty="0" smtClean="0"/>
              <a:t>And that no one can tell what she’s downloading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9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Data from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reliable transfer protocol: TCP</a:t>
            </a:r>
          </a:p>
          <a:p>
            <a:pPr lvl="1"/>
            <a:r>
              <a:rPr lang="en-US" dirty="0" smtClean="0"/>
              <a:t>Must share network with others: congestion control</a:t>
            </a:r>
          </a:p>
          <a:p>
            <a:pPr lvl="1"/>
            <a:endParaRPr lang="en-US" dirty="0"/>
          </a:p>
          <a:p>
            <a:r>
              <a:rPr lang="en-US" dirty="0" smtClean="0"/>
              <a:t>But must be able to use URL to </a:t>
            </a:r>
            <a:r>
              <a:rPr lang="en-US" dirty="0" err="1" smtClean="0"/>
              <a:t>retreive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smtClean="0"/>
              <a:t>Need higher-level protocol like HTTP to coordinate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6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network from laptop</a:t>
            </a:r>
          </a:p>
          <a:p>
            <a:pPr lvl="1"/>
            <a:r>
              <a:rPr lang="en-US" dirty="0" smtClean="0"/>
              <a:t>Wireless or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dirty="0" smtClean="0"/>
              <a:t>Network management (someone needs to make it work)</a:t>
            </a:r>
            <a:endParaRPr lang="en-US" dirty="0"/>
          </a:p>
          <a:p>
            <a:r>
              <a:rPr lang="en-US" dirty="0" smtClean="0"/>
              <a:t>Mapping “real world name” to “network name”</a:t>
            </a:r>
            <a:endParaRPr lang="en-US" dirty="0"/>
          </a:p>
          <a:p>
            <a:r>
              <a:rPr lang="en-US" dirty="0" smtClean="0"/>
              <a:t>Mapping network name to location</a:t>
            </a:r>
            <a:endParaRPr lang="en-US" dirty="0"/>
          </a:p>
          <a:p>
            <a:r>
              <a:rPr lang="en-US" dirty="0" smtClean="0"/>
              <a:t>Download content from location</a:t>
            </a:r>
          </a:p>
          <a:p>
            <a:r>
              <a:rPr lang="en-US" b="1" dirty="0" smtClean="0"/>
              <a:t>Addressing general security concerns</a:t>
            </a:r>
          </a:p>
          <a:p>
            <a:pPr lvl="1"/>
            <a:r>
              <a:rPr lang="en-US" dirty="0" smtClean="0"/>
              <a:t>Verifying that this is the right content</a:t>
            </a:r>
          </a:p>
          <a:p>
            <a:pPr lvl="1"/>
            <a:r>
              <a:rPr lang="en-US" dirty="0" smtClean="0"/>
              <a:t>And that no one can tell what she’s downloading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9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Privacy</a:t>
            </a:r>
            <a:r>
              <a:rPr lang="en-US" dirty="0" smtClean="0"/>
              <a:t>: prevent sniffers from knowing what she downloaded (“it was for EE122, I promise!”)</a:t>
            </a:r>
          </a:p>
          <a:p>
            <a:r>
              <a:rPr lang="en-US" b="1" dirty="0" smtClean="0"/>
              <a:t>Integrity</a:t>
            </a:r>
            <a:r>
              <a:rPr lang="en-US" dirty="0" smtClean="0"/>
              <a:t>: ensure data wasn’t tampered with during its trip through network</a:t>
            </a:r>
          </a:p>
          <a:p>
            <a:r>
              <a:rPr lang="en-US" b="1" dirty="0" smtClean="0"/>
              <a:t>Provenance</a:t>
            </a:r>
            <a:r>
              <a:rPr lang="en-US" dirty="0" smtClean="0"/>
              <a:t>: ensure that music actually came from the music company (and not some imposter)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this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Cryptographic measures enable us to do all three</a:t>
            </a:r>
          </a:p>
          <a:p>
            <a:r>
              <a:rPr lang="en-US" dirty="0" smtClean="0"/>
              <a:t>Public Key cryptography is crucial</a:t>
            </a:r>
          </a:p>
          <a:p>
            <a:pPr lvl="1"/>
            <a:r>
              <a:rPr lang="en-US" dirty="0" smtClean="0"/>
              <a:t>No need to share secrets beforehand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3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Requires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Access Control</a:t>
            </a:r>
          </a:p>
          <a:p>
            <a:r>
              <a:rPr lang="en-US" dirty="0" smtClean="0"/>
              <a:t>Network management</a:t>
            </a:r>
          </a:p>
          <a:p>
            <a:r>
              <a:rPr lang="en-US" dirty="0" smtClean="0"/>
              <a:t>Naming and name resolution</a:t>
            </a:r>
          </a:p>
          <a:p>
            <a:r>
              <a:rPr lang="en-US" dirty="0" smtClean="0"/>
              <a:t>Content distribution networks</a:t>
            </a:r>
          </a:p>
          <a:p>
            <a:r>
              <a:rPr lang="en-US" dirty="0" smtClean="0"/>
              <a:t>And perhaps P2P</a:t>
            </a:r>
          </a:p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HTTP</a:t>
            </a:r>
          </a:p>
          <a:p>
            <a:r>
              <a:rPr lang="en-US" dirty="0" smtClean="0"/>
              <a:t>Cryptographic measures to secure content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3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of IP and TCP</a:t>
            </a:r>
          </a:p>
          <a:p>
            <a:pPr lvl="1"/>
            <a:r>
              <a:rPr lang="en-US" dirty="0" smtClean="0"/>
              <a:t>Bringing reality to general concepts</a:t>
            </a:r>
            <a:endParaRPr lang="en-US" dirty="0"/>
          </a:p>
          <a:p>
            <a:r>
              <a:rPr lang="en-US" dirty="0" smtClean="0"/>
              <a:t>Filling in pieces of name resolution and HTTP</a:t>
            </a:r>
          </a:p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Advanced routing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Ethernet and Wireless</a:t>
            </a:r>
          </a:p>
          <a:p>
            <a:r>
              <a:rPr lang="en-US" dirty="0" smtClean="0"/>
              <a:t>Network Management</a:t>
            </a:r>
          </a:p>
          <a:p>
            <a:r>
              <a:rPr lang="en-US" dirty="0" smtClean="0"/>
              <a:t>What if we were to </a:t>
            </a:r>
            <a:r>
              <a:rPr lang="en-US" smtClean="0"/>
              <a:t>redesign Internet from </a:t>
            </a:r>
            <a:r>
              <a:rPr lang="en-US" dirty="0" smtClean="0"/>
              <a:t>scratch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Break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8BE6BF0-893F-E840-AE52-EE7EDE4B2C5E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formatting: don’t screw it up.</a:t>
            </a:r>
          </a:p>
          <a:p>
            <a:pPr lvl="1"/>
            <a:r>
              <a:rPr lang="en-US" b="1" dirty="0" smtClean="0"/>
              <a:t>You have been warned!</a:t>
            </a:r>
          </a:p>
          <a:p>
            <a:pPr lvl="1"/>
            <a:endParaRPr lang="en-US" b="1" dirty="0"/>
          </a:p>
          <a:p>
            <a:r>
              <a:rPr lang="en-US" dirty="0" smtClean="0"/>
              <a:t>HW2 out later tonight</a:t>
            </a:r>
          </a:p>
          <a:p>
            <a:endParaRPr lang="en-US" dirty="0"/>
          </a:p>
          <a:p>
            <a:r>
              <a:rPr lang="en-US" dirty="0" smtClean="0"/>
              <a:t>Midterm review???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4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 Design of IP</a:t>
            </a:r>
          </a:p>
        </p:txBody>
      </p:sp>
      <p:sp>
        <p:nvSpPr>
          <p:cNvPr id="399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8BE6BF0-893F-E840-AE52-EE7EDE4B2C5E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05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3D07663-322D-8B42-8509-CA2D44BD461D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We are about to make a transition!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3200" b="1" i="1" dirty="0" smtClean="0">
              <a:solidFill>
                <a:srgbClr val="0000FF"/>
              </a:solidFill>
              <a:latin typeface="Arial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3600" b="1" i="1" dirty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3600" b="1" i="1" dirty="0" smtClean="0">
                <a:solidFill>
                  <a:srgbClr val="0000FF"/>
                </a:solidFill>
                <a:latin typeface="Arial" charset="0"/>
              </a:rPr>
              <a:t>rom heady principles…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3600" b="1" i="1" dirty="0">
                <a:solidFill>
                  <a:srgbClr val="0000FF"/>
                </a:solidFill>
                <a:latin typeface="Arial" charset="0"/>
              </a:rPr>
              <a:t>.</a:t>
            </a:r>
            <a:r>
              <a:rPr lang="en-US" sz="3600" b="1" i="1" dirty="0" smtClean="0">
                <a:solidFill>
                  <a:srgbClr val="0000FF"/>
                </a:solidFill>
                <a:latin typeface="Arial" charset="0"/>
              </a:rPr>
              <a:t>..to packet headers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endParaRPr lang="en-US" sz="3600" b="1" i="1" dirty="0" smtClean="0">
              <a:solidFill>
                <a:srgbClr val="0000FF"/>
              </a:solidFill>
              <a:latin typeface="Arial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3600" b="1" i="1" dirty="0" smtClean="0">
                <a:solidFill>
                  <a:srgbClr val="0000FF"/>
                </a:solidFill>
                <a:latin typeface="Arial" charset="0"/>
              </a:rPr>
              <a:t>From essentials…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3600" b="1" i="1" dirty="0" smtClean="0">
                <a:solidFill>
                  <a:srgbClr val="0000FF"/>
                </a:solidFill>
                <a:latin typeface="Arial" charset="0"/>
              </a:rPr>
              <a:t>…to </a:t>
            </a:r>
            <a:r>
              <a:rPr lang="en-US" sz="3600" b="1" i="1" dirty="0" err="1" smtClean="0">
                <a:solidFill>
                  <a:srgbClr val="0000FF"/>
                </a:solidFill>
                <a:latin typeface="Arial" charset="0"/>
              </a:rPr>
              <a:t>esoterica</a:t>
            </a:r>
            <a:endParaRPr lang="en-US" sz="3600" b="1" i="1" dirty="0" smtClean="0">
              <a:solidFill>
                <a:srgbClr val="0000FF"/>
              </a:solidFill>
              <a:latin typeface="Arial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endParaRPr lang="en-US" sz="3600" b="1" i="1" dirty="0" smtClean="0">
              <a:solidFill>
                <a:srgbClr val="0000FF"/>
              </a:solidFill>
              <a:latin typeface="Arial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3600" b="1" i="1" dirty="0" smtClean="0">
                <a:solidFill>
                  <a:srgbClr val="0000FF"/>
                </a:solidFill>
                <a:latin typeface="Arial" charset="0"/>
              </a:rPr>
              <a:t>From fundamentals…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3600" b="1" i="1" dirty="0" smtClean="0">
                <a:solidFill>
                  <a:srgbClr val="0000FF"/>
                </a:solidFill>
                <a:latin typeface="Arial" charset="0"/>
              </a:rPr>
              <a:t>…to no-fun-at-all</a:t>
            </a:r>
            <a:endParaRPr lang="en-US" sz="3600" b="1" i="1" dirty="0">
              <a:solidFill>
                <a:srgbClr val="0000FF"/>
              </a:solidFill>
              <a:latin typeface="Arial" charset="0"/>
            </a:endParaRPr>
          </a:p>
          <a:p>
            <a:pPr algn="ctr">
              <a:buFontTx/>
              <a:buNone/>
            </a:pPr>
            <a:endParaRPr lang="en-US" b="1" i="1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I’ll try to get through….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Design-it-yourself packet header</a:t>
            </a:r>
          </a:p>
          <a:p>
            <a:r>
              <a:rPr lang="en-US" dirty="0" smtClean="0"/>
              <a:t>IP header (maybe)</a:t>
            </a:r>
          </a:p>
          <a:p>
            <a:r>
              <a:rPr lang="en-US" dirty="0" smtClean="0"/>
              <a:t>Comparison with IPv6 (not a chance)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8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BC6C33-CE9B-BE48-8BE4-CFABA41E6974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What is </a:t>
            </a:r>
            <a:r>
              <a:rPr lang="ja-JP" altLang="en-US" dirty="0" smtClean="0">
                <a:latin typeface="+mn-lt"/>
              </a:rPr>
              <a:t>“</a:t>
            </a:r>
            <a:r>
              <a:rPr lang="en-US" altLang="ja-JP" dirty="0" smtClean="0">
                <a:latin typeface="+mn-lt"/>
              </a:rPr>
              <a:t>designing</a:t>
            </a:r>
            <a:r>
              <a:rPr lang="ja-JP" altLang="en-US" dirty="0" smtClean="0">
                <a:latin typeface="+mn-lt"/>
              </a:rPr>
              <a:t>”</a:t>
            </a:r>
            <a:r>
              <a:rPr lang="en-US" altLang="ja-JP" dirty="0" smtClean="0">
                <a:latin typeface="+mn-lt"/>
              </a:rPr>
              <a:t> a protocol?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Specifying the </a:t>
            </a:r>
            <a:r>
              <a:rPr lang="en-US" b="1" i="1" dirty="0">
                <a:solidFill>
                  <a:srgbClr val="FF6600"/>
                </a:solidFill>
                <a:latin typeface="Arial" charset="0"/>
              </a:rPr>
              <a:t>syntax</a:t>
            </a:r>
            <a:r>
              <a:rPr lang="en-US" dirty="0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of its </a:t>
            </a:r>
            <a:r>
              <a:rPr lang="en-US" dirty="0" smtClean="0">
                <a:latin typeface="Arial" charset="0"/>
              </a:rPr>
              <a:t>messages</a:t>
            </a:r>
          </a:p>
          <a:p>
            <a:pPr lvl="1"/>
            <a:r>
              <a:rPr lang="en-US" dirty="0" smtClean="0">
                <a:latin typeface="Arial" charset="0"/>
              </a:rPr>
              <a:t>Format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Specifying their </a:t>
            </a:r>
            <a:r>
              <a:rPr lang="en-US" b="1" i="1" dirty="0" smtClean="0">
                <a:solidFill>
                  <a:srgbClr val="FF6600"/>
                </a:solidFill>
                <a:latin typeface="Arial" charset="0"/>
              </a:rPr>
              <a:t>semantics</a:t>
            </a:r>
            <a:endParaRPr lang="en-US" b="1" i="1" dirty="0">
              <a:solidFill>
                <a:srgbClr val="FF6600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Meaning</a:t>
            </a:r>
          </a:p>
          <a:p>
            <a:pPr lvl="1"/>
            <a:r>
              <a:rPr lang="en-US" dirty="0" smtClean="0">
                <a:latin typeface="Arial" charset="0"/>
              </a:rPr>
              <a:t>Responses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Designing 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format of packet</a:t>
            </a:r>
          </a:p>
          <a:p>
            <a:pPr lvl="1"/>
            <a:r>
              <a:rPr lang="en-US" dirty="0" smtClean="0"/>
              <a:t>Nontrivial part: packet “header”</a:t>
            </a:r>
          </a:p>
          <a:p>
            <a:pPr lvl="1"/>
            <a:r>
              <a:rPr lang="en-US" dirty="0" smtClean="0"/>
              <a:t>Rest is opaque payload </a:t>
            </a:r>
            <a:r>
              <a:rPr lang="en-US" i="1" dirty="0" smtClean="0">
                <a:solidFill>
                  <a:schemeClr val="accent1"/>
                </a:solidFill>
              </a:rPr>
              <a:t>(why opaque?)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Semantics: meaning of header fields</a:t>
            </a:r>
          </a:p>
          <a:p>
            <a:pPr lvl="1"/>
            <a:r>
              <a:rPr lang="en-US" dirty="0" smtClean="0"/>
              <a:t>Required processing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828800" y="2867175"/>
            <a:ext cx="5901910" cy="2162025"/>
            <a:chOff x="1828800" y="1898664"/>
            <a:chExt cx="5901910" cy="2162025"/>
          </a:xfrm>
        </p:grpSpPr>
        <p:sp>
          <p:nvSpPr>
            <p:cNvPr id="11" name="Rectangle 10"/>
            <p:cNvSpPr/>
            <p:nvPr/>
          </p:nvSpPr>
          <p:spPr>
            <a:xfrm>
              <a:off x="1898771" y="1898664"/>
              <a:ext cx="1615188" cy="2157573"/>
            </a:xfrm>
            <a:prstGeom prst="rect">
              <a:avLst/>
            </a:prstGeom>
            <a:solidFill>
              <a:srgbClr val="FF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13959" y="1898664"/>
              <a:ext cx="4216751" cy="2157573"/>
            </a:xfrm>
            <a:prstGeom prst="rect">
              <a:avLst/>
            </a:prstGeom>
            <a:solidFill>
              <a:srgbClr val="CCFFCC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28800" y="2612889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+mn-lt"/>
                </a:rPr>
                <a:t>Header</a:t>
              </a:r>
              <a:endParaRPr lang="en-US" sz="36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86575" y="2700049"/>
              <a:ext cx="37112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+mn-lt"/>
                </a:rPr>
                <a:t>Opaque Payload</a:t>
              </a:r>
              <a:endParaRPr lang="en-US" sz="2800" dirty="0">
                <a:latin typeface="+mn-l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304357" y="1898664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062197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83058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3919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24780" y="1903116"/>
              <a:ext cx="0" cy="2157573"/>
            </a:xfrm>
            <a:prstGeom prst="line">
              <a:avLst/>
            </a:prstGeom>
            <a:ln w="3175" cmpd="sng">
              <a:solidFill>
                <a:schemeClr val="tx1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657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Header as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packet header as interface</a:t>
            </a:r>
            <a:endParaRPr lang="en-US" dirty="0"/>
          </a:p>
          <a:p>
            <a:pPr lvl="1"/>
            <a:r>
              <a:rPr lang="en-US" dirty="0" smtClean="0"/>
              <a:t>Only way of passing information from packet to switch</a:t>
            </a:r>
          </a:p>
          <a:p>
            <a:pPr lvl="1"/>
            <a:endParaRPr lang="en-US" dirty="0"/>
          </a:p>
          <a:p>
            <a:r>
              <a:rPr lang="en-US" dirty="0" smtClean="0"/>
              <a:t>Designing interfaces:</a:t>
            </a:r>
          </a:p>
          <a:p>
            <a:pPr lvl="1"/>
            <a:r>
              <a:rPr lang="en-US" dirty="0" smtClean="0"/>
              <a:t>What task are you trying to perform?</a:t>
            </a:r>
          </a:p>
          <a:p>
            <a:pPr lvl="1"/>
            <a:r>
              <a:rPr lang="en-US" dirty="0" smtClean="0"/>
              <a:t>What information do you need to accomplish it?</a:t>
            </a:r>
          </a:p>
          <a:p>
            <a:pPr lvl="1"/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eader reflects information needed for basic tasks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3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ive minutes to design the IPv7 packet header</a:t>
            </a:r>
          </a:p>
          <a:p>
            <a:pPr lvl="1"/>
            <a:r>
              <a:rPr lang="en-US" b="1" dirty="0" smtClean="0"/>
              <a:t>Do not </a:t>
            </a:r>
            <a:r>
              <a:rPr lang="en-US" dirty="0" smtClean="0"/>
              <a:t>look at book, or otherwise copy IPv4 or IPv6</a:t>
            </a:r>
          </a:p>
          <a:p>
            <a:pPr lvl="1"/>
            <a:r>
              <a:rPr lang="en-US" b="1" i="1" dirty="0" smtClean="0">
                <a:solidFill>
                  <a:srgbClr val="F47A00"/>
                </a:solidFill>
              </a:rPr>
              <a:t>Do work in groups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Goal not to get right answer, but to think about: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tasks are involved?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can a packet header accomplish it?</a:t>
            </a:r>
          </a:p>
          <a:p>
            <a:pPr lvl="1"/>
            <a:endParaRPr lang="en-US" dirty="0"/>
          </a:p>
          <a:p>
            <a:r>
              <a:rPr lang="en-US" dirty="0" smtClean="0"/>
              <a:t>Note: IPv4 is not a great model</a:t>
            </a:r>
          </a:p>
          <a:p>
            <a:pPr lvl="1"/>
            <a:r>
              <a:rPr lang="en-US" dirty="0" smtClean="0"/>
              <a:t>Try to do better!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0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I’ll Take Two or Three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tell me your:</a:t>
            </a:r>
          </a:p>
          <a:p>
            <a:pPr lvl="1"/>
            <a:r>
              <a:rPr lang="en-US" dirty="0" smtClean="0"/>
              <a:t>Task list</a:t>
            </a:r>
          </a:p>
          <a:p>
            <a:pPr lvl="1"/>
            <a:r>
              <a:rPr lang="en-US" dirty="0" smtClean="0"/>
              <a:t>Corresponding information in header</a:t>
            </a:r>
          </a:p>
          <a:p>
            <a:pPr lvl="1"/>
            <a:r>
              <a:rPr lang="en-US" i="1" dirty="0" smtClean="0"/>
              <a:t>And any deep insights about architecture? </a:t>
            </a:r>
            <a:r>
              <a:rPr lang="en-US" b="1" dirty="0" smtClean="0"/>
              <a:t>(Optional!</a:t>
            </a:r>
            <a:r>
              <a:rPr lang="en-US" i="1" dirty="0" smtClean="0"/>
              <a:t>)</a:t>
            </a:r>
          </a:p>
          <a:p>
            <a:pPr lvl="1"/>
            <a:endParaRPr lang="en-US" i="1" dirty="0"/>
          </a:p>
          <a:p>
            <a:r>
              <a:rPr lang="en-US" i="1" dirty="0" smtClean="0"/>
              <a:t>Example:</a:t>
            </a:r>
          </a:p>
          <a:p>
            <a:pPr lvl="1"/>
            <a:r>
              <a:rPr lang="en-US" dirty="0" smtClean="0"/>
              <a:t>Task 1: </a:t>
            </a:r>
            <a:r>
              <a:rPr lang="en-US" i="1" dirty="0" smtClean="0"/>
              <a:t>get packet to destination</a:t>
            </a:r>
          </a:p>
          <a:p>
            <a:pPr lvl="1"/>
            <a:r>
              <a:rPr lang="en-US" dirty="0" smtClean="0"/>
              <a:t>Header information: </a:t>
            </a:r>
            <a:r>
              <a:rPr lang="en-US" i="1" dirty="0" smtClean="0"/>
              <a:t>destination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3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#1: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Destination address</a:t>
            </a:r>
          </a:p>
          <a:p>
            <a:r>
              <a:rPr lang="en-US" dirty="0" smtClean="0"/>
              <a:t>TTL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Tasks Do We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packet correctly</a:t>
            </a:r>
          </a:p>
          <a:p>
            <a:r>
              <a:rPr lang="en-US" dirty="0" smtClean="0"/>
              <a:t>Get packet to the destination</a:t>
            </a:r>
          </a:p>
          <a:p>
            <a:r>
              <a:rPr lang="en-US" dirty="0" smtClean="0"/>
              <a:t>Get responses to the packet back to source</a:t>
            </a:r>
          </a:p>
          <a:p>
            <a:pPr lvl="1"/>
            <a:r>
              <a:rPr lang="en-US" dirty="0" smtClean="0"/>
              <a:t>Not really, but humor me….</a:t>
            </a:r>
          </a:p>
          <a:p>
            <a:r>
              <a:rPr lang="en-US" dirty="0" smtClean="0"/>
              <a:t>Carry data</a:t>
            </a:r>
          </a:p>
          <a:p>
            <a:r>
              <a:rPr lang="en-US" dirty="0" smtClean="0"/>
              <a:t>Tell host what to do with packet once arrived</a:t>
            </a:r>
          </a:p>
          <a:p>
            <a:r>
              <a:rPr lang="en-US" dirty="0" smtClean="0"/>
              <a:t>Specify any special network handling of the packet</a:t>
            </a:r>
          </a:p>
          <a:p>
            <a:r>
              <a:rPr lang="en-US" dirty="0" smtClean="0"/>
              <a:t>Deal with problems that arise along the path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6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Lecture: Two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Covering some “missing pieces”</a:t>
            </a:r>
          </a:p>
          <a:p>
            <a:pPr lvl="1"/>
            <a:r>
              <a:rPr lang="en-US" dirty="0" smtClean="0"/>
              <a:t>Maybe networking isn’t as simple as I said….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Designing IP</a:t>
            </a:r>
          </a:p>
          <a:p>
            <a:pPr lvl="1"/>
            <a:r>
              <a:rPr lang="en-US" dirty="0" smtClean="0"/>
              <a:t>What should it be doing?</a:t>
            </a:r>
          </a:p>
          <a:p>
            <a:pPr lvl="1"/>
            <a:r>
              <a:rPr lang="en-US" dirty="0" smtClean="0"/>
              <a:t>What needs to be included in the packet header?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8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Packet Correctly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header end?</a:t>
            </a:r>
          </a:p>
          <a:p>
            <a:r>
              <a:rPr lang="en-US" dirty="0" smtClean="0"/>
              <a:t>Where does packet end?</a:t>
            </a:r>
          </a:p>
          <a:p>
            <a:r>
              <a:rPr lang="en-US" dirty="0" smtClean="0"/>
              <a:t>What version of IP?</a:t>
            </a:r>
          </a:p>
          <a:p>
            <a:pPr lvl="1"/>
            <a:r>
              <a:rPr lang="en-US" i="1" dirty="0" smtClean="0">
                <a:solidFill>
                  <a:srgbClr val="F47A00"/>
                </a:solidFill>
              </a:rPr>
              <a:t>Why is this so important?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7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the 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destination address (duh!)</a:t>
            </a:r>
          </a:p>
          <a:p>
            <a:pPr lvl="1"/>
            <a:endParaRPr lang="en-US" dirty="0" smtClean="0"/>
          </a:p>
          <a:p>
            <a:r>
              <a:rPr lang="en-US" dirty="0"/>
              <a:t>Should this be location or identifier?</a:t>
            </a:r>
          </a:p>
          <a:p>
            <a:pPr lvl="1"/>
            <a:r>
              <a:rPr lang="en-US" dirty="0"/>
              <a:t>And what’s the difference?</a:t>
            </a:r>
          </a:p>
          <a:p>
            <a:pPr lvl="1"/>
            <a:endParaRPr lang="en-US" dirty="0"/>
          </a:p>
          <a:p>
            <a:r>
              <a:rPr lang="en-US" dirty="0"/>
              <a:t>If a host moves, should its address change?</a:t>
            </a:r>
          </a:p>
          <a:p>
            <a:pPr lvl="1"/>
            <a:r>
              <a:rPr lang="en-US" dirty="0"/>
              <a:t>If not, how can you build scalable Internet?</a:t>
            </a:r>
          </a:p>
          <a:p>
            <a:pPr lvl="1"/>
            <a:r>
              <a:rPr lang="en-US" dirty="0"/>
              <a:t>If so, then what good is an address for identification?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4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Response Back to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address (duh!)</a:t>
            </a:r>
          </a:p>
          <a:p>
            <a:r>
              <a:rPr lang="en-US" dirty="0" smtClean="0"/>
              <a:t>You’ve already heard my rant on this….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9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Payload (duh!)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</a:t>
            </a:r>
            <a:r>
              <a:rPr lang="en-US" dirty="0" err="1" smtClean="0"/>
              <a:t>Dest’n</a:t>
            </a:r>
            <a:r>
              <a:rPr lang="en-US" dirty="0" smtClean="0"/>
              <a:t> How to Process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Indicate which protocols should handle packet</a:t>
            </a:r>
          </a:p>
          <a:p>
            <a:pPr lvl="1"/>
            <a:endParaRPr lang="en-US" dirty="0"/>
          </a:p>
          <a:p>
            <a:r>
              <a:rPr lang="en-US" dirty="0" smtClean="0"/>
              <a:t>What layer should this protocol be in?</a:t>
            </a:r>
          </a:p>
          <a:p>
            <a:pPr lvl="1"/>
            <a:endParaRPr lang="en-US" dirty="0"/>
          </a:p>
          <a:p>
            <a:r>
              <a:rPr lang="en-US" dirty="0" smtClean="0"/>
              <a:t>What are some options for this today?</a:t>
            </a:r>
          </a:p>
          <a:p>
            <a:pPr lvl="1"/>
            <a:endParaRPr lang="en-US" dirty="0"/>
          </a:p>
          <a:p>
            <a:r>
              <a:rPr lang="en-US" dirty="0" smtClean="0"/>
              <a:t>How does the source know what to enter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Type-of-service: Priority, etc.</a:t>
            </a:r>
          </a:p>
          <a:p>
            <a:r>
              <a:rPr lang="en-US" dirty="0" smtClean="0"/>
              <a:t>Options: discuss later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5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packet caught in loop? </a:t>
            </a:r>
          </a:p>
          <a:p>
            <a:pPr lvl="1"/>
            <a:r>
              <a:rPr lang="en-US" dirty="0" smtClean="0"/>
              <a:t>TTL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Header Corrupted: </a:t>
            </a:r>
          </a:p>
          <a:p>
            <a:pPr lvl="1"/>
            <a:r>
              <a:rPr lang="en-US" dirty="0" smtClean="0"/>
              <a:t>Detect with Checksum</a:t>
            </a:r>
          </a:p>
          <a:p>
            <a:pPr lvl="1"/>
            <a:r>
              <a:rPr lang="en-US" dirty="0" smtClean="0"/>
              <a:t>What about payload checksum?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Packet too large? </a:t>
            </a:r>
          </a:p>
          <a:p>
            <a:pPr lvl="1"/>
            <a:r>
              <a:rPr lang="en-US" dirty="0" smtClean="0"/>
              <a:t>Deal with fragmentation</a:t>
            </a:r>
          </a:p>
          <a:p>
            <a:pPr lvl="1"/>
            <a:r>
              <a:rPr lang="en-US" dirty="0" smtClean="0"/>
              <a:t>Split packet apart</a:t>
            </a:r>
          </a:p>
          <a:p>
            <a:pPr lvl="1"/>
            <a:r>
              <a:rPr lang="en-US" dirty="0" smtClean="0"/>
              <a:t>Keep track of how to put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2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Missing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packet correctly</a:t>
            </a:r>
          </a:p>
          <a:p>
            <a:r>
              <a:rPr lang="en-US" dirty="0" smtClean="0"/>
              <a:t>Get packet to the destination</a:t>
            </a:r>
          </a:p>
          <a:p>
            <a:r>
              <a:rPr lang="en-US" dirty="0" smtClean="0"/>
              <a:t>Get responses to the packet back to source</a:t>
            </a:r>
          </a:p>
          <a:p>
            <a:r>
              <a:rPr lang="en-US" dirty="0" smtClean="0"/>
              <a:t>Carry data</a:t>
            </a:r>
          </a:p>
          <a:p>
            <a:r>
              <a:rPr lang="en-US" dirty="0" smtClean="0"/>
              <a:t>Tell host what to do with packet once arrived</a:t>
            </a:r>
          </a:p>
          <a:p>
            <a:r>
              <a:rPr lang="en-US" dirty="0" smtClean="0"/>
              <a:t>Specify any special network handling of the packet</a:t>
            </a:r>
          </a:p>
          <a:p>
            <a:r>
              <a:rPr lang="en-US" dirty="0" smtClean="0"/>
              <a:t>Deal with problems that arise along the path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90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From Semantics to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The past </a:t>
            </a:r>
            <a:r>
              <a:rPr lang="en-US" dirty="0" smtClean="0">
                <a:latin typeface="Arial" charset="0"/>
              </a:rPr>
              <a:t>few slides </a:t>
            </a:r>
            <a:r>
              <a:rPr lang="en-US" dirty="0">
                <a:latin typeface="Arial" charset="0"/>
              </a:rPr>
              <a:t>discussed the kinds of information the header must provide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Will now show the syntax (layout) of </a:t>
            </a:r>
            <a:r>
              <a:rPr lang="en-US" dirty="0" smtClean="0">
                <a:latin typeface="Arial" charset="0"/>
              </a:rPr>
              <a:t>IPv4 header</a:t>
            </a:r>
            <a:r>
              <a:rPr lang="en-US" dirty="0">
                <a:latin typeface="Arial" charset="0"/>
              </a:rPr>
              <a:t>, and discuss the semantics in more detail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7165E29-C644-9249-93D0-3270B1E4368B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IP Packet Structure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Missing Pieces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20 Bytes of Standard Header, then Options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1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2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48143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44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7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4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48150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1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5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4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8155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56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18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Through Tasks One-by-One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packet correctly</a:t>
            </a:r>
          </a:p>
          <a:p>
            <a:r>
              <a:rPr lang="en-US" dirty="0" smtClean="0"/>
              <a:t>Get packet to the destination</a:t>
            </a:r>
          </a:p>
          <a:p>
            <a:r>
              <a:rPr lang="en-US" dirty="0" smtClean="0"/>
              <a:t>Get responses to the packet back to source</a:t>
            </a:r>
          </a:p>
          <a:p>
            <a:r>
              <a:rPr lang="en-US" dirty="0" smtClean="0"/>
              <a:t>Carry data</a:t>
            </a:r>
          </a:p>
          <a:p>
            <a:r>
              <a:rPr lang="en-US" dirty="0" smtClean="0"/>
              <a:t>Tell host what to do with packet once arrived</a:t>
            </a:r>
          </a:p>
          <a:p>
            <a:r>
              <a:rPr lang="en-US" dirty="0" smtClean="0"/>
              <a:t>Specify any special network handling of the packet</a:t>
            </a:r>
          </a:p>
          <a:p>
            <a:r>
              <a:rPr lang="en-US" dirty="0" smtClean="0"/>
              <a:t>Deal with problems that arise along the path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1A642F3-BDC5-284F-AEE1-BE056EB78D9A}" type="slidenum">
              <a:rPr lang="en-US" sz="1400" b="0">
                <a:latin typeface="Times New Roman" charset="0"/>
              </a:rPr>
              <a:pPr eaLnBrk="1" hangingPunct="1"/>
              <a:t>52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Reading Packet Correctly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Version number (4 bits)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Indicates the version of the IP protocol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Necessary to know what other fields to expect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Typically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4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(for IPv4), and sometimes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6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(for IPv6)</a:t>
            </a:r>
          </a:p>
          <a:p>
            <a:r>
              <a:rPr lang="en-US" dirty="0">
                <a:latin typeface="Arial" charset="0"/>
              </a:rPr>
              <a:t>Header length (4 bits)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Number of 32-bit words in the header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Typically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5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(for a 20-byte IPv4 header)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Can be more when IP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options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are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Total length (16 bits)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Number of bytes in the packet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Maximum size is 65,535 bytes (2</a:t>
            </a:r>
            <a:r>
              <a:rPr lang="en-US" baseline="30000" dirty="0" smtClean="0">
                <a:latin typeface="Arial" charset="0"/>
                <a:ea typeface="Arial" charset="0"/>
                <a:cs typeface="Arial" charset="0"/>
              </a:rPr>
              <a:t>16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-1)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 though underlying links may impose smaller limits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Fields for Reading Packet Correctly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9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90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50191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192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93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95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96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50198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199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200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202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203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204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205" name="Oval 30"/>
          <p:cNvSpPr>
            <a:spLocks noChangeArrowheads="1"/>
          </p:cNvSpPr>
          <p:nvPr/>
        </p:nvSpPr>
        <p:spPr bwMode="auto">
          <a:xfrm>
            <a:off x="1219200" y="1447800"/>
            <a:ext cx="1981200" cy="990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4419600" y="1447800"/>
            <a:ext cx="3124200" cy="990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 smtClean="0"/>
              <a:t>Getting Packet to Destination and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IP addresses</a:t>
            </a:r>
          </a:p>
          <a:p>
            <a:pPr lvl="1"/>
            <a:r>
              <a:rPr lang="en-US" dirty="0" smtClean="0"/>
              <a:t>Source IP address (32 bits)</a:t>
            </a:r>
          </a:p>
          <a:p>
            <a:pPr lvl="1"/>
            <a:r>
              <a:rPr lang="en-US" dirty="0" smtClean="0"/>
              <a:t>Destination IP address (32 bits)</a:t>
            </a:r>
          </a:p>
          <a:p>
            <a:r>
              <a:rPr lang="en-US" dirty="0" smtClean="0"/>
              <a:t>Destination address</a:t>
            </a:r>
          </a:p>
          <a:p>
            <a:pPr lvl="1"/>
            <a:r>
              <a:rPr lang="en-US" dirty="0" smtClean="0"/>
              <a:t>Unique identifier/locator for the receiving host</a:t>
            </a:r>
          </a:p>
          <a:p>
            <a:pPr lvl="1"/>
            <a:r>
              <a:rPr lang="en-US" dirty="0" smtClean="0"/>
              <a:t>Allows each node to make forwarding decisions</a:t>
            </a:r>
          </a:p>
          <a:p>
            <a:r>
              <a:rPr lang="en-US" dirty="0" smtClean="0"/>
              <a:t>Source address</a:t>
            </a:r>
          </a:p>
          <a:p>
            <a:pPr lvl="1"/>
            <a:r>
              <a:rPr lang="en-US" dirty="0" smtClean="0"/>
              <a:t>Unique identifier/locator for the sending host</a:t>
            </a:r>
          </a:p>
          <a:p>
            <a:pPr lvl="1"/>
            <a:r>
              <a:rPr lang="en-US" dirty="0" smtClean="0"/>
              <a:t>Recipient can decide whether to accept packet</a:t>
            </a:r>
          </a:p>
          <a:p>
            <a:pPr lvl="1"/>
            <a:r>
              <a:rPr lang="en-US" dirty="0" smtClean="0"/>
              <a:t>Enables recipient to send a reply back to source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76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Fields for Packet Reaching Destination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53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54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87055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7056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57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59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60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87062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7063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64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5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7066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7067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68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69" name="Oval 30"/>
          <p:cNvSpPr>
            <a:spLocks noChangeArrowheads="1"/>
          </p:cNvSpPr>
          <p:nvPr/>
        </p:nvSpPr>
        <p:spPr bwMode="auto">
          <a:xfrm>
            <a:off x="1371600" y="3581400"/>
            <a:ext cx="6248400" cy="1371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4BF9926-CE1C-3E44-AF15-3D5CF34E20DD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Telling Host How to Handle Packet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286226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Protocol (8 bits)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Identifies the higher-level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protocol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Important for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demultiplexing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at receiving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Most common examples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6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for the Transmission Control Protocol (TCP)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17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for the User Datagram Protocol (UDP</a:t>
            </a:r>
            <a:r>
              <a:rPr lang="en-US" altLang="ja-JP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altLang="ja-JP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06575" y="4343400"/>
            <a:ext cx="5607050" cy="2427288"/>
            <a:chOff x="1806575" y="4343400"/>
            <a:chExt cx="5607050" cy="2427288"/>
          </a:xfrm>
        </p:grpSpPr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1806575" y="4811713"/>
              <a:ext cx="1958975" cy="39687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IP header</a:t>
              </a:r>
            </a:p>
          </p:txBody>
        </p:sp>
        <p:sp>
          <p:nvSpPr>
            <p:cNvPr id="82949" name="Text Box 5"/>
            <p:cNvSpPr txBox="1">
              <a:spLocks noChangeArrowheads="1"/>
            </p:cNvSpPr>
            <p:nvPr/>
          </p:nvSpPr>
          <p:spPr bwMode="auto">
            <a:xfrm>
              <a:off x="5378450" y="4811713"/>
              <a:ext cx="2035175" cy="39687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IP header</a:t>
              </a:r>
            </a:p>
          </p:txBody>
        </p:sp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1806575" y="5195888"/>
              <a:ext cx="1957388" cy="39687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TCP header</a:t>
              </a:r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5378450" y="5195888"/>
              <a:ext cx="2033588" cy="39687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UDP header</a:t>
              </a:r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1806575" y="5580063"/>
              <a:ext cx="1958975" cy="11906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5340350" y="5580063"/>
              <a:ext cx="2073275" cy="119062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4" name="Text Box 10"/>
            <p:cNvSpPr txBox="1">
              <a:spLocks noChangeArrowheads="1"/>
            </p:cNvSpPr>
            <p:nvPr/>
          </p:nvSpPr>
          <p:spPr bwMode="auto">
            <a:xfrm>
              <a:off x="1949450" y="4343400"/>
              <a:ext cx="17081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/>
                <a:t>protocol=6</a:t>
              </a:r>
            </a:p>
          </p:txBody>
        </p:sp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5410200" y="4343400"/>
              <a:ext cx="18605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dirty="0"/>
                <a:t>protocol=17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Field for Next Protocol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5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6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54287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88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9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1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2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54294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5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6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8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9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300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301" name="Oval 30"/>
          <p:cNvSpPr>
            <a:spLocks noChangeArrowheads="1"/>
          </p:cNvSpPr>
          <p:nvPr/>
        </p:nvSpPr>
        <p:spPr bwMode="auto">
          <a:xfrm>
            <a:off x="2819400" y="2971800"/>
            <a:ext cx="1676400" cy="6858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617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1A642F3-BDC5-284F-AEE1-BE056EB78D9A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Special Handling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Type</a:t>
            </a:r>
            <a:r>
              <a:rPr lang="en-US" dirty="0">
                <a:latin typeface="Arial" charset="0"/>
              </a:rPr>
              <a:t>-of-Service (8 bits)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Allow packets to be treated differently based on needs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low delay for audio, high bandwidth for bulk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transfer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Has been redefined several times, will cover late in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QoS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Options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15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Fields for Special Handling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3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1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2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78863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64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7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78870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71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7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74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75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76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77" name="Oval 30"/>
          <p:cNvSpPr>
            <a:spLocks noChangeArrowheads="1"/>
          </p:cNvSpPr>
          <p:nvPr/>
        </p:nvSpPr>
        <p:spPr bwMode="auto">
          <a:xfrm>
            <a:off x="2667000" y="1447800"/>
            <a:ext cx="2133600" cy="990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371600" y="4724400"/>
            <a:ext cx="6248400" cy="990600"/>
          </a:xfrm>
          <a:prstGeom prst="ellipse">
            <a:avLst/>
          </a:prstGeom>
          <a:noFill/>
          <a:ln w="31750">
            <a:solidFill>
              <a:schemeClr val="accent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683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covered the “fundamentals”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to deliver packets (routing)</a:t>
            </a:r>
          </a:p>
          <a:p>
            <a:pPr lvl="1"/>
            <a:r>
              <a:rPr lang="en-US" dirty="0" smtClean="0"/>
              <a:t>How to build reliable delivery on an unreliable network</a:t>
            </a:r>
          </a:p>
          <a:p>
            <a:pPr lvl="1"/>
            <a:endParaRPr lang="en-US" dirty="0"/>
          </a:p>
          <a:p>
            <a:r>
              <a:rPr lang="en-US" dirty="0" smtClean="0"/>
              <a:t>With this, we could build a decent network</a:t>
            </a:r>
          </a:p>
          <a:p>
            <a:pPr lvl="1"/>
            <a:endParaRPr lang="en-US" dirty="0"/>
          </a:p>
          <a:p>
            <a:r>
              <a:rPr lang="en-US" dirty="0" smtClean="0"/>
              <a:t>But couldn’t actually </a:t>
            </a:r>
            <a:r>
              <a:rPr lang="en-US" i="1" dirty="0" smtClean="0"/>
              <a:t>do</a:t>
            </a:r>
            <a:r>
              <a:rPr lang="en-US" dirty="0" smtClean="0"/>
              <a:t> anything with the network</a:t>
            </a:r>
          </a:p>
          <a:p>
            <a:pPr lvl="1"/>
            <a:r>
              <a:rPr lang="en-US" dirty="0" smtClean="0"/>
              <a:t>Too many missing pieces</a:t>
            </a:r>
          </a:p>
          <a:p>
            <a:pPr lvl="1"/>
            <a:endParaRPr lang="en-US" dirty="0"/>
          </a:p>
          <a:p>
            <a:r>
              <a:rPr lang="en-US" dirty="0" smtClean="0"/>
              <a:t>We now want to identify those pieces</a:t>
            </a:r>
          </a:p>
          <a:p>
            <a:pPr lvl="1"/>
            <a:r>
              <a:rPr lang="en-US" dirty="0" smtClean="0"/>
              <a:t>Will guide what we cover rest of semester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7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Corrupted: </a:t>
            </a:r>
            <a:r>
              <a:rPr lang="en-US" b="1" dirty="0" smtClean="0">
                <a:solidFill>
                  <a:srgbClr val="F47A00"/>
                </a:solidFill>
              </a:rPr>
              <a:t>Checksum</a:t>
            </a:r>
          </a:p>
          <a:p>
            <a:pPr lvl="1"/>
            <a:endParaRPr lang="en-US" b="1" dirty="0" smtClean="0">
              <a:solidFill>
                <a:srgbClr val="F47A00"/>
              </a:solidFill>
            </a:endParaRPr>
          </a:p>
          <a:p>
            <a:r>
              <a:rPr lang="en-US" dirty="0"/>
              <a:t>Loop: </a:t>
            </a:r>
            <a:r>
              <a:rPr lang="en-US" b="1" dirty="0">
                <a:solidFill>
                  <a:schemeClr val="accent1"/>
                </a:solidFill>
              </a:rPr>
              <a:t>TTL</a:t>
            </a:r>
          </a:p>
          <a:p>
            <a:pPr lvl="1"/>
            <a:endParaRPr lang="en-US" dirty="0"/>
          </a:p>
          <a:p>
            <a:r>
              <a:rPr lang="en-US" dirty="0" smtClean="0"/>
              <a:t>Packet too large: </a:t>
            </a:r>
            <a:r>
              <a:rPr lang="en-US" b="1" dirty="0" smtClean="0">
                <a:solidFill>
                  <a:srgbClr val="F47A00"/>
                </a:solidFill>
              </a:rPr>
              <a:t>Fragmentation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7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Checksum (16 bits)</a:t>
            </a:r>
          </a:p>
          <a:p>
            <a:pPr lvl="1"/>
            <a:r>
              <a:rPr lang="en-US" dirty="0"/>
              <a:t>Particular form of checksum over packet </a:t>
            </a:r>
            <a:r>
              <a:rPr lang="en-US" dirty="0" smtClean="0"/>
              <a:t>header</a:t>
            </a:r>
          </a:p>
          <a:p>
            <a:pPr lvl="1"/>
            <a:endParaRPr lang="en-US" dirty="0"/>
          </a:p>
          <a:p>
            <a:r>
              <a:rPr lang="en-US" dirty="0"/>
              <a:t>If not correct, router discards packets</a:t>
            </a:r>
          </a:p>
          <a:p>
            <a:pPr lvl="1"/>
            <a:r>
              <a:rPr lang="en-US" dirty="0"/>
              <a:t>So it doesn’t act on bogus </a:t>
            </a:r>
            <a:r>
              <a:rPr lang="en-US" dirty="0" smtClean="0"/>
              <a:t>information</a:t>
            </a:r>
          </a:p>
          <a:p>
            <a:pPr lvl="1"/>
            <a:endParaRPr lang="en-US" dirty="0"/>
          </a:p>
          <a:p>
            <a:r>
              <a:rPr lang="en-US" dirty="0"/>
              <a:t>Checksum recalculated at every router</a:t>
            </a:r>
          </a:p>
          <a:p>
            <a:pPr lvl="1"/>
            <a:r>
              <a:rPr lang="en-US" b="1" dirty="0">
                <a:solidFill>
                  <a:srgbClr val="F47A00"/>
                </a:solidFill>
              </a:rPr>
              <a:t>Why?</a:t>
            </a:r>
          </a:p>
          <a:p>
            <a:pPr lvl="1"/>
            <a:r>
              <a:rPr lang="en-US" b="1" dirty="0">
                <a:solidFill>
                  <a:srgbClr val="F47A00"/>
                </a:solidFill>
              </a:rPr>
              <a:t>Why include TTL?</a:t>
            </a:r>
          </a:p>
          <a:p>
            <a:pPr lvl="1"/>
            <a:r>
              <a:rPr lang="en-US" b="1" dirty="0">
                <a:solidFill>
                  <a:srgbClr val="F47A00"/>
                </a:solidFill>
              </a:rPr>
              <a:t>Why only header?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0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Checksum Field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5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6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54287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88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9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1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2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54294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5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6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8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9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300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302" name="Oval 31"/>
          <p:cNvSpPr>
            <a:spLocks noChangeArrowheads="1"/>
          </p:cNvSpPr>
          <p:nvPr/>
        </p:nvSpPr>
        <p:spPr bwMode="auto">
          <a:xfrm>
            <a:off x="4191000" y="2819400"/>
            <a:ext cx="3429000" cy="990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6A1FB5E-DA7A-E942-B2E2-412B142BC0C7}" type="slidenum">
              <a:rPr lang="en-US" sz="1400" b="0">
                <a:latin typeface="Times New Roman" charset="0"/>
              </a:rPr>
              <a:pPr eaLnBrk="1" hangingPunct="1"/>
              <a:t>63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Preventing Loops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59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Forwarding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loops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cause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packets to cycle forever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As these accumulate, eventually consume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all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capacity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Time-to-Live (TTL) Field  (8 bits)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Decremented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at each hop, packet discarded if reaches 0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…and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time exceeded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message is sent to the source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Using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ICMP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control message; basis for </a:t>
            </a:r>
            <a:r>
              <a:rPr lang="en-US" altLang="ja-JP" b="1" dirty="0" err="1">
                <a:latin typeface="Arial" charset="0"/>
                <a:ea typeface="Arial" charset="0"/>
                <a:cs typeface="Arial" charset="0"/>
              </a:rPr>
              <a:t>traceroute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65636" name="Picture 4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3316288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5637" name="Picture 5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316288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5638" name="Picture 6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3316288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5639" name="Line 7"/>
          <p:cNvSpPr>
            <a:spLocks noChangeShapeType="1"/>
          </p:cNvSpPr>
          <p:nvPr/>
        </p:nvSpPr>
        <p:spPr bwMode="auto">
          <a:xfrm>
            <a:off x="885825" y="3470275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0" name="Line 8"/>
          <p:cNvSpPr>
            <a:spLocks noChangeShapeType="1"/>
          </p:cNvSpPr>
          <p:nvPr/>
        </p:nvSpPr>
        <p:spPr bwMode="auto">
          <a:xfrm>
            <a:off x="2574925" y="3470275"/>
            <a:ext cx="1882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1" name="Line 9"/>
          <p:cNvSpPr>
            <a:spLocks noChangeShapeType="1"/>
          </p:cNvSpPr>
          <p:nvPr/>
        </p:nvSpPr>
        <p:spPr bwMode="auto">
          <a:xfrm flipV="1">
            <a:off x="4840288" y="3470275"/>
            <a:ext cx="1768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2" name="Line 10"/>
          <p:cNvSpPr>
            <a:spLocks noChangeShapeType="1"/>
          </p:cNvSpPr>
          <p:nvPr/>
        </p:nvSpPr>
        <p:spPr bwMode="auto">
          <a:xfrm>
            <a:off x="7069138" y="3470275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3" name="Freeform 11"/>
          <p:cNvSpPr>
            <a:spLocks/>
          </p:cNvSpPr>
          <p:nvPr/>
        </p:nvSpPr>
        <p:spPr bwMode="auto">
          <a:xfrm>
            <a:off x="923925" y="3806825"/>
            <a:ext cx="3973513" cy="620713"/>
          </a:xfrm>
          <a:custGeom>
            <a:avLst/>
            <a:gdLst>
              <a:gd name="T0" fmla="*/ 0 w 2503"/>
              <a:gd name="T1" fmla="*/ 60483799 h 391"/>
              <a:gd name="T2" fmla="*/ 2147483647 w 2503"/>
              <a:gd name="T3" fmla="*/ 120967597 h 391"/>
              <a:gd name="T4" fmla="*/ 2147483647 w 2503"/>
              <a:gd name="T5" fmla="*/ 791329700 h 391"/>
              <a:gd name="T6" fmla="*/ 2147483647 w 2503"/>
              <a:gd name="T7" fmla="*/ 914818249 h 391"/>
              <a:gd name="T8" fmla="*/ 2147483647 w 2503"/>
              <a:gd name="T9" fmla="*/ 365423744 h 391"/>
              <a:gd name="T10" fmla="*/ 2147483647 w 2503"/>
              <a:gd name="T11" fmla="*/ 365423744 h 3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03"/>
              <a:gd name="T19" fmla="*/ 0 h 391"/>
              <a:gd name="T20" fmla="*/ 2503 w 2503"/>
              <a:gd name="T21" fmla="*/ 391 h 3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03" h="391">
                <a:moveTo>
                  <a:pt x="0" y="24"/>
                </a:moveTo>
                <a:cubicBezTo>
                  <a:pt x="925" y="12"/>
                  <a:pt x="1851" y="0"/>
                  <a:pt x="2177" y="48"/>
                </a:cubicBezTo>
                <a:cubicBezTo>
                  <a:pt x="2503" y="96"/>
                  <a:pt x="2132" y="262"/>
                  <a:pt x="1959" y="314"/>
                </a:cubicBezTo>
                <a:cubicBezTo>
                  <a:pt x="1786" y="366"/>
                  <a:pt x="1274" y="391"/>
                  <a:pt x="1137" y="363"/>
                </a:cubicBezTo>
                <a:cubicBezTo>
                  <a:pt x="1000" y="335"/>
                  <a:pt x="1056" y="181"/>
                  <a:pt x="1137" y="145"/>
                </a:cubicBezTo>
                <a:cubicBezTo>
                  <a:pt x="1218" y="109"/>
                  <a:pt x="1419" y="127"/>
                  <a:pt x="1621" y="145"/>
                </a:cubicBezTo>
              </a:path>
            </a:pathLst>
          </a:custGeom>
          <a:noFill/>
          <a:ln w="63500">
            <a:solidFill>
              <a:srgbClr val="FF33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4" name="Line 12"/>
          <p:cNvSpPr>
            <a:spLocks noChangeShapeType="1"/>
          </p:cNvSpPr>
          <p:nvPr/>
        </p:nvSpPr>
        <p:spPr bwMode="auto">
          <a:xfrm>
            <a:off x="2152650" y="3000375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5645" name="Line 13"/>
          <p:cNvSpPr>
            <a:spLocks noChangeShapeType="1"/>
          </p:cNvSpPr>
          <p:nvPr/>
        </p:nvSpPr>
        <p:spPr bwMode="auto">
          <a:xfrm flipH="1">
            <a:off x="3535363" y="3000375"/>
            <a:ext cx="1036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/>
      <p:bldP spid="965639" grpId="0" animBg="1"/>
      <p:bldP spid="965640" grpId="0" animBg="1"/>
      <p:bldP spid="965641" grpId="0" animBg="1"/>
      <p:bldP spid="965642" grpId="0" animBg="1"/>
      <p:bldP spid="965643" grpId="0" animBg="1"/>
      <p:bldP spid="965644" grpId="0" animBg="1"/>
      <p:bldP spid="96564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TTL Field</a:t>
            </a:r>
            <a:endParaRPr lang="en-US" sz="32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5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6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54287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88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9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1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2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54294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5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96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8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299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300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302" name="Oval 31"/>
          <p:cNvSpPr>
            <a:spLocks noChangeArrowheads="1"/>
          </p:cNvSpPr>
          <p:nvPr/>
        </p:nvSpPr>
        <p:spPr bwMode="auto">
          <a:xfrm>
            <a:off x="1371600" y="2819400"/>
            <a:ext cx="1752600" cy="990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5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5E5A25-7D9B-2444-8F10-B56487359E93}" type="slidenum">
              <a:rPr lang="en-US" sz="1400" b="0">
                <a:latin typeface="Times New Roman" charset="0"/>
              </a:rPr>
              <a:pPr eaLnBrk="1" hangingPunct="1"/>
              <a:t>65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Fragmentation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Fragmentation</a:t>
            </a:r>
            <a:r>
              <a:rPr lang="en-US" dirty="0">
                <a:latin typeface="Arial" charset="0"/>
              </a:rPr>
              <a:t>: when forwarding a packet, an Internet router can 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split </a:t>
            </a:r>
            <a:r>
              <a:rPr lang="en-US" dirty="0">
                <a:latin typeface="Arial" charset="0"/>
              </a:rPr>
              <a:t>it into multiple pieces (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fragments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) if too big for next hop link</a:t>
            </a:r>
            <a:br>
              <a:rPr lang="en-US" altLang="ja-JP" dirty="0">
                <a:latin typeface="Arial" charset="0"/>
              </a:rPr>
            </a:br>
            <a:endParaRPr lang="en-US" altLang="ja-JP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Must </a:t>
            </a:r>
            <a:r>
              <a:rPr lang="en-US" dirty="0">
                <a:solidFill>
                  <a:srgbClr val="F47A00"/>
                </a:solidFill>
                <a:latin typeface="Arial" charset="0"/>
              </a:rPr>
              <a:t>reassemble </a:t>
            </a:r>
            <a:r>
              <a:rPr lang="en-US" dirty="0">
                <a:latin typeface="Arial" charset="0"/>
              </a:rPr>
              <a:t>to recover original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Need fragmentation information (32 bits)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Packet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identifier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flags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and fragment </a:t>
            </a:r>
            <a:r>
              <a:rPr lang="en-US" dirty="0">
                <a:solidFill>
                  <a:srgbClr val="F47A00"/>
                </a:solidFill>
                <a:latin typeface="Arial" charset="0"/>
                <a:ea typeface="Arial" charset="0"/>
                <a:cs typeface="Arial" charset="0"/>
              </a:rPr>
              <a:t>offset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IP Packet Structure</a:t>
            </a:r>
          </a:p>
        </p:txBody>
      </p:sp>
      <p:sp>
        <p:nvSpPr>
          <p:cNvPr id="78853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1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2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78863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64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5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7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68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78870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71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72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74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8875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76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77" name="Oval 30"/>
          <p:cNvSpPr>
            <a:spLocks noChangeArrowheads="1"/>
          </p:cNvSpPr>
          <p:nvPr/>
        </p:nvSpPr>
        <p:spPr bwMode="auto">
          <a:xfrm>
            <a:off x="1371600" y="2133600"/>
            <a:ext cx="6248400" cy="990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Field Layout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791078"/>
              </p:ext>
            </p:extLst>
          </p:nvPr>
        </p:nvGraphicFramePr>
        <p:xfrm>
          <a:off x="838200" y="2209800"/>
          <a:ext cx="7848600" cy="25673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2600"/>
                <a:gridCol w="1447800"/>
                <a:gridCol w="4648200"/>
              </a:tblGrid>
              <a:tr h="366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(bits)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Copied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 if field copied to</a:t>
                      </a:r>
                      <a:r>
                        <a:rPr lang="en-US" baseline="0" dirty="0" smtClean="0"/>
                        <a:t> all fragments</a:t>
                      </a:r>
                      <a:endParaRPr lang="en-US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0=control,</a:t>
                      </a:r>
                      <a:r>
                        <a:rPr lang="en-US" baseline="0" dirty="0" smtClean="0"/>
                        <a:t> 2=debugging/measurement</a:t>
                      </a:r>
                      <a:endParaRPr lang="en-US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Specifies option</a:t>
                      </a:r>
                      <a:endParaRPr lang="en-US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 of entire</a:t>
                      </a:r>
                      <a:r>
                        <a:rPr lang="en-US" baseline="0" dirty="0" smtClean="0"/>
                        <a:t> option</a:t>
                      </a:r>
                      <a:endParaRPr lang="en-US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Option-specific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</a:tr>
              <a:tr h="366765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28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Options List</a:t>
            </a:r>
          </a:p>
          <a:p>
            <a:r>
              <a:rPr lang="en-US" dirty="0" smtClean="0"/>
              <a:t>No Operation (padding between options)</a:t>
            </a:r>
          </a:p>
          <a:p>
            <a:r>
              <a:rPr lang="en-US" dirty="0" smtClean="0"/>
              <a:t>Record Route</a:t>
            </a:r>
          </a:p>
          <a:p>
            <a:r>
              <a:rPr lang="en-US" dirty="0" smtClean="0"/>
              <a:t>Strict Source Route</a:t>
            </a:r>
          </a:p>
          <a:p>
            <a:r>
              <a:rPr lang="en-US" dirty="0" smtClean="0"/>
              <a:t>Loose Source Route</a:t>
            </a:r>
          </a:p>
          <a:p>
            <a:r>
              <a:rPr lang="en-US" dirty="0" smtClean="0"/>
              <a:t>Timestamp</a:t>
            </a:r>
          </a:p>
          <a:p>
            <a:r>
              <a:rPr lang="en-US" dirty="0" err="1" smtClean="0"/>
              <a:t>Traceroute</a:t>
            </a:r>
            <a:endParaRPr lang="en-US" dirty="0" smtClean="0"/>
          </a:p>
          <a:p>
            <a:r>
              <a:rPr lang="en-US" dirty="0" smtClean="0"/>
              <a:t>Router Alert</a:t>
            </a:r>
          </a:p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2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7" tIns="44450" rIns="90487" bIns="44450"/>
          <a:lstStyle/>
          <a:p>
            <a:pPr>
              <a:tabLst>
                <a:tab pos="1314450" algn="l"/>
              </a:tabLst>
            </a:pPr>
            <a:r>
              <a:rPr lang="en-US" sz="4400">
                <a:latin typeface="Helvetica" charset="0"/>
                <a:ea typeface="ＭＳ Ｐゴシック" charset="0"/>
                <a:cs typeface="ＭＳ Ｐゴシック" charset="0"/>
              </a:rPr>
              <a:t>IPv6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Joan Wants Her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Joan is </a:t>
            </a:r>
            <a:r>
              <a:rPr lang="en-US" dirty="0"/>
              <a:t>sitting in her dorm room, with </a:t>
            </a:r>
            <a:r>
              <a:rPr lang="en-US" dirty="0" smtClean="0"/>
              <a:t>a laptop</a:t>
            </a:r>
          </a:p>
          <a:p>
            <a:pPr lvl="1"/>
            <a:endParaRPr lang="en-US" dirty="0"/>
          </a:p>
          <a:p>
            <a:r>
              <a:rPr lang="en-US" dirty="0" smtClean="0"/>
              <a:t>Has overwhelming urge to listen to John Cage</a:t>
            </a:r>
          </a:p>
          <a:p>
            <a:pPr lvl="1"/>
            <a:r>
              <a:rPr lang="en-US" dirty="0" smtClean="0"/>
              <a:t>In particular, his </a:t>
            </a:r>
            <a:r>
              <a:rPr lang="en-US" dirty="0"/>
              <a:t>piece </a:t>
            </a:r>
            <a:r>
              <a:rPr lang="en-US" i="1" dirty="0"/>
              <a:t>4′33</a:t>
            </a:r>
            <a:r>
              <a:rPr lang="en-US" i="1" dirty="0" smtClean="0"/>
              <a:t>″</a:t>
            </a:r>
          </a:p>
          <a:p>
            <a:pPr lvl="1"/>
            <a:r>
              <a:rPr lang="en-US" i="1" dirty="0" smtClean="0"/>
              <a:t>Let’s listen to the opening movement…</a:t>
            </a:r>
            <a:r>
              <a:rPr lang="en-US" b="1" dirty="0" smtClean="0"/>
              <a:t>(quiet!!)</a:t>
            </a:r>
          </a:p>
          <a:p>
            <a:pPr lvl="1"/>
            <a:endParaRPr lang="en-US" dirty="0"/>
          </a:p>
          <a:p>
            <a:r>
              <a:rPr lang="en-US" dirty="0" smtClean="0"/>
              <a:t>What needs to happen to make this possible?</a:t>
            </a:r>
          </a:p>
          <a:p>
            <a:pPr lvl="1"/>
            <a:r>
              <a:rPr lang="en-US" dirty="0" smtClean="0"/>
              <a:t>Not in terms of today’s protocols…</a:t>
            </a:r>
          </a:p>
          <a:p>
            <a:pPr lvl="1"/>
            <a:r>
              <a:rPr lang="en-US" dirty="0" smtClean="0"/>
              <a:t>……but in terms of basic tasks</a:t>
            </a:r>
          </a:p>
          <a:p>
            <a:pPr marL="339725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6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Motivated (prematurely) by address exhaustion</a:t>
            </a:r>
          </a:p>
          <a:p>
            <a:pPr lvl="1"/>
            <a:r>
              <a:rPr lang="en-US" dirty="0" smtClean="0"/>
              <a:t>Addresses </a:t>
            </a:r>
            <a:r>
              <a:rPr lang="en-US" b="1" i="1" dirty="0" smtClean="0">
                <a:solidFill>
                  <a:srgbClr val="F47A00"/>
                </a:solidFill>
              </a:rPr>
              <a:t>four</a:t>
            </a:r>
            <a:r>
              <a:rPr lang="en-US" dirty="0" smtClean="0"/>
              <a:t> times as big</a:t>
            </a:r>
          </a:p>
          <a:p>
            <a:pPr lvl="1"/>
            <a:endParaRPr lang="en-US" dirty="0"/>
          </a:p>
          <a:p>
            <a:r>
              <a:rPr lang="en-US" dirty="0" smtClean="0"/>
              <a:t>Steve </a:t>
            </a:r>
            <a:r>
              <a:rPr lang="en-US" dirty="0" err="1" smtClean="0"/>
              <a:t>Deering</a:t>
            </a:r>
            <a:r>
              <a:rPr lang="en-US" dirty="0" smtClean="0"/>
              <a:t> focused on simplifying IP</a:t>
            </a:r>
          </a:p>
          <a:p>
            <a:pPr lvl="1"/>
            <a:r>
              <a:rPr lang="en-US" dirty="0" smtClean="0"/>
              <a:t>Got rid of all fields that were not absolutely necessary</a:t>
            </a:r>
          </a:p>
          <a:p>
            <a:pPr lvl="1"/>
            <a:r>
              <a:rPr lang="en-US" dirty="0" smtClean="0"/>
              <a:t>“Spring Cleaning” for IP</a:t>
            </a:r>
          </a:p>
          <a:p>
            <a:pPr lvl="1"/>
            <a:endParaRPr lang="en-US" dirty="0"/>
          </a:p>
          <a:p>
            <a:r>
              <a:rPr lang="en-US" dirty="0" smtClean="0"/>
              <a:t>Result is an elegant, if unambitious,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>
                <a:latin typeface="Helvetica" charset="0"/>
                <a:ea typeface="ＭＳ Ｐゴシック" charset="0"/>
                <a:cs typeface="ＭＳ Ｐゴシック" charset="0"/>
              </a:rPr>
              <a:t>IPv4 and IPv6 Header Comparison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43057"/>
              </p:ext>
            </p:extLst>
          </p:nvPr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80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>
                <a:latin typeface="Arial" charset="0"/>
                <a:cs typeface="Arial" charset="0"/>
              </a:rPr>
              <a:t>IPv6</a:t>
            </a:r>
            <a:endParaRPr lang="en-US" sz="2400" b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92218" name="Text Box 59"/>
          <p:cNvSpPr txBox="1">
            <a:spLocks noChangeArrowheads="1"/>
          </p:cNvSpPr>
          <p:nvPr/>
        </p:nvSpPr>
        <p:spPr bwMode="auto">
          <a:xfrm>
            <a:off x="-76200" y="5326063"/>
            <a:ext cx="47244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 </a:t>
            </a:r>
            <a:r>
              <a:rPr lang="en-GB" sz="1400">
                <a:latin typeface="Arial" charset="0"/>
              </a:rPr>
              <a:t>name </a:t>
            </a:r>
            <a:r>
              <a:rPr lang="en-US" sz="1400">
                <a:latin typeface="Arial" charset="0"/>
              </a:rPr>
              <a:t>kept from IPv4 to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Fields not kept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Name &amp; position changed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New field in IPv6</a:t>
            </a:r>
            <a:endParaRPr lang="en-US" sz="140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Eliminated </a:t>
            </a:r>
            <a:r>
              <a:rPr lang="en-US" dirty="0" smtClean="0">
                <a:latin typeface="Arial" charset="0"/>
              </a:rPr>
              <a:t>fragmentation 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(why?)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Eliminated header </a:t>
            </a:r>
            <a:r>
              <a:rPr lang="en-US" dirty="0" smtClean="0">
                <a:latin typeface="Arial" charset="0"/>
              </a:rPr>
              <a:t>length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Eliminated </a:t>
            </a:r>
            <a:r>
              <a:rPr lang="en-US" dirty="0" smtClean="0">
                <a:latin typeface="Arial" charset="0"/>
              </a:rPr>
              <a:t>checksum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New options mechanism (next header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Expanded </a:t>
            </a:r>
            <a:r>
              <a:rPr lang="en-US" dirty="0" smtClean="0">
                <a:latin typeface="Arial" charset="0"/>
              </a:rPr>
              <a:t>addresses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Added Flow </a:t>
            </a:r>
            <a:r>
              <a:rPr lang="en-US" dirty="0" smtClean="0">
                <a:latin typeface="Arial" charset="0"/>
              </a:rPr>
              <a:t>Label </a:t>
            </a:r>
            <a:r>
              <a:rPr lang="en-US" b="1" i="1" dirty="0">
                <a:solidFill>
                  <a:srgbClr val="F47A00"/>
                </a:solidFill>
                <a:latin typeface="Arial" charset="0"/>
              </a:rPr>
              <a:t>(why?</a:t>
            </a:r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)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BB2DA1-7B39-4F44-8F88-2CAC73319E5C}" type="slidenum">
              <a:rPr lang="en-US" sz="1400" b="0">
                <a:latin typeface="Times New Roman" charset="0"/>
              </a:rPr>
              <a:pPr eaLnBrk="1" hangingPunct="1"/>
              <a:t>72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>
                <a:latin typeface="Helvetica" charset="0"/>
                <a:ea typeface="ＭＳ Ｐゴシック" charset="0"/>
                <a:cs typeface="ＭＳ Ｐゴシック" charset="0"/>
              </a:rPr>
              <a:t>IPv4 and IPv6 Header Comparison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66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/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/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80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66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>
                <a:latin typeface="Arial" charset="0"/>
                <a:cs typeface="Arial" charset="0"/>
              </a:rPr>
              <a:t>IPv6</a:t>
            </a:r>
            <a:endParaRPr lang="en-US" sz="2400" b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92218" name="Text Box 59"/>
          <p:cNvSpPr txBox="1">
            <a:spLocks noChangeArrowheads="1"/>
          </p:cNvSpPr>
          <p:nvPr/>
        </p:nvSpPr>
        <p:spPr bwMode="auto">
          <a:xfrm>
            <a:off x="-76200" y="5326063"/>
            <a:ext cx="47244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 </a:t>
            </a:r>
            <a:r>
              <a:rPr lang="en-GB" sz="1400">
                <a:latin typeface="Arial" charset="0"/>
              </a:rPr>
              <a:t>name </a:t>
            </a:r>
            <a:r>
              <a:rPr lang="en-US" sz="1400">
                <a:latin typeface="Arial" charset="0"/>
              </a:rPr>
              <a:t>kept from IPv4 to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>
                <a:latin typeface="Arial" charset="0"/>
              </a:rPr>
              <a:t>Fields not kept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Name &amp; position changed in IPv6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</a:rPr>
              <a:t>New field in IPv6</a:t>
            </a:r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8528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Philosophy of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Don’t deal with problems: leave to ends</a:t>
            </a:r>
          </a:p>
          <a:p>
            <a:pPr lvl="1"/>
            <a:r>
              <a:rPr lang="en-US" dirty="0" smtClean="0">
                <a:latin typeface="Arial" charset="0"/>
              </a:rPr>
              <a:t>Eliminated </a:t>
            </a:r>
            <a:r>
              <a:rPr lang="en-US" dirty="0">
                <a:latin typeface="Arial" charset="0"/>
              </a:rPr>
              <a:t>fragmentation</a:t>
            </a:r>
          </a:p>
          <a:p>
            <a:pPr lvl="1"/>
            <a:r>
              <a:rPr lang="en-US" dirty="0" smtClean="0">
                <a:latin typeface="Arial" charset="0"/>
              </a:rPr>
              <a:t>Eliminated checksum</a:t>
            </a:r>
          </a:p>
          <a:p>
            <a:pPr lvl="1"/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Why retain TTL?</a:t>
            </a:r>
            <a:endParaRPr lang="en-US" b="1" i="1" dirty="0">
              <a:solidFill>
                <a:srgbClr val="F47A00"/>
              </a:solidFill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Simplify handling:</a:t>
            </a:r>
          </a:p>
          <a:p>
            <a:pPr lvl="1"/>
            <a:r>
              <a:rPr lang="en-US" dirty="0" smtClean="0">
                <a:latin typeface="Arial" charset="0"/>
              </a:rPr>
              <a:t>New </a:t>
            </a:r>
            <a:r>
              <a:rPr lang="en-US" dirty="0">
                <a:latin typeface="Arial" charset="0"/>
              </a:rPr>
              <a:t>options mechanism </a:t>
            </a:r>
            <a:r>
              <a:rPr lang="en-US" dirty="0" smtClean="0">
                <a:latin typeface="Arial" charset="0"/>
              </a:rPr>
              <a:t>(uses next header approach)</a:t>
            </a:r>
          </a:p>
          <a:p>
            <a:pPr lvl="1"/>
            <a:r>
              <a:rPr lang="en-US" dirty="0" smtClean="0">
                <a:latin typeface="Arial" charset="0"/>
              </a:rPr>
              <a:t>Eliminated header length</a:t>
            </a:r>
          </a:p>
          <a:p>
            <a:pPr lvl="2"/>
            <a:r>
              <a:rPr lang="en-US" b="1" i="1" dirty="0" smtClean="0">
                <a:solidFill>
                  <a:srgbClr val="F47A00"/>
                </a:solidFill>
                <a:latin typeface="Arial" charset="0"/>
              </a:rPr>
              <a:t>Why couldn’t IPv4 do this?</a:t>
            </a:r>
          </a:p>
          <a:p>
            <a:r>
              <a:rPr lang="en-US" dirty="0" smtClean="0">
                <a:latin typeface="Arial" charset="0"/>
              </a:rPr>
              <a:t>Provide general flow label for packet</a:t>
            </a:r>
          </a:p>
          <a:p>
            <a:pPr lvl="1"/>
            <a:r>
              <a:rPr lang="en-US" dirty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ot tied to semantics</a:t>
            </a:r>
          </a:p>
          <a:p>
            <a:pPr lvl="1"/>
            <a:r>
              <a:rPr lang="en-US" dirty="0" smtClean="0">
                <a:latin typeface="Arial" charset="0"/>
              </a:rPr>
              <a:t>Provides great flexibility</a:t>
            </a: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3BB2DA1-7B39-4F44-8F88-2CAC73319E5C}" type="slidenum">
              <a:rPr lang="en-US" sz="1400" b="0">
                <a:latin typeface="Times New Roman" charset="0"/>
              </a:rPr>
              <a:pPr eaLnBrk="1" hangingPunct="1"/>
              <a:t>74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6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309563"/>
            <a:ext cx="8605837" cy="671512"/>
          </a:xfrm>
        </p:spPr>
        <p:txBody>
          <a:bodyPr/>
          <a:lstStyle/>
          <a:p>
            <a:r>
              <a:rPr lang="en-GB" dirty="0" smtClean="0">
                <a:latin typeface="Helvetica" charset="0"/>
                <a:ea typeface="ＭＳ Ｐゴシック" charset="0"/>
                <a:cs typeface="ＭＳ Ｐゴシック" charset="0"/>
              </a:rPr>
              <a:t>Comparison of Design Philosophy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68600"/>
              </p:ext>
            </p:extLst>
          </p:nvPr>
        </p:nvGraphicFramePr>
        <p:xfrm>
          <a:off x="90488" y="1905000"/>
          <a:ext cx="4557711" cy="3276599"/>
        </p:xfrm>
        <a:graphic>
          <a:graphicData uri="http://schemas.openxmlformats.org/drawingml/2006/table">
            <a:tbl>
              <a:tblPr/>
              <a:tblGrid>
                <a:gridCol w="778839"/>
                <a:gridCol w="478000"/>
                <a:gridCol w="1215055"/>
                <a:gridCol w="717000"/>
                <a:gridCol w="212258"/>
                <a:gridCol w="1156559"/>
              </a:tblGrid>
              <a:tr h="680556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IHL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Service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Length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556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Identification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Flags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Fragment Offset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2625">
                <a:tc gridSpan="2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 to Live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Header Checksum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055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1986">
                <a:tc gridSpan="6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21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Options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Padding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84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81182"/>
              </p:ext>
            </p:extLst>
          </p:nvPr>
        </p:nvGraphicFramePr>
        <p:xfrm>
          <a:off x="4724400" y="1905000"/>
          <a:ext cx="4343400" cy="4572001"/>
        </p:xfrm>
        <a:graphic>
          <a:graphicData uri="http://schemas.openxmlformats.org/drawingml/2006/table">
            <a:tbl>
              <a:tblPr/>
              <a:tblGrid>
                <a:gridCol w="741363"/>
                <a:gridCol w="1231900"/>
                <a:gridCol w="166687"/>
                <a:gridCol w="1101725"/>
                <a:gridCol w="1101725"/>
              </a:tblGrid>
              <a:tr h="885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Version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Traffic Class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Flow Label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688">
                <a:tc gridSpan="3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Payload Length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Next Header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Hop Limit</a:t>
                      </a:r>
                    </a:p>
                  </a:txBody>
                  <a:tcPr marL="73025" marR="73025" marT="36512" marB="365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427163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Source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57325">
                <a:tc gridSpan="5"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Destination Address</a:t>
                      </a:r>
                    </a:p>
                  </a:txBody>
                  <a:tcPr marL="73025" marR="73025" marT="36512" marB="365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69" name="Rectangle 53"/>
          <p:cNvSpPr>
            <a:spLocks noChangeArrowheads="1"/>
          </p:cNvSpPr>
          <p:nvPr/>
        </p:nvSpPr>
        <p:spPr bwMode="gray">
          <a:xfrm>
            <a:off x="1752600" y="1447800"/>
            <a:ext cx="763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 dirty="0">
                <a:latin typeface="+mn-lt"/>
                <a:ea typeface="+mn-ea"/>
                <a:cs typeface="+mn-cs"/>
              </a:rPr>
              <a:t>IPv4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gray">
          <a:xfrm>
            <a:off x="5334000" y="1371600"/>
            <a:ext cx="25146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spAutoFit/>
          </a:bodyPr>
          <a:lstStyle/>
          <a:p>
            <a:pPr algn="ctr">
              <a:defRPr/>
            </a:pPr>
            <a:r>
              <a:rPr lang="en-US" sz="2400" b="0">
                <a:latin typeface="Arial" charset="0"/>
                <a:cs typeface="Arial" charset="0"/>
              </a:rPr>
              <a:t>IPv6</a:t>
            </a:r>
            <a:endParaRPr lang="en-US" sz="2400" b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871" name="AutoShape 55"/>
          <p:cNvSpPr>
            <a:spLocks noChangeArrowheads="1"/>
          </p:cNvSpPr>
          <p:nvPr/>
        </p:nvSpPr>
        <p:spPr bwMode="auto">
          <a:xfrm>
            <a:off x="381000" y="5334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2" name="AutoShape 56"/>
          <p:cNvSpPr>
            <a:spLocks noChangeArrowheads="1"/>
          </p:cNvSpPr>
          <p:nvPr/>
        </p:nvSpPr>
        <p:spPr bwMode="auto">
          <a:xfrm>
            <a:off x="381000" y="57150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3" name="AutoShape 57"/>
          <p:cNvSpPr>
            <a:spLocks noChangeArrowheads="1"/>
          </p:cNvSpPr>
          <p:nvPr/>
        </p:nvSpPr>
        <p:spPr bwMode="auto">
          <a:xfrm>
            <a:off x="381000" y="60198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4874" name="AutoShape 58"/>
          <p:cNvSpPr>
            <a:spLocks noChangeArrowheads="1"/>
          </p:cNvSpPr>
          <p:nvPr/>
        </p:nvSpPr>
        <p:spPr bwMode="auto">
          <a:xfrm>
            <a:off x="381000" y="6324600"/>
            <a:ext cx="328613" cy="228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808080"/>
            </a:solidFill>
            <a:round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2124" tIns="41061" rIns="82124" bIns="41061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533400" y="5326063"/>
            <a:ext cx="36576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24" tIns="41061" rIns="82124" bIns="41061" anchorCtr="1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>
                <a:latin typeface="Arial" charset="0"/>
              </a:rPr>
              <a:t>T</a:t>
            </a:r>
            <a:r>
              <a:rPr lang="en-US" sz="1400" dirty="0" smtClean="0">
                <a:latin typeface="Arial" charset="0"/>
              </a:rPr>
              <a:t>o Destination and Back (expanded)</a:t>
            </a:r>
            <a:endParaRPr lang="en-US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US" sz="1400" dirty="0" smtClean="0">
                <a:latin typeface="Arial" charset="0"/>
              </a:rPr>
              <a:t>Deal with Problems (greatly reduced)</a:t>
            </a:r>
            <a:endParaRPr lang="en-US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 smtClean="0">
                <a:latin typeface="Arial" charset="0"/>
              </a:rPr>
              <a:t>Read Correctly (reduced)</a:t>
            </a:r>
            <a:endParaRPr lang="en-GB" sz="1400" dirty="0">
              <a:latin typeface="Arial" charset="0"/>
            </a:endParaRP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rgbClr val="35C5FF"/>
              </a:buClr>
              <a:buSzPct val="100000"/>
              <a:buFont typeface="Arial" charset="0"/>
              <a:buNone/>
            </a:pPr>
            <a:r>
              <a:rPr lang="en-GB" sz="1400" dirty="0" smtClean="0">
                <a:latin typeface="Arial" charset="0"/>
              </a:rPr>
              <a:t>Special Handling (similar)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on IPv4 and IPv6?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include unverifiable source </a:t>
            </a:r>
            <a:r>
              <a:rPr lang="en-US" dirty="0"/>
              <a:t>address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Would like accountability </a:t>
            </a:r>
            <a:r>
              <a:rPr lang="en-US" b="1" i="1" dirty="0" smtClean="0"/>
              <a:t>and</a:t>
            </a:r>
            <a:r>
              <a:rPr lang="en-US" dirty="0" smtClean="0"/>
              <a:t> anonymity (now neither)</a:t>
            </a:r>
          </a:p>
          <a:p>
            <a:pPr lvl="1"/>
            <a:r>
              <a:rPr lang="en-US" dirty="0" smtClean="0"/>
              <a:t>Return address can be communicated at higher layer</a:t>
            </a:r>
            <a:endParaRPr lang="en-US" dirty="0"/>
          </a:p>
          <a:p>
            <a:r>
              <a:rPr lang="en-US" dirty="0" smtClean="0"/>
              <a:t>Why packet header used at edge same as core?</a:t>
            </a:r>
          </a:p>
          <a:p>
            <a:pPr lvl="1"/>
            <a:r>
              <a:rPr lang="en-US" dirty="0" smtClean="0"/>
              <a:t>Edge: host tells network what service it wants</a:t>
            </a:r>
          </a:p>
          <a:p>
            <a:pPr lvl="1"/>
            <a:r>
              <a:rPr lang="en-US" dirty="0" smtClean="0"/>
              <a:t>Core: packet tells switch how to handle it</a:t>
            </a:r>
          </a:p>
          <a:p>
            <a:pPr lvl="2"/>
            <a:r>
              <a:rPr lang="en-US" dirty="0" smtClean="0"/>
              <a:t>One is local to host, one is global to network</a:t>
            </a:r>
            <a:endParaRPr lang="en-US" dirty="0"/>
          </a:p>
          <a:p>
            <a:r>
              <a:rPr lang="en-US" dirty="0" smtClean="0"/>
              <a:t>Some kind of payment/responsibility field?</a:t>
            </a:r>
          </a:p>
          <a:p>
            <a:pPr lvl="1"/>
            <a:r>
              <a:rPr lang="en-US" dirty="0" smtClean="0"/>
              <a:t>Who is responsible for paying for packet delivery?</a:t>
            </a:r>
          </a:p>
          <a:p>
            <a:pPr lvl="1"/>
            <a:r>
              <a:rPr lang="en-US" dirty="0" smtClean="0"/>
              <a:t>Source, destination, other?</a:t>
            </a:r>
          </a:p>
          <a:p>
            <a:r>
              <a:rPr lang="en-US" dirty="0" smtClean="0"/>
              <a:t>Other ideas?</a:t>
            </a:r>
            <a:endParaRPr lang="en-US" dirty="0"/>
          </a:p>
          <a:p>
            <a:endParaRPr lang="en-US" dirty="0"/>
          </a:p>
          <a:p>
            <a:r>
              <a:rPr lang="en-US" dirty="0"/>
              <a:t>Survey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CFE19-E9AE-8742-BA53-04A34F84B71E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network from laptop</a:t>
            </a:r>
          </a:p>
          <a:p>
            <a:pPr lvl="1"/>
            <a:r>
              <a:rPr lang="en-US" dirty="0" smtClean="0"/>
              <a:t>Wireless or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dirty="0" smtClean="0"/>
              <a:t>Network management (someone needs to make it work)</a:t>
            </a:r>
            <a:endParaRPr lang="en-US" dirty="0"/>
          </a:p>
          <a:p>
            <a:r>
              <a:rPr lang="en-US" dirty="0" smtClean="0"/>
              <a:t>Mapping “real world name” to “network name”</a:t>
            </a:r>
            <a:endParaRPr lang="en-US" dirty="0"/>
          </a:p>
          <a:p>
            <a:r>
              <a:rPr lang="en-US" dirty="0" smtClean="0"/>
              <a:t>Mapping network name to location</a:t>
            </a:r>
            <a:endParaRPr lang="en-US" dirty="0"/>
          </a:p>
          <a:p>
            <a:r>
              <a:rPr lang="en-US" dirty="0" smtClean="0"/>
              <a:t>Download content from location</a:t>
            </a:r>
          </a:p>
          <a:p>
            <a:r>
              <a:rPr lang="en-US" dirty="0" smtClean="0"/>
              <a:t>Addressing general security concerns</a:t>
            </a:r>
          </a:p>
          <a:p>
            <a:pPr lvl="1"/>
            <a:r>
              <a:rPr lang="en-US" dirty="0" smtClean="0"/>
              <a:t>Verifying that this is the right content</a:t>
            </a:r>
          </a:p>
          <a:p>
            <a:pPr lvl="1"/>
            <a:r>
              <a:rPr lang="en-US" dirty="0" smtClean="0"/>
              <a:t>And that no one can tell what she’s downloading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914400" y="2209800"/>
            <a:ext cx="7010400" cy="3733800"/>
          </a:xfrm>
          <a:prstGeom prst="wedgeRoundRectCallout">
            <a:avLst>
              <a:gd name="adj1" fmla="val 29694"/>
              <a:gd name="adj2" fmla="val 4452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Before I answer, jot down a few steps.</a:t>
            </a:r>
          </a:p>
          <a:p>
            <a:pPr algn="ctr"/>
            <a:r>
              <a:rPr lang="en-US" sz="2800" dirty="0" smtClean="0">
                <a:latin typeface="+mn-lt"/>
              </a:rPr>
              <a:t>This portion of the lecture won’t mean</a:t>
            </a:r>
          </a:p>
          <a:p>
            <a:pPr algn="ctr"/>
            <a:r>
              <a:rPr lang="en-US" sz="2800" dirty="0" smtClean="0">
                <a:latin typeface="+mn-lt"/>
              </a:rPr>
              <a:t>much if you don’t try to figure it out.</a:t>
            </a:r>
          </a:p>
          <a:p>
            <a:pPr algn="ctr"/>
            <a:endParaRPr lang="en-US" sz="2800" dirty="0">
              <a:latin typeface="+mn-lt"/>
            </a:endParaRPr>
          </a:p>
          <a:p>
            <a:pPr algn="ctr"/>
            <a:r>
              <a:rPr lang="en-US" sz="2800" dirty="0" smtClean="0">
                <a:latin typeface="+mn-lt"/>
              </a:rPr>
              <a:t>Talk to your neighbors about it,</a:t>
            </a:r>
          </a:p>
          <a:p>
            <a:pPr algn="ctr"/>
            <a:r>
              <a:rPr lang="en-US" sz="2800" dirty="0" smtClean="0">
                <a:latin typeface="+mn-lt"/>
              </a:rPr>
              <a:t>talk to yourself about it, </a:t>
            </a:r>
          </a:p>
          <a:p>
            <a:pPr algn="ctr"/>
            <a:r>
              <a:rPr lang="en-US" sz="2800" dirty="0" smtClean="0">
                <a:latin typeface="+mn-lt"/>
              </a:rPr>
              <a:t>don’t just sit there and read your mail….</a:t>
            </a:r>
            <a:endParaRPr lang="en-US" sz="2800" dirty="0">
              <a:latin typeface="+mn-lt"/>
            </a:endParaRP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228600" y="228600"/>
            <a:ext cx="8763000" cy="914400"/>
          </a:xfrm>
          <a:prstGeom prst="wedgeRoundRectCallout">
            <a:avLst>
              <a:gd name="adj1" fmla="val 29694"/>
              <a:gd name="adj2" fmla="val 4452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Did I miss anything?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07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network from laptop</a:t>
            </a:r>
          </a:p>
          <a:p>
            <a:pPr lvl="1"/>
            <a:r>
              <a:rPr lang="en-US" b="1" dirty="0" smtClean="0"/>
              <a:t>Wireless or </a:t>
            </a:r>
            <a:r>
              <a:rPr lang="en-US" b="1" dirty="0" err="1" smtClean="0"/>
              <a:t>ethernet</a:t>
            </a:r>
            <a:endParaRPr lang="en-US" b="1" dirty="0" smtClean="0"/>
          </a:p>
          <a:p>
            <a:pPr lvl="1"/>
            <a:r>
              <a:rPr lang="en-US" dirty="0" smtClean="0"/>
              <a:t>Network management (someone needs to make it work)</a:t>
            </a:r>
            <a:endParaRPr lang="en-US" dirty="0"/>
          </a:p>
          <a:p>
            <a:r>
              <a:rPr lang="en-US" dirty="0" smtClean="0"/>
              <a:t>Mapping “real world name” to “network name”</a:t>
            </a:r>
            <a:endParaRPr lang="en-US" dirty="0"/>
          </a:p>
          <a:p>
            <a:r>
              <a:rPr lang="en-US" dirty="0" smtClean="0"/>
              <a:t>Mapping network name to location</a:t>
            </a:r>
            <a:endParaRPr lang="en-US" dirty="0"/>
          </a:p>
          <a:p>
            <a:r>
              <a:rPr lang="en-US" dirty="0" smtClean="0"/>
              <a:t>Download content from location</a:t>
            </a:r>
          </a:p>
          <a:p>
            <a:r>
              <a:rPr lang="en-US" dirty="0" smtClean="0"/>
              <a:t>Addressing general security concerns</a:t>
            </a:r>
          </a:p>
          <a:p>
            <a:pPr lvl="1"/>
            <a:r>
              <a:rPr lang="en-US" dirty="0" smtClean="0"/>
              <a:t>Verifying that this is the right content</a:t>
            </a:r>
          </a:p>
          <a:p>
            <a:pPr lvl="1"/>
            <a:r>
              <a:rPr lang="en-US" dirty="0" smtClean="0"/>
              <a:t>And that no one can tell what she’s downloading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13012</TotalTime>
  <Words>3821</Words>
  <Application>Microsoft Macintosh PowerPoint</Application>
  <PresentationFormat>On-screen Show (4:3)</PresentationFormat>
  <Paragraphs>906</Paragraphs>
  <Slides>76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cs426</vt:lpstr>
      <vt:lpstr>Missing Pieces, and Designing IP</vt:lpstr>
      <vt:lpstr>Questions about Project 1</vt:lpstr>
      <vt:lpstr>Announcements</vt:lpstr>
      <vt:lpstr>Today’s Lecture: Two Topics</vt:lpstr>
      <vt:lpstr>Missing Pieces</vt:lpstr>
      <vt:lpstr>Where are we?</vt:lpstr>
      <vt:lpstr>Scenario: Joan Wants Her Music</vt:lpstr>
      <vt:lpstr>What Are The Steps Involved?</vt:lpstr>
      <vt:lpstr>What Are The Steps Involved?</vt:lpstr>
      <vt:lpstr>Access Networks</vt:lpstr>
      <vt:lpstr>Media Access Control (MAC)</vt:lpstr>
      <vt:lpstr>What Are The Steps Involved?</vt:lpstr>
      <vt:lpstr>Network Management</vt:lpstr>
      <vt:lpstr>Current Network Management</vt:lpstr>
      <vt:lpstr>Future Network Management</vt:lpstr>
      <vt:lpstr>What Are The Steps Involved?</vt:lpstr>
      <vt:lpstr>“Real World Name” to “Network Name”</vt:lpstr>
      <vt:lpstr>What is a “Network Name”?</vt:lpstr>
      <vt:lpstr>What Are The Steps Involved?</vt:lpstr>
      <vt:lpstr>Map Network Name to Location</vt:lpstr>
      <vt:lpstr>How is this done today?</vt:lpstr>
      <vt:lpstr>What Are The Steps Involved?</vt:lpstr>
      <vt:lpstr>Download Data from Location</vt:lpstr>
      <vt:lpstr>What Are The Steps Involved?</vt:lpstr>
      <vt:lpstr>Ensuring Security</vt:lpstr>
      <vt:lpstr>How do we do this today?</vt:lpstr>
      <vt:lpstr>Scenario Requires</vt:lpstr>
      <vt:lpstr>Rest of Course</vt:lpstr>
      <vt:lpstr>Break</vt:lpstr>
      <vt:lpstr>The Design of IP</vt:lpstr>
      <vt:lpstr>We are about to make a transition!</vt:lpstr>
      <vt:lpstr>What I’ll try to get through….</vt:lpstr>
      <vt:lpstr>What is “designing” a protocol?</vt:lpstr>
      <vt:lpstr>What is Designing IP?</vt:lpstr>
      <vt:lpstr>Packet Header as Interface</vt:lpstr>
      <vt:lpstr>In-Class Exercise</vt:lpstr>
      <vt:lpstr>I’ll Take Two or Three Answers</vt:lpstr>
      <vt:lpstr>Answer #1:</vt:lpstr>
      <vt:lpstr>What Tasks Do We Need to Do?</vt:lpstr>
      <vt:lpstr>Reading Packet Correctly</vt:lpstr>
      <vt:lpstr>Getting to the Destination</vt:lpstr>
      <vt:lpstr>Getting Response Back to Source</vt:lpstr>
      <vt:lpstr>Carry Data</vt:lpstr>
      <vt:lpstr>Telling Dest’n How to Process Packet</vt:lpstr>
      <vt:lpstr>Special Handling</vt:lpstr>
      <vt:lpstr>Dealing with Problems</vt:lpstr>
      <vt:lpstr>Are We Missing Anything?</vt:lpstr>
      <vt:lpstr>From Semantics to Syntax</vt:lpstr>
      <vt:lpstr>IP Packet Structure</vt:lpstr>
      <vt:lpstr>20 Bytes of Standard Header, then Options</vt:lpstr>
      <vt:lpstr>Go Through Tasks One-by-One</vt:lpstr>
      <vt:lpstr>Reading Packet Correctly</vt:lpstr>
      <vt:lpstr>Fields for Reading Packet Correctly</vt:lpstr>
      <vt:lpstr>Getting Packet to Destination and Back</vt:lpstr>
      <vt:lpstr>Fields for Packet Reaching Destination</vt:lpstr>
      <vt:lpstr>Telling Host How to Handle Packet</vt:lpstr>
      <vt:lpstr>Field for Next Protocol</vt:lpstr>
      <vt:lpstr>Special Handling</vt:lpstr>
      <vt:lpstr>Fields for Special Handling</vt:lpstr>
      <vt:lpstr>Potential Problems</vt:lpstr>
      <vt:lpstr>Header Corruption</vt:lpstr>
      <vt:lpstr>Checksum Field</vt:lpstr>
      <vt:lpstr>Preventing Loops</vt:lpstr>
      <vt:lpstr>TTL Field</vt:lpstr>
      <vt:lpstr>Fragmentation</vt:lpstr>
      <vt:lpstr>IP Packet Structure</vt:lpstr>
      <vt:lpstr>Option Field Layout</vt:lpstr>
      <vt:lpstr>Examples of Options</vt:lpstr>
      <vt:lpstr>IPv6</vt:lpstr>
      <vt:lpstr>IPv6</vt:lpstr>
      <vt:lpstr>IPv4 and IPv6 Header Comparison</vt:lpstr>
      <vt:lpstr>Summary of Changes</vt:lpstr>
      <vt:lpstr>IPv4 and IPv6 Header Comparison</vt:lpstr>
      <vt:lpstr>Philosophy of Changes</vt:lpstr>
      <vt:lpstr>Comparison of Design Philosophy</vt:lpstr>
      <vt:lpstr>Improving on IPv4 and IPv6?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Scott Shenker</cp:lastModifiedBy>
  <cp:revision>544</cp:revision>
  <cp:lastPrinted>2011-09-27T00:20:18Z</cp:lastPrinted>
  <dcterms:modified xsi:type="dcterms:W3CDTF">2012-09-23T13:39:44Z</dcterms:modified>
</cp:coreProperties>
</file>