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4"/>
  </p:notesMasterIdLst>
  <p:handoutMasterIdLst>
    <p:handoutMasterId r:id="rId75"/>
  </p:handoutMasterIdLst>
  <p:sldIdLst>
    <p:sldId id="424" r:id="rId2"/>
    <p:sldId id="508" r:id="rId3"/>
    <p:sldId id="558" r:id="rId4"/>
    <p:sldId id="560" r:id="rId5"/>
    <p:sldId id="559" r:id="rId6"/>
    <p:sldId id="538" r:id="rId7"/>
    <p:sldId id="561" r:id="rId8"/>
    <p:sldId id="543" r:id="rId9"/>
    <p:sldId id="544" r:id="rId10"/>
    <p:sldId id="545" r:id="rId11"/>
    <p:sldId id="546" r:id="rId12"/>
    <p:sldId id="547" r:id="rId13"/>
    <p:sldId id="548" r:id="rId14"/>
    <p:sldId id="550" r:id="rId15"/>
    <p:sldId id="552" r:id="rId16"/>
    <p:sldId id="555" r:id="rId17"/>
    <p:sldId id="556" r:id="rId18"/>
    <p:sldId id="557" r:id="rId19"/>
    <p:sldId id="425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433" r:id="rId28"/>
    <p:sldId id="434" r:id="rId29"/>
    <p:sldId id="435" r:id="rId30"/>
    <p:sldId id="436" r:id="rId31"/>
    <p:sldId id="437" r:id="rId32"/>
    <p:sldId id="320" r:id="rId33"/>
    <p:sldId id="565" r:id="rId34"/>
    <p:sldId id="509" r:id="rId35"/>
    <p:sldId id="516" r:id="rId36"/>
    <p:sldId id="563" r:id="rId37"/>
    <p:sldId id="562" r:id="rId38"/>
    <p:sldId id="536" r:id="rId39"/>
    <p:sldId id="531" r:id="rId40"/>
    <p:sldId id="532" r:id="rId41"/>
    <p:sldId id="442" r:id="rId42"/>
    <p:sldId id="564" r:id="rId43"/>
    <p:sldId id="443" r:id="rId44"/>
    <p:sldId id="438" r:id="rId45"/>
    <p:sldId id="566" r:id="rId46"/>
    <p:sldId id="321" r:id="rId47"/>
    <p:sldId id="322" r:id="rId48"/>
    <p:sldId id="323" r:id="rId49"/>
    <p:sldId id="325" r:id="rId50"/>
    <p:sldId id="511" r:id="rId51"/>
    <p:sldId id="326" r:id="rId52"/>
    <p:sldId id="327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517" r:id="rId62"/>
    <p:sldId id="518" r:id="rId63"/>
    <p:sldId id="336" r:id="rId64"/>
    <p:sldId id="447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567" r:id="rId73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64"/>
    </p:cViewPr>
    <p:sldLst>
      <p:sld r:id="rId1" collapse="1"/>
      <p:sld r:id="rId2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704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Relationship Id="rId2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02EF8BA3-F8A3-EA43-855D-AAC46D8E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73AB7D2-44D9-C341-97F4-AF3A6AE0B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F9C7354-181B-D94B-B7FA-3A0EF60520CC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5356024-286B-A449-9935-BCE4FBA0FC3B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140D80E-88E6-8D46-B41C-B2091DF2076C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No notion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of identity that has any cryptographic binding to address (or any kind of binding that is visible to network).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338E49F-B44E-3F4A-B8AD-12372B78BCE2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2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BDB1B21-4891-2A4E-A3F2-56BEAF3172C8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072E65-5FBF-E34C-81CD-FC87707AB748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0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4673132-4BBE-E749-B283-B7B6BFCAFFAB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4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1FC65AE-5B3B-F943-AF2B-586A1FF728F9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6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4659D31-3184-B548-A192-563EEB1E9683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8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D4363C3-73BE-DC4D-8B70-2E76030AD53C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07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5C712B4-5F53-514A-866E-4225DEFD290D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2780F4-A0B9-AB4A-9928-F49FF958ACC6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48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D363396-2742-C541-9B28-9B504C9CEE0C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68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DDA135-E27F-2D44-A4C5-E5161DD793A5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DDA135-E27F-2D44-A4C5-E5161DD793A5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5356024-286B-A449-9935-BCE4FBA0FC3B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500659C-F2FF-7545-876A-AF26C1D64C96}" type="slidenum">
              <a:rPr lang="en-US" sz="1300" b="0">
                <a:latin typeface="Times New Roman" charset="0"/>
              </a:rPr>
              <a:pPr eaLnBrk="1" hangingPunct="1"/>
              <a:t>44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DDA135-E27F-2D44-A4C5-E5161DD793A5}" type="slidenum">
              <a:rPr lang="en-US" sz="1300" b="0">
                <a:latin typeface="Times New Roman" charset="0"/>
              </a:rPr>
              <a:pPr eaLnBrk="1" hangingPunct="1"/>
              <a:t>45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74D6912-3225-E445-AA6B-2C222BAA72D0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B8AC0EA-8456-AD4F-9673-F9A30533C698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C7A9F37-F38A-7041-90B3-2F4CAB9B7160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75ECBE-1740-AB43-9AD4-D1859A822463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C5DADE-10DE-614B-AC1C-E7C4B0844B2D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ABA7DC9-CA38-C840-B8FC-BB65707CD811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C2FE0DA-CA3A-7540-97F6-C01BD0C4943F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Churn, not size….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EE9032A-ABDB-7543-B6E9-04406EF6F2C3}" type="slidenum">
              <a:rPr lang="en-US" sz="1300" b="0">
                <a:latin typeface="Times New Roman" charset="0"/>
              </a:rPr>
              <a:pPr eaLnBrk="1" hangingPunct="1"/>
              <a:t>54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EB289F-1E14-644E-943A-0F56444DDFDA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0C462F0-F4EF-5244-A49E-6CE8D6940A21}" type="slidenum">
              <a:rPr lang="en-US" sz="1300" b="0">
                <a:latin typeface="Times New Roman" charset="0"/>
              </a:rPr>
              <a:pPr eaLnBrk="1" hangingPunct="1"/>
              <a:t>57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89711BE-33DD-F943-B2A8-0D1B05D3E270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39E29FD-137E-604D-979E-892212E4939F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are the routing entries?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A0E44B0-C6A4-C64D-B77A-F665EF32913E}" type="slidenum">
              <a:rPr lang="en-US" sz="1300" b="0">
                <a:latin typeface="Times New Roman" charset="0"/>
              </a:rPr>
              <a:pPr eaLnBrk="1" hangingPunct="1"/>
              <a:t>60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47EB911-E1D6-F842-A907-C90218DAAD05}" type="slidenum">
              <a:rPr lang="en-US" sz="1300" b="0">
                <a:latin typeface="Times New Roman" charset="0"/>
              </a:rPr>
              <a:pPr eaLnBrk="1" hangingPunct="1"/>
              <a:t>65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2445EAA-09DF-C04F-97F6-8B62BFF3DAD6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068AE66-CFF1-8945-A1AF-C7C5C17E6D63}" type="slidenum">
              <a:rPr lang="en-US" sz="1300" b="0">
                <a:latin typeface="Times New Roman" charset="0"/>
              </a:rPr>
              <a:pPr eaLnBrk="1" hangingPunct="1"/>
              <a:t>66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6781EB3-BD8A-DE42-91AD-DFE44FE998EA}" type="slidenum">
              <a:rPr lang="en-US" sz="1300" b="0">
                <a:latin typeface="Times New Roman" charset="0"/>
              </a:rPr>
              <a:pPr eaLnBrk="1" hangingPunct="1"/>
              <a:t>68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F04983E-37FB-4A48-871E-EF21B66175D9}" type="slidenum">
              <a:rPr lang="en-US" sz="1300" b="0">
                <a:latin typeface="Times New Roman" charset="0"/>
              </a:rPr>
              <a:pPr eaLnBrk="1" hangingPunct="1"/>
              <a:t>69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A8194E3-7B4A-2749-848B-7B26BEB7F9B0}" type="slidenum">
              <a:rPr lang="en-US" sz="1300" b="0">
                <a:latin typeface="Times New Roman" charset="0"/>
              </a:rPr>
              <a:pPr eaLnBrk="1" hangingPunct="1"/>
              <a:t>70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F6AE90C-22F0-3342-8FE4-EF6BDE666022}" type="slidenum">
              <a:rPr lang="en-US" sz="1300" b="0">
                <a:latin typeface="Times New Roman" charset="0"/>
              </a:rPr>
              <a:pPr eaLnBrk="1" hangingPunct="1"/>
              <a:t>71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2275F76-7687-EA4B-81F4-114680FBF97A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BF99E3-00B1-094E-B8B8-E0A30FEF6BFF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F5D3642-BD8E-2A45-962D-A5D80BB9D716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617DFDB-EF14-F243-9F1C-EA883B3513DC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204167-EFB0-2D48-A5F0-063C27AB3381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EBFFA4-4FB4-034B-8719-BC8965F48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BE0B-F8F2-2741-8753-F2B92EC5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A625-DC3D-FA49-90C5-8EEE931F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7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8D89-58AB-BC45-AE0C-6A5235B6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264DD-BEA0-4A47-8FBC-F1EED05C0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1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FE19-E9AE-8742-BA53-04A34F84B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CF3F-2856-504C-AF99-1FFFA3E72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F345-A112-9B4C-A479-A4BF0682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007F-CFE9-BC4F-8510-1D2748A4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3E9D-A524-7448-B3F0-72FE780A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0310-5AEE-8F4B-9413-50659C46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88AE5CC-9666-4443-A152-0D9C7505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e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IP Addressing and Forwarding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(with some review of IP)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84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2FC9822-C86B-7E44-9AC4-2439335BFCB5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of Fragmentation, con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Datagram split into 3 pieces.  Possible first piece: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390650" y="21701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flipV="1">
            <a:off x="1449388" y="28987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1462088" y="36004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1462088" y="42481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4356100" y="21955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28829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21590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365250" y="2279650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2135188" y="22018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2895600" y="2286000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4876800" y="2362200"/>
            <a:ext cx="1979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1500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1981200" y="3124200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5016500" y="29289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4348163" y="2989263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1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5076825" y="3121025"/>
            <a:ext cx="1874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2946400" y="36274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1941513" y="3662363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2971800" y="3657600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5029200" y="3810000"/>
            <a:ext cx="15922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xxx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1449388" y="48958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3125788" y="4419600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2955925" y="5045075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5889D87-20E6-1A46-B6E4-8C54736BB9E4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of Fragmentation, con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Possible second piece</a:t>
            </a:r>
            <a:r>
              <a:rPr lang="en-US" dirty="0" smtClean="0">
                <a:latin typeface="Arial" charset="0"/>
              </a:rPr>
              <a:t>: Frag#1 covered 1480bytes</a:t>
            </a:r>
            <a:endParaRPr lang="en-US" dirty="0">
              <a:latin typeface="Arial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390650" y="21701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1449388" y="28987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462088" y="36004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1462088" y="42481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356100" y="21955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28829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1590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1365250" y="2279650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2135188" y="22018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2895600" y="2286000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4876800" y="2362200"/>
            <a:ext cx="1979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1220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1981200" y="3124200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5016500" y="29289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4348163" y="2989263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1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5095875" y="2971800"/>
            <a:ext cx="21193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185</a:t>
            </a:r>
          </a:p>
          <a:p>
            <a:pPr algn="ctr" eaLnBrk="0" hangingPunct="0"/>
            <a:r>
              <a:rPr lang="en-US" sz="1400" b="0">
                <a:latin typeface="Arial" charset="0"/>
              </a:rPr>
              <a:t>(185 * 8 = 1480)</a:t>
            </a:r>
            <a:r>
              <a:rPr lang="en-US" sz="16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2946400" y="36274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1941513" y="3662363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2971800" y="3657600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726" name="Rectangle 22"/>
          <p:cNvSpPr>
            <a:spLocks noChangeArrowheads="1"/>
          </p:cNvSpPr>
          <p:nvPr/>
        </p:nvSpPr>
        <p:spPr bwMode="auto">
          <a:xfrm>
            <a:off x="5029200" y="3810000"/>
            <a:ext cx="15922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yyy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1449388" y="48958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3125788" y="4419600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2955925" y="5045075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61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3B8815E-7DCE-8A40-8032-AB86BAE4D923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of Fragmentation, con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Possible third piece</a:t>
            </a:r>
            <a:r>
              <a:rPr lang="en-US" dirty="0" smtClean="0">
                <a:latin typeface="Arial" charset="0"/>
              </a:rPr>
              <a:t>: 1480+1200 = 2680</a:t>
            </a:r>
            <a:endParaRPr lang="en-US" dirty="0">
              <a:latin typeface="Arial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390650" y="21701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V="1">
            <a:off x="1449388" y="28987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462088" y="36004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1462088" y="42481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4356100" y="21955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8829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1590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1365250" y="2279650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2135188" y="22018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2895600" y="2286000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4648200" y="2286000"/>
            <a:ext cx="1979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1320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1981200" y="3124200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5016500" y="29289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4348163" y="2989263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5097463" y="2971800"/>
            <a:ext cx="211931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335</a:t>
            </a:r>
          </a:p>
          <a:p>
            <a:pPr algn="ctr" eaLnBrk="0" hangingPunct="0"/>
            <a:r>
              <a:rPr lang="en-US" sz="1400" b="0">
                <a:latin typeface="Arial" charset="0"/>
              </a:rPr>
              <a:t>(335 * 8 = 2680)</a:t>
            </a:r>
            <a:r>
              <a:rPr lang="en-US" sz="16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2946400" y="36274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1941513" y="3662363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2971800" y="3657600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5029200" y="3810000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zzz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1449388" y="48958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3125788" y="4419600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2955925" y="5045075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5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360D40E-B861-4143-9BB8-1C1DED848110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/>
          <a:lstStyle/>
          <a:p>
            <a:r>
              <a:rPr lang="en-US" sz="3500">
                <a:latin typeface="Helvetica" charset="0"/>
                <a:ea typeface="ＭＳ Ｐゴシック" charset="0"/>
                <a:cs typeface="ＭＳ Ｐゴシック" charset="0"/>
              </a:rPr>
              <a:t>Offsets vs Numbering Fragments?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Q: why use a byte-offset for fragments rather than a numbering each fragment</a:t>
            </a:r>
            <a:r>
              <a:rPr lang="en-US" dirty="0" smtClean="0">
                <a:latin typeface="Arial" charset="0"/>
              </a:rPr>
              <a:t>?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Ans</a:t>
            </a:r>
            <a:r>
              <a:rPr lang="en-US" dirty="0">
                <a:latin typeface="Arial" charset="0"/>
              </a:rPr>
              <a:t> #1: with a byte offset, the receiver can lay down the bytes in memory when they </a:t>
            </a:r>
            <a:r>
              <a:rPr lang="en-US" dirty="0" smtClean="0">
                <a:latin typeface="Arial" charset="0"/>
              </a:rPr>
              <a:t>arrive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Ans</a:t>
            </a:r>
            <a:r>
              <a:rPr lang="en-US" dirty="0">
                <a:latin typeface="Arial" charset="0"/>
              </a:rPr>
              <a:t> #2 </a:t>
            </a:r>
            <a:r>
              <a:rPr lang="en-US" i="1" dirty="0">
                <a:latin typeface="Arial" charset="0"/>
              </a:rPr>
              <a:t>(more fundamental)</a:t>
            </a:r>
            <a:r>
              <a:rPr lang="en-US" dirty="0">
                <a:latin typeface="Arial" charset="0"/>
              </a:rPr>
              <a:t>: allows further fragmentation of fragments </a:t>
            </a:r>
          </a:p>
        </p:txBody>
      </p:sp>
    </p:spTree>
    <p:extLst>
      <p:ext uri="{BB962C8B-B14F-4D97-AF65-F5344CB8AC3E}">
        <p14:creationId xmlns:p14="http://schemas.microsoft.com/office/powerpoint/2010/main" val="242354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86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7" tIns="44450" rIns="90487" bIns="44450"/>
          <a:lstStyle/>
          <a:p>
            <a:pPr>
              <a:tabLst>
                <a:tab pos="1314450" algn="l"/>
              </a:tabLst>
            </a:pPr>
            <a:r>
              <a:rPr lang="en-US" sz="4400">
                <a:latin typeface="Helvetica" charset="0"/>
                <a:ea typeface="ＭＳ Ｐゴシック" charset="0"/>
                <a:cs typeface="ＭＳ Ｐゴシック" charset="0"/>
              </a:rPr>
              <a:t>IPv6</a:t>
            </a:r>
          </a:p>
        </p:txBody>
      </p:sp>
    </p:spTree>
    <p:extLst>
      <p:ext uri="{BB962C8B-B14F-4D97-AF65-F5344CB8AC3E}">
        <p14:creationId xmlns:p14="http://schemas.microsoft.com/office/powerpoint/2010/main" val="3329211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>
                <a:latin typeface="Helvetica" charset="0"/>
                <a:ea typeface="ＭＳ Ｐゴシック" charset="0"/>
                <a:cs typeface="ＭＳ Ｐゴシック" charset="0"/>
              </a:rPr>
              <a:t>IPv4 and IPv6 Header Comparison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86452"/>
              </p:ext>
            </p:extLst>
          </p:nvPr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80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>
                <a:latin typeface="Arial" charset="0"/>
                <a:cs typeface="Arial" charset="0"/>
              </a:rPr>
              <a:t>IPv6</a:t>
            </a:r>
            <a:endParaRPr lang="en-US" sz="2400" b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92218" name="Text Box 59"/>
          <p:cNvSpPr txBox="1">
            <a:spLocks noChangeArrowheads="1"/>
          </p:cNvSpPr>
          <p:nvPr/>
        </p:nvSpPr>
        <p:spPr bwMode="auto">
          <a:xfrm>
            <a:off x="-76200" y="5326063"/>
            <a:ext cx="47244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 </a:t>
            </a:r>
            <a:r>
              <a:rPr lang="en-GB" sz="1400">
                <a:latin typeface="Arial" charset="0"/>
              </a:rPr>
              <a:t>name </a:t>
            </a:r>
            <a:r>
              <a:rPr lang="en-US" sz="1400">
                <a:latin typeface="Arial" charset="0"/>
              </a:rPr>
              <a:t>kept from IPv4 to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Fields not kept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Name &amp; position changed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New field in IPv6</a:t>
            </a:r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834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Philosophy of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Don’t deal with problems: leave to ends</a:t>
            </a:r>
          </a:p>
          <a:p>
            <a:pPr lvl="1"/>
            <a:r>
              <a:rPr lang="en-US" dirty="0" smtClean="0">
                <a:latin typeface="Arial" charset="0"/>
              </a:rPr>
              <a:t>Eliminated </a:t>
            </a:r>
            <a:r>
              <a:rPr lang="en-US" dirty="0">
                <a:latin typeface="Arial" charset="0"/>
              </a:rPr>
              <a:t>fragmentation</a:t>
            </a:r>
          </a:p>
          <a:p>
            <a:pPr lvl="1"/>
            <a:r>
              <a:rPr lang="en-US" dirty="0" smtClean="0">
                <a:latin typeface="Arial" charset="0"/>
              </a:rPr>
              <a:t>Eliminated checksum</a:t>
            </a:r>
          </a:p>
          <a:p>
            <a:pPr lvl="8"/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Simplify handling:</a:t>
            </a:r>
          </a:p>
          <a:p>
            <a:pPr lvl="1"/>
            <a:r>
              <a:rPr lang="en-US" dirty="0" smtClean="0">
                <a:latin typeface="Arial" charset="0"/>
              </a:rPr>
              <a:t>New </a:t>
            </a:r>
            <a:r>
              <a:rPr lang="en-US" dirty="0">
                <a:latin typeface="Arial" charset="0"/>
              </a:rPr>
              <a:t>options mechanism </a:t>
            </a:r>
            <a:r>
              <a:rPr lang="en-US" dirty="0" smtClean="0">
                <a:latin typeface="Arial" charset="0"/>
              </a:rPr>
              <a:t>(uses next header approach)</a:t>
            </a:r>
          </a:p>
          <a:p>
            <a:pPr lvl="1"/>
            <a:r>
              <a:rPr lang="en-US" dirty="0" smtClean="0">
                <a:latin typeface="Arial" charset="0"/>
              </a:rPr>
              <a:t>Eliminated header length</a:t>
            </a:r>
          </a:p>
          <a:p>
            <a:pPr lvl="8"/>
            <a:endParaRPr lang="en-US" b="1" i="1" dirty="0" smtClean="0">
              <a:solidFill>
                <a:srgbClr val="F47A00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Provide general flow label for packet</a:t>
            </a:r>
          </a:p>
          <a:p>
            <a:pPr lvl="1"/>
            <a:r>
              <a:rPr lang="en-US" dirty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ot tied to semantics</a:t>
            </a:r>
          </a:p>
          <a:p>
            <a:pPr lvl="1"/>
            <a:r>
              <a:rPr lang="en-US" dirty="0" smtClean="0">
                <a:latin typeface="Arial" charset="0"/>
              </a:rPr>
              <a:t>Provides great flexibility</a:t>
            </a: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BB2DA1-7B39-4F44-8F88-2CAC73319E5C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8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 dirty="0" smtClean="0">
                <a:latin typeface="Helvetica" charset="0"/>
                <a:ea typeface="ＭＳ Ｐゴシック" charset="0"/>
                <a:cs typeface="ＭＳ Ｐゴシック" charset="0"/>
              </a:rPr>
              <a:t>Comparison of Design Philosophy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0509"/>
              </p:ext>
            </p:extLst>
          </p:nvPr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39105"/>
              </p:ext>
            </p:extLst>
          </p:nvPr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/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>
                <a:latin typeface="Arial" charset="0"/>
                <a:cs typeface="Arial" charset="0"/>
              </a:rPr>
              <a:t>IPv6</a:t>
            </a:r>
            <a:endParaRPr lang="en-US" sz="2400" b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533400" y="5326063"/>
            <a:ext cx="36576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>
                <a:latin typeface="Arial" charset="0"/>
              </a:rPr>
              <a:t>T</a:t>
            </a:r>
            <a:r>
              <a:rPr lang="en-US" sz="1400" dirty="0" smtClean="0">
                <a:latin typeface="Arial" charset="0"/>
              </a:rPr>
              <a:t>o Destination and Back (expanded)</a:t>
            </a:r>
            <a:endParaRPr lang="en-US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 smtClean="0">
                <a:latin typeface="Arial" charset="0"/>
              </a:rPr>
              <a:t>Deal with Problems (greatly reduced)</a:t>
            </a:r>
            <a:endParaRPr lang="en-US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 smtClean="0">
                <a:latin typeface="Arial" charset="0"/>
              </a:rPr>
              <a:t>Read Correctly (reduced)</a:t>
            </a:r>
            <a:endParaRPr lang="en-GB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 smtClean="0">
                <a:latin typeface="Arial" charset="0"/>
              </a:rPr>
              <a:t>Special Handling (similar)</a:t>
            </a:r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688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on IPv4 and IPv6?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include unverifiable source </a:t>
            </a:r>
            <a:r>
              <a:rPr lang="en-US" dirty="0"/>
              <a:t>address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Would like accountability </a:t>
            </a:r>
            <a:r>
              <a:rPr lang="en-US" b="1" i="1" dirty="0" smtClean="0"/>
              <a:t>and</a:t>
            </a:r>
            <a:r>
              <a:rPr lang="en-US" dirty="0" smtClean="0"/>
              <a:t> anonymity (now neither)</a:t>
            </a:r>
          </a:p>
          <a:p>
            <a:pPr lvl="1"/>
            <a:r>
              <a:rPr lang="en-US" dirty="0" smtClean="0"/>
              <a:t>Return address can be communicated at higher layer</a:t>
            </a:r>
            <a:endParaRPr lang="en-US" dirty="0"/>
          </a:p>
          <a:p>
            <a:r>
              <a:rPr lang="en-US" dirty="0" smtClean="0"/>
              <a:t>Why packet header used at edge same as core?</a:t>
            </a:r>
          </a:p>
          <a:p>
            <a:pPr lvl="1"/>
            <a:r>
              <a:rPr lang="en-US" dirty="0" smtClean="0"/>
              <a:t>Edge: host tells network what service it wants</a:t>
            </a:r>
          </a:p>
          <a:p>
            <a:pPr lvl="1"/>
            <a:r>
              <a:rPr lang="en-US" dirty="0" smtClean="0"/>
              <a:t>Core: packet tells switch how to handle it</a:t>
            </a:r>
          </a:p>
          <a:p>
            <a:pPr lvl="2"/>
            <a:r>
              <a:rPr lang="en-US" dirty="0" smtClean="0"/>
              <a:t>One is local to host, one is global to network</a:t>
            </a:r>
            <a:endParaRPr lang="en-US" dirty="0"/>
          </a:p>
          <a:p>
            <a:r>
              <a:rPr lang="en-US" dirty="0" smtClean="0"/>
              <a:t>Some kind of payment/responsibility field?</a:t>
            </a:r>
          </a:p>
          <a:p>
            <a:pPr lvl="1"/>
            <a:r>
              <a:rPr lang="en-US" dirty="0" smtClean="0"/>
              <a:t>Who is responsible for paying for packet delivery?</a:t>
            </a:r>
          </a:p>
          <a:p>
            <a:pPr lvl="1"/>
            <a:r>
              <a:rPr lang="en-US" dirty="0" smtClean="0"/>
              <a:t>Source, destination, other?</a:t>
            </a:r>
          </a:p>
          <a:p>
            <a:r>
              <a:rPr lang="en-US" dirty="0" smtClean="0"/>
              <a:t>Other ideas?</a:t>
            </a:r>
            <a:endParaRPr lang="en-US" dirty="0"/>
          </a:p>
          <a:p>
            <a:endParaRPr lang="en-US" dirty="0"/>
          </a:p>
          <a:p>
            <a:r>
              <a:rPr lang="en-US" dirty="0"/>
              <a:t>Survey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CFE19-E9AE-8742-BA53-04A34F84B7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1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Quick Security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Analysis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of IP Packet Header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0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More for mindset than content</a:t>
            </a:r>
          </a:p>
          <a:p>
            <a:r>
              <a:rPr lang="en-US" i="1" dirty="0" smtClean="0">
                <a:latin typeface="Arial" charset="0"/>
              </a:rPr>
              <a:t>The workings of a paranoid mind…..</a:t>
            </a:r>
            <a:endParaRPr lang="en-US" i="1" dirty="0">
              <a:latin typeface="Arial" charset="0"/>
            </a:endParaRPr>
          </a:p>
        </p:txBody>
      </p:sp>
      <p:sp>
        <p:nvSpPr>
          <p:cNvPr id="1751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1A28823-8D72-AE40-A8F9-73E08B6B7D5B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7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IP:</a:t>
            </a:r>
          </a:p>
          <a:p>
            <a:pPr lvl="1"/>
            <a:r>
              <a:rPr lang="en-US" dirty="0" smtClean="0"/>
              <a:t>Quick Overview of Fragmentation</a:t>
            </a:r>
          </a:p>
          <a:p>
            <a:pPr lvl="1"/>
            <a:r>
              <a:rPr lang="en-US" dirty="0" smtClean="0"/>
              <a:t>Review of IPv4 </a:t>
            </a:r>
            <a:r>
              <a:rPr lang="en-US" dirty="0" err="1" smtClean="0"/>
              <a:t>vs</a:t>
            </a:r>
            <a:r>
              <a:rPr lang="en-US" dirty="0" smtClean="0"/>
              <a:t> IPv6</a:t>
            </a:r>
          </a:p>
          <a:p>
            <a:pPr lvl="1"/>
            <a:r>
              <a:rPr lang="en-US" dirty="0" smtClean="0"/>
              <a:t>Quick Security Analysis</a:t>
            </a:r>
          </a:p>
          <a:p>
            <a:r>
              <a:rPr lang="en-US" dirty="0" smtClean="0"/>
              <a:t>IP Addressing and Forwarding</a:t>
            </a:r>
          </a:p>
          <a:p>
            <a:pPr lvl="1"/>
            <a:r>
              <a:rPr lang="en-US" dirty="0" smtClean="0"/>
              <a:t>to be continued on Thursday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0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Focus on Sender Attacks</a:t>
            </a:r>
          </a:p>
        </p:txBody>
      </p:sp>
      <p:sp>
        <p:nvSpPr>
          <p:cNvPr id="176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Ignore (for now) attacks by others: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Traffic analysis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Snooping payload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Denial of service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</a:rPr>
              <a:t>Focus mostly on vulnerabilities </a:t>
            </a:r>
            <a:r>
              <a:rPr lang="en-US" dirty="0">
                <a:latin typeface="Arial" charset="0"/>
              </a:rPr>
              <a:t>sender can exploit</a:t>
            </a:r>
          </a:p>
        </p:txBody>
      </p:sp>
      <p:sp>
        <p:nvSpPr>
          <p:cNvPr id="1761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B027D74-9151-C94E-BB76-D76DE285B682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6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4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5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IP Packet Structure</a:t>
            </a:r>
          </a:p>
        </p:txBody>
      </p:sp>
      <p:sp>
        <p:nvSpPr>
          <p:cNvPr id="177157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8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9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0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1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3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4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5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6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177167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68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9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0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71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72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3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177174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75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76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7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78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79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80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80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EB85527-7DDF-4942-9967-6DB517F35C8D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IP Address Integrity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Source address should be the sending host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But, who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checking?</a:t>
            </a: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You could send packets with any source you want</a:t>
            </a:r>
          </a:p>
          <a:p>
            <a:pPr lvl="1"/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Why is checking hard?</a:t>
            </a:r>
            <a:endParaRPr lang="en-US" i="1" dirty="0">
              <a:solidFill>
                <a:srgbClr val="F47A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6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5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ABFE58F-23ED-8442-B777-90A498A3FB6F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Implications of IP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Address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Integrity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 dirty="0">
                <a:latin typeface="Arial" charset="0"/>
              </a:rPr>
              <a:t>Why would someone use a bogus source address?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Launch a 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denial-of-service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attack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Send excessive packets to the destination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to overload the node, or the links leading to the node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But: victim can identify/filter you by the source address</a:t>
            </a:r>
          </a:p>
          <a:p>
            <a:r>
              <a:rPr lang="en-US" dirty="0">
                <a:latin typeface="Arial" charset="0"/>
              </a:rPr>
              <a:t>Evade detection by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spoofing</a:t>
            </a:r>
            <a:r>
              <a:rPr lang="ja-JP" altLang="en-US" dirty="0">
                <a:latin typeface="Arial" charset="0"/>
              </a:rPr>
              <a:t>”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Put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someone else</a:t>
            </a:r>
            <a:r>
              <a:rPr lang="ja-JP" altLang="en-US" b="1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b="1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source address in the packets</a:t>
            </a:r>
          </a:p>
          <a:p>
            <a:pPr lvl="2"/>
            <a:r>
              <a:rPr lang="en-US" b="1" dirty="0">
                <a:latin typeface="Arial" charset="0"/>
                <a:ea typeface="Arial" charset="0"/>
                <a:cs typeface="Arial" charset="0"/>
              </a:rPr>
              <a:t>Or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use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many </a:t>
            </a:r>
            <a:r>
              <a:rPr lang="en-US" b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different</a:t>
            </a:r>
            <a:r>
              <a:rPr lang="en-US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ones so can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be filtered</a:t>
            </a:r>
          </a:p>
          <a:p>
            <a:r>
              <a:rPr lang="en-US" dirty="0">
                <a:latin typeface="Arial" charset="0"/>
              </a:rPr>
              <a:t>Or: as a way to bother the spoofed host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Spoofed host is wrongly blamed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Spoofed host may receive return traffic from the receiver</a:t>
            </a:r>
          </a:p>
        </p:txBody>
      </p:sp>
    </p:spTree>
    <p:extLst>
      <p:ext uri="{BB962C8B-B14F-4D97-AF65-F5344CB8AC3E}">
        <p14:creationId xmlns:p14="http://schemas.microsoft.com/office/powerpoint/2010/main" val="146027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0F4EF41-CDAD-6748-8F8E-41AE8096D0C6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Security Implications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Version field (4 bits) …. 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Issue: fledgling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IPv6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deployment means sometimes connectivity exceeds security enforcement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firewall rules only set up for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IPv4</a:t>
            </a:r>
          </a:p>
          <a:p>
            <a:pPr lvl="1"/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Header length (4 bits) …. 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Controls presence of IP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options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Source Route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lets sender control path taken through network - say, sidestep security monitoring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options often processed in router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altLang="ja-JP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slow path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Allows attacker to stress router for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denial-of-service</a:t>
            </a:r>
          </a:p>
          <a:p>
            <a:pPr lvl="1"/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irewalls often configured 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altLang="ja-JP" b="1" dirty="0">
                <a:latin typeface="Arial" charset="0"/>
                <a:ea typeface="Arial" charset="0"/>
                <a:cs typeface="Arial" charset="0"/>
              </a:rPr>
              <a:t>drop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packets with options.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4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26DB4D0-6D54-BB4F-BF77-287E52E71911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Security Implications of TOS? </a:t>
            </a:r>
            <a:r>
              <a:rPr lang="en-US" sz="2800">
                <a:latin typeface="Helvetica" charset="0"/>
                <a:ea typeface="ＭＳ Ｐゴシック" charset="0"/>
                <a:cs typeface="ＭＳ Ｐゴシック" charset="0"/>
              </a:rPr>
              <a:t>(8 bits)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ttacker </a:t>
            </a:r>
            <a:r>
              <a:rPr lang="en-US" dirty="0">
                <a:latin typeface="Arial" charset="0"/>
              </a:rPr>
              <a:t>sets </a:t>
            </a:r>
            <a:r>
              <a:rPr lang="en-US" dirty="0" smtClean="0">
                <a:latin typeface="Arial" charset="0"/>
              </a:rPr>
              <a:t>TOS priority </a:t>
            </a:r>
            <a:r>
              <a:rPr lang="en-US" dirty="0">
                <a:latin typeface="Arial" charset="0"/>
              </a:rPr>
              <a:t>for their </a:t>
            </a:r>
            <a:r>
              <a:rPr lang="en-US" dirty="0" smtClean="0">
                <a:latin typeface="Arial" charset="0"/>
              </a:rPr>
              <a:t>traffic?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If regular traffic does not set TOS, then network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prefers the attack traffic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greatly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increasing damage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What if network 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charges </a:t>
            </a:r>
            <a:r>
              <a:rPr lang="en-US" dirty="0">
                <a:latin typeface="Arial" charset="0"/>
              </a:rPr>
              <a:t>for TOS traffic …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and attacker spoofs the victim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source address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lvl="1"/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en-US" dirty="0">
                <a:latin typeface="Arial" charset="0"/>
              </a:rPr>
              <a:t>,</a:t>
            </a:r>
            <a:r>
              <a:rPr lang="en-US" altLang="ja-JP" dirty="0" smtClean="0">
                <a:latin typeface="Arial" charset="0"/>
              </a:rPr>
              <a:t> </a:t>
            </a:r>
            <a:r>
              <a:rPr lang="en-US" altLang="ja-JP" dirty="0">
                <a:latin typeface="Arial" charset="0"/>
              </a:rPr>
              <a:t>network </a:t>
            </a:r>
            <a:r>
              <a:rPr lang="en-US" altLang="ja-JP" dirty="0" smtClean="0">
                <a:latin typeface="Arial" charset="0"/>
              </a:rPr>
              <a:t>TOS generally </a:t>
            </a:r>
            <a:r>
              <a:rPr lang="en-US" altLang="ja-JP" b="1" dirty="0">
                <a:latin typeface="Arial" charset="0"/>
              </a:rPr>
              <a:t>does not work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Due to very hard problems with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billing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TOS has now been redefined for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Differentiated </a:t>
            </a:r>
            <a:r>
              <a:rPr lang="en-US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Service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Discussed later in course</a:t>
            </a: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87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0AE1A3-44DD-4041-A319-6E4F8ABB4F51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Security Implications of Fragmentation?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Allows </a:t>
            </a:r>
            <a:r>
              <a:rPr lang="en-US" b="1" dirty="0">
                <a:solidFill>
                  <a:srgbClr val="F47A00"/>
                </a:solidFill>
                <a:latin typeface="Arial" charset="0"/>
              </a:rPr>
              <a:t>evasion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of network monitoring/enforcement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E.g., split an attack across multiple fragments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Packet inspection won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match a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signature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altLang="ja-JP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Can be </a:t>
            </a:r>
            <a:r>
              <a:rPr lang="en-US" dirty="0">
                <a:latin typeface="Arial" charset="0"/>
              </a:rPr>
              <a:t>addressed by monitor remembering previous fragments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But that costs </a:t>
            </a:r>
            <a:r>
              <a:rPr lang="en-US" b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state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which is another vector of attack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60500" y="2659063"/>
            <a:ext cx="2135188" cy="968375"/>
            <a:chOff x="872" y="1195"/>
            <a:chExt cx="1345" cy="610"/>
          </a:xfrm>
        </p:grpSpPr>
        <p:sp>
          <p:nvSpPr>
            <p:cNvPr id="193543" name="Text Box 5"/>
            <p:cNvSpPr txBox="1">
              <a:spLocks noChangeArrowheads="1"/>
            </p:cNvSpPr>
            <p:nvPr/>
          </p:nvSpPr>
          <p:spPr bwMode="auto">
            <a:xfrm>
              <a:off x="872" y="1440"/>
              <a:ext cx="1345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Nasty-at</a:t>
              </a:r>
            </a:p>
          </p:txBody>
        </p:sp>
        <p:sp>
          <p:nvSpPr>
            <p:cNvPr id="193544" name="Text Box 6"/>
            <p:cNvSpPr txBox="1">
              <a:spLocks noChangeArrowheads="1"/>
            </p:cNvSpPr>
            <p:nvPr/>
          </p:nvSpPr>
          <p:spPr bwMode="auto">
            <a:xfrm>
              <a:off x="878" y="1195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Offset=0</a:t>
              </a:r>
            </a:p>
          </p:txBody>
        </p:sp>
      </p:grpSp>
      <p:sp>
        <p:nvSpPr>
          <p:cNvPr id="990215" name="Text Box 7"/>
          <p:cNvSpPr txBox="1">
            <a:spLocks noChangeArrowheads="1"/>
          </p:cNvSpPr>
          <p:nvPr/>
        </p:nvSpPr>
        <p:spPr bwMode="auto">
          <a:xfrm>
            <a:off x="3810000" y="3048000"/>
            <a:ext cx="262255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tack-bytes</a:t>
            </a:r>
          </a:p>
        </p:txBody>
      </p:sp>
      <p:sp>
        <p:nvSpPr>
          <p:cNvPr id="990216" name="Text Box 8"/>
          <p:cNvSpPr txBox="1">
            <a:spLocks noChangeArrowheads="1"/>
          </p:cNvSpPr>
          <p:nvPr/>
        </p:nvSpPr>
        <p:spPr bwMode="auto">
          <a:xfrm>
            <a:off x="3810000" y="266700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Offset=8</a:t>
            </a:r>
          </a:p>
        </p:txBody>
      </p:sp>
    </p:spTree>
    <p:extLst>
      <p:ext uri="{BB962C8B-B14F-4D97-AF65-F5344CB8AC3E}">
        <p14:creationId xmlns:p14="http://schemas.microsoft.com/office/powerpoint/2010/main" val="9730369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/>
      <p:bldP spid="990215" grpId="0" animBg="1"/>
      <p:bldP spid="9902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AA0BEBD-1D9A-A044-9ADB-86E1F7A1980D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More Fragmentation Attacks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What if 2 overlapping fragments are inconsistent?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How does network monitor know whether receiver sees </a:t>
            </a:r>
            <a:r>
              <a:rPr lang="en-US" b="1">
                <a:latin typeface="Courier New" charset="0"/>
              </a:rPr>
              <a:t>USERNAME NICE</a:t>
            </a:r>
            <a:r>
              <a:rPr lang="en-US">
                <a:latin typeface="Arial" charset="0"/>
              </a:rPr>
              <a:t> or </a:t>
            </a:r>
            <a:r>
              <a:rPr lang="en-US" b="1">
                <a:latin typeface="Courier New" charset="0"/>
              </a:rPr>
              <a:t>USERNAME EVIL</a:t>
            </a: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1897063"/>
            <a:ext cx="2135188" cy="968375"/>
            <a:chOff x="864" y="1195"/>
            <a:chExt cx="1345" cy="610"/>
          </a:xfrm>
        </p:grpSpPr>
        <p:sp>
          <p:nvSpPr>
            <p:cNvPr id="195595" name="Text Box 5"/>
            <p:cNvSpPr txBox="1">
              <a:spLocks noChangeArrowheads="1"/>
            </p:cNvSpPr>
            <p:nvPr/>
          </p:nvSpPr>
          <p:spPr bwMode="auto">
            <a:xfrm>
              <a:off x="864" y="1440"/>
              <a:ext cx="1345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USERNAME</a:t>
              </a:r>
            </a:p>
          </p:txBody>
        </p:sp>
        <p:sp>
          <p:nvSpPr>
            <p:cNvPr id="195596" name="Text Box 6"/>
            <p:cNvSpPr txBox="1">
              <a:spLocks noChangeArrowheads="1"/>
            </p:cNvSpPr>
            <p:nvPr/>
          </p:nvSpPr>
          <p:spPr bwMode="auto">
            <a:xfrm>
              <a:off x="878" y="1195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81400" y="1828800"/>
            <a:ext cx="1403350" cy="1036638"/>
            <a:chOff x="2256" y="1152"/>
            <a:chExt cx="884" cy="653"/>
          </a:xfrm>
        </p:grpSpPr>
        <p:sp>
          <p:nvSpPr>
            <p:cNvPr id="195593" name="Text Box 8"/>
            <p:cNvSpPr txBox="1">
              <a:spLocks noChangeArrowheads="1"/>
            </p:cNvSpPr>
            <p:nvPr/>
          </p:nvSpPr>
          <p:spPr bwMode="auto">
            <a:xfrm>
              <a:off x="2322" y="1440"/>
              <a:ext cx="731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NICE</a:t>
              </a:r>
            </a:p>
          </p:txBody>
        </p:sp>
        <p:sp>
          <p:nvSpPr>
            <p:cNvPr id="195594" name="Text Box 9"/>
            <p:cNvSpPr txBox="1">
              <a:spLocks noChangeArrowheads="1"/>
            </p:cNvSpPr>
            <p:nvPr/>
          </p:nvSpPr>
          <p:spPr bwMode="auto">
            <a:xfrm>
              <a:off x="2256" y="1152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81400" y="3048000"/>
            <a:ext cx="1403350" cy="1082675"/>
            <a:chOff x="2256" y="1920"/>
            <a:chExt cx="884" cy="682"/>
          </a:xfrm>
        </p:grpSpPr>
        <p:sp>
          <p:nvSpPr>
            <p:cNvPr id="195591" name="Text Box 11"/>
            <p:cNvSpPr txBox="1">
              <a:spLocks noChangeArrowheads="1"/>
            </p:cNvSpPr>
            <p:nvPr/>
          </p:nvSpPr>
          <p:spPr bwMode="auto">
            <a:xfrm>
              <a:off x="2324" y="1920"/>
              <a:ext cx="731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EVIL</a:t>
              </a:r>
            </a:p>
          </p:txBody>
        </p:sp>
        <p:sp>
          <p:nvSpPr>
            <p:cNvPr id="195592" name="Text Box 12"/>
            <p:cNvSpPr txBox="1">
              <a:spLocks noChangeArrowheads="1"/>
            </p:cNvSpPr>
            <p:nvPr/>
          </p:nvSpPr>
          <p:spPr bwMode="auto">
            <a:xfrm>
              <a:off x="2256" y="2352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36806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FD41DB0-2CE9-C642-890A-5398E961CF6B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Even More Fragmentation Attacks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What if fragments exceed IP datagram limit?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Maximum size of 13-bit field: 0x1FFF = 8191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Byte offset into final datagram = 8191*8 = 65528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Length of final datagram = 65528 + 9 =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65537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Result: 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kernel crash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Denial-of-service using just a few packets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Fixed in modern OS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1981200"/>
            <a:ext cx="2422525" cy="1036638"/>
            <a:chOff x="768" y="1152"/>
            <a:chExt cx="1526" cy="653"/>
          </a:xfrm>
        </p:grpSpPr>
        <p:sp>
          <p:nvSpPr>
            <p:cNvPr id="197637" name="Text Box 5"/>
            <p:cNvSpPr txBox="1">
              <a:spLocks noChangeArrowheads="1"/>
            </p:cNvSpPr>
            <p:nvPr/>
          </p:nvSpPr>
          <p:spPr bwMode="auto">
            <a:xfrm>
              <a:off x="795" y="1440"/>
              <a:ext cx="1499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/>
                <a:t>NineBytes</a:t>
              </a:r>
            </a:p>
          </p:txBody>
        </p:sp>
        <p:sp>
          <p:nvSpPr>
            <p:cNvPr id="197638" name="Text Box 6"/>
            <p:cNvSpPr txBox="1">
              <a:spLocks noChangeArrowheads="1"/>
            </p:cNvSpPr>
            <p:nvPr/>
          </p:nvSpPr>
          <p:spPr bwMode="auto">
            <a:xfrm>
              <a:off x="768" y="1152"/>
              <a:ext cx="1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Offset=65528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203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E6080C3-07FE-0B48-9FDD-51CBF0677830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Even Even More Fragmentation Attacks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What happens if attacker </a:t>
            </a:r>
            <a:r>
              <a:rPr lang="en-US" dirty="0" smtClean="0">
                <a:latin typeface="Arial" charset="0"/>
              </a:rPr>
              <a:t>doesn’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send all of the fragments in a datagram?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Receiver (or firewall) winds up holding the ones they receive for a long time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State-holding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966133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7" tIns="44450" rIns="90487" bIns="44450"/>
          <a:lstStyle/>
          <a:p>
            <a:pPr>
              <a:tabLst>
                <a:tab pos="1314450" algn="l"/>
              </a:tabLst>
            </a:pPr>
            <a:r>
              <a:rPr lang="en-US" sz="4400" dirty="0" smtClean="0">
                <a:latin typeface="Helvetica" charset="0"/>
                <a:ea typeface="ＭＳ Ｐゴシック" charset="0"/>
                <a:cs typeface="ＭＳ Ｐゴシック" charset="0"/>
              </a:rPr>
              <a:t>Fragmentation</a:t>
            </a:r>
            <a:endParaRPr lang="en-US"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25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1AD6A1D-1601-784F-B08E-135886939173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Security Implications of TTL? </a:t>
            </a:r>
            <a:r>
              <a:rPr lang="en-US" sz="2800">
                <a:latin typeface="Helvetica" charset="0"/>
                <a:ea typeface="ＭＳ Ｐゴシック" charset="0"/>
                <a:cs typeface="ＭＳ Ｐゴシック" charset="0"/>
              </a:rPr>
              <a:t>(8 bits)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Allows discovery of </a:t>
            </a:r>
            <a:r>
              <a:rPr lang="en-US" b="1" dirty="0">
                <a:solidFill>
                  <a:srgbClr val="F47A00"/>
                </a:solidFill>
                <a:latin typeface="Arial" charset="0"/>
              </a:rPr>
              <a:t>topology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(a la </a:t>
            </a:r>
            <a:r>
              <a:rPr lang="en-US" i="1" dirty="0" err="1">
                <a:latin typeface="Arial" charset="0"/>
              </a:rPr>
              <a:t>traceroute</a:t>
            </a:r>
            <a:r>
              <a:rPr lang="en-US" dirty="0">
                <a:latin typeface="Arial" charset="0"/>
              </a:rPr>
              <a:t>)</a:t>
            </a:r>
          </a:p>
          <a:p>
            <a:r>
              <a:rPr lang="en-US" dirty="0">
                <a:latin typeface="Arial" charset="0"/>
              </a:rPr>
              <a:t>Can provide a hint that a packet is spoofed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It arrives at a router w/ a TTL different than packets from that address usually have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Because path from attacker to router has different # hops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Though this is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brittle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 the presence of routing changes</a:t>
            </a:r>
          </a:p>
          <a:p>
            <a:r>
              <a:rPr lang="en-US" dirty="0">
                <a:latin typeface="Arial" charset="0"/>
              </a:rPr>
              <a:t>Initial value </a:t>
            </a:r>
            <a:r>
              <a:rPr lang="en-US" altLang="ja-JP" dirty="0" smtClean="0">
                <a:latin typeface="Arial" charset="0"/>
              </a:rPr>
              <a:t>is </a:t>
            </a:r>
            <a:r>
              <a:rPr lang="en-US" altLang="ja-JP" dirty="0">
                <a:latin typeface="Arial" charset="0"/>
              </a:rPr>
              <a:t>somewhat distinctive to sender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s operating system.  This plus other such initializations allow OS </a:t>
            </a:r>
            <a:r>
              <a:rPr lang="en-US" altLang="ja-JP" b="1" dirty="0">
                <a:solidFill>
                  <a:srgbClr val="F47A00"/>
                </a:solidFill>
                <a:latin typeface="Arial" charset="0"/>
              </a:rPr>
              <a:t>fingerprinting</a:t>
            </a:r>
            <a:r>
              <a:rPr lang="en-US" altLang="ja-JP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ja-JP" dirty="0">
                <a:latin typeface="Arial" charset="0"/>
              </a:rPr>
              <a:t>…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Which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allow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attacker to infer its likely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43442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4A56ADC-4819-E842-BE6A-15DECB208E3D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latin typeface="Helvetica" charset="0"/>
                <a:ea typeface="ＭＳ Ｐゴシック" charset="0"/>
                <a:cs typeface="ＭＳ Ｐゴシック" charset="0"/>
              </a:rPr>
              <a:t>Security Implications of Remainder?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 apparent problems with 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protocol </a:t>
            </a:r>
            <a:r>
              <a:rPr lang="en-US" dirty="0">
                <a:latin typeface="Arial" charset="0"/>
              </a:rPr>
              <a:t>field (8 bits)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just a </a:t>
            </a:r>
            <a:r>
              <a:rPr lang="en-US" altLang="ja-JP" dirty="0" err="1">
                <a:latin typeface="Arial" charset="0"/>
                <a:ea typeface="Arial" charset="0"/>
                <a:cs typeface="Arial" charset="0"/>
              </a:rPr>
              <a:t>demux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 err="1">
                <a:latin typeface="Arial" charset="0"/>
                <a:ea typeface="Arial" charset="0"/>
                <a:cs typeface="Arial" charset="0"/>
              </a:rPr>
              <a:t>ing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handle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incorrectly, next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layer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will find packet ill-formed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</a:t>
            </a:r>
            <a:r>
              <a:rPr lang="en-US" dirty="0" smtClean="0">
                <a:latin typeface="Arial" charset="0"/>
              </a:rPr>
              <a:t>ad </a:t>
            </a:r>
            <a:r>
              <a:rPr lang="en-US" dirty="0">
                <a:latin typeface="Arial" charset="0"/>
              </a:rPr>
              <a:t>IP </a:t>
            </a:r>
            <a:r>
              <a:rPr lang="en-US" b="1" dirty="0">
                <a:solidFill>
                  <a:srgbClr val="F47A00"/>
                </a:solidFill>
                <a:latin typeface="Arial" charset="0"/>
              </a:rPr>
              <a:t>checksum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field (16 bits) will </a:t>
            </a:r>
            <a:r>
              <a:rPr lang="en-US" dirty="0" smtClean="0">
                <a:latin typeface="Arial" charset="0"/>
              </a:rPr>
              <a:t>cause </a:t>
            </a:r>
            <a:r>
              <a:rPr lang="en-US" dirty="0">
                <a:latin typeface="Arial" charset="0"/>
              </a:rPr>
              <a:t>packet to be 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discarded </a:t>
            </a:r>
            <a:r>
              <a:rPr lang="en-US" dirty="0">
                <a:latin typeface="Arial" charset="0"/>
              </a:rPr>
              <a:t>by the </a:t>
            </a:r>
            <a:r>
              <a:rPr lang="en-US" dirty="0" smtClean="0">
                <a:latin typeface="Arial" charset="0"/>
              </a:rPr>
              <a:t>network</a:t>
            </a:r>
          </a:p>
          <a:p>
            <a:pPr lvl="1"/>
            <a:r>
              <a:rPr lang="en-US" dirty="0" smtClean="0">
                <a:latin typeface="Arial" charset="0"/>
              </a:rPr>
              <a:t>Not an effective attack…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525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28E931-8CE6-5E42-9101-0A7E49F81846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IP Addressing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28E931-8CE6-5E42-9101-0A7E49F81846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Basics of Addressing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8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4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5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Have covered everything but addresses!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57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58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9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0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1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3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4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5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6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177167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68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9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0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71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72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3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177174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75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76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7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78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7179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80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30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Addresses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Used by routers to forward packets to destination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</a:t>
            </a:r>
            <a:r>
              <a:rPr lang="en-US" dirty="0" smtClean="0"/>
              <a:t>ery poor identifier (forget about this use for now)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lvl="0" indent="0" algn="ctr">
              <a:buNone/>
            </a:pPr>
            <a:r>
              <a:rPr lang="en-US" sz="3600" b="1" i="1" dirty="0" smtClean="0">
                <a:solidFill>
                  <a:srgbClr val="F47A00"/>
                </a:solidFill>
              </a:rPr>
              <a:t>Focus on use in forwarding</a:t>
            </a:r>
            <a:endParaRPr lang="en-US" sz="3600" b="1" i="1" dirty="0">
              <a:solidFill>
                <a:srgbClr val="F47A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2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</a:t>
            </a:r>
            <a:r>
              <a:rPr lang="en-US" dirty="0" err="1" smtClean="0"/>
              <a:t>vs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Routing: “</a:t>
            </a:r>
            <a:r>
              <a:rPr lang="en-US" b="1" dirty="0">
                <a:solidFill>
                  <a:srgbClr val="FF6600"/>
                </a:solidFill>
              </a:rPr>
              <a:t>control plane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Computing paths the packets will follow</a:t>
            </a:r>
          </a:p>
          <a:p>
            <a:pPr lvl="1"/>
            <a:r>
              <a:rPr lang="en-US" dirty="0" smtClean="0"/>
              <a:t>Distributed protocol leads to state at each router</a:t>
            </a:r>
          </a:p>
          <a:p>
            <a:pPr lvl="8"/>
            <a:endParaRPr lang="en-US" dirty="0"/>
          </a:p>
          <a:p>
            <a:r>
              <a:rPr lang="en-US" dirty="0" smtClean="0"/>
              <a:t>Forwarding</a:t>
            </a:r>
            <a:r>
              <a:rPr lang="en-US" dirty="0"/>
              <a:t>: “</a:t>
            </a:r>
            <a:r>
              <a:rPr lang="en-US" b="1" dirty="0">
                <a:solidFill>
                  <a:srgbClr val="FF6600"/>
                </a:solidFill>
              </a:rPr>
              <a:t>data plane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Directing a data packet to an outgoing link</a:t>
            </a:r>
          </a:p>
          <a:p>
            <a:pPr lvl="1"/>
            <a:r>
              <a:rPr lang="en-US" dirty="0"/>
              <a:t>Individual router using </a:t>
            </a:r>
            <a:r>
              <a:rPr lang="en-US" dirty="0" smtClean="0"/>
              <a:t>routing state</a:t>
            </a:r>
          </a:p>
          <a:p>
            <a:pPr lvl="7"/>
            <a:endParaRPr lang="en-US" dirty="0"/>
          </a:p>
          <a:p>
            <a:r>
              <a:rPr lang="en-US" dirty="0" smtClean="0"/>
              <a:t>Two very different timescales….</a:t>
            </a:r>
          </a:p>
          <a:p>
            <a:pPr lvl="1"/>
            <a:r>
              <a:rPr lang="en-US" dirty="0" smtClean="0"/>
              <a:t>Forwarding: single packet transmission times: </a:t>
            </a:r>
            <a:r>
              <a:rPr lang="en-US" dirty="0" err="1" smtClean="0"/>
              <a:t>μs</a:t>
            </a:r>
            <a:endParaRPr lang="en-US" dirty="0" smtClean="0"/>
          </a:p>
          <a:p>
            <a:pPr lvl="1"/>
            <a:r>
              <a:rPr lang="en-US" dirty="0" smtClean="0"/>
              <a:t>Routing: can be seconds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an Addressing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support very fast forwarding</a:t>
            </a:r>
          </a:p>
          <a:p>
            <a:pPr lvl="1"/>
            <a:r>
              <a:rPr lang="en-US" dirty="0" smtClean="0"/>
              <a:t>Relatively simple lookup</a:t>
            </a:r>
          </a:p>
          <a:p>
            <a:pPr lvl="1"/>
            <a:r>
              <a:rPr lang="en-US" dirty="0" smtClean="0"/>
              <a:t>Relatively small routing tables</a:t>
            </a:r>
          </a:p>
          <a:p>
            <a:pPr lvl="1"/>
            <a:endParaRPr lang="en-US" dirty="0"/>
          </a:p>
          <a:p>
            <a:r>
              <a:rPr lang="en-US" dirty="0" smtClean="0"/>
              <a:t>Routing state must be </a:t>
            </a:r>
            <a:r>
              <a:rPr lang="en-US" dirty="0" err="1" smtClean="0"/>
              <a:t>scalably</a:t>
            </a:r>
            <a:r>
              <a:rPr lang="en-US" dirty="0" smtClean="0"/>
              <a:t> computable</a:t>
            </a:r>
          </a:p>
          <a:p>
            <a:pPr lvl="1"/>
            <a:r>
              <a:rPr lang="en-US" dirty="0" smtClean="0"/>
              <a:t>Cannot involve massive exchanges of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4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IP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eflects series of necessary hacks</a:t>
            </a:r>
          </a:p>
          <a:p>
            <a:pPr lvl="1"/>
            <a:r>
              <a:rPr lang="en-US" dirty="0" smtClean="0"/>
              <a:t>Necessary to survive, but not pretty…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No one would design such a system from scratch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Simple to design a much better </a:t>
            </a:r>
            <a:r>
              <a:rPr lang="en-US" dirty="0" smtClean="0"/>
              <a:t>scheme</a:t>
            </a:r>
          </a:p>
          <a:p>
            <a:pPr lvl="1"/>
            <a:r>
              <a:rPr lang="en-US" dirty="0" smtClean="0"/>
              <a:t>Which you will do next lecture!</a:t>
            </a:r>
            <a:endParaRPr lang="en-US" dirty="0" smtClean="0"/>
          </a:p>
          <a:p>
            <a:pPr marL="339725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9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2 Addressing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486400"/>
          </a:xfrm>
        </p:spPr>
        <p:txBody>
          <a:bodyPr/>
          <a:lstStyle/>
          <a:p>
            <a:r>
              <a:rPr lang="en-US" dirty="0" smtClean="0"/>
              <a:t>Typically uses MAC addresses</a:t>
            </a:r>
          </a:p>
          <a:p>
            <a:r>
              <a:rPr lang="en-US" dirty="0" smtClean="0"/>
              <a:t>Unique numbers burned into interface cards</a:t>
            </a:r>
          </a:p>
          <a:p>
            <a:pPr lvl="1"/>
            <a:r>
              <a:rPr lang="en-US" dirty="0" smtClean="0"/>
              <a:t>Random string of bits</a:t>
            </a:r>
          </a:p>
          <a:p>
            <a:pPr lvl="1"/>
            <a:r>
              <a:rPr lang="en-US" dirty="0" smtClean="0"/>
              <a:t>No location information</a:t>
            </a:r>
          </a:p>
          <a:p>
            <a:r>
              <a:rPr lang="en-US" dirty="0" smtClean="0"/>
              <a:t>Local area networks route on these “flat” addresses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Why can’t we use this approach for IP?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E9F345-A112-9B4C-A479-A4BF0682F2B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9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 about fragmentation?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don’t.  Not one whit.</a:t>
            </a:r>
          </a:p>
          <a:p>
            <a:pPr lvl="3"/>
            <a:endParaRPr lang="en-US" dirty="0"/>
          </a:p>
          <a:p>
            <a:r>
              <a:rPr lang="en-US" dirty="0" smtClean="0"/>
              <a:t>But it is a good exercise in header engineering</a:t>
            </a:r>
          </a:p>
          <a:p>
            <a:pPr lvl="1"/>
            <a:r>
              <a:rPr lang="en-US" dirty="0" smtClean="0"/>
              <a:t>They could have done this stupidly, but didn’t</a:t>
            </a:r>
          </a:p>
          <a:p>
            <a:pPr lvl="5"/>
            <a:endParaRPr lang="en-US" dirty="0"/>
          </a:p>
          <a:p>
            <a:r>
              <a:rPr lang="en-US" dirty="0" smtClean="0"/>
              <a:t>And it gives you a chance to show you understand how the various header fields work….</a:t>
            </a:r>
          </a:p>
          <a:p>
            <a:pPr lvl="1"/>
            <a:r>
              <a:rPr lang="en-US" dirty="0" smtClean="0"/>
              <a:t>This will be on midterm, so </a:t>
            </a:r>
            <a:r>
              <a:rPr lang="en-US" b="1" dirty="0" smtClean="0"/>
              <a:t>wake up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8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2 is Local, but Layer 3 is Global!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have entry for every device in the world</a:t>
            </a:r>
          </a:p>
          <a:p>
            <a:pPr lvl="1"/>
            <a:r>
              <a:rPr lang="en-US" dirty="0" smtClean="0"/>
              <a:t>Must keep track of their location individually</a:t>
            </a:r>
          </a:p>
          <a:p>
            <a:pPr lvl="1"/>
            <a:r>
              <a:rPr lang="en-US" dirty="0" smtClean="0"/>
              <a:t>Update table whenever they moved!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Leads to large routing tables (~10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Leads to </a:t>
            </a:r>
            <a:r>
              <a:rPr lang="en-US" dirty="0" err="1" smtClean="0"/>
              <a:t>unscalable</a:t>
            </a:r>
            <a:r>
              <a:rPr lang="en-US" dirty="0" smtClean="0"/>
              <a:t> routing algorithms</a:t>
            </a:r>
          </a:p>
          <a:p>
            <a:pPr lvl="1"/>
            <a:r>
              <a:rPr lang="en-US" dirty="0" smtClean="0"/>
              <a:t>Global messages whenever laptop moves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Goal: </a:t>
            </a:r>
            <a:r>
              <a:rPr lang="en-US" i="1" u="sng" dirty="0" smtClean="0">
                <a:solidFill>
                  <a:srgbClr val="F47A00"/>
                </a:solidFill>
              </a:rPr>
              <a:t>Scalable</a:t>
            </a:r>
            <a:r>
              <a:rPr lang="en-US" dirty="0" smtClean="0">
                <a:solidFill>
                  <a:srgbClr val="F47A00"/>
                </a:solidFill>
              </a:rPr>
              <a:t>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State: Limited amount of routing </a:t>
            </a:r>
            <a:r>
              <a:rPr lang="en-US" dirty="0" smtClean="0"/>
              <a:t>state (i.e., table)</a:t>
            </a:r>
            <a:endParaRPr lang="en-US" dirty="0" smtClean="0"/>
          </a:p>
          <a:p>
            <a:pPr lvl="1"/>
            <a:r>
              <a:rPr lang="en-US" dirty="0" smtClean="0"/>
              <a:t>Much less than the number of hosts</a:t>
            </a:r>
          </a:p>
          <a:p>
            <a:pPr lvl="1"/>
            <a:endParaRPr lang="en-US" dirty="0"/>
          </a:p>
          <a:p>
            <a:r>
              <a:rPr lang="en-US" dirty="0" smtClean="0"/>
              <a:t>Churn: Limited rate of change in routing tables</a:t>
            </a:r>
          </a:p>
          <a:p>
            <a:pPr lvl="1"/>
            <a:r>
              <a:rPr lang="en-US" dirty="0" smtClean="0"/>
              <a:t>Traffic, inconsistencies, complexity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lvl="0" indent="0" algn="ctr">
              <a:buNone/>
            </a:pPr>
            <a:r>
              <a:rPr lang="en-US" sz="3600" b="1" i="1" dirty="0">
                <a:solidFill>
                  <a:srgbClr val="F47A00"/>
                </a:solidFill>
              </a:rPr>
              <a:t>Aggregation </a:t>
            </a:r>
            <a:r>
              <a:rPr lang="en-US" sz="3600" b="1" i="1" dirty="0" smtClean="0">
                <a:solidFill>
                  <a:srgbClr val="F47A00"/>
                </a:solidFill>
              </a:rPr>
              <a:t>crucial for both</a:t>
            </a:r>
          </a:p>
          <a:p>
            <a:pPr marL="0" lvl="0" indent="0" algn="ctr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(use single entry to cover many addresses)</a:t>
            </a:r>
            <a:endParaRPr lang="en-US" sz="3200" i="1" dirty="0">
              <a:solidFill>
                <a:schemeClr val="tx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1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only works if….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roups of addresses require same forwarding</a:t>
            </a:r>
          </a:p>
          <a:p>
            <a:pPr lvl="4"/>
            <a:endParaRPr lang="en-US" dirty="0"/>
          </a:p>
          <a:p>
            <a:r>
              <a:rPr lang="en-US" dirty="0" smtClean="0"/>
              <a:t>These groups are contiguous in address space</a:t>
            </a:r>
          </a:p>
          <a:p>
            <a:pPr lvl="4"/>
            <a:endParaRPr lang="en-US" dirty="0"/>
          </a:p>
          <a:p>
            <a:r>
              <a:rPr lang="en-US" dirty="0" smtClean="0"/>
              <a:t>These groups are relatively stable</a:t>
            </a:r>
          </a:p>
          <a:p>
            <a:pPr lvl="4"/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ew enough groups to make forwarding easy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5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Aggregation Nontrivial?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Mobility: laptops, cellphones, etc.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Multihoming</a:t>
            </a:r>
            <a:r>
              <a:rPr lang="en-US" dirty="0" smtClean="0"/>
              <a:t>: Many entities have two or more ISPs</a:t>
            </a:r>
          </a:p>
          <a:p>
            <a:pPr lvl="1"/>
            <a:endParaRPr lang="en-US" dirty="0"/>
          </a:p>
          <a:p>
            <a:r>
              <a:rPr lang="en-US" dirty="0" smtClean="0"/>
              <a:t>Institutional renumbering hard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2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EDB2F4D-7586-7349-BD62-46BE5D80BAAC}" type="slidenum">
              <a:rPr lang="en-US" sz="1400" b="0">
                <a:latin typeface="Times New Roman" charset="0"/>
              </a:rPr>
              <a:pPr eaLnBrk="1" hangingPunct="1"/>
              <a:t>44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5 Minute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Break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8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28E931-8CE6-5E42-9101-0A7E49F81846}" type="slidenum">
              <a:rPr lang="en-US" sz="1400" b="0">
                <a:latin typeface="Times New Roman" charset="0"/>
              </a:rPr>
              <a:pPr eaLnBrk="1" hangingPunct="1"/>
              <a:t>45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Basic Design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2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BCE32F0-D66F-C04C-B3BF-1E7A1F70888C}" type="slidenum">
              <a:rPr lang="en-US" sz="1400" b="0">
                <a:latin typeface="Times New Roman" charset="0"/>
              </a:rPr>
              <a:pPr eaLnBrk="1" hangingPunct="1"/>
              <a:t>46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Design Questions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W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hat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should an address be associated with</a:t>
            </a:r>
            <a:r>
              <a:rPr lang="en-US" dirty="0" smtClean="0">
                <a:latin typeface="Arial" charset="0"/>
              </a:rPr>
              <a:t>?</a:t>
            </a:r>
          </a:p>
          <a:p>
            <a:pPr lvl="1"/>
            <a:r>
              <a:rPr lang="en-US" i="1" dirty="0" smtClean="0">
                <a:latin typeface="Arial" charset="0"/>
              </a:rPr>
              <a:t>Telephone network is an ambiguous model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Landlines: number refers to location (hard to move)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Cell phones: number refers to handset (easily movable)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</a:rPr>
              <a:t>What </a:t>
            </a:r>
            <a:r>
              <a:rPr lang="en-US" b="1" dirty="0" smtClean="0">
                <a:solidFill>
                  <a:schemeClr val="accent1"/>
                </a:solidFill>
                <a:latin typeface="Arial" charset="0"/>
              </a:rPr>
              <a:t>structure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should addresses </a:t>
            </a:r>
            <a:r>
              <a:rPr lang="en-US" dirty="0" smtClean="0">
                <a:latin typeface="Arial" charset="0"/>
              </a:rPr>
              <a:t>have? </a:t>
            </a:r>
            <a:r>
              <a:rPr lang="en-US" dirty="0">
                <a:latin typeface="Arial" charset="0"/>
              </a:rPr>
              <a:t>W</a:t>
            </a:r>
            <a:r>
              <a:rPr lang="en-US" dirty="0" smtClean="0">
                <a:latin typeface="Arial" charset="0"/>
              </a:rPr>
              <a:t>hat are the implications of that structure?</a:t>
            </a:r>
            <a:endParaRPr lang="en-US" dirty="0">
              <a:latin typeface="Arial" charset="0"/>
            </a:endParaRPr>
          </a:p>
          <a:p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W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ho</a:t>
            </a:r>
            <a:r>
              <a:rPr lang="en-US" dirty="0" smtClean="0">
                <a:solidFill>
                  <a:srgbClr val="F47A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determines </a:t>
            </a:r>
            <a:r>
              <a:rPr lang="en-US" dirty="0" smtClean="0">
                <a:latin typeface="Arial" charset="0"/>
              </a:rPr>
              <a:t>who gets which addresses </a:t>
            </a:r>
            <a:r>
              <a:rPr lang="en-US" dirty="0">
                <a:latin typeface="Arial" charset="0"/>
              </a:rPr>
              <a:t>in the global Internet?  What are the implications of how this is done?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2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99DC01B-EAC5-9643-BF87-8C56F05600FF}" type="slidenum">
              <a:rPr lang="en-US" sz="1400" b="0">
                <a:latin typeface="Times New Roman" charset="0"/>
              </a:rPr>
              <a:pPr eaLnBrk="1" hangingPunct="1"/>
              <a:t>47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IP Addresses (IPv4)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U</a:t>
            </a:r>
            <a:r>
              <a:rPr lang="en-US" dirty="0" smtClean="0">
                <a:latin typeface="Arial" charset="0"/>
              </a:rPr>
              <a:t>nique </a:t>
            </a:r>
            <a:r>
              <a:rPr lang="en-US" dirty="0">
                <a:latin typeface="Arial" charset="0"/>
              </a:rPr>
              <a:t>32-bit </a:t>
            </a:r>
            <a:r>
              <a:rPr lang="en-US" dirty="0" smtClean="0">
                <a:latin typeface="Arial" charset="0"/>
              </a:rPr>
              <a:t>number associated with an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interface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on </a:t>
            </a:r>
            <a:r>
              <a:rPr lang="en-US" dirty="0">
                <a:latin typeface="Arial" charset="0"/>
              </a:rPr>
              <a:t>a host, on a router, </a:t>
            </a:r>
            <a:r>
              <a:rPr lang="en-US" dirty="0" smtClean="0">
                <a:latin typeface="Arial" charset="0"/>
              </a:rPr>
              <a:t>…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connect to ports, links, etc.</a:t>
            </a:r>
          </a:p>
          <a:p>
            <a:pPr lvl="1"/>
            <a:r>
              <a:rPr lang="en-US" dirty="0" smtClean="0">
                <a:latin typeface="Arial" charset="0"/>
              </a:rPr>
              <a:t>Association can be long-term or short-term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Use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dotted-quad </a:t>
            </a:r>
            <a:r>
              <a:rPr lang="en-US" dirty="0" smtClean="0">
                <a:latin typeface="Arial" charset="0"/>
              </a:rPr>
              <a:t>notation, e.g., </a:t>
            </a:r>
            <a:r>
              <a:rPr lang="en-US" b="1" dirty="0" smtClean="0">
                <a:latin typeface="Arial" charset="0"/>
              </a:rPr>
              <a:t>12.34.158.5</a:t>
            </a:r>
            <a:r>
              <a:rPr lang="en-US" dirty="0">
                <a:latin typeface="Arial" charset="0"/>
              </a:rPr>
              <a:t>: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850900" y="4910138"/>
            <a:ext cx="7327900" cy="592137"/>
            <a:chOff x="428" y="893"/>
            <a:chExt cx="4616" cy="373"/>
          </a:xfrm>
        </p:grpSpPr>
        <p:grpSp>
          <p:nvGrpSpPr>
            <p:cNvPr id="108557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924678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08563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4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5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58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00001100</a:t>
              </a:r>
            </a:p>
          </p:txBody>
        </p:sp>
        <p:sp>
          <p:nvSpPr>
            <p:cNvPr id="108559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108560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108561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108549" name="Text Box 14"/>
          <p:cNvSpPr txBox="1">
            <a:spLocks noChangeArrowheads="1"/>
          </p:cNvSpPr>
          <p:nvPr/>
        </p:nvSpPr>
        <p:spPr bwMode="auto">
          <a:xfrm>
            <a:off x="1493838" y="350678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12</a:t>
            </a:r>
          </a:p>
        </p:txBody>
      </p:sp>
      <p:sp>
        <p:nvSpPr>
          <p:cNvPr id="108550" name="Text Box 15"/>
          <p:cNvSpPr txBox="1">
            <a:spLocks noChangeArrowheads="1"/>
          </p:cNvSpPr>
          <p:nvPr/>
        </p:nvSpPr>
        <p:spPr bwMode="auto">
          <a:xfrm>
            <a:off x="3395663" y="350678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34</a:t>
            </a:r>
          </a:p>
        </p:txBody>
      </p:sp>
      <p:sp>
        <p:nvSpPr>
          <p:cNvPr id="108551" name="Text Box 16"/>
          <p:cNvSpPr txBox="1">
            <a:spLocks noChangeArrowheads="1"/>
          </p:cNvSpPr>
          <p:nvPr/>
        </p:nvSpPr>
        <p:spPr bwMode="auto">
          <a:xfrm>
            <a:off x="5080000" y="3506788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108552" name="Text Box 17"/>
          <p:cNvSpPr txBox="1">
            <a:spLocks noChangeArrowheads="1"/>
          </p:cNvSpPr>
          <p:nvPr/>
        </p:nvSpPr>
        <p:spPr bwMode="auto">
          <a:xfrm>
            <a:off x="7031038" y="35067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108553" name="Line 18"/>
          <p:cNvSpPr>
            <a:spLocks noChangeShapeType="1"/>
          </p:cNvSpPr>
          <p:nvPr/>
        </p:nvSpPr>
        <p:spPr bwMode="auto">
          <a:xfrm>
            <a:off x="1774825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4" name="Line 19"/>
          <p:cNvSpPr>
            <a:spLocks noChangeShapeType="1"/>
          </p:cNvSpPr>
          <p:nvPr/>
        </p:nvSpPr>
        <p:spPr bwMode="auto">
          <a:xfrm>
            <a:off x="3700463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5" name="Line 20"/>
          <p:cNvSpPr>
            <a:spLocks noChangeShapeType="1"/>
          </p:cNvSpPr>
          <p:nvPr/>
        </p:nvSpPr>
        <p:spPr bwMode="auto">
          <a:xfrm>
            <a:off x="547370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Line 21"/>
          <p:cNvSpPr>
            <a:spLocks noChangeShapeType="1"/>
          </p:cNvSpPr>
          <p:nvPr/>
        </p:nvSpPr>
        <p:spPr bwMode="auto">
          <a:xfrm>
            <a:off x="721995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address is this?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How would you represent </a:t>
            </a:r>
            <a:r>
              <a:rPr lang="en-US" dirty="0" smtClean="0">
                <a:latin typeface="Arial" charset="0"/>
              </a:rPr>
              <a:t>68.115.183.7?</a:t>
            </a:r>
            <a:endParaRPr lang="en-US" dirty="0">
              <a:latin typeface="Arial" charset="0"/>
            </a:endParaRPr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2DFB82-0ECE-6E45-B459-6D1949181F30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10596" name="Group 5"/>
          <p:cNvGrpSpPr>
            <a:grpSpLocks/>
          </p:cNvGrpSpPr>
          <p:nvPr/>
        </p:nvGrpSpPr>
        <p:grpSpPr bwMode="auto">
          <a:xfrm>
            <a:off x="736600" y="2074863"/>
            <a:ext cx="7327900" cy="598487"/>
            <a:chOff x="428" y="893"/>
            <a:chExt cx="4616" cy="377"/>
          </a:xfrm>
        </p:grpSpPr>
        <p:grpSp>
          <p:nvGrpSpPr>
            <p:cNvPr id="110608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14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5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6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9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01010000</a:t>
              </a:r>
            </a:p>
          </p:txBody>
        </p:sp>
        <p:sp>
          <p:nvSpPr>
            <p:cNvPr id="110610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00010011</a:t>
              </a:r>
            </a:p>
          </p:txBody>
        </p:sp>
        <p:sp>
          <p:nvSpPr>
            <p:cNvPr id="110611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2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11110000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110612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00110011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62000" y="3962400"/>
            <a:ext cx="7327900" cy="598488"/>
            <a:chOff x="428" y="893"/>
            <a:chExt cx="4616" cy="377"/>
          </a:xfrm>
        </p:grpSpPr>
        <p:grpSp>
          <p:nvGrpSpPr>
            <p:cNvPr id="110599" name="Group 1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5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6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7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0" name="Rectangle 17"/>
            <p:cNvSpPr>
              <a:spLocks noChangeArrowheads="1"/>
            </p:cNvSpPr>
            <p:nvPr/>
          </p:nvSpPr>
          <p:spPr bwMode="auto">
            <a:xfrm>
              <a:off x="438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01000100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10601" name="Rectangle 18"/>
            <p:cNvSpPr>
              <a:spLocks noChangeArrowheads="1"/>
            </p:cNvSpPr>
            <p:nvPr/>
          </p:nvSpPr>
          <p:spPr bwMode="auto">
            <a:xfrm>
              <a:off x="1606" y="893"/>
              <a:ext cx="112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01110011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10602" name="Rectangle 19"/>
            <p:cNvSpPr>
              <a:spLocks noChangeArrowheads="1"/>
            </p:cNvSpPr>
            <p:nvPr/>
          </p:nvSpPr>
          <p:spPr bwMode="auto">
            <a:xfrm>
              <a:off x="2758" y="901"/>
              <a:ext cx="112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10110111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110603" name="Rectangle 20"/>
            <p:cNvSpPr>
              <a:spLocks noChangeArrowheads="1"/>
            </p:cNvSpPr>
            <p:nvPr/>
          </p:nvSpPr>
          <p:spPr bwMode="auto">
            <a:xfrm>
              <a:off x="3894" y="901"/>
              <a:ext cx="113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00000111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00600" y="1219200"/>
            <a:ext cx="2281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23838" indent="-223838" algn="l" eaLnBrk="0" hangingPunct="0">
              <a:spcBef>
                <a:spcPct val="50000"/>
              </a:spcBef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80.19.240.51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2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4D93644-EB3C-B049-928A-993D79A7CA9E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Routers in the Network</a:t>
            </a:r>
            <a:endParaRPr lang="en-US" i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Routers connect links and networks together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Must forward packets towards destination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996950" y="45402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1301750" y="42354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2216150" y="42354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3282950" y="42354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993775" y="3949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1889125" y="3930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955925" y="3930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125538" y="4554538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LAN 1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2522538" y="385445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5645150" y="45402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5949950" y="42354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6864350" y="42354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>
            <a:off x="7931150" y="42354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5641975" y="3949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6537325" y="3930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7604125" y="3930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7069138" y="4540250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LAN 2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7170738" y="385445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112662" name="AutoShape 22"/>
          <p:cNvSpPr>
            <a:spLocks noChangeArrowheads="1"/>
          </p:cNvSpPr>
          <p:nvPr/>
        </p:nvSpPr>
        <p:spPr bwMode="auto">
          <a:xfrm>
            <a:off x="2520950" y="48450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12663" name="AutoShape 23"/>
          <p:cNvSpPr>
            <a:spLocks noChangeArrowheads="1"/>
          </p:cNvSpPr>
          <p:nvPr/>
        </p:nvSpPr>
        <p:spPr bwMode="auto">
          <a:xfrm>
            <a:off x="4349750" y="48450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2825750" y="4540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AutoShape 25"/>
          <p:cNvSpPr>
            <a:spLocks noChangeArrowheads="1"/>
          </p:cNvSpPr>
          <p:nvPr/>
        </p:nvSpPr>
        <p:spPr bwMode="auto">
          <a:xfrm>
            <a:off x="6178550" y="48450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6483350" y="4540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3130550" y="49974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4959350" y="49974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3408363" y="499745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WAN</a:t>
            </a: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5235575" y="499745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WAN</a:t>
            </a:r>
          </a:p>
        </p:txBody>
      </p:sp>
      <p:sp>
        <p:nvSpPr>
          <p:cNvPr id="112671" name="Oval 31"/>
          <p:cNvSpPr>
            <a:spLocks noChangeArrowheads="1"/>
          </p:cNvSpPr>
          <p:nvPr/>
        </p:nvSpPr>
        <p:spPr bwMode="auto">
          <a:xfrm>
            <a:off x="152400" y="5181600"/>
            <a:ext cx="2362200" cy="16002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670176" name="Rectangle 32"/>
          <p:cNvSpPr>
            <a:spLocks noChangeArrowheads="1"/>
          </p:cNvSpPr>
          <p:nvPr/>
        </p:nvSpPr>
        <p:spPr bwMode="auto">
          <a:xfrm>
            <a:off x="838200" y="5562600"/>
            <a:ext cx="1047750" cy="9144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 lIns="90332" tIns="44374" rIns="90332" bIns="44374" anchor="ctr"/>
          <a:lstStyle/>
          <a:p>
            <a:pPr algn="ctr" defTabSz="912813" eaLnBrk="0" hangingPunct="0">
              <a:defRPr/>
            </a:pPr>
            <a:endParaRPr lang="en-US" sz="1600" b="0">
              <a:ea typeface="+mn-ea"/>
              <a:cs typeface="+mn-cs"/>
            </a:endParaRP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914400" y="5853113"/>
            <a:ext cx="790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Router</a:t>
            </a:r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>
            <a:off x="609600" y="5791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>
            <a:off x="609600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>
            <a:off x="609600" y="624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1905000" y="5791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78" name="Line 38"/>
          <p:cNvSpPr>
            <a:spLocks noChangeShapeType="1"/>
          </p:cNvSpPr>
          <p:nvPr/>
        </p:nvSpPr>
        <p:spPr bwMode="auto">
          <a:xfrm>
            <a:off x="1905000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79" name="Line 39"/>
          <p:cNvSpPr>
            <a:spLocks noChangeShapeType="1"/>
          </p:cNvSpPr>
          <p:nvPr/>
        </p:nvSpPr>
        <p:spPr bwMode="auto">
          <a:xfrm>
            <a:off x="1905000" y="624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80" name="Line 40"/>
          <p:cNvSpPr>
            <a:spLocks noChangeShapeType="1"/>
          </p:cNvSpPr>
          <p:nvPr/>
        </p:nvSpPr>
        <p:spPr bwMode="auto">
          <a:xfrm flipV="1">
            <a:off x="2514600" y="5181600"/>
            <a:ext cx="6096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81" name="Line 41"/>
          <p:cNvSpPr>
            <a:spLocks noChangeShapeType="1"/>
          </p:cNvSpPr>
          <p:nvPr/>
        </p:nvSpPr>
        <p:spPr bwMode="auto">
          <a:xfrm flipH="1">
            <a:off x="838200" y="4876800"/>
            <a:ext cx="16764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Should Reassembly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6600"/>
                </a:solidFill>
              </a:rPr>
              <a:t>Classic case of E2E principle</a:t>
            </a:r>
          </a:p>
          <a:p>
            <a:pPr lvl="5"/>
            <a:endParaRPr lang="en-US" dirty="0" smtClean="0">
              <a:solidFill>
                <a:srgbClr val="FFCC99"/>
              </a:solidFill>
            </a:endParaRPr>
          </a:p>
          <a:p>
            <a:r>
              <a:rPr lang="en-US" dirty="0" smtClean="0"/>
              <a:t>Must be done at ends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ragments take different paths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Imposes burden on network</a:t>
            </a:r>
          </a:p>
          <a:p>
            <a:pPr lvl="1"/>
            <a:r>
              <a:rPr lang="en-US" dirty="0" smtClean="0"/>
              <a:t>Complicated reassembly algorithm</a:t>
            </a:r>
          </a:p>
          <a:p>
            <a:pPr lvl="1"/>
            <a:r>
              <a:rPr lang="en-US" dirty="0" smtClean="0"/>
              <a:t>Must hold onto state</a:t>
            </a:r>
          </a:p>
          <a:p>
            <a:pPr lvl="1"/>
            <a:endParaRPr lang="en-US" dirty="0"/>
          </a:p>
          <a:p>
            <a:r>
              <a:rPr lang="en-US" i="1" dirty="0" smtClean="0"/>
              <a:t>Little benefit, large cost for network reassembly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4047C3F-7320-E141-9DD5-5AA9FB5066B7}" type="slidenum">
              <a:rPr lang="en-US" sz="1400" b="0">
                <a:latin typeface="Times New Roman" charset="0"/>
              </a:rPr>
              <a:pPr eaLnBrk="1" hangingPunct="1"/>
              <a:t>50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5554663" y="4867275"/>
            <a:ext cx="1751012" cy="304800"/>
            <a:chOff x="1056" y="1872"/>
            <a:chExt cx="1104" cy="192"/>
          </a:xfrm>
        </p:grpSpPr>
        <p:sp>
          <p:nvSpPr>
            <p:cNvPr id="969731" name="Oval 3"/>
            <p:cNvSpPr>
              <a:spLocks noChangeArrowheads="1"/>
            </p:cNvSpPr>
            <p:nvPr/>
          </p:nvSpPr>
          <p:spPr bwMode="auto">
            <a:xfrm>
              <a:off x="2064" y="1872"/>
              <a:ext cx="96" cy="192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5882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2759" name="Rectangle 4"/>
            <p:cNvSpPr>
              <a:spLocks noChangeArrowheads="1"/>
            </p:cNvSpPr>
            <p:nvPr/>
          </p:nvSpPr>
          <p:spPr bwMode="auto">
            <a:xfrm>
              <a:off x="1104" y="1872"/>
              <a:ext cx="1008" cy="192"/>
            </a:xfrm>
            <a:prstGeom prst="rect">
              <a:avLst/>
            </a:prstGeom>
            <a:gradFill rotWithShape="0">
              <a:gsLst>
                <a:gs pos="0">
                  <a:srgbClr val="7A7A7A"/>
                </a:gs>
                <a:gs pos="50000">
                  <a:srgbClr val="C0C0C0"/>
                </a:gs>
                <a:gs pos="100000">
                  <a:srgbClr val="7A7A7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72760" name="Oval 5"/>
            <p:cNvSpPr>
              <a:spLocks noChangeArrowheads="1"/>
            </p:cNvSpPr>
            <p:nvPr/>
          </p:nvSpPr>
          <p:spPr bwMode="auto">
            <a:xfrm>
              <a:off x="1056" y="1872"/>
              <a:ext cx="96" cy="19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72707" name="Group 6"/>
          <p:cNvGrpSpPr>
            <a:grpSpLocks/>
          </p:cNvGrpSpPr>
          <p:nvPr/>
        </p:nvGrpSpPr>
        <p:grpSpPr bwMode="auto">
          <a:xfrm>
            <a:off x="5554663" y="3954463"/>
            <a:ext cx="1751012" cy="304800"/>
            <a:chOff x="1056" y="1872"/>
            <a:chExt cx="1104" cy="192"/>
          </a:xfrm>
        </p:grpSpPr>
        <p:sp>
          <p:nvSpPr>
            <p:cNvPr id="969735" name="Oval 7"/>
            <p:cNvSpPr>
              <a:spLocks noChangeArrowheads="1"/>
            </p:cNvSpPr>
            <p:nvPr/>
          </p:nvSpPr>
          <p:spPr bwMode="auto">
            <a:xfrm>
              <a:off x="2064" y="1872"/>
              <a:ext cx="96" cy="192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5882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2756" name="Rectangle 8"/>
            <p:cNvSpPr>
              <a:spLocks noChangeArrowheads="1"/>
            </p:cNvSpPr>
            <p:nvPr/>
          </p:nvSpPr>
          <p:spPr bwMode="auto">
            <a:xfrm>
              <a:off x="1104" y="1872"/>
              <a:ext cx="1008" cy="192"/>
            </a:xfrm>
            <a:prstGeom prst="rect">
              <a:avLst/>
            </a:prstGeom>
            <a:gradFill rotWithShape="0">
              <a:gsLst>
                <a:gs pos="0">
                  <a:srgbClr val="7A7A7A"/>
                </a:gs>
                <a:gs pos="50000">
                  <a:srgbClr val="C0C0C0"/>
                </a:gs>
                <a:gs pos="100000">
                  <a:srgbClr val="7A7A7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72757" name="Oval 9"/>
            <p:cNvSpPr>
              <a:spLocks noChangeArrowheads="1"/>
            </p:cNvSpPr>
            <p:nvPr/>
          </p:nvSpPr>
          <p:spPr bwMode="auto">
            <a:xfrm>
              <a:off x="1056" y="1872"/>
              <a:ext cx="96" cy="19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72708" name="Group 10"/>
          <p:cNvGrpSpPr>
            <a:grpSpLocks/>
          </p:cNvGrpSpPr>
          <p:nvPr/>
        </p:nvGrpSpPr>
        <p:grpSpPr bwMode="auto">
          <a:xfrm>
            <a:off x="5554663" y="2967038"/>
            <a:ext cx="1751012" cy="303212"/>
            <a:chOff x="1056" y="1872"/>
            <a:chExt cx="1104" cy="192"/>
          </a:xfrm>
        </p:grpSpPr>
        <p:sp>
          <p:nvSpPr>
            <p:cNvPr id="969739" name="Oval 11"/>
            <p:cNvSpPr>
              <a:spLocks noChangeArrowheads="1"/>
            </p:cNvSpPr>
            <p:nvPr/>
          </p:nvSpPr>
          <p:spPr bwMode="auto">
            <a:xfrm>
              <a:off x="2064" y="1872"/>
              <a:ext cx="96" cy="192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5882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2753" name="Rectangle 12"/>
            <p:cNvSpPr>
              <a:spLocks noChangeArrowheads="1"/>
            </p:cNvSpPr>
            <p:nvPr/>
          </p:nvSpPr>
          <p:spPr bwMode="auto">
            <a:xfrm>
              <a:off x="1104" y="1872"/>
              <a:ext cx="1008" cy="192"/>
            </a:xfrm>
            <a:prstGeom prst="rect">
              <a:avLst/>
            </a:prstGeom>
            <a:gradFill rotWithShape="0">
              <a:gsLst>
                <a:gs pos="0">
                  <a:srgbClr val="7A7A7A"/>
                </a:gs>
                <a:gs pos="50000">
                  <a:srgbClr val="C0C0C0"/>
                </a:gs>
                <a:gs pos="100000">
                  <a:srgbClr val="7A7A7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72754" name="Oval 13"/>
            <p:cNvSpPr>
              <a:spLocks noChangeArrowheads="1"/>
            </p:cNvSpPr>
            <p:nvPr/>
          </p:nvSpPr>
          <p:spPr bwMode="auto">
            <a:xfrm>
              <a:off x="1056" y="1872"/>
              <a:ext cx="96" cy="19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7270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Routers Send Packets to Correct Port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10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991600" cy="5826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Location of packet queues depends on switch design</a:t>
            </a:r>
            <a:endParaRPr lang="en-US" dirty="0">
              <a:latin typeface="Arial" charset="0"/>
            </a:endParaRPr>
          </a:p>
        </p:txBody>
      </p:sp>
      <p:sp>
        <p:nvSpPr>
          <p:cNvPr id="72711" name="Rectangle 16"/>
          <p:cNvSpPr>
            <a:spLocks noChangeArrowheads="1"/>
          </p:cNvSpPr>
          <p:nvPr/>
        </p:nvSpPr>
        <p:spPr bwMode="auto">
          <a:xfrm>
            <a:off x="3579813" y="2889250"/>
            <a:ext cx="2127250" cy="2663825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90343" tIns="44379" rIns="90343" bIns="44379" anchor="ctr">
            <a:flatTx/>
          </a:bodyPr>
          <a:lstStyle/>
          <a:p>
            <a:pPr algn="ctr" defTabSz="912813" eaLnBrk="0" hangingPunct="0"/>
            <a:endParaRPr lang="en-US" sz="1600" b="0">
              <a:latin typeface="Arial" charset="0"/>
            </a:endParaRPr>
          </a:p>
        </p:txBody>
      </p:sp>
      <p:grpSp>
        <p:nvGrpSpPr>
          <p:cNvPr id="72712" name="Group 17"/>
          <p:cNvGrpSpPr>
            <a:grpSpLocks/>
          </p:cNvGrpSpPr>
          <p:nvPr/>
        </p:nvGrpSpPr>
        <p:grpSpPr bwMode="auto">
          <a:xfrm>
            <a:off x="1825625" y="2967038"/>
            <a:ext cx="1751013" cy="303212"/>
            <a:chOff x="1056" y="1872"/>
            <a:chExt cx="1104" cy="192"/>
          </a:xfrm>
        </p:grpSpPr>
        <p:sp>
          <p:nvSpPr>
            <p:cNvPr id="969746" name="Oval 18"/>
            <p:cNvSpPr>
              <a:spLocks noChangeArrowheads="1"/>
            </p:cNvSpPr>
            <p:nvPr/>
          </p:nvSpPr>
          <p:spPr bwMode="auto">
            <a:xfrm>
              <a:off x="2064" y="1872"/>
              <a:ext cx="96" cy="192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5882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2750" name="Rectangle 19"/>
            <p:cNvSpPr>
              <a:spLocks noChangeArrowheads="1"/>
            </p:cNvSpPr>
            <p:nvPr/>
          </p:nvSpPr>
          <p:spPr bwMode="auto">
            <a:xfrm>
              <a:off x="1104" y="1872"/>
              <a:ext cx="1008" cy="192"/>
            </a:xfrm>
            <a:prstGeom prst="rect">
              <a:avLst/>
            </a:prstGeom>
            <a:gradFill rotWithShape="0">
              <a:gsLst>
                <a:gs pos="0">
                  <a:srgbClr val="7A7A7A"/>
                </a:gs>
                <a:gs pos="50000">
                  <a:srgbClr val="C0C0C0"/>
                </a:gs>
                <a:gs pos="100000">
                  <a:srgbClr val="7A7A7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72751" name="Oval 20"/>
            <p:cNvSpPr>
              <a:spLocks noChangeArrowheads="1"/>
            </p:cNvSpPr>
            <p:nvPr/>
          </p:nvSpPr>
          <p:spPr bwMode="auto">
            <a:xfrm>
              <a:off x="1056" y="1872"/>
              <a:ext cx="96" cy="19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72713" name="Group 21"/>
          <p:cNvGrpSpPr>
            <a:grpSpLocks/>
          </p:cNvGrpSpPr>
          <p:nvPr/>
        </p:nvGrpSpPr>
        <p:grpSpPr bwMode="auto">
          <a:xfrm>
            <a:off x="1825625" y="3954463"/>
            <a:ext cx="1751013" cy="304800"/>
            <a:chOff x="1056" y="1872"/>
            <a:chExt cx="1104" cy="192"/>
          </a:xfrm>
        </p:grpSpPr>
        <p:sp>
          <p:nvSpPr>
            <p:cNvPr id="969750" name="Oval 22"/>
            <p:cNvSpPr>
              <a:spLocks noChangeArrowheads="1"/>
            </p:cNvSpPr>
            <p:nvPr/>
          </p:nvSpPr>
          <p:spPr bwMode="auto">
            <a:xfrm>
              <a:off x="2064" y="1872"/>
              <a:ext cx="96" cy="192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5882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2747" name="Rectangle 23"/>
            <p:cNvSpPr>
              <a:spLocks noChangeArrowheads="1"/>
            </p:cNvSpPr>
            <p:nvPr/>
          </p:nvSpPr>
          <p:spPr bwMode="auto">
            <a:xfrm>
              <a:off x="1104" y="1872"/>
              <a:ext cx="1008" cy="192"/>
            </a:xfrm>
            <a:prstGeom prst="rect">
              <a:avLst/>
            </a:prstGeom>
            <a:gradFill rotWithShape="0">
              <a:gsLst>
                <a:gs pos="0">
                  <a:srgbClr val="7A7A7A"/>
                </a:gs>
                <a:gs pos="50000">
                  <a:srgbClr val="C0C0C0"/>
                </a:gs>
                <a:gs pos="100000">
                  <a:srgbClr val="7A7A7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72748" name="Oval 24"/>
            <p:cNvSpPr>
              <a:spLocks noChangeArrowheads="1"/>
            </p:cNvSpPr>
            <p:nvPr/>
          </p:nvSpPr>
          <p:spPr bwMode="auto">
            <a:xfrm>
              <a:off x="1056" y="1872"/>
              <a:ext cx="96" cy="19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72714" name="Group 25"/>
          <p:cNvGrpSpPr>
            <a:grpSpLocks/>
          </p:cNvGrpSpPr>
          <p:nvPr/>
        </p:nvGrpSpPr>
        <p:grpSpPr bwMode="auto">
          <a:xfrm>
            <a:off x="1825625" y="4867275"/>
            <a:ext cx="1751013" cy="304800"/>
            <a:chOff x="1056" y="1872"/>
            <a:chExt cx="1104" cy="192"/>
          </a:xfrm>
        </p:grpSpPr>
        <p:sp>
          <p:nvSpPr>
            <p:cNvPr id="969754" name="Oval 26"/>
            <p:cNvSpPr>
              <a:spLocks noChangeArrowheads="1"/>
            </p:cNvSpPr>
            <p:nvPr/>
          </p:nvSpPr>
          <p:spPr bwMode="auto">
            <a:xfrm>
              <a:off x="2064" y="1872"/>
              <a:ext cx="96" cy="192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5882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72744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008" cy="192"/>
            </a:xfrm>
            <a:prstGeom prst="rect">
              <a:avLst/>
            </a:prstGeom>
            <a:gradFill rotWithShape="0">
              <a:gsLst>
                <a:gs pos="0">
                  <a:srgbClr val="7A7A7A"/>
                </a:gs>
                <a:gs pos="50000">
                  <a:srgbClr val="C0C0C0"/>
                </a:gs>
                <a:gs pos="100000">
                  <a:srgbClr val="7A7A7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72745" name="Oval 28"/>
            <p:cNvSpPr>
              <a:spLocks noChangeArrowheads="1"/>
            </p:cNvSpPr>
            <p:nvPr/>
          </p:nvSpPr>
          <p:spPr bwMode="auto">
            <a:xfrm>
              <a:off x="1056" y="1872"/>
              <a:ext cx="96" cy="19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72715" name="Rectangle 29"/>
          <p:cNvSpPr>
            <a:spLocks noChangeArrowheads="1"/>
          </p:cNvSpPr>
          <p:nvPr/>
        </p:nvSpPr>
        <p:spPr bwMode="auto">
          <a:xfrm>
            <a:off x="1901825" y="2387600"/>
            <a:ext cx="1435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2813" eaLnBrk="0" hangingPunct="0"/>
            <a:r>
              <a:rPr lang="en-US" sz="1800" b="0">
                <a:solidFill>
                  <a:srgbClr val="000000"/>
                </a:solidFill>
                <a:latin typeface="Arial" charset="0"/>
              </a:rPr>
              <a:t>incoming links</a:t>
            </a:r>
            <a:endParaRPr lang="en-US" sz="1800" b="0">
              <a:latin typeface="Arial" charset="0"/>
            </a:endParaRPr>
          </a:p>
        </p:txBody>
      </p:sp>
      <p:sp>
        <p:nvSpPr>
          <p:cNvPr id="72716" name="Rectangle 30"/>
          <p:cNvSpPr>
            <a:spLocks noChangeArrowheads="1"/>
          </p:cNvSpPr>
          <p:nvPr/>
        </p:nvSpPr>
        <p:spPr bwMode="auto">
          <a:xfrm>
            <a:off x="5661025" y="2387600"/>
            <a:ext cx="13985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2813" eaLnBrk="0" hangingPunct="0"/>
            <a:r>
              <a:rPr lang="en-US" sz="1800" b="0">
                <a:solidFill>
                  <a:srgbClr val="000000"/>
                </a:solidFill>
                <a:latin typeface="Arial" charset="0"/>
              </a:rPr>
              <a:t>outgoing links</a:t>
            </a:r>
            <a:endParaRPr lang="en-US" sz="1800" b="0">
              <a:latin typeface="Arial" charset="0"/>
            </a:endParaRPr>
          </a:p>
        </p:txBody>
      </p:sp>
      <p:sp>
        <p:nvSpPr>
          <p:cNvPr id="72717" name="Line 31"/>
          <p:cNvSpPr>
            <a:spLocks noChangeShapeType="1"/>
          </p:cNvSpPr>
          <p:nvPr/>
        </p:nvSpPr>
        <p:spPr bwMode="auto">
          <a:xfrm flipV="1">
            <a:off x="1749425" y="5083175"/>
            <a:ext cx="5783263" cy="127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718" name="Freeform 32"/>
          <p:cNvSpPr>
            <a:spLocks/>
          </p:cNvSpPr>
          <p:nvPr/>
        </p:nvSpPr>
        <p:spPr bwMode="auto">
          <a:xfrm flipV="1">
            <a:off x="1749425" y="3117850"/>
            <a:ext cx="5783263" cy="1825625"/>
          </a:xfrm>
          <a:custGeom>
            <a:avLst/>
            <a:gdLst>
              <a:gd name="T0" fmla="*/ 0 w 3648"/>
              <a:gd name="T1" fmla="*/ 0 h 528"/>
              <a:gd name="T2" fmla="*/ 2147483647 w 3648"/>
              <a:gd name="T3" fmla="*/ 0 h 528"/>
              <a:gd name="T4" fmla="*/ 2147483647 w 3648"/>
              <a:gd name="T5" fmla="*/ 2147483647 h 528"/>
              <a:gd name="T6" fmla="*/ 2147483647 w 364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3648"/>
              <a:gd name="T13" fmla="*/ 0 h 528"/>
              <a:gd name="T14" fmla="*/ 3648 w 36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48" h="528">
                <a:moveTo>
                  <a:pt x="0" y="0"/>
                </a:moveTo>
                <a:lnTo>
                  <a:pt x="1296" y="0"/>
                </a:lnTo>
                <a:lnTo>
                  <a:pt x="2400" y="528"/>
                </a:lnTo>
                <a:lnTo>
                  <a:pt x="3648" y="528"/>
                </a:lnTo>
              </a:path>
            </a:pathLst>
          </a:custGeom>
          <a:noFill/>
          <a:ln w="12700">
            <a:solidFill>
              <a:srgbClr val="00CC66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719" name="Freeform 33"/>
          <p:cNvSpPr>
            <a:spLocks/>
          </p:cNvSpPr>
          <p:nvPr/>
        </p:nvSpPr>
        <p:spPr bwMode="auto">
          <a:xfrm>
            <a:off x="1749425" y="3117850"/>
            <a:ext cx="5783263" cy="989013"/>
          </a:xfrm>
          <a:custGeom>
            <a:avLst/>
            <a:gdLst>
              <a:gd name="T0" fmla="*/ 0 w 3600"/>
              <a:gd name="T1" fmla="*/ 0 h 576"/>
              <a:gd name="T2" fmla="*/ 2147483647 w 3600"/>
              <a:gd name="T3" fmla="*/ 0 h 576"/>
              <a:gd name="T4" fmla="*/ 2147483647 w 3600"/>
              <a:gd name="T5" fmla="*/ 2147483647 h 576"/>
              <a:gd name="T6" fmla="*/ 2147483647 w 3600"/>
              <a:gd name="T7" fmla="*/ 2147483647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576"/>
              <a:gd name="T14" fmla="*/ 3600 w 360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576">
                <a:moveTo>
                  <a:pt x="0" y="0"/>
                </a:moveTo>
                <a:lnTo>
                  <a:pt x="1248" y="0"/>
                </a:lnTo>
                <a:lnTo>
                  <a:pt x="2400" y="576"/>
                </a:lnTo>
                <a:lnTo>
                  <a:pt x="3600" y="576"/>
                </a:lnTo>
              </a:path>
            </a:pathLst>
          </a:custGeom>
          <a:noFill/>
          <a:ln w="12700">
            <a:solidFill>
              <a:srgbClr val="0000FF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720" name="Freeform 34"/>
          <p:cNvSpPr>
            <a:spLocks/>
          </p:cNvSpPr>
          <p:nvPr/>
        </p:nvSpPr>
        <p:spPr bwMode="auto">
          <a:xfrm>
            <a:off x="1749425" y="4106863"/>
            <a:ext cx="5783263" cy="836612"/>
          </a:xfrm>
          <a:custGeom>
            <a:avLst/>
            <a:gdLst>
              <a:gd name="T0" fmla="*/ 0 w 3648"/>
              <a:gd name="T1" fmla="*/ 0 h 528"/>
              <a:gd name="T2" fmla="*/ 2147483647 w 3648"/>
              <a:gd name="T3" fmla="*/ 0 h 528"/>
              <a:gd name="T4" fmla="*/ 2147483647 w 3648"/>
              <a:gd name="T5" fmla="*/ 2147483647 h 528"/>
              <a:gd name="T6" fmla="*/ 2147483647 w 3648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3648"/>
              <a:gd name="T13" fmla="*/ 0 h 528"/>
              <a:gd name="T14" fmla="*/ 3648 w 36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48" h="528">
                <a:moveTo>
                  <a:pt x="0" y="0"/>
                </a:moveTo>
                <a:lnTo>
                  <a:pt x="1248" y="0"/>
                </a:lnTo>
                <a:lnTo>
                  <a:pt x="2448" y="528"/>
                </a:lnTo>
                <a:lnTo>
                  <a:pt x="3648" y="528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721" name="Rectangle 35"/>
          <p:cNvSpPr>
            <a:spLocks noChangeArrowheads="1"/>
          </p:cNvSpPr>
          <p:nvPr/>
        </p:nvSpPr>
        <p:spPr bwMode="auto">
          <a:xfrm>
            <a:off x="4108450" y="2357438"/>
            <a:ext cx="546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2813" eaLnBrk="0" hangingPunct="0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Node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72722" name="Rectangle 36"/>
          <p:cNvSpPr>
            <a:spLocks noChangeArrowheads="1"/>
          </p:cNvSpPr>
          <p:nvPr/>
        </p:nvSpPr>
        <p:spPr bwMode="auto">
          <a:xfrm>
            <a:off x="2054225" y="3041650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969765" name="Rectangle 37"/>
          <p:cNvSpPr>
            <a:spLocks noChangeArrowheads="1"/>
          </p:cNvSpPr>
          <p:nvPr/>
        </p:nvSpPr>
        <p:spPr bwMode="auto">
          <a:xfrm>
            <a:off x="4108450" y="3194050"/>
            <a:ext cx="1141413" cy="20542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8" dist="17961" dir="135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90343" tIns="44379" rIns="90343" bIns="44379" anchor="ctr"/>
          <a:lstStyle/>
          <a:p>
            <a:pPr algn="ctr" defTabSz="912813" eaLnBrk="0" hangingPunct="0">
              <a:defRPr/>
            </a:pPr>
            <a:endParaRPr lang="en-US" sz="1600" b="0">
              <a:latin typeface="Arial" charset="0"/>
              <a:ea typeface="+mn-ea"/>
              <a:cs typeface="+mn-cs"/>
            </a:endParaRPr>
          </a:p>
        </p:txBody>
      </p:sp>
      <p:sp>
        <p:nvSpPr>
          <p:cNvPr id="72724" name="Rectangle 38"/>
          <p:cNvSpPr>
            <a:spLocks noChangeArrowheads="1"/>
          </p:cNvSpPr>
          <p:nvPr/>
        </p:nvSpPr>
        <p:spPr bwMode="auto">
          <a:xfrm>
            <a:off x="2890838" y="3041650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25" name="Rectangle 39"/>
          <p:cNvSpPr>
            <a:spLocks noChangeArrowheads="1"/>
          </p:cNvSpPr>
          <p:nvPr/>
        </p:nvSpPr>
        <p:spPr bwMode="auto">
          <a:xfrm>
            <a:off x="4260850" y="3270250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26" name="Rectangle 40"/>
          <p:cNvSpPr>
            <a:spLocks noChangeArrowheads="1"/>
          </p:cNvSpPr>
          <p:nvPr/>
        </p:nvSpPr>
        <p:spPr bwMode="auto">
          <a:xfrm>
            <a:off x="4260850" y="3575050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27" name="Rectangle 41"/>
          <p:cNvSpPr>
            <a:spLocks noChangeArrowheads="1"/>
          </p:cNvSpPr>
          <p:nvPr/>
        </p:nvSpPr>
        <p:spPr bwMode="auto">
          <a:xfrm>
            <a:off x="5402263" y="403066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28" name="Rectangle 42"/>
          <p:cNvSpPr>
            <a:spLocks noChangeArrowheads="1"/>
          </p:cNvSpPr>
          <p:nvPr/>
        </p:nvSpPr>
        <p:spPr bwMode="auto">
          <a:xfrm>
            <a:off x="6315075" y="403066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29" name="Rectangle 43"/>
          <p:cNvSpPr>
            <a:spLocks noChangeArrowheads="1"/>
          </p:cNvSpPr>
          <p:nvPr/>
        </p:nvSpPr>
        <p:spPr bwMode="auto">
          <a:xfrm>
            <a:off x="2435225" y="4030663"/>
            <a:ext cx="3048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0" name="Rectangle 44"/>
          <p:cNvSpPr>
            <a:spLocks noChangeArrowheads="1"/>
          </p:cNvSpPr>
          <p:nvPr/>
        </p:nvSpPr>
        <p:spPr bwMode="auto">
          <a:xfrm>
            <a:off x="4260850" y="3954463"/>
            <a:ext cx="3048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1" name="Rectangle 45"/>
          <p:cNvSpPr>
            <a:spLocks noChangeArrowheads="1"/>
          </p:cNvSpPr>
          <p:nvPr/>
        </p:nvSpPr>
        <p:spPr bwMode="auto">
          <a:xfrm>
            <a:off x="5630863" y="4867275"/>
            <a:ext cx="3048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2" name="Rectangle 46"/>
          <p:cNvSpPr>
            <a:spLocks noChangeArrowheads="1"/>
          </p:cNvSpPr>
          <p:nvPr/>
        </p:nvSpPr>
        <p:spPr bwMode="auto">
          <a:xfrm>
            <a:off x="6848475" y="4867275"/>
            <a:ext cx="3048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3" name="Rectangle 47"/>
          <p:cNvSpPr>
            <a:spLocks noChangeArrowheads="1"/>
          </p:cNvSpPr>
          <p:nvPr/>
        </p:nvSpPr>
        <p:spPr bwMode="auto">
          <a:xfrm>
            <a:off x="2054225" y="4867275"/>
            <a:ext cx="304800" cy="152400"/>
          </a:xfrm>
          <a:prstGeom prst="rect">
            <a:avLst/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4" name="Rectangle 48"/>
          <p:cNvSpPr>
            <a:spLocks noChangeArrowheads="1"/>
          </p:cNvSpPr>
          <p:nvPr/>
        </p:nvSpPr>
        <p:spPr bwMode="auto">
          <a:xfrm>
            <a:off x="3119438" y="4867275"/>
            <a:ext cx="304800" cy="152400"/>
          </a:xfrm>
          <a:prstGeom prst="rect">
            <a:avLst/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5" name="Rectangle 49"/>
          <p:cNvSpPr>
            <a:spLocks noChangeArrowheads="1"/>
          </p:cNvSpPr>
          <p:nvPr/>
        </p:nvSpPr>
        <p:spPr bwMode="auto">
          <a:xfrm>
            <a:off x="4260850" y="4259263"/>
            <a:ext cx="304800" cy="152400"/>
          </a:xfrm>
          <a:prstGeom prst="rect">
            <a:avLst/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6" name="Rectangle 50"/>
          <p:cNvSpPr>
            <a:spLocks noChangeArrowheads="1"/>
          </p:cNvSpPr>
          <p:nvPr/>
        </p:nvSpPr>
        <p:spPr bwMode="auto">
          <a:xfrm>
            <a:off x="5402263" y="3041650"/>
            <a:ext cx="304800" cy="152400"/>
          </a:xfrm>
          <a:prstGeom prst="rect">
            <a:avLst/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7" name="Rectangle 51"/>
          <p:cNvSpPr>
            <a:spLocks noChangeArrowheads="1"/>
          </p:cNvSpPr>
          <p:nvPr/>
        </p:nvSpPr>
        <p:spPr bwMode="auto">
          <a:xfrm>
            <a:off x="6772275" y="3041650"/>
            <a:ext cx="304800" cy="152400"/>
          </a:xfrm>
          <a:prstGeom prst="rect">
            <a:avLst/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8" name="Rectangle 52"/>
          <p:cNvSpPr>
            <a:spLocks noChangeArrowheads="1"/>
          </p:cNvSpPr>
          <p:nvPr/>
        </p:nvSpPr>
        <p:spPr bwMode="auto">
          <a:xfrm>
            <a:off x="2511425" y="5019675"/>
            <a:ext cx="3048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39" name="Rectangle 53"/>
          <p:cNvSpPr>
            <a:spLocks noChangeArrowheads="1"/>
          </p:cNvSpPr>
          <p:nvPr/>
        </p:nvSpPr>
        <p:spPr bwMode="auto">
          <a:xfrm>
            <a:off x="4260850" y="5019675"/>
            <a:ext cx="3048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40" name="Rectangle 54"/>
          <p:cNvSpPr>
            <a:spLocks noChangeArrowheads="1"/>
          </p:cNvSpPr>
          <p:nvPr/>
        </p:nvSpPr>
        <p:spPr bwMode="auto">
          <a:xfrm>
            <a:off x="4260850" y="4714875"/>
            <a:ext cx="3048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41" name="Rectangle 55"/>
          <p:cNvSpPr>
            <a:spLocks noChangeArrowheads="1"/>
          </p:cNvSpPr>
          <p:nvPr/>
        </p:nvSpPr>
        <p:spPr bwMode="auto">
          <a:xfrm>
            <a:off x="6315075" y="5019675"/>
            <a:ext cx="3048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2742" name="Text Box 56"/>
          <p:cNvSpPr txBox="1">
            <a:spLocks noChangeArrowheads="1"/>
          </p:cNvSpPr>
          <p:nvPr/>
        </p:nvSpPr>
        <p:spPr bwMode="auto">
          <a:xfrm>
            <a:off x="4032250" y="2890838"/>
            <a:ext cx="914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 dirty="0">
                <a:latin typeface="Arial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95509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6C23E66-1ADF-3F45-9B85-B338AE82EDF9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Forwarding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Table Plays Crucial Role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12954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Table maps IP </a:t>
            </a:r>
            <a:r>
              <a:rPr lang="en-US" dirty="0">
                <a:latin typeface="Arial" charset="0"/>
              </a:rPr>
              <a:t>addresses </a:t>
            </a:r>
            <a:r>
              <a:rPr lang="en-US" dirty="0" smtClean="0">
                <a:latin typeface="Arial" charset="0"/>
              </a:rPr>
              <a:t>into output interfaces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Forwards packets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based on destination address </a:t>
            </a:r>
          </a:p>
        </p:txBody>
      </p:sp>
      <p:grpSp>
        <p:nvGrpSpPr>
          <p:cNvPr id="114692" name="Group 4"/>
          <p:cNvGrpSpPr>
            <a:grpSpLocks/>
          </p:cNvGrpSpPr>
          <p:nvPr/>
        </p:nvGrpSpPr>
        <p:grpSpPr bwMode="auto">
          <a:xfrm>
            <a:off x="3279775" y="4498975"/>
            <a:ext cx="2740025" cy="2130425"/>
            <a:chOff x="1200" y="1728"/>
            <a:chExt cx="3120" cy="1872"/>
          </a:xfrm>
        </p:grpSpPr>
        <p:sp>
          <p:nvSpPr>
            <p:cNvPr id="1672197" name="Rectangle 5"/>
            <p:cNvSpPr>
              <a:spLocks noChangeArrowheads="1"/>
            </p:cNvSpPr>
            <p:nvPr/>
          </p:nvSpPr>
          <p:spPr bwMode="auto">
            <a:xfrm>
              <a:off x="1392" y="1728"/>
              <a:ext cx="2784" cy="1872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343" tIns="44379" rIns="90343" bIns="44379" anchor="ctr"/>
            <a:lstStyle/>
            <a:p>
              <a:pPr algn="ctr" defTabSz="912813" eaLnBrk="0" hangingPunct="0">
                <a:defRPr/>
              </a:pPr>
              <a:endParaRPr lang="en-US" sz="1600" b="0">
                <a:ea typeface="+mn-ea"/>
                <a:cs typeface="+mn-cs"/>
              </a:endParaRPr>
            </a:p>
          </p:txBody>
        </p:sp>
        <p:sp>
          <p:nvSpPr>
            <p:cNvPr id="1672198" name="Rectangle 6"/>
            <p:cNvSpPr>
              <a:spLocks noChangeArrowheads="1"/>
            </p:cNvSpPr>
            <p:nvPr/>
          </p:nvSpPr>
          <p:spPr bwMode="auto">
            <a:xfrm>
              <a:off x="1536" y="1921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199" name="Rectangle 7"/>
            <p:cNvSpPr>
              <a:spLocks noChangeArrowheads="1"/>
            </p:cNvSpPr>
            <p:nvPr/>
          </p:nvSpPr>
          <p:spPr bwMode="auto">
            <a:xfrm>
              <a:off x="1536" y="230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0" name="Rectangle 8"/>
            <p:cNvSpPr>
              <a:spLocks noChangeArrowheads="1"/>
            </p:cNvSpPr>
            <p:nvPr/>
          </p:nvSpPr>
          <p:spPr bwMode="auto">
            <a:xfrm>
              <a:off x="1536" y="3216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1" name="Rectangle 9"/>
            <p:cNvSpPr>
              <a:spLocks noChangeArrowheads="1"/>
            </p:cNvSpPr>
            <p:nvPr/>
          </p:nvSpPr>
          <p:spPr bwMode="auto">
            <a:xfrm>
              <a:off x="3456" y="1968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2" name="Rectangle 10"/>
            <p:cNvSpPr>
              <a:spLocks noChangeArrowheads="1"/>
            </p:cNvSpPr>
            <p:nvPr/>
          </p:nvSpPr>
          <p:spPr bwMode="auto">
            <a:xfrm>
              <a:off x="3456" y="2352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3" name="Rectangle 11"/>
            <p:cNvSpPr>
              <a:spLocks noChangeArrowheads="1"/>
            </p:cNvSpPr>
            <p:nvPr/>
          </p:nvSpPr>
          <p:spPr bwMode="auto">
            <a:xfrm>
              <a:off x="3456" y="3264"/>
              <a:ext cx="528" cy="24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672204" name="Rectangle 12"/>
            <p:cNvSpPr>
              <a:spLocks noChangeArrowheads="1"/>
            </p:cNvSpPr>
            <p:nvPr/>
          </p:nvSpPr>
          <p:spPr bwMode="auto">
            <a:xfrm>
              <a:off x="2351" y="2015"/>
              <a:ext cx="817" cy="1345"/>
            </a:xfrm>
            <a:prstGeom prst="rect">
              <a:avLst/>
            </a:prstGeom>
            <a:solidFill>
              <a:srgbClr val="99FF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14731" name="Line 13"/>
            <p:cNvSpPr>
              <a:spLocks noChangeShapeType="1"/>
            </p:cNvSpPr>
            <p:nvPr/>
          </p:nvSpPr>
          <p:spPr bwMode="auto">
            <a:xfrm>
              <a:off x="1200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2" name="Line 14"/>
            <p:cNvSpPr>
              <a:spLocks noChangeShapeType="1"/>
            </p:cNvSpPr>
            <p:nvPr/>
          </p:nvSpPr>
          <p:spPr bwMode="auto">
            <a:xfrm>
              <a:off x="1200" y="240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3" name="Line 15"/>
            <p:cNvSpPr>
              <a:spLocks noChangeShapeType="1"/>
            </p:cNvSpPr>
            <p:nvPr/>
          </p:nvSpPr>
          <p:spPr bwMode="auto">
            <a:xfrm>
              <a:off x="1200" y="3360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4" name="Line 16"/>
            <p:cNvSpPr>
              <a:spLocks noChangeShapeType="1"/>
            </p:cNvSpPr>
            <p:nvPr/>
          </p:nvSpPr>
          <p:spPr bwMode="auto">
            <a:xfrm>
              <a:off x="3984" y="340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5" name="Line 17"/>
            <p:cNvSpPr>
              <a:spLocks noChangeShapeType="1"/>
            </p:cNvSpPr>
            <p:nvPr/>
          </p:nvSpPr>
          <p:spPr bwMode="auto">
            <a:xfrm>
              <a:off x="3984" y="2448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6" name="Line 18"/>
            <p:cNvSpPr>
              <a:spLocks noChangeShapeType="1"/>
            </p:cNvSpPr>
            <p:nvPr/>
          </p:nvSpPr>
          <p:spPr bwMode="auto">
            <a:xfrm>
              <a:off x="3984" y="2064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7" name="Freeform 19"/>
            <p:cNvSpPr>
              <a:spLocks/>
            </p:cNvSpPr>
            <p:nvPr/>
          </p:nvSpPr>
          <p:spPr bwMode="auto">
            <a:xfrm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960"/>
                <a:gd name="T14" fmla="*/ 576 w 576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8" name="Freeform 20"/>
            <p:cNvSpPr>
              <a:spLocks/>
            </p:cNvSpPr>
            <p:nvPr/>
          </p:nvSpPr>
          <p:spPr bwMode="auto">
            <a:xfrm flipH="1">
              <a:off x="2448" y="2208"/>
              <a:ext cx="576" cy="960"/>
            </a:xfrm>
            <a:custGeom>
              <a:avLst/>
              <a:gdLst>
                <a:gd name="T0" fmla="*/ 0 w 576"/>
                <a:gd name="T1" fmla="*/ 0 h 960"/>
                <a:gd name="T2" fmla="*/ 144 w 576"/>
                <a:gd name="T3" fmla="*/ 0 h 960"/>
                <a:gd name="T4" fmla="*/ 432 w 576"/>
                <a:gd name="T5" fmla="*/ 960 h 960"/>
                <a:gd name="T6" fmla="*/ 576 w 576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960"/>
                <a:gd name="T14" fmla="*/ 576 w 576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960">
                  <a:moveTo>
                    <a:pt x="0" y="0"/>
                  </a:moveTo>
                  <a:lnTo>
                    <a:pt x="144" y="0"/>
                  </a:lnTo>
                  <a:lnTo>
                    <a:pt x="432" y="960"/>
                  </a:lnTo>
                  <a:lnTo>
                    <a:pt x="576" y="96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39" name="Oval 21"/>
            <p:cNvSpPr>
              <a:spLocks noChangeArrowheads="1"/>
            </p:cNvSpPr>
            <p:nvPr/>
          </p:nvSpPr>
          <p:spPr bwMode="auto">
            <a:xfrm>
              <a:off x="1728" y="26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0" name="Oval 22"/>
            <p:cNvSpPr>
              <a:spLocks noChangeArrowheads="1"/>
            </p:cNvSpPr>
            <p:nvPr/>
          </p:nvSpPr>
          <p:spPr bwMode="auto">
            <a:xfrm>
              <a:off x="1728" y="28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1" name="Oval 23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2" name="Oval 24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3" name="Oval 25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44" name="Oval 26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114693" name="Rectangle 27"/>
          <p:cNvSpPr>
            <a:spLocks noChangeArrowheads="1"/>
          </p:cNvSpPr>
          <p:nvPr/>
        </p:nvSpPr>
        <p:spPr bwMode="auto">
          <a:xfrm>
            <a:off x="5389563" y="3844925"/>
            <a:ext cx="47783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…</a:t>
            </a:r>
          </a:p>
        </p:txBody>
      </p:sp>
      <p:sp>
        <p:nvSpPr>
          <p:cNvPr id="114694" name="Rectangle 28"/>
          <p:cNvSpPr>
            <a:spLocks noChangeArrowheads="1"/>
          </p:cNvSpPr>
          <p:nvPr/>
        </p:nvSpPr>
        <p:spPr bwMode="auto">
          <a:xfrm>
            <a:off x="3889375" y="3844925"/>
            <a:ext cx="1500188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…</a:t>
            </a:r>
          </a:p>
        </p:txBody>
      </p:sp>
      <p:sp>
        <p:nvSpPr>
          <p:cNvPr id="114695" name="Rectangle 29"/>
          <p:cNvSpPr>
            <a:spLocks noChangeArrowheads="1"/>
          </p:cNvSpPr>
          <p:nvPr/>
        </p:nvSpPr>
        <p:spPr bwMode="auto">
          <a:xfrm>
            <a:off x="5389563" y="3263900"/>
            <a:ext cx="47783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 3</a:t>
            </a:r>
          </a:p>
        </p:txBody>
      </p:sp>
      <p:sp>
        <p:nvSpPr>
          <p:cNvPr id="114696" name="Rectangle 30"/>
          <p:cNvSpPr>
            <a:spLocks noChangeArrowheads="1"/>
          </p:cNvSpPr>
          <p:nvPr/>
        </p:nvSpPr>
        <p:spPr bwMode="auto">
          <a:xfrm>
            <a:off x="3833813" y="3263900"/>
            <a:ext cx="15001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ctr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1.2.3.6</a:t>
            </a:r>
          </a:p>
        </p:txBody>
      </p:sp>
      <p:sp>
        <p:nvSpPr>
          <p:cNvPr id="114697" name="Rectangle 31"/>
          <p:cNvSpPr>
            <a:spLocks noChangeArrowheads="1"/>
          </p:cNvSpPr>
          <p:nvPr/>
        </p:nvSpPr>
        <p:spPr bwMode="auto">
          <a:xfrm>
            <a:off x="5389563" y="2982913"/>
            <a:ext cx="477837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 1</a:t>
            </a:r>
          </a:p>
        </p:txBody>
      </p:sp>
      <p:sp>
        <p:nvSpPr>
          <p:cNvPr id="114698" name="Rectangle 32"/>
          <p:cNvSpPr>
            <a:spLocks noChangeArrowheads="1"/>
          </p:cNvSpPr>
          <p:nvPr/>
        </p:nvSpPr>
        <p:spPr bwMode="auto">
          <a:xfrm>
            <a:off x="3810000" y="29718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ctr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1.2.3.5</a:t>
            </a:r>
          </a:p>
        </p:txBody>
      </p:sp>
      <p:sp>
        <p:nvSpPr>
          <p:cNvPr id="114699" name="Line 33"/>
          <p:cNvSpPr>
            <a:spLocks noChangeShapeType="1"/>
          </p:cNvSpPr>
          <p:nvPr/>
        </p:nvSpPr>
        <p:spPr bwMode="auto">
          <a:xfrm>
            <a:off x="3889375" y="2982913"/>
            <a:ext cx="19780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0" name="Line 34"/>
          <p:cNvSpPr>
            <a:spLocks noChangeShapeType="1"/>
          </p:cNvSpPr>
          <p:nvPr/>
        </p:nvSpPr>
        <p:spPr bwMode="auto">
          <a:xfrm>
            <a:off x="3889375" y="3263900"/>
            <a:ext cx="197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1" name="Line 35"/>
          <p:cNvSpPr>
            <a:spLocks noChangeShapeType="1"/>
          </p:cNvSpPr>
          <p:nvPr/>
        </p:nvSpPr>
        <p:spPr bwMode="auto">
          <a:xfrm>
            <a:off x="3889375" y="3548063"/>
            <a:ext cx="197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2" name="Line 36"/>
          <p:cNvSpPr>
            <a:spLocks noChangeShapeType="1"/>
          </p:cNvSpPr>
          <p:nvPr/>
        </p:nvSpPr>
        <p:spPr bwMode="auto">
          <a:xfrm>
            <a:off x="3889375" y="4125913"/>
            <a:ext cx="19780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3" name="Line 37"/>
          <p:cNvSpPr>
            <a:spLocks noChangeShapeType="1"/>
          </p:cNvSpPr>
          <p:nvPr/>
        </p:nvSpPr>
        <p:spPr bwMode="auto">
          <a:xfrm>
            <a:off x="3894138" y="2982913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4" name="Line 38"/>
          <p:cNvSpPr>
            <a:spLocks noChangeShapeType="1"/>
          </p:cNvSpPr>
          <p:nvPr/>
        </p:nvSpPr>
        <p:spPr bwMode="auto">
          <a:xfrm>
            <a:off x="5418138" y="2982913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5" name="Line 39"/>
          <p:cNvSpPr>
            <a:spLocks noChangeShapeType="1"/>
          </p:cNvSpPr>
          <p:nvPr/>
        </p:nvSpPr>
        <p:spPr bwMode="auto">
          <a:xfrm>
            <a:off x="5875338" y="2982913"/>
            <a:ext cx="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6" name="Text Box 40"/>
          <p:cNvSpPr txBox="1">
            <a:spLocks noChangeArrowheads="1"/>
          </p:cNvSpPr>
          <p:nvPr/>
        </p:nvSpPr>
        <p:spPr bwMode="auto">
          <a:xfrm>
            <a:off x="5348288" y="4740275"/>
            <a:ext cx="2778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114707" name="Text Box 41"/>
          <p:cNvSpPr txBox="1">
            <a:spLocks noChangeArrowheads="1"/>
          </p:cNvSpPr>
          <p:nvPr/>
        </p:nvSpPr>
        <p:spPr bwMode="auto">
          <a:xfrm>
            <a:off x="5341938" y="5170488"/>
            <a:ext cx="2921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2</a:t>
            </a:r>
          </a:p>
        </p:txBody>
      </p:sp>
      <p:sp>
        <p:nvSpPr>
          <p:cNvPr id="114708" name="Line 42"/>
          <p:cNvSpPr>
            <a:spLocks noChangeShapeType="1"/>
          </p:cNvSpPr>
          <p:nvPr/>
        </p:nvSpPr>
        <p:spPr bwMode="auto">
          <a:xfrm flipH="1">
            <a:off x="3813175" y="4119563"/>
            <a:ext cx="304800" cy="608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9" name="Line 43"/>
          <p:cNvSpPr>
            <a:spLocks noChangeShapeType="1"/>
          </p:cNvSpPr>
          <p:nvPr/>
        </p:nvSpPr>
        <p:spPr bwMode="auto">
          <a:xfrm flipH="1">
            <a:off x="4041775" y="4119563"/>
            <a:ext cx="228600" cy="1063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10" name="Line 44"/>
          <p:cNvSpPr>
            <a:spLocks noChangeShapeType="1"/>
          </p:cNvSpPr>
          <p:nvPr/>
        </p:nvSpPr>
        <p:spPr bwMode="auto">
          <a:xfrm flipH="1">
            <a:off x="3965575" y="4119563"/>
            <a:ext cx="379413" cy="205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225550" y="4727575"/>
            <a:ext cx="4946650" cy="760413"/>
            <a:chOff x="576" y="2640"/>
            <a:chExt cx="3120" cy="480"/>
          </a:xfrm>
        </p:grpSpPr>
        <p:sp>
          <p:nvSpPr>
            <p:cNvPr id="114715" name="Text Box 46"/>
            <p:cNvSpPr txBox="1">
              <a:spLocks noChangeArrowheads="1"/>
            </p:cNvSpPr>
            <p:nvPr/>
          </p:nvSpPr>
          <p:spPr bwMode="auto">
            <a:xfrm>
              <a:off x="1130" y="2928"/>
              <a:ext cx="4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343" tIns="44379" rIns="90343" bIns="44379">
              <a:spAutoFit/>
            </a:bodyPr>
            <a:lstStyle>
              <a:lvl1pPr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1.2.3.5</a:t>
              </a:r>
            </a:p>
          </p:txBody>
        </p:sp>
        <p:sp>
          <p:nvSpPr>
            <p:cNvPr id="114716" name="Rectangle 47"/>
            <p:cNvSpPr>
              <a:spLocks noChangeArrowheads="1"/>
            </p:cNvSpPr>
            <p:nvPr/>
          </p:nvSpPr>
          <p:spPr bwMode="auto">
            <a:xfrm>
              <a:off x="912" y="2928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17" name="Rectangle 48"/>
            <p:cNvSpPr>
              <a:spLocks noChangeArrowheads="1"/>
            </p:cNvSpPr>
            <p:nvPr/>
          </p:nvSpPr>
          <p:spPr bwMode="auto">
            <a:xfrm>
              <a:off x="576" y="2928"/>
              <a:ext cx="336" cy="19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18" name="Freeform 49"/>
            <p:cNvSpPr>
              <a:spLocks/>
            </p:cNvSpPr>
            <p:nvPr/>
          </p:nvSpPr>
          <p:spPr bwMode="auto">
            <a:xfrm>
              <a:off x="1824" y="2784"/>
              <a:ext cx="1872" cy="192"/>
            </a:xfrm>
            <a:custGeom>
              <a:avLst/>
              <a:gdLst>
                <a:gd name="T0" fmla="*/ 0 w 1872"/>
                <a:gd name="T1" fmla="*/ 192 h 192"/>
                <a:gd name="T2" fmla="*/ 768 w 1872"/>
                <a:gd name="T3" fmla="*/ 192 h 192"/>
                <a:gd name="T4" fmla="*/ 1296 w 1872"/>
                <a:gd name="T5" fmla="*/ 0 h 192"/>
                <a:gd name="T6" fmla="*/ 1872 w 1872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72"/>
                <a:gd name="T13" fmla="*/ 0 h 192"/>
                <a:gd name="T14" fmla="*/ 1872 w 187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72" h="192">
                  <a:moveTo>
                    <a:pt x="0" y="192"/>
                  </a:moveTo>
                  <a:lnTo>
                    <a:pt x="768" y="192"/>
                  </a:lnTo>
                  <a:lnTo>
                    <a:pt x="1296" y="0"/>
                  </a:lnTo>
                  <a:lnTo>
                    <a:pt x="1872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14719" name="Text Box 50"/>
            <p:cNvSpPr txBox="1">
              <a:spLocks noChangeArrowheads="1"/>
            </p:cNvSpPr>
            <p:nvPr/>
          </p:nvSpPr>
          <p:spPr bwMode="auto">
            <a:xfrm>
              <a:off x="1130" y="2640"/>
              <a:ext cx="4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343" tIns="44379" rIns="90343" bIns="44379">
              <a:spAutoFit/>
            </a:bodyPr>
            <a:lstStyle>
              <a:lvl1pPr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1.2.3.4</a:t>
              </a:r>
            </a:p>
          </p:txBody>
        </p:sp>
        <p:sp>
          <p:nvSpPr>
            <p:cNvPr id="114720" name="Rectangle 51"/>
            <p:cNvSpPr>
              <a:spLocks noChangeArrowheads="1"/>
            </p:cNvSpPr>
            <p:nvPr/>
          </p:nvSpPr>
          <p:spPr bwMode="auto">
            <a:xfrm>
              <a:off x="912" y="2640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21" name="Rectangle 52"/>
            <p:cNvSpPr>
              <a:spLocks noChangeArrowheads="1"/>
            </p:cNvSpPr>
            <p:nvPr/>
          </p:nvSpPr>
          <p:spPr bwMode="auto">
            <a:xfrm>
              <a:off x="576" y="2640"/>
              <a:ext cx="336" cy="19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14722" name="Freeform 53"/>
            <p:cNvSpPr>
              <a:spLocks/>
            </p:cNvSpPr>
            <p:nvPr/>
          </p:nvSpPr>
          <p:spPr bwMode="auto">
            <a:xfrm>
              <a:off x="1824" y="2736"/>
              <a:ext cx="1824" cy="336"/>
            </a:xfrm>
            <a:custGeom>
              <a:avLst/>
              <a:gdLst>
                <a:gd name="T0" fmla="*/ 0 w 1824"/>
                <a:gd name="T1" fmla="*/ 0 h 336"/>
                <a:gd name="T2" fmla="*/ 528 w 1824"/>
                <a:gd name="T3" fmla="*/ 0 h 336"/>
                <a:gd name="T4" fmla="*/ 1104 w 1824"/>
                <a:gd name="T5" fmla="*/ 336 h 336"/>
                <a:gd name="T6" fmla="*/ 1824 w 1824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336"/>
                <a:gd name="T14" fmla="*/ 1824 w 18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336">
                  <a:moveTo>
                    <a:pt x="0" y="0"/>
                  </a:moveTo>
                  <a:lnTo>
                    <a:pt x="528" y="0"/>
                  </a:lnTo>
                  <a:lnTo>
                    <a:pt x="1104" y="336"/>
                  </a:lnTo>
                  <a:lnTo>
                    <a:pt x="1824" y="336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14712" name="Line 54"/>
          <p:cNvSpPr>
            <a:spLocks noChangeShapeType="1"/>
          </p:cNvSpPr>
          <p:nvPr/>
        </p:nvSpPr>
        <p:spPr bwMode="auto">
          <a:xfrm>
            <a:off x="3894138" y="3821113"/>
            <a:ext cx="197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13" name="Rectangle 55"/>
          <p:cNvSpPr>
            <a:spLocks noChangeArrowheads="1"/>
          </p:cNvSpPr>
          <p:nvPr/>
        </p:nvSpPr>
        <p:spPr bwMode="auto">
          <a:xfrm>
            <a:off x="3894138" y="3536950"/>
            <a:ext cx="14398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ctr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1.2.3.4 </a:t>
            </a:r>
          </a:p>
        </p:txBody>
      </p:sp>
      <p:sp>
        <p:nvSpPr>
          <p:cNvPr id="114714" name="Rectangle 56"/>
          <p:cNvSpPr>
            <a:spLocks noChangeArrowheads="1"/>
          </p:cNvSpPr>
          <p:nvPr/>
        </p:nvSpPr>
        <p:spPr bwMode="auto">
          <a:xfrm>
            <a:off x="5418138" y="3536950"/>
            <a:ext cx="47783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algn="l" defTabSz="915988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r>
              <a:rPr lang="en-US" sz="1600"/>
              <a:t>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456FE30-87D6-A34F-8B62-9278CFAA6925}" type="slidenum">
              <a:rPr lang="en-US" sz="1400" b="0">
                <a:latin typeface="Times New Roman" charset="0"/>
              </a:rPr>
              <a:pPr eaLnBrk="1" hangingPunct="1"/>
              <a:t>52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Scalability Challenge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5862"/>
            <a:ext cx="8458200" cy="17097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Suppose hosts </a:t>
            </a:r>
            <a:r>
              <a:rPr lang="en-US" dirty="0" smtClean="0">
                <a:latin typeface="Arial" charset="0"/>
              </a:rPr>
              <a:t>have random addresses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routers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would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need a separate entry for each host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Far too much state to hold in each router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0063" y="2967038"/>
            <a:ext cx="8223250" cy="1804987"/>
            <a:chOff x="500063" y="2967038"/>
            <a:chExt cx="8223250" cy="1804987"/>
          </a:xfrm>
        </p:grpSpPr>
        <p:sp>
          <p:nvSpPr>
            <p:cNvPr id="116740" name="Line 4"/>
            <p:cNvSpPr>
              <a:spLocks noChangeShapeType="1"/>
            </p:cNvSpPr>
            <p:nvPr/>
          </p:nvSpPr>
          <p:spPr bwMode="auto">
            <a:xfrm>
              <a:off x="996950" y="3978275"/>
              <a:ext cx="259080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1" name="Line 5"/>
            <p:cNvSpPr>
              <a:spLocks noChangeShapeType="1"/>
            </p:cNvSpPr>
            <p:nvPr/>
          </p:nvSpPr>
          <p:spPr bwMode="auto">
            <a:xfrm>
              <a:off x="1301750" y="36734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2" name="Line 6"/>
            <p:cNvSpPr>
              <a:spLocks noChangeShapeType="1"/>
            </p:cNvSpPr>
            <p:nvPr/>
          </p:nvSpPr>
          <p:spPr bwMode="auto">
            <a:xfrm>
              <a:off x="2216150" y="36734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Line 7"/>
            <p:cNvSpPr>
              <a:spLocks noChangeShapeType="1"/>
            </p:cNvSpPr>
            <p:nvPr/>
          </p:nvSpPr>
          <p:spPr bwMode="auto">
            <a:xfrm>
              <a:off x="3282950" y="36734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Rectangle 8"/>
            <p:cNvSpPr>
              <a:spLocks noChangeArrowheads="1"/>
            </p:cNvSpPr>
            <p:nvPr/>
          </p:nvSpPr>
          <p:spPr bwMode="auto">
            <a:xfrm>
              <a:off x="993775" y="3387725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16745" name="Rectangle 9"/>
            <p:cNvSpPr>
              <a:spLocks noChangeArrowheads="1"/>
            </p:cNvSpPr>
            <p:nvPr/>
          </p:nvSpPr>
          <p:spPr bwMode="auto">
            <a:xfrm>
              <a:off x="1889125" y="3368675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2955925" y="3368675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16747" name="Text Box 11"/>
            <p:cNvSpPr txBox="1">
              <a:spLocks noChangeArrowheads="1"/>
            </p:cNvSpPr>
            <p:nvPr/>
          </p:nvSpPr>
          <p:spPr bwMode="auto">
            <a:xfrm>
              <a:off x="1125538" y="3992563"/>
              <a:ext cx="7715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LAN 1</a:t>
              </a:r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2522538" y="3292475"/>
              <a:ext cx="3540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116749" name="Line 13"/>
            <p:cNvSpPr>
              <a:spLocks noChangeShapeType="1"/>
            </p:cNvSpPr>
            <p:nvPr/>
          </p:nvSpPr>
          <p:spPr bwMode="auto">
            <a:xfrm>
              <a:off x="5645150" y="3978275"/>
              <a:ext cx="259080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5949950" y="36734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1" name="Line 15"/>
            <p:cNvSpPr>
              <a:spLocks noChangeShapeType="1"/>
            </p:cNvSpPr>
            <p:nvPr/>
          </p:nvSpPr>
          <p:spPr bwMode="auto">
            <a:xfrm>
              <a:off x="6864350" y="36734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2" name="Line 16"/>
            <p:cNvSpPr>
              <a:spLocks noChangeShapeType="1"/>
            </p:cNvSpPr>
            <p:nvPr/>
          </p:nvSpPr>
          <p:spPr bwMode="auto">
            <a:xfrm>
              <a:off x="7931150" y="36734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3" name="Rectangle 17"/>
            <p:cNvSpPr>
              <a:spLocks noChangeArrowheads="1"/>
            </p:cNvSpPr>
            <p:nvPr/>
          </p:nvSpPr>
          <p:spPr bwMode="auto">
            <a:xfrm>
              <a:off x="5641975" y="3387725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16754" name="Rectangle 18"/>
            <p:cNvSpPr>
              <a:spLocks noChangeArrowheads="1"/>
            </p:cNvSpPr>
            <p:nvPr/>
          </p:nvSpPr>
          <p:spPr bwMode="auto">
            <a:xfrm>
              <a:off x="6537325" y="3368675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16755" name="Rectangle 19"/>
            <p:cNvSpPr>
              <a:spLocks noChangeArrowheads="1"/>
            </p:cNvSpPr>
            <p:nvPr/>
          </p:nvSpPr>
          <p:spPr bwMode="auto">
            <a:xfrm>
              <a:off x="7604125" y="3368675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16756" name="Text Box 20"/>
            <p:cNvSpPr txBox="1">
              <a:spLocks noChangeArrowheads="1"/>
            </p:cNvSpPr>
            <p:nvPr/>
          </p:nvSpPr>
          <p:spPr bwMode="auto">
            <a:xfrm>
              <a:off x="7069138" y="3978275"/>
              <a:ext cx="7715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LAN 2</a:t>
              </a:r>
            </a:p>
          </p:txBody>
        </p:sp>
        <p:sp>
          <p:nvSpPr>
            <p:cNvPr id="116757" name="Text Box 21"/>
            <p:cNvSpPr txBox="1">
              <a:spLocks noChangeArrowheads="1"/>
            </p:cNvSpPr>
            <p:nvPr/>
          </p:nvSpPr>
          <p:spPr bwMode="auto">
            <a:xfrm>
              <a:off x="7170738" y="3292475"/>
              <a:ext cx="3540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116758" name="AutoShape 22"/>
            <p:cNvSpPr>
              <a:spLocks noChangeArrowheads="1"/>
            </p:cNvSpPr>
            <p:nvPr/>
          </p:nvSpPr>
          <p:spPr bwMode="auto">
            <a:xfrm>
              <a:off x="2520950" y="4283075"/>
              <a:ext cx="609600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116759" name="AutoShape 23"/>
            <p:cNvSpPr>
              <a:spLocks noChangeArrowheads="1"/>
            </p:cNvSpPr>
            <p:nvPr/>
          </p:nvSpPr>
          <p:spPr bwMode="auto">
            <a:xfrm>
              <a:off x="4349750" y="4283075"/>
              <a:ext cx="609600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116760" name="Line 24"/>
            <p:cNvSpPr>
              <a:spLocks noChangeShapeType="1"/>
            </p:cNvSpPr>
            <p:nvPr/>
          </p:nvSpPr>
          <p:spPr bwMode="auto">
            <a:xfrm>
              <a:off x="2825750" y="39782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1" name="AutoShape 25"/>
            <p:cNvSpPr>
              <a:spLocks noChangeArrowheads="1"/>
            </p:cNvSpPr>
            <p:nvPr/>
          </p:nvSpPr>
          <p:spPr bwMode="auto">
            <a:xfrm>
              <a:off x="6178550" y="4283075"/>
              <a:ext cx="609600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116762" name="Line 26"/>
            <p:cNvSpPr>
              <a:spLocks noChangeShapeType="1"/>
            </p:cNvSpPr>
            <p:nvPr/>
          </p:nvSpPr>
          <p:spPr bwMode="auto">
            <a:xfrm>
              <a:off x="6483350" y="3978275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3" name="Line 27"/>
            <p:cNvSpPr>
              <a:spLocks noChangeShapeType="1"/>
            </p:cNvSpPr>
            <p:nvPr/>
          </p:nvSpPr>
          <p:spPr bwMode="auto">
            <a:xfrm>
              <a:off x="3130550" y="4435475"/>
              <a:ext cx="1219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4" name="Line 28"/>
            <p:cNvSpPr>
              <a:spLocks noChangeShapeType="1"/>
            </p:cNvSpPr>
            <p:nvPr/>
          </p:nvSpPr>
          <p:spPr bwMode="auto">
            <a:xfrm>
              <a:off x="4959350" y="4435475"/>
              <a:ext cx="1219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5" name="Text Box 29"/>
            <p:cNvSpPr txBox="1">
              <a:spLocks noChangeArrowheads="1"/>
            </p:cNvSpPr>
            <p:nvPr/>
          </p:nvSpPr>
          <p:spPr bwMode="auto">
            <a:xfrm>
              <a:off x="3408363" y="4435475"/>
              <a:ext cx="6699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WAN</a:t>
              </a:r>
            </a:p>
          </p:txBody>
        </p:sp>
        <p:sp>
          <p:nvSpPr>
            <p:cNvPr id="116766" name="Text Box 30"/>
            <p:cNvSpPr txBox="1">
              <a:spLocks noChangeArrowheads="1"/>
            </p:cNvSpPr>
            <p:nvPr/>
          </p:nvSpPr>
          <p:spPr bwMode="auto">
            <a:xfrm>
              <a:off x="5235575" y="4435475"/>
              <a:ext cx="6699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WAN</a:t>
              </a:r>
            </a:p>
          </p:txBody>
        </p:sp>
        <p:sp>
          <p:nvSpPr>
            <p:cNvPr id="116767" name="Text Box 31"/>
            <p:cNvSpPr txBox="1">
              <a:spLocks noChangeArrowheads="1"/>
            </p:cNvSpPr>
            <p:nvPr/>
          </p:nvSpPr>
          <p:spPr bwMode="auto">
            <a:xfrm>
              <a:off x="500063" y="2967038"/>
              <a:ext cx="11445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solidFill>
                    <a:srgbClr val="0000FF"/>
                  </a:solidFill>
                </a:rPr>
                <a:t>1.2.3.4</a:t>
              </a:r>
            </a:p>
          </p:txBody>
        </p:sp>
        <p:sp>
          <p:nvSpPr>
            <p:cNvPr id="116768" name="Text Box 32"/>
            <p:cNvSpPr txBox="1">
              <a:spLocks noChangeArrowheads="1"/>
            </p:cNvSpPr>
            <p:nvPr/>
          </p:nvSpPr>
          <p:spPr bwMode="auto">
            <a:xfrm>
              <a:off x="1766888" y="2967038"/>
              <a:ext cx="11445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5.6.7.8</a:t>
              </a:r>
            </a:p>
          </p:txBody>
        </p:sp>
        <p:sp>
          <p:nvSpPr>
            <p:cNvPr id="116769" name="Text Box 33"/>
            <p:cNvSpPr txBox="1">
              <a:spLocks noChangeArrowheads="1"/>
            </p:cNvSpPr>
            <p:nvPr/>
          </p:nvSpPr>
          <p:spPr bwMode="auto">
            <a:xfrm>
              <a:off x="2970213" y="2967038"/>
              <a:ext cx="11445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2.4.6.8</a:t>
              </a:r>
            </a:p>
          </p:txBody>
        </p:sp>
        <p:sp>
          <p:nvSpPr>
            <p:cNvPr id="116770" name="Text Box 34"/>
            <p:cNvSpPr txBox="1">
              <a:spLocks noChangeArrowheads="1"/>
            </p:cNvSpPr>
            <p:nvPr/>
          </p:nvSpPr>
          <p:spPr bwMode="auto">
            <a:xfrm>
              <a:off x="5108575" y="2967038"/>
              <a:ext cx="114458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dirty="0">
                  <a:solidFill>
                    <a:srgbClr val="FF3300"/>
                  </a:solidFill>
                </a:rPr>
                <a:t>1.2.3.5</a:t>
              </a:r>
            </a:p>
          </p:txBody>
        </p:sp>
        <p:sp>
          <p:nvSpPr>
            <p:cNvPr id="116771" name="Text Box 35"/>
            <p:cNvSpPr txBox="1">
              <a:spLocks noChangeArrowheads="1"/>
            </p:cNvSpPr>
            <p:nvPr/>
          </p:nvSpPr>
          <p:spPr bwMode="auto">
            <a:xfrm>
              <a:off x="6375400" y="2967038"/>
              <a:ext cx="114458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5.6.7.9</a:t>
              </a:r>
            </a:p>
          </p:txBody>
        </p:sp>
        <p:sp>
          <p:nvSpPr>
            <p:cNvPr id="116772" name="Text Box 36"/>
            <p:cNvSpPr txBox="1">
              <a:spLocks noChangeArrowheads="1"/>
            </p:cNvSpPr>
            <p:nvPr/>
          </p:nvSpPr>
          <p:spPr bwMode="auto">
            <a:xfrm>
              <a:off x="7578725" y="2967038"/>
              <a:ext cx="114458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2.4.6.9</a:t>
              </a:r>
            </a:p>
          </p:txBody>
        </p:sp>
      </p:grpSp>
      <p:sp>
        <p:nvSpPr>
          <p:cNvPr id="928805" name="Text Box 37"/>
          <p:cNvSpPr txBox="1">
            <a:spLocks noChangeArrowheads="1"/>
          </p:cNvSpPr>
          <p:nvPr/>
        </p:nvSpPr>
        <p:spPr bwMode="auto">
          <a:xfrm>
            <a:off x="1574800" y="4981575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1.2.3.4</a:t>
            </a:r>
          </a:p>
        </p:txBody>
      </p:sp>
      <p:sp>
        <p:nvSpPr>
          <p:cNvPr id="928806" name="Text Box 38"/>
          <p:cNvSpPr txBox="1">
            <a:spLocks noChangeArrowheads="1"/>
          </p:cNvSpPr>
          <p:nvPr/>
        </p:nvSpPr>
        <p:spPr bwMode="auto">
          <a:xfrm>
            <a:off x="1587500" y="5365750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1.2.3.5</a:t>
            </a:r>
          </a:p>
        </p:txBody>
      </p:sp>
      <p:sp>
        <p:nvSpPr>
          <p:cNvPr id="928807" name="AutoShape 39"/>
          <p:cNvSpPr>
            <a:spLocks noChangeArrowheads="1"/>
          </p:cNvSpPr>
          <p:nvPr/>
        </p:nvSpPr>
        <p:spPr bwMode="auto">
          <a:xfrm>
            <a:off x="2882900" y="5387975"/>
            <a:ext cx="728663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808" name="AutoShape 40"/>
          <p:cNvSpPr>
            <a:spLocks noChangeArrowheads="1"/>
          </p:cNvSpPr>
          <p:nvPr/>
        </p:nvSpPr>
        <p:spPr bwMode="auto">
          <a:xfrm flipH="1">
            <a:off x="2881313" y="5041900"/>
            <a:ext cx="728662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998663" y="5810250"/>
            <a:ext cx="77787" cy="306388"/>
            <a:chOff x="2565" y="3828"/>
            <a:chExt cx="73" cy="267"/>
          </a:xfrm>
        </p:grpSpPr>
        <p:sp>
          <p:nvSpPr>
            <p:cNvPr id="116784" name="Oval 42"/>
            <p:cNvSpPr>
              <a:spLocks noChangeArrowheads="1"/>
            </p:cNvSpPr>
            <p:nvPr/>
          </p:nvSpPr>
          <p:spPr bwMode="auto">
            <a:xfrm>
              <a:off x="2565" y="3828"/>
              <a:ext cx="73" cy="7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5" name="Oval 43"/>
            <p:cNvSpPr>
              <a:spLocks noChangeArrowheads="1"/>
            </p:cNvSpPr>
            <p:nvPr/>
          </p:nvSpPr>
          <p:spPr bwMode="auto">
            <a:xfrm>
              <a:off x="2565" y="3925"/>
              <a:ext cx="73" cy="7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6" name="Oval 44"/>
            <p:cNvSpPr>
              <a:spLocks noChangeArrowheads="1"/>
            </p:cNvSpPr>
            <p:nvPr/>
          </p:nvSpPr>
          <p:spPr bwMode="auto">
            <a:xfrm>
              <a:off x="2565" y="4022"/>
              <a:ext cx="73" cy="7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536700" y="4926013"/>
            <a:ext cx="2228850" cy="1755775"/>
            <a:chOff x="968" y="3103"/>
            <a:chExt cx="1404" cy="1106"/>
          </a:xfrm>
        </p:grpSpPr>
        <p:sp>
          <p:nvSpPr>
            <p:cNvPr id="116779" name="Rectangle 46"/>
            <p:cNvSpPr>
              <a:spLocks noChangeArrowheads="1"/>
            </p:cNvSpPr>
            <p:nvPr/>
          </p:nvSpPr>
          <p:spPr bwMode="auto">
            <a:xfrm>
              <a:off x="969" y="3103"/>
              <a:ext cx="1403" cy="8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0" name="Line 47"/>
            <p:cNvSpPr>
              <a:spLocks noChangeShapeType="1"/>
            </p:cNvSpPr>
            <p:nvPr/>
          </p:nvSpPr>
          <p:spPr bwMode="auto">
            <a:xfrm>
              <a:off x="1719" y="3103"/>
              <a:ext cx="0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1" name="Line 48"/>
            <p:cNvSpPr>
              <a:spLocks noChangeShapeType="1"/>
            </p:cNvSpPr>
            <p:nvPr/>
          </p:nvSpPr>
          <p:spPr bwMode="auto">
            <a:xfrm>
              <a:off x="969" y="3369"/>
              <a:ext cx="1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2" name="Line 49"/>
            <p:cNvSpPr>
              <a:spLocks noChangeShapeType="1"/>
            </p:cNvSpPr>
            <p:nvPr/>
          </p:nvSpPr>
          <p:spPr bwMode="auto">
            <a:xfrm>
              <a:off x="969" y="3611"/>
              <a:ext cx="1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3" name="Text Box 50"/>
            <p:cNvSpPr txBox="1">
              <a:spLocks noChangeArrowheads="1"/>
            </p:cNvSpPr>
            <p:nvPr/>
          </p:nvSpPr>
          <p:spPr bwMode="auto">
            <a:xfrm>
              <a:off x="968" y="3959"/>
              <a:ext cx="13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latin typeface="Helvetica" charset="0"/>
                </a:rPr>
                <a:t>forwarding table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805" grpId="0"/>
      <p:bldP spid="928806" grpId="0"/>
      <p:bldP spid="928807" grpId="0" animBg="1"/>
      <p:bldP spid="92880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Two Universal Tricks in CS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When you need more flexibility, you add…</a:t>
            </a:r>
          </a:p>
          <a:p>
            <a:pPr lvl="1"/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A layer of indirection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When you need more scalability, you impose…</a:t>
            </a:r>
          </a:p>
          <a:p>
            <a:pPr lvl="1"/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A hierarchical structure</a:t>
            </a:r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A021FDB-1E5C-B945-A3BB-1830C0AE337A}" type="slidenum">
              <a:rPr lang="en-US" sz="1400" b="0">
                <a:latin typeface="Times New Roman" charset="0"/>
              </a:rPr>
              <a:pPr eaLnBrk="1" hangingPunct="1"/>
              <a:t>53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868C766-5C4B-0D48-95D4-6C20A662B8D3}" type="slidenum">
              <a:rPr lang="en-US" sz="1400" b="0">
                <a:latin typeface="Times New Roman" charset="0"/>
              </a:rPr>
              <a:pPr eaLnBrk="1" hangingPunct="1"/>
              <a:t>54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Hierarchical Addressing in U.S. Mail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Addressing in the U.S. mail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Zip code: 94704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Street: Center Street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Building on street: 1947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Location in building: Suite 600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Name of occupant: Scott Shenker</a:t>
            </a:r>
          </a:p>
          <a:p>
            <a:r>
              <a:rPr lang="en-US" dirty="0">
                <a:latin typeface="Arial" charset="0"/>
              </a:rPr>
              <a:t>Forwarding the U.S. mail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Deliver letter to the post office in the zip code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Assign letter to mailman covering the street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Drop letter into mailbox for the building/room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Give letter to the appropriate person</a:t>
            </a:r>
          </a:p>
        </p:txBody>
      </p:sp>
      <p:sp>
        <p:nvSpPr>
          <p:cNvPr id="930820" name="Letter"/>
          <p:cNvSpPr>
            <a:spLocks noEditPoints="1" noChangeArrowheads="1"/>
          </p:cNvSpPr>
          <p:nvPr/>
        </p:nvSpPr>
        <p:spPr bwMode="auto">
          <a:xfrm>
            <a:off x="5762625" y="1700213"/>
            <a:ext cx="2919413" cy="130651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799263" y="2354263"/>
            <a:ext cx="1271587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bg1"/>
                </a:solidFill>
              </a:rPr>
              <a:t>???</a:t>
            </a:r>
          </a:p>
        </p:txBody>
      </p:sp>
      <p:pic>
        <p:nvPicPr>
          <p:cNvPr id="930822" name="Picture 6" descr="MCj021568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3967163"/>
            <a:ext cx="1428750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Who Knows What?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Does anyone in the US Mail system know where every house is?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Separate routing tables at each level of hierarchy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Each of manageable scale</a:t>
            </a: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2B27F0E-10D6-2940-9F08-8BD19E8F8420}" type="slidenum">
              <a:rPr lang="en-US" sz="1400" b="0">
                <a:latin typeface="Times New Roman" charset="0"/>
              </a:rPr>
              <a:pPr eaLnBrk="1" hangingPunct="1"/>
              <a:t>55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9F2A1BE-93A0-8D40-A45E-323D63BEE283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Hierarchical Structure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The Internet is an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inter-network</a:t>
            </a:r>
            <a:r>
              <a:rPr lang="ja-JP" altLang="en-US" dirty="0">
                <a:latin typeface="Arial" charset="0"/>
              </a:rPr>
              <a:t>”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Used to connect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networks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together, not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hosts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Forms a natural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two-level hierarchy: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WAN delivers to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right LAN </a:t>
            </a:r>
            <a:r>
              <a:rPr lang="en-US" i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(i.e., deliver to zip code)</a:t>
            </a:r>
            <a:endParaRPr lang="en-US" i="1" dirty="0">
              <a:solidFill>
                <a:srgbClr val="F47A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LAN delivers to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right host </a:t>
            </a:r>
            <a:r>
              <a:rPr lang="en-US" i="1" dirty="0" smtClean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(i.e., deliver to house)</a:t>
            </a:r>
            <a:endParaRPr lang="en-US" i="1" dirty="0">
              <a:solidFill>
                <a:srgbClr val="F47A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93775" y="4159250"/>
            <a:ext cx="7242175" cy="1479550"/>
            <a:chOff x="993775" y="3429000"/>
            <a:chExt cx="7242175" cy="1479550"/>
          </a:xfrm>
        </p:grpSpPr>
        <p:sp>
          <p:nvSpPr>
            <p:cNvPr id="122884" name="Line 4"/>
            <p:cNvSpPr>
              <a:spLocks noChangeShapeType="1"/>
            </p:cNvSpPr>
            <p:nvPr/>
          </p:nvSpPr>
          <p:spPr bwMode="auto">
            <a:xfrm>
              <a:off x="996950" y="4114800"/>
              <a:ext cx="259080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>
              <a:off x="1301750" y="3810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6" name="Line 6"/>
            <p:cNvSpPr>
              <a:spLocks noChangeShapeType="1"/>
            </p:cNvSpPr>
            <p:nvPr/>
          </p:nvSpPr>
          <p:spPr bwMode="auto">
            <a:xfrm>
              <a:off x="2216150" y="3810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>
              <a:off x="3282950" y="3810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8" name="Rectangle 8"/>
            <p:cNvSpPr>
              <a:spLocks noChangeArrowheads="1"/>
            </p:cNvSpPr>
            <p:nvPr/>
          </p:nvSpPr>
          <p:spPr bwMode="auto">
            <a:xfrm>
              <a:off x="993775" y="3524250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22889" name="Rectangle 9"/>
            <p:cNvSpPr>
              <a:spLocks noChangeArrowheads="1"/>
            </p:cNvSpPr>
            <p:nvPr/>
          </p:nvSpPr>
          <p:spPr bwMode="auto">
            <a:xfrm>
              <a:off x="1889125" y="3505200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22890" name="Rectangle 10"/>
            <p:cNvSpPr>
              <a:spLocks noChangeArrowheads="1"/>
            </p:cNvSpPr>
            <p:nvPr/>
          </p:nvSpPr>
          <p:spPr bwMode="auto">
            <a:xfrm>
              <a:off x="2955925" y="3505200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22891" name="Text Box 11"/>
            <p:cNvSpPr txBox="1">
              <a:spLocks noChangeArrowheads="1"/>
            </p:cNvSpPr>
            <p:nvPr/>
          </p:nvSpPr>
          <p:spPr bwMode="auto">
            <a:xfrm>
              <a:off x="1125538" y="4129088"/>
              <a:ext cx="7715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LAN 1</a:t>
              </a:r>
            </a:p>
          </p:txBody>
        </p:sp>
        <p:sp>
          <p:nvSpPr>
            <p:cNvPr id="122892" name="Text Box 12"/>
            <p:cNvSpPr txBox="1">
              <a:spLocks noChangeArrowheads="1"/>
            </p:cNvSpPr>
            <p:nvPr/>
          </p:nvSpPr>
          <p:spPr bwMode="auto">
            <a:xfrm>
              <a:off x="2522538" y="3429000"/>
              <a:ext cx="3540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122893" name="Line 13"/>
            <p:cNvSpPr>
              <a:spLocks noChangeShapeType="1"/>
            </p:cNvSpPr>
            <p:nvPr/>
          </p:nvSpPr>
          <p:spPr bwMode="auto">
            <a:xfrm>
              <a:off x="5645150" y="4114800"/>
              <a:ext cx="259080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4" name="Line 14"/>
            <p:cNvSpPr>
              <a:spLocks noChangeShapeType="1"/>
            </p:cNvSpPr>
            <p:nvPr/>
          </p:nvSpPr>
          <p:spPr bwMode="auto">
            <a:xfrm>
              <a:off x="5949950" y="3810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>
              <a:off x="6864350" y="3810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>
              <a:off x="7931150" y="3810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7" name="Rectangle 17"/>
            <p:cNvSpPr>
              <a:spLocks noChangeArrowheads="1"/>
            </p:cNvSpPr>
            <p:nvPr/>
          </p:nvSpPr>
          <p:spPr bwMode="auto">
            <a:xfrm>
              <a:off x="5641975" y="3524250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22898" name="Rectangle 18"/>
            <p:cNvSpPr>
              <a:spLocks noChangeArrowheads="1"/>
            </p:cNvSpPr>
            <p:nvPr/>
          </p:nvSpPr>
          <p:spPr bwMode="auto">
            <a:xfrm>
              <a:off x="6537325" y="3505200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22899" name="Rectangle 19"/>
            <p:cNvSpPr>
              <a:spLocks noChangeArrowheads="1"/>
            </p:cNvSpPr>
            <p:nvPr/>
          </p:nvSpPr>
          <p:spPr bwMode="auto">
            <a:xfrm>
              <a:off x="7604125" y="3505200"/>
              <a:ext cx="625475" cy="34925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122900" name="Text Box 20"/>
            <p:cNvSpPr txBox="1">
              <a:spLocks noChangeArrowheads="1"/>
            </p:cNvSpPr>
            <p:nvPr/>
          </p:nvSpPr>
          <p:spPr bwMode="auto">
            <a:xfrm>
              <a:off x="7069138" y="4114800"/>
              <a:ext cx="7715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LAN 2</a:t>
              </a:r>
            </a:p>
          </p:txBody>
        </p:sp>
        <p:sp>
          <p:nvSpPr>
            <p:cNvPr id="122901" name="Text Box 21"/>
            <p:cNvSpPr txBox="1">
              <a:spLocks noChangeArrowheads="1"/>
            </p:cNvSpPr>
            <p:nvPr/>
          </p:nvSpPr>
          <p:spPr bwMode="auto">
            <a:xfrm>
              <a:off x="7170738" y="3429000"/>
              <a:ext cx="3540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122902" name="AutoShape 22"/>
            <p:cNvSpPr>
              <a:spLocks noChangeArrowheads="1"/>
            </p:cNvSpPr>
            <p:nvPr/>
          </p:nvSpPr>
          <p:spPr bwMode="auto">
            <a:xfrm>
              <a:off x="2520950" y="4419600"/>
              <a:ext cx="609600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122903" name="AutoShape 23"/>
            <p:cNvSpPr>
              <a:spLocks noChangeArrowheads="1"/>
            </p:cNvSpPr>
            <p:nvPr/>
          </p:nvSpPr>
          <p:spPr bwMode="auto">
            <a:xfrm>
              <a:off x="4349750" y="4419600"/>
              <a:ext cx="609600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122904" name="Line 24"/>
            <p:cNvSpPr>
              <a:spLocks noChangeShapeType="1"/>
            </p:cNvSpPr>
            <p:nvPr/>
          </p:nvSpPr>
          <p:spPr bwMode="auto">
            <a:xfrm>
              <a:off x="2825750" y="41148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5" name="AutoShape 25"/>
            <p:cNvSpPr>
              <a:spLocks noChangeArrowheads="1"/>
            </p:cNvSpPr>
            <p:nvPr/>
          </p:nvSpPr>
          <p:spPr bwMode="auto">
            <a:xfrm>
              <a:off x="6178550" y="4419600"/>
              <a:ext cx="609600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122906" name="Line 26"/>
            <p:cNvSpPr>
              <a:spLocks noChangeShapeType="1"/>
            </p:cNvSpPr>
            <p:nvPr/>
          </p:nvSpPr>
          <p:spPr bwMode="auto">
            <a:xfrm>
              <a:off x="6483350" y="41148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7" name="Line 27"/>
            <p:cNvSpPr>
              <a:spLocks noChangeShapeType="1"/>
            </p:cNvSpPr>
            <p:nvPr/>
          </p:nvSpPr>
          <p:spPr bwMode="auto">
            <a:xfrm>
              <a:off x="3130550" y="4572000"/>
              <a:ext cx="1219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8" name="Line 28"/>
            <p:cNvSpPr>
              <a:spLocks noChangeShapeType="1"/>
            </p:cNvSpPr>
            <p:nvPr/>
          </p:nvSpPr>
          <p:spPr bwMode="auto">
            <a:xfrm>
              <a:off x="4959350" y="4572000"/>
              <a:ext cx="1219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9" name="Text Box 29"/>
            <p:cNvSpPr txBox="1">
              <a:spLocks noChangeArrowheads="1"/>
            </p:cNvSpPr>
            <p:nvPr/>
          </p:nvSpPr>
          <p:spPr bwMode="auto">
            <a:xfrm>
              <a:off x="3408363" y="4572000"/>
              <a:ext cx="6699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WAN</a:t>
              </a:r>
            </a:p>
          </p:txBody>
        </p:sp>
        <p:sp>
          <p:nvSpPr>
            <p:cNvPr id="122910" name="Text Box 30"/>
            <p:cNvSpPr txBox="1">
              <a:spLocks noChangeArrowheads="1"/>
            </p:cNvSpPr>
            <p:nvPr/>
          </p:nvSpPr>
          <p:spPr bwMode="auto">
            <a:xfrm>
              <a:off x="5235575" y="4572000"/>
              <a:ext cx="6699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WAN</a:t>
              </a:r>
            </a:p>
          </p:txBody>
        </p:sp>
      </p:grpSp>
      <p:sp>
        <p:nvSpPr>
          <p:cNvPr id="122911" name="Text Box 31"/>
          <p:cNvSpPr txBox="1">
            <a:spLocks noChangeArrowheads="1"/>
          </p:cNvSpPr>
          <p:nvPr/>
        </p:nvSpPr>
        <p:spPr bwMode="auto">
          <a:xfrm>
            <a:off x="500063" y="5810250"/>
            <a:ext cx="33956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LAN = Local Area Network</a:t>
            </a:r>
          </a:p>
          <a:p>
            <a:pPr algn="ctr" eaLnBrk="1" hangingPunct="1"/>
            <a:r>
              <a:rPr lang="en-US">
                <a:latin typeface="Helvetica" charset="0"/>
              </a:rPr>
              <a:t>WAN = Wide Area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802CB51-C42B-974F-B0DE-0D59CC5AFC69}" type="slidenum">
              <a:rPr lang="en-US" sz="1400" b="0">
                <a:latin typeface="Times New Roman" charset="0"/>
              </a:rPr>
              <a:pPr eaLnBrk="1" hangingPunct="1"/>
              <a:t>57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Hierarchical Addressing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Prefix is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network address</a:t>
            </a:r>
            <a:r>
              <a:rPr lang="en-US" dirty="0">
                <a:latin typeface="Arial" charset="0"/>
              </a:rPr>
              <a:t>: suffix is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host address</a:t>
            </a:r>
          </a:p>
          <a:p>
            <a:r>
              <a:rPr lang="en-US" dirty="0">
                <a:latin typeface="Arial" charset="0"/>
              </a:rPr>
              <a:t>12.34.158.0/23 is a 23-bit </a:t>
            </a:r>
            <a:r>
              <a:rPr lang="en-US" dirty="0">
                <a:solidFill>
                  <a:srgbClr val="00005C"/>
                </a:solidFill>
                <a:latin typeface="Arial" charset="0"/>
              </a:rPr>
              <a:t>prefix </a:t>
            </a:r>
            <a:r>
              <a:rPr lang="en-US" dirty="0">
                <a:latin typeface="Arial" charset="0"/>
              </a:rPr>
              <a:t>with 2</a:t>
            </a:r>
            <a:r>
              <a:rPr lang="en-US" baseline="30000" dirty="0">
                <a:latin typeface="Arial" charset="0"/>
              </a:rPr>
              <a:t>9</a:t>
            </a:r>
            <a:r>
              <a:rPr lang="en-US" dirty="0">
                <a:latin typeface="Arial" charset="0"/>
              </a:rPr>
              <a:t> addresses</a:t>
            </a:r>
          </a:p>
          <a:p>
            <a:pPr lvl="1"/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Terminology: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Slash 23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4932" name="Group 4"/>
          <p:cNvGrpSpPr>
            <a:grpSpLocks/>
          </p:cNvGrpSpPr>
          <p:nvPr/>
        </p:nvGrpSpPr>
        <p:grpSpPr bwMode="auto">
          <a:xfrm>
            <a:off x="846138" y="4564063"/>
            <a:ext cx="7327900" cy="592137"/>
            <a:chOff x="428" y="893"/>
            <a:chExt cx="4616" cy="373"/>
          </a:xfrm>
        </p:grpSpPr>
        <p:grpSp>
          <p:nvGrpSpPr>
            <p:cNvPr id="124948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932870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24954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55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56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949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00001100</a:t>
              </a:r>
            </a:p>
          </p:txBody>
        </p:sp>
        <p:sp>
          <p:nvSpPr>
            <p:cNvPr id="124950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124951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</a:t>
              </a:r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24952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124933" name="Line 14"/>
          <p:cNvSpPr>
            <a:spLocks noChangeShapeType="1"/>
          </p:cNvSpPr>
          <p:nvPr/>
        </p:nvSpPr>
        <p:spPr bwMode="auto">
          <a:xfrm>
            <a:off x="862013" y="53403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Rectangle 15"/>
          <p:cNvSpPr>
            <a:spLocks noChangeArrowheads="1"/>
          </p:cNvSpPr>
          <p:nvPr/>
        </p:nvSpPr>
        <p:spPr bwMode="auto">
          <a:xfrm>
            <a:off x="2193925" y="564515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Arial" charset="0"/>
              </a:rPr>
              <a:t>Network (23 bits)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124935" name="Line 16"/>
          <p:cNvSpPr>
            <a:spLocks noChangeShapeType="1"/>
          </p:cNvSpPr>
          <p:nvPr/>
        </p:nvSpPr>
        <p:spPr bwMode="auto">
          <a:xfrm flipH="1">
            <a:off x="862013" y="5562600"/>
            <a:ext cx="5157787" cy="19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6" name="Line 17"/>
          <p:cNvSpPr>
            <a:spLocks noChangeShapeType="1"/>
          </p:cNvSpPr>
          <p:nvPr/>
        </p:nvSpPr>
        <p:spPr bwMode="auto">
          <a:xfrm>
            <a:off x="8174038" y="53149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7" name="Line 18"/>
          <p:cNvSpPr>
            <a:spLocks noChangeShapeType="1"/>
          </p:cNvSpPr>
          <p:nvPr/>
        </p:nvSpPr>
        <p:spPr bwMode="auto">
          <a:xfrm>
            <a:off x="6019800" y="52578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8" name="Rectangle 19"/>
          <p:cNvSpPr>
            <a:spLocks noChangeArrowheads="1"/>
          </p:cNvSpPr>
          <p:nvPr/>
        </p:nvSpPr>
        <p:spPr bwMode="auto">
          <a:xfrm>
            <a:off x="6348413" y="5645150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solidFill>
                  <a:srgbClr val="9966FF"/>
                </a:solidFill>
                <a:latin typeface="Arial" charset="0"/>
              </a:rPr>
              <a:t>Host (9 bits)</a:t>
            </a:r>
            <a:r>
              <a:rPr lang="en-US" sz="2400" b="0">
                <a:latin typeface="Times New Roman" charset="0"/>
              </a:rPr>
              <a:t> </a:t>
            </a:r>
          </a:p>
        </p:txBody>
      </p:sp>
      <p:sp>
        <p:nvSpPr>
          <p:cNvPr id="124939" name="Line 20"/>
          <p:cNvSpPr>
            <a:spLocks noChangeShapeType="1"/>
          </p:cNvSpPr>
          <p:nvPr/>
        </p:nvSpPr>
        <p:spPr bwMode="auto">
          <a:xfrm>
            <a:off x="6049963" y="5562600"/>
            <a:ext cx="2120900" cy="19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0" name="Text Box 21"/>
          <p:cNvSpPr txBox="1">
            <a:spLocks noChangeArrowheads="1"/>
          </p:cNvSpPr>
          <p:nvPr/>
        </p:nvSpPr>
        <p:spPr bwMode="auto">
          <a:xfrm>
            <a:off x="1489075" y="31607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12</a:t>
            </a:r>
          </a:p>
        </p:txBody>
      </p:sp>
      <p:sp>
        <p:nvSpPr>
          <p:cNvPr id="124941" name="Text Box 22"/>
          <p:cNvSpPr txBox="1">
            <a:spLocks noChangeArrowheads="1"/>
          </p:cNvSpPr>
          <p:nvPr/>
        </p:nvSpPr>
        <p:spPr bwMode="auto">
          <a:xfrm>
            <a:off x="3390900" y="31607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34</a:t>
            </a:r>
          </a:p>
        </p:txBody>
      </p:sp>
      <p:sp>
        <p:nvSpPr>
          <p:cNvPr id="124942" name="Text Box 23"/>
          <p:cNvSpPr txBox="1">
            <a:spLocks noChangeArrowheads="1"/>
          </p:cNvSpPr>
          <p:nvPr/>
        </p:nvSpPr>
        <p:spPr bwMode="auto">
          <a:xfrm>
            <a:off x="5075238" y="3160713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124943" name="Text Box 24"/>
          <p:cNvSpPr txBox="1">
            <a:spLocks noChangeArrowheads="1"/>
          </p:cNvSpPr>
          <p:nvPr/>
        </p:nvSpPr>
        <p:spPr bwMode="auto">
          <a:xfrm>
            <a:off x="7026275" y="316071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124944" name="Line 25"/>
          <p:cNvSpPr>
            <a:spLocks noChangeShapeType="1"/>
          </p:cNvSpPr>
          <p:nvPr/>
        </p:nvSpPr>
        <p:spPr bwMode="auto">
          <a:xfrm>
            <a:off x="1770063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5" name="Line 26"/>
          <p:cNvSpPr>
            <a:spLocks noChangeShapeType="1"/>
          </p:cNvSpPr>
          <p:nvPr/>
        </p:nvSpPr>
        <p:spPr bwMode="auto">
          <a:xfrm>
            <a:off x="3695700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6" name="Line 27"/>
          <p:cNvSpPr>
            <a:spLocks noChangeShapeType="1"/>
          </p:cNvSpPr>
          <p:nvPr/>
        </p:nvSpPr>
        <p:spPr bwMode="auto">
          <a:xfrm>
            <a:off x="5468938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7" name="Line 28"/>
          <p:cNvSpPr>
            <a:spLocks noChangeShapeType="1"/>
          </p:cNvSpPr>
          <p:nvPr/>
        </p:nvSpPr>
        <p:spPr bwMode="auto">
          <a:xfrm>
            <a:off x="7215188" y="3617913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nimBg="1"/>
      <p:bldP spid="124934" grpId="0"/>
      <p:bldP spid="124935" grpId="0" animBg="1"/>
      <p:bldP spid="124936" grpId="0" animBg="1"/>
      <p:bldP spid="124937" grpId="0" animBg="1"/>
      <p:bldP spid="124938" grpId="0"/>
      <p:bldP spid="124939" grpId="0" animBg="1"/>
      <p:bldP spid="124940" grpId="0"/>
      <p:bldP spid="124941" grpId="0"/>
      <p:bldP spid="124942" grpId="0"/>
      <p:bldP spid="124943" grpId="0"/>
      <p:bldP spid="124944" grpId="0" animBg="1"/>
      <p:bldP spid="124945" grpId="0" animBg="1"/>
      <p:bldP spid="124946" grpId="0" animBg="1"/>
      <p:bldP spid="12494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01591DB-AEC5-374D-A7F9-318CF8D64A40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IP Address and a 23-bit Subnet Mask</a:t>
            </a:r>
          </a:p>
        </p:txBody>
      </p:sp>
      <p:grpSp>
        <p:nvGrpSpPr>
          <p:cNvPr id="126979" name="Group 3"/>
          <p:cNvGrpSpPr>
            <a:grpSpLocks/>
          </p:cNvGrpSpPr>
          <p:nvPr/>
        </p:nvGrpSpPr>
        <p:grpSpPr bwMode="auto">
          <a:xfrm>
            <a:off x="1428750" y="3143250"/>
            <a:ext cx="7327900" cy="592138"/>
            <a:chOff x="428" y="893"/>
            <a:chExt cx="4616" cy="373"/>
          </a:xfrm>
        </p:grpSpPr>
        <p:grpSp>
          <p:nvGrpSpPr>
            <p:cNvPr id="127008" name="Group 4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934917" name="Rectangle 5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27014" name="Line 6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15" name="Line 7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16" name="Line 8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7009" name="Rectangle 9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00001100</a:t>
              </a:r>
            </a:p>
          </p:txBody>
        </p:sp>
        <p:sp>
          <p:nvSpPr>
            <p:cNvPr id="127010" name="Rectangle 10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127011" name="Rectangle 11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</a:t>
              </a:r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27012" name="Rectangle 12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126980" name="Text Box 13"/>
          <p:cNvSpPr txBox="1">
            <a:spLocks noChangeArrowheads="1"/>
          </p:cNvSpPr>
          <p:nvPr/>
        </p:nvSpPr>
        <p:spPr bwMode="auto">
          <a:xfrm>
            <a:off x="2071688" y="17399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12</a:t>
            </a:r>
          </a:p>
        </p:txBody>
      </p:sp>
      <p:sp>
        <p:nvSpPr>
          <p:cNvPr id="126981" name="Text Box 14"/>
          <p:cNvSpPr txBox="1">
            <a:spLocks noChangeArrowheads="1"/>
          </p:cNvSpPr>
          <p:nvPr/>
        </p:nvSpPr>
        <p:spPr bwMode="auto">
          <a:xfrm>
            <a:off x="3973513" y="17399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34</a:t>
            </a:r>
          </a:p>
        </p:txBody>
      </p:sp>
      <p:sp>
        <p:nvSpPr>
          <p:cNvPr id="126982" name="Text Box 15"/>
          <p:cNvSpPr txBox="1">
            <a:spLocks noChangeArrowheads="1"/>
          </p:cNvSpPr>
          <p:nvPr/>
        </p:nvSpPr>
        <p:spPr bwMode="auto">
          <a:xfrm>
            <a:off x="5657850" y="17399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126983" name="Text Box 16"/>
          <p:cNvSpPr txBox="1">
            <a:spLocks noChangeArrowheads="1"/>
          </p:cNvSpPr>
          <p:nvPr/>
        </p:nvSpPr>
        <p:spPr bwMode="auto">
          <a:xfrm>
            <a:off x="7608888" y="17399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126984" name="Line 17"/>
          <p:cNvSpPr>
            <a:spLocks noChangeShapeType="1"/>
          </p:cNvSpPr>
          <p:nvPr/>
        </p:nvSpPr>
        <p:spPr bwMode="auto">
          <a:xfrm>
            <a:off x="2352675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5" name="Line 18"/>
          <p:cNvSpPr>
            <a:spLocks noChangeShapeType="1"/>
          </p:cNvSpPr>
          <p:nvPr/>
        </p:nvSpPr>
        <p:spPr bwMode="auto">
          <a:xfrm>
            <a:off x="4278313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6" name="Line 19"/>
          <p:cNvSpPr>
            <a:spLocks noChangeShapeType="1"/>
          </p:cNvSpPr>
          <p:nvPr/>
        </p:nvSpPr>
        <p:spPr bwMode="auto">
          <a:xfrm>
            <a:off x="605155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7" name="Line 20"/>
          <p:cNvSpPr>
            <a:spLocks noChangeShapeType="1"/>
          </p:cNvSpPr>
          <p:nvPr/>
        </p:nvSpPr>
        <p:spPr bwMode="auto">
          <a:xfrm>
            <a:off x="7797800" y="21971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6988" name="Group 21"/>
          <p:cNvGrpSpPr>
            <a:grpSpLocks/>
          </p:cNvGrpSpPr>
          <p:nvPr/>
        </p:nvGrpSpPr>
        <p:grpSpPr bwMode="auto">
          <a:xfrm>
            <a:off x="1422400" y="4143375"/>
            <a:ext cx="7327900" cy="592138"/>
            <a:chOff x="428" y="893"/>
            <a:chExt cx="4616" cy="373"/>
          </a:xfrm>
        </p:grpSpPr>
        <p:grpSp>
          <p:nvGrpSpPr>
            <p:cNvPr id="126999" name="Group 22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934935" name="Rectangle 23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27005" name="Line 24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06" name="Line 25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07" name="Line 26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7000" name="Rectangle 27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</a:p>
          </p:txBody>
        </p:sp>
        <p:sp>
          <p:nvSpPr>
            <p:cNvPr id="127001" name="Rectangle 28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</a:p>
          </p:txBody>
        </p:sp>
        <p:sp>
          <p:nvSpPr>
            <p:cNvPr id="127002" name="Rectangle 29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</a:t>
              </a:r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27003" name="Rectangle 30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00000000</a:t>
              </a:r>
            </a:p>
          </p:txBody>
        </p:sp>
      </p:grpSp>
      <p:sp>
        <p:nvSpPr>
          <p:cNvPr id="126989" name="Line 31"/>
          <p:cNvSpPr>
            <a:spLocks noChangeShapeType="1"/>
          </p:cNvSpPr>
          <p:nvPr/>
        </p:nvSpPr>
        <p:spPr bwMode="auto">
          <a:xfrm flipV="1">
            <a:off x="2355850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0" name="Line 32"/>
          <p:cNvSpPr>
            <a:spLocks noChangeShapeType="1"/>
          </p:cNvSpPr>
          <p:nvPr/>
        </p:nvSpPr>
        <p:spPr bwMode="auto">
          <a:xfrm flipV="1">
            <a:off x="4281488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1" name="Line 33"/>
          <p:cNvSpPr>
            <a:spLocks noChangeShapeType="1"/>
          </p:cNvSpPr>
          <p:nvPr/>
        </p:nvSpPr>
        <p:spPr bwMode="auto">
          <a:xfrm flipV="1">
            <a:off x="605472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2" name="Line 34"/>
          <p:cNvSpPr>
            <a:spLocks noChangeShapeType="1"/>
          </p:cNvSpPr>
          <p:nvPr/>
        </p:nvSpPr>
        <p:spPr bwMode="auto">
          <a:xfrm flipV="1">
            <a:off x="7800975" y="50434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3" name="Text Box 35"/>
          <p:cNvSpPr txBox="1">
            <a:spLocks noChangeArrowheads="1"/>
          </p:cNvSpPr>
          <p:nvPr/>
        </p:nvSpPr>
        <p:spPr bwMode="auto">
          <a:xfrm>
            <a:off x="1958975" y="5891213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255</a:t>
            </a:r>
          </a:p>
        </p:txBody>
      </p:sp>
      <p:sp>
        <p:nvSpPr>
          <p:cNvPr id="126994" name="Text Box 36"/>
          <p:cNvSpPr txBox="1">
            <a:spLocks noChangeArrowheads="1"/>
          </p:cNvSpPr>
          <p:nvPr/>
        </p:nvSpPr>
        <p:spPr bwMode="auto">
          <a:xfrm>
            <a:off x="3860800" y="5891213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255</a:t>
            </a:r>
          </a:p>
        </p:txBody>
      </p:sp>
      <p:sp>
        <p:nvSpPr>
          <p:cNvPr id="126995" name="Text Box 37"/>
          <p:cNvSpPr txBox="1">
            <a:spLocks noChangeArrowheads="1"/>
          </p:cNvSpPr>
          <p:nvPr/>
        </p:nvSpPr>
        <p:spPr bwMode="auto">
          <a:xfrm>
            <a:off x="5661025" y="5891213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254</a:t>
            </a:r>
          </a:p>
        </p:txBody>
      </p:sp>
      <p:sp>
        <p:nvSpPr>
          <p:cNvPr id="126996" name="Text Box 38"/>
          <p:cNvSpPr txBox="1">
            <a:spLocks noChangeArrowheads="1"/>
          </p:cNvSpPr>
          <p:nvPr/>
        </p:nvSpPr>
        <p:spPr bwMode="auto">
          <a:xfrm>
            <a:off x="7612063" y="58912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0</a:t>
            </a:r>
          </a:p>
        </p:txBody>
      </p:sp>
      <p:sp>
        <p:nvSpPr>
          <p:cNvPr id="126997" name="Text Box 39"/>
          <p:cNvSpPr txBox="1">
            <a:spLocks noChangeArrowheads="1"/>
          </p:cNvSpPr>
          <p:nvPr/>
        </p:nvSpPr>
        <p:spPr bwMode="auto">
          <a:xfrm>
            <a:off x="425450" y="1258888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F47A00"/>
                </a:solidFill>
                <a:latin typeface="Helvetica" charset="0"/>
              </a:rPr>
              <a:t>Address</a:t>
            </a:r>
          </a:p>
        </p:txBody>
      </p:sp>
      <p:sp>
        <p:nvSpPr>
          <p:cNvPr id="126998" name="Text Box 40"/>
          <p:cNvSpPr txBox="1">
            <a:spLocks noChangeArrowheads="1"/>
          </p:cNvSpPr>
          <p:nvPr/>
        </p:nvSpPr>
        <p:spPr bwMode="auto">
          <a:xfrm>
            <a:off x="463550" y="6156325"/>
            <a:ext cx="107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F47A00"/>
                </a:solidFill>
                <a:latin typeface="Helvetica" charset="0"/>
              </a:rPr>
              <a:t>Mask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56A57C-6668-7146-A8A5-140BA411757B}" type="slidenum">
              <a:rPr lang="en-US" sz="1400" b="0">
                <a:latin typeface="Times New Roman" charset="0"/>
              </a:rPr>
              <a:pPr eaLnBrk="1" hangingPunct="1"/>
              <a:t>59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Scalability Improved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16716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Number </a:t>
            </a:r>
            <a:r>
              <a:rPr lang="en-US" dirty="0" smtClean="0">
                <a:latin typeface="Arial" charset="0"/>
              </a:rPr>
              <a:t>nearby hosts </a:t>
            </a:r>
            <a:r>
              <a:rPr lang="en-US" dirty="0">
                <a:latin typeface="Arial" charset="0"/>
              </a:rPr>
              <a:t>with same prefix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1.2.3.0/24 on the left LAN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5.6.7.0/24 on the right LAN</a:t>
            </a:r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9969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3017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2216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3282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9937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1889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29559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1125538" y="3992563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LAN 1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2522538" y="32924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56451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5949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68643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7931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56419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65373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7604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7069138" y="3978275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LAN 2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7170738" y="32924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129046" name="AutoShape 22"/>
          <p:cNvSpPr>
            <a:spLocks noChangeArrowheads="1"/>
          </p:cNvSpPr>
          <p:nvPr/>
        </p:nvSpPr>
        <p:spPr bwMode="auto">
          <a:xfrm>
            <a:off x="25209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29047" name="AutoShape 23"/>
          <p:cNvSpPr>
            <a:spLocks noChangeArrowheads="1"/>
          </p:cNvSpPr>
          <p:nvPr/>
        </p:nvSpPr>
        <p:spPr bwMode="auto">
          <a:xfrm>
            <a:off x="43497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28257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9" name="AutoShape 25"/>
          <p:cNvSpPr>
            <a:spLocks noChangeArrowheads="1"/>
          </p:cNvSpPr>
          <p:nvPr/>
        </p:nvSpPr>
        <p:spPr bwMode="auto">
          <a:xfrm>
            <a:off x="61785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29050" name="Line 26"/>
          <p:cNvSpPr>
            <a:spLocks noChangeShapeType="1"/>
          </p:cNvSpPr>
          <p:nvPr/>
        </p:nvSpPr>
        <p:spPr bwMode="auto">
          <a:xfrm>
            <a:off x="64833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51" name="Line 27"/>
          <p:cNvSpPr>
            <a:spLocks noChangeShapeType="1"/>
          </p:cNvSpPr>
          <p:nvPr/>
        </p:nvSpPr>
        <p:spPr bwMode="auto">
          <a:xfrm>
            <a:off x="31305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52" name="Line 28"/>
          <p:cNvSpPr>
            <a:spLocks noChangeShapeType="1"/>
          </p:cNvSpPr>
          <p:nvPr/>
        </p:nvSpPr>
        <p:spPr bwMode="auto">
          <a:xfrm>
            <a:off x="49593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53" name="Text Box 29"/>
          <p:cNvSpPr txBox="1">
            <a:spLocks noChangeArrowheads="1"/>
          </p:cNvSpPr>
          <p:nvPr/>
        </p:nvSpPr>
        <p:spPr bwMode="auto">
          <a:xfrm>
            <a:off x="3408363" y="4435475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WAN</a:t>
            </a:r>
          </a:p>
        </p:txBody>
      </p:sp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5235575" y="4435475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WAN</a:t>
            </a: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500063" y="2967038"/>
            <a:ext cx="1144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1.2.3.4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1690688" y="2967038"/>
            <a:ext cx="1144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1.2.3.7</a:t>
            </a:r>
          </a:p>
        </p:txBody>
      </p:sp>
      <p:sp>
        <p:nvSpPr>
          <p:cNvPr id="129057" name="Text Box 33"/>
          <p:cNvSpPr txBox="1">
            <a:spLocks noChangeArrowheads="1"/>
          </p:cNvSpPr>
          <p:nvPr/>
        </p:nvSpPr>
        <p:spPr bwMode="auto">
          <a:xfrm>
            <a:off x="2832100" y="2967038"/>
            <a:ext cx="1419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1.2.3.156</a:t>
            </a:r>
          </a:p>
        </p:txBody>
      </p:sp>
      <p:sp>
        <p:nvSpPr>
          <p:cNvPr id="129058" name="Text Box 34"/>
          <p:cNvSpPr txBox="1">
            <a:spLocks noChangeArrowheads="1"/>
          </p:cNvSpPr>
          <p:nvPr/>
        </p:nvSpPr>
        <p:spPr bwMode="auto">
          <a:xfrm>
            <a:off x="5108575" y="2967038"/>
            <a:ext cx="1144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5.6.7.8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6259513" y="2967038"/>
            <a:ext cx="1144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5.6.7.9</a:t>
            </a:r>
          </a:p>
        </p:txBody>
      </p:sp>
      <p:sp>
        <p:nvSpPr>
          <p:cNvPr id="129060" name="Text Box 36"/>
          <p:cNvSpPr txBox="1">
            <a:spLocks noChangeArrowheads="1"/>
          </p:cNvSpPr>
          <p:nvPr/>
        </p:nvSpPr>
        <p:spPr bwMode="auto">
          <a:xfrm>
            <a:off x="7440613" y="2967038"/>
            <a:ext cx="1419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5.6.7.212</a:t>
            </a:r>
          </a:p>
        </p:txBody>
      </p:sp>
      <p:sp>
        <p:nvSpPr>
          <p:cNvPr id="936997" name="Text Box 37"/>
          <p:cNvSpPr txBox="1">
            <a:spLocks noChangeArrowheads="1"/>
          </p:cNvSpPr>
          <p:nvPr/>
        </p:nvSpPr>
        <p:spPr bwMode="auto">
          <a:xfrm>
            <a:off x="1509713" y="49831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1.2.3.0/24</a:t>
            </a:r>
          </a:p>
        </p:txBody>
      </p:sp>
      <p:sp>
        <p:nvSpPr>
          <p:cNvPr id="936998" name="Text Box 38"/>
          <p:cNvSpPr txBox="1">
            <a:spLocks noChangeArrowheads="1"/>
          </p:cNvSpPr>
          <p:nvPr/>
        </p:nvSpPr>
        <p:spPr bwMode="auto">
          <a:xfrm>
            <a:off x="1522413" y="5367338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5.6.7.0/24</a:t>
            </a:r>
          </a:p>
        </p:txBody>
      </p:sp>
      <p:sp>
        <p:nvSpPr>
          <p:cNvPr id="936999" name="AutoShape 39"/>
          <p:cNvSpPr>
            <a:spLocks noChangeArrowheads="1"/>
          </p:cNvSpPr>
          <p:nvPr/>
        </p:nvSpPr>
        <p:spPr bwMode="auto">
          <a:xfrm>
            <a:off x="3228975" y="5389563"/>
            <a:ext cx="728663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7000" name="AutoShape 40"/>
          <p:cNvSpPr>
            <a:spLocks noChangeArrowheads="1"/>
          </p:cNvSpPr>
          <p:nvPr/>
        </p:nvSpPr>
        <p:spPr bwMode="auto">
          <a:xfrm flipH="1">
            <a:off x="3227388" y="5043488"/>
            <a:ext cx="728662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7001" name="Rectangle 41"/>
          <p:cNvSpPr>
            <a:spLocks noChangeArrowheads="1"/>
          </p:cNvSpPr>
          <p:nvPr/>
        </p:nvSpPr>
        <p:spPr bwMode="auto">
          <a:xfrm>
            <a:off x="1538288" y="4927600"/>
            <a:ext cx="2573337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7002" name="Line 42"/>
          <p:cNvSpPr>
            <a:spLocks noChangeShapeType="1"/>
          </p:cNvSpPr>
          <p:nvPr/>
        </p:nvSpPr>
        <p:spPr bwMode="auto">
          <a:xfrm>
            <a:off x="3074988" y="4927600"/>
            <a:ext cx="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7003" name="Line 43"/>
          <p:cNvSpPr>
            <a:spLocks noChangeShapeType="1"/>
          </p:cNvSpPr>
          <p:nvPr/>
        </p:nvSpPr>
        <p:spPr bwMode="auto">
          <a:xfrm flipV="1">
            <a:off x="1538288" y="5349875"/>
            <a:ext cx="2573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7004" name="Text Box 44"/>
          <p:cNvSpPr txBox="1">
            <a:spLocks noChangeArrowheads="1"/>
          </p:cNvSpPr>
          <p:nvPr/>
        </p:nvSpPr>
        <p:spPr bwMode="auto">
          <a:xfrm>
            <a:off x="1690688" y="5810250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forwarding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97" grpId="0"/>
      <p:bldP spid="936998" grpId="0"/>
      <p:bldP spid="936999" grpId="0" animBg="1"/>
      <p:bldP spid="937000" grpId="0" animBg="1"/>
      <p:bldP spid="937001" grpId="0" animBg="1"/>
      <p:bldP spid="937002" grpId="0" animBg="1"/>
      <p:bldP spid="937003" grpId="0" animBg="1"/>
      <p:bldP spid="9370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55268E-759B-0C40-BAB8-3C7A10001CE2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Fragmentation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Fields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Identifier</a:t>
            </a:r>
            <a:r>
              <a:rPr lang="en-US" dirty="0" smtClean="0">
                <a:latin typeface="Arial" charset="0"/>
              </a:rPr>
              <a:t>: which </a:t>
            </a:r>
            <a:r>
              <a:rPr lang="en-US" dirty="0">
                <a:latin typeface="Arial" charset="0"/>
              </a:rPr>
              <a:t>fragments belong </a:t>
            </a:r>
            <a:r>
              <a:rPr lang="en-US" dirty="0" smtClean="0">
                <a:latin typeface="Arial" charset="0"/>
              </a:rPr>
              <a:t>together</a:t>
            </a: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Flags</a:t>
            </a:r>
            <a:r>
              <a:rPr lang="en-US" dirty="0" smtClean="0"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eserved: ignore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F: don’t fragment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F: more fragments coming</a:t>
            </a:r>
          </a:p>
          <a:p>
            <a:pPr lvl="4">
              <a:lnSpc>
                <a:spcPct val="90000"/>
              </a:lnSpc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Offset</a:t>
            </a:r>
            <a:r>
              <a:rPr lang="en-US" dirty="0" smtClean="0">
                <a:latin typeface="Arial" charset="0"/>
              </a:rPr>
              <a:t>: portion of datagram </a:t>
            </a:r>
            <a:r>
              <a:rPr lang="en-US" dirty="0">
                <a:latin typeface="Arial" charset="0"/>
              </a:rPr>
              <a:t>this fragment </a:t>
            </a:r>
            <a:r>
              <a:rPr lang="en-US" dirty="0" smtClean="0">
                <a:latin typeface="Arial" charset="0"/>
              </a:rPr>
              <a:t>contains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 </a:t>
            </a:r>
            <a:r>
              <a:rPr lang="en-US" b="1" dirty="0" smtClean="0">
                <a:solidFill>
                  <a:srgbClr val="F47A00"/>
                </a:solidFill>
                <a:latin typeface="Arial" charset="0"/>
              </a:rPr>
              <a:t>in </a:t>
            </a:r>
            <a:r>
              <a:rPr lang="en-US" b="1" dirty="0">
                <a:solidFill>
                  <a:srgbClr val="F47A00"/>
                </a:solidFill>
                <a:latin typeface="Arial" charset="0"/>
              </a:rPr>
              <a:t>8-byte units </a:t>
            </a:r>
            <a:endParaRPr lang="en-US" b="1" dirty="0" smtClean="0">
              <a:solidFill>
                <a:srgbClr val="F47A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b="1" dirty="0">
              <a:solidFill>
                <a:srgbClr val="F47A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What if fragments arrive out of order?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Isn’t MF meaningless?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Doesn’t the data get out of order?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7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EB196B0-66CB-CF48-8E72-FA5F55743299}" type="slidenum">
              <a:rPr lang="en-US" sz="1400" b="0">
                <a:latin typeface="Times New Roman" charset="0"/>
              </a:rPr>
              <a:pPr eaLnBrk="1" hangingPunct="1"/>
              <a:t>60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Easy to Add New Hosts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1403350"/>
          </a:xfrm>
        </p:spPr>
        <p:txBody>
          <a:bodyPr/>
          <a:lstStyle/>
          <a:p>
            <a:r>
              <a:rPr lang="en-US">
                <a:latin typeface="Arial" charset="0"/>
              </a:rPr>
              <a:t>No need to update the routers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E.g., adding a new host 5.6.7.213 on the right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Arial" charset="0"/>
                <a:ea typeface="Arial" charset="0"/>
                <a:cs typeface="Arial" charset="0"/>
              </a:rPr>
              <a:t>t require adding a new forwarding entry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9969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13017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22161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3282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9937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18891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29559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1125538" y="3992563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LAN 1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2522538" y="32924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5645150" y="39782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>
            <a:off x="59499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>
            <a:off x="6864350" y="3673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793115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Rectangle 17"/>
          <p:cNvSpPr>
            <a:spLocks noChangeArrowheads="1"/>
          </p:cNvSpPr>
          <p:nvPr/>
        </p:nvSpPr>
        <p:spPr bwMode="auto">
          <a:xfrm>
            <a:off x="5641975" y="33877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6537325" y="33686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31091" name="Rectangle 19"/>
          <p:cNvSpPr>
            <a:spLocks noChangeArrowheads="1"/>
          </p:cNvSpPr>
          <p:nvPr/>
        </p:nvSpPr>
        <p:spPr bwMode="auto">
          <a:xfrm>
            <a:off x="7604125" y="33528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6915150" y="3978275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LAN 2</a:t>
            </a: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7170738" y="32924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131094" name="AutoShape 22"/>
          <p:cNvSpPr>
            <a:spLocks noChangeArrowheads="1"/>
          </p:cNvSpPr>
          <p:nvPr/>
        </p:nvSpPr>
        <p:spPr bwMode="auto">
          <a:xfrm>
            <a:off x="25209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31095" name="AutoShape 23"/>
          <p:cNvSpPr>
            <a:spLocks noChangeArrowheads="1"/>
          </p:cNvSpPr>
          <p:nvPr/>
        </p:nvSpPr>
        <p:spPr bwMode="auto">
          <a:xfrm>
            <a:off x="43497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28257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7" name="AutoShape 25"/>
          <p:cNvSpPr>
            <a:spLocks noChangeArrowheads="1"/>
          </p:cNvSpPr>
          <p:nvPr/>
        </p:nvSpPr>
        <p:spPr bwMode="auto">
          <a:xfrm>
            <a:off x="6178550" y="4283075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648335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31305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00" name="Line 28"/>
          <p:cNvSpPr>
            <a:spLocks noChangeShapeType="1"/>
          </p:cNvSpPr>
          <p:nvPr/>
        </p:nvSpPr>
        <p:spPr bwMode="auto">
          <a:xfrm>
            <a:off x="4959350" y="4435475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01" name="Text Box 29"/>
          <p:cNvSpPr txBox="1">
            <a:spLocks noChangeArrowheads="1"/>
          </p:cNvSpPr>
          <p:nvPr/>
        </p:nvSpPr>
        <p:spPr bwMode="auto">
          <a:xfrm>
            <a:off x="3408363" y="4435475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WAN</a:t>
            </a: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5235575" y="4435475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WAN</a:t>
            </a:r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500063" y="2967038"/>
            <a:ext cx="1144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1.2.3.4</a:t>
            </a:r>
          </a:p>
        </p:txBody>
      </p:sp>
      <p:sp>
        <p:nvSpPr>
          <p:cNvPr id="131104" name="Text Box 32"/>
          <p:cNvSpPr txBox="1">
            <a:spLocks noChangeArrowheads="1"/>
          </p:cNvSpPr>
          <p:nvPr/>
        </p:nvSpPr>
        <p:spPr bwMode="auto">
          <a:xfrm>
            <a:off x="1690688" y="2967038"/>
            <a:ext cx="1144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1.2.3.7</a:t>
            </a:r>
          </a:p>
        </p:txBody>
      </p:sp>
      <p:sp>
        <p:nvSpPr>
          <p:cNvPr id="131105" name="Text Box 33"/>
          <p:cNvSpPr txBox="1">
            <a:spLocks noChangeArrowheads="1"/>
          </p:cNvSpPr>
          <p:nvPr/>
        </p:nvSpPr>
        <p:spPr bwMode="auto">
          <a:xfrm>
            <a:off x="2832100" y="2967038"/>
            <a:ext cx="1419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1.2.3.156</a:t>
            </a:r>
          </a:p>
        </p:txBody>
      </p: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5108575" y="2967038"/>
            <a:ext cx="1144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5.6.7.8</a:t>
            </a: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6259513" y="2967038"/>
            <a:ext cx="1144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5.6.7.9</a:t>
            </a:r>
          </a:p>
        </p:txBody>
      </p:sp>
      <p:sp>
        <p:nvSpPr>
          <p:cNvPr id="131108" name="Text Box 36"/>
          <p:cNvSpPr txBox="1">
            <a:spLocks noChangeArrowheads="1"/>
          </p:cNvSpPr>
          <p:nvPr/>
        </p:nvSpPr>
        <p:spPr bwMode="auto">
          <a:xfrm>
            <a:off x="7440613" y="2967038"/>
            <a:ext cx="1419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5.6.7.212</a:t>
            </a:r>
          </a:p>
        </p:txBody>
      </p:sp>
      <p:sp>
        <p:nvSpPr>
          <p:cNvPr id="131109" name="Text Box 37"/>
          <p:cNvSpPr txBox="1">
            <a:spLocks noChangeArrowheads="1"/>
          </p:cNvSpPr>
          <p:nvPr/>
        </p:nvSpPr>
        <p:spPr bwMode="auto">
          <a:xfrm>
            <a:off x="1509713" y="49831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FF"/>
                </a:solidFill>
              </a:rPr>
              <a:t>1.2.3.0/24</a:t>
            </a: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1522413" y="5367338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5.6.7.0/24</a:t>
            </a:r>
          </a:p>
        </p:txBody>
      </p:sp>
      <p:sp>
        <p:nvSpPr>
          <p:cNvPr id="131111" name="AutoShape 39"/>
          <p:cNvSpPr>
            <a:spLocks noChangeArrowheads="1"/>
          </p:cNvSpPr>
          <p:nvPr/>
        </p:nvSpPr>
        <p:spPr bwMode="auto">
          <a:xfrm>
            <a:off x="3228975" y="5389563"/>
            <a:ext cx="728663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12" name="AutoShape 40"/>
          <p:cNvSpPr>
            <a:spLocks noChangeArrowheads="1"/>
          </p:cNvSpPr>
          <p:nvPr/>
        </p:nvSpPr>
        <p:spPr bwMode="auto">
          <a:xfrm flipH="1">
            <a:off x="3227388" y="5043488"/>
            <a:ext cx="728662" cy="230187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13" name="Rectangle 41"/>
          <p:cNvSpPr>
            <a:spLocks noChangeArrowheads="1"/>
          </p:cNvSpPr>
          <p:nvPr/>
        </p:nvSpPr>
        <p:spPr bwMode="auto">
          <a:xfrm>
            <a:off x="1538288" y="4927600"/>
            <a:ext cx="2573337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14" name="Line 42"/>
          <p:cNvSpPr>
            <a:spLocks noChangeShapeType="1"/>
          </p:cNvSpPr>
          <p:nvPr/>
        </p:nvSpPr>
        <p:spPr bwMode="auto">
          <a:xfrm>
            <a:off x="3074988" y="4927600"/>
            <a:ext cx="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15" name="Line 43"/>
          <p:cNvSpPr>
            <a:spLocks noChangeShapeType="1"/>
          </p:cNvSpPr>
          <p:nvPr/>
        </p:nvSpPr>
        <p:spPr bwMode="auto">
          <a:xfrm flipV="1">
            <a:off x="1538288" y="5349875"/>
            <a:ext cx="25733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1690688" y="5810250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forwarding table</a:t>
            </a:r>
          </a:p>
        </p:txBody>
      </p:sp>
      <p:sp>
        <p:nvSpPr>
          <p:cNvPr id="939053" name="Line 45"/>
          <p:cNvSpPr>
            <a:spLocks noChangeShapeType="1"/>
          </p:cNvSpPr>
          <p:nvPr/>
        </p:nvSpPr>
        <p:spPr bwMode="auto">
          <a:xfrm>
            <a:off x="8143875" y="40052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9054" name="Rectangle 46"/>
          <p:cNvSpPr>
            <a:spLocks noChangeArrowheads="1"/>
          </p:cNvSpPr>
          <p:nvPr/>
        </p:nvSpPr>
        <p:spPr bwMode="auto">
          <a:xfrm>
            <a:off x="7797800" y="43116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939055" name="Text Box 47"/>
          <p:cNvSpPr txBox="1">
            <a:spLocks noChangeArrowheads="1"/>
          </p:cNvSpPr>
          <p:nvPr/>
        </p:nvSpPr>
        <p:spPr bwMode="auto">
          <a:xfrm>
            <a:off x="7334250" y="4713288"/>
            <a:ext cx="1419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3300"/>
                </a:solidFill>
              </a:rPr>
              <a:t>5.6.7.213</a:t>
            </a:r>
          </a:p>
        </p:txBody>
      </p:sp>
      <p:sp>
        <p:nvSpPr>
          <p:cNvPr id="939056" name="Oval 48"/>
          <p:cNvSpPr>
            <a:spLocks noChangeArrowheads="1"/>
          </p:cNvSpPr>
          <p:nvPr/>
        </p:nvSpPr>
        <p:spPr bwMode="auto">
          <a:xfrm>
            <a:off x="7221538" y="4197350"/>
            <a:ext cx="1612900" cy="1036638"/>
          </a:xfrm>
          <a:prstGeom prst="ellipse">
            <a:avLst/>
          </a:prstGeom>
          <a:noFill/>
          <a:ln w="25400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9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53" grpId="0" animBg="1"/>
      <p:bldP spid="939054" grpId="0" animBg="1"/>
      <p:bldP spid="939055" grpId="0"/>
      <p:bldP spid="93905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“Subnet”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LANs as special case of “subnets”</a:t>
            </a:r>
          </a:p>
          <a:p>
            <a:pPr lvl="1"/>
            <a:r>
              <a:rPr lang="en-US" dirty="0" smtClean="0"/>
              <a:t>Subnet is region without routers containing addresses within the “subnet mask”</a:t>
            </a:r>
          </a:p>
          <a:p>
            <a:pPr lvl="1"/>
            <a:r>
              <a:rPr lang="en-US" dirty="0" smtClean="0"/>
              <a:t>Could be a link, or LAN</a:t>
            </a:r>
          </a:p>
          <a:p>
            <a:pPr lvl="7"/>
            <a:endParaRPr lang="en-US" dirty="0"/>
          </a:p>
          <a:p>
            <a:r>
              <a:rPr lang="en-US" dirty="0" smtClean="0"/>
              <a:t>Textbook has an operational definition of subnet</a:t>
            </a:r>
          </a:p>
          <a:p>
            <a:pPr lvl="1"/>
            <a:r>
              <a:rPr lang="en-US" dirty="0" smtClean="0"/>
              <a:t>Remove all interfaces from hosts, routers</a:t>
            </a:r>
          </a:p>
          <a:p>
            <a:pPr lvl="1"/>
            <a:r>
              <a:rPr lang="en-US" dirty="0" smtClean="0"/>
              <a:t>The regions that remain connected are subnets</a:t>
            </a:r>
          </a:p>
          <a:p>
            <a:pPr lvl="1"/>
            <a:endParaRPr lang="en-US" dirty="0"/>
          </a:p>
          <a:p>
            <a:r>
              <a:rPr lang="en-US" dirty="0" smtClean="0"/>
              <a:t>Subnets are the lowest level of aggregation</a:t>
            </a:r>
          </a:p>
          <a:p>
            <a:pPr lvl="1"/>
            <a:r>
              <a:rPr lang="en-US" dirty="0" smtClean="0"/>
              <a:t>No routers needed within a subnet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Internet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dotted-quad notation</a:t>
            </a:r>
          </a:p>
          <a:p>
            <a:r>
              <a:rPr lang="en-US" dirty="0" smtClean="0"/>
              <a:t>Always network/host address split (subnets)</a:t>
            </a:r>
          </a:p>
          <a:p>
            <a:r>
              <a:rPr lang="en-US" dirty="0" smtClean="0"/>
              <a:t>But nature of that split has changed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0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Original Internet Addresses</a:t>
            </a:r>
          </a:p>
        </p:txBody>
      </p:sp>
      <p:sp>
        <p:nvSpPr>
          <p:cNvPr id="133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First eight bits: network address (/8)</a:t>
            </a:r>
          </a:p>
          <a:p>
            <a:r>
              <a:rPr lang="en-US" dirty="0">
                <a:latin typeface="Arial" charset="0"/>
              </a:rPr>
              <a:t>Last 24 bits: host address</a:t>
            </a:r>
          </a:p>
          <a:p>
            <a:endParaRPr lang="en-US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i="1" dirty="0">
                <a:solidFill>
                  <a:srgbClr val="FF0000"/>
                </a:solidFill>
                <a:latin typeface="Arial" charset="0"/>
              </a:rPr>
              <a:t>Assumed 256 networks were more than enough!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E94980-7856-C84A-8B2B-17E9D19A6B01}" type="slidenum">
              <a:rPr lang="en-US" sz="1400" b="0">
                <a:latin typeface="Times New Roman" charset="0"/>
              </a:rPr>
              <a:pPr eaLnBrk="1" hangingPunct="1"/>
              <a:t>63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Nice Features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Transit routers looked at what portion of address?</a:t>
            </a:r>
          </a:p>
          <a:p>
            <a:pPr lvl="1"/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Network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That portion of address space was flat</a:t>
            </a:r>
          </a:p>
          <a:p>
            <a:pPr lvl="1"/>
            <a:r>
              <a:rPr lang="en-US" dirty="0" smtClean="0">
                <a:latin typeface="Arial" charset="0"/>
              </a:rPr>
              <a:t>No need for hierarchy with 256 entries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est of address only relevant on host’s network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But did not provide for enough networks</a:t>
            </a:r>
          </a:p>
          <a:p>
            <a:pPr lvl="1"/>
            <a:r>
              <a:rPr lang="en-US" dirty="0" smtClean="0">
                <a:latin typeface="Arial" charset="0"/>
              </a:rPr>
              <a:t>Ubiquity of </a:t>
            </a:r>
            <a:r>
              <a:rPr lang="en-US" dirty="0" err="1" smtClean="0">
                <a:latin typeface="Arial" charset="0"/>
              </a:rPr>
              <a:t>ethernet</a:t>
            </a:r>
            <a:r>
              <a:rPr lang="en-US" dirty="0" smtClean="0">
                <a:latin typeface="Arial" charset="0"/>
              </a:rPr>
              <a:t> not foreseen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E94980-7856-C84A-8B2B-17E9D19A6B01}" type="slidenum">
              <a:rPr lang="en-US" sz="1400" b="0">
                <a:latin typeface="Times New Roman" charset="0"/>
              </a:rPr>
              <a:pPr eaLnBrk="1" hangingPunct="1"/>
              <a:t>64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4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 bldLvl="2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D87A5B9-CF78-2843-B81B-7CDC7FF730A7}" type="slidenum">
              <a:rPr lang="en-US" sz="1400" b="0">
                <a:latin typeface="Times New Roman" charset="0"/>
              </a:rPr>
              <a:pPr eaLnBrk="1" hangingPunct="1"/>
              <a:t>65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Next Design: Classful Addressing</a:t>
            </a:r>
          </a:p>
        </p:txBody>
      </p:sp>
      <p:sp>
        <p:nvSpPr>
          <p:cNvPr id="161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763000" cy="4910137"/>
          </a:xfrm>
        </p:spPr>
        <p:txBody>
          <a:bodyPr/>
          <a:lstStyle/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 A: if first byte in [0..127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]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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assume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/8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(top bit = 0)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Very large blocks (e.g., MIT has 18.0.0.0/8)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 B: first byte in [128..191]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 assume /16 </a:t>
            </a:r>
            <a:r>
              <a:rPr lang="en-US" sz="2000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(top bits = 10)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Large blocks (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,. UCB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has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128.32.0.0/16)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 C: [192..223]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 assume /24  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(top bits = 110)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Small blocks (e.g., ICIR has 192.150.187.0/24)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(My house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used to have a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/25)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2185988"/>
            <a:ext cx="3657600" cy="377825"/>
            <a:chOff x="428" y="893"/>
            <a:chExt cx="4616" cy="352"/>
          </a:xfrm>
        </p:grpSpPr>
        <p:grpSp>
          <p:nvGrpSpPr>
            <p:cNvPr id="134169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1782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4175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6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7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436" y="893"/>
              <a:ext cx="119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0*******</a:t>
              </a:r>
            </a:p>
          </p:txBody>
        </p:sp>
        <p:sp>
          <p:nvSpPr>
            <p:cNvPr id="1611787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4172" name="Rectangle 1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1789" name="Rectangle 1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295400" y="3584575"/>
            <a:ext cx="3657600" cy="377825"/>
            <a:chOff x="428" y="893"/>
            <a:chExt cx="4616" cy="352"/>
          </a:xfrm>
        </p:grpSpPr>
        <p:grpSp>
          <p:nvGrpSpPr>
            <p:cNvPr id="134160" name="Group 1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1792" name="Rectangle 1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4166" name="Line 1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7" name="Line 1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8" name="Line 1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1796" name="Rectangle 20"/>
            <p:cNvSpPr>
              <a:spLocks noChangeArrowheads="1"/>
            </p:cNvSpPr>
            <p:nvPr/>
          </p:nvSpPr>
          <p:spPr bwMode="auto">
            <a:xfrm>
              <a:off x="436" y="893"/>
              <a:ext cx="123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10******</a:t>
              </a:r>
            </a:p>
          </p:txBody>
        </p:sp>
        <p:sp>
          <p:nvSpPr>
            <p:cNvPr id="1611797" name="Rectangle 2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4163" name="Rectangle 2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1799" name="Rectangle 2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295400" y="4953000"/>
            <a:ext cx="3657600" cy="377825"/>
            <a:chOff x="428" y="893"/>
            <a:chExt cx="4616" cy="352"/>
          </a:xfrm>
        </p:grpSpPr>
        <p:grpSp>
          <p:nvGrpSpPr>
            <p:cNvPr id="134151" name="Group 2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1802" name="Rectangle 2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4157" name="Line 2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8" name="Line 2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9" name="Line 2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1806" name="Rectangle 30"/>
            <p:cNvSpPr>
              <a:spLocks noChangeArrowheads="1"/>
            </p:cNvSpPr>
            <p:nvPr/>
          </p:nvSpPr>
          <p:spPr bwMode="auto">
            <a:xfrm>
              <a:off x="436" y="893"/>
              <a:ext cx="126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110*****</a:t>
              </a:r>
            </a:p>
          </p:txBody>
        </p:sp>
        <p:sp>
          <p:nvSpPr>
            <p:cNvPr id="1611807" name="Rectangle 3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4154" name="Rectangle 3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1809" name="Rectangle 3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79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121D3A5-6470-9D42-B607-21B20800850E}" type="slidenum">
              <a:rPr lang="en-US" sz="1400" b="0">
                <a:latin typeface="Times New Roman" charset="0"/>
              </a:rPr>
              <a:pPr eaLnBrk="1" hangingPunct="1"/>
              <a:t>66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Classful Addressing (cont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763000" cy="4910137"/>
          </a:xfrm>
        </p:spPr>
        <p:txBody>
          <a:bodyPr/>
          <a:lstStyle/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Class D: [224..239]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(top bits 1110)</a:t>
            </a:r>
          </a:p>
          <a:p>
            <a:pPr lvl="1"/>
            <a:endParaRPr lang="en-US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Multicast groups</a:t>
            </a:r>
            <a:b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Class E: [240..255] </a:t>
            </a:r>
            <a:r>
              <a:rPr lang="en-US" b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(top bits 11110)</a:t>
            </a: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Reserved for future use</a:t>
            </a: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What problems can </a:t>
            </a:r>
            <a:r>
              <a:rPr lang="en-US" dirty="0" err="1">
                <a:latin typeface="Arial" charset="0"/>
              </a:rPr>
              <a:t>classful</a:t>
            </a:r>
            <a:r>
              <a:rPr lang="en-US" dirty="0">
                <a:latin typeface="Arial" charset="0"/>
              </a:rPr>
              <a:t> addressing lead to?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Only comes in 3 sizes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Routers can end up knowing about </a:t>
            </a:r>
            <a:r>
              <a:rPr lang="en-US" b="1" i="1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many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class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ja-JP" altLang="en-US" dirty="0" smtClean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s (/24s)</a:t>
            </a:r>
          </a:p>
          <a:p>
            <a:pPr lvl="1"/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Wasted address space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196" name="Group 44"/>
          <p:cNvGrpSpPr>
            <a:grpSpLocks/>
          </p:cNvGrpSpPr>
          <p:nvPr/>
        </p:nvGrpSpPr>
        <p:grpSpPr bwMode="auto">
          <a:xfrm>
            <a:off x="1143000" y="2133600"/>
            <a:ext cx="3657600" cy="377825"/>
            <a:chOff x="428" y="893"/>
            <a:chExt cx="4616" cy="352"/>
          </a:xfrm>
        </p:grpSpPr>
        <p:grpSp>
          <p:nvGrpSpPr>
            <p:cNvPr id="136207" name="Group 4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3870" name="Rectangle 4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6213" name="Line 4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14" name="Line 4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15" name="Line 4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3874" name="Rectangle 50"/>
            <p:cNvSpPr>
              <a:spLocks noChangeArrowheads="1"/>
            </p:cNvSpPr>
            <p:nvPr/>
          </p:nvSpPr>
          <p:spPr bwMode="auto">
            <a:xfrm>
              <a:off x="436" y="893"/>
              <a:ext cx="12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1110****</a:t>
              </a:r>
            </a:p>
          </p:txBody>
        </p:sp>
        <p:sp>
          <p:nvSpPr>
            <p:cNvPr id="1613875" name="Rectangle 5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6210" name="Rectangle 5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3877" name="Rectangle 5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  <p:grpSp>
        <p:nvGrpSpPr>
          <p:cNvPr id="136197" name="Group 54"/>
          <p:cNvGrpSpPr>
            <a:grpSpLocks/>
          </p:cNvGrpSpPr>
          <p:nvPr/>
        </p:nvGrpSpPr>
        <p:grpSpPr bwMode="auto">
          <a:xfrm>
            <a:off x="1143000" y="3584575"/>
            <a:ext cx="3657600" cy="377825"/>
            <a:chOff x="428" y="893"/>
            <a:chExt cx="4616" cy="352"/>
          </a:xfrm>
        </p:grpSpPr>
        <p:grpSp>
          <p:nvGrpSpPr>
            <p:cNvPr id="136198" name="Group 5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613880" name="Rectangle 5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6204" name="Line 5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5" name="Line 5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6" name="Line 5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3884" name="Rectangle 60"/>
            <p:cNvSpPr>
              <a:spLocks noChangeArrowheads="1"/>
            </p:cNvSpPr>
            <p:nvPr/>
          </p:nvSpPr>
          <p:spPr bwMode="auto">
            <a:xfrm>
              <a:off x="436" y="893"/>
              <a:ext cx="132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11110***</a:t>
              </a:r>
            </a:p>
          </p:txBody>
        </p:sp>
        <p:sp>
          <p:nvSpPr>
            <p:cNvPr id="1613885" name="Rectangle 61"/>
            <p:cNvSpPr>
              <a:spLocks noChangeArrowheads="1"/>
            </p:cNvSpPr>
            <p:nvPr/>
          </p:nvSpPr>
          <p:spPr bwMode="auto">
            <a:xfrm>
              <a:off x="1606" y="893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  <p:sp>
          <p:nvSpPr>
            <p:cNvPr id="136201" name="Rectangle 62"/>
            <p:cNvSpPr>
              <a:spLocks noChangeArrowheads="1"/>
            </p:cNvSpPr>
            <p:nvPr/>
          </p:nvSpPr>
          <p:spPr bwMode="auto">
            <a:xfrm>
              <a:off x="2758" y="900"/>
              <a:ext cx="1142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********</a:t>
              </a:r>
              <a:endParaRPr lang="en-US" sz="1800" b="0">
                <a:solidFill>
                  <a:srgbClr val="9966FF"/>
                </a:solidFill>
                <a:latin typeface="Arial" charset="0"/>
              </a:endParaRPr>
            </a:p>
          </p:txBody>
        </p:sp>
        <p:sp>
          <p:nvSpPr>
            <p:cNvPr id="1613887" name="Rectangle 63"/>
            <p:cNvSpPr>
              <a:spLocks noChangeArrowheads="1"/>
            </p:cNvSpPr>
            <p:nvPr/>
          </p:nvSpPr>
          <p:spPr bwMode="auto">
            <a:xfrm>
              <a:off x="3896" y="900"/>
              <a:ext cx="114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ea typeface="+mn-ea"/>
                  <a:cs typeface="+mn-cs"/>
                </a:rPr>
                <a:t>********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3827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Today’</a:t>
            </a:r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Addressing: CIDR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42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486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CIDR = Classless </a:t>
            </a:r>
            <a:r>
              <a:rPr lang="en-US" dirty="0" err="1">
                <a:latin typeface="Arial" charset="0"/>
              </a:rPr>
              <a:t>Interdomain</a:t>
            </a:r>
            <a:r>
              <a:rPr lang="en-US" dirty="0">
                <a:latin typeface="Arial" charset="0"/>
              </a:rPr>
              <a:t> Routing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Flexible </a:t>
            </a:r>
            <a:r>
              <a:rPr lang="en-US" dirty="0" smtClean="0">
                <a:latin typeface="Arial" charset="0"/>
              </a:rPr>
              <a:t>division between network </a:t>
            </a:r>
            <a:r>
              <a:rPr lang="en-US" dirty="0">
                <a:latin typeface="Arial" charset="0"/>
              </a:rPr>
              <a:t>and host addresses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Must specify both address and 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mask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Clarifies where boundary between addresses lies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err="1">
                <a:latin typeface="Arial" charset="0"/>
                <a:ea typeface="Arial" charset="0"/>
                <a:cs typeface="Arial" charset="0"/>
              </a:rPr>
              <a:t>Classful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addressing communicate this with first few bits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CIDR requires explicit mask</a:t>
            </a:r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2F536FD-17D1-AE4D-83BB-FFF86501D73E}" type="slidenum">
              <a:rPr lang="en-US" sz="1400" b="0">
                <a:latin typeface="Times New Roman" charset="0"/>
              </a:rPr>
              <a:pPr eaLnBrk="1" hangingPunct="1"/>
              <a:t>67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9E91640-6F3B-8345-9272-BB05035AC6C5}" type="slidenum">
              <a:rPr lang="en-US" sz="1400" b="0">
                <a:latin typeface="Times New Roman" charset="0"/>
              </a:rPr>
              <a:pPr eaLnBrk="1" hangingPunct="1"/>
              <a:t>68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CIDR Addressing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457200" y="1981200"/>
            <a:ext cx="7853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800" dirty="0">
                <a:latin typeface="Arial" charset="0"/>
              </a:rPr>
              <a:t>IP Address : 12.4.0.0       IP  Mask: 255.254.0.0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600200" y="2660650"/>
            <a:ext cx="3276600" cy="3124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69" name="Group 5"/>
          <p:cNvGrpSpPr>
            <a:grpSpLocks/>
          </p:cNvGrpSpPr>
          <p:nvPr/>
        </p:nvGrpSpPr>
        <p:grpSpPr bwMode="auto">
          <a:xfrm>
            <a:off x="1577975" y="2868613"/>
            <a:ext cx="7327900" cy="592137"/>
            <a:chOff x="994" y="1571"/>
            <a:chExt cx="4616" cy="373"/>
          </a:xfrm>
        </p:grpSpPr>
        <p:grpSp>
          <p:nvGrpSpPr>
            <p:cNvPr id="139293" name="Group 6"/>
            <p:cNvGrpSpPr>
              <a:grpSpLocks/>
            </p:cNvGrpSpPr>
            <p:nvPr/>
          </p:nvGrpSpPr>
          <p:grpSpPr bwMode="auto">
            <a:xfrm>
              <a:off x="994" y="1582"/>
              <a:ext cx="4616" cy="328"/>
              <a:chOff x="994" y="1582"/>
              <a:chExt cx="4616" cy="328"/>
            </a:xfrm>
          </p:grpSpPr>
          <p:sp>
            <p:nvSpPr>
              <p:cNvPr id="945159" name="Rectangle 7"/>
              <p:cNvSpPr>
                <a:spLocks noChangeArrowheads="1"/>
              </p:cNvSpPr>
              <p:nvPr/>
            </p:nvSpPr>
            <p:spPr bwMode="auto">
              <a:xfrm>
                <a:off x="994" y="1586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9" name="Line 8"/>
              <p:cNvSpPr>
                <a:spLocks noChangeShapeType="1"/>
              </p:cNvSpPr>
              <p:nvPr/>
            </p:nvSpPr>
            <p:spPr bwMode="auto">
              <a:xfrm>
                <a:off x="3294" y="158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0" name="Line 9"/>
              <p:cNvSpPr>
                <a:spLocks noChangeShapeType="1"/>
              </p:cNvSpPr>
              <p:nvPr/>
            </p:nvSpPr>
            <p:spPr bwMode="auto">
              <a:xfrm>
                <a:off x="2158" y="1582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301" name="Line 10"/>
              <p:cNvSpPr>
                <a:spLocks noChangeShapeType="1"/>
              </p:cNvSpPr>
              <p:nvPr/>
            </p:nvSpPr>
            <p:spPr bwMode="auto">
              <a:xfrm>
                <a:off x="4462" y="1590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94" name="Rectangle 11"/>
            <p:cNvSpPr>
              <a:spLocks noChangeArrowheads="1"/>
            </p:cNvSpPr>
            <p:nvPr/>
          </p:nvSpPr>
          <p:spPr bwMode="auto">
            <a:xfrm>
              <a:off x="1004" y="157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00001100</a:t>
              </a:r>
            </a:p>
          </p:txBody>
        </p:sp>
        <p:sp>
          <p:nvSpPr>
            <p:cNvPr id="139295" name="Rectangle 12"/>
            <p:cNvSpPr>
              <a:spLocks noChangeArrowheads="1"/>
            </p:cNvSpPr>
            <p:nvPr/>
          </p:nvSpPr>
          <p:spPr bwMode="auto">
            <a:xfrm>
              <a:off x="2172" y="157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00000100</a:t>
              </a:r>
            </a:p>
          </p:txBody>
        </p:sp>
        <p:sp>
          <p:nvSpPr>
            <p:cNvPr id="139296" name="Rectangle 13"/>
            <p:cNvSpPr>
              <a:spLocks noChangeArrowheads="1"/>
            </p:cNvSpPr>
            <p:nvPr/>
          </p:nvSpPr>
          <p:spPr bwMode="auto">
            <a:xfrm>
              <a:off x="3324" y="1579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  <p:sp>
          <p:nvSpPr>
            <p:cNvPr id="139297" name="Rectangle 14"/>
            <p:cNvSpPr>
              <a:spLocks noChangeArrowheads="1"/>
            </p:cNvSpPr>
            <p:nvPr/>
          </p:nvSpPr>
          <p:spPr bwMode="auto">
            <a:xfrm>
              <a:off x="4460" y="1579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</p:grpSp>
      <p:grpSp>
        <p:nvGrpSpPr>
          <p:cNvPr id="139270" name="Group 15"/>
          <p:cNvGrpSpPr>
            <a:grpSpLocks/>
          </p:cNvGrpSpPr>
          <p:nvPr/>
        </p:nvGrpSpPr>
        <p:grpSpPr bwMode="auto">
          <a:xfrm>
            <a:off x="1573213" y="4029075"/>
            <a:ext cx="7327900" cy="592138"/>
            <a:chOff x="991" y="2302"/>
            <a:chExt cx="4616" cy="373"/>
          </a:xfrm>
        </p:grpSpPr>
        <p:grpSp>
          <p:nvGrpSpPr>
            <p:cNvPr id="139284" name="Group 16"/>
            <p:cNvGrpSpPr>
              <a:grpSpLocks/>
            </p:cNvGrpSpPr>
            <p:nvPr/>
          </p:nvGrpSpPr>
          <p:grpSpPr bwMode="auto">
            <a:xfrm>
              <a:off x="991" y="2313"/>
              <a:ext cx="4616" cy="328"/>
              <a:chOff x="991" y="2313"/>
              <a:chExt cx="4616" cy="328"/>
            </a:xfrm>
          </p:grpSpPr>
          <p:sp>
            <p:nvSpPr>
              <p:cNvPr id="945169" name="Rectangle 17"/>
              <p:cNvSpPr>
                <a:spLocks noChangeArrowheads="1"/>
              </p:cNvSpPr>
              <p:nvPr/>
            </p:nvSpPr>
            <p:spPr bwMode="auto">
              <a:xfrm>
                <a:off x="991" y="2317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39290" name="Line 18"/>
              <p:cNvSpPr>
                <a:spLocks noChangeShapeType="1"/>
              </p:cNvSpPr>
              <p:nvPr/>
            </p:nvSpPr>
            <p:spPr bwMode="auto">
              <a:xfrm>
                <a:off x="3291" y="2313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1" name="Line 19"/>
              <p:cNvSpPr>
                <a:spLocks noChangeShapeType="1"/>
              </p:cNvSpPr>
              <p:nvPr/>
            </p:nvSpPr>
            <p:spPr bwMode="auto">
              <a:xfrm>
                <a:off x="2155" y="2313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92" name="Line 20"/>
              <p:cNvSpPr>
                <a:spLocks noChangeShapeType="1"/>
              </p:cNvSpPr>
              <p:nvPr/>
            </p:nvSpPr>
            <p:spPr bwMode="auto">
              <a:xfrm>
                <a:off x="4459" y="2321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85" name="Rectangle 21"/>
            <p:cNvSpPr>
              <a:spLocks noChangeArrowheads="1"/>
            </p:cNvSpPr>
            <p:nvPr/>
          </p:nvSpPr>
          <p:spPr bwMode="auto">
            <a:xfrm>
              <a:off x="1001" y="2302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11111111</a:t>
              </a:r>
            </a:p>
          </p:txBody>
        </p:sp>
        <p:sp>
          <p:nvSpPr>
            <p:cNvPr id="139286" name="Rectangle 22"/>
            <p:cNvSpPr>
              <a:spLocks noChangeArrowheads="1"/>
            </p:cNvSpPr>
            <p:nvPr/>
          </p:nvSpPr>
          <p:spPr bwMode="auto">
            <a:xfrm>
              <a:off x="2169" y="2302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11111110</a:t>
              </a:r>
            </a:p>
          </p:txBody>
        </p:sp>
        <p:sp>
          <p:nvSpPr>
            <p:cNvPr id="139287" name="Rectangle 23"/>
            <p:cNvSpPr>
              <a:spLocks noChangeArrowheads="1"/>
            </p:cNvSpPr>
            <p:nvPr/>
          </p:nvSpPr>
          <p:spPr bwMode="auto">
            <a:xfrm>
              <a:off x="3321" y="2310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4457" y="2310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latin typeface="Times New Roman" charset="0"/>
                </a:rPr>
                <a:t>00000000</a:t>
              </a:r>
            </a:p>
          </p:txBody>
        </p:sp>
      </p:grpSp>
      <p:sp>
        <p:nvSpPr>
          <p:cNvPr id="139271" name="Rectangle 25"/>
          <p:cNvSpPr>
            <a:spLocks noChangeArrowheads="1"/>
          </p:cNvSpPr>
          <p:nvPr/>
        </p:nvSpPr>
        <p:spPr bwMode="auto">
          <a:xfrm>
            <a:off x="76200" y="2971800"/>
            <a:ext cx="1489075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Address </a:t>
            </a:r>
          </a:p>
        </p:txBody>
      </p:sp>
      <p:sp>
        <p:nvSpPr>
          <p:cNvPr id="139272" name="Rectangle 26"/>
          <p:cNvSpPr>
            <a:spLocks noChangeArrowheads="1"/>
          </p:cNvSpPr>
          <p:nvPr/>
        </p:nvSpPr>
        <p:spPr bwMode="auto">
          <a:xfrm>
            <a:off x="577850" y="4097338"/>
            <a:ext cx="94615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dirty="0">
                <a:latin typeface="Arial" charset="0"/>
              </a:rPr>
              <a:t>Mask</a:t>
            </a:r>
          </a:p>
        </p:txBody>
      </p:sp>
      <p:sp>
        <p:nvSpPr>
          <p:cNvPr id="139273" name="Line 27"/>
          <p:cNvSpPr>
            <a:spLocks noChangeShapeType="1"/>
          </p:cNvSpPr>
          <p:nvPr/>
        </p:nvSpPr>
        <p:spPr bwMode="auto">
          <a:xfrm>
            <a:off x="8932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Line 28"/>
          <p:cNvSpPr>
            <a:spLocks noChangeShapeType="1"/>
          </p:cNvSpPr>
          <p:nvPr/>
        </p:nvSpPr>
        <p:spPr bwMode="auto">
          <a:xfrm>
            <a:off x="4876800" y="487045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5" name="Rectangle 29"/>
          <p:cNvSpPr>
            <a:spLocks noChangeArrowheads="1"/>
          </p:cNvSpPr>
          <p:nvPr/>
        </p:nvSpPr>
        <p:spPr bwMode="auto">
          <a:xfrm>
            <a:off x="6248400" y="4946650"/>
            <a:ext cx="157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for hosts </a:t>
            </a:r>
          </a:p>
        </p:txBody>
      </p:sp>
      <p:sp>
        <p:nvSpPr>
          <p:cNvPr id="139276" name="Line 30"/>
          <p:cNvSpPr>
            <a:spLocks noChangeShapeType="1"/>
          </p:cNvSpPr>
          <p:nvPr/>
        </p:nvSpPr>
        <p:spPr bwMode="auto">
          <a:xfrm>
            <a:off x="4953000" y="517525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7" name="Line 31"/>
          <p:cNvSpPr>
            <a:spLocks noChangeShapeType="1"/>
          </p:cNvSpPr>
          <p:nvPr/>
        </p:nvSpPr>
        <p:spPr bwMode="auto">
          <a:xfrm>
            <a:off x="8153400" y="5175250"/>
            <a:ext cx="754063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Line 32"/>
          <p:cNvSpPr>
            <a:spLocks noChangeShapeType="1"/>
          </p:cNvSpPr>
          <p:nvPr/>
        </p:nvSpPr>
        <p:spPr bwMode="auto">
          <a:xfrm flipH="1" flipV="1">
            <a:off x="4495800" y="5175250"/>
            <a:ext cx="342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33"/>
          <p:cNvSpPr>
            <a:spLocks noChangeShapeType="1"/>
          </p:cNvSpPr>
          <p:nvPr/>
        </p:nvSpPr>
        <p:spPr bwMode="auto">
          <a:xfrm>
            <a:off x="1566863" y="4897438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Rectangle 34"/>
          <p:cNvSpPr>
            <a:spLocks noChangeArrowheads="1"/>
          </p:cNvSpPr>
          <p:nvPr/>
        </p:nvSpPr>
        <p:spPr bwMode="auto">
          <a:xfrm>
            <a:off x="2133600" y="494665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Network Prefix </a:t>
            </a:r>
          </a:p>
        </p:txBody>
      </p:sp>
      <p:sp>
        <p:nvSpPr>
          <p:cNvPr id="139281" name="Line 35"/>
          <p:cNvSpPr>
            <a:spLocks noChangeShapeType="1"/>
          </p:cNvSpPr>
          <p:nvPr/>
        </p:nvSpPr>
        <p:spPr bwMode="auto">
          <a:xfrm>
            <a:off x="1566863" y="5172075"/>
            <a:ext cx="490537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Text Box 36"/>
          <p:cNvSpPr txBox="1">
            <a:spLocks noChangeArrowheads="1"/>
          </p:cNvSpPr>
          <p:nvPr/>
        </p:nvSpPr>
        <p:spPr bwMode="auto">
          <a:xfrm>
            <a:off x="1381125" y="1203325"/>
            <a:ext cx="5984875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 charset="0"/>
              </a:rPr>
              <a:t>Use two 32-bit numbers to represent a network. </a:t>
            </a:r>
          </a:p>
          <a:p>
            <a:pPr algn="l"/>
            <a:r>
              <a:rPr lang="en-US" dirty="0">
                <a:latin typeface="Arial" charset="0"/>
              </a:rPr>
              <a:t>          Network number = IP address + Mask  </a:t>
            </a:r>
          </a:p>
        </p:txBody>
      </p:sp>
      <p:sp>
        <p:nvSpPr>
          <p:cNvPr id="139283" name="Text Box 37"/>
          <p:cNvSpPr txBox="1">
            <a:spLocks noChangeArrowheads="1"/>
          </p:cNvSpPr>
          <p:nvPr/>
        </p:nvSpPr>
        <p:spPr bwMode="auto">
          <a:xfrm>
            <a:off x="2046288" y="6019800"/>
            <a:ext cx="5051425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Written as 12.4.0.0/15   or  12.4/15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  <p:bldP spid="139273" grpId="0" animBg="1"/>
      <p:bldP spid="139274" grpId="0" animBg="1"/>
      <p:bldP spid="139275" grpId="0"/>
      <p:bldP spid="139276" grpId="0" animBg="1"/>
      <p:bldP spid="139277" grpId="0" animBg="1"/>
      <p:bldP spid="139278" grpId="0" animBg="1"/>
      <p:bldP spid="139279" grpId="0" animBg="1"/>
      <p:bldP spid="139280" grpId="0"/>
      <p:bldP spid="139281" grpId="0" animBg="1"/>
      <p:bldP spid="139282" grpId="0" animBg="1"/>
      <p:bldP spid="13928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D6B8E6E-4DD4-894E-BDE7-AE36ABC97050}" type="slidenum">
              <a:rPr lang="en-US" sz="1400" b="0">
                <a:latin typeface="Times New Roman" charset="0"/>
              </a:rPr>
              <a:pPr eaLnBrk="1" hangingPunct="1"/>
              <a:t>69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CIDR: Hierarchal Address Allocation</a:t>
            </a:r>
          </a:p>
        </p:txBody>
      </p:sp>
      <p:sp>
        <p:nvSpPr>
          <p:cNvPr id="141336" name="Rectangle 25"/>
          <p:cNvSpPr>
            <a:spLocks noChangeArrowheads="1"/>
          </p:cNvSpPr>
          <p:nvPr/>
        </p:nvSpPr>
        <p:spPr bwMode="auto">
          <a:xfrm>
            <a:off x="347663" y="1223963"/>
            <a:ext cx="891540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800" b="0" dirty="0">
                <a:latin typeface="Arial" charset="0"/>
              </a:rPr>
              <a:t>Prefixes are key to Internet scalability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sz="2400" b="0" dirty="0">
                <a:latin typeface="Arial" charset="0"/>
              </a:rPr>
              <a:t>Addresses allocated in contiguous chunks (prefixes)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sz="2400" b="0" dirty="0">
                <a:latin typeface="Arial" charset="0"/>
              </a:rPr>
              <a:t>Routing protocols and packet forwarding based on </a:t>
            </a:r>
            <a:r>
              <a:rPr lang="en-US" sz="2400" b="0" dirty="0" smtClean="0">
                <a:latin typeface="Arial" charset="0"/>
              </a:rPr>
              <a:t>prefixes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charset="0"/>
              <a:buChar char="–"/>
            </a:pPr>
            <a:r>
              <a:rPr lang="en-US" sz="2400" b="0" dirty="0" smtClean="0">
                <a:latin typeface="Arial" charset="0"/>
              </a:rPr>
              <a:t>Recursively break down chunks as get closer to host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877888" y="4343400"/>
            <a:ext cx="1314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dirty="0">
                <a:latin typeface="Arial" charset="0"/>
              </a:rPr>
              <a:t>12.0.0.0/8</a:t>
            </a:r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 rot="16200000">
            <a:off x="961231" y="428704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2670175" y="2974975"/>
            <a:ext cx="145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dirty="0">
                <a:latin typeface="Arial" charset="0"/>
              </a:rPr>
              <a:t>12.0.0.0/15</a:t>
            </a: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670175" y="5638800"/>
            <a:ext cx="173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12.253.0.0/16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670175" y="3287713"/>
            <a:ext cx="145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12.2.0.0/16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2670175" y="3600450"/>
            <a:ext cx="145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12.3.0.0/16</a:t>
            </a:r>
          </a:p>
        </p:txBody>
      </p:sp>
      <p:sp>
        <p:nvSpPr>
          <p:cNvPr id="141321" name="AutoShape 10"/>
          <p:cNvSpPr>
            <a:spLocks noChangeArrowheads="1"/>
          </p:cNvSpPr>
          <p:nvPr/>
        </p:nvSpPr>
        <p:spPr bwMode="auto">
          <a:xfrm rot="16200000">
            <a:off x="3653631" y="3604418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2" name="Rectangle 11"/>
          <p:cNvSpPr>
            <a:spLocks noChangeArrowheads="1"/>
          </p:cNvSpPr>
          <p:nvPr/>
        </p:nvSpPr>
        <p:spPr bwMode="auto">
          <a:xfrm>
            <a:off x="3192463" y="4198938"/>
            <a:ext cx="336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600">
                <a:latin typeface="Arial" charset="0"/>
              </a:rPr>
              <a:t>:</a:t>
            </a:r>
          </a:p>
          <a:p>
            <a:pPr algn="l" eaLnBrk="0" hangingPunct="0"/>
            <a:r>
              <a:rPr lang="en-US" sz="3600">
                <a:latin typeface="Arial" charset="0"/>
              </a:rPr>
              <a:t>:</a:t>
            </a:r>
          </a:p>
        </p:txBody>
      </p:sp>
      <p:sp>
        <p:nvSpPr>
          <p:cNvPr id="141323" name="AutoShape 12"/>
          <p:cNvSpPr>
            <a:spLocks noChangeArrowheads="1"/>
          </p:cNvSpPr>
          <p:nvPr/>
        </p:nvSpPr>
        <p:spPr bwMode="auto">
          <a:xfrm rot="16200000">
            <a:off x="3795713" y="55689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24" name="Rectangle 13"/>
          <p:cNvSpPr>
            <a:spLocks noChangeArrowheads="1"/>
          </p:cNvSpPr>
          <p:nvPr/>
        </p:nvSpPr>
        <p:spPr bwMode="auto">
          <a:xfrm>
            <a:off x="4611688" y="3048000"/>
            <a:ext cx="1455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dirty="0">
                <a:latin typeface="Arial" charset="0"/>
              </a:rPr>
              <a:t>12.3.0.0/22</a:t>
            </a:r>
          </a:p>
        </p:txBody>
      </p:sp>
      <p:sp>
        <p:nvSpPr>
          <p:cNvPr id="141325" name="Rectangle 14"/>
          <p:cNvSpPr>
            <a:spLocks noChangeArrowheads="1"/>
          </p:cNvSpPr>
          <p:nvPr/>
        </p:nvSpPr>
        <p:spPr bwMode="auto">
          <a:xfrm>
            <a:off x="4611688" y="3352800"/>
            <a:ext cx="1455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dirty="0">
                <a:latin typeface="Arial" charset="0"/>
              </a:rPr>
              <a:t>12.3.4.0/24</a:t>
            </a:r>
          </a:p>
        </p:txBody>
      </p:sp>
      <p:sp>
        <p:nvSpPr>
          <p:cNvPr id="141326" name="Rectangle 15"/>
          <p:cNvSpPr>
            <a:spLocks noChangeArrowheads="1"/>
          </p:cNvSpPr>
          <p:nvPr/>
        </p:nvSpPr>
        <p:spPr bwMode="auto">
          <a:xfrm>
            <a:off x="5210175" y="3505200"/>
            <a:ext cx="285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dirty="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 dirty="0">
                <a:latin typeface="Arial" charset="0"/>
              </a:rPr>
              <a:t>:</a:t>
            </a:r>
          </a:p>
        </p:txBody>
      </p:sp>
      <p:sp>
        <p:nvSpPr>
          <p:cNvPr id="141327" name="Rectangle 16"/>
          <p:cNvSpPr>
            <a:spLocks noChangeArrowheads="1"/>
          </p:cNvSpPr>
          <p:nvPr/>
        </p:nvSpPr>
        <p:spPr bwMode="auto">
          <a:xfrm>
            <a:off x="4572000" y="4191000"/>
            <a:ext cx="173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dirty="0">
                <a:latin typeface="Arial" charset="0"/>
              </a:rPr>
              <a:t>12.3.254.0/23</a:t>
            </a:r>
          </a:p>
        </p:txBody>
      </p:sp>
      <p:sp>
        <p:nvSpPr>
          <p:cNvPr id="141328" name="Rectangle 17"/>
          <p:cNvSpPr>
            <a:spLocks noChangeArrowheads="1"/>
          </p:cNvSpPr>
          <p:nvPr/>
        </p:nvSpPr>
        <p:spPr bwMode="auto">
          <a:xfrm>
            <a:off x="4984750" y="4973638"/>
            <a:ext cx="173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12.253.0.0/19</a:t>
            </a:r>
          </a:p>
        </p:txBody>
      </p:sp>
      <p:sp>
        <p:nvSpPr>
          <p:cNvPr id="141329" name="Rectangle 18"/>
          <p:cNvSpPr>
            <a:spLocks noChangeArrowheads="1"/>
          </p:cNvSpPr>
          <p:nvPr/>
        </p:nvSpPr>
        <p:spPr bwMode="auto">
          <a:xfrm>
            <a:off x="4984750" y="5222875"/>
            <a:ext cx="187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12.253.32.0/19</a:t>
            </a:r>
          </a:p>
        </p:txBody>
      </p:sp>
      <p:sp>
        <p:nvSpPr>
          <p:cNvPr id="141330" name="Rectangle 19"/>
          <p:cNvSpPr>
            <a:spLocks noChangeArrowheads="1"/>
          </p:cNvSpPr>
          <p:nvPr/>
        </p:nvSpPr>
        <p:spPr bwMode="auto">
          <a:xfrm>
            <a:off x="4984750" y="5473700"/>
            <a:ext cx="187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12.253.64.0/19</a:t>
            </a:r>
          </a:p>
        </p:txBody>
      </p:sp>
      <p:sp>
        <p:nvSpPr>
          <p:cNvPr id="141331" name="Rectangle 20"/>
          <p:cNvSpPr>
            <a:spLocks noChangeArrowheads="1"/>
          </p:cNvSpPr>
          <p:nvPr/>
        </p:nvSpPr>
        <p:spPr bwMode="auto">
          <a:xfrm>
            <a:off x="4984750" y="5786438"/>
            <a:ext cx="2162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12.253.64.108/30</a:t>
            </a:r>
          </a:p>
        </p:txBody>
      </p:sp>
      <p:sp>
        <p:nvSpPr>
          <p:cNvPr id="141332" name="Rectangle 21"/>
          <p:cNvSpPr>
            <a:spLocks noChangeArrowheads="1"/>
          </p:cNvSpPr>
          <p:nvPr/>
        </p:nvSpPr>
        <p:spPr bwMode="auto">
          <a:xfrm>
            <a:off x="4984750" y="6035675"/>
            <a:ext cx="187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12.253.96.0/18</a:t>
            </a:r>
          </a:p>
        </p:txBody>
      </p:sp>
      <p:sp>
        <p:nvSpPr>
          <p:cNvPr id="141333" name="Rectangle 22"/>
          <p:cNvSpPr>
            <a:spLocks noChangeArrowheads="1"/>
          </p:cNvSpPr>
          <p:nvPr/>
        </p:nvSpPr>
        <p:spPr bwMode="auto">
          <a:xfrm>
            <a:off x="4984750" y="6284913"/>
            <a:ext cx="2020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12.253.128.0/17</a:t>
            </a:r>
          </a:p>
        </p:txBody>
      </p:sp>
      <p:sp>
        <p:nvSpPr>
          <p:cNvPr id="141334" name="AutoShape 23"/>
          <p:cNvSpPr>
            <a:spLocks noChangeArrowheads="1"/>
          </p:cNvSpPr>
          <p:nvPr/>
        </p:nvSpPr>
        <p:spPr bwMode="auto">
          <a:xfrm rot="16200000">
            <a:off x="6006306" y="3094832"/>
            <a:ext cx="1050925" cy="957262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35" name="Rectangle 24"/>
          <p:cNvSpPr>
            <a:spLocks noChangeArrowheads="1"/>
          </p:cNvSpPr>
          <p:nvPr/>
        </p:nvSpPr>
        <p:spPr bwMode="auto">
          <a:xfrm>
            <a:off x="7226300" y="2971800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dirty="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 dirty="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 dirty="0">
                <a:latin typeface="Arial" charset="0"/>
              </a:rPr>
              <a:t>:</a:t>
            </a:r>
          </a:p>
        </p:txBody>
      </p:sp>
      <p:sp>
        <p:nvSpPr>
          <p:cNvPr id="141337" name="Rectangle 26"/>
          <p:cNvSpPr>
            <a:spLocks noChangeArrowheads="1"/>
          </p:cNvSpPr>
          <p:nvPr/>
        </p:nvSpPr>
        <p:spPr bwMode="auto">
          <a:xfrm>
            <a:off x="3200400" y="58674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600" dirty="0">
                <a:latin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  <p:bldP spid="141316" grpId="0" animBg="1"/>
      <p:bldP spid="141317" grpId="0"/>
      <p:bldP spid="141318" grpId="0"/>
      <p:bldP spid="141319" grpId="0"/>
      <p:bldP spid="141320" grpId="0"/>
      <p:bldP spid="141321" grpId="0" animBg="1"/>
      <p:bldP spid="141322" grpId="0"/>
      <p:bldP spid="141323" grpId="0" animBg="1"/>
      <p:bldP spid="141324" grpId="0"/>
      <p:bldP spid="141325" grpId="0"/>
      <p:bldP spid="141326" grpId="0"/>
      <p:bldP spid="141327" grpId="0"/>
      <p:bldP spid="141328" grpId="0"/>
      <p:bldP spid="141329" grpId="0"/>
      <p:bldP spid="141330" grpId="0"/>
      <p:bldP spid="141331" grpId="0"/>
      <p:bldP spid="141332" grpId="0"/>
      <p:bldP spid="141333" grpId="0"/>
      <p:bldP spid="141334" grpId="0" animBg="1"/>
      <p:bldP spid="141335" grpId="0"/>
      <p:bldP spid="1413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 without MF set (last fragment)</a:t>
            </a:r>
          </a:p>
          <a:p>
            <a:pPr lvl="1"/>
            <a:r>
              <a:rPr lang="en-US" dirty="0" smtClean="0"/>
              <a:t>Tells host which are the last bits bits in datagram</a:t>
            </a:r>
          </a:p>
          <a:p>
            <a:pPr lvl="5"/>
            <a:endParaRPr lang="en-US" dirty="0"/>
          </a:p>
          <a:p>
            <a:r>
              <a:rPr lang="en-US" dirty="0" smtClean="0"/>
              <a:t>All other fragments fill in holes in datagram</a:t>
            </a:r>
          </a:p>
          <a:p>
            <a:pPr lvl="3"/>
            <a:endParaRPr lang="en-US" dirty="0"/>
          </a:p>
          <a:p>
            <a:r>
              <a:rPr lang="en-US" dirty="0" smtClean="0"/>
              <a:t>Can tell when holes are filled, regardless of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893E27C-FD40-C046-B04E-4F8D9F69B6DB}" type="slidenum">
              <a:rPr lang="en-US" sz="1400" b="0">
                <a:latin typeface="Times New Roman" charset="0"/>
              </a:rPr>
              <a:pPr eaLnBrk="1" hangingPunct="1"/>
              <a:t>70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49250" name="Rectangle 2"/>
          <p:cNvSpPr>
            <a:spLocks noChangeArrowheads="1"/>
          </p:cNvSpPr>
          <p:nvPr/>
        </p:nvSpPr>
        <p:spPr bwMode="auto">
          <a:xfrm>
            <a:off x="457200" y="1676400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Scalability: Address Aggregation</a:t>
            </a:r>
          </a:p>
        </p:txBody>
      </p:sp>
      <p:sp>
        <p:nvSpPr>
          <p:cNvPr id="143364" name="Oval 4"/>
          <p:cNvSpPr>
            <a:spLocks noChangeArrowheads="1"/>
          </p:cNvSpPr>
          <p:nvPr/>
        </p:nvSpPr>
        <p:spPr bwMode="auto">
          <a:xfrm>
            <a:off x="289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11430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48768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6705600" y="3951288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676400" y="1981200"/>
            <a:ext cx="6194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Provider is given 201.10.0.0/21     (201.10.0.x .. 201.10.7.x)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93345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2714625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47244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6705600" y="42672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cxnSp>
        <p:nvCxnSpPr>
          <p:cNvPr id="143373" name="AutoShape 13"/>
          <p:cNvCxnSpPr>
            <a:cxnSpLocks noChangeShapeType="1"/>
            <a:endCxn id="143365" idx="0"/>
          </p:cNvCxnSpPr>
          <p:nvPr/>
        </p:nvCxnSpPr>
        <p:spPr bwMode="auto">
          <a:xfrm rot="10800000" flipV="1">
            <a:off x="1790700" y="2808288"/>
            <a:ext cx="1763713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4" name="AutoShape 14"/>
          <p:cNvCxnSpPr>
            <a:cxnSpLocks noChangeShapeType="1"/>
          </p:cNvCxnSpPr>
          <p:nvPr/>
        </p:nvCxnSpPr>
        <p:spPr bwMode="auto">
          <a:xfrm rot="5400000">
            <a:off x="3567907" y="2985293"/>
            <a:ext cx="838200" cy="11160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5" name="AutoShape 15"/>
          <p:cNvCxnSpPr>
            <a:cxnSpLocks noChangeShapeType="1"/>
            <a:endCxn id="143367" idx="0"/>
          </p:cNvCxnSpPr>
          <p:nvPr/>
        </p:nvCxnSpPr>
        <p:spPr bwMode="auto">
          <a:xfrm>
            <a:off x="5764213" y="2808288"/>
            <a:ext cx="1589087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6" name="AutoShape 16"/>
          <p:cNvCxnSpPr>
            <a:cxnSpLocks noChangeShapeType="1"/>
          </p:cNvCxnSpPr>
          <p:nvPr/>
        </p:nvCxnSpPr>
        <p:spPr bwMode="auto">
          <a:xfrm rot="16200000" flipH="1">
            <a:off x="4691857" y="3156744"/>
            <a:ext cx="838200" cy="750887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77" name="Oval 17"/>
          <p:cNvSpPr>
            <a:spLocks noChangeArrowheads="1"/>
          </p:cNvSpPr>
          <p:nvPr/>
        </p:nvSpPr>
        <p:spPr bwMode="auto">
          <a:xfrm>
            <a:off x="3505200" y="2514600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</a:t>
            </a: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579438" y="5341938"/>
            <a:ext cx="810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>
                <a:latin typeface="Helvetica" charset="0"/>
              </a:rPr>
              <a:t>Routers in the rest of the Internet just need to know how to reach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201.10.0.0/21</a:t>
            </a:r>
            <a:r>
              <a:rPr lang="en-US" sz="2400">
                <a:latin typeface="Helvetica" charset="0"/>
              </a:rPr>
              <a:t>. The provider can direct the IP packets to the appropriate </a:t>
            </a:r>
            <a:r>
              <a:rPr lang="en-US" sz="2400">
                <a:solidFill>
                  <a:srgbClr val="0000FF"/>
                </a:solidFill>
                <a:latin typeface="Helvetica" charset="0"/>
              </a:rPr>
              <a:t>customer</a:t>
            </a:r>
            <a:r>
              <a:rPr lang="en-US" sz="2400">
                <a:latin typeface="Helvetic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0" grpId="0" animBg="1"/>
      <p:bldP spid="143364" grpId="0" animBg="1"/>
      <p:bldP spid="143365" grpId="0" animBg="1"/>
      <p:bldP spid="143366" grpId="0" animBg="1"/>
      <p:bldP spid="143367" grpId="0" animBg="1"/>
      <p:bldP spid="143368" grpId="0"/>
      <p:bldP spid="143369" grpId="0"/>
      <p:bldP spid="143370" grpId="0"/>
      <p:bldP spid="143371" grpId="0"/>
      <p:bldP spid="143372" grpId="0"/>
      <p:bldP spid="143377" grpId="0" animBg="1"/>
      <p:bldP spid="14337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A13CA22-1275-7247-93F2-2EDC8C3E742D}" type="slidenum">
              <a:rPr lang="en-US" sz="1400" b="0">
                <a:latin typeface="Times New Roman" charset="0"/>
              </a:rPr>
              <a:pPr eaLnBrk="1" hangingPunct="1"/>
              <a:t>71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Aggregation Not Always Possible</a:t>
            </a:r>
          </a:p>
        </p:txBody>
      </p:sp>
      <p:sp>
        <p:nvSpPr>
          <p:cNvPr id="955395" name="Rectangle 3"/>
          <p:cNvSpPr>
            <a:spLocks noChangeArrowheads="1"/>
          </p:cNvSpPr>
          <p:nvPr/>
        </p:nvSpPr>
        <p:spPr bwMode="auto">
          <a:xfrm>
            <a:off x="457200" y="1393825"/>
            <a:ext cx="8305800" cy="3200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844675" y="1816100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000000"/>
                </a:solidFill>
                <a:latin typeface="Arial" charset="0"/>
              </a:rPr>
              <a:t>201.10.0.0/21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769938" y="4170363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201.10.0.0/22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184400" y="4175125"/>
            <a:ext cx="1427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201.10.4.0/24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3611563" y="4186238"/>
            <a:ext cx="1427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solidFill>
                  <a:srgbClr val="000000"/>
                </a:solidFill>
                <a:latin typeface="Arial" charset="0"/>
              </a:rPr>
              <a:t>201.10.5.0/24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5026025" y="4162425"/>
            <a:ext cx="158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201.10.6.0/23</a:t>
            </a: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2359025" y="2308225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1</a:t>
            </a: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22828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914400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3654425" y="375602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5026025" y="3756025"/>
            <a:ext cx="12954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45422" name="AutoShape 14"/>
          <p:cNvCxnSpPr>
            <a:cxnSpLocks noChangeShapeType="1"/>
            <a:stCxn id="145417" idx="2"/>
            <a:endCxn id="145419" idx="0"/>
          </p:cNvCxnSpPr>
          <p:nvPr/>
        </p:nvCxnSpPr>
        <p:spPr bwMode="auto">
          <a:xfrm rot="10800000" flipV="1">
            <a:off x="1562100" y="2613025"/>
            <a:ext cx="796925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3" name="AutoShape 15"/>
          <p:cNvCxnSpPr>
            <a:cxnSpLocks noChangeShapeType="1"/>
            <a:stCxn id="145417" idx="4"/>
          </p:cNvCxnSpPr>
          <p:nvPr/>
        </p:nvCxnSpPr>
        <p:spPr bwMode="auto">
          <a:xfrm rot="5400000">
            <a:off x="2715418" y="3018632"/>
            <a:ext cx="849313" cy="6477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4" name="AutoShape 16"/>
          <p:cNvCxnSpPr>
            <a:cxnSpLocks noChangeShapeType="1"/>
            <a:stCxn id="145417" idx="6"/>
          </p:cNvCxnSpPr>
          <p:nvPr/>
        </p:nvCxnSpPr>
        <p:spPr bwMode="auto">
          <a:xfrm>
            <a:off x="4568825" y="2613025"/>
            <a:ext cx="955675" cy="1143000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5" name="AutoShape 17"/>
          <p:cNvCxnSpPr>
            <a:cxnSpLocks noChangeShapeType="1"/>
          </p:cNvCxnSpPr>
          <p:nvPr/>
        </p:nvCxnSpPr>
        <p:spPr bwMode="auto">
          <a:xfrm rot="16200000" flipH="1">
            <a:off x="3534569" y="2961481"/>
            <a:ext cx="838200" cy="750888"/>
          </a:xfrm>
          <a:prstGeom prst="bentConnector3">
            <a:avLst>
              <a:gd name="adj1" fmla="val 5151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6" name="AutoShape 18"/>
          <p:cNvCxnSpPr>
            <a:cxnSpLocks noChangeShapeType="1"/>
            <a:endCxn id="145421" idx="0"/>
          </p:cNvCxnSpPr>
          <p:nvPr/>
        </p:nvCxnSpPr>
        <p:spPr bwMode="auto">
          <a:xfrm rot="5400000">
            <a:off x="5311775" y="2974975"/>
            <a:ext cx="1143000" cy="419100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3436938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 flipV="1">
            <a:off x="7159625" y="1698625"/>
            <a:ext cx="0" cy="611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429" name="Oval 21"/>
          <p:cNvSpPr>
            <a:spLocks noChangeArrowheads="1"/>
          </p:cNvSpPr>
          <p:nvPr/>
        </p:nvSpPr>
        <p:spPr bwMode="auto">
          <a:xfrm>
            <a:off x="6092825" y="2308225"/>
            <a:ext cx="22098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Arial" charset="0"/>
              </a:rPr>
              <a:t>Provider 2</a:t>
            </a:r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461963" y="5006975"/>
            <a:ext cx="83343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i="1">
                <a:latin typeface="Helvetica" charset="0"/>
              </a:rPr>
              <a:t>Multi-homed</a:t>
            </a:r>
            <a:r>
              <a:rPr lang="en-US" sz="2400">
                <a:latin typeface="Helvetica" charset="0"/>
              </a:rPr>
              <a:t> customer with 201.10.6.0/23 has two providers.  Other parts of the Internet need to know how to reach these destinations through </a:t>
            </a:r>
            <a:r>
              <a:rPr lang="en-US" sz="2400" i="1">
                <a:latin typeface="Helvetica" charset="0"/>
              </a:rPr>
              <a:t>both</a:t>
            </a:r>
            <a:r>
              <a:rPr lang="en-US" sz="2400">
                <a:latin typeface="Helvetica" charset="0"/>
              </a:rPr>
              <a:t> providers.</a:t>
            </a:r>
          </a:p>
          <a:p>
            <a:pPr algn="ctr" eaLnBrk="1" hangingPunct="1"/>
            <a:r>
              <a:rPr lang="en-US" sz="2400">
                <a:latin typeface="Helvetica" charset="0"/>
                <a:sym typeface="Symbol" charset="0"/>
              </a:rPr>
              <a:t></a:t>
            </a:r>
            <a:r>
              <a:rPr lang="en-US" sz="2400">
                <a:latin typeface="Helvetica" charset="0"/>
              </a:rPr>
              <a:t> /23 route must be globally visible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Fragmentation is a pain, but you have to know it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IP header can used for various attacks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Addressing is easy if you don’t need to aggregate</a:t>
            </a:r>
          </a:p>
          <a:p>
            <a:pPr lvl="1"/>
            <a:r>
              <a:rPr lang="en-US" dirty="0" smtClean="0"/>
              <a:t>But we do, and therein lies all the fun</a:t>
            </a:r>
          </a:p>
          <a:p>
            <a:r>
              <a:rPr lang="en-US" smtClean="0"/>
              <a:t>Next time: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3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7FDBA99-8FE4-5241-8431-52D3BF3BE4D4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of Fragmentation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Suppose we have a </a:t>
            </a:r>
            <a:r>
              <a:rPr lang="en-US" dirty="0" smtClean="0">
                <a:latin typeface="Arial" charset="0"/>
              </a:rPr>
              <a:t>4000 </a:t>
            </a:r>
            <a:r>
              <a:rPr lang="en-US" dirty="0">
                <a:latin typeface="Arial" charset="0"/>
              </a:rPr>
              <a:t>byte datagram sent from host 1.2.3.4 to host 3.4.5.6 …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… and it traverses a link that limits datagrams to 1,500 bytes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390650" y="21701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1449388" y="28987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1462088" y="36004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1462088" y="42481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356100" y="21955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28829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2159000" y="22304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365250" y="2279650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4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2135188" y="22018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5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2895600" y="2286000"/>
            <a:ext cx="1495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76800" y="2362200"/>
            <a:ext cx="19764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Total Length: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4000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1981200" y="3124200"/>
            <a:ext cx="2000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Identification: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56273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5016500" y="29289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4348163" y="2989263"/>
            <a:ext cx="6842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5076825" y="3121025"/>
            <a:ext cx="1874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Fragment Offset: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0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2946400" y="36274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1941513" y="3662363"/>
            <a:ext cx="5064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srgbClr val="FF0000"/>
                </a:solidFill>
                <a:latin typeface="Arial" charset="0"/>
              </a:rPr>
              <a:t>127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2971800" y="3657600"/>
            <a:ext cx="1266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5029200" y="3810000"/>
            <a:ext cx="18192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Checksum: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44019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449388" y="48958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3125788" y="4419600"/>
            <a:ext cx="248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Source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1.2.3.4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2955925" y="5045075"/>
            <a:ext cx="2901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Destination Address: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3.4.5.6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3197225" y="5486400"/>
            <a:ext cx="35010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(3980 more </a:t>
            </a:r>
            <a:r>
              <a:rPr lang="en-US" sz="1600" dirty="0" smtClean="0">
                <a:solidFill>
                  <a:schemeClr val="accent2"/>
                </a:solidFill>
                <a:latin typeface="Arial" charset="0"/>
              </a:rPr>
              <a:t>bytes of payload </a:t>
            </a: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here)</a:t>
            </a:r>
            <a:endParaRPr lang="en-US" sz="1400" b="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0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2027BE8-DA57-BE44-B0DE-AB623E7EE79A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of Fragmentation (con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t)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17571" name="Rectangle 3"/>
          <p:cNvSpPr>
            <a:spLocks noChangeArrowheads="1"/>
          </p:cNvSpPr>
          <p:nvPr/>
        </p:nvSpPr>
        <p:spPr bwMode="auto">
          <a:xfrm>
            <a:off x="838200" y="3352800"/>
            <a:ext cx="609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20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8382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838200" y="3200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77724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337050" y="283368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4000</a:t>
            </a:r>
          </a:p>
        </p:txBody>
      </p:sp>
      <p:sp>
        <p:nvSpPr>
          <p:cNvPr id="1517576" name="Rectangle 8"/>
          <p:cNvSpPr>
            <a:spLocks noChangeArrowheads="1"/>
          </p:cNvSpPr>
          <p:nvPr/>
        </p:nvSpPr>
        <p:spPr bwMode="auto">
          <a:xfrm>
            <a:off x="1447800" y="3352800"/>
            <a:ext cx="6324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a typeface="+mn-ea"/>
                <a:cs typeface="+mn-cs"/>
              </a:rPr>
              <a:t>3980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3733800"/>
            <a:ext cx="3352800" cy="1981200"/>
            <a:chOff x="192" y="2352"/>
            <a:chExt cx="2112" cy="1248"/>
          </a:xfrm>
        </p:grpSpPr>
        <p:sp>
          <p:nvSpPr>
            <p:cNvPr id="1517578" name="Rectangle 10"/>
            <p:cNvSpPr>
              <a:spLocks noChangeArrowheads="1"/>
            </p:cNvSpPr>
            <p:nvPr/>
          </p:nvSpPr>
          <p:spPr bwMode="auto">
            <a:xfrm>
              <a:off x="192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79" name="Rectangle 11"/>
            <p:cNvSpPr>
              <a:spLocks noChangeArrowheads="1"/>
            </p:cNvSpPr>
            <p:nvPr/>
          </p:nvSpPr>
          <p:spPr bwMode="auto">
            <a:xfrm>
              <a:off x="576" y="2976"/>
              <a:ext cx="139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1480</a:t>
              </a:r>
            </a:p>
          </p:txBody>
        </p:sp>
        <p:sp>
          <p:nvSpPr>
            <p:cNvPr id="68641" name="Line 12"/>
            <p:cNvSpPr>
              <a:spLocks noChangeShapeType="1"/>
            </p:cNvSpPr>
            <p:nvPr/>
          </p:nvSpPr>
          <p:spPr bwMode="auto">
            <a:xfrm>
              <a:off x="192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Line 13"/>
            <p:cNvSpPr>
              <a:spLocks noChangeShapeType="1"/>
            </p:cNvSpPr>
            <p:nvPr/>
          </p:nvSpPr>
          <p:spPr bwMode="auto">
            <a:xfrm>
              <a:off x="192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Line 14"/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Text Box 15"/>
            <p:cNvSpPr txBox="1">
              <a:spLocks noChangeArrowheads="1"/>
            </p:cNvSpPr>
            <p:nvPr/>
          </p:nvSpPr>
          <p:spPr bwMode="auto">
            <a:xfrm>
              <a:off x="912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1500</a:t>
              </a:r>
            </a:p>
          </p:txBody>
        </p:sp>
        <p:sp>
          <p:nvSpPr>
            <p:cNvPr id="68645" name="Line 16"/>
            <p:cNvSpPr>
              <a:spLocks noChangeShapeType="1"/>
            </p:cNvSpPr>
            <p:nvPr/>
          </p:nvSpPr>
          <p:spPr bwMode="auto">
            <a:xfrm flipV="1">
              <a:off x="576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Line 17"/>
            <p:cNvSpPr>
              <a:spLocks noChangeShapeType="1"/>
            </p:cNvSpPr>
            <p:nvPr/>
          </p:nvSpPr>
          <p:spPr bwMode="auto">
            <a:xfrm flipV="1">
              <a:off x="1968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76600" y="3733800"/>
            <a:ext cx="2667000" cy="1981200"/>
            <a:chOff x="2064" y="2352"/>
            <a:chExt cx="1680" cy="1248"/>
          </a:xfrm>
        </p:grpSpPr>
        <p:sp>
          <p:nvSpPr>
            <p:cNvPr id="1517587" name="Rectangle 19"/>
            <p:cNvSpPr>
              <a:spLocks noChangeArrowheads="1"/>
            </p:cNvSpPr>
            <p:nvPr/>
          </p:nvSpPr>
          <p:spPr bwMode="auto">
            <a:xfrm>
              <a:off x="2064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88" name="Rectangle 20"/>
            <p:cNvSpPr>
              <a:spLocks noChangeArrowheads="1"/>
            </p:cNvSpPr>
            <p:nvPr/>
          </p:nvSpPr>
          <p:spPr bwMode="auto">
            <a:xfrm>
              <a:off x="2448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1200</a:t>
              </a:r>
            </a:p>
          </p:txBody>
        </p:sp>
        <p:sp>
          <p:nvSpPr>
            <p:cNvPr id="68633" name="Line 21"/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Line 22"/>
            <p:cNvSpPr>
              <a:spLocks noChangeShapeType="1"/>
            </p:cNvSpPr>
            <p:nvPr/>
          </p:nvSpPr>
          <p:spPr bwMode="auto">
            <a:xfrm>
              <a:off x="2064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Line 23"/>
            <p:cNvSpPr>
              <a:spLocks noChangeShapeType="1"/>
            </p:cNvSpPr>
            <p:nvPr/>
          </p:nvSpPr>
          <p:spPr bwMode="auto">
            <a:xfrm>
              <a:off x="374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Text Box 24"/>
            <p:cNvSpPr txBox="1">
              <a:spLocks noChangeArrowheads="1"/>
            </p:cNvSpPr>
            <p:nvPr/>
          </p:nvSpPr>
          <p:spPr bwMode="auto">
            <a:xfrm>
              <a:off x="2784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1220</a:t>
              </a:r>
            </a:p>
          </p:txBody>
        </p:sp>
        <p:sp>
          <p:nvSpPr>
            <p:cNvPr id="68637" name="Line 25"/>
            <p:cNvSpPr>
              <a:spLocks noChangeShapeType="1"/>
            </p:cNvSpPr>
            <p:nvPr/>
          </p:nvSpPr>
          <p:spPr bwMode="auto">
            <a:xfrm flipH="1" flipV="1">
              <a:off x="2304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Line 26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15000" y="3733800"/>
            <a:ext cx="3048000" cy="1981200"/>
            <a:chOff x="3600" y="2352"/>
            <a:chExt cx="1920" cy="1248"/>
          </a:xfrm>
        </p:grpSpPr>
        <p:sp>
          <p:nvSpPr>
            <p:cNvPr id="1517596" name="Rectangle 28"/>
            <p:cNvSpPr>
              <a:spLocks noChangeArrowheads="1"/>
            </p:cNvSpPr>
            <p:nvPr/>
          </p:nvSpPr>
          <p:spPr bwMode="auto">
            <a:xfrm>
              <a:off x="3840" y="2976"/>
              <a:ext cx="384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17597" name="Rectangle 29"/>
            <p:cNvSpPr>
              <a:spLocks noChangeArrowheads="1"/>
            </p:cNvSpPr>
            <p:nvPr/>
          </p:nvSpPr>
          <p:spPr bwMode="auto">
            <a:xfrm>
              <a:off x="4224" y="2976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a typeface="+mn-ea"/>
                  <a:cs typeface="+mn-cs"/>
                </a:rPr>
                <a:t>1300</a:t>
              </a:r>
            </a:p>
          </p:txBody>
        </p:sp>
        <p:sp>
          <p:nvSpPr>
            <p:cNvPr id="68625" name="Line 30"/>
            <p:cNvSpPr>
              <a:spLocks noChangeShapeType="1"/>
            </p:cNvSpPr>
            <p:nvPr/>
          </p:nvSpPr>
          <p:spPr bwMode="auto">
            <a:xfrm>
              <a:off x="384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Line 31"/>
            <p:cNvSpPr>
              <a:spLocks noChangeShapeType="1"/>
            </p:cNvSpPr>
            <p:nvPr/>
          </p:nvSpPr>
          <p:spPr bwMode="auto">
            <a:xfrm>
              <a:off x="3840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Line 32"/>
            <p:cNvSpPr>
              <a:spLocks noChangeShapeType="1"/>
            </p:cNvSpPr>
            <p:nvPr/>
          </p:nvSpPr>
          <p:spPr bwMode="auto">
            <a:xfrm>
              <a:off x="552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Text Box 33"/>
            <p:cNvSpPr txBox="1">
              <a:spLocks noChangeArrowheads="1"/>
            </p:cNvSpPr>
            <p:nvPr/>
          </p:nvSpPr>
          <p:spPr bwMode="auto">
            <a:xfrm>
              <a:off x="4560" y="3369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1320</a:t>
              </a:r>
            </a:p>
          </p:txBody>
        </p:sp>
        <p:sp>
          <p:nvSpPr>
            <p:cNvPr id="68629" name="Line 34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Line 35"/>
            <p:cNvSpPr>
              <a:spLocks noChangeShapeType="1"/>
            </p:cNvSpPr>
            <p:nvPr/>
          </p:nvSpPr>
          <p:spPr bwMode="auto">
            <a:xfrm flipH="1" flipV="1">
              <a:off x="4896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7604" name="Line 36"/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7605" name="Line 37"/>
          <p:cNvSpPr>
            <a:spLocks noChangeShapeType="1"/>
          </p:cNvSpPr>
          <p:nvPr/>
        </p:nvSpPr>
        <p:spPr bwMode="auto">
          <a:xfrm>
            <a:off x="57150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Datagram split into 3 pieces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45384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604" grpId="0" animBg="1"/>
      <p:bldP spid="1517605" grpId="0" animBg="1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12869</TotalTime>
  <Words>3649</Words>
  <Application>Microsoft Macintosh PowerPoint</Application>
  <PresentationFormat>On-screen Show (4:3)</PresentationFormat>
  <Paragraphs>992</Paragraphs>
  <Slides>72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cs426</vt:lpstr>
      <vt:lpstr>IP Addressing and Forwarding (with some review of IP)</vt:lpstr>
      <vt:lpstr>Agenda for Today</vt:lpstr>
      <vt:lpstr>Fragmentation</vt:lpstr>
      <vt:lpstr>Why do I care about fragmentation?</vt:lpstr>
      <vt:lpstr>Where Should Reassembly Occur?</vt:lpstr>
      <vt:lpstr>Fragmentation Fields</vt:lpstr>
      <vt:lpstr>Why This Works</vt:lpstr>
      <vt:lpstr>Example of Fragmentation</vt:lpstr>
      <vt:lpstr>Example of Fragmentation (con’t)</vt:lpstr>
      <vt:lpstr>Example of Fragmentation, con’t</vt:lpstr>
      <vt:lpstr>Example of Fragmentation, con’t</vt:lpstr>
      <vt:lpstr>Example of Fragmentation, con’t</vt:lpstr>
      <vt:lpstr>Offsets vs Numbering Fragments?</vt:lpstr>
      <vt:lpstr>IPv6</vt:lpstr>
      <vt:lpstr>IPv4 and IPv6 Header Comparison</vt:lpstr>
      <vt:lpstr>Philosophy of Changes</vt:lpstr>
      <vt:lpstr>Comparison of Design Philosophy</vt:lpstr>
      <vt:lpstr>Improving on IPv4 and IPv6?</vt:lpstr>
      <vt:lpstr>Quick Security Analysis of IP Packet Header</vt:lpstr>
      <vt:lpstr>Focus on Sender Attacks</vt:lpstr>
      <vt:lpstr>IP Packet Structure</vt:lpstr>
      <vt:lpstr>IP Address Integrity</vt:lpstr>
      <vt:lpstr>Implications of IP Address Integrity</vt:lpstr>
      <vt:lpstr>More Security Implications</vt:lpstr>
      <vt:lpstr>Security Implications of TOS? (8 bits)</vt:lpstr>
      <vt:lpstr>Security Implications of Fragmentation?</vt:lpstr>
      <vt:lpstr>More Fragmentation Attacks</vt:lpstr>
      <vt:lpstr>Even More Fragmentation Attacks</vt:lpstr>
      <vt:lpstr>Even Even More Fragmentation Attacks</vt:lpstr>
      <vt:lpstr>Security Implications of TTL? (8 bits)</vt:lpstr>
      <vt:lpstr>Security Implications of Remainder?</vt:lpstr>
      <vt:lpstr>IP Addressing</vt:lpstr>
      <vt:lpstr>Basics of Addressing</vt:lpstr>
      <vt:lpstr>Have covered everything but addresses!</vt:lpstr>
      <vt:lpstr>Use of Addresses</vt:lpstr>
      <vt:lpstr>Forwarding vs Routing</vt:lpstr>
      <vt:lpstr>Designing an Addressing Scheme</vt:lpstr>
      <vt:lpstr>Current IP Addressing</vt:lpstr>
      <vt:lpstr>Layer 2 Addressing</vt:lpstr>
      <vt:lpstr>Layer 2 is Local, but Layer 3 is Global!</vt:lpstr>
      <vt:lpstr>Addressing Goal: Scalable Routing</vt:lpstr>
      <vt:lpstr>Aggregation only works if….</vt:lpstr>
      <vt:lpstr>Why Is Aggregation Nontrivial?</vt:lpstr>
      <vt:lpstr>5 Minute Break</vt:lpstr>
      <vt:lpstr>Basic Design</vt:lpstr>
      <vt:lpstr>Design Questions</vt:lpstr>
      <vt:lpstr>IP Addresses (IPv4)</vt:lpstr>
      <vt:lpstr>Examples</vt:lpstr>
      <vt:lpstr>Routers in the Network</vt:lpstr>
      <vt:lpstr>Routers Send Packets to Correct Port</vt:lpstr>
      <vt:lpstr>Forwarding Table Plays Crucial Role</vt:lpstr>
      <vt:lpstr>Scalability Challenge</vt:lpstr>
      <vt:lpstr>Two Universal Tricks in CS</vt:lpstr>
      <vt:lpstr>Hierarchical Addressing in U.S. Mail</vt:lpstr>
      <vt:lpstr>Who Knows What?</vt:lpstr>
      <vt:lpstr>Hierarchical Structure</vt:lpstr>
      <vt:lpstr>Hierarchical Addressing</vt:lpstr>
      <vt:lpstr>IP Address and a 23-bit Subnet Mask</vt:lpstr>
      <vt:lpstr>Scalability Improved</vt:lpstr>
      <vt:lpstr>Easy to Add New Hosts</vt:lpstr>
      <vt:lpstr>“Subnet” Terminology</vt:lpstr>
      <vt:lpstr>History of Internet Addressing</vt:lpstr>
      <vt:lpstr>Original Internet Addresses</vt:lpstr>
      <vt:lpstr>Nice Features</vt:lpstr>
      <vt:lpstr>Next Design: Classful Addressing</vt:lpstr>
      <vt:lpstr>Classful Addressing (cont’d)</vt:lpstr>
      <vt:lpstr>Today’s Addressing: CIDR</vt:lpstr>
      <vt:lpstr>CIDR Addressing</vt:lpstr>
      <vt:lpstr>CIDR: Hierarchal Address Allocation</vt:lpstr>
      <vt:lpstr>Scalability: Address Aggregation</vt:lpstr>
      <vt:lpstr>Aggregation Not Always Possible</vt:lpstr>
      <vt:lpstr>Summary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659</cp:revision>
  <cp:lastPrinted>2012-09-23T18:32:56Z</cp:lastPrinted>
  <dcterms:modified xsi:type="dcterms:W3CDTF">2012-09-24T07:31:06Z</dcterms:modified>
</cp:coreProperties>
</file>