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8"/>
  </p:notesMasterIdLst>
  <p:handoutMasterIdLst>
    <p:handoutMasterId r:id="rId69"/>
  </p:handoutMasterIdLst>
  <p:sldIdLst>
    <p:sldId id="424" r:id="rId2"/>
    <p:sldId id="629" r:id="rId3"/>
    <p:sldId id="633" r:id="rId4"/>
    <p:sldId id="610" r:id="rId5"/>
    <p:sldId id="618" r:id="rId6"/>
    <p:sldId id="619" r:id="rId7"/>
    <p:sldId id="620" r:id="rId8"/>
    <p:sldId id="634" r:id="rId9"/>
    <p:sldId id="517" r:id="rId10"/>
    <p:sldId id="621" r:id="rId11"/>
    <p:sldId id="638" r:id="rId12"/>
    <p:sldId id="622" r:id="rId13"/>
    <p:sldId id="635" r:id="rId14"/>
    <p:sldId id="623" r:id="rId15"/>
    <p:sldId id="624" r:id="rId16"/>
    <p:sldId id="625" r:id="rId17"/>
    <p:sldId id="626" r:id="rId18"/>
    <p:sldId id="628" r:id="rId19"/>
    <p:sldId id="560" r:id="rId20"/>
    <p:sldId id="509" r:id="rId21"/>
    <p:sldId id="639" r:id="rId22"/>
    <p:sldId id="562" r:id="rId23"/>
    <p:sldId id="563" r:id="rId24"/>
    <p:sldId id="511" r:id="rId25"/>
    <p:sldId id="564" r:id="rId26"/>
    <p:sldId id="565" r:id="rId27"/>
    <p:sldId id="512" r:id="rId28"/>
    <p:sldId id="600" r:id="rId29"/>
    <p:sldId id="581" r:id="rId30"/>
    <p:sldId id="513" r:id="rId31"/>
    <p:sldId id="514" r:id="rId32"/>
    <p:sldId id="515" r:id="rId33"/>
    <p:sldId id="516" r:id="rId34"/>
    <p:sldId id="605" r:id="rId35"/>
    <p:sldId id="606" r:id="rId36"/>
    <p:sldId id="607" r:id="rId37"/>
    <p:sldId id="630" r:id="rId38"/>
    <p:sldId id="537" r:id="rId39"/>
    <p:sldId id="585" r:id="rId40"/>
    <p:sldId id="538" r:id="rId41"/>
    <p:sldId id="539" r:id="rId42"/>
    <p:sldId id="586" r:id="rId43"/>
    <p:sldId id="540" r:id="rId44"/>
    <p:sldId id="541" r:id="rId45"/>
    <p:sldId id="571" r:id="rId46"/>
    <p:sldId id="572" r:id="rId47"/>
    <p:sldId id="570" r:id="rId48"/>
    <p:sldId id="567" r:id="rId49"/>
    <p:sldId id="573" r:id="rId50"/>
    <p:sldId id="574" r:id="rId51"/>
    <p:sldId id="575" r:id="rId52"/>
    <p:sldId id="576" r:id="rId53"/>
    <p:sldId id="579" r:id="rId54"/>
    <p:sldId id="637" r:id="rId55"/>
    <p:sldId id="547" r:id="rId56"/>
    <p:sldId id="542" r:id="rId57"/>
    <p:sldId id="566" r:id="rId58"/>
    <p:sldId id="543" r:id="rId59"/>
    <p:sldId id="603" r:id="rId60"/>
    <p:sldId id="544" r:id="rId61"/>
    <p:sldId id="577" r:id="rId62"/>
    <p:sldId id="578" r:id="rId63"/>
    <p:sldId id="546" r:id="rId64"/>
    <p:sldId id="582" r:id="rId65"/>
    <p:sldId id="583" r:id="rId66"/>
    <p:sldId id="548" r:id="rId67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4224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02EF8BA3-F8A3-EA43-855D-AAC46D8E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48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73AB7D2-44D9-C341-97F4-AF3A6AE0B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7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FBAE00F-ABC6-EF4E-93D8-3710A266AB09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94C0444-3589-224C-AE46-B1A4705D4952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CC09BB6-EC70-9D44-9989-916B5513B189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7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baseline="0" dirty="0" smtClean="0"/>
              <a:t> uses net component?  Who uses host component?</a:t>
            </a:r>
          </a:p>
          <a:p>
            <a:r>
              <a:rPr lang="en-US" dirty="0" smtClean="0"/>
              <a:t>Why did we adopt CIDR?</a:t>
            </a:r>
            <a:r>
              <a:rPr lang="en-US" baseline="0" dirty="0" smtClean="0"/>
              <a:t> </a:t>
            </a:r>
            <a:r>
              <a:rPr lang="en-US" dirty="0" smtClean="0"/>
              <a:t>Needed to better utilize addresses,</a:t>
            </a:r>
            <a:r>
              <a:rPr lang="en-US" baseline="0" dirty="0" smtClean="0"/>
              <a:t> while still retaining small routing state.  This was more flexible than </a:t>
            </a:r>
            <a:r>
              <a:rPr lang="en-US" baseline="0" dirty="0" err="1" smtClean="0"/>
              <a:t>classful</a:t>
            </a:r>
            <a:r>
              <a:rPr lang="en-US" baseline="0" dirty="0" smtClean="0"/>
              <a:t> (which would have ended up with many /24s)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AB7D2-44D9-C341-97F4-AF3A6AE0BBC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69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6781EB3-BD8A-DE42-91AD-DFE44FE998EA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slash notation for this prefix?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6781EB3-BD8A-DE42-91AD-DFE44FE998EA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slash notation for this prefix?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A8194E3-7B4A-2749-848B-7B26BEB7F9B0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adfertised</a:t>
            </a:r>
            <a:r>
              <a:rPr lang="en-US" dirty="0" smtClean="0"/>
              <a:t> </a:t>
            </a:r>
            <a:r>
              <a:rPr lang="en-US" dirty="0" err="1" smtClean="0"/>
              <a:t>separtely</a:t>
            </a:r>
            <a:r>
              <a:rPr lang="en-US" dirty="0" smtClean="0"/>
              <a:t>, would have to change whenever prefixes changed.  Added new customer, split</a:t>
            </a:r>
            <a:r>
              <a:rPr lang="en-US" baseline="0" dirty="0" smtClean="0"/>
              <a:t> old one….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AB7D2-44D9-C341-97F4-AF3A6AE0BBC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52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F6AE90C-22F0-3342-8FE4-EF6BDE666022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does core route do now????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745B92E-403B-AE4C-8874-280E3D11C4F1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8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CC09BB6-EC70-9D44-9989-916B5513B189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7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6CDB61F-5BA0-B14C-A998-2F2D9D6065CD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C0E77BD-397C-1041-B89B-560645DCC319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31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39552-A7B6-5940-8FBE-268F649A2D63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CC09BB6-EC70-9D44-9989-916B5513B189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7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ABA7DC9-CA38-C840-B8FC-BB65707CD811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C386834-6CDC-DB47-B42C-60722FD0B7E1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2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F45210-4A31-A74A-AA23-65622440D5E1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48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49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DD9186-CFFA-5F4D-9DC8-5CDBEDC5DD03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82BB687-72E3-7F4E-A993-28580BADC143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F1B575A-70DA-3D44-9310-EC02E4380710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fr-FR" dirty="0" err="1" smtClean="0">
                <a:ea typeface="ＭＳ Ｐゴシック" charset="0"/>
                <a:cs typeface="ＭＳ Ｐゴシック" charset="0"/>
              </a:rPr>
              <a:t>What</a:t>
            </a:r>
            <a:r>
              <a:rPr lang="fr-FR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 smtClean="0">
                <a:ea typeface="ＭＳ Ｐゴシック" charset="0"/>
                <a:cs typeface="ＭＳ Ｐゴシック" charset="0"/>
              </a:rPr>
              <a:t>does</a:t>
            </a:r>
            <a:r>
              <a:rPr lang="fr-FR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 smtClean="0">
                <a:ea typeface="ＭＳ Ｐゴシック" charset="0"/>
                <a:cs typeface="ＭＳ Ｐゴシック" charset="0"/>
              </a:rPr>
              <a:t>core</a:t>
            </a:r>
            <a:r>
              <a:rPr lang="fr-FR" dirty="0" smtClean="0">
                <a:ea typeface="ＭＳ Ｐゴシック" charset="0"/>
                <a:cs typeface="ＭＳ Ｐゴシック" charset="0"/>
              </a:rPr>
              <a:t> router do </a:t>
            </a:r>
            <a:r>
              <a:rPr lang="fr-FR" dirty="0" err="1" smtClean="0">
                <a:ea typeface="ＭＳ Ｐゴシック" charset="0"/>
                <a:cs typeface="ＭＳ Ｐゴシック" charset="0"/>
              </a:rPr>
              <a:t>now</a:t>
            </a:r>
            <a:r>
              <a:rPr lang="fr-FR" dirty="0" smtClean="0">
                <a:ea typeface="ＭＳ Ｐゴシック" charset="0"/>
                <a:cs typeface="ＭＳ Ｐゴシック" charset="0"/>
              </a:rPr>
              <a:t>?</a:t>
            </a:r>
            <a:endParaRPr lang="fr-FR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address will match</a:t>
            </a:r>
            <a:r>
              <a:rPr lang="en-US" baseline="0" dirty="0" smtClean="0"/>
              <a:t> more than one of these prefixes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AB7D2-44D9-C341-97F4-AF3A6AE0BBCF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02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61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62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F6AE90C-22F0-3342-8FE4-EF6BDE666022}" type="slidenum">
              <a:rPr lang="en-US" sz="1300" b="0">
                <a:latin typeface="Times New Roman" charset="0"/>
              </a:rPr>
              <a:pPr eaLnBrk="1" hangingPunct="1"/>
              <a:t>64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E8D447-2014-114C-BCA6-4B91CD124079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193917-A422-C544-A70A-0CA61550DA57}" type="slidenum">
              <a:rPr lang="en-US" sz="1300" b="0">
                <a:latin typeface="Times New Roman" charset="0"/>
              </a:rPr>
              <a:pPr eaLnBrk="1" hangingPunct="1"/>
              <a:t>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1A1A8F4-9EDA-CE4A-9B76-EF8025837C21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0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5AF60F-EA58-0D44-978B-C16E797633BC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5AF60F-EA58-0D44-978B-C16E797633BC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01CA593-E26F-7245-980C-CCA23A225025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EBFFA4-4FB4-034B-8719-BC8965F48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6BE0B-F8F2-2741-8753-F2B92EC5A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A625-DC3D-FA49-90C5-8EEE931F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7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8D89-58AB-BC45-AE0C-6A5235B6E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264DD-BEA0-4A47-8FBC-F1EED05C0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1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FE19-E9AE-8742-BA53-04A34F84B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CF3F-2856-504C-AF99-1FFFA3E72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9F345-A112-9B4C-A479-A4BF0682F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007F-CFE9-BC4F-8510-1D2748A43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73E9D-A524-7448-B3F0-72FE780A2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B0310-5AEE-8F4B-9413-50659C461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88AE5CC-9666-4443-A152-0D9C75053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0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Forwarding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(after a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little more addressing)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2011</a:t>
            </a: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84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C61197-A1CA-A34C-AE69-5786DA3478FF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Back to DHCP: Uses “Soft State”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Soft state: if not refreshed state will be forgotten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Install state with timer, reset timer when refresh arrives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Delete state if </a:t>
            </a:r>
            <a:r>
              <a:rPr lang="en-US" dirty="0" smtClean="0">
                <a:latin typeface="Arial" charset="0"/>
                <a:cs typeface="Arial" charset="0"/>
              </a:rPr>
              <a:t>refresh not received when timer expires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Allocation of address is “soft state” (renewable lease)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Why do you “lease” addresses?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Client can release the IP address (DHCP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RELEASE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ipconfig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/release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at the DOS prompt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E.g., clean shutdown of the computer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But, host 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might not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release the address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E.g., the host crashes (blue screen of death!)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E.g., buggy client software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And you don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 want the address to be allocated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forever</a:t>
            </a:r>
          </a:p>
          <a:p>
            <a:pPr lvl="1"/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So if request isn’t refreshed, server takes address back</a:t>
            </a:r>
            <a:endParaRPr lang="en-U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12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share a set of addresses</a:t>
            </a:r>
          </a:p>
          <a:p>
            <a:pPr lvl="1"/>
            <a:r>
              <a:rPr lang="en-US" dirty="0" smtClean="0"/>
              <a:t>As laptops come and go</a:t>
            </a:r>
          </a:p>
          <a:p>
            <a:pPr lvl="1"/>
            <a:endParaRPr lang="en-US" dirty="0"/>
          </a:p>
          <a:p>
            <a:r>
              <a:rPr lang="en-US" dirty="0" smtClean="0"/>
              <a:t>But does not solve problem when you have many permanent hosts and only one address….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5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C61197-A1CA-A34C-AE69-5786DA3478FF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Sharing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Single Address Acros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 Hosts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Network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Address Translation (NAT) enables many hosts to share a single address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Uses port numbers (fields in transport layer)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Was thought to be an architectural abomination when first proposed, but it: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Probably saved us from address exhaustion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And reflects a modern design paradigm (indirection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But first, a word about ports….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7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host handle packets?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 packet has </a:t>
            </a:r>
            <a:r>
              <a:rPr lang="en-US" dirty="0" err="1" smtClean="0"/>
              <a:t>EtherType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Which protocol to hand payload to (e.g., IP)</a:t>
            </a:r>
          </a:p>
          <a:p>
            <a:r>
              <a:rPr lang="en-US" dirty="0" smtClean="0"/>
              <a:t>IP has Protocol field</a:t>
            </a:r>
          </a:p>
          <a:p>
            <a:pPr lvl="1"/>
            <a:r>
              <a:rPr lang="en-US" dirty="0" smtClean="0"/>
              <a:t>Which protocol to hand payload to (e.g., UDP, TCP)</a:t>
            </a:r>
          </a:p>
          <a:p>
            <a:r>
              <a:rPr lang="en-US" dirty="0" smtClean="0"/>
              <a:t>Transport protocols have port numbers</a:t>
            </a:r>
          </a:p>
          <a:p>
            <a:pPr lvl="1"/>
            <a:r>
              <a:rPr lang="en-US" b="1" dirty="0" smtClean="0"/>
              <a:t>Which process to hand payload to</a:t>
            </a:r>
          </a:p>
          <a:p>
            <a:pPr lvl="7"/>
            <a:endParaRPr lang="en-US" b="1" dirty="0" smtClean="0"/>
          </a:p>
          <a:p>
            <a:r>
              <a:rPr lang="en-US" dirty="0" smtClean="0"/>
              <a:t>Source port and destination port both specified</a:t>
            </a:r>
          </a:p>
          <a:p>
            <a:pPr lvl="1"/>
            <a:r>
              <a:rPr lang="en-US" dirty="0" smtClean="0"/>
              <a:t>Well-known ports: services such as HTTP (80), SSH (22)</a:t>
            </a:r>
          </a:p>
          <a:p>
            <a:pPr lvl="2"/>
            <a:r>
              <a:rPr lang="en-US" dirty="0" smtClean="0"/>
              <a:t>What is port 17?</a:t>
            </a:r>
          </a:p>
          <a:p>
            <a:pPr lvl="1"/>
            <a:r>
              <a:rPr lang="en-US" dirty="0" smtClean="0"/>
              <a:t>Ephemeral ports: for client instances,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7086600" y="4114800"/>
            <a:ext cx="160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3600" dirty="0" smtClean="0">
                <a:solidFill>
                  <a:srgbClr val="FF8000"/>
                </a:solidFill>
                <a:latin typeface="Arial" charset="0"/>
              </a:rPr>
              <a:t>Why?</a:t>
            </a:r>
            <a:endParaRPr lang="en-US" sz="3600" dirty="0">
              <a:solidFill>
                <a:srgbClr val="FF8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1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/>
      <p:bldP spid="5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D15BEEA-75F5-E541-B9FD-9DD3486C02D2}" type="slidenum">
              <a:rPr lang="en-US" sz="1400" b="0">
                <a:latin typeface="Arial" charset="0"/>
              </a:rPr>
              <a:pPr eaLnBrk="1" hangingPunct="1"/>
              <a:t>14</a:t>
            </a:fld>
            <a:endParaRPr lang="en-US" sz="1400" b="0">
              <a:latin typeface="Arial" charset="0"/>
            </a:endParaRP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latin typeface="Helvetica" charset="0"/>
                <a:ea typeface="ＭＳ Ｐゴシック" charset="0"/>
                <a:cs typeface="ＭＳ Ｐゴシック" charset="0"/>
              </a:rPr>
              <a:t>Network Address Translation (NAT)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1"/>
            <a:ext cx="91440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Before NAT</a:t>
            </a:r>
            <a:r>
              <a:rPr lang="en-US" dirty="0" smtClean="0">
                <a:latin typeface="Arial" charset="0"/>
              </a:rPr>
              <a:t>…e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very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machine connected to Internet had unique IP address </a:t>
            </a:r>
          </a:p>
        </p:txBody>
      </p:sp>
      <p:pic>
        <p:nvPicPr>
          <p:cNvPr id="16486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49688"/>
            <a:ext cx="2819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69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54488"/>
            <a:ext cx="30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70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0020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71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52212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1962" name="Text Box 10"/>
          <p:cNvSpPr txBox="1">
            <a:spLocks noChangeArrowheads="1"/>
          </p:cNvSpPr>
          <p:nvPr/>
        </p:nvSpPr>
        <p:spPr bwMode="auto">
          <a:xfrm>
            <a:off x="6088063" y="4495800"/>
            <a:ext cx="89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1.2.3.4</a:t>
            </a:r>
          </a:p>
        </p:txBody>
      </p:sp>
      <p:sp>
        <p:nvSpPr>
          <p:cNvPr id="1661963" name="Text Box 11"/>
          <p:cNvSpPr txBox="1">
            <a:spLocks noChangeArrowheads="1"/>
          </p:cNvSpPr>
          <p:nvPr/>
        </p:nvSpPr>
        <p:spPr bwMode="auto">
          <a:xfrm>
            <a:off x="6011863" y="5754688"/>
            <a:ext cx="890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1.2.3.5</a:t>
            </a:r>
          </a:p>
        </p:txBody>
      </p:sp>
      <p:sp>
        <p:nvSpPr>
          <p:cNvPr id="1661964" name="Text Box 12"/>
          <p:cNvSpPr txBox="1">
            <a:spLocks noChangeArrowheads="1"/>
          </p:cNvSpPr>
          <p:nvPr/>
        </p:nvSpPr>
        <p:spPr bwMode="auto">
          <a:xfrm>
            <a:off x="1776413" y="4854575"/>
            <a:ext cx="89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5.6.7.8</a:t>
            </a:r>
          </a:p>
        </p:txBody>
      </p:sp>
      <p:sp>
        <p:nvSpPr>
          <p:cNvPr id="1661966" name="Line 14"/>
          <p:cNvSpPr>
            <a:spLocks noChangeShapeType="1"/>
          </p:cNvSpPr>
          <p:nvPr/>
        </p:nvSpPr>
        <p:spPr bwMode="auto">
          <a:xfrm>
            <a:off x="5562600" y="476408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61968" name="Line 16"/>
          <p:cNvSpPr>
            <a:spLocks noChangeShapeType="1"/>
          </p:cNvSpPr>
          <p:nvPr/>
        </p:nvSpPr>
        <p:spPr bwMode="auto">
          <a:xfrm>
            <a:off x="5867400" y="544988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61969" name="Line 17"/>
          <p:cNvSpPr>
            <a:spLocks noChangeShapeType="1"/>
          </p:cNvSpPr>
          <p:nvPr/>
        </p:nvSpPr>
        <p:spPr bwMode="auto">
          <a:xfrm flipH="1" flipV="1">
            <a:off x="5867400" y="4230688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61970" name="Text Box 18"/>
          <p:cNvSpPr txBox="1">
            <a:spLocks noChangeArrowheads="1"/>
          </p:cNvSpPr>
          <p:nvPr/>
        </p:nvSpPr>
        <p:spPr bwMode="auto">
          <a:xfrm>
            <a:off x="5360988" y="3849688"/>
            <a:ext cx="65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LAN</a:t>
            </a:r>
          </a:p>
        </p:txBody>
      </p:sp>
      <p:sp>
        <p:nvSpPr>
          <p:cNvPr id="1661971" name="Text Box 19"/>
          <p:cNvSpPr txBox="1">
            <a:spLocks noChangeArrowheads="1"/>
          </p:cNvSpPr>
          <p:nvPr/>
        </p:nvSpPr>
        <p:spPr bwMode="auto">
          <a:xfrm>
            <a:off x="5872163" y="6149975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Clients</a:t>
            </a:r>
          </a:p>
        </p:txBody>
      </p:sp>
      <p:sp>
        <p:nvSpPr>
          <p:cNvPr id="1661972" name="Text Box 20"/>
          <p:cNvSpPr txBox="1">
            <a:spLocks noChangeArrowheads="1"/>
          </p:cNvSpPr>
          <p:nvPr/>
        </p:nvSpPr>
        <p:spPr bwMode="auto">
          <a:xfrm>
            <a:off x="1643063" y="3773488"/>
            <a:ext cx="903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1661973" name="Text Box 21"/>
          <p:cNvSpPr txBox="1">
            <a:spLocks noChangeArrowheads="1"/>
          </p:cNvSpPr>
          <p:nvPr/>
        </p:nvSpPr>
        <p:spPr bwMode="auto">
          <a:xfrm>
            <a:off x="3616325" y="4549775"/>
            <a:ext cx="103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Internet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62000" y="4535488"/>
            <a:ext cx="2971800" cy="228600"/>
            <a:chOff x="816" y="3312"/>
            <a:chExt cx="1872" cy="144"/>
          </a:xfrm>
        </p:grpSpPr>
        <p:sp>
          <p:nvSpPr>
            <p:cNvPr id="1661981" name="Rectangle 29"/>
            <p:cNvSpPr>
              <a:spLocks noChangeArrowheads="1"/>
            </p:cNvSpPr>
            <p:nvPr/>
          </p:nvSpPr>
          <p:spPr bwMode="auto">
            <a:xfrm flipH="1">
              <a:off x="2160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1982" name="Rectangle 30"/>
            <p:cNvSpPr>
              <a:spLocks noChangeArrowheads="1"/>
            </p:cNvSpPr>
            <p:nvPr/>
          </p:nvSpPr>
          <p:spPr bwMode="auto">
            <a:xfrm flipH="1">
              <a:off x="1632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1983" name="Rectangle 31"/>
            <p:cNvSpPr>
              <a:spLocks noChangeArrowheads="1"/>
            </p:cNvSpPr>
            <p:nvPr/>
          </p:nvSpPr>
          <p:spPr bwMode="auto">
            <a:xfrm flipH="1">
              <a:off x="816" y="3312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1987" name="Rectangle 35"/>
            <p:cNvSpPr>
              <a:spLocks noChangeArrowheads="1"/>
            </p:cNvSpPr>
            <p:nvPr/>
          </p:nvSpPr>
          <p:spPr bwMode="auto">
            <a:xfrm>
              <a:off x="1104" y="3312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1988" name="Rectangle 36"/>
            <p:cNvSpPr>
              <a:spLocks noChangeArrowheads="1"/>
            </p:cNvSpPr>
            <p:nvPr/>
          </p:nvSpPr>
          <p:spPr bwMode="auto">
            <a:xfrm>
              <a:off x="1296" y="3312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5221288" y="3443288"/>
            <a:ext cx="3694112" cy="863600"/>
            <a:chOff x="3289" y="2169"/>
            <a:chExt cx="2327" cy="544"/>
          </a:xfrm>
        </p:grpSpPr>
        <p:sp>
          <p:nvSpPr>
            <p:cNvPr id="1661967" name="Line 15"/>
            <p:cNvSpPr>
              <a:spLocks noChangeShapeType="1"/>
            </p:cNvSpPr>
            <p:nvPr/>
          </p:nvSpPr>
          <p:spPr bwMode="auto">
            <a:xfrm>
              <a:off x="3696" y="2713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1992" name="Line 40"/>
            <p:cNvSpPr>
              <a:spLocks noChangeShapeType="1"/>
            </p:cNvSpPr>
            <p:nvPr/>
          </p:nvSpPr>
          <p:spPr bwMode="auto">
            <a:xfrm>
              <a:off x="3888" y="2448"/>
              <a:ext cx="144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1993" name="Text Box 41"/>
            <p:cNvSpPr txBox="1">
              <a:spLocks noChangeArrowheads="1"/>
            </p:cNvSpPr>
            <p:nvPr/>
          </p:nvSpPr>
          <p:spPr bwMode="auto">
            <a:xfrm>
              <a:off x="3289" y="2217"/>
              <a:ext cx="7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dest addr</a:t>
              </a:r>
            </a:p>
          </p:txBody>
        </p:sp>
        <p:sp>
          <p:nvSpPr>
            <p:cNvPr id="1661994" name="Text Box 42"/>
            <p:cNvSpPr txBox="1">
              <a:spLocks noChangeArrowheads="1"/>
            </p:cNvSpPr>
            <p:nvPr/>
          </p:nvSpPr>
          <p:spPr bwMode="auto">
            <a:xfrm>
              <a:off x="4074" y="2169"/>
              <a:ext cx="6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src addr</a:t>
              </a:r>
            </a:p>
          </p:txBody>
        </p:sp>
        <p:sp>
          <p:nvSpPr>
            <p:cNvPr id="1661995" name="Line 43"/>
            <p:cNvSpPr>
              <a:spLocks noChangeShapeType="1"/>
            </p:cNvSpPr>
            <p:nvPr/>
          </p:nvSpPr>
          <p:spPr bwMode="auto">
            <a:xfrm>
              <a:off x="4416" y="240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1996" name="Text Box 44"/>
            <p:cNvSpPr txBox="1">
              <a:spLocks noChangeArrowheads="1"/>
            </p:cNvSpPr>
            <p:nvPr/>
          </p:nvSpPr>
          <p:spPr bwMode="auto">
            <a:xfrm>
              <a:off x="4554" y="2313"/>
              <a:ext cx="65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dst port</a:t>
              </a:r>
            </a:p>
          </p:txBody>
        </p:sp>
        <p:sp>
          <p:nvSpPr>
            <p:cNvPr id="1661997" name="Line 45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1998" name="Text Box 46"/>
            <p:cNvSpPr txBox="1">
              <a:spLocks noChangeArrowheads="1"/>
            </p:cNvSpPr>
            <p:nvPr/>
          </p:nvSpPr>
          <p:spPr bwMode="auto">
            <a:xfrm>
              <a:off x="4958" y="2169"/>
              <a:ext cx="65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src port</a:t>
              </a:r>
            </a:p>
          </p:txBody>
        </p:sp>
        <p:sp>
          <p:nvSpPr>
            <p:cNvPr id="1661999" name="Line 47"/>
            <p:cNvSpPr>
              <a:spLocks noChangeShapeType="1"/>
            </p:cNvSpPr>
            <p:nvPr/>
          </p:nvSpPr>
          <p:spPr bwMode="auto">
            <a:xfrm flipH="1">
              <a:off x="5184" y="240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019800" y="4230688"/>
            <a:ext cx="2895600" cy="228600"/>
            <a:chOff x="3792" y="2256"/>
            <a:chExt cx="1824" cy="144"/>
          </a:xfrm>
        </p:grpSpPr>
        <p:sp>
          <p:nvSpPr>
            <p:cNvPr id="1661974" name="Rectangle 22"/>
            <p:cNvSpPr>
              <a:spLocks noChangeArrowheads="1"/>
            </p:cNvSpPr>
            <p:nvPr/>
          </p:nvSpPr>
          <p:spPr bwMode="auto">
            <a:xfrm>
              <a:off x="3792" y="2256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1975" name="Rectangle 23"/>
            <p:cNvSpPr>
              <a:spLocks noChangeArrowheads="1"/>
            </p:cNvSpPr>
            <p:nvPr/>
          </p:nvSpPr>
          <p:spPr bwMode="auto">
            <a:xfrm>
              <a:off x="4320" y="2256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1977" name="Rectangle 25"/>
            <p:cNvSpPr>
              <a:spLocks noChangeArrowheads="1"/>
            </p:cNvSpPr>
            <p:nvPr/>
          </p:nvSpPr>
          <p:spPr bwMode="auto">
            <a:xfrm>
              <a:off x="5328" y="2256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1985" name="Rectangle 33"/>
            <p:cNvSpPr>
              <a:spLocks noChangeArrowheads="1"/>
            </p:cNvSpPr>
            <p:nvPr/>
          </p:nvSpPr>
          <p:spPr bwMode="auto">
            <a:xfrm>
              <a:off x="4800" y="2256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1986" name="Rectangle 34"/>
            <p:cNvSpPr>
              <a:spLocks noChangeArrowheads="1"/>
            </p:cNvSpPr>
            <p:nvPr/>
          </p:nvSpPr>
          <p:spPr bwMode="auto">
            <a:xfrm>
              <a:off x="4992" y="225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201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C -0.08646 0.02153 -0.17275 0.04329 -0.26667 0.05116 C -0.36059 0.05903 -0.46198 0.05278 -0.5632 0.04676 " pathEditMode="relative" ptsTypes="a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6 C 0.0849 0.00487 0.16997 0.00996 0.26493 0.00232 C 0.3599 -0.00532 0.46493 -0.02592 0.56997 -0.04652 " pathEditMode="relative" ptsTypes="a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8FC42C3-4C19-E249-96B2-12647126443A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664011" name="Line 11"/>
          <p:cNvSpPr>
            <a:spLocks noChangeShapeType="1"/>
          </p:cNvSpPr>
          <p:nvPr/>
        </p:nvSpPr>
        <p:spPr bwMode="auto">
          <a:xfrm>
            <a:off x="5562600" y="47244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latin typeface="Helvetica" charset="0"/>
                <a:ea typeface="ＭＳ Ｐゴシック" charset="0"/>
                <a:cs typeface="ＭＳ Ｐゴシック" charset="0"/>
              </a:rPr>
              <a:t>NAT (cont</a:t>
            </a:r>
            <a:r>
              <a:rPr lang="ja-JP" altLang="en-US" sz="350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500">
                <a:latin typeface="Helvetica" charset="0"/>
                <a:ea typeface="ＭＳ Ｐゴシック" charset="0"/>
                <a:cs typeface="ＭＳ Ｐゴシック" charset="0"/>
              </a:rPr>
              <a:t>d)</a:t>
            </a:r>
            <a:endParaRPr lang="en-US" sz="35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3622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</a:t>
            </a:r>
            <a:r>
              <a:rPr lang="en-US" dirty="0" smtClean="0">
                <a:latin typeface="Arial" charset="0"/>
              </a:rPr>
              <a:t>ssign </a:t>
            </a:r>
            <a:r>
              <a:rPr lang="en-US" dirty="0">
                <a:latin typeface="Arial" charset="0"/>
              </a:rPr>
              <a:t>addresses to machines behind same NAT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be any private address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range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e.g.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192.168.0.0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16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Use </a:t>
            </a:r>
            <a:r>
              <a:rPr lang="en-US" b="1" dirty="0" smtClean="0">
                <a:latin typeface="Arial" charset="0"/>
              </a:rPr>
              <a:t>port </a:t>
            </a:r>
            <a:r>
              <a:rPr lang="en-US" b="1" dirty="0">
                <a:latin typeface="Arial" charset="0"/>
              </a:rPr>
              <a:t>numbers</a:t>
            </a:r>
            <a:r>
              <a:rPr lang="en-US" dirty="0">
                <a:latin typeface="Arial" charset="0"/>
              </a:rPr>
              <a:t> to </a:t>
            </a:r>
            <a:r>
              <a:rPr lang="en-US" dirty="0" smtClean="0">
                <a:latin typeface="Arial" charset="0"/>
              </a:rPr>
              <a:t>multiplex single </a:t>
            </a:r>
            <a:r>
              <a:rPr lang="en-US" dirty="0" smtClean="0">
                <a:latin typeface="Arial" charset="0"/>
              </a:rPr>
              <a:t>address</a:t>
            </a:r>
          </a:p>
        </p:txBody>
      </p:sp>
      <p:pic>
        <p:nvPicPr>
          <p:cNvPr id="166917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49688"/>
            <a:ext cx="2819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18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54488"/>
            <a:ext cx="30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19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4450" y="40020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20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4450" y="52212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4008" name="Text Box 8"/>
          <p:cNvSpPr txBox="1">
            <a:spLocks noChangeArrowheads="1"/>
          </p:cNvSpPr>
          <p:nvPr/>
        </p:nvSpPr>
        <p:spPr bwMode="auto">
          <a:xfrm>
            <a:off x="7323138" y="4495800"/>
            <a:ext cx="1147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E04D6"/>
                </a:solidFill>
                <a:latin typeface="+mn-lt"/>
                <a:ea typeface="+mn-ea"/>
                <a:cs typeface="+mn-cs"/>
              </a:rPr>
              <a:t>192</a:t>
            </a:r>
            <a:r>
              <a:rPr lang="en-US" sz="1800">
                <a:latin typeface="+mn-lt"/>
                <a:ea typeface="+mn-ea"/>
                <a:cs typeface="+mn-cs"/>
              </a:rPr>
              <a:t>.2.3.4</a:t>
            </a:r>
          </a:p>
        </p:txBody>
      </p:sp>
      <p:sp>
        <p:nvSpPr>
          <p:cNvPr id="1664009" name="Text Box 9"/>
          <p:cNvSpPr txBox="1">
            <a:spLocks noChangeArrowheads="1"/>
          </p:cNvSpPr>
          <p:nvPr/>
        </p:nvSpPr>
        <p:spPr bwMode="auto">
          <a:xfrm>
            <a:off x="7246938" y="5754688"/>
            <a:ext cx="1147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E04D6"/>
                </a:solidFill>
                <a:latin typeface="+mn-lt"/>
                <a:ea typeface="+mn-ea"/>
                <a:cs typeface="+mn-cs"/>
              </a:rPr>
              <a:t>192</a:t>
            </a:r>
            <a:r>
              <a:rPr lang="en-US" sz="1800">
                <a:latin typeface="+mn-lt"/>
                <a:ea typeface="+mn-ea"/>
                <a:cs typeface="+mn-cs"/>
              </a:rPr>
              <a:t>.2.3.5</a:t>
            </a:r>
          </a:p>
        </p:txBody>
      </p:sp>
      <p:sp>
        <p:nvSpPr>
          <p:cNvPr id="1664010" name="Text Box 10"/>
          <p:cNvSpPr txBox="1">
            <a:spLocks noChangeArrowheads="1"/>
          </p:cNvSpPr>
          <p:nvPr/>
        </p:nvSpPr>
        <p:spPr bwMode="auto">
          <a:xfrm>
            <a:off x="1776413" y="4854575"/>
            <a:ext cx="89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5.6.7.8</a:t>
            </a:r>
          </a:p>
        </p:txBody>
      </p:sp>
      <p:sp>
        <p:nvSpPr>
          <p:cNvPr id="1664015" name="Text Box 15"/>
          <p:cNvSpPr txBox="1">
            <a:spLocks noChangeArrowheads="1"/>
          </p:cNvSpPr>
          <p:nvPr/>
        </p:nvSpPr>
        <p:spPr bwMode="auto">
          <a:xfrm>
            <a:off x="7364413" y="6149975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Clients</a:t>
            </a:r>
          </a:p>
        </p:txBody>
      </p:sp>
      <p:sp>
        <p:nvSpPr>
          <p:cNvPr id="1664016" name="Text Box 16"/>
          <p:cNvSpPr txBox="1">
            <a:spLocks noChangeArrowheads="1"/>
          </p:cNvSpPr>
          <p:nvPr/>
        </p:nvSpPr>
        <p:spPr bwMode="auto">
          <a:xfrm>
            <a:off x="1643063" y="3773488"/>
            <a:ext cx="903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1664017" name="Text Box 17"/>
          <p:cNvSpPr txBox="1">
            <a:spLocks noChangeArrowheads="1"/>
          </p:cNvSpPr>
          <p:nvPr/>
        </p:nvSpPr>
        <p:spPr bwMode="auto">
          <a:xfrm>
            <a:off x="3616325" y="4549775"/>
            <a:ext cx="103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Internet</a:t>
            </a:r>
          </a:p>
        </p:txBody>
      </p:sp>
      <p:pic>
        <p:nvPicPr>
          <p:cNvPr id="166927" name="Picture 40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0"/>
            <a:ext cx="485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4041" name="Text Box 41"/>
          <p:cNvSpPr txBox="1">
            <a:spLocks noChangeArrowheads="1"/>
          </p:cNvSpPr>
          <p:nvPr/>
        </p:nvSpPr>
        <p:spPr bwMode="auto">
          <a:xfrm>
            <a:off x="5189538" y="4191000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NAT</a:t>
            </a:r>
          </a:p>
        </p:txBody>
      </p:sp>
      <p:grpSp>
        <p:nvGrpSpPr>
          <p:cNvPr id="166929" name="Group 43"/>
          <p:cNvGrpSpPr>
            <a:grpSpLocks/>
          </p:cNvGrpSpPr>
          <p:nvPr/>
        </p:nvGrpSpPr>
        <p:grpSpPr bwMode="auto">
          <a:xfrm>
            <a:off x="7391400" y="4230688"/>
            <a:ext cx="304800" cy="1371600"/>
            <a:chOff x="4656" y="2665"/>
            <a:chExt cx="192" cy="864"/>
          </a:xfrm>
        </p:grpSpPr>
        <p:sp>
          <p:nvSpPr>
            <p:cNvPr id="1664012" name="Line 12"/>
            <p:cNvSpPr>
              <a:spLocks noChangeShapeType="1"/>
            </p:cNvSpPr>
            <p:nvPr/>
          </p:nvSpPr>
          <p:spPr bwMode="auto">
            <a:xfrm>
              <a:off x="4656" y="3433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13" name="Line 13"/>
            <p:cNvSpPr>
              <a:spLocks noChangeShapeType="1"/>
            </p:cNvSpPr>
            <p:nvPr/>
          </p:nvSpPr>
          <p:spPr bwMode="auto">
            <a:xfrm flipH="1" flipV="1">
              <a:off x="4656" y="2665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42" name="Line 42"/>
            <p:cNvSpPr>
              <a:spLocks noChangeShapeType="1"/>
            </p:cNvSpPr>
            <p:nvPr/>
          </p:nvSpPr>
          <p:spPr bwMode="auto">
            <a:xfrm>
              <a:off x="4656" y="273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64045" name="Text Box 45"/>
          <p:cNvSpPr txBox="1">
            <a:spLocks noChangeArrowheads="1"/>
          </p:cNvSpPr>
          <p:nvPr/>
        </p:nvSpPr>
        <p:spPr bwMode="auto">
          <a:xfrm>
            <a:off x="5097463" y="4891088"/>
            <a:ext cx="890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1.2.3.4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867400" y="4191000"/>
            <a:ext cx="3048000" cy="228600"/>
            <a:chOff x="3696" y="2640"/>
            <a:chExt cx="1920" cy="144"/>
          </a:xfrm>
        </p:grpSpPr>
        <p:sp>
          <p:nvSpPr>
            <p:cNvPr id="1664035" name="Rectangle 35"/>
            <p:cNvSpPr>
              <a:spLocks noChangeArrowheads="1"/>
            </p:cNvSpPr>
            <p:nvPr/>
          </p:nvSpPr>
          <p:spPr bwMode="auto">
            <a:xfrm>
              <a:off x="3696" y="2640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4036" name="Rectangle 36"/>
            <p:cNvSpPr>
              <a:spLocks noChangeArrowheads="1"/>
            </p:cNvSpPr>
            <p:nvPr/>
          </p:nvSpPr>
          <p:spPr bwMode="auto">
            <a:xfrm>
              <a:off x="4176" y="2640"/>
              <a:ext cx="624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E04D6"/>
                  </a:solidFill>
                  <a:latin typeface="+mn-lt"/>
                  <a:ea typeface="+mn-ea"/>
                  <a:cs typeface="+mn-cs"/>
                </a:rPr>
                <a:t>192</a:t>
              </a:r>
              <a:r>
                <a:rPr lang="en-US" sz="1800" dirty="0">
                  <a:latin typeface="+mn-lt"/>
                  <a:ea typeface="+mn-ea"/>
                  <a:cs typeface="+mn-cs"/>
                </a:rPr>
                <a:t>.2.3.4</a:t>
              </a:r>
            </a:p>
          </p:txBody>
        </p:sp>
        <p:sp>
          <p:nvSpPr>
            <p:cNvPr id="1664037" name="Rectangle 37"/>
            <p:cNvSpPr>
              <a:spLocks noChangeArrowheads="1"/>
            </p:cNvSpPr>
            <p:nvPr/>
          </p:nvSpPr>
          <p:spPr bwMode="auto">
            <a:xfrm>
              <a:off x="5328" y="2640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38" name="Rectangle 38"/>
            <p:cNvSpPr>
              <a:spLocks noChangeArrowheads="1"/>
            </p:cNvSpPr>
            <p:nvPr/>
          </p:nvSpPr>
          <p:spPr bwMode="auto">
            <a:xfrm>
              <a:off x="4800" y="2640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4039" name="Rectangle 39"/>
            <p:cNvSpPr>
              <a:spLocks noChangeArrowheads="1"/>
            </p:cNvSpPr>
            <p:nvPr/>
          </p:nvSpPr>
          <p:spPr bwMode="auto">
            <a:xfrm>
              <a:off x="4992" y="2640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3362325" y="5745163"/>
            <a:ext cx="3419475" cy="430212"/>
            <a:chOff x="2118" y="3619"/>
            <a:chExt cx="2154" cy="271"/>
          </a:xfrm>
        </p:grpSpPr>
        <p:sp>
          <p:nvSpPr>
            <p:cNvPr id="1664057" name="Rectangle 57"/>
            <p:cNvSpPr>
              <a:spLocks noChangeArrowheads="1"/>
            </p:cNvSpPr>
            <p:nvPr/>
          </p:nvSpPr>
          <p:spPr bwMode="auto">
            <a:xfrm>
              <a:off x="2176" y="3619"/>
              <a:ext cx="2096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954" name="Text Box 60"/>
            <p:cNvSpPr txBox="1">
              <a:spLocks noChangeArrowheads="1"/>
            </p:cNvSpPr>
            <p:nvPr/>
          </p:nvSpPr>
          <p:spPr bwMode="auto">
            <a:xfrm>
              <a:off x="2118" y="3657"/>
              <a:ext cx="21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192.2.3.4:1001   </a:t>
              </a:r>
              <a:r>
                <a:rPr lang="en-US" sz="1800">
                  <a:latin typeface="Arial" charset="0"/>
                  <a:sym typeface="Wingdings" charset="0"/>
                </a:rPr>
                <a:t>   1.2.3.4:2000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64062" name="AutoShape 62"/>
            <p:cNvSpPr>
              <a:spLocks noChangeArrowheads="1"/>
            </p:cNvSpPr>
            <p:nvPr/>
          </p:nvSpPr>
          <p:spPr bwMode="auto">
            <a:xfrm>
              <a:off x="3216" y="3744"/>
              <a:ext cx="144" cy="96"/>
            </a:xfrm>
            <a:prstGeom prst="leftRightArrow">
              <a:avLst>
                <a:gd name="adj1" fmla="val 50000"/>
                <a:gd name="adj2" fmla="val 3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64063" name="Line 63"/>
          <p:cNvSpPr>
            <a:spLocks noChangeShapeType="1"/>
          </p:cNvSpPr>
          <p:nvPr/>
        </p:nvSpPr>
        <p:spPr bwMode="auto">
          <a:xfrm flipH="1">
            <a:off x="3505200" y="46482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64064" name="Line 64"/>
          <p:cNvSpPr>
            <a:spLocks noChangeShapeType="1"/>
          </p:cNvSpPr>
          <p:nvPr/>
        </p:nvSpPr>
        <p:spPr bwMode="auto">
          <a:xfrm>
            <a:off x="5791200" y="4648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4419600" y="4876800"/>
            <a:ext cx="2895600" cy="228600"/>
            <a:chOff x="3792" y="2256"/>
            <a:chExt cx="1824" cy="144"/>
          </a:xfrm>
        </p:grpSpPr>
        <p:sp>
          <p:nvSpPr>
            <p:cNvPr id="1664047" name="Rectangle 47"/>
            <p:cNvSpPr>
              <a:spLocks noChangeArrowheads="1"/>
            </p:cNvSpPr>
            <p:nvPr/>
          </p:nvSpPr>
          <p:spPr bwMode="auto">
            <a:xfrm>
              <a:off x="3792" y="2256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4048" name="Rectangle 48"/>
            <p:cNvSpPr>
              <a:spLocks noChangeArrowheads="1"/>
            </p:cNvSpPr>
            <p:nvPr/>
          </p:nvSpPr>
          <p:spPr bwMode="auto">
            <a:xfrm>
              <a:off x="4320" y="2256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4049" name="Rectangle 49"/>
            <p:cNvSpPr>
              <a:spLocks noChangeArrowheads="1"/>
            </p:cNvSpPr>
            <p:nvPr/>
          </p:nvSpPr>
          <p:spPr bwMode="auto">
            <a:xfrm>
              <a:off x="5328" y="2256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50" name="Rectangle 50"/>
            <p:cNvSpPr>
              <a:spLocks noChangeArrowheads="1"/>
            </p:cNvSpPr>
            <p:nvPr/>
          </p:nvSpPr>
          <p:spPr bwMode="auto">
            <a:xfrm>
              <a:off x="4800" y="2256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4051" name="Rectangle 51"/>
            <p:cNvSpPr>
              <a:spLocks noChangeArrowheads="1"/>
            </p:cNvSpPr>
            <p:nvPr/>
          </p:nvSpPr>
          <p:spPr bwMode="auto">
            <a:xfrm>
              <a:off x="4992" y="225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2000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838200" y="4419600"/>
            <a:ext cx="2971800" cy="228600"/>
            <a:chOff x="816" y="3312"/>
            <a:chExt cx="1872" cy="144"/>
          </a:xfrm>
        </p:grpSpPr>
        <p:sp>
          <p:nvSpPr>
            <p:cNvPr id="1664019" name="Rectangle 19"/>
            <p:cNvSpPr>
              <a:spLocks noChangeArrowheads="1"/>
            </p:cNvSpPr>
            <p:nvPr/>
          </p:nvSpPr>
          <p:spPr bwMode="auto">
            <a:xfrm flipH="1">
              <a:off x="2160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4020" name="Rectangle 20"/>
            <p:cNvSpPr>
              <a:spLocks noChangeArrowheads="1"/>
            </p:cNvSpPr>
            <p:nvPr/>
          </p:nvSpPr>
          <p:spPr bwMode="auto">
            <a:xfrm flipH="1">
              <a:off x="1632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4021" name="Rectangle 21"/>
            <p:cNvSpPr>
              <a:spLocks noChangeArrowheads="1"/>
            </p:cNvSpPr>
            <p:nvPr/>
          </p:nvSpPr>
          <p:spPr bwMode="auto">
            <a:xfrm flipH="1">
              <a:off x="816" y="3312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22" name="Rectangle 22"/>
            <p:cNvSpPr>
              <a:spLocks noChangeArrowheads="1"/>
            </p:cNvSpPr>
            <p:nvPr/>
          </p:nvSpPr>
          <p:spPr bwMode="auto">
            <a:xfrm>
              <a:off x="1104" y="3312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4023" name="Rectangle 23"/>
            <p:cNvSpPr>
              <a:spLocks noChangeArrowheads="1"/>
            </p:cNvSpPr>
            <p:nvPr/>
          </p:nvSpPr>
          <p:spPr bwMode="auto">
            <a:xfrm>
              <a:off x="1296" y="3312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2000</a:t>
              </a: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4419600" y="4876800"/>
            <a:ext cx="3048000" cy="228600"/>
            <a:chOff x="3312" y="1776"/>
            <a:chExt cx="1920" cy="144"/>
          </a:xfrm>
        </p:grpSpPr>
        <p:sp>
          <p:nvSpPr>
            <p:cNvPr id="1664067" name="Rectangle 67"/>
            <p:cNvSpPr>
              <a:spLocks noChangeArrowheads="1"/>
            </p:cNvSpPr>
            <p:nvPr/>
          </p:nvSpPr>
          <p:spPr bwMode="auto">
            <a:xfrm flipH="1">
              <a:off x="4128" y="1776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4068" name="Rectangle 68"/>
            <p:cNvSpPr>
              <a:spLocks noChangeArrowheads="1"/>
            </p:cNvSpPr>
            <p:nvPr/>
          </p:nvSpPr>
          <p:spPr bwMode="auto">
            <a:xfrm flipH="1">
              <a:off x="4608" y="1776"/>
              <a:ext cx="624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0E04D6"/>
                  </a:solidFill>
                  <a:latin typeface="+mn-lt"/>
                  <a:ea typeface="+mn-ea"/>
                  <a:cs typeface="+mn-cs"/>
                </a:rPr>
                <a:t>192</a:t>
              </a:r>
              <a:r>
                <a:rPr lang="en-US" sz="1800">
                  <a:latin typeface="+mn-lt"/>
                  <a:ea typeface="+mn-ea"/>
                  <a:cs typeface="+mn-cs"/>
                </a:rPr>
                <a:t>.2.3.4</a:t>
              </a:r>
            </a:p>
          </p:txBody>
        </p:sp>
        <p:sp>
          <p:nvSpPr>
            <p:cNvPr id="1664069" name="Rectangle 69"/>
            <p:cNvSpPr>
              <a:spLocks noChangeArrowheads="1"/>
            </p:cNvSpPr>
            <p:nvPr/>
          </p:nvSpPr>
          <p:spPr bwMode="auto">
            <a:xfrm flipH="1">
              <a:off x="3312" y="1776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70" name="Rectangle 70"/>
            <p:cNvSpPr>
              <a:spLocks noChangeArrowheads="1"/>
            </p:cNvSpPr>
            <p:nvPr/>
          </p:nvSpPr>
          <p:spPr bwMode="auto">
            <a:xfrm flipH="1">
              <a:off x="3600" y="1776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4071" name="Rectangle 71"/>
            <p:cNvSpPr>
              <a:spLocks noChangeArrowheads="1"/>
            </p:cNvSpPr>
            <p:nvPr/>
          </p:nvSpPr>
          <p:spPr bwMode="auto">
            <a:xfrm flipH="1">
              <a:off x="3792" y="177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19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4.44444E-6 C -0.03298 0.02222 -0.06597 0.04445 -0.09791 0.05556 C -0.12986 0.06667 -0.16076 0.06667 -0.19166 0.06667 " pathEditMode="relative" ptsTypes="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5.55556E-6 L -0.29167 -5.55556E-6 L -0.375 -0.04445 " pathEditMode="relative" ptsTypes="A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5.55556E-6 C 0.05798 0.02431 0.11597 0.04862 0.17916 0.06112 C 0.24236 0.07362 0.31076 0.07431 0.37916 0.07501 " pathEditMode="relative" ptsTypes="a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C 0.04601 -0.01227 0.09202 -0.02454 0.12084 -0.03889 C 0.14966 -0.05324 0.16129 -0.06968 0.17292 -0.08611 " pathEditMode="relative" ptsTypes="a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B16D020-AC74-8442-8E62-0B02309A6436}" type="slidenum">
              <a:rPr lang="en-US" sz="1800" b="0">
                <a:latin typeface="Arial" charset="0"/>
              </a:rPr>
              <a:pPr eaLnBrk="1" hangingPunct="1"/>
              <a:t>16</a:t>
            </a:fld>
            <a:endParaRPr lang="en-US" sz="1800" b="0">
              <a:latin typeface="Arial" charset="0"/>
            </a:endParaRPr>
          </a:p>
        </p:txBody>
      </p:sp>
      <p:sp>
        <p:nvSpPr>
          <p:cNvPr id="1666050" name="Line 2"/>
          <p:cNvSpPr>
            <a:spLocks noChangeShapeType="1"/>
          </p:cNvSpPr>
          <p:nvPr/>
        </p:nvSpPr>
        <p:spPr bwMode="auto">
          <a:xfrm>
            <a:off x="5562600" y="47244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latin typeface="Helvetica" charset="0"/>
                <a:ea typeface="ＭＳ Ｐゴシック" charset="0"/>
                <a:cs typeface="ＭＳ Ｐゴシック" charset="0"/>
              </a:rPr>
              <a:t>NAT (cont</a:t>
            </a:r>
            <a:r>
              <a:rPr lang="ja-JP" altLang="en-US" sz="350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500">
                <a:latin typeface="Helvetica" charset="0"/>
                <a:ea typeface="ＭＳ Ｐゴシック" charset="0"/>
                <a:cs typeface="ＭＳ Ｐゴシック" charset="0"/>
              </a:rPr>
              <a:t>d)</a:t>
            </a:r>
            <a:endParaRPr lang="en-US" sz="35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68965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49688"/>
            <a:ext cx="2819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6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54488"/>
            <a:ext cx="30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7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4450" y="40020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8" name="Picture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4450" y="52212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6057" name="Text Box 9"/>
          <p:cNvSpPr txBox="1">
            <a:spLocks noChangeArrowheads="1"/>
          </p:cNvSpPr>
          <p:nvPr/>
        </p:nvSpPr>
        <p:spPr bwMode="auto">
          <a:xfrm>
            <a:off x="7323138" y="4495800"/>
            <a:ext cx="1147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E04D6"/>
                </a:solidFill>
                <a:latin typeface="+mn-lt"/>
                <a:ea typeface="+mn-ea"/>
                <a:cs typeface="+mn-cs"/>
              </a:rPr>
              <a:t>192</a:t>
            </a:r>
            <a:r>
              <a:rPr lang="en-US" sz="1800">
                <a:latin typeface="+mn-lt"/>
                <a:ea typeface="+mn-ea"/>
                <a:cs typeface="+mn-cs"/>
              </a:rPr>
              <a:t>.2.3.4</a:t>
            </a:r>
          </a:p>
        </p:txBody>
      </p:sp>
      <p:sp>
        <p:nvSpPr>
          <p:cNvPr id="1666058" name="Text Box 10"/>
          <p:cNvSpPr txBox="1">
            <a:spLocks noChangeArrowheads="1"/>
          </p:cNvSpPr>
          <p:nvPr/>
        </p:nvSpPr>
        <p:spPr bwMode="auto">
          <a:xfrm>
            <a:off x="7246938" y="5754688"/>
            <a:ext cx="1147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E04D6"/>
                </a:solidFill>
                <a:latin typeface="+mn-lt"/>
                <a:ea typeface="+mn-ea"/>
                <a:cs typeface="+mn-cs"/>
              </a:rPr>
              <a:t>192</a:t>
            </a:r>
            <a:r>
              <a:rPr lang="en-US" sz="1800">
                <a:latin typeface="+mn-lt"/>
                <a:ea typeface="+mn-ea"/>
                <a:cs typeface="+mn-cs"/>
              </a:rPr>
              <a:t>.2.3.5</a:t>
            </a:r>
          </a:p>
        </p:txBody>
      </p:sp>
      <p:sp>
        <p:nvSpPr>
          <p:cNvPr id="1666059" name="Text Box 11"/>
          <p:cNvSpPr txBox="1">
            <a:spLocks noChangeArrowheads="1"/>
          </p:cNvSpPr>
          <p:nvPr/>
        </p:nvSpPr>
        <p:spPr bwMode="auto">
          <a:xfrm>
            <a:off x="1776413" y="4854575"/>
            <a:ext cx="89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5.6.7.8</a:t>
            </a:r>
          </a:p>
        </p:txBody>
      </p:sp>
      <p:sp>
        <p:nvSpPr>
          <p:cNvPr id="1666060" name="Text Box 12"/>
          <p:cNvSpPr txBox="1">
            <a:spLocks noChangeArrowheads="1"/>
          </p:cNvSpPr>
          <p:nvPr/>
        </p:nvSpPr>
        <p:spPr bwMode="auto">
          <a:xfrm>
            <a:off x="7364413" y="6149975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Clients</a:t>
            </a:r>
          </a:p>
        </p:txBody>
      </p:sp>
      <p:sp>
        <p:nvSpPr>
          <p:cNvPr id="1666061" name="Text Box 13"/>
          <p:cNvSpPr txBox="1">
            <a:spLocks noChangeArrowheads="1"/>
          </p:cNvSpPr>
          <p:nvPr/>
        </p:nvSpPr>
        <p:spPr bwMode="auto">
          <a:xfrm>
            <a:off x="1643063" y="3773488"/>
            <a:ext cx="903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1666062" name="Text Box 14"/>
          <p:cNvSpPr txBox="1">
            <a:spLocks noChangeArrowheads="1"/>
          </p:cNvSpPr>
          <p:nvPr/>
        </p:nvSpPr>
        <p:spPr bwMode="auto">
          <a:xfrm>
            <a:off x="3616325" y="4549775"/>
            <a:ext cx="103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Internet</a:t>
            </a:r>
          </a:p>
        </p:txBody>
      </p:sp>
      <p:pic>
        <p:nvPicPr>
          <p:cNvPr id="168975" name="Picture 1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0"/>
            <a:ext cx="485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6064" name="Text Box 16"/>
          <p:cNvSpPr txBox="1">
            <a:spLocks noChangeArrowheads="1"/>
          </p:cNvSpPr>
          <p:nvPr/>
        </p:nvSpPr>
        <p:spPr bwMode="auto">
          <a:xfrm>
            <a:off x="5189538" y="4191000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NAT</a:t>
            </a:r>
          </a:p>
        </p:txBody>
      </p:sp>
      <p:grpSp>
        <p:nvGrpSpPr>
          <p:cNvPr id="168977" name="Group 17"/>
          <p:cNvGrpSpPr>
            <a:grpSpLocks/>
          </p:cNvGrpSpPr>
          <p:nvPr/>
        </p:nvGrpSpPr>
        <p:grpSpPr bwMode="auto">
          <a:xfrm>
            <a:off x="7391400" y="4230688"/>
            <a:ext cx="304800" cy="1371600"/>
            <a:chOff x="4656" y="2665"/>
            <a:chExt cx="192" cy="864"/>
          </a:xfrm>
        </p:grpSpPr>
        <p:sp>
          <p:nvSpPr>
            <p:cNvPr id="1666066" name="Line 18"/>
            <p:cNvSpPr>
              <a:spLocks noChangeShapeType="1"/>
            </p:cNvSpPr>
            <p:nvPr/>
          </p:nvSpPr>
          <p:spPr bwMode="auto">
            <a:xfrm>
              <a:off x="4656" y="3433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67" name="Line 19"/>
            <p:cNvSpPr>
              <a:spLocks noChangeShapeType="1"/>
            </p:cNvSpPr>
            <p:nvPr/>
          </p:nvSpPr>
          <p:spPr bwMode="auto">
            <a:xfrm flipH="1" flipV="1">
              <a:off x="4656" y="2665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68" name="Line 20"/>
            <p:cNvSpPr>
              <a:spLocks noChangeShapeType="1"/>
            </p:cNvSpPr>
            <p:nvPr/>
          </p:nvSpPr>
          <p:spPr bwMode="auto">
            <a:xfrm>
              <a:off x="4656" y="273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66069" name="Text Box 21"/>
          <p:cNvSpPr txBox="1">
            <a:spLocks noChangeArrowheads="1"/>
          </p:cNvSpPr>
          <p:nvPr/>
        </p:nvSpPr>
        <p:spPr bwMode="auto">
          <a:xfrm>
            <a:off x="5097463" y="4891088"/>
            <a:ext cx="890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1.2.3.4</a:t>
            </a:r>
          </a:p>
        </p:txBody>
      </p:sp>
      <p:grpSp>
        <p:nvGrpSpPr>
          <p:cNvPr id="168979" name="Group 28"/>
          <p:cNvGrpSpPr>
            <a:grpSpLocks/>
          </p:cNvGrpSpPr>
          <p:nvPr/>
        </p:nvGrpSpPr>
        <p:grpSpPr bwMode="auto">
          <a:xfrm>
            <a:off x="3362325" y="5745163"/>
            <a:ext cx="3419475" cy="430212"/>
            <a:chOff x="2118" y="3619"/>
            <a:chExt cx="2154" cy="271"/>
          </a:xfrm>
        </p:grpSpPr>
        <p:sp>
          <p:nvSpPr>
            <p:cNvPr id="1666077" name="Rectangle 29"/>
            <p:cNvSpPr>
              <a:spLocks noChangeArrowheads="1"/>
            </p:cNvSpPr>
            <p:nvPr/>
          </p:nvSpPr>
          <p:spPr bwMode="auto">
            <a:xfrm>
              <a:off x="2176" y="3619"/>
              <a:ext cx="2096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011" name="Text Box 30"/>
            <p:cNvSpPr txBox="1">
              <a:spLocks noChangeArrowheads="1"/>
            </p:cNvSpPr>
            <p:nvPr/>
          </p:nvSpPr>
          <p:spPr bwMode="auto">
            <a:xfrm>
              <a:off x="2118" y="3657"/>
              <a:ext cx="21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192.2.3.4:1001   </a:t>
              </a:r>
              <a:r>
                <a:rPr lang="en-US" sz="1800">
                  <a:latin typeface="Arial" charset="0"/>
                  <a:sym typeface="Wingdings" charset="0"/>
                </a:rPr>
                <a:t>   1.2.3.4:2000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66079" name="AutoShape 31"/>
            <p:cNvSpPr>
              <a:spLocks noChangeArrowheads="1"/>
            </p:cNvSpPr>
            <p:nvPr/>
          </p:nvSpPr>
          <p:spPr bwMode="auto">
            <a:xfrm>
              <a:off x="3216" y="3744"/>
              <a:ext cx="144" cy="96"/>
            </a:xfrm>
            <a:prstGeom prst="leftRightArrow">
              <a:avLst>
                <a:gd name="adj1" fmla="val 50000"/>
                <a:gd name="adj2" fmla="val 3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66080" name="Line 32"/>
          <p:cNvSpPr>
            <a:spLocks noChangeShapeType="1"/>
          </p:cNvSpPr>
          <p:nvPr/>
        </p:nvSpPr>
        <p:spPr bwMode="auto">
          <a:xfrm flipH="1">
            <a:off x="3505200" y="46482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66081" name="Line 33"/>
          <p:cNvSpPr>
            <a:spLocks noChangeShapeType="1"/>
          </p:cNvSpPr>
          <p:nvPr/>
        </p:nvSpPr>
        <p:spPr bwMode="auto">
          <a:xfrm>
            <a:off x="5791200" y="4648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419600" y="4876800"/>
            <a:ext cx="2895600" cy="228600"/>
            <a:chOff x="3792" y="2256"/>
            <a:chExt cx="1824" cy="144"/>
          </a:xfrm>
        </p:grpSpPr>
        <p:sp>
          <p:nvSpPr>
            <p:cNvPr id="1666083" name="Rectangle 35"/>
            <p:cNvSpPr>
              <a:spLocks noChangeArrowheads="1"/>
            </p:cNvSpPr>
            <p:nvPr/>
          </p:nvSpPr>
          <p:spPr bwMode="auto">
            <a:xfrm>
              <a:off x="3792" y="2256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6084" name="Rectangle 36"/>
            <p:cNvSpPr>
              <a:spLocks noChangeArrowheads="1"/>
            </p:cNvSpPr>
            <p:nvPr/>
          </p:nvSpPr>
          <p:spPr bwMode="auto">
            <a:xfrm>
              <a:off x="4320" y="2256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6085" name="Rectangle 37"/>
            <p:cNvSpPr>
              <a:spLocks noChangeArrowheads="1"/>
            </p:cNvSpPr>
            <p:nvPr/>
          </p:nvSpPr>
          <p:spPr bwMode="auto">
            <a:xfrm>
              <a:off x="5328" y="2256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86" name="Rectangle 38"/>
            <p:cNvSpPr>
              <a:spLocks noChangeArrowheads="1"/>
            </p:cNvSpPr>
            <p:nvPr/>
          </p:nvSpPr>
          <p:spPr bwMode="auto">
            <a:xfrm>
              <a:off x="4800" y="2256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6087" name="Rectangle 39"/>
            <p:cNvSpPr>
              <a:spLocks noChangeArrowheads="1"/>
            </p:cNvSpPr>
            <p:nvPr/>
          </p:nvSpPr>
          <p:spPr bwMode="auto">
            <a:xfrm>
              <a:off x="4992" y="225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2001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838200" y="4419600"/>
            <a:ext cx="2971800" cy="228600"/>
            <a:chOff x="816" y="3312"/>
            <a:chExt cx="1872" cy="144"/>
          </a:xfrm>
        </p:grpSpPr>
        <p:sp>
          <p:nvSpPr>
            <p:cNvPr id="1666089" name="Rectangle 41"/>
            <p:cNvSpPr>
              <a:spLocks noChangeArrowheads="1"/>
            </p:cNvSpPr>
            <p:nvPr/>
          </p:nvSpPr>
          <p:spPr bwMode="auto">
            <a:xfrm flipH="1">
              <a:off x="2160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6090" name="Rectangle 42"/>
            <p:cNvSpPr>
              <a:spLocks noChangeArrowheads="1"/>
            </p:cNvSpPr>
            <p:nvPr/>
          </p:nvSpPr>
          <p:spPr bwMode="auto">
            <a:xfrm flipH="1">
              <a:off x="1632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6091" name="Rectangle 43"/>
            <p:cNvSpPr>
              <a:spLocks noChangeArrowheads="1"/>
            </p:cNvSpPr>
            <p:nvPr/>
          </p:nvSpPr>
          <p:spPr bwMode="auto">
            <a:xfrm flipH="1">
              <a:off x="816" y="3312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92" name="Rectangle 44"/>
            <p:cNvSpPr>
              <a:spLocks noChangeArrowheads="1"/>
            </p:cNvSpPr>
            <p:nvPr/>
          </p:nvSpPr>
          <p:spPr bwMode="auto">
            <a:xfrm>
              <a:off x="1104" y="3312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6093" name="Rectangle 45"/>
            <p:cNvSpPr>
              <a:spLocks noChangeArrowheads="1"/>
            </p:cNvSpPr>
            <p:nvPr/>
          </p:nvSpPr>
          <p:spPr bwMode="auto">
            <a:xfrm>
              <a:off x="1296" y="3312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2001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419600" y="5105400"/>
            <a:ext cx="3048000" cy="228600"/>
            <a:chOff x="3312" y="1776"/>
            <a:chExt cx="1920" cy="144"/>
          </a:xfrm>
        </p:grpSpPr>
        <p:sp>
          <p:nvSpPr>
            <p:cNvPr id="1666095" name="Rectangle 47"/>
            <p:cNvSpPr>
              <a:spLocks noChangeArrowheads="1"/>
            </p:cNvSpPr>
            <p:nvPr/>
          </p:nvSpPr>
          <p:spPr bwMode="auto">
            <a:xfrm flipH="1">
              <a:off x="4128" y="1776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6096" name="Rectangle 48"/>
            <p:cNvSpPr>
              <a:spLocks noChangeArrowheads="1"/>
            </p:cNvSpPr>
            <p:nvPr/>
          </p:nvSpPr>
          <p:spPr bwMode="auto">
            <a:xfrm flipH="1">
              <a:off x="4608" y="1776"/>
              <a:ext cx="624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0E04D6"/>
                  </a:solidFill>
                  <a:latin typeface="+mn-lt"/>
                  <a:ea typeface="+mn-ea"/>
                  <a:cs typeface="+mn-cs"/>
                </a:rPr>
                <a:t>192</a:t>
              </a:r>
              <a:r>
                <a:rPr lang="en-US" sz="1800">
                  <a:latin typeface="+mn-lt"/>
                  <a:ea typeface="+mn-ea"/>
                  <a:cs typeface="+mn-cs"/>
                </a:rPr>
                <a:t>.2.3.5</a:t>
              </a:r>
            </a:p>
          </p:txBody>
        </p:sp>
        <p:sp>
          <p:nvSpPr>
            <p:cNvPr id="1666097" name="Rectangle 49"/>
            <p:cNvSpPr>
              <a:spLocks noChangeArrowheads="1"/>
            </p:cNvSpPr>
            <p:nvPr/>
          </p:nvSpPr>
          <p:spPr bwMode="auto">
            <a:xfrm flipH="1">
              <a:off x="3312" y="1776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98" name="Rectangle 50"/>
            <p:cNvSpPr>
              <a:spLocks noChangeArrowheads="1"/>
            </p:cNvSpPr>
            <p:nvPr/>
          </p:nvSpPr>
          <p:spPr bwMode="auto">
            <a:xfrm flipH="1">
              <a:off x="3600" y="1776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6099" name="Rectangle 51"/>
            <p:cNvSpPr>
              <a:spLocks noChangeArrowheads="1"/>
            </p:cNvSpPr>
            <p:nvPr/>
          </p:nvSpPr>
          <p:spPr bwMode="auto">
            <a:xfrm flipH="1">
              <a:off x="3792" y="177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362325" y="6172200"/>
            <a:ext cx="3419475" cy="430213"/>
            <a:chOff x="2118" y="3619"/>
            <a:chExt cx="2154" cy="271"/>
          </a:xfrm>
        </p:grpSpPr>
        <p:sp>
          <p:nvSpPr>
            <p:cNvPr id="1666101" name="Rectangle 53"/>
            <p:cNvSpPr>
              <a:spLocks noChangeArrowheads="1"/>
            </p:cNvSpPr>
            <p:nvPr/>
          </p:nvSpPr>
          <p:spPr bwMode="auto">
            <a:xfrm>
              <a:off x="2176" y="3619"/>
              <a:ext cx="2096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993" name="Text Box 54"/>
            <p:cNvSpPr txBox="1">
              <a:spLocks noChangeArrowheads="1"/>
            </p:cNvSpPr>
            <p:nvPr/>
          </p:nvSpPr>
          <p:spPr bwMode="auto">
            <a:xfrm>
              <a:off x="2118" y="3657"/>
              <a:ext cx="21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192.2.3.5:1001   </a:t>
              </a:r>
              <a:r>
                <a:rPr lang="en-US" sz="1800">
                  <a:latin typeface="Arial" charset="0"/>
                  <a:sym typeface="Wingdings" charset="0"/>
                </a:rPr>
                <a:t>   1.2.3.4:2001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66103" name="AutoShape 55"/>
            <p:cNvSpPr>
              <a:spLocks noChangeArrowheads="1"/>
            </p:cNvSpPr>
            <p:nvPr/>
          </p:nvSpPr>
          <p:spPr bwMode="auto">
            <a:xfrm>
              <a:off x="3216" y="3744"/>
              <a:ext cx="144" cy="96"/>
            </a:xfrm>
            <a:prstGeom prst="leftRightArrow">
              <a:avLst>
                <a:gd name="adj1" fmla="val 50000"/>
                <a:gd name="adj2" fmla="val 3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5867400" y="5562600"/>
            <a:ext cx="3048000" cy="228600"/>
            <a:chOff x="3696" y="2640"/>
            <a:chExt cx="1920" cy="144"/>
          </a:xfrm>
        </p:grpSpPr>
        <p:sp>
          <p:nvSpPr>
            <p:cNvPr id="1666071" name="Rectangle 23"/>
            <p:cNvSpPr>
              <a:spLocks noChangeArrowheads="1"/>
            </p:cNvSpPr>
            <p:nvPr/>
          </p:nvSpPr>
          <p:spPr bwMode="auto">
            <a:xfrm>
              <a:off x="3696" y="2640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6072" name="Rectangle 24"/>
            <p:cNvSpPr>
              <a:spLocks noChangeArrowheads="1"/>
            </p:cNvSpPr>
            <p:nvPr/>
          </p:nvSpPr>
          <p:spPr bwMode="auto">
            <a:xfrm>
              <a:off x="4176" y="2640"/>
              <a:ext cx="624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E04D6"/>
                  </a:solidFill>
                  <a:latin typeface="+mn-lt"/>
                  <a:ea typeface="+mn-ea"/>
                  <a:cs typeface="+mn-cs"/>
                </a:rPr>
                <a:t>192</a:t>
              </a:r>
              <a:r>
                <a:rPr lang="en-US" sz="1800" dirty="0">
                  <a:latin typeface="+mn-lt"/>
                  <a:ea typeface="+mn-ea"/>
                  <a:cs typeface="+mn-cs"/>
                </a:rPr>
                <a:t>.2.3.5</a:t>
              </a:r>
            </a:p>
          </p:txBody>
        </p:sp>
        <p:sp>
          <p:nvSpPr>
            <p:cNvPr id="1666073" name="Rectangle 25"/>
            <p:cNvSpPr>
              <a:spLocks noChangeArrowheads="1"/>
            </p:cNvSpPr>
            <p:nvPr/>
          </p:nvSpPr>
          <p:spPr bwMode="auto">
            <a:xfrm>
              <a:off x="5328" y="2640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74" name="Rectangle 26"/>
            <p:cNvSpPr>
              <a:spLocks noChangeArrowheads="1"/>
            </p:cNvSpPr>
            <p:nvPr/>
          </p:nvSpPr>
          <p:spPr bwMode="auto">
            <a:xfrm>
              <a:off x="4800" y="2640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6075" name="Rectangle 27"/>
            <p:cNvSpPr>
              <a:spLocks noChangeArrowheads="1"/>
            </p:cNvSpPr>
            <p:nvPr/>
          </p:nvSpPr>
          <p:spPr bwMode="auto">
            <a:xfrm>
              <a:off x="4992" y="2640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Assign addresses to machines behind same NAT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Usually in address block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192.168.0.0/16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Use port numbers to multiplex single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49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C -0.03455 -0.02407 -0.06893 -0.04815 -0.10226 -0.06019 C -0.13559 -0.07222 -0.16789 -0.07222 -0.2 -0.07222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5.55556E-6 L -0.29167 -5.55556E-6 L -0.375 -0.04445 " pathEditMode="relative" ptsTypes="A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5.55556E-6 C 0.05798 0.02431 0.11597 0.04862 0.17916 0.06112 C 0.24236 0.07362 0.31076 0.07431 0.37916 0.07501 " pathEditMode="relative" ptsTypes="a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0834 C 0.02986 0.02014 0.07639 0.03195 0.10555 0.04584 C 0.13472 0.05973 0.14652 0.0757 0.15833 0.09167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NAT: Early Example of “</a:t>
            </a:r>
            <a:r>
              <a:rPr lang="en-US" dirty="0" err="1" smtClean="0"/>
              <a:t>Middlebox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Boxes stuck into network to delivery functionality</a:t>
            </a:r>
          </a:p>
          <a:p>
            <a:pPr lvl="1"/>
            <a:r>
              <a:rPr lang="en-US" dirty="0" smtClean="0"/>
              <a:t>NATs, Firewalls,….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Don’t fit into architecture, violate E2E principle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But a very handy way to inject functionality that:</a:t>
            </a:r>
          </a:p>
          <a:p>
            <a:pPr lvl="1"/>
            <a:r>
              <a:rPr lang="en-US" dirty="0" smtClean="0"/>
              <a:t>Does not require end host changes or cooperation</a:t>
            </a:r>
          </a:p>
          <a:p>
            <a:pPr lvl="1"/>
            <a:r>
              <a:rPr lang="en-US" b="1" dirty="0" smtClean="0"/>
              <a:t>Is under operator control (e.g., security)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An interesting architectural challenge:</a:t>
            </a:r>
          </a:p>
          <a:p>
            <a:pPr lvl="1"/>
            <a:r>
              <a:rPr lang="en-US" dirty="0" smtClean="0"/>
              <a:t>How to incorporate </a:t>
            </a:r>
            <a:r>
              <a:rPr lang="en-US" dirty="0" err="1" smtClean="0"/>
              <a:t>middleboxes</a:t>
            </a:r>
            <a:r>
              <a:rPr lang="en-US" dirty="0" smtClean="0"/>
              <a:t> into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3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6D046C1-8BEF-C649-A9A9-5DC7627AB431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on Address Aggregation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4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Notation: dotted quad (e.g., 16.45.231.117)</a:t>
            </a:r>
          </a:p>
          <a:p>
            <a:pPr lvl="1"/>
            <a:r>
              <a:rPr lang="en-US" dirty="0" smtClean="0"/>
              <a:t>Set of four 8-bit numbers</a:t>
            </a:r>
          </a:p>
          <a:p>
            <a:r>
              <a:rPr lang="en-US" dirty="0" smtClean="0"/>
              <a:t>Structure: (prefix, suffix)</a:t>
            </a:r>
          </a:p>
          <a:p>
            <a:pPr lvl="1"/>
            <a:r>
              <a:rPr lang="en-US" dirty="0" smtClean="0"/>
              <a:t>Network component (prefix)</a:t>
            </a:r>
          </a:p>
          <a:p>
            <a:pPr lvl="1"/>
            <a:r>
              <a:rPr lang="en-US" dirty="0" smtClean="0"/>
              <a:t>Host component (suffix)</a:t>
            </a:r>
            <a:endParaRPr lang="en-US" dirty="0"/>
          </a:p>
          <a:p>
            <a:r>
              <a:rPr lang="en-US" dirty="0" smtClean="0"/>
              <a:t>Slash notation: </a:t>
            </a:r>
            <a:r>
              <a:rPr lang="en-US" dirty="0"/>
              <a:t>/x means that prefix is x bits </a:t>
            </a:r>
            <a:r>
              <a:rPr lang="en-US" dirty="0" smtClean="0"/>
              <a:t>long</a:t>
            </a:r>
          </a:p>
          <a:p>
            <a:r>
              <a:rPr lang="en-US" dirty="0" smtClean="0"/>
              <a:t>Addressing schemes:</a:t>
            </a:r>
          </a:p>
          <a:p>
            <a:pPr lvl="1"/>
            <a:r>
              <a:rPr lang="en-US" dirty="0" smtClean="0"/>
              <a:t>Original: prefix of length 8 (all addresses in /8s)</a:t>
            </a:r>
          </a:p>
          <a:p>
            <a:pPr lvl="1"/>
            <a:r>
              <a:rPr lang="en-US" dirty="0" err="1" smtClean="0"/>
              <a:t>Classful</a:t>
            </a:r>
            <a:r>
              <a:rPr lang="en-US" dirty="0" smtClean="0"/>
              <a:t>: opening bits determined length of prefix</a:t>
            </a:r>
          </a:p>
          <a:p>
            <a:pPr marL="677862" lvl="2" indent="0">
              <a:buNone/>
            </a:pPr>
            <a:r>
              <a:rPr lang="en-US" dirty="0" smtClean="0"/>
              <a:t>E.g., 0 meant /8, 10 meant /16, 110 meant </a:t>
            </a:r>
            <a:r>
              <a:rPr lang="en-US" dirty="0"/>
              <a:t>/</a:t>
            </a:r>
            <a:r>
              <a:rPr lang="en-US" dirty="0" smtClean="0"/>
              <a:t>24, 1110 meant </a:t>
            </a:r>
            <a:r>
              <a:rPr lang="en-US" dirty="0" err="1" smtClean="0"/>
              <a:t>mcast</a:t>
            </a:r>
            <a:endParaRPr lang="en-US" dirty="0"/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Classless (CIDR): explicit mask defines prefix</a:t>
            </a:r>
          </a:p>
          <a:p>
            <a:pPr marL="339725" lvl="1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2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Dealing with address scarcity: DHCP</a:t>
            </a:r>
            <a:r>
              <a:rPr lang="en-US" dirty="0" smtClean="0"/>
              <a:t>, </a:t>
            </a:r>
            <a:r>
              <a:rPr lang="en-US" dirty="0" smtClean="0"/>
              <a:t>NAT</a:t>
            </a:r>
            <a:endParaRPr lang="en-US" dirty="0" smtClean="0"/>
          </a:p>
          <a:p>
            <a:r>
              <a:rPr lang="en-US" dirty="0" smtClean="0"/>
              <a:t>Address Aggregation</a:t>
            </a:r>
          </a:p>
          <a:p>
            <a:r>
              <a:rPr lang="en-US" dirty="0" smtClean="0"/>
              <a:t>Conceptual issues</a:t>
            </a:r>
          </a:p>
          <a:p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4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9E91640-6F3B-8345-9272-BB05035AC6C5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CIDR Addressing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457200" y="1981200"/>
            <a:ext cx="7853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800" dirty="0">
                <a:latin typeface="Arial" charset="0"/>
              </a:rPr>
              <a:t>IP Address : </a:t>
            </a:r>
            <a:r>
              <a:rPr lang="en-US" sz="2800" dirty="0" smtClean="0">
                <a:latin typeface="Arial" charset="0"/>
              </a:rPr>
              <a:t>12.4.2.1       </a:t>
            </a:r>
            <a:r>
              <a:rPr lang="en-US" sz="2800" dirty="0">
                <a:latin typeface="Arial" charset="0"/>
              </a:rPr>
              <a:t>IP  Mask: 255.254.0.0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600200" y="2660650"/>
            <a:ext cx="3429000" cy="31305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269" name="Group 5"/>
          <p:cNvGrpSpPr>
            <a:grpSpLocks/>
          </p:cNvGrpSpPr>
          <p:nvPr/>
        </p:nvGrpSpPr>
        <p:grpSpPr bwMode="auto">
          <a:xfrm>
            <a:off x="1524000" y="2868613"/>
            <a:ext cx="7466013" cy="538162"/>
            <a:chOff x="960" y="1571"/>
            <a:chExt cx="4703" cy="339"/>
          </a:xfrm>
        </p:grpSpPr>
        <p:grpSp>
          <p:nvGrpSpPr>
            <p:cNvPr id="139293" name="Group 6"/>
            <p:cNvGrpSpPr>
              <a:grpSpLocks/>
            </p:cNvGrpSpPr>
            <p:nvPr/>
          </p:nvGrpSpPr>
          <p:grpSpPr bwMode="auto">
            <a:xfrm>
              <a:off x="994" y="1582"/>
              <a:ext cx="4616" cy="328"/>
              <a:chOff x="994" y="1582"/>
              <a:chExt cx="4616" cy="328"/>
            </a:xfrm>
          </p:grpSpPr>
          <p:sp>
            <p:nvSpPr>
              <p:cNvPr id="945159" name="Rectangle 7"/>
              <p:cNvSpPr>
                <a:spLocks noChangeArrowheads="1"/>
              </p:cNvSpPr>
              <p:nvPr/>
            </p:nvSpPr>
            <p:spPr bwMode="auto">
              <a:xfrm>
                <a:off x="994" y="1586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9299" name="Line 8"/>
              <p:cNvSpPr>
                <a:spLocks noChangeShapeType="1"/>
              </p:cNvSpPr>
              <p:nvPr/>
            </p:nvSpPr>
            <p:spPr bwMode="auto">
              <a:xfrm>
                <a:off x="3294" y="158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0" name="Line 9"/>
              <p:cNvSpPr>
                <a:spLocks noChangeShapeType="1"/>
              </p:cNvSpPr>
              <p:nvPr/>
            </p:nvSpPr>
            <p:spPr bwMode="auto">
              <a:xfrm>
                <a:off x="2158" y="1582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1" name="Line 10"/>
              <p:cNvSpPr>
                <a:spLocks noChangeShapeType="1"/>
              </p:cNvSpPr>
              <p:nvPr/>
            </p:nvSpPr>
            <p:spPr bwMode="auto">
              <a:xfrm>
                <a:off x="4462" y="1590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94" name="Rectangle 11"/>
            <p:cNvSpPr>
              <a:spLocks noChangeArrowheads="1"/>
            </p:cNvSpPr>
            <p:nvPr/>
          </p:nvSpPr>
          <p:spPr bwMode="auto">
            <a:xfrm>
              <a:off x="960" y="1571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00001100</a:t>
              </a:r>
            </a:p>
          </p:txBody>
        </p:sp>
        <p:sp>
          <p:nvSpPr>
            <p:cNvPr id="139295" name="Rectangle 12"/>
            <p:cNvSpPr>
              <a:spLocks noChangeArrowheads="1"/>
            </p:cNvSpPr>
            <p:nvPr/>
          </p:nvSpPr>
          <p:spPr bwMode="auto">
            <a:xfrm>
              <a:off x="2157" y="1571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00000100</a:t>
              </a:r>
            </a:p>
          </p:txBody>
        </p:sp>
        <p:sp>
          <p:nvSpPr>
            <p:cNvPr id="139296" name="Rectangle 13"/>
            <p:cNvSpPr>
              <a:spLocks noChangeArrowheads="1"/>
            </p:cNvSpPr>
            <p:nvPr/>
          </p:nvSpPr>
          <p:spPr bwMode="auto">
            <a:xfrm>
              <a:off x="3324" y="1579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latin typeface="Monaco"/>
                  <a:cs typeface="Monaco"/>
                </a:rPr>
                <a:t>00000010</a:t>
              </a:r>
              <a:endParaRPr lang="en-US" sz="2800" b="0" dirty="0">
                <a:latin typeface="Monaco"/>
                <a:cs typeface="Monaco"/>
              </a:endParaRPr>
            </a:p>
          </p:txBody>
        </p:sp>
        <p:sp>
          <p:nvSpPr>
            <p:cNvPr id="139297" name="Rectangle 14"/>
            <p:cNvSpPr>
              <a:spLocks noChangeArrowheads="1"/>
            </p:cNvSpPr>
            <p:nvPr/>
          </p:nvSpPr>
          <p:spPr bwMode="auto">
            <a:xfrm>
              <a:off x="4460" y="1579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latin typeface="Monaco"/>
                  <a:cs typeface="Monaco"/>
                </a:rPr>
                <a:t>00000001</a:t>
              </a:r>
              <a:endParaRPr lang="en-US" sz="2800" b="0" dirty="0">
                <a:latin typeface="Monaco"/>
                <a:cs typeface="Monaco"/>
              </a:endParaRPr>
            </a:p>
          </p:txBody>
        </p:sp>
      </p:grpSp>
      <p:grpSp>
        <p:nvGrpSpPr>
          <p:cNvPr id="139270" name="Group 15"/>
          <p:cNvGrpSpPr>
            <a:grpSpLocks/>
          </p:cNvGrpSpPr>
          <p:nvPr/>
        </p:nvGrpSpPr>
        <p:grpSpPr bwMode="auto">
          <a:xfrm>
            <a:off x="1524001" y="4029075"/>
            <a:ext cx="7461251" cy="538163"/>
            <a:chOff x="960" y="2302"/>
            <a:chExt cx="4700" cy="339"/>
          </a:xfrm>
        </p:grpSpPr>
        <p:grpSp>
          <p:nvGrpSpPr>
            <p:cNvPr id="139284" name="Group 16"/>
            <p:cNvGrpSpPr>
              <a:grpSpLocks/>
            </p:cNvGrpSpPr>
            <p:nvPr/>
          </p:nvGrpSpPr>
          <p:grpSpPr bwMode="auto">
            <a:xfrm>
              <a:off x="991" y="2313"/>
              <a:ext cx="4616" cy="328"/>
              <a:chOff x="991" y="2313"/>
              <a:chExt cx="4616" cy="328"/>
            </a:xfrm>
          </p:grpSpPr>
          <p:sp>
            <p:nvSpPr>
              <p:cNvPr id="945169" name="Rectangle 17"/>
              <p:cNvSpPr>
                <a:spLocks noChangeArrowheads="1"/>
              </p:cNvSpPr>
              <p:nvPr/>
            </p:nvSpPr>
            <p:spPr bwMode="auto">
              <a:xfrm>
                <a:off x="991" y="2317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9290" name="Line 18"/>
              <p:cNvSpPr>
                <a:spLocks noChangeShapeType="1"/>
              </p:cNvSpPr>
              <p:nvPr/>
            </p:nvSpPr>
            <p:spPr bwMode="auto">
              <a:xfrm>
                <a:off x="3291" y="2313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1" name="Line 19"/>
              <p:cNvSpPr>
                <a:spLocks noChangeShapeType="1"/>
              </p:cNvSpPr>
              <p:nvPr/>
            </p:nvSpPr>
            <p:spPr bwMode="auto">
              <a:xfrm>
                <a:off x="2155" y="2313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2" name="Line 20"/>
              <p:cNvSpPr>
                <a:spLocks noChangeShapeType="1"/>
              </p:cNvSpPr>
              <p:nvPr/>
            </p:nvSpPr>
            <p:spPr bwMode="auto">
              <a:xfrm>
                <a:off x="4459" y="2321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85" name="Rectangle 21"/>
            <p:cNvSpPr>
              <a:spLocks noChangeArrowheads="1"/>
            </p:cNvSpPr>
            <p:nvPr/>
          </p:nvSpPr>
          <p:spPr bwMode="auto">
            <a:xfrm>
              <a:off x="960" y="2302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11111111</a:t>
              </a:r>
            </a:p>
          </p:txBody>
        </p:sp>
        <p:sp>
          <p:nvSpPr>
            <p:cNvPr id="139286" name="Rectangle 22"/>
            <p:cNvSpPr>
              <a:spLocks noChangeArrowheads="1"/>
            </p:cNvSpPr>
            <p:nvPr/>
          </p:nvSpPr>
          <p:spPr bwMode="auto">
            <a:xfrm>
              <a:off x="2160" y="2302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11111110</a:t>
              </a:r>
            </a:p>
          </p:txBody>
        </p:sp>
        <p:sp>
          <p:nvSpPr>
            <p:cNvPr id="139287" name="Rectangle 23"/>
            <p:cNvSpPr>
              <a:spLocks noChangeArrowheads="1"/>
            </p:cNvSpPr>
            <p:nvPr/>
          </p:nvSpPr>
          <p:spPr bwMode="auto">
            <a:xfrm>
              <a:off x="3321" y="2310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00000000</a:t>
              </a:r>
            </a:p>
          </p:txBody>
        </p:sp>
        <p:sp>
          <p:nvSpPr>
            <p:cNvPr id="139288" name="Rectangle 24"/>
            <p:cNvSpPr>
              <a:spLocks noChangeArrowheads="1"/>
            </p:cNvSpPr>
            <p:nvPr/>
          </p:nvSpPr>
          <p:spPr bwMode="auto">
            <a:xfrm>
              <a:off x="4457" y="2310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00000000</a:t>
              </a:r>
            </a:p>
          </p:txBody>
        </p:sp>
      </p:grpSp>
      <p:sp>
        <p:nvSpPr>
          <p:cNvPr id="139271" name="Rectangle 25"/>
          <p:cNvSpPr>
            <a:spLocks noChangeArrowheads="1"/>
          </p:cNvSpPr>
          <p:nvPr/>
        </p:nvSpPr>
        <p:spPr bwMode="auto">
          <a:xfrm>
            <a:off x="76200" y="2971800"/>
            <a:ext cx="1489075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Address </a:t>
            </a:r>
          </a:p>
        </p:txBody>
      </p:sp>
      <p:sp>
        <p:nvSpPr>
          <p:cNvPr id="139272" name="Rectangle 26"/>
          <p:cNvSpPr>
            <a:spLocks noChangeArrowheads="1"/>
          </p:cNvSpPr>
          <p:nvPr/>
        </p:nvSpPr>
        <p:spPr bwMode="auto">
          <a:xfrm>
            <a:off x="577850" y="4097338"/>
            <a:ext cx="94615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 dirty="0">
                <a:latin typeface="Arial" charset="0"/>
              </a:rPr>
              <a:t>Mask</a:t>
            </a:r>
          </a:p>
        </p:txBody>
      </p:sp>
      <p:sp>
        <p:nvSpPr>
          <p:cNvPr id="139273" name="Line 27"/>
          <p:cNvSpPr>
            <a:spLocks noChangeShapeType="1"/>
          </p:cNvSpPr>
          <p:nvPr/>
        </p:nvSpPr>
        <p:spPr bwMode="auto">
          <a:xfrm>
            <a:off x="8932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4" name="Line 28"/>
          <p:cNvSpPr>
            <a:spLocks noChangeShapeType="1"/>
          </p:cNvSpPr>
          <p:nvPr/>
        </p:nvSpPr>
        <p:spPr bwMode="auto">
          <a:xfrm>
            <a:off x="5029200" y="48704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5" name="Rectangle 29"/>
          <p:cNvSpPr>
            <a:spLocks noChangeArrowheads="1"/>
          </p:cNvSpPr>
          <p:nvPr/>
        </p:nvSpPr>
        <p:spPr bwMode="auto">
          <a:xfrm>
            <a:off x="6248400" y="4946650"/>
            <a:ext cx="157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for hosts </a:t>
            </a:r>
          </a:p>
        </p:txBody>
      </p:sp>
      <p:sp>
        <p:nvSpPr>
          <p:cNvPr id="139276" name="Line 30"/>
          <p:cNvSpPr>
            <a:spLocks noChangeShapeType="1"/>
          </p:cNvSpPr>
          <p:nvPr/>
        </p:nvSpPr>
        <p:spPr bwMode="auto">
          <a:xfrm>
            <a:off x="5029200" y="517525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7" name="Line 31"/>
          <p:cNvSpPr>
            <a:spLocks noChangeShapeType="1"/>
          </p:cNvSpPr>
          <p:nvPr/>
        </p:nvSpPr>
        <p:spPr bwMode="auto">
          <a:xfrm>
            <a:off x="8153400" y="5175250"/>
            <a:ext cx="754063" cy="14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Line 32"/>
          <p:cNvSpPr>
            <a:spLocks noChangeShapeType="1"/>
          </p:cNvSpPr>
          <p:nvPr/>
        </p:nvSpPr>
        <p:spPr bwMode="auto">
          <a:xfrm flipH="1" flipV="1">
            <a:off x="4686300" y="5175250"/>
            <a:ext cx="342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Line 33"/>
          <p:cNvSpPr>
            <a:spLocks noChangeShapeType="1"/>
          </p:cNvSpPr>
          <p:nvPr/>
        </p:nvSpPr>
        <p:spPr bwMode="auto">
          <a:xfrm>
            <a:off x="1566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0" name="Rectangle 34"/>
          <p:cNvSpPr>
            <a:spLocks noChangeArrowheads="1"/>
          </p:cNvSpPr>
          <p:nvPr/>
        </p:nvSpPr>
        <p:spPr bwMode="auto">
          <a:xfrm>
            <a:off x="2133600" y="494665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Network Prefix </a:t>
            </a:r>
          </a:p>
        </p:txBody>
      </p:sp>
      <p:sp>
        <p:nvSpPr>
          <p:cNvPr id="139281" name="Line 35"/>
          <p:cNvSpPr>
            <a:spLocks noChangeShapeType="1"/>
          </p:cNvSpPr>
          <p:nvPr/>
        </p:nvSpPr>
        <p:spPr bwMode="auto">
          <a:xfrm>
            <a:off x="1566863" y="5172075"/>
            <a:ext cx="490537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Text Box 36"/>
          <p:cNvSpPr txBox="1">
            <a:spLocks noChangeArrowheads="1"/>
          </p:cNvSpPr>
          <p:nvPr/>
        </p:nvSpPr>
        <p:spPr bwMode="auto">
          <a:xfrm>
            <a:off x="1295401" y="1203325"/>
            <a:ext cx="7112488" cy="70852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</a:rPr>
              <a:t>Use two 32-bit numbers to represent a </a:t>
            </a:r>
            <a:r>
              <a:rPr lang="en-US" dirty="0" smtClean="0">
                <a:latin typeface="Arial" charset="0"/>
              </a:rPr>
              <a:t>network location</a:t>
            </a:r>
          </a:p>
          <a:p>
            <a:pPr algn="ctr"/>
            <a:r>
              <a:rPr lang="en-US" dirty="0" smtClean="0">
                <a:latin typeface="Arial" charset="0"/>
              </a:rPr>
              <a:t>Address </a:t>
            </a:r>
            <a:r>
              <a:rPr lang="en-US" dirty="0">
                <a:latin typeface="Arial" charset="0"/>
              </a:rPr>
              <a:t>+ Mask  </a:t>
            </a:r>
          </a:p>
        </p:txBody>
      </p:sp>
    </p:spTree>
    <p:extLst>
      <p:ext uri="{BB962C8B-B14F-4D97-AF65-F5344CB8AC3E}">
        <p14:creationId xmlns:p14="http://schemas.microsoft.com/office/powerpoint/2010/main" val="65861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/>
      <p:bldP spid="139273" grpId="0" animBg="1"/>
      <p:bldP spid="139274" grpId="0" animBg="1"/>
      <p:bldP spid="139275" grpId="0"/>
      <p:bldP spid="139276" grpId="0" animBg="1"/>
      <p:bldP spid="139277" grpId="0" animBg="1"/>
      <p:bldP spid="139278" grpId="0" animBg="1"/>
      <p:bldP spid="139279" grpId="0" animBg="1"/>
      <p:bldP spid="139280" grpId="0"/>
      <p:bldP spid="1392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9E91640-6F3B-8345-9272-BB05035AC6C5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CIDR </a:t>
            </a:r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Prefixes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457200" y="1981200"/>
            <a:ext cx="6946087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800" dirty="0" smtClean="0">
                <a:latin typeface="Arial" charset="0"/>
              </a:rPr>
              <a:t>Prefix</a:t>
            </a:r>
            <a:r>
              <a:rPr lang="en-US" sz="2800" dirty="0" smtClean="0">
                <a:latin typeface="Arial" charset="0"/>
              </a:rPr>
              <a:t>: 12.4.0.0       </a:t>
            </a:r>
            <a:r>
              <a:rPr lang="en-US" sz="2800" dirty="0">
                <a:latin typeface="Arial" charset="0"/>
              </a:rPr>
              <a:t>IP  Mask: 255.254.0.0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600200" y="2660650"/>
            <a:ext cx="3429000" cy="31305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269" name="Group 5"/>
          <p:cNvGrpSpPr>
            <a:grpSpLocks/>
          </p:cNvGrpSpPr>
          <p:nvPr/>
        </p:nvGrpSpPr>
        <p:grpSpPr bwMode="auto">
          <a:xfrm>
            <a:off x="1524000" y="2868613"/>
            <a:ext cx="7466013" cy="538162"/>
            <a:chOff x="960" y="1571"/>
            <a:chExt cx="4703" cy="339"/>
          </a:xfrm>
        </p:grpSpPr>
        <p:grpSp>
          <p:nvGrpSpPr>
            <p:cNvPr id="139293" name="Group 6"/>
            <p:cNvGrpSpPr>
              <a:grpSpLocks/>
            </p:cNvGrpSpPr>
            <p:nvPr/>
          </p:nvGrpSpPr>
          <p:grpSpPr bwMode="auto">
            <a:xfrm>
              <a:off x="994" y="1582"/>
              <a:ext cx="4616" cy="328"/>
              <a:chOff x="994" y="1582"/>
              <a:chExt cx="4616" cy="328"/>
            </a:xfrm>
          </p:grpSpPr>
          <p:sp>
            <p:nvSpPr>
              <p:cNvPr id="945159" name="Rectangle 7"/>
              <p:cNvSpPr>
                <a:spLocks noChangeArrowheads="1"/>
              </p:cNvSpPr>
              <p:nvPr/>
            </p:nvSpPr>
            <p:spPr bwMode="auto">
              <a:xfrm>
                <a:off x="994" y="1586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9299" name="Line 8"/>
              <p:cNvSpPr>
                <a:spLocks noChangeShapeType="1"/>
              </p:cNvSpPr>
              <p:nvPr/>
            </p:nvSpPr>
            <p:spPr bwMode="auto">
              <a:xfrm>
                <a:off x="3294" y="158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0" name="Line 9"/>
              <p:cNvSpPr>
                <a:spLocks noChangeShapeType="1"/>
              </p:cNvSpPr>
              <p:nvPr/>
            </p:nvSpPr>
            <p:spPr bwMode="auto">
              <a:xfrm>
                <a:off x="2158" y="1582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1" name="Line 10"/>
              <p:cNvSpPr>
                <a:spLocks noChangeShapeType="1"/>
              </p:cNvSpPr>
              <p:nvPr/>
            </p:nvSpPr>
            <p:spPr bwMode="auto">
              <a:xfrm>
                <a:off x="4462" y="1590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94" name="Rectangle 11"/>
            <p:cNvSpPr>
              <a:spLocks noChangeArrowheads="1"/>
            </p:cNvSpPr>
            <p:nvPr/>
          </p:nvSpPr>
          <p:spPr bwMode="auto">
            <a:xfrm>
              <a:off x="960" y="1571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00001100</a:t>
              </a:r>
            </a:p>
          </p:txBody>
        </p:sp>
        <p:sp>
          <p:nvSpPr>
            <p:cNvPr id="139295" name="Rectangle 12"/>
            <p:cNvSpPr>
              <a:spLocks noChangeArrowheads="1"/>
            </p:cNvSpPr>
            <p:nvPr/>
          </p:nvSpPr>
          <p:spPr bwMode="auto">
            <a:xfrm>
              <a:off x="2157" y="1571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00000100</a:t>
              </a:r>
            </a:p>
          </p:txBody>
        </p:sp>
        <p:sp>
          <p:nvSpPr>
            <p:cNvPr id="139296" name="Rectangle 13"/>
            <p:cNvSpPr>
              <a:spLocks noChangeArrowheads="1"/>
            </p:cNvSpPr>
            <p:nvPr/>
          </p:nvSpPr>
          <p:spPr bwMode="auto">
            <a:xfrm>
              <a:off x="3324" y="1579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latin typeface="Monaco"/>
                  <a:cs typeface="Monaco"/>
                </a:rPr>
                <a:t>00000000</a:t>
              </a:r>
              <a:endParaRPr lang="en-US" sz="2800" b="0" dirty="0">
                <a:latin typeface="Monaco"/>
                <a:cs typeface="Monaco"/>
              </a:endParaRPr>
            </a:p>
          </p:txBody>
        </p:sp>
        <p:sp>
          <p:nvSpPr>
            <p:cNvPr id="139297" name="Rectangle 14"/>
            <p:cNvSpPr>
              <a:spLocks noChangeArrowheads="1"/>
            </p:cNvSpPr>
            <p:nvPr/>
          </p:nvSpPr>
          <p:spPr bwMode="auto">
            <a:xfrm>
              <a:off x="4460" y="1579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latin typeface="Monaco"/>
                  <a:cs typeface="Monaco"/>
                </a:rPr>
                <a:t>00000000</a:t>
              </a:r>
              <a:endParaRPr lang="en-US" sz="2800" b="0" dirty="0">
                <a:latin typeface="Monaco"/>
                <a:cs typeface="Monaco"/>
              </a:endParaRPr>
            </a:p>
          </p:txBody>
        </p:sp>
      </p:grpSp>
      <p:grpSp>
        <p:nvGrpSpPr>
          <p:cNvPr id="139270" name="Group 15"/>
          <p:cNvGrpSpPr>
            <a:grpSpLocks/>
          </p:cNvGrpSpPr>
          <p:nvPr/>
        </p:nvGrpSpPr>
        <p:grpSpPr bwMode="auto">
          <a:xfrm>
            <a:off x="1524001" y="4029075"/>
            <a:ext cx="7461251" cy="538163"/>
            <a:chOff x="960" y="2302"/>
            <a:chExt cx="4700" cy="339"/>
          </a:xfrm>
        </p:grpSpPr>
        <p:grpSp>
          <p:nvGrpSpPr>
            <p:cNvPr id="139284" name="Group 16"/>
            <p:cNvGrpSpPr>
              <a:grpSpLocks/>
            </p:cNvGrpSpPr>
            <p:nvPr/>
          </p:nvGrpSpPr>
          <p:grpSpPr bwMode="auto">
            <a:xfrm>
              <a:off x="991" y="2313"/>
              <a:ext cx="4616" cy="328"/>
              <a:chOff x="991" y="2313"/>
              <a:chExt cx="4616" cy="328"/>
            </a:xfrm>
          </p:grpSpPr>
          <p:sp>
            <p:nvSpPr>
              <p:cNvPr id="945169" name="Rectangle 17"/>
              <p:cNvSpPr>
                <a:spLocks noChangeArrowheads="1"/>
              </p:cNvSpPr>
              <p:nvPr/>
            </p:nvSpPr>
            <p:spPr bwMode="auto">
              <a:xfrm>
                <a:off x="991" y="2317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9290" name="Line 18"/>
              <p:cNvSpPr>
                <a:spLocks noChangeShapeType="1"/>
              </p:cNvSpPr>
              <p:nvPr/>
            </p:nvSpPr>
            <p:spPr bwMode="auto">
              <a:xfrm>
                <a:off x="3291" y="2313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1" name="Line 19"/>
              <p:cNvSpPr>
                <a:spLocks noChangeShapeType="1"/>
              </p:cNvSpPr>
              <p:nvPr/>
            </p:nvSpPr>
            <p:spPr bwMode="auto">
              <a:xfrm>
                <a:off x="2155" y="2313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2" name="Line 20"/>
              <p:cNvSpPr>
                <a:spLocks noChangeShapeType="1"/>
              </p:cNvSpPr>
              <p:nvPr/>
            </p:nvSpPr>
            <p:spPr bwMode="auto">
              <a:xfrm>
                <a:off x="4459" y="2321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85" name="Rectangle 21"/>
            <p:cNvSpPr>
              <a:spLocks noChangeArrowheads="1"/>
            </p:cNvSpPr>
            <p:nvPr/>
          </p:nvSpPr>
          <p:spPr bwMode="auto">
            <a:xfrm>
              <a:off x="960" y="2302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11111111</a:t>
              </a:r>
            </a:p>
          </p:txBody>
        </p:sp>
        <p:sp>
          <p:nvSpPr>
            <p:cNvPr id="139286" name="Rectangle 22"/>
            <p:cNvSpPr>
              <a:spLocks noChangeArrowheads="1"/>
            </p:cNvSpPr>
            <p:nvPr/>
          </p:nvSpPr>
          <p:spPr bwMode="auto">
            <a:xfrm>
              <a:off x="2160" y="2302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11111110</a:t>
              </a:r>
            </a:p>
          </p:txBody>
        </p:sp>
        <p:sp>
          <p:nvSpPr>
            <p:cNvPr id="139287" name="Rectangle 23"/>
            <p:cNvSpPr>
              <a:spLocks noChangeArrowheads="1"/>
            </p:cNvSpPr>
            <p:nvPr/>
          </p:nvSpPr>
          <p:spPr bwMode="auto">
            <a:xfrm>
              <a:off x="3321" y="2310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00000000</a:t>
              </a:r>
            </a:p>
          </p:txBody>
        </p:sp>
        <p:sp>
          <p:nvSpPr>
            <p:cNvPr id="139288" name="Rectangle 24"/>
            <p:cNvSpPr>
              <a:spLocks noChangeArrowheads="1"/>
            </p:cNvSpPr>
            <p:nvPr/>
          </p:nvSpPr>
          <p:spPr bwMode="auto">
            <a:xfrm>
              <a:off x="4457" y="2310"/>
              <a:ext cx="12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Monaco"/>
                  <a:cs typeface="Monaco"/>
                </a:rPr>
                <a:t>00000000</a:t>
              </a:r>
            </a:p>
          </p:txBody>
        </p:sp>
      </p:grpSp>
      <p:sp>
        <p:nvSpPr>
          <p:cNvPr id="139271" name="Rectangle 25"/>
          <p:cNvSpPr>
            <a:spLocks noChangeArrowheads="1"/>
          </p:cNvSpPr>
          <p:nvPr/>
        </p:nvSpPr>
        <p:spPr bwMode="auto">
          <a:xfrm>
            <a:off x="76200" y="2971800"/>
            <a:ext cx="1489075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Address </a:t>
            </a:r>
          </a:p>
        </p:txBody>
      </p:sp>
      <p:sp>
        <p:nvSpPr>
          <p:cNvPr id="139272" name="Rectangle 26"/>
          <p:cNvSpPr>
            <a:spLocks noChangeArrowheads="1"/>
          </p:cNvSpPr>
          <p:nvPr/>
        </p:nvSpPr>
        <p:spPr bwMode="auto">
          <a:xfrm>
            <a:off x="577850" y="4097338"/>
            <a:ext cx="94615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 dirty="0">
                <a:latin typeface="Arial" charset="0"/>
              </a:rPr>
              <a:t>Mask</a:t>
            </a:r>
          </a:p>
        </p:txBody>
      </p:sp>
      <p:sp>
        <p:nvSpPr>
          <p:cNvPr id="139273" name="Line 27"/>
          <p:cNvSpPr>
            <a:spLocks noChangeShapeType="1"/>
          </p:cNvSpPr>
          <p:nvPr/>
        </p:nvSpPr>
        <p:spPr bwMode="auto">
          <a:xfrm>
            <a:off x="8932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4" name="Line 28"/>
          <p:cNvSpPr>
            <a:spLocks noChangeShapeType="1"/>
          </p:cNvSpPr>
          <p:nvPr/>
        </p:nvSpPr>
        <p:spPr bwMode="auto">
          <a:xfrm>
            <a:off x="5029200" y="48704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5" name="Rectangle 29"/>
          <p:cNvSpPr>
            <a:spLocks noChangeArrowheads="1"/>
          </p:cNvSpPr>
          <p:nvPr/>
        </p:nvSpPr>
        <p:spPr bwMode="auto">
          <a:xfrm>
            <a:off x="6248400" y="4946650"/>
            <a:ext cx="157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for hosts </a:t>
            </a:r>
          </a:p>
        </p:txBody>
      </p:sp>
      <p:sp>
        <p:nvSpPr>
          <p:cNvPr id="139276" name="Line 30"/>
          <p:cNvSpPr>
            <a:spLocks noChangeShapeType="1"/>
          </p:cNvSpPr>
          <p:nvPr/>
        </p:nvSpPr>
        <p:spPr bwMode="auto">
          <a:xfrm>
            <a:off x="5029200" y="517525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7" name="Line 31"/>
          <p:cNvSpPr>
            <a:spLocks noChangeShapeType="1"/>
          </p:cNvSpPr>
          <p:nvPr/>
        </p:nvSpPr>
        <p:spPr bwMode="auto">
          <a:xfrm>
            <a:off x="8153400" y="5175250"/>
            <a:ext cx="754063" cy="14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Line 32"/>
          <p:cNvSpPr>
            <a:spLocks noChangeShapeType="1"/>
          </p:cNvSpPr>
          <p:nvPr/>
        </p:nvSpPr>
        <p:spPr bwMode="auto">
          <a:xfrm flipH="1" flipV="1">
            <a:off x="4686300" y="5175250"/>
            <a:ext cx="342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Line 33"/>
          <p:cNvSpPr>
            <a:spLocks noChangeShapeType="1"/>
          </p:cNvSpPr>
          <p:nvPr/>
        </p:nvSpPr>
        <p:spPr bwMode="auto">
          <a:xfrm>
            <a:off x="1566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0" name="Rectangle 34"/>
          <p:cNvSpPr>
            <a:spLocks noChangeArrowheads="1"/>
          </p:cNvSpPr>
          <p:nvPr/>
        </p:nvSpPr>
        <p:spPr bwMode="auto">
          <a:xfrm>
            <a:off x="2133600" y="494665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Network Prefix </a:t>
            </a:r>
          </a:p>
        </p:txBody>
      </p:sp>
      <p:sp>
        <p:nvSpPr>
          <p:cNvPr id="139281" name="Line 35"/>
          <p:cNvSpPr>
            <a:spLocks noChangeShapeType="1"/>
          </p:cNvSpPr>
          <p:nvPr/>
        </p:nvSpPr>
        <p:spPr bwMode="auto">
          <a:xfrm>
            <a:off x="1566863" y="5172075"/>
            <a:ext cx="490537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Text Box 36"/>
          <p:cNvSpPr txBox="1">
            <a:spLocks noChangeArrowheads="1"/>
          </p:cNvSpPr>
          <p:nvPr/>
        </p:nvSpPr>
        <p:spPr bwMode="auto">
          <a:xfrm>
            <a:off x="1295401" y="1203325"/>
            <a:ext cx="7112488" cy="70852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</a:rPr>
              <a:t>Use two 32-bit numbers to represent a </a:t>
            </a:r>
            <a:r>
              <a:rPr lang="en-US" dirty="0" smtClean="0">
                <a:latin typeface="Arial" charset="0"/>
              </a:rPr>
              <a:t>network </a:t>
            </a:r>
            <a:r>
              <a:rPr lang="en-US" dirty="0" smtClean="0">
                <a:latin typeface="Arial" charset="0"/>
              </a:rPr>
              <a:t>prefix</a:t>
            </a:r>
            <a:endParaRPr lang="en-US" dirty="0" smtClean="0">
              <a:latin typeface="Arial" charset="0"/>
            </a:endParaRPr>
          </a:p>
          <a:p>
            <a:pPr algn="ctr"/>
            <a:r>
              <a:rPr lang="en-US" dirty="0" smtClean="0">
                <a:latin typeface="Arial" charset="0"/>
              </a:rPr>
              <a:t>Address </a:t>
            </a:r>
            <a:r>
              <a:rPr lang="en-US" dirty="0">
                <a:latin typeface="Arial" charset="0"/>
              </a:rPr>
              <a:t>+ Mask  </a:t>
            </a:r>
          </a:p>
        </p:txBody>
      </p:sp>
      <p:sp>
        <p:nvSpPr>
          <p:cNvPr id="139283" name="Text Box 37"/>
          <p:cNvSpPr txBox="1">
            <a:spLocks noChangeArrowheads="1"/>
          </p:cNvSpPr>
          <p:nvPr/>
        </p:nvSpPr>
        <p:spPr bwMode="auto">
          <a:xfrm>
            <a:off x="2046288" y="6019800"/>
            <a:ext cx="5051425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Written as 12.4.0.0/15   or  12.4/15</a:t>
            </a:r>
          </a:p>
        </p:txBody>
      </p:sp>
    </p:spTree>
    <p:extLst>
      <p:ext uri="{BB962C8B-B14F-4D97-AF65-F5344CB8AC3E}">
        <p14:creationId xmlns:p14="http://schemas.microsoft.com/office/powerpoint/2010/main" val="348015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Done Hierarchically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r>
              <a:rPr lang="en-US" dirty="0" smtClean="0"/>
              <a:t>ICANN gives large blocks to...</a:t>
            </a:r>
          </a:p>
          <a:p>
            <a:r>
              <a:rPr lang="en-US" dirty="0" smtClean="0"/>
              <a:t>Regional Internet Registries, which give blocks to...</a:t>
            </a:r>
          </a:p>
          <a:p>
            <a:r>
              <a:rPr lang="en-US" dirty="0" smtClean="0"/>
              <a:t>Large institutions (ISPs), which give addresses to...</a:t>
            </a:r>
          </a:p>
          <a:p>
            <a:r>
              <a:rPr lang="en-US" dirty="0" smtClean="0"/>
              <a:t>Individuals and smaller institutions</a:t>
            </a:r>
          </a:p>
          <a:p>
            <a:pPr lvl="1"/>
            <a:endParaRPr lang="en-US" dirty="0"/>
          </a:p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47A00"/>
                </a:solidFill>
              </a:rPr>
              <a:t>	ICANN </a:t>
            </a:r>
            <a:r>
              <a:rPr lang="en-US" dirty="0" smtClean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olidFill>
                  <a:srgbClr val="F47A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47A00"/>
                </a:solidFill>
                <a:sym typeface="Wingdings"/>
              </a:rPr>
              <a:t>ARIN </a:t>
            </a:r>
            <a:r>
              <a:rPr lang="en-US" dirty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olidFill>
                  <a:srgbClr val="F47A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47A00"/>
                </a:solidFill>
                <a:sym typeface="Wingdings"/>
              </a:rPr>
              <a:t>AT&amp;T </a:t>
            </a:r>
            <a:r>
              <a:rPr lang="en-US" dirty="0" smtClean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rgbClr val="F47A00"/>
                </a:solidFill>
                <a:sym typeface="Wingdings"/>
              </a:rPr>
              <a:t> Customer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47A00"/>
                </a:solidFill>
              </a:rPr>
              <a:t>	ICANN </a:t>
            </a:r>
            <a:r>
              <a:rPr lang="en-US" dirty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olidFill>
                  <a:srgbClr val="F47A00"/>
                </a:solidFill>
                <a:sym typeface="Wingdings"/>
              </a:rPr>
              <a:t> ARIN </a:t>
            </a:r>
            <a:r>
              <a:rPr lang="en-US" dirty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olidFill>
                  <a:srgbClr val="F47A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47A00"/>
                </a:solidFill>
                <a:sym typeface="Wingdings"/>
              </a:rPr>
              <a:t>UCB </a:t>
            </a:r>
            <a:r>
              <a:rPr lang="en-US" dirty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olidFill>
                  <a:srgbClr val="F47A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47A00"/>
                </a:solidFill>
                <a:sym typeface="Wingdings"/>
              </a:rPr>
              <a:t>Department</a:t>
            </a:r>
            <a:endParaRPr lang="en-US" dirty="0">
              <a:solidFill>
                <a:srgbClr val="F47A00"/>
              </a:solidFill>
              <a:sym typeface="Wingding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Example in 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ICANN gives ARIN several /8s, including </a:t>
            </a:r>
            <a:r>
              <a:rPr lang="en-US" b="1" dirty="0" smtClean="0"/>
              <a:t>12.0/8</a:t>
            </a:r>
          </a:p>
          <a:p>
            <a:pPr lvl="1"/>
            <a:r>
              <a:rPr lang="en-US" b="1" dirty="0" smtClean="0">
                <a:solidFill>
                  <a:srgbClr val="F47A00"/>
                </a:solidFill>
              </a:rPr>
              <a:t>Network Prefix: 00001100</a:t>
            </a:r>
          </a:p>
          <a:p>
            <a:r>
              <a:rPr lang="en-US" dirty="0" smtClean="0"/>
              <a:t>ARIN gives ACME Internet a /16, </a:t>
            </a:r>
            <a:r>
              <a:rPr lang="en-US" b="1" dirty="0" smtClean="0"/>
              <a:t>12.197/16</a:t>
            </a:r>
          </a:p>
          <a:p>
            <a:pPr lvl="1"/>
            <a:r>
              <a:rPr lang="en-US" b="1" dirty="0">
                <a:solidFill>
                  <a:srgbClr val="F47A00"/>
                </a:solidFill>
              </a:rPr>
              <a:t>Network Prefix: </a:t>
            </a:r>
            <a:r>
              <a:rPr lang="en-US" b="1" dirty="0" smtClean="0">
                <a:solidFill>
                  <a:srgbClr val="F47A00"/>
                </a:solidFill>
              </a:rPr>
              <a:t>0000110011000101</a:t>
            </a:r>
          </a:p>
          <a:p>
            <a:r>
              <a:rPr lang="en-US" dirty="0" smtClean="0"/>
              <a:t>ACME give XYZ Hosting a /24, </a:t>
            </a:r>
            <a:r>
              <a:rPr lang="en-US" b="1" dirty="0" smtClean="0"/>
              <a:t>12.197.45/24</a:t>
            </a:r>
            <a:endParaRPr lang="en-US" b="1" dirty="0"/>
          </a:p>
          <a:p>
            <a:pPr lvl="1"/>
            <a:r>
              <a:rPr lang="en-US" b="1" dirty="0">
                <a:solidFill>
                  <a:srgbClr val="F47A00"/>
                </a:solidFill>
              </a:rPr>
              <a:t>Network Prefix: </a:t>
            </a:r>
            <a:r>
              <a:rPr lang="en-US" b="1" dirty="0" smtClean="0">
                <a:solidFill>
                  <a:srgbClr val="F47A00"/>
                </a:solidFill>
              </a:rPr>
              <a:t>000011001100010100101101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XYZ gives customer specific address </a:t>
            </a:r>
            <a:r>
              <a:rPr lang="en-US" b="1" dirty="0" smtClean="0">
                <a:solidFill>
                  <a:srgbClr val="000000"/>
                </a:solidFill>
              </a:rPr>
              <a:t>12.197.45.23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Address: 00001100110001010010110100010111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b="1" dirty="0">
              <a:solidFill>
                <a:srgbClr val="F47A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893E27C-FD40-C046-B04E-4F8D9F69B6DB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49250" name="Rectangle 2"/>
          <p:cNvSpPr>
            <a:spLocks noChangeArrowheads="1"/>
          </p:cNvSpPr>
          <p:nvPr/>
        </p:nvSpPr>
        <p:spPr bwMode="auto">
          <a:xfrm>
            <a:off x="457200" y="1676400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Scalability via Address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Aggregation</a:t>
            </a:r>
          </a:p>
        </p:txBody>
      </p:sp>
      <p:sp>
        <p:nvSpPr>
          <p:cNvPr id="143364" name="Oval 4"/>
          <p:cNvSpPr>
            <a:spLocks noChangeArrowheads="1"/>
          </p:cNvSpPr>
          <p:nvPr/>
        </p:nvSpPr>
        <p:spPr bwMode="auto">
          <a:xfrm>
            <a:off x="289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11430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3366" name="Oval 6"/>
          <p:cNvSpPr>
            <a:spLocks noChangeArrowheads="1"/>
          </p:cNvSpPr>
          <p:nvPr/>
        </p:nvSpPr>
        <p:spPr bwMode="auto">
          <a:xfrm>
            <a:off x="48768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670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1676400" y="1981200"/>
            <a:ext cx="64339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Provider is given 201.10.0.0/21     (201.10.0.x .. 201.10.7.x)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93345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2714625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472440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670560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cxnSp>
        <p:nvCxnSpPr>
          <p:cNvPr id="143373" name="AutoShape 13"/>
          <p:cNvCxnSpPr>
            <a:cxnSpLocks noChangeShapeType="1"/>
            <a:endCxn id="143365" idx="0"/>
          </p:cNvCxnSpPr>
          <p:nvPr/>
        </p:nvCxnSpPr>
        <p:spPr bwMode="auto">
          <a:xfrm rot="10800000" flipV="1">
            <a:off x="1790700" y="2808288"/>
            <a:ext cx="1763713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4" name="AutoShape 14"/>
          <p:cNvCxnSpPr>
            <a:cxnSpLocks noChangeShapeType="1"/>
          </p:cNvCxnSpPr>
          <p:nvPr/>
        </p:nvCxnSpPr>
        <p:spPr bwMode="auto">
          <a:xfrm rot="5400000">
            <a:off x="3567907" y="2985293"/>
            <a:ext cx="838200" cy="11160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5" name="AutoShape 15"/>
          <p:cNvCxnSpPr>
            <a:cxnSpLocks noChangeShapeType="1"/>
            <a:endCxn id="143367" idx="0"/>
          </p:cNvCxnSpPr>
          <p:nvPr/>
        </p:nvCxnSpPr>
        <p:spPr bwMode="auto">
          <a:xfrm>
            <a:off x="5764213" y="2808288"/>
            <a:ext cx="1589087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6" name="AutoShape 16"/>
          <p:cNvCxnSpPr>
            <a:cxnSpLocks noChangeShapeType="1"/>
          </p:cNvCxnSpPr>
          <p:nvPr/>
        </p:nvCxnSpPr>
        <p:spPr bwMode="auto">
          <a:xfrm rot="16200000" flipH="1">
            <a:off x="4691857" y="3156744"/>
            <a:ext cx="838200" cy="750887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377" name="Oval 17"/>
          <p:cNvSpPr>
            <a:spLocks noChangeArrowheads="1"/>
          </p:cNvSpPr>
          <p:nvPr/>
        </p:nvSpPr>
        <p:spPr bwMode="auto">
          <a:xfrm>
            <a:off x="3505200" y="2514600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</a:t>
            </a: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579438" y="5341938"/>
            <a:ext cx="8102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>
                <a:latin typeface="Helvetica" charset="0"/>
              </a:rPr>
              <a:t>Routers in the rest of the Internet just need to know how to reach </a:t>
            </a:r>
            <a:r>
              <a:rPr lang="en-US" sz="2400">
                <a:solidFill>
                  <a:srgbClr val="FF3300"/>
                </a:solidFill>
                <a:latin typeface="Helvetica" charset="0"/>
              </a:rPr>
              <a:t>201.10.0.0/21</a:t>
            </a:r>
            <a:r>
              <a:rPr lang="en-US" sz="2400">
                <a:latin typeface="Helvetica" charset="0"/>
              </a:rPr>
              <a:t>. The provider can direct the IP packets to the appropriate </a:t>
            </a:r>
            <a:r>
              <a:rPr lang="en-US" sz="2400">
                <a:solidFill>
                  <a:srgbClr val="0000FF"/>
                </a:solidFill>
                <a:latin typeface="Helvetica" charset="0"/>
              </a:rPr>
              <a:t>customer</a:t>
            </a:r>
            <a:r>
              <a:rPr lang="en-US" sz="2400">
                <a:latin typeface="Helvetica" charset="0"/>
              </a:rPr>
              <a:t>.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324600" y="3048000"/>
            <a:ext cx="243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 smtClean="0">
                <a:solidFill>
                  <a:srgbClr val="F47A00"/>
                </a:solidFill>
                <a:latin typeface="Arial" charset="0"/>
              </a:rPr>
              <a:t>Each customer</a:t>
            </a:r>
          </a:p>
          <a:p>
            <a:pPr algn="ctr"/>
            <a:r>
              <a:rPr lang="en-US" sz="1800" dirty="0" smtClean="0">
                <a:solidFill>
                  <a:srgbClr val="F47A00"/>
                </a:solidFill>
                <a:latin typeface="Arial" charset="0"/>
              </a:rPr>
              <a:t>given smaller prefix</a:t>
            </a:r>
            <a:endParaRPr lang="en-US" sz="1800" dirty="0">
              <a:solidFill>
                <a:srgbClr val="F47A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84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0" grpId="0" animBg="1"/>
      <p:bldP spid="143364" grpId="0" animBg="1"/>
      <p:bldP spid="143365" grpId="0" animBg="1"/>
      <p:bldP spid="143366" grpId="0" animBg="1"/>
      <p:bldP spid="143367" grpId="0" animBg="1"/>
      <p:bldP spid="143368" grpId="0"/>
      <p:bldP spid="143369" grpId="0"/>
      <p:bldP spid="143370" grpId="0"/>
      <p:bldP spid="143371" grpId="0"/>
      <p:bldP spid="143372" grpId="0"/>
      <p:bldP spid="143377" grpId="0" animBg="1"/>
      <p:bldP spid="143378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-152400" y="1066800"/>
            <a:ext cx="5638800" cy="3886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4400" y="1752600"/>
            <a:ext cx="2362200" cy="1219200"/>
            <a:chOff x="914400" y="1752600"/>
            <a:chExt cx="2362200" cy="1219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21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pPr algn="l"/>
              <a:r>
                <a:rPr lang="en-US" sz="1800" b="0" dirty="0" smtClean="0">
                  <a:latin typeface="Arial" charset="0"/>
                </a:rPr>
                <a:t>201.11.0/</a:t>
              </a:r>
              <a:r>
                <a:rPr lang="en-US" sz="1800" b="0" dirty="0">
                  <a:latin typeface="Arial" charset="0"/>
                </a:rPr>
                <a:t>21</a:t>
              </a:r>
              <a:r>
                <a:rPr lang="en-US" sz="1800" b="0" dirty="0"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latin typeface="+mn-lt"/>
                  <a:ea typeface="Wingdings"/>
                  <a:cs typeface="Wingdings"/>
                  <a:sym typeface="Wingdings"/>
                </a:rPr>
                <a:t>2</a:t>
              </a:r>
              <a:r>
                <a:rPr lang="en-US" sz="1800" b="0" dirty="0" smtClean="0">
                  <a:latin typeface="Arial" charset="0"/>
                </a:rPr>
                <a:t> </a:t>
              </a:r>
              <a:endParaRPr lang="en-US" sz="1800" b="0" dirty="0"/>
            </a:p>
            <a:p>
              <a:pPr algn="l"/>
              <a:r>
                <a:rPr lang="en-US" sz="1800" b="0" dirty="0" smtClean="0">
                  <a:latin typeface="Arial" charset="0"/>
                </a:rPr>
                <a:t>202/8          </a:t>
              </a:r>
              <a:r>
                <a:rPr lang="en-US" sz="1800" b="0" dirty="0" smtClean="0"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 smtClean="0">
                  <a:latin typeface="+mn-lt"/>
                  <a:ea typeface="Wingdings"/>
                  <a:cs typeface="Wingdings"/>
                  <a:sym typeface="Wingdings"/>
                </a:rPr>
                <a:t>Port 4</a:t>
              </a:r>
            </a:p>
            <a:p>
              <a:pPr algn="l"/>
              <a:r>
                <a:rPr lang="en-US" sz="1800" b="0" dirty="0" smtClean="0">
                  <a:latin typeface="+mn-lt"/>
                  <a:ea typeface="Wingdings"/>
                  <a:cs typeface="Wingdings"/>
                  <a:sym typeface="Wingdings"/>
                </a:rPr>
                <a:t>……………..</a:t>
              </a:r>
              <a:r>
                <a:rPr lang="en-US" sz="1800" b="0" dirty="0" smtClean="0">
                  <a:latin typeface="Arial" charset="0"/>
                </a:rPr>
                <a:t> </a:t>
              </a:r>
              <a:endParaRPr lang="en-US" sz="1800" b="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10200" y="4191000"/>
            <a:ext cx="2362200" cy="1219200"/>
            <a:chOff x="914400" y="1752600"/>
            <a:chExt cx="2362200" cy="1219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201.10.0/22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201.10.4/24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2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201.10.5/24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3</a:t>
              </a: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201.10.6/23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2971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Internet Core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5410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</a:t>
            </a:r>
            <a:endParaRPr lang="en-US" dirty="0">
              <a:latin typeface="+mn-lt"/>
            </a:endParaRPr>
          </a:p>
        </p:txBody>
      </p:sp>
      <p:cxnSp>
        <p:nvCxnSpPr>
          <p:cNvPr id="16" name="Curved Connector 15"/>
          <p:cNvCxnSpPr>
            <a:endCxn id="9" idx="1"/>
          </p:cNvCxnSpPr>
          <p:nvPr/>
        </p:nvCxnSpPr>
        <p:spPr bwMode="auto">
          <a:xfrm>
            <a:off x="3276600" y="1905000"/>
            <a:ext cx="2133600" cy="28956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8600" y="5181600"/>
            <a:ext cx="5638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Only /21 listed in core</a:t>
            </a:r>
          </a:p>
          <a:p>
            <a:pPr algn="ctr"/>
            <a:endParaRPr lang="en-US" sz="2400" dirty="0">
              <a:latin typeface="+mn-lt"/>
            </a:endParaRPr>
          </a:p>
          <a:p>
            <a:pPr algn="ctr"/>
            <a:r>
              <a:rPr lang="en-US" sz="2400" dirty="0" smtClean="0">
                <a:latin typeface="+mn-lt"/>
              </a:rPr>
              <a:t>/22, /23, /24 only listed in ISP’s router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178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Expansion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Original Prefix:</a:t>
            </a:r>
          </a:p>
          <a:p>
            <a:r>
              <a:rPr lang="en-US" dirty="0" smtClean="0"/>
              <a:t>201.10.0/21=11001001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 smtClean="0"/>
              <a:t>00001010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 smtClean="0"/>
              <a:t>00000***</a:t>
            </a:r>
            <a:r>
              <a:rPr lang="en-US" dirty="0" smtClean="0">
                <a:solidFill>
                  <a:srgbClr val="F47A00"/>
                </a:solidFill>
              </a:rPr>
              <a:t>|</a:t>
            </a:r>
            <a:r>
              <a:rPr lang="en-US" dirty="0" smtClean="0"/>
              <a:t>*******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Subprefixes</a:t>
            </a:r>
            <a:r>
              <a:rPr lang="en-US" dirty="0" smtClean="0"/>
              <a:t>: (disjoint coverage of original prefix)</a:t>
            </a:r>
          </a:p>
          <a:p>
            <a:r>
              <a:rPr lang="en-US" dirty="0" smtClean="0"/>
              <a:t>201.10.0/22</a:t>
            </a:r>
            <a:r>
              <a:rPr lang="en-US" dirty="0"/>
              <a:t>=11001001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/>
              <a:t>00001010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 smtClean="0"/>
              <a:t>000000*</a:t>
            </a:r>
            <a:r>
              <a:rPr lang="en-US" dirty="0"/>
              <a:t>*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/>
              <a:t>*******</a:t>
            </a:r>
            <a:endParaRPr lang="en-US" dirty="0" smtClean="0"/>
          </a:p>
          <a:p>
            <a:r>
              <a:rPr lang="en-US" dirty="0" smtClean="0"/>
              <a:t>201.10.4/24</a:t>
            </a:r>
            <a:r>
              <a:rPr lang="en-US" dirty="0"/>
              <a:t>=11001001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/>
              <a:t>00001010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 smtClean="0"/>
              <a:t>00000100</a:t>
            </a:r>
            <a:r>
              <a:rPr lang="en-US" dirty="0" smtClean="0">
                <a:solidFill>
                  <a:srgbClr val="F47A00"/>
                </a:solidFill>
              </a:rPr>
              <a:t>|</a:t>
            </a:r>
            <a:r>
              <a:rPr lang="en-US" dirty="0"/>
              <a:t>*******</a:t>
            </a:r>
            <a:endParaRPr lang="en-US" dirty="0" smtClean="0"/>
          </a:p>
          <a:p>
            <a:r>
              <a:rPr lang="en-US" dirty="0" smtClean="0"/>
              <a:t>201.10.5/24</a:t>
            </a:r>
            <a:r>
              <a:rPr lang="en-US" dirty="0"/>
              <a:t>=11001001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/>
              <a:t>00001010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 smtClean="0"/>
              <a:t>00000101</a:t>
            </a:r>
            <a:r>
              <a:rPr lang="en-US" dirty="0" smtClean="0">
                <a:solidFill>
                  <a:srgbClr val="F47A00"/>
                </a:solidFill>
              </a:rPr>
              <a:t>|</a:t>
            </a:r>
            <a:r>
              <a:rPr lang="en-US" dirty="0"/>
              <a:t>*******</a:t>
            </a:r>
            <a:endParaRPr lang="en-US" dirty="0" smtClean="0"/>
          </a:p>
          <a:p>
            <a:r>
              <a:rPr lang="en-US" dirty="0" smtClean="0"/>
              <a:t>201.10.6/23</a:t>
            </a:r>
            <a:r>
              <a:rPr lang="en-US" dirty="0"/>
              <a:t>=11001001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/>
              <a:t>00001010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 smtClean="0"/>
              <a:t>0000011*</a:t>
            </a:r>
            <a:r>
              <a:rPr lang="en-US" dirty="0">
                <a:solidFill>
                  <a:srgbClr val="F47A00"/>
                </a:solidFill>
              </a:rPr>
              <a:t>|</a:t>
            </a:r>
            <a:r>
              <a:rPr lang="en-US" dirty="0"/>
              <a:t>*******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2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A13CA22-1275-7247-93F2-2EDC8C3E742D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Aggregation Not Always Possible</a:t>
            </a:r>
          </a:p>
        </p:txBody>
      </p:sp>
      <p:sp>
        <p:nvSpPr>
          <p:cNvPr id="955395" name="Rectangle 3"/>
          <p:cNvSpPr>
            <a:spLocks noChangeArrowheads="1"/>
          </p:cNvSpPr>
          <p:nvPr/>
        </p:nvSpPr>
        <p:spPr bwMode="auto">
          <a:xfrm>
            <a:off x="457200" y="1393825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844675" y="18161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201.10.0.0/21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769938" y="4170363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2184400" y="4175125"/>
            <a:ext cx="1427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3611563" y="4186238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5026025" y="4162425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dirty="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2359025" y="2308225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 1</a:t>
            </a: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22828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914400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36544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5026025" y="3756025"/>
            <a:ext cx="12954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45422" name="AutoShape 14"/>
          <p:cNvCxnSpPr>
            <a:cxnSpLocks noChangeShapeType="1"/>
            <a:stCxn id="145417" idx="2"/>
            <a:endCxn id="145419" idx="0"/>
          </p:cNvCxnSpPr>
          <p:nvPr/>
        </p:nvCxnSpPr>
        <p:spPr bwMode="auto">
          <a:xfrm rot="10800000" flipV="1">
            <a:off x="1562100" y="2613025"/>
            <a:ext cx="796925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3" name="AutoShape 15"/>
          <p:cNvCxnSpPr>
            <a:cxnSpLocks noChangeShapeType="1"/>
            <a:stCxn id="145417" idx="4"/>
          </p:cNvCxnSpPr>
          <p:nvPr/>
        </p:nvCxnSpPr>
        <p:spPr bwMode="auto">
          <a:xfrm rot="5400000">
            <a:off x="2715418" y="3018632"/>
            <a:ext cx="849313" cy="647700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4" name="AutoShape 16"/>
          <p:cNvCxnSpPr>
            <a:cxnSpLocks noChangeShapeType="1"/>
            <a:stCxn id="145417" idx="6"/>
          </p:cNvCxnSpPr>
          <p:nvPr/>
        </p:nvCxnSpPr>
        <p:spPr bwMode="auto">
          <a:xfrm>
            <a:off x="4568825" y="2613025"/>
            <a:ext cx="955675" cy="1143000"/>
          </a:xfrm>
          <a:prstGeom prst="bentConnector2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5" name="AutoShape 17"/>
          <p:cNvCxnSpPr>
            <a:cxnSpLocks noChangeShapeType="1"/>
          </p:cNvCxnSpPr>
          <p:nvPr/>
        </p:nvCxnSpPr>
        <p:spPr bwMode="auto">
          <a:xfrm rot="16200000" flipH="1">
            <a:off x="3534569" y="2961481"/>
            <a:ext cx="838200" cy="750888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6" name="AutoShape 18"/>
          <p:cNvCxnSpPr>
            <a:cxnSpLocks noChangeShapeType="1"/>
            <a:endCxn id="145421" idx="0"/>
          </p:cNvCxnSpPr>
          <p:nvPr/>
        </p:nvCxnSpPr>
        <p:spPr bwMode="auto">
          <a:xfrm rot="5400000">
            <a:off x="5311775" y="2974975"/>
            <a:ext cx="1143000" cy="419100"/>
          </a:xfrm>
          <a:prstGeom prst="bentConnector3">
            <a:avLst>
              <a:gd name="adj1" fmla="val -1394"/>
            </a:avLst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27" name="Line 19"/>
          <p:cNvSpPr>
            <a:spLocks noChangeShapeType="1"/>
          </p:cNvSpPr>
          <p:nvPr/>
        </p:nvSpPr>
        <p:spPr bwMode="auto">
          <a:xfrm flipV="1">
            <a:off x="3436938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28" name="Line 20"/>
          <p:cNvSpPr>
            <a:spLocks noChangeShapeType="1"/>
          </p:cNvSpPr>
          <p:nvPr/>
        </p:nvSpPr>
        <p:spPr bwMode="auto">
          <a:xfrm flipV="1">
            <a:off x="7159625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29" name="Oval 21"/>
          <p:cNvSpPr>
            <a:spLocks noChangeArrowheads="1"/>
          </p:cNvSpPr>
          <p:nvPr/>
        </p:nvSpPr>
        <p:spPr bwMode="auto">
          <a:xfrm>
            <a:off x="6092825" y="2308225"/>
            <a:ext cx="22098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 2</a:t>
            </a:r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461963" y="5006975"/>
            <a:ext cx="83343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i="1">
                <a:latin typeface="Helvetica" charset="0"/>
              </a:rPr>
              <a:t>Multi-homed</a:t>
            </a:r>
            <a:r>
              <a:rPr lang="en-US" sz="2400">
                <a:latin typeface="Helvetica" charset="0"/>
              </a:rPr>
              <a:t> customer with 201.10.6.0/23 has two providers.  Other parts of the Internet need to know how to reach these destinations through </a:t>
            </a:r>
            <a:r>
              <a:rPr lang="en-US" sz="2400" i="1">
                <a:latin typeface="Helvetica" charset="0"/>
              </a:rPr>
              <a:t>both</a:t>
            </a:r>
            <a:r>
              <a:rPr lang="en-US" sz="2400">
                <a:latin typeface="Helvetica" charset="0"/>
              </a:rPr>
              <a:t> providers.</a:t>
            </a:r>
          </a:p>
          <a:p>
            <a:pPr algn="ctr" eaLnBrk="1" hangingPunct="1"/>
            <a:r>
              <a:rPr lang="en-US" sz="2400">
                <a:latin typeface="Helvetica" charset="0"/>
                <a:sym typeface="Symbol" charset="0"/>
              </a:rPr>
              <a:t></a:t>
            </a:r>
            <a:r>
              <a:rPr lang="en-US" sz="2400">
                <a:latin typeface="Helvetica" charset="0"/>
              </a:rPr>
              <a:t> /23 route must be globally visible</a:t>
            </a:r>
          </a:p>
        </p:txBody>
      </p:sp>
    </p:spTree>
    <p:extLst>
      <p:ext uri="{BB962C8B-B14F-4D97-AF65-F5344CB8AC3E}">
        <p14:creationId xmlns:p14="http://schemas.microsoft.com/office/powerpoint/2010/main" val="112733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Multihoming</a:t>
            </a:r>
            <a:r>
              <a:rPr lang="en-US" dirty="0" smtClean="0"/>
              <a:t> Global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-152400" y="1066800"/>
            <a:ext cx="5638800" cy="3886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4400" y="1752600"/>
            <a:ext cx="2362200" cy="1219200"/>
            <a:chOff x="914400" y="1752600"/>
            <a:chExt cx="2362200" cy="1219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21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pPr algn="l"/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23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2</a:t>
              </a:r>
            </a:p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201.11.0/21</a:t>
              </a:r>
              <a:r>
                <a:rPr lang="en-US" sz="1800" b="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3</a:t>
              </a:r>
              <a:r>
                <a:rPr lang="en-US" sz="1800" b="0" dirty="0" smtClean="0">
                  <a:solidFill>
                    <a:srgbClr val="000000"/>
                  </a:solidFill>
                  <a:latin typeface="+mn-lt"/>
                </a:rPr>
                <a:t> 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  <a:p>
              <a:pPr algn="ctr"/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……………..</a:t>
              </a:r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10200" y="4191000"/>
            <a:ext cx="2362200" cy="1219200"/>
            <a:chOff x="914400" y="1752600"/>
            <a:chExt cx="2362200" cy="1219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201.10.0/22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201.10.4/24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2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201.10.5/24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3</a:t>
              </a: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201.10.6/23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2971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Internet Core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5410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ISP1</a:t>
            </a:r>
            <a:endParaRPr lang="en-US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91200" y="1600200"/>
            <a:ext cx="2362200" cy="1477328"/>
            <a:chOff x="914400" y="1752600"/>
            <a:chExt cx="2362200" cy="1477328"/>
          </a:xfrm>
        </p:grpSpPr>
        <p:sp>
          <p:nvSpPr>
            <p:cNvPr id="14" name="Rectangle 1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4400" y="1752600"/>
              <a:ext cx="2286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201.10.6/23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1</a:t>
              </a:r>
              <a:endParaRPr lang="en-US" sz="1800" b="0" dirty="0" smtClean="0">
                <a:solidFill>
                  <a:srgbClr val="F47A00"/>
                </a:solidFill>
                <a:latin typeface="+mn-lt"/>
                <a:ea typeface="Wingdings"/>
                <a:cs typeface="Wingdings"/>
                <a:sym typeface="Wingdings"/>
              </a:endParaRPr>
            </a:p>
            <a:p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201.11.0/21</a:t>
              </a:r>
              <a:r>
                <a:rPr lang="en-US" sz="1800" b="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Port 2</a:t>
              </a:r>
            </a:p>
            <a:p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201.12.0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/21Port 3</a:t>
              </a:r>
            </a:p>
            <a:p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201.13.0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/21Port 4</a:t>
              </a:r>
            </a:p>
            <a:p>
              <a:endParaRPr lang="en-US" sz="1800" b="0" dirty="0">
                <a:solidFill>
                  <a:srgbClr val="F47A00"/>
                </a:solidFill>
                <a:latin typeface="+mn-lt"/>
                <a:ea typeface="Wingdings"/>
                <a:cs typeface="Wingdings"/>
                <a:sym typeface="Wingdings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486400" y="28002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ISP2</a:t>
            </a:r>
            <a:endParaRPr lang="en-US" dirty="0">
              <a:latin typeface="+mn-lt"/>
            </a:endParaRPr>
          </a:p>
        </p:txBody>
      </p:sp>
      <p:cxnSp>
        <p:nvCxnSpPr>
          <p:cNvPr id="17" name="Curved Connector 15"/>
          <p:cNvCxnSpPr/>
          <p:nvPr/>
        </p:nvCxnSpPr>
        <p:spPr bwMode="auto">
          <a:xfrm>
            <a:off x="3276600" y="2209800"/>
            <a:ext cx="2133600" cy="25908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Curved Connector 15"/>
          <p:cNvCxnSpPr/>
          <p:nvPr/>
        </p:nvCxnSpPr>
        <p:spPr bwMode="auto">
          <a:xfrm flipV="1">
            <a:off x="3276600" y="1828800"/>
            <a:ext cx="2514600" cy="3810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04800" y="57912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Which ISP does core send 201.10.6/23 to?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It depends…..</a:t>
            </a:r>
            <a:endParaRPr lang="en-US" sz="280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23" name="Curved Connector 15"/>
          <p:cNvCxnSpPr/>
          <p:nvPr/>
        </p:nvCxnSpPr>
        <p:spPr bwMode="auto">
          <a:xfrm>
            <a:off x="3276600" y="1981200"/>
            <a:ext cx="2133600" cy="25908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4339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Advertised in Two Places?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486400"/>
          </a:xfrm>
        </p:spPr>
        <p:txBody>
          <a:bodyPr/>
          <a:lstStyle/>
          <a:p>
            <a:r>
              <a:rPr lang="en-US" dirty="0" smtClean="0"/>
              <a:t>Provider 1 and Provider 2 both advertise prefix</a:t>
            </a:r>
          </a:p>
          <a:p>
            <a:pPr lvl="1"/>
            <a:r>
              <a:rPr lang="en-US" dirty="0" smtClean="0"/>
              <a:t>That is, they both claim they can reach prefix</a:t>
            </a:r>
            <a:endParaRPr lang="en-US" dirty="0"/>
          </a:p>
          <a:p>
            <a:r>
              <a:rPr lang="en-US" dirty="0" smtClean="0"/>
              <a:t>What problems does this cause?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None, in terms of basic connectivity!</a:t>
            </a:r>
            <a:endParaRPr lang="en-US" dirty="0"/>
          </a:p>
          <a:p>
            <a:r>
              <a:rPr lang="en-US" dirty="0" smtClean="0"/>
              <a:t>DV: routers often offered two paths to destination</a:t>
            </a:r>
          </a:p>
          <a:p>
            <a:pPr lvl="1"/>
            <a:r>
              <a:rPr lang="en-US" dirty="0" smtClean="0"/>
              <a:t>Pick the shorter path</a:t>
            </a:r>
            <a:endParaRPr lang="en-US" dirty="0"/>
          </a:p>
          <a:p>
            <a:r>
              <a:rPr lang="en-US" dirty="0" smtClean="0"/>
              <a:t>Here, situation is complicated by:</a:t>
            </a:r>
          </a:p>
          <a:p>
            <a:pPr lvl="1"/>
            <a:r>
              <a:rPr lang="en-US" dirty="0" smtClean="0"/>
              <a:t>Length of prefix</a:t>
            </a:r>
          </a:p>
          <a:p>
            <a:pPr lvl="1"/>
            <a:r>
              <a:rPr lang="en-US" dirty="0" smtClean="0"/>
              <a:t>Policy</a:t>
            </a:r>
          </a:p>
          <a:p>
            <a:r>
              <a:rPr lang="en-US" dirty="0" smtClean="0"/>
              <a:t>We will return to this example….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Focus now on </a:t>
            </a:r>
            <a:r>
              <a:rPr lang="en-US" dirty="0" err="1" smtClean="0">
                <a:solidFill>
                  <a:schemeClr val="accent1"/>
                </a:solidFill>
              </a:rPr>
              <a:t>multihoming</a:t>
            </a:r>
            <a:r>
              <a:rPr lang="en-US" dirty="0" smtClean="0">
                <a:solidFill>
                  <a:schemeClr val="accent1"/>
                </a:solidFill>
              </a:rPr>
              <a:t> as impediment to aggregation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0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from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Giving back /8:</a:t>
            </a:r>
          </a:p>
          <a:p>
            <a:pPr lvl="1"/>
            <a:r>
              <a:rPr lang="en-US" dirty="0" smtClean="0"/>
              <a:t>That was Stanford, not Berkeley, that gave back a /8</a:t>
            </a:r>
          </a:p>
          <a:p>
            <a:pPr lvl="1"/>
            <a:r>
              <a:rPr lang="en-US" dirty="0" smtClean="0"/>
              <a:t>Original ARPANET: </a:t>
            </a:r>
            <a:r>
              <a:rPr lang="en-US" dirty="0"/>
              <a:t>UCLA, UCSB, </a:t>
            </a:r>
            <a:r>
              <a:rPr lang="en-US" dirty="0" smtClean="0"/>
              <a:t>Stanford, U</a:t>
            </a:r>
            <a:r>
              <a:rPr lang="en-US" dirty="0"/>
              <a:t>. of </a:t>
            </a:r>
            <a:r>
              <a:rPr lang="en-US" dirty="0" smtClean="0"/>
              <a:t>Utah</a:t>
            </a:r>
          </a:p>
          <a:p>
            <a:pPr lvl="1"/>
            <a:r>
              <a:rPr lang="en-US" dirty="0" smtClean="0"/>
              <a:t>LBL was involved in ARPANET later, but not Berkeley</a:t>
            </a:r>
          </a:p>
          <a:p>
            <a:pPr lvl="1"/>
            <a:endParaRPr lang="en-US" dirty="0"/>
          </a:p>
          <a:p>
            <a:r>
              <a:rPr lang="en-US" b="1" dirty="0" smtClean="0"/>
              <a:t>Padding fragments? </a:t>
            </a:r>
            <a:r>
              <a:rPr lang="en-US" dirty="0" smtClean="0"/>
              <a:t>(Offsets are multiples of 8)</a:t>
            </a:r>
          </a:p>
          <a:p>
            <a:pPr lvl="1"/>
            <a:r>
              <a:rPr lang="en-US" dirty="0" smtClean="0"/>
              <a:t>Padding not needed!</a:t>
            </a:r>
          </a:p>
          <a:p>
            <a:pPr lvl="1"/>
            <a:r>
              <a:rPr lang="en-US" dirty="0" smtClean="0"/>
              <a:t>Early fragments need to be multiples of 8</a:t>
            </a:r>
          </a:p>
          <a:p>
            <a:pPr lvl="1"/>
            <a:r>
              <a:rPr lang="en-US" dirty="0" smtClean="0"/>
              <a:t>Last fragment need not be!  Length field not multiple of 8</a:t>
            </a:r>
          </a:p>
          <a:p>
            <a:pPr lvl="1"/>
            <a:r>
              <a:rPr lang="en-US" dirty="0" smtClean="0"/>
              <a:t>Put the leftover bits there….</a:t>
            </a:r>
          </a:p>
          <a:p>
            <a:pPr lvl="1"/>
            <a:r>
              <a:rPr lang="en-US" dirty="0" smtClean="0"/>
              <a:t>Example: break 1303 bytes into 400+400+400+103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19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Countervailing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Aggregation reduces number of advertised routes</a:t>
            </a:r>
          </a:p>
          <a:p>
            <a:r>
              <a:rPr lang="en-US" dirty="0" smtClean="0"/>
              <a:t>Multi-homing increases number of routes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0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0A8FAF2-6D8E-F84B-A44C-DC797FFC1782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7500"/>
            <a:ext cx="8069263" cy="685800"/>
          </a:xfrm>
        </p:spPr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Growth in Routed Prefixes </a:t>
            </a: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(1989-2005)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7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143000"/>
            <a:ext cx="8731250" cy="557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219200" y="4114800"/>
            <a:ext cx="2819400" cy="2286000"/>
            <a:chOff x="768" y="2592"/>
            <a:chExt cx="1776" cy="1440"/>
          </a:xfrm>
        </p:grpSpPr>
        <p:sp>
          <p:nvSpPr>
            <p:cNvPr id="147477" name="Oval 7"/>
            <p:cNvSpPr>
              <a:spLocks noChangeArrowheads="1"/>
            </p:cNvSpPr>
            <p:nvPr/>
          </p:nvSpPr>
          <p:spPr bwMode="auto">
            <a:xfrm>
              <a:off x="768" y="3696"/>
              <a:ext cx="1776" cy="33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78" name="Text Box 8"/>
            <p:cNvSpPr txBox="1">
              <a:spLocks noChangeArrowheads="1"/>
            </p:cNvSpPr>
            <p:nvPr/>
          </p:nvSpPr>
          <p:spPr bwMode="auto">
            <a:xfrm>
              <a:off x="1008" y="2592"/>
              <a:ext cx="124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Initial growth super-linear; no aggregation</a:t>
              </a:r>
            </a:p>
          </p:txBody>
        </p:sp>
        <p:cxnSp>
          <p:nvCxnSpPr>
            <p:cNvPr id="147479" name="AutoShape 11"/>
            <p:cNvCxnSpPr>
              <a:cxnSpLocks noChangeShapeType="1"/>
              <a:stCxn id="147478" idx="2"/>
              <a:endCxn id="147477" idx="0"/>
            </p:cNvCxnSpPr>
            <p:nvPr/>
          </p:nvCxnSpPr>
          <p:spPr bwMode="auto">
            <a:xfrm>
              <a:off x="1632" y="3226"/>
              <a:ext cx="24" cy="461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276600" y="2925763"/>
            <a:ext cx="3048000" cy="2484437"/>
            <a:chOff x="2064" y="1843"/>
            <a:chExt cx="1920" cy="1565"/>
          </a:xfrm>
        </p:grpSpPr>
        <p:sp>
          <p:nvSpPr>
            <p:cNvPr id="147474" name="Oval 14"/>
            <p:cNvSpPr>
              <a:spLocks noChangeArrowheads="1"/>
            </p:cNvSpPr>
            <p:nvPr/>
          </p:nvSpPr>
          <p:spPr bwMode="auto">
            <a:xfrm rot="-1929075">
              <a:off x="2208" y="3024"/>
              <a:ext cx="1776" cy="38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75" name="Text Box 15"/>
            <p:cNvSpPr txBox="1">
              <a:spLocks noChangeArrowheads="1"/>
            </p:cNvSpPr>
            <p:nvPr/>
          </p:nvSpPr>
          <p:spPr bwMode="auto">
            <a:xfrm>
              <a:off x="2064" y="1843"/>
              <a:ext cx="163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Advent of CIDR allows aggregation: linear growth</a:t>
              </a:r>
            </a:p>
          </p:txBody>
        </p:sp>
        <p:cxnSp>
          <p:nvCxnSpPr>
            <p:cNvPr id="147476" name="AutoShape 16"/>
            <p:cNvCxnSpPr>
              <a:cxnSpLocks noChangeShapeType="1"/>
              <a:stCxn id="147475" idx="2"/>
              <a:endCxn id="147474" idx="0"/>
            </p:cNvCxnSpPr>
            <p:nvPr/>
          </p:nvCxnSpPr>
          <p:spPr bwMode="auto">
            <a:xfrm>
              <a:off x="2880" y="2477"/>
              <a:ext cx="109" cy="569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410200" y="2859088"/>
            <a:ext cx="2590800" cy="3328987"/>
            <a:chOff x="3408" y="1801"/>
            <a:chExt cx="1632" cy="2097"/>
          </a:xfrm>
        </p:grpSpPr>
        <p:sp>
          <p:nvSpPr>
            <p:cNvPr id="147471" name="Oval 19"/>
            <p:cNvSpPr>
              <a:spLocks noChangeArrowheads="1"/>
            </p:cNvSpPr>
            <p:nvPr/>
          </p:nvSpPr>
          <p:spPr bwMode="auto">
            <a:xfrm rot="-3432704">
              <a:off x="3460" y="2269"/>
              <a:ext cx="1224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72" name="Text Box 20"/>
            <p:cNvSpPr txBox="1">
              <a:spLocks noChangeArrowheads="1"/>
            </p:cNvSpPr>
            <p:nvPr/>
          </p:nvSpPr>
          <p:spPr bwMode="auto">
            <a:xfrm>
              <a:off x="3408" y="3264"/>
              <a:ext cx="163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Internet boom: </a:t>
              </a:r>
              <a:r>
                <a:rPr lang="en-US">
                  <a:solidFill>
                    <a:srgbClr val="FF8000"/>
                  </a:solidFill>
                  <a:latin typeface="Arial" charset="0"/>
                </a:rPr>
                <a:t>multihoming</a:t>
              </a:r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 drives superlinear growth</a:t>
              </a:r>
            </a:p>
          </p:txBody>
        </p:sp>
        <p:cxnSp>
          <p:nvCxnSpPr>
            <p:cNvPr id="147473" name="AutoShape 21"/>
            <p:cNvCxnSpPr>
              <a:cxnSpLocks noChangeShapeType="1"/>
              <a:stCxn id="147472" idx="0"/>
              <a:endCxn id="147471" idx="4"/>
            </p:cNvCxnSpPr>
            <p:nvPr/>
          </p:nvCxnSpPr>
          <p:spPr bwMode="auto">
            <a:xfrm flipH="1" flipV="1">
              <a:off x="4200" y="2494"/>
              <a:ext cx="24" cy="770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59516" name="Oval 28"/>
          <p:cNvSpPr>
            <a:spLocks noChangeArrowheads="1"/>
          </p:cNvSpPr>
          <p:nvPr/>
        </p:nvSpPr>
        <p:spPr bwMode="auto">
          <a:xfrm>
            <a:off x="6629400" y="2971800"/>
            <a:ext cx="762000" cy="2286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114800" y="1905000"/>
            <a:ext cx="2667000" cy="1181100"/>
            <a:chOff x="2592" y="1200"/>
            <a:chExt cx="1680" cy="744"/>
          </a:xfrm>
        </p:grpSpPr>
        <p:sp>
          <p:nvSpPr>
            <p:cNvPr id="147469" name="Text Box 29"/>
            <p:cNvSpPr txBox="1">
              <a:spLocks noChangeArrowheads="1"/>
            </p:cNvSpPr>
            <p:nvPr/>
          </p:nvSpPr>
          <p:spPr bwMode="auto">
            <a:xfrm>
              <a:off x="2592" y="1200"/>
              <a:ext cx="168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Dot-com implosion; Internet bubble bursts</a:t>
              </a:r>
            </a:p>
          </p:txBody>
        </p:sp>
        <p:cxnSp>
          <p:nvCxnSpPr>
            <p:cNvPr id="147470" name="AutoShape 30"/>
            <p:cNvCxnSpPr>
              <a:cxnSpLocks noChangeShapeType="1"/>
              <a:stCxn id="147469" idx="2"/>
              <a:endCxn id="959516" idx="2"/>
            </p:cNvCxnSpPr>
            <p:nvPr/>
          </p:nvCxnSpPr>
          <p:spPr bwMode="auto">
            <a:xfrm>
              <a:off x="3432" y="1642"/>
              <a:ext cx="735" cy="302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467600" y="1219200"/>
            <a:ext cx="1219200" cy="3749675"/>
            <a:chOff x="4704" y="768"/>
            <a:chExt cx="768" cy="2362"/>
          </a:xfrm>
        </p:grpSpPr>
        <p:sp>
          <p:nvSpPr>
            <p:cNvPr id="147466" name="Oval 33"/>
            <p:cNvSpPr>
              <a:spLocks noChangeArrowheads="1"/>
            </p:cNvSpPr>
            <p:nvPr/>
          </p:nvSpPr>
          <p:spPr bwMode="auto">
            <a:xfrm rot="-2929194">
              <a:off x="4476" y="1236"/>
              <a:ext cx="1224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7" name="Text Box 34"/>
            <p:cNvSpPr txBox="1">
              <a:spLocks noChangeArrowheads="1"/>
            </p:cNvSpPr>
            <p:nvPr/>
          </p:nvSpPr>
          <p:spPr bwMode="auto">
            <a:xfrm>
              <a:off x="4704" y="2688"/>
              <a:ext cx="76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Back in business</a:t>
              </a:r>
            </a:p>
          </p:txBody>
        </p:sp>
        <p:cxnSp>
          <p:nvCxnSpPr>
            <p:cNvPr id="147468" name="AutoShape 35"/>
            <p:cNvCxnSpPr>
              <a:cxnSpLocks noChangeShapeType="1"/>
              <a:stCxn id="147467" idx="0"/>
              <a:endCxn id="147466" idx="3"/>
            </p:cNvCxnSpPr>
            <p:nvPr/>
          </p:nvCxnSpPr>
          <p:spPr bwMode="auto">
            <a:xfrm flipH="1" flipV="1">
              <a:off x="4885" y="1777"/>
              <a:ext cx="203" cy="911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2707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516" grpId="0" animBg="1"/>
      <p:bldP spid="95951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Table, Extended to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750" y="1676400"/>
            <a:ext cx="7700450" cy="4648199"/>
          </a:xfrm>
          <a:prstGeom prst="rect">
            <a:avLst/>
          </a:prstGeom>
        </p:spPr>
      </p:pic>
      <p:sp>
        <p:nvSpPr>
          <p:cNvPr id="7" name="Oval 33"/>
          <p:cNvSpPr>
            <a:spLocks noChangeArrowheads="1"/>
          </p:cNvSpPr>
          <p:nvPr/>
        </p:nvSpPr>
        <p:spPr bwMode="auto">
          <a:xfrm rot="18670806">
            <a:off x="7194997" y="2676258"/>
            <a:ext cx="746965" cy="480266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6629400" y="4267200"/>
            <a:ext cx="243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Stock Market </a:t>
            </a:r>
          </a:p>
          <a:p>
            <a:pPr algn="l" eaLnBrk="1" hangingPunct="1"/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Crash of 2008</a:t>
            </a:r>
            <a:endParaRPr lang="en-US" dirty="0">
              <a:solidFill>
                <a:srgbClr val="FF8000"/>
              </a:solidFill>
              <a:latin typeface="Arial" charset="0"/>
            </a:endParaRPr>
          </a:p>
        </p:txBody>
      </p:sp>
      <p:cxnSp>
        <p:nvCxnSpPr>
          <p:cNvPr id="9" name="AutoShape 35"/>
          <p:cNvCxnSpPr>
            <a:cxnSpLocks noChangeShapeType="1"/>
            <a:stCxn id="8" idx="0"/>
            <a:endCxn id="7" idx="3"/>
          </p:cNvCxnSpPr>
          <p:nvPr/>
        </p:nvCxnSpPr>
        <p:spPr bwMode="auto">
          <a:xfrm flipH="1" flipV="1">
            <a:off x="7522392" y="3226960"/>
            <a:ext cx="326208" cy="1040240"/>
          </a:xfrm>
          <a:prstGeom prst="straightConnector1">
            <a:avLst/>
          </a:prstGeom>
          <a:noFill/>
          <a:ln w="222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6324600" y="4267200"/>
            <a:ext cx="297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What Happened Here?</a:t>
            </a:r>
            <a:endParaRPr lang="en-US" dirty="0">
              <a:solidFill>
                <a:srgbClr val="FF8000"/>
              </a:solidFill>
              <a:latin typeface="Arial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6477000" y="1905000"/>
            <a:ext cx="1905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FF8000"/>
                </a:solidFill>
                <a:latin typeface="Arial" charset="0"/>
              </a:rPr>
              <a:t>L</a:t>
            </a:r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inear growth</a:t>
            </a:r>
            <a:endParaRPr lang="en-US" dirty="0">
              <a:solidFill>
                <a:srgbClr val="FF8000"/>
              </a:solidFill>
              <a:latin typeface="Arial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4495800" y="350520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err="1" smtClean="0">
                <a:solidFill>
                  <a:srgbClr val="FF8000"/>
                </a:solidFill>
                <a:latin typeface="Arial" charset="0"/>
              </a:rPr>
              <a:t>Superlinear</a:t>
            </a:r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 growth</a:t>
            </a:r>
            <a:endParaRPr lang="en-US" dirty="0">
              <a:solidFill>
                <a:srgbClr val="FF8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7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0" grpId="1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B3CC50B-B500-DB49-8F18-F5E6A6971DF3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Summary of Addressing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b="1" dirty="0" smtClean="0">
                <a:solidFill>
                  <a:srgbClr val="F47A00"/>
                </a:solidFill>
                <a:latin typeface="Arial" charset="0"/>
              </a:rPr>
              <a:t>Hierarchical</a:t>
            </a:r>
            <a:r>
              <a:rPr lang="en-US" dirty="0" smtClean="0">
                <a:solidFill>
                  <a:srgbClr val="F47A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addressing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Critical for </a:t>
            </a:r>
            <a:r>
              <a:rPr lang="en-US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scalable</a:t>
            </a:r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system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Don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require everyone to know everyone else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Reduces amount of updating when something changes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 b="1" dirty="0">
                <a:solidFill>
                  <a:srgbClr val="F47A00"/>
                </a:solidFill>
                <a:latin typeface="Arial" charset="0"/>
              </a:rPr>
              <a:t>Non-uniform </a:t>
            </a:r>
            <a:r>
              <a:rPr lang="en-US" dirty="0">
                <a:latin typeface="Arial" charset="0"/>
              </a:rPr>
              <a:t>hierarchy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Useful for heterogeneous networks of different sizes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Class-based addressing was far too coarse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Classless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InterDomain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Routing (CIDR) more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flexible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Any questions?</a:t>
            </a:r>
            <a:endParaRPr lang="en-US" b="1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013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9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5D34141-8AC8-1C41-99D9-6B73318D0FCB}" type="slidenum">
              <a:rPr lang="en-US" sz="1400" b="0">
                <a:latin typeface="Times New Roman" charset="0"/>
              </a:rPr>
              <a:pPr eaLnBrk="1" hangingPunct="1"/>
              <a:t>34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Conceptual Problems with IP Addressing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4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IP Addressing?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Multihoming</a:t>
            </a:r>
            <a:r>
              <a:rPr lang="en-US" dirty="0" smtClean="0"/>
              <a:t> not naturally supported</a:t>
            </a:r>
          </a:p>
          <a:p>
            <a:pPr lvl="1"/>
            <a:r>
              <a:rPr lang="en-US" dirty="0" smtClean="0"/>
              <a:t>Causes aggregation problems</a:t>
            </a:r>
          </a:p>
          <a:p>
            <a:pPr lvl="1"/>
            <a:endParaRPr lang="en-US" dirty="0"/>
          </a:p>
          <a:p>
            <a:r>
              <a:rPr lang="en-US" dirty="0" smtClean="0"/>
              <a:t>No binding to identity (spoofing, etc.)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Scarce (IPv6 solves this)</a:t>
            </a:r>
          </a:p>
          <a:p>
            <a:pPr lvl="1"/>
            <a:endParaRPr lang="en-US" dirty="0"/>
          </a:p>
          <a:p>
            <a:r>
              <a:rPr lang="en-US" dirty="0" smtClean="0"/>
              <a:t>Forwarding hard (discuss later)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6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esign better addressing scheme</a:t>
            </a:r>
          </a:p>
          <a:p>
            <a:r>
              <a:rPr lang="en-US" dirty="0" smtClean="0"/>
              <a:t>Take five minutes</a:t>
            </a:r>
          </a:p>
          <a:p>
            <a:r>
              <a:rPr lang="en-US" dirty="0"/>
              <a:t>W</a:t>
            </a:r>
            <a:r>
              <a:rPr lang="en-US" dirty="0" smtClean="0"/>
              <a:t>ork in groups</a:t>
            </a:r>
          </a:p>
          <a:p>
            <a:r>
              <a:rPr lang="en-US" dirty="0" smtClean="0"/>
              <a:t>Will take three proposals</a:t>
            </a:r>
          </a:p>
          <a:p>
            <a:r>
              <a:rPr lang="en-US" dirty="0" smtClean="0"/>
              <a:t>We will then vote on the winner….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2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0467D7-F0EF-0944-995D-6590231C8434}" type="slidenum">
              <a:rPr lang="en-US" sz="1400" b="0">
                <a:latin typeface="Times New Roman" charset="0"/>
              </a:rPr>
              <a:pPr eaLnBrk="1" hangingPunct="1"/>
              <a:t>37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5 Minute Break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12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6D046C1-8BEF-C649-A9A9-5DC7627AB431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Forwarding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9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6C23E66-1ADF-3F45-9B85-B338AE82EDF9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Forwarding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Table Plays Crucial Role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12954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Table maps IP </a:t>
            </a:r>
            <a:r>
              <a:rPr lang="en-US" dirty="0">
                <a:latin typeface="Arial" charset="0"/>
              </a:rPr>
              <a:t>addresses </a:t>
            </a:r>
            <a:r>
              <a:rPr lang="en-US" dirty="0" smtClean="0">
                <a:latin typeface="Arial" charset="0"/>
              </a:rPr>
              <a:t>into output interfaces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Forwards packets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based on destination address </a:t>
            </a:r>
          </a:p>
        </p:txBody>
      </p:sp>
      <p:grpSp>
        <p:nvGrpSpPr>
          <p:cNvPr id="114692" name="Group 4"/>
          <p:cNvGrpSpPr>
            <a:grpSpLocks/>
          </p:cNvGrpSpPr>
          <p:nvPr/>
        </p:nvGrpSpPr>
        <p:grpSpPr bwMode="auto">
          <a:xfrm>
            <a:off x="3279775" y="4498975"/>
            <a:ext cx="2740025" cy="2130425"/>
            <a:chOff x="1200" y="1728"/>
            <a:chExt cx="3120" cy="1872"/>
          </a:xfrm>
        </p:grpSpPr>
        <p:sp>
          <p:nvSpPr>
            <p:cNvPr id="1672197" name="Rectangle 5"/>
            <p:cNvSpPr>
              <a:spLocks noChangeArrowheads="1"/>
            </p:cNvSpPr>
            <p:nvPr/>
          </p:nvSpPr>
          <p:spPr bwMode="auto">
            <a:xfrm>
              <a:off x="1392" y="1728"/>
              <a:ext cx="2784" cy="1872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343" tIns="44379" rIns="90343" bIns="44379" anchor="ctr"/>
            <a:lstStyle/>
            <a:p>
              <a:pPr algn="ctr" defTabSz="912813" eaLnBrk="0" hangingPunct="0">
                <a:defRPr/>
              </a:pPr>
              <a:endParaRPr lang="en-US" sz="1600" b="0">
                <a:ea typeface="+mn-ea"/>
                <a:cs typeface="+mn-cs"/>
              </a:endParaRPr>
            </a:p>
          </p:txBody>
        </p:sp>
        <p:sp>
          <p:nvSpPr>
            <p:cNvPr id="1672198" name="Rectangle 6"/>
            <p:cNvSpPr>
              <a:spLocks noChangeArrowheads="1"/>
            </p:cNvSpPr>
            <p:nvPr/>
          </p:nvSpPr>
          <p:spPr bwMode="auto">
            <a:xfrm>
              <a:off x="1536" y="1921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199" name="Rectangle 7"/>
            <p:cNvSpPr>
              <a:spLocks noChangeArrowheads="1"/>
            </p:cNvSpPr>
            <p:nvPr/>
          </p:nvSpPr>
          <p:spPr bwMode="auto">
            <a:xfrm>
              <a:off x="1536" y="230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0" name="Rectangle 8"/>
            <p:cNvSpPr>
              <a:spLocks noChangeArrowheads="1"/>
            </p:cNvSpPr>
            <p:nvPr/>
          </p:nvSpPr>
          <p:spPr bwMode="auto">
            <a:xfrm>
              <a:off x="1536" y="3216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1" name="Rectangle 9"/>
            <p:cNvSpPr>
              <a:spLocks noChangeArrowheads="1"/>
            </p:cNvSpPr>
            <p:nvPr/>
          </p:nvSpPr>
          <p:spPr bwMode="auto">
            <a:xfrm>
              <a:off x="3456" y="1968"/>
              <a:ext cx="528" cy="24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2" name="Rectangle 10"/>
            <p:cNvSpPr>
              <a:spLocks noChangeArrowheads="1"/>
            </p:cNvSpPr>
            <p:nvPr/>
          </p:nvSpPr>
          <p:spPr bwMode="auto">
            <a:xfrm>
              <a:off x="3456" y="2352"/>
              <a:ext cx="528" cy="24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3" name="Rectangle 11"/>
            <p:cNvSpPr>
              <a:spLocks noChangeArrowheads="1"/>
            </p:cNvSpPr>
            <p:nvPr/>
          </p:nvSpPr>
          <p:spPr bwMode="auto">
            <a:xfrm>
              <a:off x="3456" y="3264"/>
              <a:ext cx="528" cy="24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4" name="Rectangle 12"/>
            <p:cNvSpPr>
              <a:spLocks noChangeArrowheads="1"/>
            </p:cNvSpPr>
            <p:nvPr/>
          </p:nvSpPr>
          <p:spPr bwMode="auto">
            <a:xfrm>
              <a:off x="2351" y="2015"/>
              <a:ext cx="817" cy="1345"/>
            </a:xfrm>
            <a:prstGeom prst="rect">
              <a:avLst/>
            </a:prstGeom>
            <a:solidFill>
              <a:srgbClr val="99FF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14731" name="Line 13"/>
            <p:cNvSpPr>
              <a:spLocks noChangeShapeType="1"/>
            </p:cNvSpPr>
            <p:nvPr/>
          </p:nvSpPr>
          <p:spPr bwMode="auto">
            <a:xfrm>
              <a:off x="1200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2" name="Line 14"/>
            <p:cNvSpPr>
              <a:spLocks noChangeShapeType="1"/>
            </p:cNvSpPr>
            <p:nvPr/>
          </p:nvSpPr>
          <p:spPr bwMode="auto">
            <a:xfrm>
              <a:off x="1200" y="240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3" name="Line 15"/>
            <p:cNvSpPr>
              <a:spLocks noChangeShapeType="1"/>
            </p:cNvSpPr>
            <p:nvPr/>
          </p:nvSpPr>
          <p:spPr bwMode="auto">
            <a:xfrm>
              <a:off x="1200" y="336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4" name="Line 16"/>
            <p:cNvSpPr>
              <a:spLocks noChangeShapeType="1"/>
            </p:cNvSpPr>
            <p:nvPr/>
          </p:nvSpPr>
          <p:spPr bwMode="auto">
            <a:xfrm>
              <a:off x="3984" y="340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5" name="Line 17"/>
            <p:cNvSpPr>
              <a:spLocks noChangeShapeType="1"/>
            </p:cNvSpPr>
            <p:nvPr/>
          </p:nvSpPr>
          <p:spPr bwMode="auto">
            <a:xfrm>
              <a:off x="3984" y="244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6" name="Line 18"/>
            <p:cNvSpPr>
              <a:spLocks noChangeShapeType="1"/>
            </p:cNvSpPr>
            <p:nvPr/>
          </p:nvSpPr>
          <p:spPr bwMode="auto">
            <a:xfrm>
              <a:off x="3984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7" name="Freeform 19"/>
            <p:cNvSpPr>
              <a:spLocks/>
            </p:cNvSpPr>
            <p:nvPr/>
          </p:nvSpPr>
          <p:spPr bwMode="auto">
            <a:xfrm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960"/>
                <a:gd name="T14" fmla="*/ 576 w 576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8" name="Freeform 20"/>
            <p:cNvSpPr>
              <a:spLocks/>
            </p:cNvSpPr>
            <p:nvPr/>
          </p:nvSpPr>
          <p:spPr bwMode="auto">
            <a:xfrm flipH="1"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960"/>
                <a:gd name="T14" fmla="*/ 576 w 576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9" name="Oval 21"/>
            <p:cNvSpPr>
              <a:spLocks noChangeArrowheads="1"/>
            </p:cNvSpPr>
            <p:nvPr/>
          </p:nvSpPr>
          <p:spPr bwMode="auto">
            <a:xfrm>
              <a:off x="1728" y="2640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0" name="Oval 22"/>
            <p:cNvSpPr>
              <a:spLocks noChangeArrowheads="1"/>
            </p:cNvSpPr>
            <p:nvPr/>
          </p:nvSpPr>
          <p:spPr bwMode="auto">
            <a:xfrm>
              <a:off x="1728" y="28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1" name="Oval 23"/>
            <p:cNvSpPr>
              <a:spLocks noChangeArrowheads="1"/>
            </p:cNvSpPr>
            <p:nvPr/>
          </p:nvSpPr>
          <p:spPr bwMode="auto">
            <a:xfrm>
              <a:off x="1728" y="302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2" name="Oval 24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3" name="Oval 25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4" name="Oval 26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114693" name="Rectangle 27"/>
          <p:cNvSpPr>
            <a:spLocks noChangeArrowheads="1"/>
          </p:cNvSpPr>
          <p:nvPr/>
        </p:nvSpPr>
        <p:spPr bwMode="auto">
          <a:xfrm>
            <a:off x="5389563" y="3844925"/>
            <a:ext cx="47783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l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…</a:t>
            </a:r>
          </a:p>
        </p:txBody>
      </p:sp>
      <p:sp>
        <p:nvSpPr>
          <p:cNvPr id="114694" name="Rectangle 28"/>
          <p:cNvSpPr>
            <a:spLocks noChangeArrowheads="1"/>
          </p:cNvSpPr>
          <p:nvPr/>
        </p:nvSpPr>
        <p:spPr bwMode="auto">
          <a:xfrm>
            <a:off x="3889375" y="3844925"/>
            <a:ext cx="1500188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…</a:t>
            </a:r>
          </a:p>
        </p:txBody>
      </p:sp>
      <p:sp>
        <p:nvSpPr>
          <p:cNvPr id="114695" name="Rectangle 29"/>
          <p:cNvSpPr>
            <a:spLocks noChangeArrowheads="1"/>
          </p:cNvSpPr>
          <p:nvPr/>
        </p:nvSpPr>
        <p:spPr bwMode="auto">
          <a:xfrm>
            <a:off x="5389563" y="3263900"/>
            <a:ext cx="47783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l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 3</a:t>
            </a:r>
          </a:p>
        </p:txBody>
      </p:sp>
      <p:sp>
        <p:nvSpPr>
          <p:cNvPr id="114696" name="Rectangle 30"/>
          <p:cNvSpPr>
            <a:spLocks noChangeArrowheads="1"/>
          </p:cNvSpPr>
          <p:nvPr/>
        </p:nvSpPr>
        <p:spPr bwMode="auto">
          <a:xfrm>
            <a:off x="3833813" y="3263900"/>
            <a:ext cx="150018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ctr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 dirty="0"/>
              <a:t>1.2.3.6</a:t>
            </a:r>
          </a:p>
        </p:txBody>
      </p:sp>
      <p:sp>
        <p:nvSpPr>
          <p:cNvPr id="114697" name="Rectangle 31"/>
          <p:cNvSpPr>
            <a:spLocks noChangeArrowheads="1"/>
          </p:cNvSpPr>
          <p:nvPr/>
        </p:nvSpPr>
        <p:spPr bwMode="auto">
          <a:xfrm>
            <a:off x="5389563" y="2982913"/>
            <a:ext cx="477837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l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 1</a:t>
            </a:r>
          </a:p>
        </p:txBody>
      </p:sp>
      <p:sp>
        <p:nvSpPr>
          <p:cNvPr id="114698" name="Rectangle 32"/>
          <p:cNvSpPr>
            <a:spLocks noChangeArrowheads="1"/>
          </p:cNvSpPr>
          <p:nvPr/>
        </p:nvSpPr>
        <p:spPr bwMode="auto">
          <a:xfrm>
            <a:off x="3810000" y="29718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ctr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1.2.3.5</a:t>
            </a:r>
          </a:p>
        </p:txBody>
      </p:sp>
      <p:sp>
        <p:nvSpPr>
          <p:cNvPr id="114699" name="Line 33"/>
          <p:cNvSpPr>
            <a:spLocks noChangeShapeType="1"/>
          </p:cNvSpPr>
          <p:nvPr/>
        </p:nvSpPr>
        <p:spPr bwMode="auto">
          <a:xfrm>
            <a:off x="3889375" y="2982913"/>
            <a:ext cx="19780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0" name="Line 34"/>
          <p:cNvSpPr>
            <a:spLocks noChangeShapeType="1"/>
          </p:cNvSpPr>
          <p:nvPr/>
        </p:nvSpPr>
        <p:spPr bwMode="auto">
          <a:xfrm>
            <a:off x="3889375" y="3263900"/>
            <a:ext cx="197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1" name="Line 35"/>
          <p:cNvSpPr>
            <a:spLocks noChangeShapeType="1"/>
          </p:cNvSpPr>
          <p:nvPr/>
        </p:nvSpPr>
        <p:spPr bwMode="auto">
          <a:xfrm>
            <a:off x="3889375" y="3548063"/>
            <a:ext cx="197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2" name="Line 36"/>
          <p:cNvSpPr>
            <a:spLocks noChangeShapeType="1"/>
          </p:cNvSpPr>
          <p:nvPr/>
        </p:nvSpPr>
        <p:spPr bwMode="auto">
          <a:xfrm>
            <a:off x="3889375" y="4125913"/>
            <a:ext cx="19780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3" name="Line 37"/>
          <p:cNvSpPr>
            <a:spLocks noChangeShapeType="1"/>
          </p:cNvSpPr>
          <p:nvPr/>
        </p:nvSpPr>
        <p:spPr bwMode="auto">
          <a:xfrm>
            <a:off x="3894138" y="2982913"/>
            <a:ext cx="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4" name="Line 38"/>
          <p:cNvSpPr>
            <a:spLocks noChangeShapeType="1"/>
          </p:cNvSpPr>
          <p:nvPr/>
        </p:nvSpPr>
        <p:spPr bwMode="auto">
          <a:xfrm>
            <a:off x="5418138" y="2982913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5" name="Line 39"/>
          <p:cNvSpPr>
            <a:spLocks noChangeShapeType="1"/>
          </p:cNvSpPr>
          <p:nvPr/>
        </p:nvSpPr>
        <p:spPr bwMode="auto">
          <a:xfrm>
            <a:off x="5875338" y="2982913"/>
            <a:ext cx="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6" name="Text Box 40"/>
          <p:cNvSpPr txBox="1">
            <a:spLocks noChangeArrowheads="1"/>
          </p:cNvSpPr>
          <p:nvPr/>
        </p:nvSpPr>
        <p:spPr bwMode="auto">
          <a:xfrm>
            <a:off x="5348288" y="4740275"/>
            <a:ext cx="2778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114707" name="Text Box 41"/>
          <p:cNvSpPr txBox="1">
            <a:spLocks noChangeArrowheads="1"/>
          </p:cNvSpPr>
          <p:nvPr/>
        </p:nvSpPr>
        <p:spPr bwMode="auto">
          <a:xfrm>
            <a:off x="5341938" y="5170488"/>
            <a:ext cx="2921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2</a:t>
            </a:r>
          </a:p>
        </p:txBody>
      </p:sp>
      <p:sp>
        <p:nvSpPr>
          <p:cNvPr id="114708" name="Line 42"/>
          <p:cNvSpPr>
            <a:spLocks noChangeShapeType="1"/>
          </p:cNvSpPr>
          <p:nvPr/>
        </p:nvSpPr>
        <p:spPr bwMode="auto">
          <a:xfrm flipH="1">
            <a:off x="3813175" y="4119563"/>
            <a:ext cx="304800" cy="608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9" name="Line 43"/>
          <p:cNvSpPr>
            <a:spLocks noChangeShapeType="1"/>
          </p:cNvSpPr>
          <p:nvPr/>
        </p:nvSpPr>
        <p:spPr bwMode="auto">
          <a:xfrm flipH="1">
            <a:off x="4041775" y="4119563"/>
            <a:ext cx="228600" cy="10636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10" name="Line 44"/>
          <p:cNvSpPr>
            <a:spLocks noChangeShapeType="1"/>
          </p:cNvSpPr>
          <p:nvPr/>
        </p:nvSpPr>
        <p:spPr bwMode="auto">
          <a:xfrm flipH="1">
            <a:off x="3965575" y="4119563"/>
            <a:ext cx="379413" cy="20526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225550" y="4727575"/>
            <a:ext cx="4946650" cy="760413"/>
            <a:chOff x="576" y="2640"/>
            <a:chExt cx="3120" cy="480"/>
          </a:xfrm>
        </p:grpSpPr>
        <p:sp>
          <p:nvSpPr>
            <p:cNvPr id="114715" name="Text Box 46"/>
            <p:cNvSpPr txBox="1">
              <a:spLocks noChangeArrowheads="1"/>
            </p:cNvSpPr>
            <p:nvPr/>
          </p:nvSpPr>
          <p:spPr bwMode="auto">
            <a:xfrm>
              <a:off x="1130" y="2928"/>
              <a:ext cx="4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343" tIns="44379" rIns="90343" bIns="44379">
              <a:spAutoFit/>
            </a:bodyPr>
            <a:lstStyle>
              <a:lvl1pPr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1.2.3.5</a:t>
              </a:r>
            </a:p>
          </p:txBody>
        </p:sp>
        <p:sp>
          <p:nvSpPr>
            <p:cNvPr id="114716" name="Rectangle 47"/>
            <p:cNvSpPr>
              <a:spLocks noChangeArrowheads="1"/>
            </p:cNvSpPr>
            <p:nvPr/>
          </p:nvSpPr>
          <p:spPr bwMode="auto">
            <a:xfrm>
              <a:off x="912" y="2928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17" name="Rectangle 48"/>
            <p:cNvSpPr>
              <a:spLocks noChangeArrowheads="1"/>
            </p:cNvSpPr>
            <p:nvPr/>
          </p:nvSpPr>
          <p:spPr bwMode="auto">
            <a:xfrm>
              <a:off x="576" y="2928"/>
              <a:ext cx="336" cy="19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18" name="Freeform 49"/>
            <p:cNvSpPr>
              <a:spLocks/>
            </p:cNvSpPr>
            <p:nvPr/>
          </p:nvSpPr>
          <p:spPr bwMode="auto">
            <a:xfrm>
              <a:off x="1824" y="2784"/>
              <a:ext cx="1872" cy="192"/>
            </a:xfrm>
            <a:custGeom>
              <a:avLst/>
              <a:gdLst>
                <a:gd name="T0" fmla="*/ 0 w 1872"/>
                <a:gd name="T1" fmla="*/ 192 h 192"/>
                <a:gd name="T2" fmla="*/ 768 w 1872"/>
                <a:gd name="T3" fmla="*/ 192 h 192"/>
                <a:gd name="T4" fmla="*/ 1296 w 1872"/>
                <a:gd name="T5" fmla="*/ 0 h 192"/>
                <a:gd name="T6" fmla="*/ 1872 w 1872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72"/>
                <a:gd name="T13" fmla="*/ 0 h 192"/>
                <a:gd name="T14" fmla="*/ 1872 w 187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72" h="192">
                  <a:moveTo>
                    <a:pt x="0" y="192"/>
                  </a:moveTo>
                  <a:lnTo>
                    <a:pt x="768" y="192"/>
                  </a:lnTo>
                  <a:lnTo>
                    <a:pt x="1296" y="0"/>
                  </a:lnTo>
                  <a:lnTo>
                    <a:pt x="1872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19" name="Text Box 50"/>
            <p:cNvSpPr txBox="1">
              <a:spLocks noChangeArrowheads="1"/>
            </p:cNvSpPr>
            <p:nvPr/>
          </p:nvSpPr>
          <p:spPr bwMode="auto">
            <a:xfrm>
              <a:off x="1130" y="2640"/>
              <a:ext cx="4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343" tIns="44379" rIns="90343" bIns="44379">
              <a:spAutoFit/>
            </a:bodyPr>
            <a:lstStyle>
              <a:lvl1pPr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1.2.3.4</a:t>
              </a:r>
            </a:p>
          </p:txBody>
        </p:sp>
        <p:sp>
          <p:nvSpPr>
            <p:cNvPr id="114720" name="Rectangle 51"/>
            <p:cNvSpPr>
              <a:spLocks noChangeArrowheads="1"/>
            </p:cNvSpPr>
            <p:nvPr/>
          </p:nvSpPr>
          <p:spPr bwMode="auto">
            <a:xfrm>
              <a:off x="912" y="2640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21" name="Rectangle 52"/>
            <p:cNvSpPr>
              <a:spLocks noChangeArrowheads="1"/>
            </p:cNvSpPr>
            <p:nvPr/>
          </p:nvSpPr>
          <p:spPr bwMode="auto">
            <a:xfrm>
              <a:off x="576" y="2640"/>
              <a:ext cx="336" cy="19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22" name="Freeform 53"/>
            <p:cNvSpPr>
              <a:spLocks/>
            </p:cNvSpPr>
            <p:nvPr/>
          </p:nvSpPr>
          <p:spPr bwMode="auto">
            <a:xfrm>
              <a:off x="1824" y="2736"/>
              <a:ext cx="1824" cy="336"/>
            </a:xfrm>
            <a:custGeom>
              <a:avLst/>
              <a:gdLst>
                <a:gd name="T0" fmla="*/ 0 w 1824"/>
                <a:gd name="T1" fmla="*/ 0 h 336"/>
                <a:gd name="T2" fmla="*/ 528 w 1824"/>
                <a:gd name="T3" fmla="*/ 0 h 336"/>
                <a:gd name="T4" fmla="*/ 1104 w 1824"/>
                <a:gd name="T5" fmla="*/ 336 h 336"/>
                <a:gd name="T6" fmla="*/ 1824 w 1824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336"/>
                <a:gd name="T14" fmla="*/ 1824 w 18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336">
                  <a:moveTo>
                    <a:pt x="0" y="0"/>
                  </a:moveTo>
                  <a:lnTo>
                    <a:pt x="528" y="0"/>
                  </a:lnTo>
                  <a:lnTo>
                    <a:pt x="1104" y="336"/>
                  </a:lnTo>
                  <a:lnTo>
                    <a:pt x="1824" y="336"/>
                  </a:lnTo>
                </a:path>
              </a:pathLst>
            </a:custGeom>
            <a:noFill/>
            <a:ln w="254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14712" name="Line 54"/>
          <p:cNvSpPr>
            <a:spLocks noChangeShapeType="1"/>
          </p:cNvSpPr>
          <p:nvPr/>
        </p:nvSpPr>
        <p:spPr bwMode="auto">
          <a:xfrm>
            <a:off x="3894138" y="3821113"/>
            <a:ext cx="197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13" name="Rectangle 55"/>
          <p:cNvSpPr>
            <a:spLocks noChangeArrowheads="1"/>
          </p:cNvSpPr>
          <p:nvPr/>
        </p:nvSpPr>
        <p:spPr bwMode="auto">
          <a:xfrm>
            <a:off x="3894138" y="3536950"/>
            <a:ext cx="14398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ctr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1.2.3.4 </a:t>
            </a:r>
          </a:p>
        </p:txBody>
      </p:sp>
      <p:sp>
        <p:nvSpPr>
          <p:cNvPr id="114714" name="Rectangle 56"/>
          <p:cNvSpPr>
            <a:spLocks noChangeArrowheads="1"/>
          </p:cNvSpPr>
          <p:nvPr/>
        </p:nvSpPr>
        <p:spPr bwMode="auto">
          <a:xfrm>
            <a:off x="5418138" y="3536950"/>
            <a:ext cx="47783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l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59733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6D046C1-8BEF-C649-A9A9-5DC7627AB431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Dealing with Address Scarcity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7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C728DAE-72E9-9442-91F4-3BB799E9CED4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Hop-by-Hop Packet Forwarding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Forwarding </a:t>
            </a:r>
            <a:r>
              <a:rPr lang="en-US" dirty="0">
                <a:latin typeface="Arial" charset="0"/>
              </a:rPr>
              <a:t>table derived from: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Routing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algorithms (or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static configuration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Upon receiving a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Inspect the destination IP address in the header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Index into the forwarding table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Forward packet out appropriate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interface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If no match, take </a:t>
            </a:r>
            <a:r>
              <a:rPr lang="en-US" b="1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default route</a:t>
            </a:r>
          </a:p>
          <a:p>
            <a:pPr lvl="1">
              <a:lnSpc>
                <a:spcPct val="90000"/>
              </a:lnSpc>
            </a:pPr>
            <a:endParaRPr lang="en-US" b="1" dirty="0">
              <a:solidFill>
                <a:srgbClr val="F47A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Default route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Configured to cover cases where no matches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Allows small tables at edge (w/o routing algorithms)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 if it isn’t on my subnet, send it to my ISP</a:t>
            </a:r>
            <a:endParaRPr lang="en-US" b="1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24260" name="Picture 4" descr="MCj021568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201738"/>
            <a:ext cx="1428750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4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Using the Forwarding Table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With </a:t>
            </a:r>
            <a:r>
              <a:rPr lang="en-US" dirty="0" err="1">
                <a:latin typeface="Arial" charset="0"/>
              </a:rPr>
              <a:t>classful</a:t>
            </a:r>
            <a:r>
              <a:rPr lang="en-US" dirty="0">
                <a:latin typeface="Arial" charset="0"/>
              </a:rPr>
              <a:t> addressing, this is easy: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Early bits in address specify mask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Class A [0]: /8     Class B [10]: /16     Class C [110]: /24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Can find exact match in forwarding table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Use prefix as index into hash table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Why won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t this work for CIDR</a:t>
            </a:r>
            <a:r>
              <a:rPr lang="en-US" altLang="ja-JP" dirty="0" smtClean="0">
                <a:latin typeface="Arial" charset="0"/>
              </a:rPr>
              <a:t>?</a:t>
            </a:r>
          </a:p>
          <a:p>
            <a:pPr lvl="1"/>
            <a:r>
              <a:rPr lang="en-US" altLang="ja-JP" dirty="0" smtClean="0">
                <a:latin typeface="Arial" charset="0"/>
              </a:rPr>
              <a:t>What’s the network prefix in this address?</a:t>
            </a:r>
          </a:p>
          <a:p>
            <a:pPr lvl="1"/>
            <a:endParaRPr lang="en-US" altLang="ja-JP" dirty="0">
              <a:latin typeface="Arial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Monaco"/>
                <a:cs typeface="Monaco"/>
              </a:rPr>
              <a:t>11001001100011110000010111010010</a:t>
            </a:r>
            <a:endParaRPr lang="en-US" altLang="ja-JP" dirty="0">
              <a:latin typeface="Monaco"/>
              <a:cs typeface="Monaco"/>
            </a:endParaRPr>
          </a:p>
        </p:txBody>
      </p:sp>
      <p:sp>
        <p:nvSpPr>
          <p:cNvPr id="2263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521AFE8-1821-0D48-9D63-018DC4DC2F4F}" type="slidenum">
              <a:rPr lang="en-US" sz="1400" b="0">
                <a:latin typeface="Times New Roman" charset="0"/>
              </a:rPr>
              <a:pPr eaLnBrk="1" hangingPunct="1"/>
              <a:t>41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67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Matches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address fields contained masks…</a:t>
            </a:r>
          </a:p>
          <a:p>
            <a:pPr lvl="1"/>
            <a:r>
              <a:rPr lang="en-US" dirty="0" smtClean="0"/>
              <a:t>…we could do an exact match on network portion!</a:t>
            </a:r>
          </a:p>
          <a:p>
            <a:pPr lvl="1"/>
            <a:endParaRPr lang="en-US" dirty="0"/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But address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in packet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doesn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specify 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mask!</a:t>
            </a:r>
          </a:p>
          <a:p>
            <a:pPr lvl="1"/>
            <a:r>
              <a:rPr lang="en-US" altLang="ja-JP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altLang="ja-JP" b="1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ould just take five bits!</a:t>
            </a:r>
            <a:endParaRPr lang="en-US" altLang="ja-JP" b="1" dirty="0">
              <a:solidFill>
                <a:srgbClr val="F47A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All delicacy of forwarding lookups due to CIDR</a:t>
            </a:r>
          </a:p>
          <a:p>
            <a:pPr lvl="1"/>
            <a:r>
              <a:rPr lang="en-US" b="1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Lack of mask prevents easy exact match over prefix</a:t>
            </a:r>
          </a:p>
          <a:p>
            <a:endParaRPr lang="en-US" dirty="0">
              <a:latin typeface="Arial" charset="0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6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483107A-3EC2-3347-8720-C72236298303}" type="slidenum">
              <a:rPr lang="en-US" sz="1400" b="0">
                <a:latin typeface="Times New Roman" charset="0"/>
              </a:rPr>
              <a:pPr eaLnBrk="1" hangingPunct="1"/>
              <a:t>43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 #1: Provider w/ 4 Customers </a:t>
            </a:r>
          </a:p>
        </p:txBody>
      </p:sp>
      <p:graphicFrame>
        <p:nvGraphicFramePr>
          <p:cNvPr id="98001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224119"/>
              </p:ext>
            </p:extLst>
          </p:nvPr>
        </p:nvGraphicFramePr>
        <p:xfrm>
          <a:off x="2362200" y="4038600"/>
          <a:ext cx="4419600" cy="2374900"/>
        </p:xfrm>
        <a:graphic>
          <a:graphicData uri="http://schemas.openxmlformats.org/drawingml/2006/table">
            <a:tbl>
              <a:tblPr/>
              <a:tblGrid>
                <a:gridCol w="2667000"/>
                <a:gridCol w="1752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201.143.0.0/22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201.143.4.0.0/24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201.143.5.0.0/24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201.143.6.0/23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27351" name="Group 12"/>
          <p:cNvGrpSpPr>
            <a:grpSpLocks/>
          </p:cNvGrpSpPr>
          <p:nvPr/>
        </p:nvGrpSpPr>
        <p:grpSpPr bwMode="auto">
          <a:xfrm>
            <a:off x="893763" y="1447800"/>
            <a:ext cx="7356475" cy="2103438"/>
            <a:chOff x="933450" y="2514600"/>
            <a:chExt cx="7354888" cy="2088887"/>
          </a:xfrm>
        </p:grpSpPr>
        <p:sp>
          <p:nvSpPr>
            <p:cNvPr id="227357" name="Oval 13"/>
            <p:cNvSpPr>
              <a:spLocks noChangeArrowheads="1"/>
            </p:cNvSpPr>
            <p:nvPr/>
          </p:nvSpPr>
          <p:spPr bwMode="auto">
            <a:xfrm>
              <a:off x="2895600" y="3951288"/>
              <a:ext cx="1295400" cy="3810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8" name="Oval 14"/>
            <p:cNvSpPr>
              <a:spLocks noChangeArrowheads="1"/>
            </p:cNvSpPr>
            <p:nvPr/>
          </p:nvSpPr>
          <p:spPr bwMode="auto">
            <a:xfrm>
              <a:off x="1143000" y="3951288"/>
              <a:ext cx="1295400" cy="3810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Times New Roman" charset="0"/>
              </a:endParaRPr>
            </a:p>
          </p:txBody>
        </p:sp>
        <p:sp>
          <p:nvSpPr>
            <p:cNvPr id="227359" name="Oval 15"/>
            <p:cNvSpPr>
              <a:spLocks noChangeArrowheads="1"/>
            </p:cNvSpPr>
            <p:nvPr/>
          </p:nvSpPr>
          <p:spPr bwMode="auto">
            <a:xfrm>
              <a:off x="4876800" y="3951288"/>
              <a:ext cx="1295400" cy="3810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60" name="Oval 16"/>
            <p:cNvSpPr>
              <a:spLocks noChangeArrowheads="1"/>
            </p:cNvSpPr>
            <p:nvPr/>
          </p:nvSpPr>
          <p:spPr bwMode="auto">
            <a:xfrm>
              <a:off x="6705600" y="3951288"/>
              <a:ext cx="1295400" cy="3810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61" name="Text Box 9"/>
            <p:cNvSpPr txBox="1">
              <a:spLocks noChangeArrowheads="1"/>
            </p:cNvSpPr>
            <p:nvPr/>
          </p:nvSpPr>
          <p:spPr bwMode="auto">
            <a:xfrm>
              <a:off x="933450" y="4267200"/>
              <a:ext cx="1582738" cy="33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201.143.0.0/22</a:t>
              </a:r>
            </a:p>
          </p:txBody>
        </p:sp>
        <p:sp>
          <p:nvSpPr>
            <p:cNvPr id="227362" name="Text Box 10"/>
            <p:cNvSpPr txBox="1">
              <a:spLocks noChangeArrowheads="1"/>
            </p:cNvSpPr>
            <p:nvPr/>
          </p:nvSpPr>
          <p:spPr bwMode="auto">
            <a:xfrm>
              <a:off x="2714625" y="4267200"/>
              <a:ext cx="1582738" cy="33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201.143.4.0/24</a:t>
              </a:r>
            </a:p>
          </p:txBody>
        </p:sp>
        <p:sp>
          <p:nvSpPr>
            <p:cNvPr id="227363" name="Text Box 11"/>
            <p:cNvSpPr txBox="1">
              <a:spLocks noChangeArrowheads="1"/>
            </p:cNvSpPr>
            <p:nvPr/>
          </p:nvSpPr>
          <p:spPr bwMode="auto">
            <a:xfrm>
              <a:off x="4724400" y="4267200"/>
              <a:ext cx="1582738" cy="33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 dirty="0">
                  <a:solidFill>
                    <a:srgbClr val="000000"/>
                  </a:solidFill>
                  <a:latin typeface="Arial" charset="0"/>
                </a:rPr>
                <a:t>201.143.5.0/24</a:t>
              </a:r>
            </a:p>
          </p:txBody>
        </p:sp>
        <p:sp>
          <p:nvSpPr>
            <p:cNvPr id="227364" name="Text Box 12"/>
            <p:cNvSpPr txBox="1">
              <a:spLocks noChangeArrowheads="1"/>
            </p:cNvSpPr>
            <p:nvPr/>
          </p:nvSpPr>
          <p:spPr bwMode="auto">
            <a:xfrm>
              <a:off x="6705600" y="4267200"/>
              <a:ext cx="1582738" cy="33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201.143.6.0/23</a:t>
              </a:r>
            </a:p>
          </p:txBody>
        </p:sp>
        <p:cxnSp>
          <p:nvCxnSpPr>
            <p:cNvPr id="227365" name="AutoShape 13"/>
            <p:cNvCxnSpPr>
              <a:cxnSpLocks noChangeShapeType="1"/>
            </p:cNvCxnSpPr>
            <p:nvPr/>
          </p:nvCxnSpPr>
          <p:spPr bwMode="auto">
            <a:xfrm rot="10800000" flipV="1">
              <a:off x="1790700" y="2808288"/>
              <a:ext cx="1763713" cy="11430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7366" name="AutoShape 14"/>
            <p:cNvCxnSpPr>
              <a:cxnSpLocks noChangeShapeType="1"/>
            </p:cNvCxnSpPr>
            <p:nvPr/>
          </p:nvCxnSpPr>
          <p:spPr bwMode="auto">
            <a:xfrm rot="5400000">
              <a:off x="3567907" y="2985293"/>
              <a:ext cx="838200" cy="11160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7367" name="AutoShape 15"/>
            <p:cNvCxnSpPr>
              <a:cxnSpLocks noChangeShapeType="1"/>
              <a:endCxn id="227360" idx="0"/>
            </p:cNvCxnSpPr>
            <p:nvPr/>
          </p:nvCxnSpPr>
          <p:spPr bwMode="auto">
            <a:xfrm>
              <a:off x="5764213" y="2808288"/>
              <a:ext cx="1589087" cy="11430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7368" name="AutoShape 16"/>
            <p:cNvCxnSpPr>
              <a:cxnSpLocks noChangeShapeType="1"/>
            </p:cNvCxnSpPr>
            <p:nvPr/>
          </p:nvCxnSpPr>
          <p:spPr bwMode="auto">
            <a:xfrm rot="16200000" flipH="1">
              <a:off x="4691857" y="3156744"/>
              <a:ext cx="838200" cy="750887"/>
            </a:xfrm>
            <a:prstGeom prst="bentConnector3">
              <a:avLst>
                <a:gd name="adj1" fmla="val 5151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7369" name="Oval 25"/>
            <p:cNvSpPr>
              <a:spLocks noChangeArrowheads="1"/>
            </p:cNvSpPr>
            <p:nvPr/>
          </p:nvSpPr>
          <p:spPr bwMode="auto">
            <a:xfrm>
              <a:off x="3505200" y="2514600"/>
              <a:ext cx="2209800" cy="609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Arial" charset="0"/>
                </a:rPr>
                <a:t>Provider</a:t>
              </a:r>
            </a:p>
          </p:txBody>
        </p:sp>
      </p:grpSp>
      <p:cxnSp>
        <p:nvCxnSpPr>
          <p:cNvPr id="227352" name="Straight Connector 29"/>
          <p:cNvCxnSpPr>
            <a:cxnSpLocks noChangeShapeType="1"/>
          </p:cNvCxnSpPr>
          <p:nvPr/>
        </p:nvCxnSpPr>
        <p:spPr bwMode="auto">
          <a:xfrm rot="5400000">
            <a:off x="4458494" y="1332706"/>
            <a:ext cx="228600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1905000" y="1371600"/>
            <a:ext cx="83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Port</a:t>
            </a:r>
            <a:r>
              <a:rPr lang="en-US" sz="1600" b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600" b="0" dirty="0"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71800" y="2057400"/>
            <a:ext cx="83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Port</a:t>
            </a:r>
            <a:r>
              <a:rPr lang="en-US" sz="1600" b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600" b="0" dirty="0"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2100263"/>
            <a:ext cx="8382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Port</a:t>
            </a:r>
            <a:r>
              <a:rPr lang="en-US" sz="1600" b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600" b="0" dirty="0"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96000" y="1371600"/>
            <a:ext cx="83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Port</a:t>
            </a:r>
            <a:r>
              <a:rPr lang="en-US" sz="1600" b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600" b="0" dirty="0"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0818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7" name="Group 5"/>
          <p:cNvGrpSpPr>
            <a:grpSpLocks/>
          </p:cNvGrpSpPr>
          <p:nvPr/>
        </p:nvGrpSpPr>
        <p:grpSpPr bwMode="auto">
          <a:xfrm>
            <a:off x="762000" y="2209800"/>
            <a:ext cx="7327900" cy="598488"/>
            <a:chOff x="428" y="893"/>
            <a:chExt cx="4616" cy="377"/>
          </a:xfrm>
        </p:grpSpPr>
        <p:grpSp>
          <p:nvGrpSpPr>
            <p:cNvPr id="229427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29433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34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35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9428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29429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29430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84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000000</a:t>
              </a:r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29431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sp>
        <p:nvSpPr>
          <p:cNvPr id="229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Finding the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Match (at ISP’s Router)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 address matches more than one prefix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But can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easily find match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Helvetica" charset="0"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</a:rPr>
              <a:t>Consider 11001001100011110000010111010010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First 21 bits match 4 partial prefixes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First 22 bits match 3 partial prefixes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First 23 bits match 2 partial prefixes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First 24 bits match exactly one full prefix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B84F3E9-7247-364C-902E-E6B11924E7CB}" type="slidenum">
              <a:rPr lang="en-US" sz="1400" b="0">
                <a:latin typeface="Times New Roman" charset="0"/>
              </a:rPr>
              <a:pPr eaLnBrk="1" hangingPunct="1"/>
              <a:t>44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229381" name="Group 5"/>
          <p:cNvGrpSpPr>
            <a:grpSpLocks/>
          </p:cNvGrpSpPr>
          <p:nvPr/>
        </p:nvGrpSpPr>
        <p:grpSpPr bwMode="auto">
          <a:xfrm>
            <a:off x="762000" y="2830513"/>
            <a:ext cx="7327900" cy="598487"/>
            <a:chOff x="428" y="893"/>
            <a:chExt cx="4616" cy="377"/>
          </a:xfrm>
        </p:grpSpPr>
        <p:grpSp>
          <p:nvGrpSpPr>
            <p:cNvPr id="229418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29424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25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26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9419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29420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29421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00000100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29422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29382" name="Group 5"/>
          <p:cNvGrpSpPr>
            <a:grpSpLocks/>
          </p:cNvGrpSpPr>
          <p:nvPr/>
        </p:nvGrpSpPr>
        <p:grpSpPr bwMode="auto">
          <a:xfrm>
            <a:off x="762000" y="3429000"/>
            <a:ext cx="7327900" cy="598488"/>
            <a:chOff x="428" y="893"/>
            <a:chExt cx="4616" cy="377"/>
          </a:xfrm>
        </p:grpSpPr>
        <p:grpSp>
          <p:nvGrpSpPr>
            <p:cNvPr id="229409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29415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16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17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9410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29411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29412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00000101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29413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29383" name="Group 5"/>
          <p:cNvGrpSpPr>
            <a:grpSpLocks/>
          </p:cNvGrpSpPr>
          <p:nvPr/>
        </p:nvGrpSpPr>
        <p:grpSpPr bwMode="auto">
          <a:xfrm>
            <a:off x="762000" y="4038600"/>
            <a:ext cx="7327900" cy="598488"/>
            <a:chOff x="428" y="893"/>
            <a:chExt cx="4616" cy="377"/>
          </a:xfrm>
        </p:grpSpPr>
        <p:grpSp>
          <p:nvGrpSpPr>
            <p:cNvPr id="229400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29406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07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08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9401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29402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29403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0000011</a:t>
              </a:r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29404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sp>
        <p:nvSpPr>
          <p:cNvPr id="45" name="Down Arrow 44"/>
          <p:cNvSpPr>
            <a:spLocks noChangeAspect="1"/>
          </p:cNvSpPr>
          <p:nvPr/>
        </p:nvSpPr>
        <p:spPr bwMode="auto">
          <a:xfrm>
            <a:off x="5334000" y="1752600"/>
            <a:ext cx="228600" cy="460375"/>
          </a:xfrm>
          <a:prstGeom prst="downArrow">
            <a:avLst>
              <a:gd name="adj1" fmla="val 50000"/>
              <a:gd name="adj2" fmla="val 49881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Down Arrow 46"/>
          <p:cNvSpPr>
            <a:spLocks noChangeAspect="1"/>
          </p:cNvSpPr>
          <p:nvPr/>
        </p:nvSpPr>
        <p:spPr bwMode="auto">
          <a:xfrm>
            <a:off x="5562600" y="1749425"/>
            <a:ext cx="228600" cy="460375"/>
          </a:xfrm>
          <a:prstGeom prst="downArrow">
            <a:avLst>
              <a:gd name="adj1" fmla="val 50000"/>
              <a:gd name="adj2" fmla="val 49881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Down Arrow 47"/>
          <p:cNvSpPr>
            <a:spLocks noChangeAspect="1"/>
          </p:cNvSpPr>
          <p:nvPr/>
        </p:nvSpPr>
        <p:spPr bwMode="auto">
          <a:xfrm>
            <a:off x="5791200" y="1747838"/>
            <a:ext cx="228600" cy="458787"/>
          </a:xfrm>
          <a:prstGeom prst="downArrow">
            <a:avLst>
              <a:gd name="adj1" fmla="val 50000"/>
              <a:gd name="adj2" fmla="val 49709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Down Arrow 48"/>
          <p:cNvSpPr>
            <a:spLocks noChangeAspect="1"/>
          </p:cNvSpPr>
          <p:nvPr/>
        </p:nvSpPr>
        <p:spPr bwMode="auto">
          <a:xfrm>
            <a:off x="6019800" y="1744663"/>
            <a:ext cx="228600" cy="460375"/>
          </a:xfrm>
          <a:prstGeom prst="downArrow">
            <a:avLst>
              <a:gd name="adj1" fmla="val 50000"/>
              <a:gd name="adj2" fmla="val 49881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Down Arrow 51"/>
          <p:cNvSpPr>
            <a:spLocks noChangeAspect="1"/>
          </p:cNvSpPr>
          <p:nvPr/>
        </p:nvSpPr>
        <p:spPr bwMode="auto">
          <a:xfrm flipV="1">
            <a:off x="6227763" y="5105400"/>
            <a:ext cx="227012" cy="460375"/>
          </a:xfrm>
          <a:prstGeom prst="downArrow">
            <a:avLst>
              <a:gd name="adj1" fmla="val 50000"/>
              <a:gd name="adj2" fmla="val 5023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Down Arrow 55"/>
          <p:cNvSpPr>
            <a:spLocks noChangeAspect="1"/>
          </p:cNvSpPr>
          <p:nvPr/>
        </p:nvSpPr>
        <p:spPr bwMode="auto">
          <a:xfrm flipV="1">
            <a:off x="6446838" y="5105400"/>
            <a:ext cx="227012" cy="460375"/>
          </a:xfrm>
          <a:prstGeom prst="downArrow">
            <a:avLst>
              <a:gd name="adj1" fmla="val 50000"/>
              <a:gd name="adj2" fmla="val 5023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Down Arrow 56"/>
          <p:cNvSpPr>
            <a:spLocks noChangeAspect="1"/>
          </p:cNvSpPr>
          <p:nvPr/>
        </p:nvSpPr>
        <p:spPr bwMode="auto">
          <a:xfrm flipV="1">
            <a:off x="6638925" y="5105400"/>
            <a:ext cx="227013" cy="460375"/>
          </a:xfrm>
          <a:prstGeom prst="downArrow">
            <a:avLst>
              <a:gd name="adj1" fmla="val 50000"/>
              <a:gd name="adj2" fmla="val 5023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Down Arrow 57"/>
          <p:cNvSpPr>
            <a:spLocks noChangeAspect="1"/>
          </p:cNvSpPr>
          <p:nvPr/>
        </p:nvSpPr>
        <p:spPr bwMode="auto">
          <a:xfrm flipV="1">
            <a:off x="6831013" y="5105400"/>
            <a:ext cx="227012" cy="460375"/>
          </a:xfrm>
          <a:prstGeom prst="downArrow">
            <a:avLst>
              <a:gd name="adj1" fmla="val 50000"/>
              <a:gd name="adj2" fmla="val 5023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5-Point Star 58"/>
          <p:cNvSpPr/>
          <p:nvPr/>
        </p:nvSpPr>
        <p:spPr bwMode="auto">
          <a:xfrm>
            <a:off x="8229600" y="2286000"/>
            <a:ext cx="381000" cy="381000"/>
          </a:xfrm>
          <a:prstGeom prst="star5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0" name="5-Point Star 59"/>
          <p:cNvSpPr/>
          <p:nvPr/>
        </p:nvSpPr>
        <p:spPr bwMode="auto">
          <a:xfrm>
            <a:off x="8229600" y="2895600"/>
            <a:ext cx="381000" cy="381000"/>
          </a:xfrm>
          <a:prstGeom prst="star5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1" name="5-Point Star 60"/>
          <p:cNvSpPr/>
          <p:nvPr/>
        </p:nvSpPr>
        <p:spPr bwMode="auto">
          <a:xfrm>
            <a:off x="8229600" y="3505200"/>
            <a:ext cx="381000" cy="381000"/>
          </a:xfrm>
          <a:prstGeom prst="star5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2" name="5-Point Star 61"/>
          <p:cNvSpPr/>
          <p:nvPr/>
        </p:nvSpPr>
        <p:spPr bwMode="auto">
          <a:xfrm>
            <a:off x="8229600" y="4114800"/>
            <a:ext cx="381000" cy="381000"/>
          </a:xfrm>
          <a:prstGeom prst="star5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29396" name="TextBox 63"/>
          <p:cNvSpPr txBox="1">
            <a:spLocks noChangeArrowheads="1"/>
          </p:cNvSpPr>
          <p:nvPr/>
        </p:nvSpPr>
        <p:spPr bwMode="auto">
          <a:xfrm>
            <a:off x="0" y="2162175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>
                <a:latin typeface="Arial" charset="0"/>
              </a:rPr>
              <a:t>201.143.0.0/22</a:t>
            </a:r>
            <a:endParaRPr lang="en-US"/>
          </a:p>
        </p:txBody>
      </p:sp>
      <p:sp>
        <p:nvSpPr>
          <p:cNvPr id="229397" name="TextBox 64"/>
          <p:cNvSpPr txBox="1">
            <a:spLocks noChangeArrowheads="1"/>
          </p:cNvSpPr>
          <p:nvPr/>
        </p:nvSpPr>
        <p:spPr bwMode="auto">
          <a:xfrm>
            <a:off x="0" y="2771775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>
                <a:latin typeface="Arial" charset="0"/>
              </a:rPr>
              <a:t>201.143.4.0/24</a:t>
            </a:r>
            <a:endParaRPr lang="en-US"/>
          </a:p>
        </p:txBody>
      </p:sp>
      <p:sp>
        <p:nvSpPr>
          <p:cNvPr id="229398" name="TextBox 65"/>
          <p:cNvSpPr txBox="1">
            <a:spLocks noChangeArrowheads="1"/>
          </p:cNvSpPr>
          <p:nvPr/>
        </p:nvSpPr>
        <p:spPr bwMode="auto">
          <a:xfrm>
            <a:off x="0" y="3352800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>
                <a:latin typeface="Arial" charset="0"/>
              </a:rPr>
              <a:t>201.143.5.0/24</a:t>
            </a:r>
            <a:endParaRPr lang="en-US"/>
          </a:p>
        </p:txBody>
      </p:sp>
      <p:sp>
        <p:nvSpPr>
          <p:cNvPr id="229399" name="TextBox 66"/>
          <p:cNvSpPr txBox="1">
            <a:spLocks noChangeArrowheads="1"/>
          </p:cNvSpPr>
          <p:nvPr/>
        </p:nvSpPr>
        <p:spPr bwMode="auto">
          <a:xfrm>
            <a:off x="0" y="3962400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>
                <a:latin typeface="Arial" charset="0"/>
              </a:rPr>
              <a:t>201.143.6.0/23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2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52" grpId="0" animBg="1"/>
      <p:bldP spid="52" grpId="1" animBg="1"/>
      <p:bldP spid="56" grpId="0" animBg="1"/>
      <p:bldP spid="56" grpId="1" animBg="1"/>
      <p:bldP spid="57" grpId="0" animBg="1"/>
      <p:bldP spid="57" grpId="1" animBg="1"/>
      <p:bldP spid="5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Match Efficiently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each entry to find a match scales poorly</a:t>
            </a:r>
          </a:p>
          <a:p>
            <a:pPr lvl="1"/>
            <a:r>
              <a:rPr lang="en-US" dirty="0" smtClean="0"/>
              <a:t>On average: (number of entries) × ½ (number of bits)</a:t>
            </a:r>
          </a:p>
          <a:p>
            <a:pPr lvl="1"/>
            <a:endParaRPr lang="en-US" dirty="0"/>
          </a:p>
          <a:p>
            <a:r>
              <a:rPr lang="en-US" dirty="0" smtClean="0"/>
              <a:t>Leverage tree structure of binary strings</a:t>
            </a:r>
          </a:p>
          <a:p>
            <a:pPr lvl="1"/>
            <a:r>
              <a:rPr lang="en-US" dirty="0" smtClean="0"/>
              <a:t>Set up tree-like data structure</a:t>
            </a:r>
          </a:p>
          <a:p>
            <a:pPr lvl="1"/>
            <a:endParaRPr lang="en-US" dirty="0"/>
          </a:p>
          <a:p>
            <a:r>
              <a:rPr lang="en-US" dirty="0" smtClean="0"/>
              <a:t>Return to example: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59575"/>
              </p:ext>
            </p:extLst>
          </p:nvPr>
        </p:nvGraphicFramePr>
        <p:xfrm>
          <a:off x="1066800" y="4724400"/>
          <a:ext cx="7086600" cy="18491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4808764"/>
                <a:gridCol w="2277836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Prefix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1100100110001111000000**********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110010011000111100000100********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110010011000111100000101********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11001001100011110000011*********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29107"/>
              </p:ext>
            </p:extLst>
          </p:nvPr>
        </p:nvGraphicFramePr>
        <p:xfrm>
          <a:off x="1066800" y="4704080"/>
          <a:ext cx="7086600" cy="18491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4808764"/>
                <a:gridCol w="2277836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Prefix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Monaco"/>
                          <a:cs typeface="Monaco"/>
                        </a:rPr>
                        <a:t>0**</a:t>
                      </a:r>
                      <a:r>
                        <a:rPr lang="en-US" dirty="0" smtClean="0">
                          <a:latin typeface="Monaco"/>
                          <a:cs typeface="Monaco"/>
                        </a:rPr>
                        <a:t>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</a:t>
                      </a:r>
                      <a:r>
                        <a:rPr lang="en-US" dirty="0" smtClean="0">
                          <a:solidFill>
                            <a:srgbClr val="F47A00"/>
                          </a:solidFill>
                          <a:latin typeface="Monaco"/>
                          <a:cs typeface="Monaco"/>
                        </a:rPr>
                        <a:t>100</a:t>
                      </a:r>
                      <a:r>
                        <a:rPr lang="en-US" dirty="0" smtClean="0">
                          <a:latin typeface="Monaco"/>
                          <a:cs typeface="Monaco"/>
                        </a:rPr>
                        <a:t>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</a:t>
                      </a:r>
                      <a:r>
                        <a:rPr lang="en-US" dirty="0" smtClean="0">
                          <a:solidFill>
                            <a:srgbClr val="F47A00"/>
                          </a:solidFill>
                          <a:latin typeface="Monaco"/>
                          <a:cs typeface="Monaco"/>
                        </a:rPr>
                        <a:t>101</a:t>
                      </a:r>
                      <a:r>
                        <a:rPr lang="en-US" dirty="0" smtClean="0">
                          <a:latin typeface="Monaco"/>
                          <a:cs typeface="Monaco"/>
                        </a:rPr>
                        <a:t>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</a:t>
                      </a:r>
                      <a:r>
                        <a:rPr lang="en-US" dirty="0" smtClean="0">
                          <a:solidFill>
                            <a:srgbClr val="F47A00"/>
                          </a:solidFill>
                          <a:latin typeface="Monaco"/>
                          <a:cs typeface="Monaco"/>
                        </a:rPr>
                        <a:t>11*</a:t>
                      </a:r>
                      <a:r>
                        <a:rPr lang="en-US" dirty="0" smtClean="0">
                          <a:latin typeface="Monaco"/>
                          <a:cs typeface="Monaco"/>
                        </a:rPr>
                        <a:t>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148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four three-bit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focusing on the bits where all the action is….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3</a:t>
            </a: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47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Tree Structure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590800" y="4267200"/>
            <a:ext cx="1919287" cy="1266825"/>
            <a:chOff x="685800" y="4230688"/>
            <a:chExt cx="1919287" cy="1266825"/>
          </a:xfrm>
        </p:grpSpPr>
        <p:sp>
          <p:nvSpPr>
            <p:cNvPr id="49" name="Oval 6"/>
            <p:cNvSpPr>
              <a:spLocks noChangeArrowheads="1"/>
            </p:cNvSpPr>
            <p:nvPr/>
          </p:nvSpPr>
          <p:spPr bwMode="auto">
            <a:xfrm>
              <a:off x="1452563" y="4230688"/>
              <a:ext cx="500062" cy="42227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01*</a:t>
              </a:r>
              <a:endParaRPr lang="en-US" dirty="0"/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685800" y="5037138"/>
              <a:ext cx="500062" cy="422275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010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2105025" y="5075238"/>
              <a:ext cx="500062" cy="42227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011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187642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1"/>
            <p:cNvSpPr>
              <a:spLocks noChangeShapeType="1"/>
            </p:cNvSpPr>
            <p:nvPr/>
          </p:nvSpPr>
          <p:spPr bwMode="auto">
            <a:xfrm flipH="1">
              <a:off x="106997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19"/>
            <p:cNvSpPr txBox="1">
              <a:spLocks noChangeArrowheads="1"/>
            </p:cNvSpPr>
            <p:nvPr/>
          </p:nvSpPr>
          <p:spPr bwMode="auto">
            <a:xfrm>
              <a:off x="91440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196215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996113" y="4267200"/>
            <a:ext cx="1919287" cy="1266825"/>
            <a:chOff x="685800" y="4230688"/>
            <a:chExt cx="1919287" cy="1266825"/>
          </a:xfrm>
        </p:grpSpPr>
        <p:sp>
          <p:nvSpPr>
            <p:cNvPr id="57" name="Oval 6"/>
            <p:cNvSpPr>
              <a:spLocks noChangeArrowheads="1"/>
            </p:cNvSpPr>
            <p:nvPr/>
          </p:nvSpPr>
          <p:spPr bwMode="auto">
            <a:xfrm>
              <a:off x="1452563" y="4230688"/>
              <a:ext cx="500062" cy="42227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11*</a:t>
              </a:r>
              <a:endParaRPr lang="en-US" dirty="0"/>
            </a:p>
          </p:txBody>
        </p:sp>
        <p:sp>
          <p:nvSpPr>
            <p:cNvPr id="58" name="Oval 7"/>
            <p:cNvSpPr>
              <a:spLocks noChangeArrowheads="1"/>
            </p:cNvSpPr>
            <p:nvPr/>
          </p:nvSpPr>
          <p:spPr bwMode="auto">
            <a:xfrm>
              <a:off x="685800" y="5037138"/>
              <a:ext cx="500062" cy="422275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110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Oval 8"/>
            <p:cNvSpPr>
              <a:spLocks noChangeArrowheads="1"/>
            </p:cNvSpPr>
            <p:nvPr/>
          </p:nvSpPr>
          <p:spPr bwMode="auto">
            <a:xfrm>
              <a:off x="2105025" y="5075238"/>
              <a:ext cx="500062" cy="42227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111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Line 10"/>
            <p:cNvSpPr>
              <a:spLocks noChangeShapeType="1"/>
            </p:cNvSpPr>
            <p:nvPr/>
          </p:nvSpPr>
          <p:spPr bwMode="auto">
            <a:xfrm>
              <a:off x="187642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11"/>
            <p:cNvSpPr>
              <a:spLocks noChangeShapeType="1"/>
            </p:cNvSpPr>
            <p:nvPr/>
          </p:nvSpPr>
          <p:spPr bwMode="auto">
            <a:xfrm flipH="1">
              <a:off x="106997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91440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63" name="Text Box 20"/>
            <p:cNvSpPr txBox="1">
              <a:spLocks noChangeArrowheads="1"/>
            </p:cNvSpPr>
            <p:nvPr/>
          </p:nvSpPr>
          <p:spPr bwMode="auto">
            <a:xfrm>
              <a:off x="196215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00600" y="4267200"/>
            <a:ext cx="1919287" cy="1266825"/>
            <a:chOff x="685800" y="4230688"/>
            <a:chExt cx="1919287" cy="1266825"/>
          </a:xfrm>
        </p:grpSpPr>
        <p:sp>
          <p:nvSpPr>
            <p:cNvPr id="65" name="Oval 6"/>
            <p:cNvSpPr>
              <a:spLocks noChangeArrowheads="1"/>
            </p:cNvSpPr>
            <p:nvPr/>
          </p:nvSpPr>
          <p:spPr bwMode="auto">
            <a:xfrm>
              <a:off x="1452563" y="4230688"/>
              <a:ext cx="500062" cy="42227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10*</a:t>
              </a:r>
              <a:endParaRPr lang="en-US" dirty="0"/>
            </a:p>
          </p:txBody>
        </p:sp>
        <p:sp>
          <p:nvSpPr>
            <p:cNvPr id="66" name="Oval 7"/>
            <p:cNvSpPr>
              <a:spLocks noChangeArrowheads="1"/>
            </p:cNvSpPr>
            <p:nvPr/>
          </p:nvSpPr>
          <p:spPr bwMode="auto">
            <a:xfrm>
              <a:off x="685800" y="5037138"/>
              <a:ext cx="500062" cy="422275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00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Oval 8"/>
            <p:cNvSpPr>
              <a:spLocks noChangeArrowheads="1"/>
            </p:cNvSpPr>
            <p:nvPr/>
          </p:nvSpPr>
          <p:spPr bwMode="auto">
            <a:xfrm>
              <a:off x="2105025" y="5075238"/>
              <a:ext cx="500062" cy="42227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101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Line 10"/>
            <p:cNvSpPr>
              <a:spLocks noChangeShapeType="1"/>
            </p:cNvSpPr>
            <p:nvPr/>
          </p:nvSpPr>
          <p:spPr bwMode="auto">
            <a:xfrm>
              <a:off x="187642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1"/>
            <p:cNvSpPr>
              <a:spLocks noChangeShapeType="1"/>
            </p:cNvSpPr>
            <p:nvPr/>
          </p:nvSpPr>
          <p:spPr bwMode="auto">
            <a:xfrm flipH="1">
              <a:off x="106997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91440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71" name="Text Box 20"/>
            <p:cNvSpPr txBox="1">
              <a:spLocks noChangeArrowheads="1"/>
            </p:cNvSpPr>
            <p:nvPr/>
          </p:nvSpPr>
          <p:spPr bwMode="auto">
            <a:xfrm>
              <a:off x="196215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486400" y="1143000"/>
            <a:ext cx="327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3</a:t>
            </a:r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9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48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Walk Tree: Stop at Prefix Entries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33575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01*</a:t>
            </a:r>
            <a:endParaRPr lang="en-US" dirty="0"/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2590800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4010025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37814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 flipH="1">
            <a:off x="29749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819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38671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762876" y="4267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11*</a:t>
            </a: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6996113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415338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>
            <a:off x="818673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>
            <a:off x="738028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722471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27246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6219825" y="51117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59912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0769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86400" y="1143000"/>
            <a:ext cx="327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3</a:t>
            </a:r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1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49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Walk Tree: Stop at Prefix Entries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33575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01*</a:t>
            </a:r>
            <a:endParaRPr lang="en-US" dirty="0"/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2590800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4010025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37814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 flipH="1">
            <a:off x="29749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819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38671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762876" y="4267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11*</a:t>
            </a: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6996113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415338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>
            <a:off x="818673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>
            <a:off x="738028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722471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27246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6219825" y="51117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59912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0769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3886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244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P2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P3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0000" y="4724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P4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1143000"/>
            <a:ext cx="327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3</a:t>
            </a:r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56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FAB34E-C0C3-284D-B462-6F3C7918E8C9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Sharing a Block of Addresses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Dynamic Host Configuration Protocol (DHCP)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Configures several aspects of hosts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Most important: assigns temporary address (lease)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Uses DHCP server to do allocation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Multiplexes block of addresses across users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DHCP protocol: </a:t>
            </a:r>
          </a:p>
          <a:p>
            <a:pPr lvl="1"/>
            <a:r>
              <a:rPr lang="en-US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Broadcast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 server-discovery message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layer 2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Server(s) sends a reply offering an address</a:t>
            </a:r>
          </a:p>
        </p:txBody>
      </p:sp>
      <p:sp>
        <p:nvSpPr>
          <p:cNvPr id="930820" name="Line 4"/>
          <p:cNvSpPr>
            <a:spLocks noChangeShapeType="1"/>
          </p:cNvSpPr>
          <p:nvPr/>
        </p:nvSpPr>
        <p:spPr bwMode="auto">
          <a:xfrm>
            <a:off x="2627313" y="58991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0821" name="Line 5"/>
          <p:cNvSpPr>
            <a:spLocks noChangeShapeType="1"/>
          </p:cNvSpPr>
          <p:nvPr/>
        </p:nvSpPr>
        <p:spPr bwMode="auto">
          <a:xfrm>
            <a:off x="2932113" y="55943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0822" name="Line 6"/>
          <p:cNvSpPr>
            <a:spLocks noChangeShapeType="1"/>
          </p:cNvSpPr>
          <p:nvPr/>
        </p:nvSpPr>
        <p:spPr bwMode="auto">
          <a:xfrm>
            <a:off x="3846513" y="55943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0823" name="Line 7"/>
          <p:cNvSpPr>
            <a:spLocks noChangeShapeType="1"/>
          </p:cNvSpPr>
          <p:nvPr/>
        </p:nvSpPr>
        <p:spPr bwMode="auto">
          <a:xfrm>
            <a:off x="4913313" y="55943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0824" name="Rectangle 8"/>
          <p:cNvSpPr>
            <a:spLocks noChangeArrowheads="1"/>
          </p:cNvSpPr>
          <p:nvPr/>
        </p:nvSpPr>
        <p:spPr bwMode="auto">
          <a:xfrm>
            <a:off x="2624138" y="5308600"/>
            <a:ext cx="625475" cy="34925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930825" name="Rectangle 9"/>
          <p:cNvSpPr>
            <a:spLocks noChangeArrowheads="1"/>
          </p:cNvSpPr>
          <p:nvPr/>
        </p:nvSpPr>
        <p:spPr bwMode="auto">
          <a:xfrm>
            <a:off x="3519488" y="52895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930826" name="Rectangle 10"/>
          <p:cNvSpPr>
            <a:spLocks noChangeArrowheads="1"/>
          </p:cNvSpPr>
          <p:nvPr/>
        </p:nvSpPr>
        <p:spPr bwMode="auto">
          <a:xfrm>
            <a:off x="4586288" y="52895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930827" name="Text Box 11"/>
          <p:cNvSpPr txBox="1">
            <a:spLocks noChangeArrowheads="1"/>
          </p:cNvSpPr>
          <p:nvPr/>
        </p:nvSpPr>
        <p:spPr bwMode="auto">
          <a:xfrm>
            <a:off x="4152900" y="5213350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930828" name="Line 12"/>
          <p:cNvSpPr>
            <a:spLocks noChangeShapeType="1"/>
          </p:cNvSpPr>
          <p:nvPr/>
        </p:nvSpPr>
        <p:spPr bwMode="auto">
          <a:xfrm>
            <a:off x="4456113" y="58991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0829" name="Rectangle 13"/>
          <p:cNvSpPr>
            <a:spLocks noChangeArrowheads="1"/>
          </p:cNvSpPr>
          <p:nvPr/>
        </p:nvSpPr>
        <p:spPr bwMode="auto">
          <a:xfrm>
            <a:off x="3719513" y="6191250"/>
            <a:ext cx="1439862" cy="34925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dirty="0">
                <a:latin typeface="Helvetica" charset="0"/>
              </a:rPr>
              <a:t>DHCP server</a:t>
            </a:r>
          </a:p>
        </p:txBody>
      </p:sp>
    </p:spTree>
    <p:extLst>
      <p:ext uri="{BB962C8B-B14F-4D97-AF65-F5344CB8AC3E}">
        <p14:creationId xmlns:p14="http://schemas.microsoft.com/office/powerpoint/2010/main" val="255980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20" grpId="0" animBg="1"/>
      <p:bldP spid="930821" grpId="0" animBg="1"/>
      <p:bldP spid="930822" grpId="0" animBg="1"/>
      <p:bldP spid="930823" grpId="0" animBg="1"/>
      <p:bldP spid="930824" grpId="0" animBg="1"/>
      <p:bldP spid="930825" grpId="0" animBg="1"/>
      <p:bldP spid="930826" grpId="0" animBg="1"/>
      <p:bldP spid="930827" grpId="0"/>
      <p:bldP spid="930828" grpId="0" animBg="1"/>
      <p:bldP spid="93082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Different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everal of the unique prefixes go to same port</a:t>
            </a:r>
          </a:p>
          <a:p>
            <a:endParaRPr lang="en-US" dirty="0"/>
          </a:p>
          <a:p>
            <a:r>
              <a:rPr lang="en-US" dirty="0" smtClean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 smtClean="0"/>
              <a:t>Port 1</a:t>
            </a:r>
          </a:p>
          <a:p>
            <a:r>
              <a:rPr lang="en-US" dirty="0" smtClean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  <a:endParaRPr lang="en-US" dirty="0" smtClean="0"/>
          </a:p>
          <a:p>
            <a:r>
              <a:rPr lang="en-US" dirty="0" smtClean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1</a:t>
            </a:r>
          </a:p>
          <a:p>
            <a:r>
              <a:rPr lang="en-US" dirty="0" smtClean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51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Prefix Tree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33575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01*</a:t>
            </a:r>
            <a:endParaRPr lang="en-US" dirty="0"/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2590800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4010025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37814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 flipH="1">
            <a:off x="29749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819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38671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762876" y="4267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11*</a:t>
            </a: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6996113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415338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>
            <a:off x="818673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>
            <a:off x="738028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722471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27246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6219825" y="51117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59912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0769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3886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244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P2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0000" y="4724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86400" y="1143000"/>
            <a:ext cx="327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2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52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Compact Representation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***</a:t>
            </a:r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7800" y="502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P2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2209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895600"/>
            <a:ext cx="5562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+mn-lt"/>
              </a:rPr>
              <a:t>Record port associated with first match, and only over-ride when it matches another prefix during walk down tree</a:t>
            </a:r>
            <a:endParaRPr lang="en-US" sz="2400" b="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8600" y="44958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This is longest prefix match (LPM)</a:t>
            </a:r>
            <a:endParaRPr lang="en-US" sz="2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105400" y="12954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+mn-lt"/>
              </a:rPr>
              <a:t>If you ever leave path, you are done, last matched prefix is answer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928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4" grpId="0"/>
      <p:bldP spid="8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Prefix Match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latin typeface="Monaco"/>
                <a:cs typeface="Monaco"/>
              </a:rPr>
              <a:t>  ***</a:t>
            </a:r>
            <a:r>
              <a:rPr lang="en-US" dirty="0"/>
              <a:t>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 smtClean="0"/>
              <a:t>Port 1</a:t>
            </a:r>
          </a:p>
          <a:p>
            <a:r>
              <a:rPr lang="en-US" dirty="0" smtClean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If address matches both, then take longest match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3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Prefix Match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latin typeface="Monaco"/>
                <a:cs typeface="Monaco"/>
              </a:rPr>
              <a:t>  </a:t>
            </a:r>
            <a:r>
              <a:rPr lang="en-US" dirty="0" smtClean="0">
                <a:latin typeface="Arial" charset="0"/>
                <a:cs typeface="Arial" charset="0"/>
              </a:rPr>
              <a:t>201.143.0.0/21</a:t>
            </a:r>
            <a:r>
              <a:rPr lang="en-US" dirty="0"/>
              <a:t>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 smtClean="0"/>
              <a:t>Port 1</a:t>
            </a:r>
          </a:p>
          <a:p>
            <a:r>
              <a:rPr lang="en-US" dirty="0" smtClean="0">
                <a:latin typeface="Monaco"/>
                <a:cs typeface="Monaco"/>
              </a:rPr>
              <a:t>  </a:t>
            </a:r>
            <a:r>
              <a:rPr lang="en-US" dirty="0" smtClean="0">
                <a:latin typeface="Arial" charset="0"/>
                <a:cs typeface="Arial" charset="0"/>
              </a:rPr>
              <a:t>201.143.4.0</a:t>
            </a:r>
            <a:r>
              <a:rPr lang="en-US" dirty="0">
                <a:latin typeface="Arial" charset="0"/>
                <a:cs typeface="Arial" charset="0"/>
              </a:rPr>
              <a:t>/</a:t>
            </a:r>
            <a:r>
              <a:rPr lang="en-US" dirty="0" smtClean="0">
                <a:latin typeface="Arial" charset="0"/>
                <a:cs typeface="Arial" charset="0"/>
              </a:rPr>
              <a:t>24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If address matches both, then take longest match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8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Use LPM Every Day…..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“Everyone go outside to play….</a:t>
            </a:r>
          </a:p>
          <a:p>
            <a:r>
              <a:rPr lang="en-US" dirty="0" smtClean="0"/>
              <a:t>…except for John, who has to stay inside…”</a:t>
            </a:r>
          </a:p>
          <a:p>
            <a:pPr lvl="1"/>
            <a:endParaRPr lang="en-US" dirty="0"/>
          </a:p>
          <a:p>
            <a:r>
              <a:rPr lang="en-US" dirty="0" smtClean="0"/>
              <a:t>We routinely insert an “except” whenever we make a general statement and then a contradictory specific statement</a:t>
            </a:r>
          </a:p>
          <a:p>
            <a:pPr lvl="1"/>
            <a:endParaRPr lang="en-US" dirty="0"/>
          </a:p>
          <a:p>
            <a:r>
              <a:rPr lang="en-US" dirty="0" smtClean="0"/>
              <a:t>Point: we would never explicitly list the members of the class, but instead use the term for the aggregate and then specify the 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39CFDC-F565-CF46-B15D-ECA4F892FDE3}" type="slidenum">
              <a:rPr lang="en-US" sz="1400" b="0">
                <a:latin typeface="Times New Roman" charset="0"/>
              </a:rPr>
              <a:pPr eaLnBrk="1" hangingPunct="1"/>
              <a:t>56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 #2: Aggregating Customers</a:t>
            </a:r>
          </a:p>
        </p:txBody>
      </p:sp>
      <p:graphicFrame>
        <p:nvGraphicFramePr>
          <p:cNvPr id="98001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063833"/>
              </p:ext>
            </p:extLst>
          </p:nvPr>
        </p:nvGraphicFramePr>
        <p:xfrm>
          <a:off x="2362200" y="1219200"/>
          <a:ext cx="4419600" cy="1460500"/>
        </p:xfrm>
        <a:graphic>
          <a:graphicData uri="http://schemas.openxmlformats.org/drawingml/2006/table">
            <a:tbl>
              <a:tblPr/>
              <a:tblGrid>
                <a:gridCol w="2667000"/>
                <a:gridCol w="1752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201.143.0/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Provider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201.144.0/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Provider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0417" name="Group 72"/>
          <p:cNvGrpSpPr>
            <a:grpSpLocks/>
          </p:cNvGrpSpPr>
          <p:nvPr/>
        </p:nvGrpSpPr>
        <p:grpSpPr bwMode="auto">
          <a:xfrm>
            <a:off x="338138" y="2743200"/>
            <a:ext cx="8736012" cy="3933825"/>
            <a:chOff x="338292" y="2847921"/>
            <a:chExt cx="8736354" cy="3933879"/>
          </a:xfrm>
        </p:grpSpPr>
        <p:grpSp>
          <p:nvGrpSpPr>
            <p:cNvPr id="230419" name="Group 35"/>
            <p:cNvGrpSpPr>
              <a:grpSpLocks/>
            </p:cNvGrpSpPr>
            <p:nvPr/>
          </p:nvGrpSpPr>
          <p:grpSpPr bwMode="auto">
            <a:xfrm>
              <a:off x="338292" y="2847921"/>
              <a:ext cx="8736354" cy="3933879"/>
              <a:chOff x="338292" y="2438400"/>
              <a:chExt cx="8736354" cy="3933879"/>
            </a:xfrm>
          </p:grpSpPr>
          <p:grpSp>
            <p:nvGrpSpPr>
              <p:cNvPr id="230422" name="Group 50"/>
              <p:cNvGrpSpPr>
                <a:grpSpLocks/>
              </p:cNvGrpSpPr>
              <p:nvPr/>
            </p:nvGrpSpPr>
            <p:grpSpPr bwMode="auto">
              <a:xfrm>
                <a:off x="4605883" y="2438397"/>
                <a:ext cx="4468763" cy="3933875"/>
                <a:chOff x="264071" y="2286000"/>
                <a:chExt cx="4470071" cy="3934653"/>
              </a:xfrm>
            </p:grpSpPr>
            <p:sp>
              <p:nvSpPr>
                <p:cNvPr id="230439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760683" y="2286000"/>
                  <a:ext cx="1725481" cy="3694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800" b="0">
                      <a:solidFill>
                        <a:srgbClr val="000000"/>
                      </a:solidFill>
                      <a:latin typeface="Arial" charset="0"/>
                    </a:rPr>
                    <a:t>201.144.0.0/21</a:t>
                  </a:r>
                </a:p>
              </p:txBody>
            </p:sp>
            <p:sp>
              <p:nvSpPr>
                <p:cNvPr id="230440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4071" y="5927217"/>
                  <a:ext cx="1211895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201.144.0.0/22</a:t>
                  </a:r>
                </a:p>
              </p:txBody>
            </p:sp>
            <p:sp>
              <p:nvSpPr>
                <p:cNvPr id="23044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30872" y="5933503"/>
                  <a:ext cx="1211895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201.144.4.0/24</a:t>
                  </a:r>
                </a:p>
              </p:txBody>
            </p:sp>
            <p:sp>
              <p:nvSpPr>
                <p:cNvPr id="23044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455447" y="5943599"/>
                  <a:ext cx="1211895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201.144.5.0/24</a:t>
                  </a:r>
                </a:p>
              </p:txBody>
            </p:sp>
            <p:sp>
              <p:nvSpPr>
                <p:cNvPr id="23044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522247" y="5943599"/>
                  <a:ext cx="1211895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201.144.6.0/23</a:t>
                  </a:r>
                </a:p>
              </p:txBody>
            </p:sp>
            <p:sp>
              <p:nvSpPr>
                <p:cNvPr id="230444" name="Oval 34"/>
                <p:cNvSpPr>
                  <a:spLocks noChangeArrowheads="1"/>
                </p:cNvSpPr>
                <p:nvPr/>
              </p:nvSpPr>
              <p:spPr bwMode="auto">
                <a:xfrm>
                  <a:off x="1627048" y="3469195"/>
                  <a:ext cx="1732767" cy="804672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b="0">
                      <a:latin typeface="Arial" charset="0"/>
                    </a:rPr>
                    <a:t>Provider 2</a:t>
                  </a:r>
                </a:p>
              </p:txBody>
            </p:sp>
            <p:sp>
              <p:nvSpPr>
                <p:cNvPr id="230445" name="Oval 35"/>
                <p:cNvSpPr>
                  <a:spLocks noChangeArrowheads="1"/>
                </p:cNvSpPr>
                <p:nvPr/>
              </p:nvSpPr>
              <p:spPr bwMode="auto">
                <a:xfrm>
                  <a:off x="1422640" y="5380291"/>
                  <a:ext cx="1015760" cy="50292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0446" name="Oval 36"/>
                <p:cNvSpPr>
                  <a:spLocks noChangeArrowheads="1"/>
                </p:cNvSpPr>
                <p:nvPr/>
              </p:nvSpPr>
              <p:spPr bwMode="auto">
                <a:xfrm>
                  <a:off x="381000" y="5380291"/>
                  <a:ext cx="1015760" cy="50292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0447" name="Oval 37"/>
                <p:cNvSpPr>
                  <a:spLocks noChangeArrowheads="1"/>
                </p:cNvSpPr>
                <p:nvPr/>
              </p:nvSpPr>
              <p:spPr bwMode="auto">
                <a:xfrm>
                  <a:off x="2489440" y="5380291"/>
                  <a:ext cx="1015760" cy="50292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0448" name="Oval 38"/>
                <p:cNvSpPr>
                  <a:spLocks noChangeArrowheads="1"/>
                </p:cNvSpPr>
                <p:nvPr/>
              </p:nvSpPr>
              <p:spPr bwMode="auto">
                <a:xfrm>
                  <a:off x="3556240" y="5380291"/>
                  <a:ext cx="1015760" cy="50292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cxnSp>
              <p:nvCxnSpPr>
                <p:cNvPr id="230449" name="AutoShape 14"/>
                <p:cNvCxnSpPr>
                  <a:cxnSpLocks noChangeShapeType="1"/>
                  <a:stCxn id="230444" idx="2"/>
                  <a:endCxn id="230446" idx="0"/>
                </p:cNvCxnSpPr>
                <p:nvPr/>
              </p:nvCxnSpPr>
              <p:spPr bwMode="auto">
                <a:xfrm rot="10800000" flipV="1">
                  <a:off x="888880" y="3871531"/>
                  <a:ext cx="738168" cy="1508760"/>
                </a:xfrm>
                <a:prstGeom prst="bentConnector2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0450" name="AutoShape 1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623913" y="4580474"/>
                  <a:ext cx="1121093" cy="507880"/>
                </a:xfrm>
                <a:prstGeom prst="bentConnector3">
                  <a:avLst>
                    <a:gd name="adj1" fmla="val 49907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0451" name="AutoShape 17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255785" y="4532683"/>
                  <a:ext cx="1106424" cy="588793"/>
                </a:xfrm>
                <a:prstGeom prst="bentConnector3">
                  <a:avLst>
                    <a:gd name="adj1" fmla="val 51514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045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472270" y="2664523"/>
                  <a:ext cx="0" cy="806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cxnSp>
              <p:nvCxnSpPr>
                <p:cNvPr id="230453" name="AutoShape 14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3352801" y="3886200"/>
                  <a:ext cx="624891" cy="1508760"/>
                </a:xfrm>
                <a:prstGeom prst="bentConnector2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30423" name="Group 51"/>
              <p:cNvGrpSpPr>
                <a:grpSpLocks/>
              </p:cNvGrpSpPr>
              <p:nvPr/>
            </p:nvGrpSpPr>
            <p:grpSpPr bwMode="auto">
              <a:xfrm>
                <a:off x="338292" y="2438397"/>
                <a:ext cx="4469937" cy="3933875"/>
                <a:chOff x="264339" y="2286000"/>
                <a:chExt cx="4469264" cy="3934653"/>
              </a:xfrm>
            </p:grpSpPr>
            <p:sp>
              <p:nvSpPr>
                <p:cNvPr id="23042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760683" y="2286000"/>
                  <a:ext cx="1724716" cy="3694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800" b="0">
                      <a:solidFill>
                        <a:srgbClr val="000000"/>
                      </a:solidFill>
                      <a:latin typeface="Arial" charset="0"/>
                    </a:rPr>
                    <a:t>201.143.0.0/21</a:t>
                  </a:r>
                </a:p>
              </p:txBody>
            </p:sp>
            <p:sp>
              <p:nvSpPr>
                <p:cNvPr id="23042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4339" y="5927217"/>
                  <a:ext cx="1211358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201.143.0.0/22</a:t>
                  </a:r>
                </a:p>
              </p:txBody>
            </p:sp>
            <p:sp>
              <p:nvSpPr>
                <p:cNvPr id="23042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31139" y="5933503"/>
                  <a:ext cx="1211358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201.143.4.0/24</a:t>
                  </a:r>
                </a:p>
              </p:txBody>
            </p:sp>
            <p:sp>
              <p:nvSpPr>
                <p:cNvPr id="2304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455446" y="5943599"/>
                  <a:ext cx="1211358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201.143.5.0/24</a:t>
                  </a:r>
                </a:p>
              </p:txBody>
            </p:sp>
            <p:sp>
              <p:nvSpPr>
                <p:cNvPr id="2304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522245" y="5943599"/>
                  <a:ext cx="1211358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201.143.6.0/23</a:t>
                  </a:r>
                </a:p>
              </p:txBody>
            </p:sp>
            <p:sp>
              <p:nvSpPr>
                <p:cNvPr id="230429" name="Oval 57"/>
                <p:cNvSpPr>
                  <a:spLocks noChangeArrowheads="1"/>
                </p:cNvSpPr>
                <p:nvPr/>
              </p:nvSpPr>
              <p:spPr bwMode="auto">
                <a:xfrm>
                  <a:off x="1627048" y="3469195"/>
                  <a:ext cx="1732767" cy="80467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b="0">
                      <a:latin typeface="Arial" charset="0"/>
                    </a:rPr>
                    <a:t>Provider 1</a:t>
                  </a:r>
                </a:p>
              </p:txBody>
            </p:sp>
            <p:sp>
              <p:nvSpPr>
                <p:cNvPr id="230430" name="Oval 58"/>
                <p:cNvSpPr>
                  <a:spLocks noChangeArrowheads="1"/>
                </p:cNvSpPr>
                <p:nvPr/>
              </p:nvSpPr>
              <p:spPr bwMode="auto">
                <a:xfrm>
                  <a:off x="1422640" y="5380291"/>
                  <a:ext cx="1015760" cy="502920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0431" name="Oval 59"/>
                <p:cNvSpPr>
                  <a:spLocks noChangeArrowheads="1"/>
                </p:cNvSpPr>
                <p:nvPr/>
              </p:nvSpPr>
              <p:spPr bwMode="auto">
                <a:xfrm>
                  <a:off x="381000" y="5380291"/>
                  <a:ext cx="1015760" cy="502920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0432" name="Oval 60"/>
                <p:cNvSpPr>
                  <a:spLocks noChangeArrowheads="1"/>
                </p:cNvSpPr>
                <p:nvPr/>
              </p:nvSpPr>
              <p:spPr bwMode="auto">
                <a:xfrm>
                  <a:off x="2489440" y="5380291"/>
                  <a:ext cx="1015760" cy="502920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0433" name="Oval 61"/>
                <p:cNvSpPr>
                  <a:spLocks noChangeArrowheads="1"/>
                </p:cNvSpPr>
                <p:nvPr/>
              </p:nvSpPr>
              <p:spPr bwMode="auto">
                <a:xfrm>
                  <a:off x="3556240" y="5380291"/>
                  <a:ext cx="1015760" cy="502920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cxnSp>
              <p:nvCxnSpPr>
                <p:cNvPr id="230434" name="AutoShape 14"/>
                <p:cNvCxnSpPr>
                  <a:cxnSpLocks noChangeShapeType="1"/>
                  <a:stCxn id="230429" idx="2"/>
                  <a:endCxn id="230431" idx="0"/>
                </p:cNvCxnSpPr>
                <p:nvPr/>
              </p:nvCxnSpPr>
              <p:spPr bwMode="auto">
                <a:xfrm rot="10800000" flipV="1">
                  <a:off x="888880" y="3871531"/>
                  <a:ext cx="738168" cy="1508760"/>
                </a:xfrm>
                <a:prstGeom prst="bentConnector2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0435" name="AutoShape 1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623913" y="4580474"/>
                  <a:ext cx="1121093" cy="507880"/>
                </a:xfrm>
                <a:prstGeom prst="bentConnector3">
                  <a:avLst>
                    <a:gd name="adj1" fmla="val 49907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0436" name="AutoShape 17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255785" y="4532683"/>
                  <a:ext cx="1106424" cy="588793"/>
                </a:xfrm>
                <a:prstGeom prst="bentConnector3">
                  <a:avLst>
                    <a:gd name="adj1" fmla="val 51514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043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472270" y="2664523"/>
                  <a:ext cx="0" cy="806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cxnSp>
              <p:nvCxnSpPr>
                <p:cNvPr id="230438" name="AutoShape 14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3352801" y="3886200"/>
                  <a:ext cx="624891" cy="1508760"/>
                </a:xfrm>
                <a:prstGeom prst="bentConnector2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230420" name="Straight Connector 69"/>
            <p:cNvCxnSpPr>
              <a:cxnSpLocks noChangeShapeType="1"/>
              <a:stCxn id="230437" idx="1"/>
              <a:endCxn id="230452" idx="1"/>
            </p:cNvCxnSpPr>
            <p:nvPr/>
          </p:nvCxnSpPr>
          <p:spPr bwMode="auto">
            <a:xfrm rot="16200000" flipH="1">
              <a:off x="4679995" y="1092925"/>
              <a:ext cx="1588" cy="4266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0421" name="4-Point Star 71"/>
            <p:cNvSpPr>
              <a:spLocks noChangeArrowheads="1"/>
            </p:cNvSpPr>
            <p:nvPr/>
          </p:nvSpPr>
          <p:spPr bwMode="auto">
            <a:xfrm>
              <a:off x="4419600" y="2971800"/>
              <a:ext cx="609600" cy="533400"/>
            </a:xfrm>
            <a:prstGeom prst="star4">
              <a:avLst>
                <a:gd name="adj" fmla="val 125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30418" name="Straight Connector 41"/>
          <p:cNvCxnSpPr>
            <a:cxnSpLocks noChangeShapeType="1"/>
            <a:stCxn id="230421" idx="0"/>
          </p:cNvCxnSpPr>
          <p:nvPr/>
        </p:nvCxnSpPr>
        <p:spPr bwMode="auto">
          <a:xfrm rot="5400000" flipH="1" flipV="1">
            <a:off x="4624387" y="2767013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0166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-152400" y="1066800"/>
            <a:ext cx="5638800" cy="3886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6618" y="1752600"/>
            <a:ext cx="2586182" cy="1219200"/>
            <a:chOff x="910046" y="1752600"/>
            <a:chExt cx="2438400" cy="1219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0046" y="1752600"/>
              <a:ext cx="243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201.143.0/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21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 smtClean="0">
                <a:solidFill>
                  <a:srgbClr val="F47A00"/>
                </a:solidFill>
              </a:endParaRPr>
            </a:p>
            <a:p>
              <a:pPr algn="l"/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201.144.0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/21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2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201.145.0</a:t>
              </a:r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/21</a:t>
              </a:r>
              <a:r>
                <a:rPr lang="en-US" sz="1800" b="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3</a:t>
              </a:r>
              <a:r>
                <a:rPr lang="en-US" sz="1800" b="0" dirty="0" smtClean="0">
                  <a:solidFill>
                    <a:srgbClr val="000000"/>
                  </a:solidFill>
                  <a:latin typeface="+mn-lt"/>
                </a:rPr>
                <a:t> 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  <a:p>
              <a:pPr algn="ctr"/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……………..</a:t>
              </a:r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15000" y="4191000"/>
            <a:ext cx="2514600" cy="1219200"/>
            <a:chOff x="914400" y="1752600"/>
            <a:chExt cx="2362200" cy="1219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201.143.0/22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1</a:t>
              </a: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201.143.4/24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2</a:t>
              </a: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201.143.5/24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3</a:t>
              </a: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201.143.6/23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4</a:t>
              </a:r>
              <a:endParaRPr lang="en-US" sz="1800" b="0" dirty="0">
                <a:solidFill>
                  <a:srgbClr val="F47A00"/>
                </a:solidFill>
                <a:latin typeface="Arial" charset="0"/>
                <a:sym typeface="Wingdings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2971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Internet Core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5410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ISP1</a:t>
            </a:r>
            <a:endParaRPr lang="en-US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91200" y="1600200"/>
            <a:ext cx="2667000" cy="1219200"/>
            <a:chOff x="914400" y="1752600"/>
            <a:chExt cx="2362200" cy="12192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4400" y="1752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800" b="0" dirty="0">
                <a:solidFill>
                  <a:srgbClr val="F47A00"/>
                </a:solidFill>
                <a:latin typeface="Arial" charset="0"/>
                <a:sym typeface="Wingdings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791200" y="28002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ISP2</a:t>
            </a:r>
            <a:endParaRPr lang="en-US" dirty="0">
              <a:latin typeface="+mn-lt"/>
            </a:endParaRPr>
          </a:p>
        </p:txBody>
      </p:sp>
      <p:cxnSp>
        <p:nvCxnSpPr>
          <p:cNvPr id="19" name="Curved Connector 15"/>
          <p:cNvCxnSpPr/>
          <p:nvPr/>
        </p:nvCxnSpPr>
        <p:spPr bwMode="auto">
          <a:xfrm flipV="1">
            <a:off x="3276600" y="1828800"/>
            <a:ext cx="2514600" cy="3810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Curved Connector 15"/>
          <p:cNvCxnSpPr>
            <a:endCxn id="10" idx="1"/>
          </p:cNvCxnSpPr>
          <p:nvPr/>
        </p:nvCxnSpPr>
        <p:spPr bwMode="auto">
          <a:xfrm>
            <a:off x="3276600" y="1981200"/>
            <a:ext cx="2438400" cy="2809965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5715000" y="1524000"/>
            <a:ext cx="274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F47A00"/>
                </a:solidFill>
                <a:latin typeface="Arial" charset="0"/>
              </a:rPr>
              <a:t>201.144.0/22</a:t>
            </a:r>
            <a:r>
              <a:rPr lang="en-US" b="0" dirty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0" dirty="0">
                <a:solidFill>
                  <a:srgbClr val="F47A00"/>
                </a:solidFill>
                <a:latin typeface="Arial" charset="0"/>
                <a:sym typeface="Wingdings"/>
              </a:rPr>
              <a:t>Port 1</a:t>
            </a:r>
          </a:p>
          <a:p>
            <a:r>
              <a:rPr lang="en-US" b="0" dirty="0">
                <a:solidFill>
                  <a:srgbClr val="F47A00"/>
                </a:solidFill>
                <a:latin typeface="Arial" charset="0"/>
              </a:rPr>
              <a:t>201.144.4/24</a:t>
            </a:r>
            <a:r>
              <a:rPr lang="en-US" b="0" dirty="0">
                <a:solidFill>
                  <a:srgbClr val="F47A00"/>
                </a:solidFill>
                <a:latin typeface="Arial" charset="0"/>
                <a:sym typeface="Wingdings"/>
              </a:rPr>
              <a:t>Port 2</a:t>
            </a:r>
          </a:p>
          <a:p>
            <a:r>
              <a:rPr lang="en-US" b="0" dirty="0">
                <a:solidFill>
                  <a:srgbClr val="F47A00"/>
                </a:solidFill>
                <a:latin typeface="Arial" charset="0"/>
              </a:rPr>
              <a:t>201.144.5/24</a:t>
            </a:r>
            <a:r>
              <a:rPr lang="en-US" b="0" dirty="0">
                <a:solidFill>
                  <a:srgbClr val="F47A00"/>
                </a:solidFill>
                <a:latin typeface="Arial" charset="0"/>
                <a:sym typeface="Wingdings"/>
              </a:rPr>
              <a:t>Port 3</a:t>
            </a:r>
          </a:p>
          <a:p>
            <a:r>
              <a:rPr lang="en-US" b="0" dirty="0">
                <a:solidFill>
                  <a:srgbClr val="F47A00"/>
                </a:solidFill>
                <a:latin typeface="Arial" charset="0"/>
              </a:rPr>
              <a:t>201.144.6/23</a:t>
            </a:r>
            <a:r>
              <a:rPr lang="en-US" b="0" dirty="0">
                <a:solidFill>
                  <a:srgbClr val="F47A00"/>
                </a:solidFill>
                <a:latin typeface="Arial" charset="0"/>
                <a:sym typeface="Wingdings"/>
              </a:rPr>
              <a:t>Port 4</a:t>
            </a:r>
          </a:p>
        </p:txBody>
      </p:sp>
    </p:spTree>
    <p:extLst>
      <p:ext uri="{BB962C8B-B14F-4D97-AF65-F5344CB8AC3E}">
        <p14:creationId xmlns:p14="http://schemas.microsoft.com/office/powerpoint/2010/main" val="59923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E612B4F-066C-2A4C-B5A9-E5F2FF432A1D}" type="slidenum">
              <a:rPr lang="en-US" sz="1400" b="0">
                <a:latin typeface="Times New Roman" charset="0"/>
              </a:rPr>
              <a:pPr eaLnBrk="1" hangingPunct="1"/>
              <a:t>58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 #3: Complications</a:t>
            </a:r>
          </a:p>
        </p:txBody>
      </p:sp>
      <p:grpSp>
        <p:nvGrpSpPr>
          <p:cNvPr id="232451" name="Group 72"/>
          <p:cNvGrpSpPr>
            <a:grpSpLocks/>
          </p:cNvGrpSpPr>
          <p:nvPr/>
        </p:nvGrpSpPr>
        <p:grpSpPr bwMode="auto">
          <a:xfrm>
            <a:off x="338138" y="2743200"/>
            <a:ext cx="8736012" cy="3933825"/>
            <a:chOff x="338292" y="2847921"/>
            <a:chExt cx="8736354" cy="3933879"/>
          </a:xfrm>
        </p:grpSpPr>
        <p:grpSp>
          <p:nvGrpSpPr>
            <p:cNvPr id="232455" name="Group 35"/>
            <p:cNvGrpSpPr>
              <a:grpSpLocks/>
            </p:cNvGrpSpPr>
            <p:nvPr/>
          </p:nvGrpSpPr>
          <p:grpSpPr bwMode="auto">
            <a:xfrm>
              <a:off x="338292" y="2847921"/>
              <a:ext cx="8736354" cy="3933879"/>
              <a:chOff x="338292" y="2438400"/>
              <a:chExt cx="8736354" cy="3933879"/>
            </a:xfrm>
          </p:grpSpPr>
          <p:grpSp>
            <p:nvGrpSpPr>
              <p:cNvPr id="232458" name="Group 50"/>
              <p:cNvGrpSpPr>
                <a:grpSpLocks/>
              </p:cNvGrpSpPr>
              <p:nvPr/>
            </p:nvGrpSpPr>
            <p:grpSpPr bwMode="auto">
              <a:xfrm>
                <a:off x="4605883" y="2438397"/>
                <a:ext cx="4468763" cy="3933875"/>
                <a:chOff x="264071" y="2286000"/>
                <a:chExt cx="4470071" cy="3934653"/>
              </a:xfrm>
            </p:grpSpPr>
            <p:sp>
              <p:nvSpPr>
                <p:cNvPr id="23247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760683" y="2286000"/>
                  <a:ext cx="1554286" cy="3386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solidFill>
                        <a:srgbClr val="000000"/>
                      </a:solidFill>
                      <a:latin typeface="Arial" charset="0"/>
                    </a:rPr>
                    <a:t>201.144.0.0/21</a:t>
                  </a:r>
                </a:p>
              </p:txBody>
            </p:sp>
            <p:sp>
              <p:nvSpPr>
                <p:cNvPr id="23247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4071" y="5927217"/>
                  <a:ext cx="1211895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201.144.0.0/22</a:t>
                  </a:r>
                </a:p>
              </p:txBody>
            </p:sp>
            <p:sp>
              <p:nvSpPr>
                <p:cNvPr id="23247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30872" y="5933503"/>
                  <a:ext cx="1211895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201.144.4.0/24</a:t>
                  </a:r>
                </a:p>
              </p:txBody>
            </p:sp>
            <p:sp>
              <p:nvSpPr>
                <p:cNvPr id="23247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455447" y="5943599"/>
                  <a:ext cx="1211895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201.144.5.0/24</a:t>
                  </a:r>
                </a:p>
              </p:txBody>
            </p:sp>
            <p:sp>
              <p:nvSpPr>
                <p:cNvPr id="23247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522247" y="5943599"/>
                  <a:ext cx="1211895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201.144.6.0/23</a:t>
                  </a:r>
                </a:p>
              </p:txBody>
            </p:sp>
            <p:sp>
              <p:nvSpPr>
                <p:cNvPr id="232479" name="Oval 34"/>
                <p:cNvSpPr>
                  <a:spLocks noChangeArrowheads="1"/>
                </p:cNvSpPr>
                <p:nvPr/>
              </p:nvSpPr>
              <p:spPr bwMode="auto">
                <a:xfrm>
                  <a:off x="1627048" y="3469195"/>
                  <a:ext cx="1732767" cy="804672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b="0">
                      <a:latin typeface="Arial" charset="0"/>
                    </a:rPr>
                    <a:t>Provider 2</a:t>
                  </a:r>
                </a:p>
              </p:txBody>
            </p:sp>
            <p:sp>
              <p:nvSpPr>
                <p:cNvPr id="232480" name="Oval 35"/>
                <p:cNvSpPr>
                  <a:spLocks noChangeArrowheads="1"/>
                </p:cNvSpPr>
                <p:nvPr/>
              </p:nvSpPr>
              <p:spPr bwMode="auto">
                <a:xfrm>
                  <a:off x="1422640" y="5380291"/>
                  <a:ext cx="1015760" cy="502920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2481" name="Oval 36"/>
                <p:cNvSpPr>
                  <a:spLocks noChangeArrowheads="1"/>
                </p:cNvSpPr>
                <p:nvPr/>
              </p:nvSpPr>
              <p:spPr bwMode="auto">
                <a:xfrm>
                  <a:off x="381000" y="5380291"/>
                  <a:ext cx="1015760" cy="50292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2482" name="Oval 37"/>
                <p:cNvSpPr>
                  <a:spLocks noChangeArrowheads="1"/>
                </p:cNvSpPr>
                <p:nvPr/>
              </p:nvSpPr>
              <p:spPr bwMode="auto">
                <a:xfrm>
                  <a:off x="2489440" y="5380291"/>
                  <a:ext cx="1015760" cy="50292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2483" name="Oval 38"/>
                <p:cNvSpPr>
                  <a:spLocks noChangeArrowheads="1"/>
                </p:cNvSpPr>
                <p:nvPr/>
              </p:nvSpPr>
              <p:spPr bwMode="auto">
                <a:xfrm>
                  <a:off x="3556240" y="5380291"/>
                  <a:ext cx="1015760" cy="50292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cxnSp>
              <p:nvCxnSpPr>
                <p:cNvPr id="232484" name="AutoShape 14"/>
                <p:cNvCxnSpPr>
                  <a:cxnSpLocks noChangeShapeType="1"/>
                  <a:stCxn id="232479" idx="2"/>
                  <a:endCxn id="232481" idx="0"/>
                </p:cNvCxnSpPr>
                <p:nvPr/>
              </p:nvCxnSpPr>
              <p:spPr bwMode="auto">
                <a:xfrm rot="10800000" flipV="1">
                  <a:off x="888880" y="3871531"/>
                  <a:ext cx="738168" cy="1508760"/>
                </a:xfrm>
                <a:prstGeom prst="bentConnector2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2485" name="AutoShape 17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255785" y="4532683"/>
                  <a:ext cx="1106424" cy="588793"/>
                </a:xfrm>
                <a:prstGeom prst="bentConnector3">
                  <a:avLst>
                    <a:gd name="adj1" fmla="val 51514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248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472270" y="2664523"/>
                  <a:ext cx="0" cy="806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cxnSp>
              <p:nvCxnSpPr>
                <p:cNvPr id="232487" name="AutoShape 14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3352801" y="3886200"/>
                  <a:ext cx="624891" cy="1508760"/>
                </a:xfrm>
                <a:prstGeom prst="bentConnector2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32459" name="Group 51"/>
              <p:cNvGrpSpPr>
                <a:grpSpLocks/>
              </p:cNvGrpSpPr>
              <p:nvPr/>
            </p:nvGrpSpPr>
            <p:grpSpPr bwMode="auto">
              <a:xfrm>
                <a:off x="338292" y="2438397"/>
                <a:ext cx="4469937" cy="3933875"/>
                <a:chOff x="264339" y="2286000"/>
                <a:chExt cx="4469264" cy="3934653"/>
              </a:xfrm>
            </p:grpSpPr>
            <p:sp>
              <p:nvSpPr>
                <p:cNvPr id="23246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760683" y="2286000"/>
                  <a:ext cx="1553597" cy="3386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solidFill>
                        <a:srgbClr val="000000"/>
                      </a:solidFill>
                      <a:latin typeface="Arial" charset="0"/>
                    </a:rPr>
                    <a:t>201.143.0.0/21</a:t>
                  </a:r>
                </a:p>
              </p:txBody>
            </p:sp>
            <p:sp>
              <p:nvSpPr>
                <p:cNvPr id="23246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4339" y="5927217"/>
                  <a:ext cx="1211358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201.143.0.0/22</a:t>
                  </a:r>
                </a:p>
              </p:txBody>
            </p:sp>
            <p:sp>
              <p:nvSpPr>
                <p:cNvPr id="23246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31139" y="5933503"/>
                  <a:ext cx="1211358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201.143.4.0/24</a:t>
                  </a:r>
                </a:p>
              </p:txBody>
            </p:sp>
            <p:sp>
              <p:nvSpPr>
                <p:cNvPr id="23246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455446" y="5943599"/>
                  <a:ext cx="1211358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201.143.5.0/24</a:t>
                  </a:r>
                </a:p>
              </p:txBody>
            </p:sp>
            <p:sp>
              <p:nvSpPr>
                <p:cNvPr id="23246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522245" y="5943599"/>
                  <a:ext cx="1211358" cy="2770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solidFill>
                        <a:srgbClr val="000000"/>
                      </a:solidFill>
                      <a:latin typeface="Arial" charset="0"/>
                    </a:rPr>
                    <a:t>201.143.6.0/23</a:t>
                  </a:r>
                </a:p>
              </p:txBody>
            </p:sp>
            <p:sp>
              <p:nvSpPr>
                <p:cNvPr id="232465" name="Oval 57"/>
                <p:cNvSpPr>
                  <a:spLocks noChangeArrowheads="1"/>
                </p:cNvSpPr>
                <p:nvPr/>
              </p:nvSpPr>
              <p:spPr bwMode="auto">
                <a:xfrm>
                  <a:off x="1627048" y="3469195"/>
                  <a:ext cx="1732767" cy="80467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b="0">
                      <a:latin typeface="Arial" charset="0"/>
                    </a:rPr>
                    <a:t>Provider 1</a:t>
                  </a:r>
                </a:p>
              </p:txBody>
            </p:sp>
            <p:sp>
              <p:nvSpPr>
                <p:cNvPr id="232466" name="Oval 58"/>
                <p:cNvSpPr>
                  <a:spLocks noChangeArrowheads="1"/>
                </p:cNvSpPr>
                <p:nvPr/>
              </p:nvSpPr>
              <p:spPr bwMode="auto">
                <a:xfrm>
                  <a:off x="1422640" y="5380291"/>
                  <a:ext cx="1015760" cy="502920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2467" name="Oval 59"/>
                <p:cNvSpPr>
                  <a:spLocks noChangeArrowheads="1"/>
                </p:cNvSpPr>
                <p:nvPr/>
              </p:nvSpPr>
              <p:spPr bwMode="auto">
                <a:xfrm>
                  <a:off x="381000" y="5380291"/>
                  <a:ext cx="1015760" cy="502920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2468" name="Oval 60"/>
                <p:cNvSpPr>
                  <a:spLocks noChangeArrowheads="1"/>
                </p:cNvSpPr>
                <p:nvPr/>
              </p:nvSpPr>
              <p:spPr bwMode="auto">
                <a:xfrm>
                  <a:off x="2489440" y="5380291"/>
                  <a:ext cx="1015760" cy="50292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232469" name="Oval 61"/>
                <p:cNvSpPr>
                  <a:spLocks noChangeArrowheads="1"/>
                </p:cNvSpPr>
                <p:nvPr/>
              </p:nvSpPr>
              <p:spPr bwMode="auto">
                <a:xfrm>
                  <a:off x="3556240" y="5380291"/>
                  <a:ext cx="1015760" cy="502920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cxnSp>
              <p:nvCxnSpPr>
                <p:cNvPr id="232470" name="AutoShape 14"/>
                <p:cNvCxnSpPr>
                  <a:cxnSpLocks noChangeShapeType="1"/>
                  <a:stCxn id="232465" idx="2"/>
                  <a:endCxn id="232467" idx="0"/>
                </p:cNvCxnSpPr>
                <p:nvPr/>
              </p:nvCxnSpPr>
              <p:spPr bwMode="auto">
                <a:xfrm rot="10800000" flipV="1">
                  <a:off x="888880" y="3871531"/>
                  <a:ext cx="738168" cy="1508760"/>
                </a:xfrm>
                <a:prstGeom prst="bentConnector2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2471" name="AutoShape 1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623913" y="4580474"/>
                  <a:ext cx="1121093" cy="507880"/>
                </a:xfrm>
                <a:prstGeom prst="bentConnector3">
                  <a:avLst>
                    <a:gd name="adj1" fmla="val 49907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247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472270" y="2664523"/>
                  <a:ext cx="0" cy="806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cxnSp>
              <p:nvCxnSpPr>
                <p:cNvPr id="232473" name="AutoShape 14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3352801" y="3886200"/>
                  <a:ext cx="624891" cy="1508760"/>
                </a:xfrm>
                <a:prstGeom prst="bentConnector2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232456" name="Straight Connector 69"/>
            <p:cNvCxnSpPr>
              <a:cxnSpLocks noChangeShapeType="1"/>
              <a:stCxn id="232472" idx="1"/>
              <a:endCxn id="232486" idx="1"/>
            </p:cNvCxnSpPr>
            <p:nvPr/>
          </p:nvCxnSpPr>
          <p:spPr bwMode="auto">
            <a:xfrm rot="16200000" flipH="1">
              <a:off x="4679995" y="1092925"/>
              <a:ext cx="1588" cy="4266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2457" name="4-Point Star 71"/>
            <p:cNvSpPr>
              <a:spLocks noChangeArrowheads="1"/>
            </p:cNvSpPr>
            <p:nvPr/>
          </p:nvSpPr>
          <p:spPr bwMode="auto">
            <a:xfrm>
              <a:off x="4419600" y="2971800"/>
              <a:ext cx="609600" cy="533400"/>
            </a:xfrm>
            <a:prstGeom prst="star4">
              <a:avLst>
                <a:gd name="adj" fmla="val 125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32452" name="Straight Connector 70"/>
          <p:cNvCxnSpPr>
            <a:cxnSpLocks noChangeShapeType="1"/>
            <a:stCxn id="232468" idx="0"/>
          </p:cNvCxnSpPr>
          <p:nvPr/>
        </p:nvCxnSpPr>
        <p:spPr bwMode="auto">
          <a:xfrm rot="5400000" flipH="1" flipV="1">
            <a:off x="3913188" y="3654425"/>
            <a:ext cx="1341438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2453" name="Straight Connector 73"/>
          <p:cNvCxnSpPr>
            <a:cxnSpLocks noChangeShapeType="1"/>
            <a:stCxn id="232465" idx="5"/>
            <a:endCxn id="232480" idx="0"/>
          </p:cNvCxnSpPr>
          <p:nvPr/>
        </p:nvCxnSpPr>
        <p:spPr bwMode="auto">
          <a:xfrm rot="16200000" flipH="1">
            <a:off x="4114006" y="3679032"/>
            <a:ext cx="1223963" cy="309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/>
        </p:nvSpPr>
        <p:spPr>
          <a:xfrm>
            <a:off x="1371600" y="1447800"/>
            <a:ext cx="6477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0" dirty="0">
                <a:latin typeface="+mn-lt"/>
                <a:ea typeface="+mn-ea"/>
                <a:cs typeface="+mn-cs"/>
              </a:rPr>
              <a:t>Forwarding table more complicated when addressing is non-topological</a:t>
            </a:r>
          </a:p>
        </p:txBody>
      </p:sp>
    </p:spTree>
    <p:extLst>
      <p:ext uri="{BB962C8B-B14F-4D97-AF65-F5344CB8AC3E}">
        <p14:creationId xmlns:p14="http://schemas.microsoft.com/office/powerpoint/2010/main" val="99475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-152400" y="1066800"/>
            <a:ext cx="5638800" cy="3886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4400" y="1752600"/>
            <a:ext cx="2438400" cy="2590800"/>
            <a:chOff x="910046" y="1752600"/>
            <a:chExt cx="2438400" cy="1219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0046" y="1752600"/>
              <a:ext cx="2438400" cy="1216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201.143.0/22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1</a:t>
              </a: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201.143.4/24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1</a:t>
              </a:r>
              <a:endParaRPr lang="en-US" sz="1800" b="0" dirty="0">
                <a:solidFill>
                  <a:srgbClr val="F47A00"/>
                </a:solidFill>
                <a:latin typeface="Arial" charset="0"/>
                <a:sym typeface="Wingdings"/>
              </a:endParaRP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201.144.4/24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1</a:t>
              </a: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201.143.6/23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1</a:t>
              </a:r>
              <a:endParaRPr lang="en-US" sz="1800" b="0" dirty="0">
                <a:solidFill>
                  <a:srgbClr val="F47A00"/>
                </a:solidFill>
                <a:latin typeface="Arial" charset="0"/>
                <a:sym typeface="Wingdings"/>
              </a:endParaRP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201.144.0/22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2</a:t>
              </a:r>
              <a:endParaRPr lang="en-US" sz="1800" b="0" dirty="0">
                <a:solidFill>
                  <a:srgbClr val="F47A00"/>
                </a:solidFill>
                <a:latin typeface="Arial" charset="0"/>
                <a:sym typeface="Wingdings"/>
              </a:endParaRP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201.144.5/24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2</a:t>
              </a: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201.143.5/24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2</a:t>
              </a:r>
              <a:endParaRPr lang="en-US" sz="1800" b="0" dirty="0">
                <a:solidFill>
                  <a:srgbClr val="F47A00"/>
                </a:solidFill>
                <a:latin typeface="Arial" charset="0"/>
                <a:sym typeface="Wingdings"/>
              </a:endParaRP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201.144.6/23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2</a:t>
              </a:r>
              <a:endParaRPr lang="en-US" sz="1800" b="0" dirty="0">
                <a:solidFill>
                  <a:srgbClr val="F47A00"/>
                </a:solidFill>
                <a:latin typeface="Arial" charset="0"/>
                <a:sym typeface="Wingdings"/>
              </a:endParaRPr>
            </a:p>
            <a:p>
              <a:pPr algn="ctr"/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……………..</a:t>
              </a:r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15000" y="4191000"/>
            <a:ext cx="2514600" cy="1219200"/>
            <a:chOff x="914400" y="1752600"/>
            <a:chExt cx="2362200" cy="1219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201.143.0/22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1</a:t>
              </a: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201.143.4/24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2</a:t>
              </a: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201.144.4/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24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3</a:t>
              </a:r>
            </a:p>
            <a:p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201.143.6/23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4</a:t>
              </a:r>
              <a:endParaRPr lang="en-US" sz="1800" b="0" dirty="0">
                <a:solidFill>
                  <a:srgbClr val="F47A00"/>
                </a:solidFill>
                <a:latin typeface="Arial" charset="0"/>
                <a:sym typeface="Wingdings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44004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Internet Core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5410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ISP1</a:t>
            </a:r>
            <a:endParaRPr lang="en-US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91200" y="1600200"/>
            <a:ext cx="2667000" cy="1219200"/>
            <a:chOff x="914400" y="1752600"/>
            <a:chExt cx="2362200" cy="12192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4400" y="1752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800" b="0" dirty="0">
                <a:solidFill>
                  <a:srgbClr val="F47A00"/>
                </a:solidFill>
                <a:latin typeface="Arial" charset="0"/>
                <a:sym typeface="Wingdings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791200" y="28002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ISP2</a:t>
            </a:r>
            <a:endParaRPr lang="en-US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15000" y="1524000"/>
            <a:ext cx="274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F47A00"/>
                </a:solidFill>
                <a:latin typeface="Arial" charset="0"/>
              </a:rPr>
              <a:t>201.144.0/22</a:t>
            </a:r>
            <a:r>
              <a:rPr lang="en-US" b="0" dirty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0" dirty="0">
                <a:solidFill>
                  <a:srgbClr val="F47A00"/>
                </a:solidFill>
                <a:latin typeface="Arial" charset="0"/>
                <a:sym typeface="Wingdings"/>
              </a:rPr>
              <a:t>Port 1</a:t>
            </a:r>
          </a:p>
          <a:p>
            <a:r>
              <a:rPr lang="en-US" b="0" dirty="0" smtClean="0">
                <a:solidFill>
                  <a:srgbClr val="F47A00"/>
                </a:solidFill>
                <a:latin typeface="Arial" charset="0"/>
              </a:rPr>
              <a:t>201.144.5/</a:t>
            </a:r>
            <a:r>
              <a:rPr lang="en-US" b="0" dirty="0">
                <a:solidFill>
                  <a:srgbClr val="F47A00"/>
                </a:solidFill>
                <a:latin typeface="Arial" charset="0"/>
              </a:rPr>
              <a:t>24</a:t>
            </a:r>
            <a:r>
              <a:rPr lang="en-US" b="0" dirty="0">
                <a:solidFill>
                  <a:srgbClr val="F47A00"/>
                </a:solidFill>
                <a:latin typeface="Arial" charset="0"/>
                <a:sym typeface="Wingdings"/>
              </a:rPr>
              <a:t>Port 2</a:t>
            </a:r>
          </a:p>
          <a:p>
            <a:r>
              <a:rPr lang="en-US" b="0" dirty="0" smtClean="0">
                <a:solidFill>
                  <a:srgbClr val="F47A00"/>
                </a:solidFill>
                <a:latin typeface="Arial" charset="0"/>
              </a:rPr>
              <a:t>201.143.5</a:t>
            </a:r>
            <a:r>
              <a:rPr lang="en-US" b="0" dirty="0">
                <a:solidFill>
                  <a:srgbClr val="F47A00"/>
                </a:solidFill>
                <a:latin typeface="Arial" charset="0"/>
              </a:rPr>
              <a:t>/24</a:t>
            </a:r>
            <a:r>
              <a:rPr lang="en-US" b="0" dirty="0">
                <a:solidFill>
                  <a:srgbClr val="F47A00"/>
                </a:solidFill>
                <a:latin typeface="Arial" charset="0"/>
                <a:sym typeface="Wingdings"/>
              </a:rPr>
              <a:t>Port 3</a:t>
            </a:r>
          </a:p>
          <a:p>
            <a:r>
              <a:rPr lang="en-US" b="0" dirty="0">
                <a:solidFill>
                  <a:srgbClr val="F47A00"/>
                </a:solidFill>
                <a:latin typeface="Arial" charset="0"/>
              </a:rPr>
              <a:t>201.144.6/23</a:t>
            </a:r>
            <a:r>
              <a:rPr lang="en-US" b="0" dirty="0">
                <a:solidFill>
                  <a:srgbClr val="F47A00"/>
                </a:solidFill>
                <a:latin typeface="Arial" charset="0"/>
                <a:sym typeface="Wingdings"/>
              </a:rPr>
              <a:t>Port 4</a:t>
            </a:r>
          </a:p>
        </p:txBody>
      </p:sp>
    </p:spTree>
    <p:extLst>
      <p:ext uri="{BB962C8B-B14F-4D97-AF65-F5344CB8AC3E}">
        <p14:creationId xmlns:p14="http://schemas.microsoft.com/office/powerpoint/2010/main" val="102115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501A4A-8FD8-114F-9DD1-AE433EA67B66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Response from the DHCP Server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DHCP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b="1" dirty="0">
                <a:latin typeface="Arial" charset="0"/>
                <a:cs typeface="Arial" charset="0"/>
              </a:rPr>
              <a:t>offer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cs typeface="Arial" charset="0"/>
              </a:rPr>
              <a:t> message from the server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Configuration parameters (proposed IP address, mask, gateway router, DNS server, ...)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Lease time (duration the information remains valid)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rgbClr val="F47A00"/>
                </a:solidFill>
                <a:latin typeface="Arial" charset="0"/>
                <a:cs typeface="Arial" charset="0"/>
              </a:rPr>
              <a:t>Multiple servers may respond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Multiple servers on the same broadcast network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may respond with an offer</a:t>
            </a:r>
          </a:p>
          <a:p>
            <a:r>
              <a:rPr lang="en-US" dirty="0">
                <a:latin typeface="Arial" charset="0"/>
                <a:cs typeface="Arial" charset="0"/>
              </a:rPr>
              <a:t>Accepting one of the offers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Client sends a DHCP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request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echoing the parameters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 DHCP server responds with an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ACK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to confirm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and the other servers see they were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chosen</a:t>
            </a:r>
          </a:p>
        </p:txBody>
      </p:sp>
    </p:spTree>
    <p:extLst>
      <p:ext uri="{BB962C8B-B14F-4D97-AF65-F5344CB8AC3E}">
        <p14:creationId xmlns:p14="http://schemas.microsoft.com/office/powerpoint/2010/main" val="412547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Matching disjoint prefixes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44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036CE8D-5AFE-184D-9586-9ADB50BD2AC0}" type="slidenum">
              <a:rPr lang="en-US" sz="1400" b="0">
                <a:latin typeface="Times New Roman" charset="0"/>
              </a:rPr>
              <a:pPr eaLnBrk="1" hangingPunct="1"/>
              <a:t>60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234499" name="Group 5"/>
          <p:cNvGrpSpPr>
            <a:grpSpLocks/>
          </p:cNvGrpSpPr>
          <p:nvPr/>
        </p:nvGrpSpPr>
        <p:grpSpPr bwMode="auto">
          <a:xfrm>
            <a:off x="762000" y="1763713"/>
            <a:ext cx="7327900" cy="598487"/>
            <a:chOff x="428" y="893"/>
            <a:chExt cx="4616" cy="377"/>
          </a:xfrm>
        </p:grpSpPr>
        <p:grpSp>
          <p:nvGrpSpPr>
            <p:cNvPr id="234572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4578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79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80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4573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4574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34575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84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000000</a:t>
              </a:r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4576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34500" name="Group 5"/>
          <p:cNvGrpSpPr>
            <a:grpSpLocks/>
          </p:cNvGrpSpPr>
          <p:nvPr/>
        </p:nvGrpSpPr>
        <p:grpSpPr bwMode="auto">
          <a:xfrm>
            <a:off x="762000" y="2297113"/>
            <a:ext cx="7327900" cy="598487"/>
            <a:chOff x="428" y="893"/>
            <a:chExt cx="4616" cy="377"/>
          </a:xfrm>
        </p:grpSpPr>
        <p:grpSp>
          <p:nvGrpSpPr>
            <p:cNvPr id="234563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4569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70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71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4564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4565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34566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00000100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4567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34501" name="Group 5"/>
          <p:cNvGrpSpPr>
            <a:grpSpLocks/>
          </p:cNvGrpSpPr>
          <p:nvPr/>
        </p:nvGrpSpPr>
        <p:grpSpPr bwMode="auto">
          <a:xfrm>
            <a:off x="762000" y="4583113"/>
            <a:ext cx="7327900" cy="598487"/>
            <a:chOff x="428" y="893"/>
            <a:chExt cx="4616" cy="377"/>
          </a:xfrm>
        </p:grpSpPr>
        <p:grpSp>
          <p:nvGrpSpPr>
            <p:cNvPr id="234554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4560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61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62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4555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4556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34557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00000101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4558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34502" name="Group 5"/>
          <p:cNvGrpSpPr>
            <a:grpSpLocks/>
          </p:cNvGrpSpPr>
          <p:nvPr/>
        </p:nvGrpSpPr>
        <p:grpSpPr bwMode="auto">
          <a:xfrm>
            <a:off x="762000" y="2830513"/>
            <a:ext cx="7327900" cy="598487"/>
            <a:chOff x="428" y="893"/>
            <a:chExt cx="4616" cy="377"/>
          </a:xfrm>
        </p:grpSpPr>
        <p:grpSp>
          <p:nvGrpSpPr>
            <p:cNvPr id="234545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4551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52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53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4546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4547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34548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0000011</a:t>
              </a:r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4549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34503" name="Group 5"/>
          <p:cNvGrpSpPr>
            <a:grpSpLocks/>
          </p:cNvGrpSpPr>
          <p:nvPr/>
        </p:nvGrpSpPr>
        <p:grpSpPr bwMode="auto">
          <a:xfrm>
            <a:off x="762000" y="5116513"/>
            <a:ext cx="7327900" cy="598487"/>
            <a:chOff x="428" y="893"/>
            <a:chExt cx="4616" cy="377"/>
          </a:xfrm>
        </p:grpSpPr>
        <p:grpSp>
          <p:nvGrpSpPr>
            <p:cNvPr id="23453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454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4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4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453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453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10010000</a:t>
              </a:r>
            </a:p>
          </p:txBody>
        </p:sp>
        <p:sp>
          <p:nvSpPr>
            <p:cNvPr id="23453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84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000000</a:t>
              </a:r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454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34504" name="Group 5"/>
          <p:cNvGrpSpPr>
            <a:grpSpLocks/>
          </p:cNvGrpSpPr>
          <p:nvPr/>
        </p:nvGrpSpPr>
        <p:grpSpPr bwMode="auto">
          <a:xfrm>
            <a:off x="762000" y="3352800"/>
            <a:ext cx="7327900" cy="598488"/>
            <a:chOff x="428" y="893"/>
            <a:chExt cx="4616" cy="377"/>
          </a:xfrm>
        </p:grpSpPr>
        <p:grpSp>
          <p:nvGrpSpPr>
            <p:cNvPr id="234527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63" name="Rectangle 62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4533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34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35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4528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4529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10010000</a:t>
              </a:r>
            </a:p>
          </p:txBody>
        </p:sp>
        <p:sp>
          <p:nvSpPr>
            <p:cNvPr id="234530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00000100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4531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34505" name="Group 5"/>
          <p:cNvGrpSpPr>
            <a:grpSpLocks/>
          </p:cNvGrpSpPr>
          <p:nvPr/>
        </p:nvGrpSpPr>
        <p:grpSpPr bwMode="auto">
          <a:xfrm>
            <a:off x="762000" y="5638800"/>
            <a:ext cx="7327900" cy="598488"/>
            <a:chOff x="428" y="893"/>
            <a:chExt cx="4616" cy="377"/>
          </a:xfrm>
        </p:grpSpPr>
        <p:grpSp>
          <p:nvGrpSpPr>
            <p:cNvPr id="234518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4524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25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26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4519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4520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10010000</a:t>
              </a:r>
            </a:p>
          </p:txBody>
        </p:sp>
        <p:sp>
          <p:nvSpPr>
            <p:cNvPr id="234521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00000101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4522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34506" name="Group 5"/>
          <p:cNvGrpSpPr>
            <a:grpSpLocks/>
          </p:cNvGrpSpPr>
          <p:nvPr/>
        </p:nvGrpSpPr>
        <p:grpSpPr bwMode="auto">
          <a:xfrm>
            <a:off x="762000" y="6183313"/>
            <a:ext cx="7327900" cy="598487"/>
            <a:chOff x="428" y="893"/>
            <a:chExt cx="4616" cy="377"/>
          </a:xfrm>
        </p:grpSpPr>
        <p:grpSp>
          <p:nvGrpSpPr>
            <p:cNvPr id="234509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83" name="Rectangle 82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4515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16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17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4510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4511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10010000</a:t>
              </a:r>
            </a:p>
          </p:txBody>
        </p:sp>
        <p:sp>
          <p:nvSpPr>
            <p:cNvPr id="234512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0000011</a:t>
              </a:r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4513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304800" y="1219200"/>
            <a:ext cx="8077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800" b="0" dirty="0" smtClean="0">
                <a:latin typeface="+mn-lt"/>
                <a:ea typeface="+mn-ea"/>
                <a:cs typeface="+mn-cs"/>
              </a:rPr>
              <a:t>If match any of these prefixes, go to Provider </a:t>
            </a:r>
            <a:r>
              <a:rPr lang="en-US" sz="2800" b="0" dirty="0"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04800" y="4124325"/>
            <a:ext cx="792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800" b="0" dirty="0">
                <a:latin typeface="+mn-lt"/>
                <a:ea typeface="+mn-ea"/>
                <a:cs typeface="+mn-cs"/>
              </a:rPr>
              <a:t>If match any of these prefixes, go to Provider </a:t>
            </a:r>
            <a:r>
              <a:rPr lang="en-US" sz="2800" b="0" dirty="0" smtClean="0">
                <a:latin typeface="+mn-lt"/>
                <a:ea typeface="+mn-ea"/>
                <a:cs typeface="+mn-cs"/>
              </a:rPr>
              <a:t>2</a:t>
            </a:r>
            <a:endParaRPr lang="en-US" sz="2800" b="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21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61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Focusing Only on Crucial Bits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76200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276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438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34861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684371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789146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4648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56959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914400" y="3505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82" name="Oval 7"/>
          <p:cNvSpPr>
            <a:spLocks noChangeArrowheads="1"/>
          </p:cNvSpPr>
          <p:nvPr/>
        </p:nvSpPr>
        <p:spPr bwMode="auto">
          <a:xfrm>
            <a:off x="642938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3" name="Oval 7"/>
          <p:cNvSpPr>
            <a:spLocks noChangeArrowheads="1"/>
          </p:cNvSpPr>
          <p:nvPr/>
        </p:nvSpPr>
        <p:spPr bwMode="auto">
          <a:xfrm>
            <a:off x="1209676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" name="Oval 7"/>
          <p:cNvSpPr>
            <a:spLocks noChangeArrowheads="1"/>
          </p:cNvSpPr>
          <p:nvPr/>
        </p:nvSpPr>
        <p:spPr bwMode="auto">
          <a:xfrm>
            <a:off x="1776414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5" name="Oval 7"/>
          <p:cNvSpPr>
            <a:spLocks noChangeArrowheads="1"/>
          </p:cNvSpPr>
          <p:nvPr/>
        </p:nvSpPr>
        <p:spPr bwMode="auto">
          <a:xfrm>
            <a:off x="2343152" y="4572000"/>
            <a:ext cx="500062" cy="422275"/>
          </a:xfrm>
          <a:prstGeom prst="ellipse">
            <a:avLst/>
          </a:prstGeom>
          <a:solidFill>
            <a:srgbClr val="0000FF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86" name="Oval 7"/>
          <p:cNvSpPr>
            <a:spLocks noChangeArrowheads="1"/>
          </p:cNvSpPr>
          <p:nvPr/>
        </p:nvSpPr>
        <p:spPr bwMode="auto">
          <a:xfrm>
            <a:off x="2909890" y="4572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87" name="Oval 7"/>
          <p:cNvSpPr>
            <a:spLocks noChangeArrowheads="1"/>
          </p:cNvSpPr>
          <p:nvPr/>
        </p:nvSpPr>
        <p:spPr bwMode="auto">
          <a:xfrm>
            <a:off x="3476628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8" name="Oval 7"/>
          <p:cNvSpPr>
            <a:spLocks noChangeArrowheads="1"/>
          </p:cNvSpPr>
          <p:nvPr/>
        </p:nvSpPr>
        <p:spPr bwMode="auto">
          <a:xfrm>
            <a:off x="4043366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9" name="Oval 7"/>
          <p:cNvSpPr>
            <a:spLocks noChangeArrowheads="1"/>
          </p:cNvSpPr>
          <p:nvPr/>
        </p:nvSpPr>
        <p:spPr bwMode="auto">
          <a:xfrm>
            <a:off x="4610104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0" name="Oval 7"/>
          <p:cNvSpPr>
            <a:spLocks noChangeArrowheads="1"/>
          </p:cNvSpPr>
          <p:nvPr/>
        </p:nvSpPr>
        <p:spPr bwMode="auto">
          <a:xfrm>
            <a:off x="5176842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1" name="Oval 7"/>
          <p:cNvSpPr>
            <a:spLocks noChangeArrowheads="1"/>
          </p:cNvSpPr>
          <p:nvPr/>
        </p:nvSpPr>
        <p:spPr bwMode="auto">
          <a:xfrm>
            <a:off x="5743580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" name="Oval 7"/>
          <p:cNvSpPr>
            <a:spLocks noChangeArrowheads="1"/>
          </p:cNvSpPr>
          <p:nvPr/>
        </p:nvSpPr>
        <p:spPr bwMode="auto">
          <a:xfrm>
            <a:off x="6310318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3" name="Oval 7"/>
          <p:cNvSpPr>
            <a:spLocks noChangeArrowheads="1"/>
          </p:cNvSpPr>
          <p:nvPr/>
        </p:nvSpPr>
        <p:spPr bwMode="auto">
          <a:xfrm>
            <a:off x="6877056" y="4572000"/>
            <a:ext cx="500062" cy="422275"/>
          </a:xfrm>
          <a:prstGeom prst="ellipse">
            <a:avLst/>
          </a:prstGeom>
          <a:solidFill>
            <a:srgbClr val="0000FF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94" name="Oval 7"/>
          <p:cNvSpPr>
            <a:spLocks noChangeArrowheads="1"/>
          </p:cNvSpPr>
          <p:nvPr/>
        </p:nvSpPr>
        <p:spPr bwMode="auto">
          <a:xfrm>
            <a:off x="7443794" y="4572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95" name="Oval 7"/>
          <p:cNvSpPr>
            <a:spLocks noChangeArrowheads="1"/>
          </p:cNvSpPr>
          <p:nvPr/>
        </p:nvSpPr>
        <p:spPr bwMode="auto">
          <a:xfrm>
            <a:off x="8010532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6" name="Oval 7"/>
          <p:cNvSpPr>
            <a:spLocks noChangeArrowheads="1"/>
          </p:cNvSpPr>
          <p:nvPr/>
        </p:nvSpPr>
        <p:spPr bwMode="auto">
          <a:xfrm>
            <a:off x="8577270" y="457200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7" name="Oval 6"/>
          <p:cNvSpPr>
            <a:spLocks noChangeArrowheads="1"/>
          </p:cNvSpPr>
          <p:nvPr/>
        </p:nvSpPr>
        <p:spPr bwMode="auto">
          <a:xfrm>
            <a:off x="338138" y="3997325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6" name="Oval 6"/>
          <p:cNvSpPr>
            <a:spLocks noChangeArrowheads="1"/>
          </p:cNvSpPr>
          <p:nvPr/>
        </p:nvSpPr>
        <p:spPr bwMode="auto">
          <a:xfrm>
            <a:off x="1481138" y="3997325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7" name="Oval 6"/>
          <p:cNvSpPr>
            <a:spLocks noChangeArrowheads="1"/>
          </p:cNvSpPr>
          <p:nvPr/>
        </p:nvSpPr>
        <p:spPr bwMode="auto">
          <a:xfrm>
            <a:off x="2624138" y="3997325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8" name="Oval 6"/>
          <p:cNvSpPr>
            <a:spLocks noChangeArrowheads="1"/>
          </p:cNvSpPr>
          <p:nvPr/>
        </p:nvSpPr>
        <p:spPr bwMode="auto">
          <a:xfrm>
            <a:off x="3767138" y="3997325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9" name="Oval 6"/>
          <p:cNvSpPr>
            <a:spLocks noChangeArrowheads="1"/>
          </p:cNvSpPr>
          <p:nvPr/>
        </p:nvSpPr>
        <p:spPr bwMode="auto">
          <a:xfrm>
            <a:off x="4910138" y="3997325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0" name="Oval 6"/>
          <p:cNvSpPr>
            <a:spLocks noChangeArrowheads="1"/>
          </p:cNvSpPr>
          <p:nvPr/>
        </p:nvSpPr>
        <p:spPr bwMode="auto">
          <a:xfrm>
            <a:off x="6053138" y="3997325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1" name="Oval 6"/>
          <p:cNvSpPr>
            <a:spLocks noChangeArrowheads="1"/>
          </p:cNvSpPr>
          <p:nvPr/>
        </p:nvSpPr>
        <p:spPr bwMode="auto">
          <a:xfrm>
            <a:off x="7196138" y="3997325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2" name="Oval 6"/>
          <p:cNvSpPr>
            <a:spLocks noChangeArrowheads="1"/>
          </p:cNvSpPr>
          <p:nvPr/>
        </p:nvSpPr>
        <p:spPr bwMode="auto">
          <a:xfrm>
            <a:off x="8339138" y="3997325"/>
            <a:ext cx="500062" cy="422275"/>
          </a:xfrm>
          <a:prstGeom prst="ellipse">
            <a:avLst/>
          </a:prstGeom>
          <a:solidFill>
            <a:srgbClr val="0000FF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3" name="Oval 6"/>
          <p:cNvSpPr>
            <a:spLocks noChangeArrowheads="1"/>
          </p:cNvSpPr>
          <p:nvPr/>
        </p:nvSpPr>
        <p:spPr bwMode="auto">
          <a:xfrm>
            <a:off x="3233738" y="3505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4" name="Oval 6"/>
          <p:cNvSpPr>
            <a:spLocks noChangeArrowheads="1"/>
          </p:cNvSpPr>
          <p:nvPr/>
        </p:nvSpPr>
        <p:spPr bwMode="auto">
          <a:xfrm>
            <a:off x="5486400" y="3505200"/>
            <a:ext cx="500062" cy="422275"/>
          </a:xfrm>
          <a:prstGeom prst="ellipse">
            <a:avLst/>
          </a:prstGeom>
          <a:solidFill>
            <a:srgbClr val="0000FF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5" name="Oval 6"/>
          <p:cNvSpPr>
            <a:spLocks noChangeArrowheads="1"/>
          </p:cNvSpPr>
          <p:nvPr/>
        </p:nvSpPr>
        <p:spPr bwMode="auto">
          <a:xfrm>
            <a:off x="7772400" y="3505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6" name="Oval 6"/>
          <p:cNvSpPr>
            <a:spLocks noChangeArrowheads="1"/>
          </p:cNvSpPr>
          <p:nvPr/>
        </p:nvSpPr>
        <p:spPr bwMode="auto">
          <a:xfrm>
            <a:off x="2133600" y="2971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7" name="Oval 6"/>
          <p:cNvSpPr>
            <a:spLocks noChangeArrowheads="1"/>
          </p:cNvSpPr>
          <p:nvPr/>
        </p:nvSpPr>
        <p:spPr bwMode="auto">
          <a:xfrm>
            <a:off x="6629400" y="2971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8" name="Oval 6"/>
          <p:cNvSpPr>
            <a:spLocks noChangeArrowheads="1"/>
          </p:cNvSpPr>
          <p:nvPr/>
        </p:nvSpPr>
        <p:spPr bwMode="auto">
          <a:xfrm>
            <a:off x="4376738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>
            <a:stCxn id="218" idx="2"/>
            <a:endCxn id="216" idx="7"/>
          </p:cNvCxnSpPr>
          <p:nvPr/>
        </p:nvCxnSpPr>
        <p:spPr bwMode="auto">
          <a:xfrm flipH="1">
            <a:off x="2560430" y="2420938"/>
            <a:ext cx="1816308" cy="6127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9" name="Straight Arrow Connector 218"/>
          <p:cNvCxnSpPr>
            <a:stCxn id="218" idx="6"/>
            <a:endCxn id="217" idx="1"/>
          </p:cNvCxnSpPr>
          <p:nvPr/>
        </p:nvCxnSpPr>
        <p:spPr bwMode="auto">
          <a:xfrm>
            <a:off x="4876800" y="2420938"/>
            <a:ext cx="1825832" cy="6127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0" name="Straight Arrow Connector 219"/>
          <p:cNvCxnSpPr>
            <a:stCxn id="216" idx="2"/>
            <a:endCxn id="72" idx="7"/>
          </p:cNvCxnSpPr>
          <p:nvPr/>
        </p:nvCxnSpPr>
        <p:spPr bwMode="auto">
          <a:xfrm flipH="1">
            <a:off x="1341230" y="3182938"/>
            <a:ext cx="792370" cy="3841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1" name="Straight Arrow Connector 220"/>
          <p:cNvCxnSpPr>
            <a:stCxn id="216" idx="6"/>
            <a:endCxn id="213" idx="1"/>
          </p:cNvCxnSpPr>
          <p:nvPr/>
        </p:nvCxnSpPr>
        <p:spPr bwMode="auto">
          <a:xfrm>
            <a:off x="2633662" y="3182938"/>
            <a:ext cx="673308" cy="3841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2" name="Straight Arrow Connector 221"/>
          <p:cNvCxnSpPr>
            <a:stCxn id="217" idx="2"/>
            <a:endCxn id="214" idx="7"/>
          </p:cNvCxnSpPr>
          <p:nvPr/>
        </p:nvCxnSpPr>
        <p:spPr bwMode="auto">
          <a:xfrm flipH="1">
            <a:off x="5913230" y="3182938"/>
            <a:ext cx="716170" cy="3841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3" name="Straight Arrow Connector 222"/>
          <p:cNvCxnSpPr>
            <a:stCxn id="217" idx="6"/>
            <a:endCxn id="215" idx="1"/>
          </p:cNvCxnSpPr>
          <p:nvPr/>
        </p:nvCxnSpPr>
        <p:spPr bwMode="auto">
          <a:xfrm>
            <a:off x="7129462" y="3182938"/>
            <a:ext cx="716170" cy="3841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4" name="Straight Arrow Connector 223"/>
          <p:cNvCxnSpPr>
            <a:stCxn id="72" idx="3"/>
            <a:endCxn id="197" idx="0"/>
          </p:cNvCxnSpPr>
          <p:nvPr/>
        </p:nvCxnSpPr>
        <p:spPr bwMode="auto">
          <a:xfrm flipH="1">
            <a:off x="588169" y="3865634"/>
            <a:ext cx="399463" cy="1316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5" name="Straight Arrow Connector 224"/>
          <p:cNvCxnSpPr>
            <a:stCxn id="72" idx="5"/>
            <a:endCxn id="206" idx="1"/>
          </p:cNvCxnSpPr>
          <p:nvPr/>
        </p:nvCxnSpPr>
        <p:spPr bwMode="auto">
          <a:xfrm>
            <a:off x="1341230" y="3865634"/>
            <a:ext cx="213140" cy="193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6" name="Straight Arrow Connector 225"/>
          <p:cNvCxnSpPr>
            <a:stCxn id="213" idx="3"/>
            <a:endCxn id="207" idx="7"/>
          </p:cNvCxnSpPr>
          <p:nvPr/>
        </p:nvCxnSpPr>
        <p:spPr bwMode="auto">
          <a:xfrm flipH="1">
            <a:off x="3050968" y="3865634"/>
            <a:ext cx="256002" cy="193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7" name="Straight Arrow Connector 226"/>
          <p:cNvCxnSpPr>
            <a:stCxn id="213" idx="5"/>
            <a:endCxn id="208" idx="1"/>
          </p:cNvCxnSpPr>
          <p:nvPr/>
        </p:nvCxnSpPr>
        <p:spPr bwMode="auto">
          <a:xfrm>
            <a:off x="3660568" y="3865634"/>
            <a:ext cx="179802" cy="193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>
            <a:stCxn id="214" idx="5"/>
            <a:endCxn id="210" idx="1"/>
          </p:cNvCxnSpPr>
          <p:nvPr/>
        </p:nvCxnSpPr>
        <p:spPr bwMode="auto">
          <a:xfrm>
            <a:off x="5913230" y="3865634"/>
            <a:ext cx="213140" cy="193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>
            <a:stCxn id="215" idx="5"/>
            <a:endCxn id="212" idx="1"/>
          </p:cNvCxnSpPr>
          <p:nvPr/>
        </p:nvCxnSpPr>
        <p:spPr bwMode="auto">
          <a:xfrm>
            <a:off x="8199230" y="3865634"/>
            <a:ext cx="213140" cy="193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>
            <a:stCxn id="214" idx="3"/>
            <a:endCxn id="209" idx="7"/>
          </p:cNvCxnSpPr>
          <p:nvPr/>
        </p:nvCxnSpPr>
        <p:spPr bwMode="auto">
          <a:xfrm flipH="1">
            <a:off x="5336968" y="3865634"/>
            <a:ext cx="222664" cy="193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2" name="Straight Arrow Connector 231"/>
          <p:cNvCxnSpPr>
            <a:stCxn id="215" idx="3"/>
            <a:endCxn id="211" idx="7"/>
          </p:cNvCxnSpPr>
          <p:nvPr/>
        </p:nvCxnSpPr>
        <p:spPr bwMode="auto">
          <a:xfrm flipH="1">
            <a:off x="7622968" y="3865634"/>
            <a:ext cx="222664" cy="193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5" name="Straight Arrow Connector 234"/>
          <p:cNvCxnSpPr>
            <a:stCxn id="197" idx="3"/>
            <a:endCxn id="35" idx="0"/>
          </p:cNvCxnSpPr>
          <p:nvPr/>
        </p:nvCxnSpPr>
        <p:spPr bwMode="auto">
          <a:xfrm flipH="1">
            <a:off x="326231" y="4357759"/>
            <a:ext cx="85139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8" name="Straight Arrow Connector 237"/>
          <p:cNvCxnSpPr>
            <a:stCxn id="197" idx="5"/>
            <a:endCxn id="182" idx="0"/>
          </p:cNvCxnSpPr>
          <p:nvPr/>
        </p:nvCxnSpPr>
        <p:spPr bwMode="auto">
          <a:xfrm>
            <a:off x="764968" y="4357759"/>
            <a:ext cx="128001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1" name="Straight Arrow Connector 240"/>
          <p:cNvCxnSpPr>
            <a:stCxn id="206" idx="5"/>
            <a:endCxn id="184" idx="0"/>
          </p:cNvCxnSpPr>
          <p:nvPr/>
        </p:nvCxnSpPr>
        <p:spPr bwMode="auto">
          <a:xfrm>
            <a:off x="1907968" y="4357759"/>
            <a:ext cx="118477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4" name="Straight Arrow Connector 243"/>
          <p:cNvCxnSpPr>
            <a:stCxn id="207" idx="5"/>
            <a:endCxn id="186" idx="0"/>
          </p:cNvCxnSpPr>
          <p:nvPr/>
        </p:nvCxnSpPr>
        <p:spPr bwMode="auto">
          <a:xfrm>
            <a:off x="3050968" y="4357759"/>
            <a:ext cx="10895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5" name="Straight Arrow Connector 244"/>
          <p:cNvCxnSpPr>
            <a:stCxn id="208" idx="5"/>
            <a:endCxn id="188" idx="0"/>
          </p:cNvCxnSpPr>
          <p:nvPr/>
        </p:nvCxnSpPr>
        <p:spPr bwMode="auto">
          <a:xfrm>
            <a:off x="4193968" y="4357759"/>
            <a:ext cx="99429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6" name="Straight Arrow Connector 245"/>
          <p:cNvCxnSpPr>
            <a:stCxn id="209" idx="5"/>
            <a:endCxn id="190" idx="0"/>
          </p:cNvCxnSpPr>
          <p:nvPr/>
        </p:nvCxnSpPr>
        <p:spPr bwMode="auto">
          <a:xfrm>
            <a:off x="5336968" y="4357759"/>
            <a:ext cx="89905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7" name="Straight Arrow Connector 246"/>
          <p:cNvCxnSpPr>
            <a:stCxn id="210" idx="5"/>
            <a:endCxn id="192" idx="0"/>
          </p:cNvCxnSpPr>
          <p:nvPr/>
        </p:nvCxnSpPr>
        <p:spPr bwMode="auto">
          <a:xfrm>
            <a:off x="6479968" y="4357759"/>
            <a:ext cx="80381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8" name="Straight Arrow Connector 247"/>
          <p:cNvCxnSpPr>
            <a:stCxn id="211" idx="5"/>
            <a:endCxn id="194" idx="0"/>
          </p:cNvCxnSpPr>
          <p:nvPr/>
        </p:nvCxnSpPr>
        <p:spPr bwMode="auto">
          <a:xfrm>
            <a:off x="7622968" y="4357759"/>
            <a:ext cx="70857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9" name="Straight Arrow Connector 248"/>
          <p:cNvCxnSpPr>
            <a:stCxn id="212" idx="5"/>
            <a:endCxn id="196" idx="0"/>
          </p:cNvCxnSpPr>
          <p:nvPr/>
        </p:nvCxnSpPr>
        <p:spPr bwMode="auto">
          <a:xfrm>
            <a:off x="8765968" y="4357759"/>
            <a:ext cx="6133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6" name="Straight Arrow Connector 255"/>
          <p:cNvCxnSpPr>
            <a:stCxn id="206" idx="3"/>
            <a:endCxn id="183" idx="0"/>
          </p:cNvCxnSpPr>
          <p:nvPr/>
        </p:nvCxnSpPr>
        <p:spPr bwMode="auto">
          <a:xfrm flipH="1">
            <a:off x="1459707" y="4357759"/>
            <a:ext cx="9466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8" name="Straight Arrow Connector 257"/>
          <p:cNvCxnSpPr/>
          <p:nvPr/>
        </p:nvCxnSpPr>
        <p:spPr bwMode="auto">
          <a:xfrm flipH="1">
            <a:off x="2593183" y="4357759"/>
            <a:ext cx="9466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9" name="Straight Arrow Connector 258"/>
          <p:cNvCxnSpPr/>
          <p:nvPr/>
        </p:nvCxnSpPr>
        <p:spPr bwMode="auto">
          <a:xfrm flipH="1">
            <a:off x="3726659" y="4357759"/>
            <a:ext cx="9466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0" name="Straight Arrow Connector 259"/>
          <p:cNvCxnSpPr/>
          <p:nvPr/>
        </p:nvCxnSpPr>
        <p:spPr bwMode="auto">
          <a:xfrm flipH="1">
            <a:off x="4860135" y="4357759"/>
            <a:ext cx="9466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1" name="Straight Arrow Connector 260"/>
          <p:cNvCxnSpPr/>
          <p:nvPr/>
        </p:nvCxnSpPr>
        <p:spPr bwMode="auto">
          <a:xfrm flipH="1">
            <a:off x="5993611" y="4357759"/>
            <a:ext cx="9466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2" name="Straight Arrow Connector 261"/>
          <p:cNvCxnSpPr/>
          <p:nvPr/>
        </p:nvCxnSpPr>
        <p:spPr bwMode="auto">
          <a:xfrm flipH="1">
            <a:off x="7127087" y="4357759"/>
            <a:ext cx="9466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3" name="Straight Arrow Connector 262"/>
          <p:cNvCxnSpPr/>
          <p:nvPr/>
        </p:nvCxnSpPr>
        <p:spPr bwMode="auto">
          <a:xfrm flipH="1">
            <a:off x="8260563" y="4357759"/>
            <a:ext cx="9466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4" name="Oval 6"/>
          <p:cNvSpPr>
            <a:spLocks noChangeArrowheads="1"/>
          </p:cNvSpPr>
          <p:nvPr/>
        </p:nvSpPr>
        <p:spPr bwMode="auto">
          <a:xfrm>
            <a:off x="381000" y="1219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65" name="Oval 7"/>
          <p:cNvSpPr>
            <a:spLocks noChangeArrowheads="1"/>
          </p:cNvSpPr>
          <p:nvPr/>
        </p:nvSpPr>
        <p:spPr bwMode="auto">
          <a:xfrm>
            <a:off x="381000" y="1752600"/>
            <a:ext cx="500062" cy="422275"/>
          </a:xfrm>
          <a:prstGeom prst="ellipse">
            <a:avLst/>
          </a:prstGeom>
          <a:solidFill>
            <a:srgbClr val="0000FF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66" name="TextBox 265"/>
          <p:cNvSpPr txBox="1"/>
          <p:nvPr/>
        </p:nvSpPr>
        <p:spPr>
          <a:xfrm>
            <a:off x="914400" y="1219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+mn-lt"/>
              </a:rPr>
              <a:t>Prefix destined for Provider 1</a:t>
            </a:r>
            <a:endParaRPr lang="en-US" sz="2400" b="0" dirty="0">
              <a:latin typeface="+mn-lt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914400" y="17481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+mn-lt"/>
              </a:rPr>
              <a:t>Prefix destined for Provider 2</a:t>
            </a:r>
            <a:endParaRPr lang="en-US" sz="2400" b="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5486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+mn-lt"/>
              </a:rPr>
              <a:t>No packet will match more than one prefix</a:t>
            </a:r>
          </a:p>
          <a:p>
            <a:pPr algn="ctr"/>
            <a:r>
              <a:rPr lang="en-US" sz="2400" b="0" dirty="0">
                <a:latin typeface="+mn-lt"/>
              </a:rPr>
              <a:t>A</a:t>
            </a:r>
            <a:r>
              <a:rPr lang="en-US" sz="2400" b="0" dirty="0" smtClean="0">
                <a:latin typeface="+mn-lt"/>
              </a:rPr>
              <a:t>ll paths reach a unique prefix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6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62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Compact Representation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438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185" name="Oval 7"/>
          <p:cNvSpPr>
            <a:spLocks noChangeArrowheads="1"/>
          </p:cNvSpPr>
          <p:nvPr/>
        </p:nvSpPr>
        <p:spPr bwMode="auto">
          <a:xfrm>
            <a:off x="2343152" y="4572000"/>
            <a:ext cx="500062" cy="422275"/>
          </a:xfrm>
          <a:prstGeom prst="ellipse">
            <a:avLst/>
          </a:prstGeom>
          <a:solidFill>
            <a:srgbClr val="0000FF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94" name="Oval 7"/>
          <p:cNvSpPr>
            <a:spLocks noChangeArrowheads="1"/>
          </p:cNvSpPr>
          <p:nvPr/>
        </p:nvSpPr>
        <p:spPr bwMode="auto">
          <a:xfrm>
            <a:off x="7443794" y="4572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7" name="Oval 6"/>
          <p:cNvSpPr>
            <a:spLocks noChangeArrowheads="1"/>
          </p:cNvSpPr>
          <p:nvPr/>
        </p:nvSpPr>
        <p:spPr bwMode="auto">
          <a:xfrm>
            <a:off x="2624138" y="3997325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1" name="Oval 6"/>
          <p:cNvSpPr>
            <a:spLocks noChangeArrowheads="1"/>
          </p:cNvSpPr>
          <p:nvPr/>
        </p:nvSpPr>
        <p:spPr bwMode="auto">
          <a:xfrm>
            <a:off x="7196138" y="3997325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3" name="Oval 6"/>
          <p:cNvSpPr>
            <a:spLocks noChangeArrowheads="1"/>
          </p:cNvSpPr>
          <p:nvPr/>
        </p:nvSpPr>
        <p:spPr bwMode="auto">
          <a:xfrm>
            <a:off x="3233738" y="3505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5" name="Oval 6"/>
          <p:cNvSpPr>
            <a:spLocks noChangeArrowheads="1"/>
          </p:cNvSpPr>
          <p:nvPr/>
        </p:nvSpPr>
        <p:spPr bwMode="auto">
          <a:xfrm>
            <a:off x="7772400" y="3505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6" name="Oval 6"/>
          <p:cNvSpPr>
            <a:spLocks noChangeArrowheads="1"/>
          </p:cNvSpPr>
          <p:nvPr/>
        </p:nvSpPr>
        <p:spPr bwMode="auto">
          <a:xfrm>
            <a:off x="2133600" y="29718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7" name="Oval 6"/>
          <p:cNvSpPr>
            <a:spLocks noChangeArrowheads="1"/>
          </p:cNvSpPr>
          <p:nvPr/>
        </p:nvSpPr>
        <p:spPr bwMode="auto">
          <a:xfrm>
            <a:off x="6629400" y="2971800"/>
            <a:ext cx="500062" cy="422275"/>
          </a:xfrm>
          <a:prstGeom prst="ellipse">
            <a:avLst/>
          </a:prstGeom>
          <a:solidFill>
            <a:srgbClr val="0000FF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8" name="Oval 6"/>
          <p:cNvSpPr>
            <a:spLocks noChangeArrowheads="1"/>
          </p:cNvSpPr>
          <p:nvPr/>
        </p:nvSpPr>
        <p:spPr bwMode="auto">
          <a:xfrm>
            <a:off x="4376738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>
            <a:stCxn id="218" idx="2"/>
            <a:endCxn id="216" idx="7"/>
          </p:cNvCxnSpPr>
          <p:nvPr/>
        </p:nvCxnSpPr>
        <p:spPr bwMode="auto">
          <a:xfrm flipH="1">
            <a:off x="2560430" y="2420938"/>
            <a:ext cx="1816308" cy="6127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9" name="Straight Arrow Connector 218"/>
          <p:cNvCxnSpPr>
            <a:stCxn id="218" idx="6"/>
            <a:endCxn id="217" idx="1"/>
          </p:cNvCxnSpPr>
          <p:nvPr/>
        </p:nvCxnSpPr>
        <p:spPr bwMode="auto">
          <a:xfrm>
            <a:off x="4876800" y="2420938"/>
            <a:ext cx="1825832" cy="6127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1" name="Straight Arrow Connector 220"/>
          <p:cNvCxnSpPr>
            <a:stCxn id="216" idx="6"/>
            <a:endCxn id="213" idx="1"/>
          </p:cNvCxnSpPr>
          <p:nvPr/>
        </p:nvCxnSpPr>
        <p:spPr bwMode="auto">
          <a:xfrm>
            <a:off x="2633662" y="3182938"/>
            <a:ext cx="673308" cy="3841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3" name="Straight Arrow Connector 222"/>
          <p:cNvCxnSpPr>
            <a:stCxn id="217" idx="6"/>
            <a:endCxn id="215" idx="1"/>
          </p:cNvCxnSpPr>
          <p:nvPr/>
        </p:nvCxnSpPr>
        <p:spPr bwMode="auto">
          <a:xfrm>
            <a:off x="7129462" y="3182938"/>
            <a:ext cx="716170" cy="3841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6" name="Straight Arrow Connector 225"/>
          <p:cNvCxnSpPr>
            <a:stCxn id="213" idx="3"/>
            <a:endCxn id="207" idx="7"/>
          </p:cNvCxnSpPr>
          <p:nvPr/>
        </p:nvCxnSpPr>
        <p:spPr bwMode="auto">
          <a:xfrm flipH="1">
            <a:off x="3050968" y="3865634"/>
            <a:ext cx="256002" cy="193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2" name="Straight Arrow Connector 231"/>
          <p:cNvCxnSpPr>
            <a:stCxn id="215" idx="3"/>
            <a:endCxn id="211" idx="7"/>
          </p:cNvCxnSpPr>
          <p:nvPr/>
        </p:nvCxnSpPr>
        <p:spPr bwMode="auto">
          <a:xfrm flipH="1">
            <a:off x="7622968" y="3865634"/>
            <a:ext cx="222664" cy="193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8" name="Straight Arrow Connector 247"/>
          <p:cNvCxnSpPr>
            <a:stCxn id="211" idx="5"/>
            <a:endCxn id="194" idx="0"/>
          </p:cNvCxnSpPr>
          <p:nvPr/>
        </p:nvCxnSpPr>
        <p:spPr bwMode="auto">
          <a:xfrm>
            <a:off x="7622968" y="4357759"/>
            <a:ext cx="70857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8" name="Straight Arrow Connector 257"/>
          <p:cNvCxnSpPr/>
          <p:nvPr/>
        </p:nvCxnSpPr>
        <p:spPr bwMode="auto">
          <a:xfrm flipH="1">
            <a:off x="2593183" y="4357759"/>
            <a:ext cx="94663" cy="214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81000" y="1219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81000" y="1752600"/>
            <a:ext cx="500062" cy="422275"/>
          </a:xfrm>
          <a:prstGeom prst="ellipse">
            <a:avLst/>
          </a:prstGeom>
          <a:solidFill>
            <a:srgbClr val="0000FF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1219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+mn-lt"/>
              </a:rPr>
              <a:t>Prefix destined for Provider 1</a:t>
            </a:r>
            <a:endParaRPr lang="en-US" sz="2400" b="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4400" y="17481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+mn-lt"/>
              </a:rPr>
              <a:t>Prefix destined for Provider 2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954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Longest Prefix Match</a:t>
            </a:r>
          </a:p>
        </p:txBody>
      </p:sp>
      <p:grpSp>
        <p:nvGrpSpPr>
          <p:cNvPr id="237572" name="Group 5"/>
          <p:cNvGrpSpPr>
            <a:grpSpLocks/>
          </p:cNvGrpSpPr>
          <p:nvPr/>
        </p:nvGrpSpPr>
        <p:grpSpPr bwMode="auto">
          <a:xfrm>
            <a:off x="762000" y="1524000"/>
            <a:ext cx="7327900" cy="598488"/>
            <a:chOff x="428" y="893"/>
            <a:chExt cx="4616" cy="377"/>
          </a:xfrm>
        </p:grpSpPr>
        <p:grpSp>
          <p:nvGrpSpPr>
            <p:cNvPr id="237612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7618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19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20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7613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7614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37615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20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</a:t>
              </a:r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7616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304800" y="1066800"/>
            <a:ext cx="1828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0" dirty="0">
                <a:latin typeface="+mn-lt"/>
                <a:ea typeface="+mn-ea"/>
                <a:cs typeface="+mn-cs"/>
              </a:rPr>
              <a:t>Provider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200" y="1981200"/>
            <a:ext cx="3124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0" dirty="0">
                <a:latin typeface="+mn-lt"/>
                <a:ea typeface="+mn-ea"/>
                <a:cs typeface="+mn-cs"/>
              </a:rPr>
              <a:t>201.143.0.0/21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62000" y="65088"/>
            <a:ext cx="8686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3200" b="0" dirty="0" smtClean="0">
                <a:latin typeface="Times New Roman" charset="0"/>
                <a:cs typeface="Times New Roman" charset="0"/>
              </a:rPr>
              <a:t>Arriving </a:t>
            </a:r>
            <a:r>
              <a:rPr lang="en-US" sz="3200" b="0" dirty="0">
                <a:latin typeface="Times New Roman" charset="0"/>
                <a:cs typeface="Times New Roman" charset="0"/>
              </a:rPr>
              <a:t>packet:</a:t>
            </a:r>
            <a:br>
              <a:rPr lang="en-US" sz="3200" b="0" dirty="0">
                <a:latin typeface="Times New Roman" charset="0"/>
                <a:cs typeface="Times New Roman" charset="0"/>
              </a:rPr>
            </a:br>
            <a:r>
              <a:rPr lang="en-US" sz="3200" b="0" dirty="0">
                <a:latin typeface="Times New Roman" charset="0"/>
                <a:cs typeface="Times New Roman" charset="0"/>
              </a:rPr>
              <a:t>11001001  10010000  00000101  01101101 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62000" y="65088"/>
            <a:ext cx="8686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3200" b="0" dirty="0" smtClean="0">
                <a:latin typeface="Times New Roman" charset="0"/>
                <a:cs typeface="Times New Roman" charset="0"/>
              </a:rPr>
              <a:t>New Arriving </a:t>
            </a:r>
            <a:r>
              <a:rPr lang="en-US" sz="3200" b="0" dirty="0">
                <a:latin typeface="Times New Roman" charset="0"/>
                <a:cs typeface="Times New Roman" charset="0"/>
              </a:rPr>
              <a:t>packet:</a:t>
            </a:r>
          </a:p>
          <a:p>
            <a:pPr algn="l" eaLnBrk="1" hangingPunct="1"/>
            <a:r>
              <a:rPr lang="en-US" sz="3200" b="0" dirty="0">
                <a:latin typeface="Times New Roman" charset="0"/>
                <a:cs typeface="Times New Roman" charset="0"/>
              </a:rPr>
              <a:t>11001001  10010000  00000100  01101101 </a:t>
            </a:r>
          </a:p>
        </p:txBody>
      </p:sp>
      <p:sp>
        <p:nvSpPr>
          <p:cNvPr id="2375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EA13EA1-5821-BB48-A05C-5946F18F13F8}" type="slidenum">
              <a:rPr lang="en-US" sz="1400" b="0">
                <a:latin typeface="Times New Roman" charset="0"/>
              </a:rPr>
              <a:pPr eaLnBrk="1" hangingPunct="1"/>
              <a:t>63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237573" name="Group 5"/>
          <p:cNvGrpSpPr>
            <a:grpSpLocks/>
          </p:cNvGrpSpPr>
          <p:nvPr/>
        </p:nvGrpSpPr>
        <p:grpSpPr bwMode="auto">
          <a:xfrm>
            <a:off x="762000" y="5497513"/>
            <a:ext cx="7327900" cy="598487"/>
            <a:chOff x="428" y="893"/>
            <a:chExt cx="4616" cy="377"/>
          </a:xfrm>
        </p:grpSpPr>
        <p:grpSp>
          <p:nvGrpSpPr>
            <p:cNvPr id="237603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7609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10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11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7604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7605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10001111</a:t>
              </a:r>
            </a:p>
          </p:txBody>
        </p:sp>
        <p:sp>
          <p:nvSpPr>
            <p:cNvPr id="237606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00000101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7607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37574" name="Group 5"/>
          <p:cNvGrpSpPr>
            <a:grpSpLocks/>
          </p:cNvGrpSpPr>
          <p:nvPr/>
        </p:nvGrpSpPr>
        <p:grpSpPr bwMode="auto">
          <a:xfrm>
            <a:off x="762000" y="4430713"/>
            <a:ext cx="7327900" cy="598487"/>
            <a:chOff x="428" y="893"/>
            <a:chExt cx="4616" cy="377"/>
          </a:xfrm>
        </p:grpSpPr>
        <p:grpSp>
          <p:nvGrpSpPr>
            <p:cNvPr id="237594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7600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01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02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7595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7596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10010000</a:t>
              </a:r>
            </a:p>
          </p:txBody>
        </p:sp>
        <p:sp>
          <p:nvSpPr>
            <p:cNvPr id="237597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20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</a:t>
              </a:r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7598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grpSp>
        <p:nvGrpSpPr>
          <p:cNvPr id="237575" name="Group 5"/>
          <p:cNvGrpSpPr>
            <a:grpSpLocks/>
          </p:cNvGrpSpPr>
          <p:nvPr/>
        </p:nvGrpSpPr>
        <p:grpSpPr bwMode="auto">
          <a:xfrm>
            <a:off x="762000" y="2678113"/>
            <a:ext cx="7327900" cy="598487"/>
            <a:chOff x="428" y="893"/>
            <a:chExt cx="4616" cy="377"/>
          </a:xfrm>
        </p:grpSpPr>
        <p:grpSp>
          <p:nvGrpSpPr>
            <p:cNvPr id="237585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63" name="Rectangle 62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237591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92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93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7586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11001001</a:t>
              </a:r>
            </a:p>
          </p:txBody>
        </p:sp>
        <p:sp>
          <p:nvSpPr>
            <p:cNvPr id="237587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10010000</a:t>
              </a:r>
            </a:p>
          </p:txBody>
        </p:sp>
        <p:sp>
          <p:nvSpPr>
            <p:cNvPr id="237588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00000100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7589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−−−−−−−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04800" y="3971925"/>
            <a:ext cx="1828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0" dirty="0">
                <a:latin typeface="+mn-lt"/>
                <a:ea typeface="+mn-ea"/>
                <a:cs typeface="+mn-cs"/>
              </a:rPr>
              <a:t>Provider 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0" y="4886325"/>
            <a:ext cx="3124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0" dirty="0">
                <a:latin typeface="+mn-lt"/>
                <a:ea typeface="+mn-ea"/>
                <a:cs typeface="+mn-cs"/>
              </a:rPr>
              <a:t>201.144.0.0/21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200" y="3133725"/>
            <a:ext cx="3124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0" dirty="0">
                <a:latin typeface="+mn-lt"/>
                <a:ea typeface="+mn-ea"/>
                <a:cs typeface="+mn-cs"/>
              </a:rPr>
              <a:t>201.144.4.0/24</a:t>
            </a:r>
          </a:p>
        </p:txBody>
      </p:sp>
      <p:sp>
        <p:nvSpPr>
          <p:cNvPr id="237581" name="TextBox 56"/>
          <p:cNvSpPr txBox="1">
            <a:spLocks noChangeArrowheads="1"/>
          </p:cNvSpPr>
          <p:nvPr/>
        </p:nvSpPr>
        <p:spPr bwMode="auto">
          <a:xfrm>
            <a:off x="0" y="6029325"/>
            <a:ext cx="312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0">
                <a:latin typeface="Arial" charset="0"/>
              </a:rPr>
              <a:t>201.143.5.0/24</a:t>
            </a:r>
          </a:p>
        </p:txBody>
      </p:sp>
      <p:sp>
        <p:nvSpPr>
          <p:cNvPr id="52" name="5-Point Star 51"/>
          <p:cNvSpPr/>
          <p:nvPr/>
        </p:nvSpPr>
        <p:spPr bwMode="auto">
          <a:xfrm>
            <a:off x="8229600" y="4572000"/>
            <a:ext cx="381000" cy="381000"/>
          </a:xfrm>
          <a:prstGeom prst="star5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4" name="5-Point Star 53"/>
          <p:cNvSpPr/>
          <p:nvPr/>
        </p:nvSpPr>
        <p:spPr bwMode="auto">
          <a:xfrm>
            <a:off x="8229600" y="2819400"/>
            <a:ext cx="381000" cy="381000"/>
          </a:xfrm>
          <a:prstGeom prst="star5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0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50" grpId="0"/>
      <p:bldP spid="50" grpId="1"/>
      <p:bldP spid="5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A13CA22-1275-7247-93F2-2EDC8C3E742D}" type="slidenum">
              <a:rPr lang="en-US" sz="1400" b="0">
                <a:latin typeface="Times New Roman" charset="0"/>
              </a:rPr>
              <a:pPr eaLnBrk="1" hangingPunct="1"/>
              <a:t>64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Return to </a:t>
            </a:r>
            <a:r>
              <a:rPr lang="en-US" sz="3200" dirty="0" err="1" smtClean="0">
                <a:latin typeface="Helvetica" charset="0"/>
                <a:ea typeface="ＭＳ Ｐゴシック" charset="0"/>
                <a:cs typeface="ＭＳ Ｐゴシック" charset="0"/>
              </a:rPr>
              <a:t>multihoming</a:t>
            </a:r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 example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5395" name="Rectangle 3"/>
          <p:cNvSpPr>
            <a:spLocks noChangeArrowheads="1"/>
          </p:cNvSpPr>
          <p:nvPr/>
        </p:nvSpPr>
        <p:spPr bwMode="auto">
          <a:xfrm>
            <a:off x="457200" y="1393825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844675" y="18161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201.10.0.0/21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769938" y="4170363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2184400" y="4175125"/>
            <a:ext cx="1427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3611563" y="4186238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5026025" y="4162425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dirty="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2359025" y="2308225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 1</a:t>
            </a: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22828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914400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36544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5026025" y="3756025"/>
            <a:ext cx="12954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45422" name="AutoShape 14"/>
          <p:cNvCxnSpPr>
            <a:cxnSpLocks noChangeShapeType="1"/>
            <a:stCxn id="145417" idx="2"/>
            <a:endCxn id="145419" idx="0"/>
          </p:cNvCxnSpPr>
          <p:nvPr/>
        </p:nvCxnSpPr>
        <p:spPr bwMode="auto">
          <a:xfrm rot="10800000" flipV="1">
            <a:off x="1562100" y="2613025"/>
            <a:ext cx="796925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3" name="AutoShape 15"/>
          <p:cNvCxnSpPr>
            <a:cxnSpLocks noChangeShapeType="1"/>
            <a:stCxn id="145417" idx="4"/>
          </p:cNvCxnSpPr>
          <p:nvPr/>
        </p:nvCxnSpPr>
        <p:spPr bwMode="auto">
          <a:xfrm rot="5400000">
            <a:off x="2715418" y="3018632"/>
            <a:ext cx="849313" cy="647700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4" name="AutoShape 16"/>
          <p:cNvCxnSpPr>
            <a:cxnSpLocks noChangeShapeType="1"/>
            <a:stCxn id="145417" idx="6"/>
          </p:cNvCxnSpPr>
          <p:nvPr/>
        </p:nvCxnSpPr>
        <p:spPr bwMode="auto">
          <a:xfrm>
            <a:off x="4568825" y="2613025"/>
            <a:ext cx="955675" cy="1143000"/>
          </a:xfrm>
          <a:prstGeom prst="bentConnector2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5" name="AutoShape 17"/>
          <p:cNvCxnSpPr>
            <a:cxnSpLocks noChangeShapeType="1"/>
          </p:cNvCxnSpPr>
          <p:nvPr/>
        </p:nvCxnSpPr>
        <p:spPr bwMode="auto">
          <a:xfrm rot="16200000" flipH="1">
            <a:off x="3534569" y="2961481"/>
            <a:ext cx="838200" cy="750888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6" name="AutoShape 18"/>
          <p:cNvCxnSpPr>
            <a:cxnSpLocks noChangeShapeType="1"/>
            <a:endCxn id="145421" idx="0"/>
          </p:cNvCxnSpPr>
          <p:nvPr/>
        </p:nvCxnSpPr>
        <p:spPr bwMode="auto">
          <a:xfrm rot="5400000">
            <a:off x="5311775" y="2974975"/>
            <a:ext cx="1143000" cy="419100"/>
          </a:xfrm>
          <a:prstGeom prst="bentConnector3">
            <a:avLst>
              <a:gd name="adj1" fmla="val -1394"/>
            </a:avLst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27" name="Line 19"/>
          <p:cNvSpPr>
            <a:spLocks noChangeShapeType="1"/>
          </p:cNvSpPr>
          <p:nvPr/>
        </p:nvSpPr>
        <p:spPr bwMode="auto">
          <a:xfrm flipV="1">
            <a:off x="3436938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28" name="Line 20"/>
          <p:cNvSpPr>
            <a:spLocks noChangeShapeType="1"/>
          </p:cNvSpPr>
          <p:nvPr/>
        </p:nvSpPr>
        <p:spPr bwMode="auto">
          <a:xfrm flipV="1">
            <a:off x="7159625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29" name="Oval 21"/>
          <p:cNvSpPr>
            <a:spLocks noChangeArrowheads="1"/>
          </p:cNvSpPr>
          <p:nvPr/>
        </p:nvSpPr>
        <p:spPr bwMode="auto">
          <a:xfrm>
            <a:off x="6092825" y="2308225"/>
            <a:ext cx="22098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 2</a:t>
            </a:r>
          </a:p>
        </p:txBody>
      </p:sp>
    </p:spTree>
    <p:extLst>
      <p:ext uri="{BB962C8B-B14F-4D97-AF65-F5344CB8AC3E}">
        <p14:creationId xmlns:p14="http://schemas.microsoft.com/office/powerpoint/2010/main" val="72573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Picture with </a:t>
            </a:r>
            <a:r>
              <a:rPr lang="en-US" dirty="0" err="1" smtClean="0"/>
              <a:t>Multihoming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-152400" y="1066800"/>
            <a:ext cx="5638800" cy="3886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4400" y="1752600"/>
            <a:ext cx="2362200" cy="1219200"/>
            <a:chOff x="914400" y="1752600"/>
            <a:chExt cx="2362200" cy="1219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21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pPr algn="l"/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23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2</a:t>
              </a:r>
            </a:p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201.11.0/21</a:t>
              </a:r>
              <a:r>
                <a:rPr lang="en-US" sz="1800" b="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3</a:t>
              </a:r>
              <a:r>
                <a:rPr lang="en-US" sz="1800" b="0" dirty="0" smtClean="0">
                  <a:solidFill>
                    <a:srgbClr val="000000"/>
                  </a:solidFill>
                  <a:latin typeface="+mn-lt"/>
                </a:rPr>
                <a:t> 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  <a:p>
              <a:pPr algn="ctr"/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……………..</a:t>
              </a:r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10200" y="4191000"/>
            <a:ext cx="2362200" cy="1219200"/>
            <a:chOff x="914400" y="1752600"/>
            <a:chExt cx="2362200" cy="1219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201.10.0/22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201.10.4/24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2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201.10.5/24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3</a:t>
              </a: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201.10.6/23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2971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Internet Core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5410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ISP1</a:t>
            </a:r>
            <a:endParaRPr lang="en-US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91200" y="1600200"/>
            <a:ext cx="2362200" cy="1477328"/>
            <a:chOff x="914400" y="1752600"/>
            <a:chExt cx="2362200" cy="1477328"/>
          </a:xfrm>
        </p:grpSpPr>
        <p:sp>
          <p:nvSpPr>
            <p:cNvPr id="14" name="Rectangle 1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4400" y="1752600"/>
              <a:ext cx="2286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201.10.6/23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1</a:t>
              </a:r>
              <a:endParaRPr lang="en-US" sz="1800" b="0" dirty="0" smtClean="0">
                <a:solidFill>
                  <a:srgbClr val="F47A00"/>
                </a:solidFill>
                <a:latin typeface="+mn-lt"/>
                <a:ea typeface="Wingdings"/>
                <a:cs typeface="Wingdings"/>
                <a:sym typeface="Wingdings"/>
              </a:endParaRPr>
            </a:p>
            <a:p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201.11.0/21</a:t>
              </a:r>
              <a:r>
                <a:rPr lang="en-US" sz="1800" b="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Port 2</a:t>
              </a:r>
            </a:p>
            <a:p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201.12.0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/21Port 3</a:t>
              </a:r>
            </a:p>
            <a:p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201.13.0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/21Port 4</a:t>
              </a:r>
            </a:p>
            <a:p>
              <a:endParaRPr lang="en-US" sz="1800" b="0" dirty="0">
                <a:solidFill>
                  <a:srgbClr val="F47A00"/>
                </a:solidFill>
                <a:latin typeface="+mn-lt"/>
                <a:ea typeface="Wingdings"/>
                <a:cs typeface="Wingdings"/>
                <a:sym typeface="Wingdings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486400" y="28002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ISP2</a:t>
            </a:r>
            <a:endParaRPr lang="en-US" dirty="0">
              <a:latin typeface="+mn-lt"/>
            </a:endParaRPr>
          </a:p>
        </p:txBody>
      </p:sp>
      <p:cxnSp>
        <p:nvCxnSpPr>
          <p:cNvPr id="17" name="Curved Connector 15"/>
          <p:cNvCxnSpPr/>
          <p:nvPr/>
        </p:nvCxnSpPr>
        <p:spPr bwMode="auto">
          <a:xfrm>
            <a:off x="3276600" y="2209800"/>
            <a:ext cx="2133600" cy="25908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Curved Connector 15"/>
          <p:cNvCxnSpPr/>
          <p:nvPr/>
        </p:nvCxnSpPr>
        <p:spPr bwMode="auto">
          <a:xfrm flipV="1">
            <a:off x="3276600" y="1828800"/>
            <a:ext cx="2514600" cy="3810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75081" y="3292256"/>
            <a:ext cx="87630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Which ISP does core send 201.10.6/23 to?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LPM says ISP2…..</a:t>
            </a:r>
            <a:br>
              <a:rPr lang="en-US" sz="2800" dirty="0" smtClean="0">
                <a:solidFill>
                  <a:srgbClr val="0000FF"/>
                </a:solidFill>
                <a:latin typeface="+mn-lt"/>
              </a:rPr>
            </a:b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+mn-lt"/>
              </a:rPr>
            </a:b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+mn-lt"/>
              </a:rPr>
            </a:b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+mn-lt"/>
              </a:rPr>
            </a:br>
            <a:endParaRPr lang="en-US" sz="2800" dirty="0" smtClean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+mn-lt"/>
              </a:rPr>
              <a:t>N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eed explicit decisions about prefix granularity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ISP1 might also advertise specific prefix</a:t>
            </a:r>
            <a:endParaRPr lang="en-US" sz="280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23" name="Curved Connector 15"/>
          <p:cNvCxnSpPr/>
          <p:nvPr/>
        </p:nvCxnSpPr>
        <p:spPr bwMode="auto">
          <a:xfrm>
            <a:off x="3276600" y="1981200"/>
            <a:ext cx="2133600" cy="25908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5001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Forwarding Summary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8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Nontrivial to find matches in CIDR 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Because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can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tell where network address ends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Must walk down bit-by-bit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LPM decreases size of routing table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Reducing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memory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consumption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Multihoming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and LPM might have unintended consequences….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85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5CA2D08-318B-9B42-A593-3417E77B919E}" type="slidenum">
              <a:rPr lang="en-US" sz="1400" b="0">
                <a:latin typeface="Times New Roman" charset="0"/>
              </a:rPr>
              <a:pPr eaLnBrk="1" hangingPunct="1"/>
              <a:t>66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6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33907B-F1E2-DB49-A117-3F9D6F224EDE}" type="slidenum">
              <a:rPr lang="en-US" sz="1400" b="0">
                <a:latin typeface="Times New Roman" charset="0"/>
              </a:rPr>
              <a:pPr eaLnBrk="1" hangingPunct="1"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Dynamic Host Configuration Protocol</a:t>
            </a:r>
          </a:p>
        </p:txBody>
      </p:sp>
      <p:pic>
        <p:nvPicPr>
          <p:cNvPr id="49156" name="Picture 3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1470025"/>
            <a:ext cx="24590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4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4050" y="1239838"/>
            <a:ext cx="1795463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920750" y="3160713"/>
            <a:ext cx="1116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arriving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client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6786563" y="3044825"/>
            <a:ext cx="173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DHCP server</a:t>
            </a:r>
          </a:p>
          <a:p>
            <a:pPr algn="ctr" eaLnBrk="1" hangingPunct="1"/>
            <a:r>
              <a:rPr lang="en-US">
                <a:latin typeface="Helvetica" charset="0"/>
              </a:rPr>
              <a:t>203.1.2.5</a:t>
            </a:r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>
            <a:off x="2420938" y="1816100"/>
            <a:ext cx="4032250" cy="998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 rot="795519">
            <a:off x="3263900" y="1841500"/>
            <a:ext cx="201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DHCP discover</a:t>
            </a:r>
          </a:p>
        </p:txBody>
      </p:sp>
      <p:sp>
        <p:nvSpPr>
          <p:cNvPr id="49162" name="Text Box 9"/>
          <p:cNvSpPr txBox="1">
            <a:spLocks noChangeArrowheads="1"/>
          </p:cNvSpPr>
          <p:nvPr/>
        </p:nvSpPr>
        <p:spPr bwMode="auto">
          <a:xfrm rot="795519">
            <a:off x="3265488" y="2225675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(broadcast)</a:t>
            </a:r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 flipH="1">
            <a:off x="2382838" y="2968625"/>
            <a:ext cx="4032250" cy="998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 rot="-847892">
            <a:off x="3341688" y="3121025"/>
            <a:ext cx="153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DHCP offer</a:t>
            </a:r>
          </a:p>
        </p:txBody>
      </p:sp>
      <p:sp>
        <p:nvSpPr>
          <p:cNvPr id="49165" name="Line 12"/>
          <p:cNvSpPr>
            <a:spLocks noChangeShapeType="1"/>
          </p:cNvSpPr>
          <p:nvPr/>
        </p:nvSpPr>
        <p:spPr bwMode="auto">
          <a:xfrm>
            <a:off x="2420938" y="4119563"/>
            <a:ext cx="4032250" cy="9985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 rot="795519">
            <a:off x="3330575" y="4144963"/>
            <a:ext cx="189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DHCP request</a:t>
            </a:r>
          </a:p>
        </p:txBody>
      </p:sp>
      <p:sp>
        <p:nvSpPr>
          <p:cNvPr id="49167" name="Line 14"/>
          <p:cNvSpPr>
            <a:spLocks noChangeShapeType="1"/>
          </p:cNvSpPr>
          <p:nvPr/>
        </p:nvSpPr>
        <p:spPr bwMode="auto">
          <a:xfrm flipH="1">
            <a:off x="2382838" y="5310188"/>
            <a:ext cx="4032250" cy="9985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5"/>
          <p:cNvSpPr txBox="1">
            <a:spLocks noChangeArrowheads="1"/>
          </p:cNvSpPr>
          <p:nvPr/>
        </p:nvSpPr>
        <p:spPr bwMode="auto">
          <a:xfrm rot="-847892">
            <a:off x="3348038" y="5462588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DHCP ACK</a:t>
            </a:r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 rot="795519">
            <a:off x="3265488" y="4530725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(broadcast)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3733800"/>
            <a:ext cx="2743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Why all the broadcasts?</a:t>
            </a:r>
          </a:p>
        </p:txBody>
      </p:sp>
      <p:sp>
        <p:nvSpPr>
          <p:cNvPr id="49171" name="Text Box 9"/>
          <p:cNvSpPr txBox="1">
            <a:spLocks noChangeArrowheads="1"/>
          </p:cNvSpPr>
          <p:nvPr/>
        </p:nvSpPr>
        <p:spPr bwMode="auto">
          <a:xfrm rot="-900000">
            <a:off x="3911600" y="3395663"/>
            <a:ext cx="156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(broadcast)</a:t>
            </a:r>
          </a:p>
        </p:txBody>
      </p:sp>
      <p:sp>
        <p:nvSpPr>
          <p:cNvPr id="49172" name="Text Box 16"/>
          <p:cNvSpPr txBox="1">
            <a:spLocks noChangeArrowheads="1"/>
          </p:cNvSpPr>
          <p:nvPr/>
        </p:nvSpPr>
        <p:spPr bwMode="auto">
          <a:xfrm rot="-900000">
            <a:off x="3589338" y="58340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(broadcast)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9800" y="5334000"/>
            <a:ext cx="3048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How does DHCP send a broadcast?</a:t>
            </a:r>
            <a:endParaRPr lang="en-US" sz="24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77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Broadcasts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DHCP is at application layer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Uses UDP transport protocol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IP does not support global broadcasts</a:t>
            </a:r>
          </a:p>
          <a:p>
            <a:pPr lvl="6"/>
            <a:endParaRPr lang="en-US" dirty="0"/>
          </a:p>
          <a:p>
            <a:r>
              <a:rPr lang="en-US" dirty="0" smtClean="0"/>
              <a:t>And DHCP only wants local broadcast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How to send local broadcast w/o violating layers?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5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E3F69A4-CB95-1540-832D-F4867D7D0EC8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Special-Purpose Address Blocks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219200"/>
            <a:ext cx="86868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Limited broadcast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Sent to every host attached to the local network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Block: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255.255.255.255/32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Private </a:t>
            </a:r>
            <a:r>
              <a:rPr lang="en-US" sz="2400" dirty="0"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By agreement,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not routed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in the public Internet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For networks not meant for general Internet connectivity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Blocks: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10.0.0.0/8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172.16.0.0/12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192.168.0.0/16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Link-local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By agreement, not forwarded by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any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router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Used for single-link communication only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Intent: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autoconfiguration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(especially when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DHCP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fails)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Block: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169.254.0.0/16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Loopback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Address blocks that refer to the local machine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Block: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127.0.0.0/8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Usually only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127.0.0.1/32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used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02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387" grpId="0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14111</TotalTime>
  <Words>3898</Words>
  <Application>Microsoft Macintosh PowerPoint</Application>
  <PresentationFormat>On-screen Show (4:3)</PresentationFormat>
  <Paragraphs>1036</Paragraphs>
  <Slides>66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cs426</vt:lpstr>
      <vt:lpstr>Forwarding (after a little more addressing)</vt:lpstr>
      <vt:lpstr>Agenda</vt:lpstr>
      <vt:lpstr>Follow-up from last time</vt:lpstr>
      <vt:lpstr>Dealing with Address Scarcity</vt:lpstr>
      <vt:lpstr>Sharing a Block of Addresses</vt:lpstr>
      <vt:lpstr>Response from the DHCP Server</vt:lpstr>
      <vt:lpstr>Dynamic Host Configuration Protocol</vt:lpstr>
      <vt:lpstr>Sending Broadcasts</vt:lpstr>
      <vt:lpstr>Special-Purpose Address Blocks</vt:lpstr>
      <vt:lpstr>Back to DHCP: Uses “Soft State”</vt:lpstr>
      <vt:lpstr>DHCP</vt:lpstr>
      <vt:lpstr>Sharing Single Address Across Hosts</vt:lpstr>
      <vt:lpstr>How does a host handle packets?</vt:lpstr>
      <vt:lpstr>Network Address Translation (NAT)</vt:lpstr>
      <vt:lpstr>NAT (cont’d)</vt:lpstr>
      <vt:lpstr>NAT (cont’d)</vt:lpstr>
      <vt:lpstr>NAT: Early Example of “Middlebox”</vt:lpstr>
      <vt:lpstr>More on Address Aggregation</vt:lpstr>
      <vt:lpstr>Review of Addressing</vt:lpstr>
      <vt:lpstr>CIDR Addressing</vt:lpstr>
      <vt:lpstr>CIDR Prefixes</vt:lpstr>
      <vt:lpstr>Allocation Done Hierarchically</vt:lpstr>
      <vt:lpstr>FAKE Example in More Detail</vt:lpstr>
      <vt:lpstr>Scalability via Address Aggregation</vt:lpstr>
      <vt:lpstr>Global Picture</vt:lpstr>
      <vt:lpstr>Prefix Expansion</vt:lpstr>
      <vt:lpstr>Aggregation Not Always Possible</vt:lpstr>
      <vt:lpstr>Multihoming Global Picture</vt:lpstr>
      <vt:lpstr>Addresses Advertised in Two Places?</vt:lpstr>
      <vt:lpstr>Two Countervailing Forces</vt:lpstr>
      <vt:lpstr>Growth in Routed Prefixes (1989-2005)</vt:lpstr>
      <vt:lpstr>Same Table, Extended to Present</vt:lpstr>
      <vt:lpstr>Summary of Addressing</vt:lpstr>
      <vt:lpstr>Conceptual Problems with IP Addressing</vt:lpstr>
      <vt:lpstr>What’s Wrong with IP Addressing?</vt:lpstr>
      <vt:lpstr>Design Exercise:</vt:lpstr>
      <vt:lpstr>5 Minute Break</vt:lpstr>
      <vt:lpstr>Forwarding</vt:lpstr>
      <vt:lpstr>Forwarding Table Plays Crucial Role</vt:lpstr>
      <vt:lpstr>Hop-by-Hop Packet Forwarding</vt:lpstr>
      <vt:lpstr>Using the Forwarding Table</vt:lpstr>
      <vt:lpstr>Finding Matches</vt:lpstr>
      <vt:lpstr>Example #1: Provider w/ 4 Customers </vt:lpstr>
      <vt:lpstr>Finding the Match (at ISP’s Router)</vt:lpstr>
      <vt:lpstr>Finding Match Efficiently</vt:lpstr>
      <vt:lpstr>Consider four three-bit prefixes</vt:lpstr>
      <vt:lpstr>Tree Structure</vt:lpstr>
      <vt:lpstr>Walk Tree: Stop at Prefix Entries</vt:lpstr>
      <vt:lpstr>Walk Tree: Stop at Prefix Entries</vt:lpstr>
      <vt:lpstr>Slightly Different Example</vt:lpstr>
      <vt:lpstr>Prefix Tree</vt:lpstr>
      <vt:lpstr>More Compact Representation</vt:lpstr>
      <vt:lpstr>Longest Prefix Match Representation</vt:lpstr>
      <vt:lpstr>Longest Prefix Match Representation</vt:lpstr>
      <vt:lpstr>We Use LPM Every Day…..</vt:lpstr>
      <vt:lpstr>Example #2: Aggregating Customers</vt:lpstr>
      <vt:lpstr>Global Picture</vt:lpstr>
      <vt:lpstr>Example #3: Complications</vt:lpstr>
      <vt:lpstr>Global Picture</vt:lpstr>
      <vt:lpstr>Matching disjoint prefixes</vt:lpstr>
      <vt:lpstr>Focusing Only on Crucial Bits</vt:lpstr>
      <vt:lpstr>More Compact Representation</vt:lpstr>
      <vt:lpstr>Longest Prefix Match</vt:lpstr>
      <vt:lpstr>Return to multihoming example</vt:lpstr>
      <vt:lpstr>Global Picture with Multihoming</vt:lpstr>
      <vt:lpstr>Forwarding Summary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Scott Shenker</cp:lastModifiedBy>
  <cp:revision>894</cp:revision>
  <cp:lastPrinted>2012-09-23T18:32:37Z</cp:lastPrinted>
  <dcterms:modified xsi:type="dcterms:W3CDTF">2012-09-27T03:47:45Z</dcterms:modified>
</cp:coreProperties>
</file>