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3"/>
  </p:notesMasterIdLst>
  <p:handoutMasterIdLst>
    <p:handoutMasterId r:id="rId94"/>
  </p:handoutMasterIdLst>
  <p:sldIdLst>
    <p:sldId id="424" r:id="rId2"/>
    <p:sldId id="446" r:id="rId3"/>
    <p:sldId id="649" r:id="rId4"/>
    <p:sldId id="650" r:id="rId5"/>
    <p:sldId id="651" r:id="rId6"/>
    <p:sldId id="652" r:id="rId7"/>
    <p:sldId id="653" r:id="rId8"/>
    <p:sldId id="561" r:id="rId9"/>
    <p:sldId id="654" r:id="rId10"/>
    <p:sldId id="639" r:id="rId11"/>
    <p:sldId id="640" r:id="rId12"/>
    <p:sldId id="642" r:id="rId13"/>
    <p:sldId id="641" r:id="rId14"/>
    <p:sldId id="584" r:id="rId15"/>
    <p:sldId id="286" r:id="rId16"/>
    <p:sldId id="587" r:id="rId17"/>
    <p:sldId id="588" r:id="rId18"/>
    <p:sldId id="589" r:id="rId19"/>
    <p:sldId id="635" r:id="rId20"/>
    <p:sldId id="636" r:id="rId21"/>
    <p:sldId id="637" r:id="rId22"/>
    <p:sldId id="287" r:id="rId23"/>
    <p:sldId id="288" r:id="rId24"/>
    <p:sldId id="646" r:id="rId25"/>
    <p:sldId id="647" r:id="rId26"/>
    <p:sldId id="645" r:id="rId27"/>
    <p:sldId id="290" r:id="rId28"/>
    <p:sldId id="291" r:id="rId29"/>
    <p:sldId id="292" r:id="rId30"/>
    <p:sldId id="293" r:id="rId31"/>
    <p:sldId id="294" r:id="rId32"/>
    <p:sldId id="643" r:id="rId33"/>
    <p:sldId id="296" r:id="rId34"/>
    <p:sldId id="297" r:id="rId35"/>
    <p:sldId id="298" r:id="rId36"/>
    <p:sldId id="299" r:id="rId37"/>
    <p:sldId id="457" r:id="rId38"/>
    <p:sldId id="459" r:id="rId39"/>
    <p:sldId id="460" r:id="rId40"/>
    <p:sldId id="461" r:id="rId41"/>
    <p:sldId id="462" r:id="rId42"/>
    <p:sldId id="463" r:id="rId43"/>
    <p:sldId id="464" r:id="rId44"/>
    <p:sldId id="644" r:id="rId45"/>
    <p:sldId id="638" r:id="rId46"/>
    <p:sldId id="590" r:id="rId47"/>
    <p:sldId id="601" r:id="rId48"/>
    <p:sldId id="465" r:id="rId49"/>
    <p:sldId id="466" r:id="rId50"/>
    <p:sldId id="648" r:id="rId51"/>
    <p:sldId id="599" r:id="rId52"/>
    <p:sldId id="468" r:id="rId53"/>
    <p:sldId id="592" r:id="rId54"/>
    <p:sldId id="591" r:id="rId55"/>
    <p:sldId id="593" r:id="rId56"/>
    <p:sldId id="594" r:id="rId57"/>
    <p:sldId id="595" r:id="rId58"/>
    <p:sldId id="596" r:id="rId59"/>
    <p:sldId id="597" r:id="rId60"/>
    <p:sldId id="469" r:id="rId61"/>
    <p:sldId id="470" r:id="rId62"/>
    <p:sldId id="471" r:id="rId63"/>
    <p:sldId id="472" r:id="rId64"/>
    <p:sldId id="473" r:id="rId65"/>
    <p:sldId id="474" r:id="rId66"/>
    <p:sldId id="475" r:id="rId67"/>
    <p:sldId id="476" r:id="rId68"/>
    <p:sldId id="477" r:id="rId69"/>
    <p:sldId id="478" r:id="rId70"/>
    <p:sldId id="479" r:id="rId71"/>
    <p:sldId id="480" r:id="rId72"/>
    <p:sldId id="481" r:id="rId73"/>
    <p:sldId id="482" r:id="rId74"/>
    <p:sldId id="483" r:id="rId75"/>
    <p:sldId id="484" r:id="rId76"/>
    <p:sldId id="485" r:id="rId77"/>
    <p:sldId id="486" r:id="rId78"/>
    <p:sldId id="487" r:id="rId79"/>
    <p:sldId id="490" r:id="rId80"/>
    <p:sldId id="491" r:id="rId81"/>
    <p:sldId id="492" r:id="rId82"/>
    <p:sldId id="494" r:id="rId83"/>
    <p:sldId id="495" r:id="rId84"/>
    <p:sldId id="497" r:id="rId85"/>
    <p:sldId id="498" r:id="rId86"/>
    <p:sldId id="499" r:id="rId87"/>
    <p:sldId id="500" r:id="rId88"/>
    <p:sldId id="501" r:id="rId89"/>
    <p:sldId id="502" r:id="rId90"/>
    <p:sldId id="503" r:id="rId91"/>
    <p:sldId id="504" r:id="rId92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notesMaster" Target="notesMasters/notesMaster1.xml"/><Relationship Id="rId94" Type="http://schemas.openxmlformats.org/officeDocument/2006/relationships/handoutMaster" Target="handoutMasters/handoutMaster1.xml"/><Relationship Id="rId95" Type="http://schemas.openxmlformats.org/officeDocument/2006/relationships/printerSettings" Target="printerSettings/printerSettings1.bin"/><Relationship Id="rId96" Type="http://schemas.openxmlformats.org/officeDocument/2006/relationships/presProps" Target="presProps.xml"/><Relationship Id="rId97" Type="http://schemas.openxmlformats.org/officeDocument/2006/relationships/viewProps" Target="viewProps.xml"/><Relationship Id="rId98" Type="http://schemas.openxmlformats.org/officeDocument/2006/relationships/theme" Target="theme/theme1.xml"/><Relationship Id="rId9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02EF8BA3-F8A3-EA43-855D-AAC46D8E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48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73AB7D2-44D9-C341-97F4-AF3A6AE0B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7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749FBFF-1FB3-644D-B84E-14F40F51DCB3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93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749FBFF-1FB3-644D-B84E-14F40F51DCB3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93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AD94C4A-3AC1-7348-853D-72E41CBBFB82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FC33C67-3A26-4B4C-A1F6-16771664FCBA}" type="slidenum">
              <a:rPr lang="en-US" sz="1300" b="0">
                <a:latin typeface="Times New Roman" charset="0"/>
              </a:rPr>
              <a:pPr eaLnBrk="1" hangingPunct="1"/>
              <a:t>28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CB871EB-5C4B-044D-B449-4650714033A5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EC4F68E-2C62-554F-9085-4EB0F44760B5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9ECE046-2009-284B-991D-6AEAD235ED8F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1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C7672D-F7A8-8D43-80DB-7EE57F86E28F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5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D8F37AF-0797-C546-9F20-857C3937A32D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7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B45511A-4912-C34E-9F07-84ECF2F53DCE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9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C0E77BD-397C-1041-B89B-560645DCC319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31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216833-82A8-B34A-B141-487C52E91C0E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918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49DD4-7186-4642-9F23-50AB4D87C437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C9A4F6-DB7B-2549-9EE6-6CB5DB080B16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B86DB4-DB02-434D-BF4E-8499BEC609E4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F0BC53-5167-AD49-B4BB-AAFE0BF7A0D2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D775E9-34A9-5740-8B6A-2245DF9D9237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Number of first byte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A168B-27D0-7543-8B5C-E259A2AE562B}" type="slidenum">
              <a:rPr lang="en-US" sz="1300" b="0">
                <a:latin typeface="Times New Roman" charset="0"/>
              </a:rPr>
              <a:pPr eaLnBrk="1" hangingPunct="1"/>
              <a:t>42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E73F25-B83A-D648-AFA5-DAF8D5ED7F57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59AA75-580B-154A-B88A-070BD5DFDBB0}" type="slidenum">
              <a:rPr lang="en-US" sz="1300" b="0">
                <a:latin typeface="Times New Roman" charset="0"/>
              </a:rPr>
              <a:pPr eaLnBrk="1" hangingPunct="1"/>
              <a:t>45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39552-A7B6-5940-8FBE-268F649A2D63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C0E77BD-397C-1041-B89B-560645DCC319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31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39552-A7B6-5940-8FBE-268F649A2D63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8B2189-61E2-4242-B26E-F7E304BA5641}" type="slidenum">
              <a:rPr lang="en-US" sz="1300" b="0">
                <a:latin typeface="Times New Roman" charset="0"/>
              </a:rPr>
              <a:pPr eaLnBrk="1" hangingPunct="1"/>
              <a:t>48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CEBFA1-51FF-A24F-867E-EEE6959AA91E}" type="slidenum">
              <a:rPr lang="en-US" sz="1300" b="0">
                <a:latin typeface="Times New Roman" charset="0"/>
              </a:rPr>
              <a:pPr eaLnBrk="1" hangingPunct="1"/>
              <a:t>49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old lecture; did I do this???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AB7D2-44D9-C341-97F4-AF3A6AE0BBCF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865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4DCC38-56B0-7C45-9622-D4994682E07F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Being fair to others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69A29A-D16C-864E-998C-C62256933E1F}" type="slidenum">
              <a:rPr lang="en-US" sz="1300" b="0">
                <a:latin typeface="Times New Roman" charset="0"/>
              </a:rPr>
              <a:pPr eaLnBrk="1" hangingPunct="1"/>
              <a:t>53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10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Picture on board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A1D277-A8C5-0549-9490-8242594A6AD7}" type="slidenum">
              <a:rPr lang="en-US" sz="1300" b="0">
                <a:latin typeface="Times New Roman" charset="0"/>
              </a:rPr>
              <a:pPr eaLnBrk="1" hangingPunct="1"/>
              <a:t>54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8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CC2B88F-8EC7-9240-B2CE-CC774B4CE160}" type="slidenum">
              <a:rPr lang="en-US" sz="1300" b="0">
                <a:latin typeface="Times New Roman" charset="0"/>
              </a:rPr>
              <a:pPr eaLnBrk="1" hangingPunct="1"/>
              <a:t>55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12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F36A0F2-01D3-5E4D-8A5F-E9920A4E746F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14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E66DA30-D9AF-324B-BE12-EC3F044AFB08}" type="slidenum">
              <a:rPr lang="en-US" sz="1300" b="0">
                <a:latin typeface="Times New Roman" charset="0"/>
              </a:rPr>
              <a:pPr eaLnBrk="1" hangingPunct="1"/>
              <a:t>57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16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E51F563-C848-BA4D-AB84-3446998224F6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5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D110449-D4E8-3D4E-8868-965F9F4ECF75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18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9D4B52-1D9A-9D44-9D6F-0F6EA38F68F0}" type="slidenum">
              <a:rPr lang="en-US" sz="1300" b="0">
                <a:latin typeface="Times New Roman" charset="0"/>
              </a:rPr>
              <a:pPr eaLnBrk="1" hangingPunct="1"/>
              <a:t>59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20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1485A7-99A7-A448-8620-B3AD2848147B}" type="slidenum">
              <a:rPr lang="en-US" sz="1300" b="0">
                <a:latin typeface="Times New Roman" charset="0"/>
              </a:rPr>
              <a:pPr eaLnBrk="1" hangingPunct="1"/>
              <a:t>60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DA09BC-2DB5-934A-8A0E-DAC43FFE7B1F}" type="slidenum">
              <a:rPr lang="en-US" sz="1300" b="0">
                <a:latin typeface="Times New Roman" charset="0"/>
              </a:rPr>
              <a:pPr eaLnBrk="1" hangingPunct="1"/>
              <a:t>61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B54D77-5AE3-9B49-A451-0DFB92C814F3}" type="slidenum">
              <a:rPr lang="en-US" sz="1300" b="0">
                <a:latin typeface="Times New Roman" charset="0"/>
              </a:rPr>
              <a:pPr eaLnBrk="1" hangingPunct="1"/>
              <a:t>62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E8CF14-1AD5-754D-8E57-9F996A78375A}" type="slidenum">
              <a:rPr lang="en-US" sz="1300" b="0">
                <a:latin typeface="Times New Roman" charset="0"/>
              </a:rPr>
              <a:pPr eaLnBrk="1" hangingPunct="1"/>
              <a:t>63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59AA75-580B-154A-B88A-070BD5DFDBB0}" type="slidenum">
              <a:rPr lang="en-US" sz="1300" b="0">
                <a:latin typeface="Times New Roman" charset="0"/>
              </a:rPr>
              <a:pPr eaLnBrk="1" hangingPunct="1"/>
              <a:t>64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36CF3E-E769-AC40-9E12-9CC078555AB7}" type="slidenum">
              <a:rPr lang="en-US" sz="1300" b="0">
                <a:latin typeface="Times New Roman" charset="0"/>
              </a:rPr>
              <a:pPr eaLnBrk="1" hangingPunct="1"/>
              <a:t>65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54433D-2A41-5444-9C42-7A0F027E8C55}" type="slidenum">
              <a:rPr lang="en-US" sz="1300" b="0">
                <a:latin typeface="Times New Roman" charset="0"/>
              </a:rPr>
              <a:pPr eaLnBrk="1" hangingPunct="1"/>
              <a:t>66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BFC7EA-0BB6-894E-83B3-32EB41C590E5}" type="slidenum">
              <a:rPr lang="en-US" sz="1300" b="0">
                <a:latin typeface="Times New Roman" charset="0"/>
              </a:rPr>
              <a:pPr eaLnBrk="1" hangingPunct="1"/>
              <a:t>67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E51F563-C848-BA4D-AB84-3446998224F6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5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9E29F3-C168-9A47-8C8A-46BDC2A74B93}" type="slidenum">
              <a:rPr lang="en-US" sz="1300" b="0">
                <a:latin typeface="Times New Roman" charset="0"/>
              </a:rPr>
              <a:pPr eaLnBrk="1" hangingPunct="1"/>
              <a:t>68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C3C6E6-5BD2-C34F-9643-EE0DADF7AF6D}" type="slidenum">
              <a:rPr lang="en-US" sz="1300" b="0">
                <a:latin typeface="Times New Roman" charset="0"/>
              </a:rPr>
              <a:pPr eaLnBrk="1" hangingPunct="1"/>
              <a:t>69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E5501C-9988-6F4E-B25E-B236D1649972}" type="slidenum">
              <a:rPr lang="en-US" sz="1300" b="0">
                <a:latin typeface="Times New Roman" charset="0"/>
              </a:rPr>
              <a:pPr eaLnBrk="1" hangingPunct="1"/>
              <a:t>70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96CD0B-3BCB-7846-B3E5-AD71ED030C79}" type="slidenum">
              <a:rPr lang="en-US" sz="1300" b="0">
                <a:latin typeface="Times New Roman" charset="0"/>
              </a:rPr>
              <a:pPr eaLnBrk="1" hangingPunct="1"/>
              <a:t>71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A7C32-EDE9-974C-B616-F1AC4FB7C327}" type="slidenum">
              <a:rPr lang="en-US" sz="1300" b="0">
                <a:latin typeface="Times New Roman" charset="0"/>
              </a:rPr>
              <a:pPr eaLnBrk="1" hangingPunct="1"/>
              <a:t>72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A2366B-52EF-3444-8850-E96CED3DF2B0}" type="slidenum">
              <a:rPr lang="en-US" sz="1300" b="0">
                <a:latin typeface="Times New Roman" charset="0"/>
              </a:rPr>
              <a:pPr eaLnBrk="1" hangingPunct="1"/>
              <a:t>73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4DF27C-0FEC-5A40-93C3-13DF470A23DC}" type="slidenum">
              <a:rPr lang="en-US" sz="1300" b="0">
                <a:latin typeface="Times New Roman" charset="0"/>
              </a:rPr>
              <a:pPr eaLnBrk="1" hangingPunct="1"/>
              <a:t>74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E0D8A3-F38D-B54D-8553-157BA775C751}" type="slidenum">
              <a:rPr lang="en-US" sz="1300" b="0">
                <a:latin typeface="Times New Roman" charset="0"/>
              </a:rPr>
              <a:pPr eaLnBrk="1" hangingPunct="1"/>
              <a:t>75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C67908-891F-064C-BF1C-8DC331DCFB45}" type="slidenum">
              <a:rPr lang="en-US" sz="1300" b="0">
                <a:latin typeface="Times New Roman" charset="0"/>
              </a:rPr>
              <a:pPr eaLnBrk="1" hangingPunct="1"/>
              <a:t>76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EB63B9-CE76-CA46-A985-4EBE2E5DD35D}" type="slidenum">
              <a:rPr lang="en-US" sz="1300" b="0">
                <a:latin typeface="Times New Roman" charset="0"/>
              </a:rPr>
              <a:pPr eaLnBrk="1" hangingPunct="1"/>
              <a:t>77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E51F563-C848-BA4D-AB84-3446998224F6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5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5A0D10-E7F8-E946-BE1E-635A5BF6387A}" type="slidenum">
              <a:rPr lang="en-US" sz="1300" b="0">
                <a:latin typeface="Times New Roman" charset="0"/>
              </a:rPr>
              <a:pPr eaLnBrk="1" hangingPunct="1"/>
              <a:t>78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7D956A-96C7-F145-A8F0-0DA5F0A232B9}" type="slidenum">
              <a:rPr lang="en-US" sz="1300" b="0">
                <a:latin typeface="Times New Roman" charset="0"/>
              </a:rPr>
              <a:pPr eaLnBrk="1" hangingPunct="1"/>
              <a:t>79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9B2A7C-4352-6F4A-9BCA-59016BCB4C2F}" type="slidenum">
              <a:rPr lang="en-US" sz="1300" b="0">
                <a:latin typeface="Times New Roman" charset="0"/>
              </a:rPr>
              <a:pPr eaLnBrk="1" hangingPunct="1"/>
              <a:t>80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Why timer?  Will get packet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with no state!!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4BC5DD-F3D6-734B-AE37-06D4ABF193E0}" type="slidenum">
              <a:rPr lang="en-US" sz="1300" b="0">
                <a:latin typeface="Times New Roman" charset="0"/>
              </a:rPr>
              <a:pPr eaLnBrk="1" hangingPunct="1"/>
              <a:t>81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F2F9F7-F13F-A745-B601-041547EB2A10}" type="slidenum">
              <a:rPr lang="en-US" sz="1300" b="0">
                <a:latin typeface="Times New Roman" charset="0"/>
              </a:rPr>
              <a:pPr eaLnBrk="1" hangingPunct="1"/>
              <a:t>82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2D54F11-1446-9A4B-9BC9-EF5BC23E79FB}" type="slidenum">
              <a:rPr lang="en-US" sz="1300" b="0">
                <a:latin typeface="Times New Roman" charset="0"/>
              </a:rPr>
              <a:pPr eaLnBrk="1" hangingPunct="1"/>
              <a:t>83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FB2C4F-2BA0-FE4A-8263-5437BB0D0284}" type="slidenum">
              <a:rPr lang="en-US" sz="1300" b="0">
                <a:latin typeface="Times New Roman" charset="0"/>
              </a:rPr>
              <a:pPr eaLnBrk="1" hangingPunct="1"/>
              <a:t>84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FBC23F-1977-C040-82C4-1F4A6DED2875}" type="slidenum">
              <a:rPr lang="en-US" sz="1300" b="0">
                <a:latin typeface="Times New Roman" charset="0"/>
              </a:rPr>
              <a:pPr eaLnBrk="1" hangingPunct="1"/>
              <a:t>85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A42316-7BDE-E242-A2E7-21BC69DF4EEC}" type="slidenum">
              <a:rPr lang="en-US" sz="1300" b="0">
                <a:latin typeface="Times New Roman" charset="0"/>
              </a:rPr>
              <a:pPr eaLnBrk="1" hangingPunct="1"/>
              <a:t>86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7B508E-AFDE-0148-A908-7885165FE9B1}" type="slidenum">
              <a:rPr lang="en-US" sz="1300" b="0">
                <a:latin typeface="Times New Roman" charset="0"/>
              </a:rPr>
              <a:pPr eaLnBrk="1" hangingPunct="1"/>
              <a:t>89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AB7D2-44D9-C341-97F4-AF3A6AE0BBC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11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20ABF75-2E1D-9B4D-B31A-237F9D1E6608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7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749FBFF-1FB3-644D-B84E-14F40F51DCB3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93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EBFFA4-4FB4-034B-8719-BC8965F48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6BE0B-F8F2-2741-8753-F2B92EC5A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A625-DC3D-FA49-90C5-8EEE931F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72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01D6B-E1B5-3D43-A935-C9E04958F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79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E9D7D-CD46-A340-A1D8-BC4BFD5FE6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8D89-58AB-BC45-AE0C-6A5235B6E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264DD-BEA0-4A47-8FBC-F1EED05C0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1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FE19-E9AE-8742-BA53-04A34F84B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CF3F-2856-504C-AF99-1FFFA3E72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9F345-A112-9B4C-A479-A4BF0682F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007F-CFE9-BC4F-8510-1D2748A43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73E9D-A524-7448-B3F0-72FE780A2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B0310-5AEE-8F4B-9413-50659C461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88AE5CC-9666-4443-A152-0D9C75053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6.emf"/><Relationship Id="rId21" Type="http://schemas.openxmlformats.org/officeDocument/2006/relationships/oleObject" Target="../embeddings/oleObject13.bin"/><Relationship Id="rId22" Type="http://schemas.openxmlformats.org/officeDocument/2006/relationships/oleObject" Target="../embeddings/oleObject14.bin"/><Relationship Id="rId23" Type="http://schemas.openxmlformats.org/officeDocument/2006/relationships/oleObject" Target="../embeddings/oleObject15.bin"/><Relationship Id="rId10" Type="http://schemas.openxmlformats.org/officeDocument/2006/relationships/oleObject" Target="../embeddings/oleObject5.bin"/><Relationship Id="rId11" Type="http://schemas.openxmlformats.org/officeDocument/2006/relationships/oleObject" Target="../embeddings/oleObject6.bin"/><Relationship Id="rId12" Type="http://schemas.openxmlformats.org/officeDocument/2006/relationships/oleObject" Target="../embeddings/oleObject7.bin"/><Relationship Id="rId13" Type="http://schemas.openxmlformats.org/officeDocument/2006/relationships/oleObject" Target="../embeddings/oleObject8.bin"/><Relationship Id="rId14" Type="http://schemas.openxmlformats.org/officeDocument/2006/relationships/oleObject" Target="../embeddings/oleObject9.bin"/><Relationship Id="rId15" Type="http://schemas.openxmlformats.org/officeDocument/2006/relationships/image" Target="../media/image4.emf"/><Relationship Id="rId16" Type="http://schemas.openxmlformats.org/officeDocument/2006/relationships/oleObject" Target="../embeddings/oleObject10.bin"/><Relationship Id="rId17" Type="http://schemas.openxmlformats.org/officeDocument/2006/relationships/oleObject" Target="../embeddings/oleObject11.bin"/><Relationship Id="rId18" Type="http://schemas.openxmlformats.org/officeDocument/2006/relationships/image" Target="../media/image5.emf"/><Relationship Id="rId19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Transport and TCP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84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proposal for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to original IP addressing scheme (mostly)</a:t>
            </a:r>
          </a:p>
          <a:p>
            <a:pPr lvl="1"/>
            <a:r>
              <a:rPr lang="en-US" dirty="0" smtClean="0"/>
              <a:t>Network name followed by host name</a:t>
            </a:r>
          </a:p>
          <a:p>
            <a:pPr lvl="7"/>
            <a:endParaRPr lang="en-US" dirty="0"/>
          </a:p>
          <a:p>
            <a:r>
              <a:rPr lang="en-US" dirty="0" smtClean="0"/>
              <a:t>Domains use any host naming system they want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Can have a hierarchy of network addresses</a:t>
            </a:r>
          </a:p>
          <a:p>
            <a:pPr lvl="1"/>
            <a:r>
              <a:rPr lang="en-US" dirty="0" smtClean="0"/>
              <a:t>Examples:  </a:t>
            </a:r>
            <a:r>
              <a:rPr lang="en-US" dirty="0" err="1" smtClean="0"/>
              <a:t>Network:Host</a:t>
            </a:r>
            <a:r>
              <a:rPr lang="en-US" dirty="0" smtClean="0"/>
              <a:t> or N1:N2:H</a:t>
            </a:r>
            <a:endParaRPr lang="en-US" dirty="0"/>
          </a:p>
          <a:p>
            <a:pPr lvl="8"/>
            <a:endParaRPr lang="en-US" dirty="0"/>
          </a:p>
          <a:p>
            <a:r>
              <a:rPr lang="en-US" dirty="0" smtClean="0"/>
              <a:t>All names tied to keys</a:t>
            </a:r>
          </a:p>
          <a:p>
            <a:pPr lvl="1"/>
            <a:r>
              <a:rPr lang="en-US" dirty="0" smtClean="0"/>
              <a:t>N is hash of network’s public key</a:t>
            </a:r>
          </a:p>
          <a:p>
            <a:pPr lvl="1"/>
            <a:r>
              <a:rPr lang="en-US" dirty="0" smtClean="0"/>
              <a:t>H is hash of host’s public 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9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are verifiable (challenge-response)</a:t>
            </a:r>
          </a:p>
          <a:p>
            <a:pPr lvl="1"/>
            <a:r>
              <a:rPr lang="en-US" i="1" dirty="0" smtClean="0"/>
              <a:t>Prove to me that this is your address!</a:t>
            </a:r>
          </a:p>
          <a:p>
            <a:pPr lvl="1"/>
            <a:r>
              <a:rPr lang="en-US" dirty="0" smtClean="0"/>
              <a:t>N signs something and sends it with his public key</a:t>
            </a:r>
          </a:p>
          <a:p>
            <a:pPr lvl="6"/>
            <a:endParaRPr lang="en-US" dirty="0" smtClean="0"/>
          </a:p>
          <a:p>
            <a:r>
              <a:rPr lang="en-US" dirty="0" err="1" smtClean="0"/>
              <a:t>Multihoming</a:t>
            </a:r>
            <a:r>
              <a:rPr lang="en-US" dirty="0" smtClean="0"/>
              <a:t> natural: host is both N1:H and N2:H</a:t>
            </a:r>
          </a:p>
          <a:p>
            <a:pPr lvl="4"/>
            <a:endParaRPr lang="en-US" dirty="0"/>
          </a:p>
          <a:p>
            <a:r>
              <a:rPr lang="en-US" dirty="0" smtClean="0"/>
              <a:t>Routing is exact match (much easier)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Scaling not a problem…</a:t>
            </a:r>
          </a:p>
          <a:p>
            <a:pPr lvl="1"/>
            <a:r>
              <a:rPr lang="en-US" dirty="0" smtClean="0"/>
              <a:t>Not that many network addresses</a:t>
            </a:r>
          </a:p>
          <a:p>
            <a:pPr lvl="1"/>
            <a:r>
              <a:rPr lang="en-US" dirty="0" smtClean="0"/>
              <a:t>Can add extra layers of hierarchy if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1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riginal Internet addressing scheme was perfect</a:t>
            </a:r>
          </a:p>
          <a:p>
            <a:pPr lvl="8"/>
            <a:endParaRPr lang="en-US" dirty="0"/>
          </a:p>
          <a:p>
            <a:r>
              <a:rPr lang="en-US" dirty="0" smtClean="0"/>
              <a:t>Except:</a:t>
            </a:r>
          </a:p>
          <a:p>
            <a:pPr lvl="1"/>
            <a:r>
              <a:rPr lang="en-US" dirty="0" smtClean="0"/>
              <a:t>Not enough network addresses</a:t>
            </a:r>
          </a:p>
          <a:p>
            <a:pPr lvl="1"/>
            <a:r>
              <a:rPr lang="en-US" dirty="0" smtClean="0"/>
              <a:t>Fixed format for host addresses</a:t>
            </a:r>
          </a:p>
          <a:p>
            <a:pPr lvl="1"/>
            <a:r>
              <a:rPr lang="en-US" dirty="0" smtClean="0"/>
              <a:t>No cryptographic verification of addresses</a:t>
            </a:r>
          </a:p>
          <a:p>
            <a:pPr lvl="1"/>
            <a:endParaRPr lang="en-US" dirty="0"/>
          </a:p>
          <a:p>
            <a:r>
              <a:rPr lang="en-US" dirty="0" smtClean="0"/>
              <a:t>Solution does not address anonymity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50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advantage…..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Interdomain</a:t>
            </a:r>
            <a:r>
              <a:rPr lang="en-US" dirty="0" smtClean="0"/>
              <a:t> routing done just on N addresses</a:t>
            </a:r>
          </a:p>
          <a:p>
            <a:pPr lvl="1"/>
            <a:r>
              <a:rPr lang="en-US" dirty="0" smtClean="0"/>
              <a:t>Everyone must understand N addresses</a:t>
            </a:r>
          </a:p>
          <a:p>
            <a:pPr lvl="4"/>
            <a:endParaRPr lang="en-US" dirty="0"/>
          </a:p>
          <a:p>
            <a:r>
              <a:rPr lang="en-US" dirty="0" err="1" smtClean="0"/>
              <a:t>Intradomain</a:t>
            </a:r>
            <a:r>
              <a:rPr lang="en-US" dirty="0" smtClean="0"/>
              <a:t> routing done on H addresses</a:t>
            </a:r>
          </a:p>
          <a:p>
            <a:pPr lvl="1"/>
            <a:r>
              <a:rPr lang="en-US" dirty="0" smtClean="0"/>
              <a:t>Only my domain needs to understand H addresses</a:t>
            </a:r>
          </a:p>
          <a:p>
            <a:pPr lvl="1"/>
            <a:r>
              <a:rPr lang="en-US" dirty="0" smtClean="0"/>
              <a:t>Domain could unilaterally upgrade from IPv4 to IPv6</a:t>
            </a:r>
            <a:endParaRPr lang="en-US" dirty="0"/>
          </a:p>
          <a:p>
            <a:pPr lvl="7"/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niversal agreement only on domain addressing</a:t>
            </a:r>
          </a:p>
          <a:p>
            <a:pPr lvl="1"/>
            <a:r>
              <a:rPr lang="en-US" dirty="0" smtClean="0"/>
              <a:t>Which is what the original network design called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62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5D34141-8AC8-1C41-99D9-6B73318D0FCB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316626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64EFF77-E4A8-8443-AC15-D5ADA409BA2A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Role of Transport Layer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Arial" charset="0"/>
              </a:rPr>
              <a:t>Application layer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Communication for specific applications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HyperText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Transfer Protocol (HTTP), File Transfer Protocol (FTP), Network News Transfer Protocol (NNTP)</a:t>
            </a:r>
          </a:p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Transport layer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Communication between processes (e.g., socket)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Relies on network layer; serves the application layer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E.g., TCP and UDP</a:t>
            </a:r>
          </a:p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Network layer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Logical communication between nodes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Hides details of the link technology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E.g., IP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64EFF77-E4A8-8443-AC15-D5ADA409BA2A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Role of Transport Layer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Application layer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Communication for specific applications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HyperText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Transfer Protocol (HTTP), File Transfer Protocol (FTP), Network News Transfer Protocol (NNTP)</a:t>
            </a:r>
          </a:p>
          <a:p>
            <a:r>
              <a:rPr lang="en-US" dirty="0">
                <a:solidFill>
                  <a:srgbClr val="ADADAD"/>
                </a:solidFill>
                <a:latin typeface="Arial" charset="0"/>
              </a:rPr>
              <a:t>Transport layer</a:t>
            </a:r>
          </a:p>
          <a:p>
            <a:pPr lvl="1"/>
            <a:r>
              <a:rPr lang="en-US" dirty="0">
                <a:solidFill>
                  <a:srgbClr val="ADADAD"/>
                </a:solidFill>
                <a:latin typeface="Arial" charset="0"/>
                <a:ea typeface="Arial" charset="0"/>
                <a:cs typeface="Arial" charset="0"/>
              </a:rPr>
              <a:t>Communication between processes (e.g., socket)</a:t>
            </a:r>
          </a:p>
          <a:p>
            <a:pPr lvl="1"/>
            <a:r>
              <a:rPr lang="en-US" dirty="0">
                <a:solidFill>
                  <a:srgbClr val="ADADAD"/>
                </a:solidFill>
                <a:latin typeface="Arial" charset="0"/>
                <a:ea typeface="Arial" charset="0"/>
                <a:cs typeface="Arial" charset="0"/>
              </a:rPr>
              <a:t>Relies on network layer; serves the application layer</a:t>
            </a:r>
          </a:p>
          <a:p>
            <a:pPr lvl="1"/>
            <a:r>
              <a:rPr lang="en-US" dirty="0">
                <a:solidFill>
                  <a:srgbClr val="ADADAD"/>
                </a:solidFill>
                <a:latin typeface="Arial" charset="0"/>
                <a:ea typeface="Arial" charset="0"/>
                <a:cs typeface="Arial" charset="0"/>
              </a:rPr>
              <a:t>E.g., TCP and UDP</a:t>
            </a:r>
          </a:p>
          <a:p>
            <a:r>
              <a:rPr lang="en-US" b="1" dirty="0">
                <a:latin typeface="Arial" charset="0"/>
              </a:rPr>
              <a:t>Network layer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Global communication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between nodes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Hides details of the link technology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IP</a:t>
            </a:r>
          </a:p>
        </p:txBody>
      </p:sp>
    </p:spTree>
    <p:extLst>
      <p:ext uri="{BB962C8B-B14F-4D97-AF65-F5344CB8AC3E}">
        <p14:creationId xmlns:p14="http://schemas.microsoft.com/office/powerpoint/2010/main" val="208947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64EFF77-E4A8-8443-AC15-D5ADA409BA2A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Role of Transport Layer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Application layer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Communication for specific applications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HyperText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Transfer Protocol (HTTP), File Transfer Protocol (FTP), Network News Transfer Protocol (NNTP)</a:t>
            </a:r>
          </a:p>
          <a:p>
            <a:r>
              <a:rPr lang="en-US" b="1" dirty="0">
                <a:latin typeface="Arial" charset="0"/>
              </a:rPr>
              <a:t>Transport layer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Communication between </a:t>
            </a:r>
            <a:r>
              <a:rPr lang="en-US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processes</a:t>
            </a:r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(e.g., socket)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Relies on network layer; serves the application layer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TCP and UDP</a:t>
            </a:r>
          </a:p>
          <a:p>
            <a:r>
              <a:rPr lang="en-US" dirty="0">
                <a:solidFill>
                  <a:srgbClr val="ADADAD"/>
                </a:solidFill>
                <a:latin typeface="Arial" charset="0"/>
              </a:rPr>
              <a:t>Network layer</a:t>
            </a:r>
          </a:p>
          <a:p>
            <a:pPr lvl="1"/>
            <a:r>
              <a:rPr lang="en-US" dirty="0">
                <a:solidFill>
                  <a:srgbClr val="ADADAD"/>
                </a:solidFill>
                <a:latin typeface="Arial" charset="0"/>
                <a:ea typeface="Arial" charset="0"/>
                <a:cs typeface="Arial" charset="0"/>
              </a:rPr>
              <a:t>Logical communication between nodes</a:t>
            </a:r>
          </a:p>
          <a:p>
            <a:pPr lvl="1"/>
            <a:r>
              <a:rPr lang="en-US" dirty="0">
                <a:solidFill>
                  <a:srgbClr val="ADADAD"/>
                </a:solidFill>
                <a:latin typeface="Arial" charset="0"/>
                <a:ea typeface="Arial" charset="0"/>
                <a:cs typeface="Arial" charset="0"/>
              </a:rPr>
              <a:t>Hides details of the link technology</a:t>
            </a:r>
          </a:p>
          <a:p>
            <a:pPr lvl="1"/>
            <a:r>
              <a:rPr lang="en-US" dirty="0">
                <a:solidFill>
                  <a:srgbClr val="ADADAD"/>
                </a:solidFill>
                <a:latin typeface="Arial" charset="0"/>
                <a:ea typeface="Arial" charset="0"/>
                <a:cs typeface="Arial" charset="0"/>
              </a:rPr>
              <a:t>E.g., IP</a:t>
            </a:r>
          </a:p>
        </p:txBody>
      </p:sp>
    </p:spTree>
    <p:extLst>
      <p:ext uri="{BB962C8B-B14F-4D97-AF65-F5344CB8AC3E}">
        <p14:creationId xmlns:p14="http://schemas.microsoft.com/office/powerpoint/2010/main" val="2193918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common end-to-end services for app layer</a:t>
            </a:r>
          </a:p>
          <a:p>
            <a:pPr lvl="1"/>
            <a:r>
              <a:rPr lang="en-US" b="1" dirty="0" smtClean="0"/>
              <a:t>Deal with network on behalf of applications</a:t>
            </a:r>
          </a:p>
          <a:p>
            <a:pPr lvl="1"/>
            <a:r>
              <a:rPr lang="en-US" b="1" dirty="0" smtClean="0"/>
              <a:t>Deal with applications on behalf of networks</a:t>
            </a:r>
          </a:p>
          <a:p>
            <a:pPr lvl="1"/>
            <a:endParaRPr lang="en-US" dirty="0"/>
          </a:p>
          <a:p>
            <a:r>
              <a:rPr lang="en-US" dirty="0" smtClean="0"/>
              <a:t>Could have been built into apps, but want common implementations to make app development easier</a:t>
            </a:r>
          </a:p>
          <a:p>
            <a:pPr lvl="1"/>
            <a:r>
              <a:rPr lang="en-US" b="1" dirty="0" smtClean="0"/>
              <a:t>Since TCP runs on end host, this is about software modularity, not overall network architecture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685800"/>
          </a:xfrm>
        </p:spPr>
        <p:txBody>
          <a:bodyPr/>
          <a:lstStyle/>
          <a:p>
            <a:r>
              <a:rPr lang="en-US" dirty="0" smtClean="0"/>
              <a:t>What Problems Should Be Solved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think in terms of files or </a:t>
            </a:r>
            <a:r>
              <a:rPr lang="en-US" dirty="0" err="1" smtClean="0"/>
              <a:t>bytestreams</a:t>
            </a:r>
            <a:endParaRPr lang="en-US" dirty="0" smtClean="0"/>
          </a:p>
          <a:p>
            <a:pPr lvl="1"/>
            <a:r>
              <a:rPr lang="en-US" dirty="0" smtClean="0"/>
              <a:t>Network deals with packets</a:t>
            </a:r>
          </a:p>
          <a:p>
            <a:pPr lvl="1"/>
            <a:r>
              <a:rPr lang="en-US" dirty="0" smtClean="0"/>
              <a:t>Transport layer needs to translate between them</a:t>
            </a:r>
            <a:endParaRPr lang="en-US" dirty="0"/>
          </a:p>
          <a:p>
            <a:r>
              <a:rPr lang="en-US" dirty="0" smtClean="0"/>
              <a:t>Where does host put incoming data?</a:t>
            </a:r>
          </a:p>
          <a:p>
            <a:pPr lvl="1"/>
            <a:r>
              <a:rPr lang="en-US" dirty="0" smtClean="0"/>
              <a:t>IP just points towards next protocol</a:t>
            </a:r>
          </a:p>
          <a:p>
            <a:pPr lvl="1"/>
            <a:r>
              <a:rPr lang="en-US" dirty="0" smtClean="0"/>
              <a:t>How do you get data to the right application?</a:t>
            </a:r>
          </a:p>
          <a:p>
            <a:pPr lvl="1"/>
            <a:r>
              <a:rPr lang="en-US" dirty="0" smtClean="0"/>
              <a:t>Transport needs to </a:t>
            </a:r>
            <a:r>
              <a:rPr lang="en-US" dirty="0" err="1" smtClean="0"/>
              <a:t>demultiplex</a:t>
            </a:r>
            <a:r>
              <a:rPr lang="en-US" dirty="0" smtClean="0"/>
              <a:t> incoming data (ports)</a:t>
            </a:r>
            <a:endParaRPr lang="en-US" dirty="0"/>
          </a:p>
          <a:p>
            <a:r>
              <a:rPr lang="en-US" dirty="0" smtClean="0"/>
              <a:t>Reliability (for those apps that want it)</a:t>
            </a:r>
            <a:endParaRPr lang="en-US" dirty="0"/>
          </a:p>
          <a:p>
            <a:r>
              <a:rPr lang="en-US" dirty="0" smtClean="0"/>
              <a:t>Corruption </a:t>
            </a:r>
            <a:r>
              <a:rPr lang="en-US" b="1" dirty="0" smtClean="0"/>
              <a:t>(Why?)</a:t>
            </a:r>
          </a:p>
          <a:p>
            <a:r>
              <a:rPr lang="en-US" dirty="0" smtClean="0"/>
              <a:t>Overloading the receiving host?  The network?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8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Announcing 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Gautam</a:t>
            </a:r>
            <a:r>
              <a:rPr lang="en-US" dirty="0" smtClean="0"/>
              <a:t> will explain everything…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1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to Address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Translating between </a:t>
            </a:r>
            <a:r>
              <a:rPr lang="en-US" u="sng" dirty="0" err="1" smtClean="0"/>
              <a:t>bytestreams</a:t>
            </a:r>
            <a:r>
              <a:rPr lang="en-US" u="sng" dirty="0" smtClean="0"/>
              <a:t> and packets</a:t>
            </a:r>
          </a:p>
          <a:p>
            <a:pPr lvl="1"/>
            <a:r>
              <a:rPr lang="en-US" dirty="0" smtClean="0"/>
              <a:t>Do segmentation and reassembly</a:t>
            </a:r>
          </a:p>
          <a:p>
            <a:r>
              <a:rPr lang="en-US" u="sng" dirty="0" err="1" smtClean="0"/>
              <a:t>Demultiplexing</a:t>
            </a:r>
            <a:r>
              <a:rPr lang="en-US" dirty="0" smtClean="0"/>
              <a:t>: identifier for application process</a:t>
            </a:r>
          </a:p>
          <a:p>
            <a:r>
              <a:rPr lang="en-US" u="sng" dirty="0" smtClean="0"/>
              <a:t>Reliability</a:t>
            </a:r>
            <a:r>
              <a:rPr lang="en-US" dirty="0" smtClean="0"/>
              <a:t>: ACKs and all that stuff</a:t>
            </a:r>
          </a:p>
          <a:p>
            <a:pPr lvl="1"/>
            <a:r>
              <a:rPr lang="en-US" dirty="0" smtClean="0"/>
              <a:t>Pieces we haven’t covered: RTT estimation, formats</a:t>
            </a:r>
            <a:endParaRPr lang="en-US" dirty="0"/>
          </a:p>
          <a:p>
            <a:r>
              <a:rPr lang="en-US" u="sng" dirty="0" smtClean="0"/>
              <a:t>Corruption</a:t>
            </a:r>
            <a:r>
              <a:rPr lang="en-US" dirty="0" smtClean="0"/>
              <a:t>: checksum</a:t>
            </a:r>
          </a:p>
          <a:p>
            <a:r>
              <a:rPr lang="en-US" u="sng" dirty="0" smtClean="0"/>
              <a:t>Not overloading receiver</a:t>
            </a:r>
            <a:r>
              <a:rPr lang="en-US" dirty="0" smtClean="0"/>
              <a:t>: limit data in </a:t>
            </a:r>
            <a:r>
              <a:rPr lang="en-US" dirty="0" err="1" smtClean="0"/>
              <a:t>recvr’s</a:t>
            </a:r>
            <a:r>
              <a:rPr lang="en-US" dirty="0" smtClean="0"/>
              <a:t> buffer</a:t>
            </a:r>
            <a:endParaRPr lang="en-US" dirty="0"/>
          </a:p>
          <a:p>
            <a:r>
              <a:rPr lang="en-US" u="sng" dirty="0" smtClean="0"/>
              <a:t>Not overloading network</a:t>
            </a:r>
            <a:r>
              <a:rPr lang="en-US" dirty="0" smtClean="0"/>
              <a:t>: later in semester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4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 is easy!</a:t>
            </a:r>
          </a:p>
          <a:p>
            <a:pPr lvl="1"/>
            <a:r>
              <a:rPr lang="en-US" dirty="0" smtClean="0"/>
              <a:t>except congestion control, which we cover later…</a:t>
            </a:r>
          </a:p>
          <a:p>
            <a:pPr lvl="1"/>
            <a:endParaRPr lang="en-US" dirty="0"/>
          </a:p>
          <a:p>
            <a:r>
              <a:rPr lang="en-US" dirty="0" smtClean="0"/>
              <a:t>Rest of lecture just diving into details</a:t>
            </a:r>
          </a:p>
          <a:p>
            <a:pPr lvl="1"/>
            <a:r>
              <a:rPr lang="en-US" dirty="0" smtClean="0"/>
              <a:t>Nothing is fundamental</a:t>
            </a:r>
          </a:p>
          <a:p>
            <a:pPr lvl="1"/>
            <a:r>
              <a:rPr lang="en-US" dirty="0" smtClean="0"/>
              <a:t>These are just current implementation choices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8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0F0F1E4-AEF2-FB47-B404-2DB10038CAF4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Logical View of Transport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Protocols</a:t>
            </a:r>
          </a:p>
        </p:txBody>
      </p:sp>
      <p:sp>
        <p:nvSpPr>
          <p:cNvPr id="66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5257800" cy="54864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Provide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</a:rPr>
              <a:t> logical communication</a:t>
            </a:r>
            <a:r>
              <a:rPr lang="en-US" sz="2400" dirty="0">
                <a:latin typeface="Arial" charset="0"/>
              </a:rPr>
              <a:t> between application processes running on different </a:t>
            </a:r>
            <a:r>
              <a:rPr lang="en-US" sz="2400" dirty="0" smtClean="0">
                <a:latin typeface="Arial" charset="0"/>
              </a:rPr>
              <a:t>hosts</a:t>
            </a:r>
          </a:p>
          <a:p>
            <a:pPr lvl="6"/>
            <a:endParaRPr lang="en-US" sz="1600" dirty="0">
              <a:latin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Sender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breaks application messages into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segments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and passes to network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layer</a:t>
            </a:r>
          </a:p>
          <a:p>
            <a:pPr lvl="5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Receiver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reassembles segments into messages, passes to application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layer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6624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488113" y="3922713"/>
          <a:ext cx="13049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69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3922713"/>
                        <a:ext cx="13049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5" name="Freeform 5"/>
          <p:cNvSpPr>
            <a:spLocks/>
          </p:cNvSpPr>
          <p:nvPr/>
        </p:nvSpPr>
        <p:spPr bwMode="auto">
          <a:xfrm>
            <a:off x="7089775" y="2522538"/>
            <a:ext cx="1798638" cy="167481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46" name="Freeform 6"/>
          <p:cNvSpPr>
            <a:spLocks/>
          </p:cNvSpPr>
          <p:nvPr/>
        </p:nvSpPr>
        <p:spPr bwMode="auto">
          <a:xfrm>
            <a:off x="5210175" y="2379663"/>
            <a:ext cx="1866900" cy="1589087"/>
          </a:xfrm>
          <a:custGeom>
            <a:avLst/>
            <a:gdLst>
              <a:gd name="T0" fmla="*/ 2147483647 w 1340"/>
              <a:gd name="T1" fmla="*/ 2147483647 h 1191"/>
              <a:gd name="T2" fmla="*/ 2147483647 w 1340"/>
              <a:gd name="T3" fmla="*/ 2147483647 h 1191"/>
              <a:gd name="T4" fmla="*/ 2147483647 w 1340"/>
              <a:gd name="T5" fmla="*/ 2147483647 h 1191"/>
              <a:gd name="T6" fmla="*/ 2147483647 w 1340"/>
              <a:gd name="T7" fmla="*/ 2147483647 h 1191"/>
              <a:gd name="T8" fmla="*/ 2147483647 w 1340"/>
              <a:gd name="T9" fmla="*/ 2147483647 h 1191"/>
              <a:gd name="T10" fmla="*/ 2147483647 w 1340"/>
              <a:gd name="T11" fmla="*/ 2147483647 h 1191"/>
              <a:gd name="T12" fmla="*/ 2147483647 w 1340"/>
              <a:gd name="T13" fmla="*/ 2147483647 h 1191"/>
              <a:gd name="T14" fmla="*/ 2147483647 w 1340"/>
              <a:gd name="T15" fmla="*/ 2147483647 h 1191"/>
              <a:gd name="T16" fmla="*/ 2147483647 w 1340"/>
              <a:gd name="T17" fmla="*/ 2147483647 h 1191"/>
              <a:gd name="T18" fmla="*/ 2147483647 w 1340"/>
              <a:gd name="T19" fmla="*/ 2147483647 h 1191"/>
              <a:gd name="T20" fmla="*/ 2147483647 w 1340"/>
              <a:gd name="T21" fmla="*/ 2147483647 h 1191"/>
              <a:gd name="T22" fmla="*/ 2147483647 w 1340"/>
              <a:gd name="T23" fmla="*/ 2147483647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40"/>
              <a:gd name="T37" fmla="*/ 0 h 1191"/>
              <a:gd name="T38" fmla="*/ 1340 w 1340"/>
              <a:gd name="T39" fmla="*/ 1191 h 119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47" name="Freeform 7"/>
          <p:cNvSpPr>
            <a:spLocks/>
          </p:cNvSpPr>
          <p:nvPr/>
        </p:nvSpPr>
        <p:spPr bwMode="auto">
          <a:xfrm>
            <a:off x="5578475" y="3830638"/>
            <a:ext cx="2974975" cy="221932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248" name="Group 8"/>
          <p:cNvGrpSpPr>
            <a:grpSpLocks/>
          </p:cNvGrpSpPr>
          <p:nvPr/>
        </p:nvGrpSpPr>
        <p:grpSpPr bwMode="auto">
          <a:xfrm>
            <a:off x="5327650" y="2514600"/>
            <a:ext cx="733425" cy="319088"/>
            <a:chOff x="3552" y="246"/>
            <a:chExt cx="527" cy="248"/>
          </a:xfrm>
        </p:grpSpPr>
        <p:graphicFrame>
          <p:nvGraphicFramePr>
            <p:cNvPr id="266511" name="Object 15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70" name="Clip" r:id="rId6" imgW="1308100" imgH="1079500" progId="MS_ClipArt_Gallery.2">
                    <p:embed/>
                  </p:oleObj>
                </mc:Choice>
                <mc:Fallback>
                  <p:oleObj name="Clip" r:id="rId6" imgW="1308100" imgH="1079500" progId="MS_ClipArt_Gallery.2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512" name="Object 16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71" name="Clip" r:id="rId7" imgW="685800" imgH="482600" progId="MS_ClipArt_Gallery.2">
                    <p:embed/>
                  </p:oleObj>
                </mc:Choice>
                <mc:Fallback>
                  <p:oleObj name="Clip" r:id="rId7" imgW="685800" imgH="482600" progId="MS_ClipArt_Gallery.2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13" name="Line 11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49" name="Group 12"/>
          <p:cNvGrpSpPr>
            <a:grpSpLocks/>
          </p:cNvGrpSpPr>
          <p:nvPr/>
        </p:nvGrpSpPr>
        <p:grpSpPr bwMode="auto">
          <a:xfrm>
            <a:off x="5327650" y="3109913"/>
            <a:ext cx="733425" cy="319087"/>
            <a:chOff x="3552" y="246"/>
            <a:chExt cx="527" cy="248"/>
          </a:xfrm>
        </p:grpSpPr>
        <p:graphicFrame>
          <p:nvGraphicFramePr>
            <p:cNvPr id="266508" name="Object 13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72" name="Clip" r:id="rId9" imgW="1308100" imgH="1079500" progId="MS_ClipArt_Gallery.2">
                    <p:embed/>
                  </p:oleObj>
                </mc:Choice>
                <mc:Fallback>
                  <p:oleObj name="Clip" r:id="rId9" imgW="1308100" imgH="1079500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509" name="Object 14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73" name="Clip" r:id="rId10" imgW="685800" imgH="482600" progId="MS_ClipArt_Gallery.2">
                    <p:embed/>
                  </p:oleObj>
                </mc:Choice>
                <mc:Fallback>
                  <p:oleObj name="Clip" r:id="rId10" imgW="685800" imgH="482600" progId="MS_ClipArt_Gallery.2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10" name="Line 15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50" name="Group 16"/>
          <p:cNvGrpSpPr>
            <a:grpSpLocks/>
          </p:cNvGrpSpPr>
          <p:nvPr/>
        </p:nvGrpSpPr>
        <p:grpSpPr bwMode="auto">
          <a:xfrm>
            <a:off x="5703888" y="2897188"/>
            <a:ext cx="69850" cy="214312"/>
            <a:chOff x="3842" y="406"/>
            <a:chExt cx="51" cy="167"/>
          </a:xfrm>
        </p:grpSpPr>
        <p:sp>
          <p:nvSpPr>
            <p:cNvPr id="266505" name="Oval 17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6" name="Oval 18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7" name="Oval 19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51" name="Group 20"/>
          <p:cNvGrpSpPr>
            <a:grpSpLocks/>
          </p:cNvGrpSpPr>
          <p:nvPr/>
        </p:nvGrpSpPr>
        <p:grpSpPr bwMode="auto">
          <a:xfrm>
            <a:off x="6173788" y="3400425"/>
            <a:ext cx="209550" cy="395288"/>
            <a:chOff x="4180" y="783"/>
            <a:chExt cx="150" cy="307"/>
          </a:xfrm>
        </p:grpSpPr>
        <p:sp>
          <p:nvSpPr>
            <p:cNvPr id="266497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8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9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0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1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2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3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4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52" name="Group 29"/>
          <p:cNvGrpSpPr>
            <a:grpSpLocks/>
          </p:cNvGrpSpPr>
          <p:nvPr/>
        </p:nvGrpSpPr>
        <p:grpSpPr bwMode="auto">
          <a:xfrm rot="-5400000">
            <a:off x="6486526" y="3478212"/>
            <a:ext cx="80962" cy="233363"/>
            <a:chOff x="3842" y="406"/>
            <a:chExt cx="51" cy="167"/>
          </a:xfrm>
        </p:grpSpPr>
        <p:sp>
          <p:nvSpPr>
            <p:cNvPr id="266494" name="Oval 30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5" name="Oval 31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6" name="Oval 32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53" name="Line 33"/>
          <p:cNvSpPr>
            <a:spLocks noChangeShapeType="1"/>
          </p:cNvSpPr>
          <p:nvPr/>
        </p:nvSpPr>
        <p:spPr bwMode="auto">
          <a:xfrm>
            <a:off x="6310313" y="3308350"/>
            <a:ext cx="4953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4" name="Line 34"/>
          <p:cNvSpPr>
            <a:spLocks noChangeShapeType="1"/>
          </p:cNvSpPr>
          <p:nvPr/>
        </p:nvSpPr>
        <p:spPr bwMode="auto">
          <a:xfrm>
            <a:off x="6313488" y="3305175"/>
            <a:ext cx="1587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5" name="Line 35"/>
          <p:cNvSpPr>
            <a:spLocks noChangeShapeType="1"/>
          </p:cNvSpPr>
          <p:nvPr/>
        </p:nvSpPr>
        <p:spPr bwMode="auto">
          <a:xfrm>
            <a:off x="6808788" y="3303588"/>
            <a:ext cx="1587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6" name="Line 36"/>
          <p:cNvSpPr>
            <a:spLocks noChangeShapeType="1"/>
          </p:cNvSpPr>
          <p:nvPr/>
        </p:nvSpPr>
        <p:spPr bwMode="auto">
          <a:xfrm>
            <a:off x="6010275" y="2768600"/>
            <a:ext cx="288925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7" name="Line 37"/>
          <p:cNvSpPr>
            <a:spLocks noChangeShapeType="1"/>
          </p:cNvSpPr>
          <p:nvPr/>
        </p:nvSpPr>
        <p:spPr bwMode="auto">
          <a:xfrm flipV="1">
            <a:off x="6022975" y="3054350"/>
            <a:ext cx="276225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8" name="Line 38"/>
          <p:cNvSpPr>
            <a:spLocks noChangeShapeType="1"/>
          </p:cNvSpPr>
          <p:nvPr/>
        </p:nvSpPr>
        <p:spPr bwMode="auto">
          <a:xfrm flipV="1">
            <a:off x="6550025" y="3140075"/>
            <a:ext cx="1588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259" name="Group 39"/>
          <p:cNvGrpSpPr>
            <a:grpSpLocks/>
          </p:cNvGrpSpPr>
          <p:nvPr/>
        </p:nvGrpSpPr>
        <p:grpSpPr bwMode="auto">
          <a:xfrm>
            <a:off x="6669088" y="3378200"/>
            <a:ext cx="209550" cy="395288"/>
            <a:chOff x="4180" y="783"/>
            <a:chExt cx="150" cy="307"/>
          </a:xfrm>
        </p:grpSpPr>
        <p:sp>
          <p:nvSpPr>
            <p:cNvPr id="266486" name="AutoShape 4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7" name="Rectangle 4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8" name="Rectangle 4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9" name="AutoShape 4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0" name="Line 4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1" name="Line 4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2" name="Rectangle 4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3" name="Rectangle 4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60" name="Group 48"/>
          <p:cNvGrpSpPr>
            <a:grpSpLocks/>
          </p:cNvGrpSpPr>
          <p:nvPr/>
        </p:nvGrpSpPr>
        <p:grpSpPr bwMode="auto">
          <a:xfrm>
            <a:off x="5711825" y="3997325"/>
            <a:ext cx="479425" cy="925513"/>
            <a:chOff x="3314" y="1248"/>
            <a:chExt cx="344" cy="694"/>
          </a:xfrm>
        </p:grpSpPr>
        <p:graphicFrame>
          <p:nvGraphicFramePr>
            <p:cNvPr id="266477" name="Object 11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74" name="Clip" r:id="rId11" imgW="1308100" imgH="1079500" progId="MS_ClipArt_Gallery.2">
                    <p:embed/>
                  </p:oleObj>
                </mc:Choice>
                <mc:Fallback>
                  <p:oleObj name="Clip" r:id="rId11" imgW="1308100" imgH="1079500" progId="MS_ClipArt_Gallery.2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78" name="Line 50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6479" name="Object 12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75" name="Clip" r:id="rId12" imgW="1308100" imgH="1079500" progId="MS_ClipArt_Gallery.2">
                    <p:embed/>
                  </p:oleObj>
                </mc:Choice>
                <mc:Fallback>
                  <p:oleObj name="Clip" r:id="rId12" imgW="1308100" imgH="1079500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80" name="Line 52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481" name="Group 53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266483" name="Oval 54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84" name="Oval 55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85" name="Oval 56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482" name="Line 57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66261" name="Object 3"/>
          <p:cNvGraphicFramePr>
            <a:graphicFrameLocks noChangeAspect="1"/>
          </p:cNvGraphicFramePr>
          <p:nvPr/>
        </p:nvGraphicFramePr>
        <p:xfrm>
          <a:off x="5965825" y="4995863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76" name="Clip" r:id="rId13" imgW="1308100" imgH="1079500" progId="MS_ClipArt_Gallery.2">
                  <p:embed/>
                </p:oleObj>
              </mc:Choice>
              <mc:Fallback>
                <p:oleObj name="Clip" r:id="rId13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4995863"/>
                        <a:ext cx="4159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2" name="Oval 59"/>
          <p:cNvSpPr>
            <a:spLocks noChangeArrowheads="1"/>
          </p:cNvSpPr>
          <p:nvPr/>
        </p:nvSpPr>
        <p:spPr bwMode="auto">
          <a:xfrm rot="-5400000">
            <a:off x="6382544" y="5099844"/>
            <a:ext cx="63500" cy="65088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3" name="Oval 60"/>
          <p:cNvSpPr>
            <a:spLocks noChangeArrowheads="1"/>
          </p:cNvSpPr>
          <p:nvPr/>
        </p:nvSpPr>
        <p:spPr bwMode="auto">
          <a:xfrm rot="-5400000">
            <a:off x="6467476" y="5097462"/>
            <a:ext cx="63500" cy="6667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4" name="Oval 61"/>
          <p:cNvSpPr>
            <a:spLocks noChangeArrowheads="1"/>
          </p:cNvSpPr>
          <p:nvPr/>
        </p:nvSpPr>
        <p:spPr bwMode="auto">
          <a:xfrm rot="-5400000">
            <a:off x="6545263" y="5102225"/>
            <a:ext cx="61912" cy="65088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5" name="Line 62"/>
          <p:cNvSpPr>
            <a:spLocks noChangeShapeType="1"/>
          </p:cNvSpPr>
          <p:nvPr/>
        </p:nvSpPr>
        <p:spPr bwMode="auto">
          <a:xfrm rot="-5400000">
            <a:off x="6804819" y="4982369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6" name="Line 63"/>
          <p:cNvSpPr>
            <a:spLocks noChangeShapeType="1"/>
          </p:cNvSpPr>
          <p:nvPr/>
        </p:nvSpPr>
        <p:spPr bwMode="auto">
          <a:xfrm rot="5400000" flipH="1">
            <a:off x="6178550" y="4973638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7" name="Line 64"/>
          <p:cNvSpPr>
            <a:spLocks noChangeShapeType="1"/>
          </p:cNvSpPr>
          <p:nvPr/>
        </p:nvSpPr>
        <p:spPr bwMode="auto">
          <a:xfrm rot="16200000" flipV="1">
            <a:off x="6525419" y="4634707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8" name="Line 65"/>
          <p:cNvSpPr>
            <a:spLocks noChangeShapeType="1"/>
          </p:cNvSpPr>
          <p:nvPr/>
        </p:nvSpPr>
        <p:spPr bwMode="auto">
          <a:xfrm flipV="1">
            <a:off x="6191250" y="4573588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9" name="Line 66"/>
          <p:cNvSpPr>
            <a:spLocks noChangeShapeType="1"/>
          </p:cNvSpPr>
          <p:nvPr/>
        </p:nvSpPr>
        <p:spPr bwMode="auto">
          <a:xfrm>
            <a:off x="6792913" y="4619625"/>
            <a:ext cx="303212" cy="385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0" name="Line 67"/>
          <p:cNvSpPr>
            <a:spLocks noChangeShapeType="1"/>
          </p:cNvSpPr>
          <p:nvPr/>
        </p:nvSpPr>
        <p:spPr bwMode="auto">
          <a:xfrm flipH="1">
            <a:off x="7588250" y="4616450"/>
            <a:ext cx="279400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71" name="Object 4"/>
          <p:cNvGraphicFramePr>
            <a:graphicFrameLocks noChangeAspect="1"/>
          </p:cNvGraphicFramePr>
          <p:nvPr/>
        </p:nvGraphicFramePr>
        <p:xfrm>
          <a:off x="7766050" y="4168775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77" name="Clip" r:id="rId14" imgW="977900" imgH="1206500" progId="MS_ClipArt_Gallery.2">
                  <p:embed/>
                </p:oleObj>
              </mc:Choice>
              <mc:Fallback>
                <p:oleObj name="Clip" r:id="rId14" imgW="977900" imgH="1206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4168775"/>
                        <a:ext cx="203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2" name="Object 5"/>
          <p:cNvGraphicFramePr>
            <a:graphicFrameLocks noChangeAspect="1"/>
          </p:cNvGraphicFramePr>
          <p:nvPr/>
        </p:nvGraphicFramePr>
        <p:xfrm>
          <a:off x="6429375" y="4249738"/>
          <a:ext cx="203200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78" name="Clip" r:id="rId16" imgW="977900" imgH="1206500" progId="MS_ClipArt_Gallery.2">
                  <p:embed/>
                </p:oleObj>
              </mc:Choice>
              <mc:Fallback>
                <p:oleObj name="Clip" r:id="rId16" imgW="977900" imgH="1206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4249738"/>
                        <a:ext cx="203200" cy="23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273" name="Group 70"/>
          <p:cNvGrpSpPr>
            <a:grpSpLocks/>
          </p:cNvGrpSpPr>
          <p:nvPr/>
        </p:nvGrpSpPr>
        <p:grpSpPr bwMode="auto">
          <a:xfrm>
            <a:off x="6777038" y="5446713"/>
            <a:ext cx="406400" cy="427037"/>
            <a:chOff x="2870" y="1518"/>
            <a:chExt cx="292" cy="320"/>
          </a:xfrm>
        </p:grpSpPr>
        <p:graphicFrame>
          <p:nvGraphicFramePr>
            <p:cNvPr id="266475" name="Object 9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79" name="Clip" r:id="rId17" imgW="825500" imgH="838200" progId="MS_ClipArt_Gallery.2">
                    <p:embed/>
                  </p:oleObj>
                </mc:Choice>
                <mc:Fallback>
                  <p:oleObj name="Clip" r:id="rId17" imgW="825500" imgH="83820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76" name="Object 10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80" name="Clip" r:id="rId19" imgW="1270000" imgH="1193800" progId="MS_ClipArt_Gallery.2">
                    <p:embed/>
                  </p:oleObj>
                </mc:Choice>
                <mc:Fallback>
                  <p:oleObj name="Clip" r:id="rId19" imgW="1270000" imgH="1193800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274" name="Group 73"/>
          <p:cNvGrpSpPr>
            <a:grpSpLocks/>
          </p:cNvGrpSpPr>
          <p:nvPr/>
        </p:nvGrpSpPr>
        <p:grpSpPr bwMode="auto">
          <a:xfrm>
            <a:off x="7554913" y="5478463"/>
            <a:ext cx="406400" cy="427037"/>
            <a:chOff x="2870" y="1518"/>
            <a:chExt cx="292" cy="320"/>
          </a:xfrm>
        </p:grpSpPr>
        <p:graphicFrame>
          <p:nvGraphicFramePr>
            <p:cNvPr id="266473" name="Object 7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81" name="Clip" r:id="rId21" imgW="825500" imgH="838200" progId="MS_ClipArt_Gallery.2">
                    <p:embed/>
                  </p:oleObj>
                </mc:Choice>
                <mc:Fallback>
                  <p:oleObj name="Clip" r:id="rId21" imgW="825500" imgH="8382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74" name="Object 8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82" name="Clip" r:id="rId22" imgW="1270000" imgH="1193800" progId="MS_ClipArt_Gallery.2">
                    <p:embed/>
                  </p:oleObj>
                </mc:Choice>
                <mc:Fallback>
                  <p:oleObj name="Clip" r:id="rId22" imgW="1270000" imgH="119380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275" name="Group 76"/>
          <p:cNvGrpSpPr>
            <a:grpSpLocks/>
          </p:cNvGrpSpPr>
          <p:nvPr/>
        </p:nvGrpSpPr>
        <p:grpSpPr bwMode="auto">
          <a:xfrm>
            <a:off x="7140575" y="5194300"/>
            <a:ext cx="379413" cy="376238"/>
            <a:chOff x="4733" y="2082"/>
            <a:chExt cx="272" cy="282"/>
          </a:xfrm>
        </p:grpSpPr>
        <p:graphicFrame>
          <p:nvGraphicFramePr>
            <p:cNvPr id="266471" name="Object 6"/>
            <p:cNvGraphicFramePr>
              <a:graphicFrameLocks noChangeAspect="1"/>
            </p:cNvGraphicFramePr>
            <p:nvPr/>
          </p:nvGraphicFramePr>
          <p:xfrm>
            <a:off x="4733" y="2082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283" name="Clip" r:id="rId23" imgW="825500" imgH="838200" progId="MS_ClipArt_Gallery.2">
                    <p:embed/>
                  </p:oleObj>
                </mc:Choice>
                <mc:Fallback>
                  <p:oleObj name="Clip" r:id="rId23" imgW="825500" imgH="8382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3" y="2082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72" name="Rectangle 78"/>
            <p:cNvSpPr>
              <a:spLocks noChangeArrowheads="1"/>
            </p:cNvSpPr>
            <p:nvPr/>
          </p:nvSpPr>
          <p:spPr bwMode="auto">
            <a:xfrm>
              <a:off x="4812" y="2181"/>
              <a:ext cx="192" cy="18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76" name="Line 79"/>
          <p:cNvSpPr>
            <a:spLocks noChangeShapeType="1"/>
          </p:cNvSpPr>
          <p:nvPr/>
        </p:nvSpPr>
        <p:spPr bwMode="auto">
          <a:xfrm>
            <a:off x="7446963" y="50974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277" name="Group 80"/>
          <p:cNvGrpSpPr>
            <a:grpSpLocks/>
          </p:cNvGrpSpPr>
          <p:nvPr/>
        </p:nvGrpSpPr>
        <p:grpSpPr bwMode="auto">
          <a:xfrm>
            <a:off x="8167688" y="4521200"/>
            <a:ext cx="207962" cy="409575"/>
            <a:chOff x="4180" y="783"/>
            <a:chExt cx="150" cy="307"/>
          </a:xfrm>
        </p:grpSpPr>
        <p:sp>
          <p:nvSpPr>
            <p:cNvPr id="266463" name="AutoShape 8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4" name="Rectangle 8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5" name="Rectangle 8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6" name="AutoShape 8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7" name="Line 8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8" name="Line 8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9" name="Rectangle 8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0" name="Rectangle 8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78" name="Group 89"/>
          <p:cNvGrpSpPr>
            <a:grpSpLocks/>
          </p:cNvGrpSpPr>
          <p:nvPr/>
        </p:nvGrpSpPr>
        <p:grpSpPr bwMode="auto">
          <a:xfrm>
            <a:off x="8154988" y="4965700"/>
            <a:ext cx="207962" cy="409575"/>
            <a:chOff x="4180" y="783"/>
            <a:chExt cx="150" cy="307"/>
          </a:xfrm>
        </p:grpSpPr>
        <p:sp>
          <p:nvSpPr>
            <p:cNvPr id="266455" name="AutoShape 9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6" name="Rectangle 9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7" name="Rectangle 9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8" name="AutoShape 9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9" name="Line 9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0" name="Line 9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1" name="Rectangle 9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2" name="Rectangle 9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79" name="Line 98"/>
          <p:cNvSpPr>
            <a:spLocks noChangeShapeType="1"/>
          </p:cNvSpPr>
          <p:nvPr/>
        </p:nvSpPr>
        <p:spPr bwMode="auto">
          <a:xfrm rot="5400000" flipH="1">
            <a:off x="7781131" y="4895057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0" name="Line 99"/>
          <p:cNvSpPr>
            <a:spLocks noChangeShapeType="1"/>
          </p:cNvSpPr>
          <p:nvPr/>
        </p:nvSpPr>
        <p:spPr bwMode="auto">
          <a:xfrm rot="-5400000">
            <a:off x="8135144" y="5147469"/>
            <a:ext cx="0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1" name="Line 100"/>
          <p:cNvSpPr>
            <a:spLocks noChangeShapeType="1"/>
          </p:cNvSpPr>
          <p:nvPr/>
        </p:nvSpPr>
        <p:spPr bwMode="auto">
          <a:xfrm rot="-5400000">
            <a:off x="8124825" y="4678363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2" name="Line 101"/>
          <p:cNvSpPr>
            <a:spLocks noChangeShapeType="1"/>
          </p:cNvSpPr>
          <p:nvPr/>
        </p:nvSpPr>
        <p:spPr bwMode="auto">
          <a:xfrm flipV="1">
            <a:off x="6804025" y="2819400"/>
            <a:ext cx="458788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3" name="Line 102"/>
          <p:cNvSpPr>
            <a:spLocks noChangeShapeType="1"/>
          </p:cNvSpPr>
          <p:nvPr/>
        </p:nvSpPr>
        <p:spPr bwMode="auto">
          <a:xfrm>
            <a:off x="7739063" y="28035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4" name="Line 103"/>
          <p:cNvSpPr>
            <a:spLocks noChangeShapeType="1"/>
          </p:cNvSpPr>
          <p:nvPr/>
        </p:nvSpPr>
        <p:spPr bwMode="auto">
          <a:xfrm flipH="1">
            <a:off x="8258175" y="3140075"/>
            <a:ext cx="241300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5" name="Line 104"/>
          <p:cNvSpPr>
            <a:spLocks noChangeShapeType="1"/>
          </p:cNvSpPr>
          <p:nvPr/>
        </p:nvSpPr>
        <p:spPr bwMode="auto">
          <a:xfrm>
            <a:off x="7488238" y="291623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6" name="Line 105"/>
          <p:cNvSpPr>
            <a:spLocks noChangeShapeType="1"/>
          </p:cNvSpPr>
          <p:nvPr/>
        </p:nvSpPr>
        <p:spPr bwMode="auto">
          <a:xfrm>
            <a:off x="7513638" y="3563938"/>
            <a:ext cx="534987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7" name="Line 106"/>
          <p:cNvSpPr>
            <a:spLocks noChangeShapeType="1"/>
          </p:cNvSpPr>
          <p:nvPr/>
        </p:nvSpPr>
        <p:spPr bwMode="auto">
          <a:xfrm flipH="1">
            <a:off x="7974013" y="4029075"/>
            <a:ext cx="2667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8" name="Line 107"/>
          <p:cNvSpPr>
            <a:spLocks noChangeShapeType="1"/>
          </p:cNvSpPr>
          <p:nvPr/>
        </p:nvSpPr>
        <p:spPr bwMode="auto">
          <a:xfrm flipH="1">
            <a:off x="7747000" y="3108325"/>
            <a:ext cx="560388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9" name="Line 108"/>
          <p:cNvSpPr>
            <a:spLocks noChangeShapeType="1"/>
          </p:cNvSpPr>
          <p:nvPr/>
        </p:nvSpPr>
        <p:spPr bwMode="auto">
          <a:xfrm flipH="1">
            <a:off x="7756525" y="2547938"/>
            <a:ext cx="350838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0" name="Line 109"/>
          <p:cNvSpPr>
            <a:spLocks noChangeShapeType="1"/>
          </p:cNvSpPr>
          <p:nvPr/>
        </p:nvSpPr>
        <p:spPr bwMode="auto">
          <a:xfrm flipH="1">
            <a:off x="8474075" y="2724150"/>
            <a:ext cx="201613" cy="17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291" name="Group 110"/>
          <p:cNvGrpSpPr>
            <a:grpSpLocks/>
          </p:cNvGrpSpPr>
          <p:nvPr/>
        </p:nvGrpSpPr>
        <p:grpSpPr bwMode="auto">
          <a:xfrm>
            <a:off x="6284913" y="2916238"/>
            <a:ext cx="501650" cy="233362"/>
            <a:chOff x="3600" y="219"/>
            <a:chExt cx="360" cy="175"/>
          </a:xfrm>
        </p:grpSpPr>
        <p:sp>
          <p:nvSpPr>
            <p:cNvPr id="266442" name="Oval 1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3" name="Line 1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4" name="Line 1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5" name="Rectangle 1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266446" name="Oval 1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447" name="Group 1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6452" name="Line 1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3" name="Line 1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4" name="Line 1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48" name="Group 1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6449" name="Line 1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0" name="Line 1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1" name="Line 1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292" name="Group 124"/>
          <p:cNvGrpSpPr>
            <a:grpSpLocks/>
          </p:cNvGrpSpPr>
          <p:nvPr/>
        </p:nvGrpSpPr>
        <p:grpSpPr bwMode="auto">
          <a:xfrm>
            <a:off x="7237413" y="2687638"/>
            <a:ext cx="501650" cy="233362"/>
            <a:chOff x="3600" y="219"/>
            <a:chExt cx="360" cy="175"/>
          </a:xfrm>
        </p:grpSpPr>
        <p:sp>
          <p:nvSpPr>
            <p:cNvPr id="266429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0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1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2" name="Rectangle 12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266433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434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643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4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4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35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6436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7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8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293" name="Group 138"/>
          <p:cNvGrpSpPr>
            <a:grpSpLocks/>
          </p:cNvGrpSpPr>
          <p:nvPr/>
        </p:nvGrpSpPr>
        <p:grpSpPr bwMode="auto">
          <a:xfrm>
            <a:off x="7254875" y="3344863"/>
            <a:ext cx="501650" cy="233362"/>
            <a:chOff x="3600" y="219"/>
            <a:chExt cx="360" cy="175"/>
          </a:xfrm>
        </p:grpSpPr>
        <p:sp>
          <p:nvSpPr>
            <p:cNvPr id="266416" name="Oval 1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7" name="Line 1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8" name="Line 1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9" name="Rectangle 14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266420" name="Oval 1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421" name="Group 1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6426" name="Line 1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7" name="Line 1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8" name="Line 1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22" name="Group 1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6423" name="Line 1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4" name="Line 1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5" name="Line 1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294" name="Group 152"/>
          <p:cNvGrpSpPr>
            <a:grpSpLocks/>
          </p:cNvGrpSpPr>
          <p:nvPr/>
        </p:nvGrpSpPr>
        <p:grpSpPr bwMode="auto">
          <a:xfrm>
            <a:off x="8224838" y="2895600"/>
            <a:ext cx="500062" cy="233363"/>
            <a:chOff x="3600" y="219"/>
            <a:chExt cx="360" cy="175"/>
          </a:xfrm>
        </p:grpSpPr>
        <p:sp>
          <p:nvSpPr>
            <p:cNvPr id="266403" name="Oval 1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4" name="Line 1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5" name="Line 1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6" name="Rectangle 1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266407" name="Oval 1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408" name="Group 1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6413" name="Line 1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4" name="Line 1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5" name="Line 1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09" name="Group 1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6410" name="Line 1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1" name="Line 1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2" name="Line 1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295" name="Group 166"/>
          <p:cNvGrpSpPr>
            <a:grpSpLocks/>
          </p:cNvGrpSpPr>
          <p:nvPr/>
        </p:nvGrpSpPr>
        <p:grpSpPr bwMode="auto">
          <a:xfrm>
            <a:off x="8031163" y="3792538"/>
            <a:ext cx="501650" cy="233362"/>
            <a:chOff x="3600" y="219"/>
            <a:chExt cx="360" cy="175"/>
          </a:xfrm>
        </p:grpSpPr>
        <p:sp>
          <p:nvSpPr>
            <p:cNvPr id="266390" name="Oval 16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1" name="Line 16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2" name="Line 16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3" name="Rectangle 17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266394" name="Oval 17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95" name="Group 17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6400" name="Line 1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1" name="Line 1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2" name="Line 1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96" name="Group 17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6397" name="Line 1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8" name="Line 1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9" name="Line 1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296" name="Group 180"/>
          <p:cNvGrpSpPr>
            <a:grpSpLocks/>
          </p:cNvGrpSpPr>
          <p:nvPr/>
        </p:nvGrpSpPr>
        <p:grpSpPr bwMode="auto">
          <a:xfrm>
            <a:off x="7697788" y="4376738"/>
            <a:ext cx="501650" cy="234950"/>
            <a:chOff x="3600" y="219"/>
            <a:chExt cx="360" cy="175"/>
          </a:xfrm>
        </p:grpSpPr>
        <p:sp>
          <p:nvSpPr>
            <p:cNvPr id="266377" name="Oval 18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8" name="Line 18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9" name="Line 18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0" name="Rectangle 18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266381" name="Oval 18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82" name="Group 18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6387" name="Line 1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8" name="Line 1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9" name="Line 1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83" name="Group 19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6384" name="Line 1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5" name="Line 1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6" name="Line 1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297" name="Group 194"/>
          <p:cNvGrpSpPr>
            <a:grpSpLocks/>
          </p:cNvGrpSpPr>
          <p:nvPr/>
        </p:nvGrpSpPr>
        <p:grpSpPr bwMode="auto">
          <a:xfrm>
            <a:off x="7088188" y="4865688"/>
            <a:ext cx="500062" cy="233362"/>
            <a:chOff x="3600" y="219"/>
            <a:chExt cx="360" cy="175"/>
          </a:xfrm>
        </p:grpSpPr>
        <p:sp>
          <p:nvSpPr>
            <p:cNvPr id="266364" name="Oval 1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5" name="Line 1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6" name="Line 1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7" name="Rectangle 19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266368" name="Oval 1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69" name="Group 2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6374" name="Line 2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75" name="Line 2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76" name="Line 2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70" name="Group 2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6371" name="Line 2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72" name="Line 2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73" name="Line 2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298" name="Group 208"/>
          <p:cNvGrpSpPr>
            <a:grpSpLocks/>
          </p:cNvGrpSpPr>
          <p:nvPr/>
        </p:nvGrpSpPr>
        <p:grpSpPr bwMode="auto">
          <a:xfrm>
            <a:off x="6284913" y="4489450"/>
            <a:ext cx="501650" cy="233363"/>
            <a:chOff x="3600" y="219"/>
            <a:chExt cx="360" cy="175"/>
          </a:xfrm>
        </p:grpSpPr>
        <p:sp>
          <p:nvSpPr>
            <p:cNvPr id="266351" name="Oval 20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2" name="Line 21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3" name="Line 21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4" name="Rectangle 21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266355" name="Oval 21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56" name="Group 21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6361" name="Line 2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62" name="Line 2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63" name="Line 2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57" name="Group 21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6358" name="Line 2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59" name="Line 2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60" name="Line 2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6299" name="Line 222"/>
          <p:cNvSpPr>
            <a:spLocks noChangeShapeType="1"/>
          </p:cNvSpPr>
          <p:nvPr/>
        </p:nvSpPr>
        <p:spPr bwMode="auto">
          <a:xfrm flipV="1">
            <a:off x="6540500" y="4702175"/>
            <a:ext cx="1588" cy="249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00" name="Group 223"/>
          <p:cNvGrpSpPr>
            <a:grpSpLocks/>
          </p:cNvGrpSpPr>
          <p:nvPr/>
        </p:nvGrpSpPr>
        <p:grpSpPr bwMode="auto">
          <a:xfrm>
            <a:off x="4994275" y="2036763"/>
            <a:ext cx="814388" cy="854075"/>
            <a:chOff x="4180" y="744"/>
            <a:chExt cx="513" cy="538"/>
          </a:xfrm>
        </p:grpSpPr>
        <p:sp>
          <p:nvSpPr>
            <p:cNvPr id="266344" name="Rectangle 22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5" name="Rectangle 22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6" name="Rectangle 22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7" name="Text Box 22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000" b="0" dirty="0">
                  <a:latin typeface="Comic Sans MS" charset="0"/>
                </a:rPr>
                <a:t>application</a:t>
              </a:r>
            </a:p>
            <a:p>
              <a:pPr algn="ctr"/>
              <a:r>
                <a:rPr lang="en-US" sz="1000" b="0" dirty="0">
                  <a:solidFill>
                    <a:schemeClr val="bg1"/>
                  </a:solidFill>
                  <a:latin typeface="Comic Sans MS" charset="0"/>
                </a:rPr>
                <a:t>transport</a:t>
              </a:r>
              <a:endParaRPr lang="en-US" sz="1000" b="0" dirty="0">
                <a:latin typeface="Comic Sans MS" charset="0"/>
              </a:endParaRPr>
            </a:p>
            <a:p>
              <a:pPr algn="ctr"/>
              <a:r>
                <a:rPr lang="en-US" sz="1000" b="0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physical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266348" name="Line 22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9" name="Line 22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0" name="Line 23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01" name="Group 231"/>
          <p:cNvGrpSpPr>
            <a:grpSpLocks/>
          </p:cNvGrpSpPr>
          <p:nvPr/>
        </p:nvGrpSpPr>
        <p:grpSpPr bwMode="auto">
          <a:xfrm>
            <a:off x="8118475" y="4922838"/>
            <a:ext cx="814388" cy="854075"/>
            <a:chOff x="4180" y="744"/>
            <a:chExt cx="513" cy="538"/>
          </a:xfrm>
        </p:grpSpPr>
        <p:sp>
          <p:nvSpPr>
            <p:cNvPr id="266337" name="Rectangle 232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8" name="Rectangle 233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9" name="Rectangle 234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0" name="Text Box 235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000" b="0" dirty="0">
                  <a:latin typeface="Comic Sans MS" charset="0"/>
                </a:rPr>
                <a:t>application</a:t>
              </a:r>
            </a:p>
            <a:p>
              <a:pPr algn="ctr"/>
              <a:r>
                <a:rPr lang="en-US" sz="1000" b="0" dirty="0">
                  <a:solidFill>
                    <a:schemeClr val="bg1"/>
                  </a:solidFill>
                  <a:latin typeface="Comic Sans MS" charset="0"/>
                </a:rPr>
                <a:t>transport</a:t>
              </a:r>
              <a:endParaRPr lang="en-US" sz="1000" b="0" dirty="0">
                <a:latin typeface="Comic Sans MS" charset="0"/>
              </a:endParaRPr>
            </a:p>
            <a:p>
              <a:pPr algn="ctr"/>
              <a:r>
                <a:rPr lang="en-US" sz="1000" b="0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physical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266341" name="Line 236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2" name="Line 237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3" name="Line 238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02" name="Group 239"/>
          <p:cNvGrpSpPr>
            <a:grpSpLocks/>
          </p:cNvGrpSpPr>
          <p:nvPr/>
        </p:nvGrpSpPr>
        <p:grpSpPr bwMode="auto">
          <a:xfrm>
            <a:off x="7456488" y="4041775"/>
            <a:ext cx="814387" cy="701675"/>
            <a:chOff x="2923" y="3345"/>
            <a:chExt cx="513" cy="442"/>
          </a:xfrm>
        </p:grpSpPr>
        <p:sp>
          <p:nvSpPr>
            <p:cNvPr id="266332" name="Rectangle 24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3" name="Rectangle 24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4" name="Text Box 24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endParaRPr lang="en-US" sz="1000" b="0" dirty="0">
                <a:latin typeface="Comic Sans MS" charset="0"/>
              </a:endParaRPr>
            </a:p>
            <a:p>
              <a:pPr algn="ctr"/>
              <a:r>
                <a:rPr lang="en-US" sz="1000" b="0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physical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266335" name="Line 24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6" name="Line 24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03" name="Group 245"/>
          <p:cNvGrpSpPr>
            <a:grpSpLocks/>
          </p:cNvGrpSpPr>
          <p:nvPr/>
        </p:nvGrpSpPr>
        <p:grpSpPr bwMode="auto">
          <a:xfrm>
            <a:off x="7989888" y="3460750"/>
            <a:ext cx="814387" cy="701675"/>
            <a:chOff x="2923" y="3345"/>
            <a:chExt cx="513" cy="442"/>
          </a:xfrm>
        </p:grpSpPr>
        <p:sp>
          <p:nvSpPr>
            <p:cNvPr id="266327" name="Rectangle 24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8" name="Rectangle 24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9" name="Text Box 24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endParaRPr lang="en-US" sz="1000" b="0" dirty="0">
                <a:latin typeface="Comic Sans MS" charset="0"/>
              </a:endParaRPr>
            </a:p>
            <a:p>
              <a:pPr algn="ctr"/>
              <a:r>
                <a:rPr lang="en-US" sz="1000" b="0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physical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266330" name="Line 24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1" name="Line 25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04" name="Group 251"/>
          <p:cNvGrpSpPr>
            <a:grpSpLocks/>
          </p:cNvGrpSpPr>
          <p:nvPr/>
        </p:nvGrpSpPr>
        <p:grpSpPr bwMode="auto">
          <a:xfrm>
            <a:off x="7104063" y="3155950"/>
            <a:ext cx="814387" cy="701675"/>
            <a:chOff x="2923" y="3345"/>
            <a:chExt cx="513" cy="442"/>
          </a:xfrm>
        </p:grpSpPr>
        <p:sp>
          <p:nvSpPr>
            <p:cNvPr id="266322" name="Rectangle 25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3" name="Rectangle 25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4" name="Text Box 25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endParaRPr lang="en-US" sz="1000" b="0" dirty="0">
                <a:latin typeface="Comic Sans MS" charset="0"/>
              </a:endParaRPr>
            </a:p>
            <a:p>
              <a:pPr algn="ctr"/>
              <a:r>
                <a:rPr lang="en-US" sz="1000" b="0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physical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266325" name="Line 25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6" name="Line 25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05" name="Group 257"/>
          <p:cNvGrpSpPr>
            <a:grpSpLocks/>
          </p:cNvGrpSpPr>
          <p:nvPr/>
        </p:nvGrpSpPr>
        <p:grpSpPr bwMode="auto">
          <a:xfrm>
            <a:off x="7037388" y="2384425"/>
            <a:ext cx="814387" cy="701675"/>
            <a:chOff x="2923" y="3345"/>
            <a:chExt cx="513" cy="442"/>
          </a:xfrm>
        </p:grpSpPr>
        <p:sp>
          <p:nvSpPr>
            <p:cNvPr id="266317" name="Rectangle 25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8" name="Rectangle 25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9" name="Text Box 26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endParaRPr lang="en-US" sz="1000" b="0" dirty="0">
                <a:latin typeface="Comic Sans MS" charset="0"/>
              </a:endParaRPr>
            </a:p>
            <a:p>
              <a:pPr algn="ctr"/>
              <a:r>
                <a:rPr lang="en-US" sz="1000" b="0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physical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266320" name="Line 26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1" name="Line 26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06" name="Group 263"/>
          <p:cNvGrpSpPr>
            <a:grpSpLocks/>
          </p:cNvGrpSpPr>
          <p:nvPr/>
        </p:nvGrpSpPr>
        <p:grpSpPr bwMode="auto">
          <a:xfrm>
            <a:off x="6103938" y="2670175"/>
            <a:ext cx="814387" cy="701675"/>
            <a:chOff x="2923" y="3345"/>
            <a:chExt cx="513" cy="442"/>
          </a:xfrm>
        </p:grpSpPr>
        <p:sp>
          <p:nvSpPr>
            <p:cNvPr id="266312" name="Rectangle 26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3" name="Rectangle 26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4" name="Text Box 26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endParaRPr lang="en-US" sz="1000" b="0" dirty="0">
                <a:latin typeface="Comic Sans MS" charset="0"/>
              </a:endParaRPr>
            </a:p>
            <a:p>
              <a:pPr algn="ctr"/>
              <a:r>
                <a:rPr lang="en-US" sz="1000" b="0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1000" b="0" dirty="0">
                  <a:latin typeface="Comic Sans MS" charset="0"/>
                </a:rPr>
                <a:t>physical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266315" name="Line 26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6" name="Line 26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07" name="Group 269"/>
          <p:cNvGrpSpPr>
            <a:grpSpLocks/>
          </p:cNvGrpSpPr>
          <p:nvPr/>
        </p:nvGrpSpPr>
        <p:grpSpPr bwMode="auto">
          <a:xfrm rot="2937887">
            <a:off x="5049838" y="3489325"/>
            <a:ext cx="3781425" cy="434975"/>
            <a:chOff x="2937" y="3579"/>
            <a:chExt cx="2382" cy="274"/>
          </a:xfrm>
        </p:grpSpPr>
        <p:sp>
          <p:nvSpPr>
            <p:cNvPr id="266308" name="Rectangle 270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9" name="Text Box 271"/>
            <p:cNvSpPr txBox="1">
              <a:spLocks noChangeArrowheads="1"/>
            </p:cNvSpPr>
            <p:nvPr/>
          </p:nvSpPr>
          <p:spPr bwMode="auto">
            <a:xfrm>
              <a:off x="3340" y="3619"/>
              <a:ext cx="16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bg1"/>
                  </a:solidFill>
                  <a:latin typeface="Comic Sans MS" charset="0"/>
                </a:rPr>
                <a:t>logical end-end transport</a:t>
              </a:r>
              <a:endParaRPr lang="en-US" sz="1600" b="0">
                <a:latin typeface="Comic Sans MS" charset="0"/>
              </a:endParaRPr>
            </a:p>
          </p:txBody>
        </p:sp>
        <p:sp>
          <p:nvSpPr>
            <p:cNvPr id="266310" name="Freeform 272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1" name="Freeform 273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F1124FF-BE3C-114F-BED2-E49B705F42D7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UDP: Datagram messaging service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-frills extension of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best-effort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IP</a:t>
            </a:r>
          </a:p>
          <a:p>
            <a:pPr lvl="2"/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Multiplexing/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Demultiplexing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among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processes</a:t>
            </a:r>
          </a:p>
          <a:p>
            <a:pPr lvl="2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Discarding corrupted packets (optional)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F1124FF-BE3C-114F-BED2-E49B705F42D7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TCP: Reliable, in-order delivery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 dirty="0" smtClean="0">
                <a:latin typeface="Arial" charset="0"/>
                <a:ea typeface="Arial" charset="0"/>
                <a:cs typeface="Arial" charset="0"/>
              </a:rPr>
              <a:t>What UDP provides, plus:</a:t>
            </a:r>
          </a:p>
          <a:p>
            <a:pPr lvl="2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Retransmission of lost and corrupted packets</a:t>
            </a:r>
          </a:p>
          <a:p>
            <a:pPr lvl="4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Flow control (to not overflow receiver)</a:t>
            </a:r>
          </a:p>
          <a:p>
            <a:pPr lvl="4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Congestion control (to not overload network)</a:t>
            </a:r>
          </a:p>
          <a:p>
            <a:pPr lvl="4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“Connection”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set-up &amp; tear-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down</a:t>
            </a: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89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(or sessions)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Reliability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requires keeping state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Sender: packets sent but not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ACKed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and related timers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Receiver: noncontiguous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packets</a:t>
            </a:r>
          </a:p>
          <a:p>
            <a:pPr lvl="5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Each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bytestream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is called a connection or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session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Each with their own connection state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State is in hosts, not network!</a:t>
            </a:r>
          </a:p>
          <a:p>
            <a:pPr lvl="4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Example: I am using HTTP to access content on two different hosts, and I’m also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ssh’ing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into another host.  How many sessions is this?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71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F1124FF-BE3C-114F-BED2-E49B705F42D7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Services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not available</a:t>
            </a:r>
            <a:endParaRPr lang="en-US" dirty="0">
              <a:latin typeface="Arial" charset="0"/>
            </a:endParaRP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Delay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and/or bandwidth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guarantees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This is fundamental to the transport layer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Sessions that survive change-of-IP-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address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This is an artifact of current implementations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0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Rectangle 2"/>
          <p:cNvSpPr>
            <a:spLocks noChangeArrowheads="1"/>
          </p:cNvSpPr>
          <p:nvPr/>
        </p:nvSpPr>
        <p:spPr bwMode="auto">
          <a:xfrm>
            <a:off x="1446213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386" name="Rectangle 3"/>
          <p:cNvSpPr>
            <a:spLocks noChangeArrowheads="1"/>
          </p:cNvSpPr>
          <p:nvPr/>
        </p:nvSpPr>
        <p:spPr bwMode="auto">
          <a:xfrm>
            <a:off x="1447800" y="3784600"/>
            <a:ext cx="6002338" cy="635000"/>
          </a:xfrm>
          <a:prstGeom prst="rect">
            <a:avLst/>
          </a:prstGeom>
          <a:solidFill>
            <a:schemeClr val="accent1">
              <a:alpha val="59999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387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88" name="Line 6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89" name="Line 7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0" name="Line 8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1" name="Line 9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2" name="Line 10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Line 11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Rectangle 12"/>
          <p:cNvSpPr>
            <a:spLocks noChangeArrowheads="1"/>
          </p:cNvSpPr>
          <p:nvPr/>
        </p:nvSpPr>
        <p:spPr bwMode="auto">
          <a:xfrm>
            <a:off x="1419225" y="592138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5" name="Rectangle 13"/>
          <p:cNvSpPr>
            <a:spLocks noChangeArrowheads="1"/>
          </p:cNvSpPr>
          <p:nvPr/>
        </p:nvSpPr>
        <p:spPr bwMode="auto">
          <a:xfrm>
            <a:off x="2190750" y="514350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6" name="Rectangle 14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2397" name="Rectangle 15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398" name="Rectangle 16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9" name="Line 17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0" name="Rectangle 18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1" name="Rectangle 19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2" name="Line 20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3" name="Rectangle 21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2404" name="Rectangle 22"/>
          <p:cNvSpPr>
            <a:spLocks noChangeArrowheads="1"/>
          </p:cNvSpPr>
          <p:nvPr/>
        </p:nvSpPr>
        <p:spPr bwMode="auto">
          <a:xfrm>
            <a:off x="2979738" y="2071688"/>
            <a:ext cx="14906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5" name="Rectangle 23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6" name="Line 24"/>
          <p:cNvSpPr>
            <a:spLocks noChangeShapeType="1"/>
          </p:cNvSpPr>
          <p:nvPr/>
        </p:nvSpPr>
        <p:spPr bwMode="auto">
          <a:xfrm>
            <a:off x="1504950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7" name="Rectangle 25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8" name="Rectangle 26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9" name="Rectangle 27"/>
          <p:cNvSpPr>
            <a:spLocks noChangeArrowheads="1"/>
          </p:cNvSpPr>
          <p:nvPr/>
        </p:nvSpPr>
        <p:spPr bwMode="auto">
          <a:xfrm>
            <a:off x="3762375" y="4038600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10" name="Rectangle 29"/>
          <p:cNvSpPr>
            <a:spLocks noChangeArrowheads="1"/>
          </p:cNvSpPr>
          <p:nvPr/>
        </p:nvSpPr>
        <p:spPr bwMode="auto">
          <a:xfrm>
            <a:off x="1435100" y="4430713"/>
            <a:ext cx="6002338" cy="2122487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411" name="Rectangle 30"/>
          <p:cNvSpPr>
            <a:spLocks noChangeArrowheads="1"/>
          </p:cNvSpPr>
          <p:nvPr/>
        </p:nvSpPr>
        <p:spPr bwMode="auto">
          <a:xfrm>
            <a:off x="3908425" y="5310188"/>
            <a:ext cx="1057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3" name="Rectangle 2"/>
          <p:cNvSpPr>
            <a:spLocks noChangeArrowheads="1"/>
          </p:cNvSpPr>
          <p:nvPr/>
        </p:nvSpPr>
        <p:spPr bwMode="auto">
          <a:xfrm>
            <a:off x="1446213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4434" name="Rectangle 3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5" name="Rectangle 4"/>
          <p:cNvSpPr>
            <a:spLocks noChangeArrowheads="1"/>
          </p:cNvSpPr>
          <p:nvPr/>
        </p:nvSpPr>
        <p:spPr bwMode="auto">
          <a:xfrm>
            <a:off x="1449388" y="3810000"/>
            <a:ext cx="6002337" cy="26670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4436" name="Line 5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7" name="Line 6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8" name="Line 7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9" name="Line 8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0" name="Line 9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1" name="Line 10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2" name="Rectangle 11"/>
          <p:cNvSpPr>
            <a:spLocks noChangeArrowheads="1"/>
          </p:cNvSpPr>
          <p:nvPr/>
        </p:nvSpPr>
        <p:spPr bwMode="auto">
          <a:xfrm>
            <a:off x="1649413" y="563563"/>
            <a:ext cx="379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3" name="Rectangle 12"/>
          <p:cNvSpPr>
            <a:spLocks noChangeArrowheads="1"/>
          </p:cNvSpPr>
          <p:nvPr/>
        </p:nvSpPr>
        <p:spPr bwMode="auto">
          <a:xfrm>
            <a:off x="2395538" y="561975"/>
            <a:ext cx="3794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4444" name="Rectangle 13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4445" name="Rectangle 14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46" name="Rectangle 15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7" name="Line 16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8" name="Rectangle 17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9" name="Rectangle 18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50" name="Line 19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51" name="Rectangle 20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4452" name="Rectangle 21"/>
          <p:cNvSpPr>
            <a:spLocks noChangeArrowheads="1"/>
          </p:cNvSpPr>
          <p:nvPr/>
        </p:nvSpPr>
        <p:spPr bwMode="auto">
          <a:xfrm>
            <a:off x="2979738" y="2071688"/>
            <a:ext cx="14906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3" name="Rectangle 22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54" name="Line 23"/>
          <p:cNvSpPr>
            <a:spLocks noChangeShapeType="1"/>
          </p:cNvSpPr>
          <p:nvPr/>
        </p:nvSpPr>
        <p:spPr bwMode="auto">
          <a:xfrm>
            <a:off x="1504950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55" name="Rectangle 24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6" name="Rectangle 25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7" name="Rectangle 27"/>
          <p:cNvSpPr>
            <a:spLocks noChangeArrowheads="1"/>
          </p:cNvSpPr>
          <p:nvPr/>
        </p:nvSpPr>
        <p:spPr bwMode="auto">
          <a:xfrm>
            <a:off x="3921125" y="4962525"/>
            <a:ext cx="105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Rectangle 2"/>
          <p:cNvSpPr>
            <a:spLocks noChangeArrowheads="1"/>
          </p:cNvSpPr>
          <p:nvPr/>
        </p:nvSpPr>
        <p:spPr bwMode="auto">
          <a:xfrm>
            <a:off x="1419225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82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3" name="Line 6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4" name="Line 7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5" name="Line 8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6" name="Line 9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7" name="Line 10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Line 11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9" name="Rectangle 12"/>
          <p:cNvSpPr>
            <a:spLocks noChangeArrowheads="1"/>
          </p:cNvSpPr>
          <p:nvPr/>
        </p:nvSpPr>
        <p:spPr bwMode="auto">
          <a:xfrm>
            <a:off x="1649413" y="563563"/>
            <a:ext cx="379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0" name="Rectangle 13"/>
          <p:cNvSpPr>
            <a:spLocks noChangeArrowheads="1"/>
          </p:cNvSpPr>
          <p:nvPr/>
        </p:nvSpPr>
        <p:spPr bwMode="auto">
          <a:xfrm>
            <a:off x="2395538" y="561975"/>
            <a:ext cx="3794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6491" name="Rectangle 14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6492" name="Rectangle 15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493" name="Rectangle 16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4" name="Line 17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5" name="Rectangle 18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6" name="Rectangle 19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7" name="Line 20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8" name="Rectangle 21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6499" name="Rectangle 22"/>
          <p:cNvSpPr>
            <a:spLocks noChangeArrowheads="1"/>
          </p:cNvSpPr>
          <p:nvPr/>
        </p:nvSpPr>
        <p:spPr bwMode="auto">
          <a:xfrm>
            <a:off x="3048000" y="1981200"/>
            <a:ext cx="1068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80FF"/>
                </a:solidFill>
                <a:latin typeface="Arial" charset="0"/>
              </a:rPr>
              <a:t>6 = TCP</a:t>
            </a:r>
            <a:br>
              <a:rPr lang="en-US" sz="1600">
                <a:solidFill>
                  <a:srgbClr val="0080FF"/>
                </a:solidFill>
                <a:latin typeface="Arial" charset="0"/>
              </a:rPr>
            </a:br>
            <a:r>
              <a:rPr lang="en-US" sz="1600">
                <a:solidFill>
                  <a:srgbClr val="0080FF"/>
                </a:solidFill>
                <a:latin typeface="Arial" charset="0"/>
              </a:rPr>
              <a:t>17 = UDP</a:t>
            </a:r>
            <a:endParaRPr lang="en-US" sz="1400" b="0">
              <a:solidFill>
                <a:srgbClr val="0080FF"/>
              </a:solidFill>
              <a:latin typeface="Arial" charset="0"/>
            </a:endParaRPr>
          </a:p>
        </p:txBody>
      </p:sp>
      <p:sp>
        <p:nvSpPr>
          <p:cNvPr id="276500" name="Rectangle 23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01" name="Line 24"/>
          <p:cNvSpPr>
            <a:spLocks noChangeShapeType="1"/>
          </p:cNvSpPr>
          <p:nvPr/>
        </p:nvSpPr>
        <p:spPr bwMode="auto">
          <a:xfrm>
            <a:off x="1438275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2" name="Rectangle 25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503" name="Rectangle 26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cxnSp>
        <p:nvCxnSpPr>
          <p:cNvPr id="1033254" name="AutoShape 38"/>
          <p:cNvCxnSpPr>
            <a:cxnSpLocks noChangeShapeType="1"/>
            <a:stCxn id="276498" idx="3"/>
          </p:cNvCxnSpPr>
          <p:nvPr/>
        </p:nvCxnSpPr>
        <p:spPr bwMode="auto">
          <a:xfrm flipH="1">
            <a:off x="1371600" y="2232025"/>
            <a:ext cx="1520825" cy="1746250"/>
          </a:xfrm>
          <a:prstGeom prst="curvedConnector3">
            <a:avLst>
              <a:gd name="adj1" fmla="val 150935"/>
            </a:avLst>
          </a:prstGeom>
          <a:noFill/>
          <a:ln w="22225">
            <a:solidFill>
              <a:srgbClr val="3B7A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05" name="Rectangle 40"/>
          <p:cNvSpPr>
            <a:spLocks noChangeArrowheads="1"/>
          </p:cNvSpPr>
          <p:nvPr/>
        </p:nvSpPr>
        <p:spPr bwMode="auto">
          <a:xfrm>
            <a:off x="1449388" y="3810000"/>
            <a:ext cx="6002337" cy="26670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506" name="Rectangle 41"/>
          <p:cNvSpPr>
            <a:spLocks noChangeArrowheads="1"/>
          </p:cNvSpPr>
          <p:nvPr/>
        </p:nvSpPr>
        <p:spPr bwMode="auto">
          <a:xfrm>
            <a:off x="3921125" y="4962525"/>
            <a:ext cx="105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HW1 grading going more slowly than anticipated</a:t>
            </a:r>
          </a:p>
          <a:p>
            <a:pPr lvl="8"/>
            <a:endParaRPr lang="en-US" dirty="0"/>
          </a:p>
          <a:p>
            <a:r>
              <a:rPr lang="en-US" dirty="0" smtClean="0"/>
              <a:t>HW2 due on Thursday</a:t>
            </a:r>
          </a:p>
          <a:p>
            <a:pPr lvl="7"/>
            <a:endParaRPr lang="en-US" dirty="0"/>
          </a:p>
          <a:p>
            <a:r>
              <a:rPr lang="en-US" dirty="0" smtClean="0"/>
              <a:t>You MUST show your work!</a:t>
            </a:r>
          </a:p>
          <a:p>
            <a:pPr lvl="1"/>
            <a:r>
              <a:rPr lang="en-US" dirty="0" smtClean="0"/>
              <a:t>Answers without reasons get no credit</a:t>
            </a:r>
          </a:p>
          <a:p>
            <a:pPr lvl="1"/>
            <a:r>
              <a:rPr lang="en-US" dirty="0" smtClean="0"/>
              <a:t>Can’t just say “That’s what the lecture said”</a:t>
            </a:r>
          </a:p>
          <a:p>
            <a:pPr lvl="8"/>
            <a:endParaRPr lang="en-US" dirty="0"/>
          </a:p>
          <a:p>
            <a:r>
              <a:rPr lang="en-US" dirty="0" smtClean="0"/>
              <a:t>Just do your best on questions 13-20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ive us something, even though it might not be complete</a:t>
            </a:r>
          </a:p>
          <a:p>
            <a:pPr lvl="1"/>
            <a:r>
              <a:rPr lang="en-US" dirty="0" smtClean="0"/>
              <a:t>E.g., the key change in the routing table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0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9" name="Rectangle 2"/>
          <p:cNvSpPr>
            <a:spLocks noChangeArrowheads="1"/>
          </p:cNvSpPr>
          <p:nvPr/>
        </p:nvSpPr>
        <p:spPr bwMode="auto">
          <a:xfrm>
            <a:off x="1416050" y="3810000"/>
            <a:ext cx="6002338" cy="13716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30" name="Rectangle 3"/>
          <p:cNvSpPr>
            <a:spLocks noChangeArrowheads="1"/>
          </p:cNvSpPr>
          <p:nvPr/>
        </p:nvSpPr>
        <p:spPr bwMode="auto">
          <a:xfrm>
            <a:off x="1419225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2" name="Line 5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3" name="Line 6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4" name="Line 7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5" name="Line 8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Line 9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7" name="Line 10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8" name="Rectangle 11"/>
          <p:cNvSpPr>
            <a:spLocks noChangeArrowheads="1"/>
          </p:cNvSpPr>
          <p:nvPr/>
        </p:nvSpPr>
        <p:spPr bwMode="auto">
          <a:xfrm>
            <a:off x="1649413" y="563563"/>
            <a:ext cx="379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39" name="Rectangle 12"/>
          <p:cNvSpPr>
            <a:spLocks noChangeArrowheads="1"/>
          </p:cNvSpPr>
          <p:nvPr/>
        </p:nvSpPr>
        <p:spPr bwMode="auto">
          <a:xfrm>
            <a:off x="2395538" y="561975"/>
            <a:ext cx="3794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8540" name="Rectangle 13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8541" name="Rectangle 14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42" name="Rectangle 15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3" name="Line 16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4" name="Rectangle 17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5" name="Rectangle 18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6" name="Line 19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7" name="Rectangle 20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8548" name="Rectangle 21"/>
          <p:cNvSpPr>
            <a:spLocks noChangeArrowheads="1"/>
          </p:cNvSpPr>
          <p:nvPr/>
        </p:nvSpPr>
        <p:spPr bwMode="auto">
          <a:xfrm>
            <a:off x="3048000" y="1981200"/>
            <a:ext cx="1068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80FF"/>
                </a:solidFill>
                <a:latin typeface="Arial" charset="0"/>
              </a:rPr>
              <a:t>6 = TCP</a:t>
            </a:r>
            <a:br>
              <a:rPr lang="en-US" sz="1600">
                <a:solidFill>
                  <a:srgbClr val="0080FF"/>
                </a:solidFill>
                <a:latin typeface="Arial" charset="0"/>
              </a:rPr>
            </a:br>
            <a:r>
              <a:rPr lang="en-US" sz="1600">
                <a:solidFill>
                  <a:srgbClr val="0080FF"/>
                </a:solidFill>
                <a:latin typeface="Arial" charset="0"/>
              </a:rPr>
              <a:t>17 = UDP</a:t>
            </a:r>
            <a:endParaRPr lang="en-US" sz="1400" b="0">
              <a:solidFill>
                <a:srgbClr val="0080FF"/>
              </a:solidFill>
              <a:latin typeface="Arial" charset="0"/>
            </a:endParaRPr>
          </a:p>
        </p:txBody>
      </p:sp>
      <p:sp>
        <p:nvSpPr>
          <p:cNvPr id="278549" name="Rectangle 22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0" name="Line 23"/>
          <p:cNvSpPr>
            <a:spLocks noChangeShapeType="1"/>
          </p:cNvSpPr>
          <p:nvPr/>
        </p:nvSpPr>
        <p:spPr bwMode="auto">
          <a:xfrm>
            <a:off x="1438275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1" name="Rectangle 24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52" name="Rectangle 25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53" name="Rectangle 26"/>
          <p:cNvSpPr>
            <a:spLocks noChangeArrowheads="1"/>
          </p:cNvSpPr>
          <p:nvPr/>
        </p:nvSpPr>
        <p:spPr bwMode="auto">
          <a:xfrm>
            <a:off x="1420813" y="5181600"/>
            <a:ext cx="6002337" cy="12954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54" name="Rectangle 27"/>
          <p:cNvSpPr>
            <a:spLocks noChangeArrowheads="1"/>
          </p:cNvSpPr>
          <p:nvPr/>
        </p:nvSpPr>
        <p:spPr bwMode="auto">
          <a:xfrm>
            <a:off x="3894138" y="5715000"/>
            <a:ext cx="105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5" name="Line 28"/>
          <p:cNvSpPr>
            <a:spLocks noChangeShapeType="1"/>
          </p:cNvSpPr>
          <p:nvPr/>
        </p:nvSpPr>
        <p:spPr bwMode="auto">
          <a:xfrm>
            <a:off x="1435100" y="4495800"/>
            <a:ext cx="5967413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6" name="Line 29"/>
          <p:cNvSpPr>
            <a:spLocks noChangeShapeType="1"/>
          </p:cNvSpPr>
          <p:nvPr/>
        </p:nvSpPr>
        <p:spPr bwMode="auto">
          <a:xfrm>
            <a:off x="4414838" y="3810000"/>
            <a:ext cx="0" cy="685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7" name="Rectangle 30"/>
          <p:cNvSpPr>
            <a:spLocks noChangeArrowheads="1"/>
          </p:cNvSpPr>
          <p:nvPr/>
        </p:nvSpPr>
        <p:spPr bwMode="auto">
          <a:xfrm>
            <a:off x="1905000" y="3962400"/>
            <a:ext cx="1930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16-bit Source Port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8" name="Rectangle 31"/>
          <p:cNvSpPr>
            <a:spLocks noChangeArrowheads="1"/>
          </p:cNvSpPr>
          <p:nvPr/>
        </p:nvSpPr>
        <p:spPr bwMode="auto">
          <a:xfrm>
            <a:off x="4800600" y="3962400"/>
            <a:ext cx="23479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16-bit Destination Port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9" name="Rectangle 33"/>
          <p:cNvSpPr>
            <a:spLocks noChangeArrowheads="1"/>
          </p:cNvSpPr>
          <p:nvPr/>
        </p:nvSpPr>
        <p:spPr bwMode="auto">
          <a:xfrm>
            <a:off x="2951163" y="4648200"/>
            <a:ext cx="3038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More transport header fields ….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78560" name="AutoShape 34"/>
          <p:cNvCxnSpPr>
            <a:cxnSpLocks noChangeShapeType="1"/>
          </p:cNvCxnSpPr>
          <p:nvPr/>
        </p:nvCxnSpPr>
        <p:spPr bwMode="auto">
          <a:xfrm flipH="1">
            <a:off x="1371600" y="2232025"/>
            <a:ext cx="1520825" cy="1746250"/>
          </a:xfrm>
          <a:prstGeom prst="curvedConnector3">
            <a:avLst>
              <a:gd name="adj1" fmla="val 150935"/>
            </a:avLst>
          </a:prstGeom>
          <a:noFill/>
          <a:ln w="22225">
            <a:solidFill>
              <a:srgbClr val="3B7A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376D507-8826-6A4E-96BC-1AF4762A6D70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Multiplexing and Demultiplexing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5763" y="1355725"/>
            <a:ext cx="4646612" cy="5030788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Host receives IP datagrams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datagram has source and destination IP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address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Each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segment has source and destination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port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number </a:t>
            </a:r>
          </a:p>
          <a:p>
            <a:r>
              <a:rPr lang="en-US" sz="2400" dirty="0">
                <a:latin typeface="Arial" charset="0"/>
              </a:rPr>
              <a:t>Host uses IP addresses and port numbers to direct the segment to appropriate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socket</a:t>
            </a: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5251450" y="2117725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Comic Sans MS" charset="0"/>
              </a:rPr>
              <a:t>source port #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7031038" y="2117725"/>
            <a:ext cx="1452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Comic Sans MS" charset="0"/>
              </a:rPr>
              <a:t>dest port #</a:t>
            </a:r>
            <a:endParaRPr lang="en-US" sz="2400" b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5" name="Line 9"/>
          <p:cNvSpPr>
            <a:spLocks noChangeShapeType="1"/>
          </p:cNvSpPr>
          <p:nvPr/>
        </p:nvSpPr>
        <p:spPr bwMode="auto">
          <a:xfrm flipV="1">
            <a:off x="5267325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7" name="Text Box 11"/>
          <p:cNvSpPr txBox="1">
            <a:spLocks noChangeArrowheads="1"/>
          </p:cNvSpPr>
          <p:nvPr/>
        </p:nvSpPr>
        <p:spPr bwMode="auto">
          <a:xfrm>
            <a:off x="6407150" y="1665288"/>
            <a:ext cx="950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Comic Sans MS" charset="0"/>
              </a:rPr>
              <a:t>32 bits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6153150" y="3951288"/>
            <a:ext cx="1444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</a:rPr>
              <a:t>application</a:t>
            </a:r>
          </a:p>
          <a:p>
            <a:pPr algn="ctr"/>
            <a:r>
              <a:rPr lang="en-US" b="0">
                <a:latin typeface="Comic Sans MS" charset="0"/>
              </a:rPr>
              <a:t>data </a:t>
            </a:r>
          </a:p>
          <a:p>
            <a:pPr algn="ctr"/>
            <a:r>
              <a:rPr lang="en-US" b="0">
                <a:latin typeface="Comic Sans MS" charset="0"/>
              </a:rPr>
              <a:t>(message)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5670550" y="2860675"/>
            <a:ext cx="250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</a:rPr>
              <a:t>other header fields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5402263" y="5518150"/>
            <a:ext cx="3244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</a:rPr>
              <a:t>TCP/UDP segment format</a:t>
            </a:r>
            <a:endParaRPr lang="en-US" sz="2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Directing packets to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UDP: uses destination port (and address)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TCP: uses source/destination ports and addresses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src_IP</a:t>
            </a:r>
            <a:r>
              <a:rPr lang="en-US" dirty="0"/>
              <a:t>, </a:t>
            </a:r>
            <a:r>
              <a:rPr lang="en-US" dirty="0" err="1"/>
              <a:t>src_port</a:t>
            </a:r>
            <a:r>
              <a:rPr lang="en-US" dirty="0"/>
              <a:t>, </a:t>
            </a:r>
            <a:r>
              <a:rPr lang="en-US" dirty="0" err="1"/>
              <a:t>dst_IP</a:t>
            </a:r>
            <a:r>
              <a:rPr lang="en-US" dirty="0"/>
              <a:t>, </a:t>
            </a:r>
            <a:r>
              <a:rPr lang="en-US" dirty="0" err="1"/>
              <a:t>dst_port</a:t>
            </a:r>
            <a:r>
              <a:rPr lang="en-US" dirty="0" smtClean="0"/>
              <a:t>)</a:t>
            </a:r>
          </a:p>
          <a:p>
            <a:pPr lvl="5"/>
            <a:endParaRPr lang="en-US" dirty="0"/>
          </a:p>
          <a:p>
            <a:r>
              <a:rPr lang="en-US" dirty="0" smtClean="0"/>
              <a:t>Why the difference?</a:t>
            </a:r>
          </a:p>
          <a:p>
            <a:endParaRPr lang="en-US" dirty="0"/>
          </a:p>
          <a:p>
            <a:r>
              <a:rPr lang="en-US" b="1" dirty="0" smtClean="0"/>
              <a:t>Implications for mobility?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3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BFD5B2C-8978-F542-B9A3-D49C0E972C09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UDP: </a:t>
            </a:r>
            <a:r>
              <a:rPr lang="en-US" sz="3200" dirty="0">
                <a:latin typeface="Arial" charset="0"/>
              </a:rPr>
              <a:t>User Datagram Protocol 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Lightweight communication between processes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Avoid overhead and delays of ordered, reliable delivery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Send messages to and receive them from a socket</a:t>
            </a:r>
          </a:p>
          <a:p>
            <a:r>
              <a:rPr lang="en-US" dirty="0" smtClean="0">
                <a:latin typeface="Arial" charset="0"/>
              </a:rPr>
              <a:t>UDP described in RFC </a:t>
            </a:r>
            <a:r>
              <a:rPr lang="en-US" dirty="0">
                <a:latin typeface="Arial" charset="0"/>
              </a:rPr>
              <a:t>768 </a:t>
            </a:r>
            <a:r>
              <a:rPr lang="en-US" dirty="0" smtClean="0">
                <a:latin typeface="Arial" charset="0"/>
              </a:rPr>
              <a:t>– (1980</a:t>
            </a:r>
            <a:r>
              <a:rPr lang="en-US" dirty="0">
                <a:latin typeface="Arial" charset="0"/>
              </a:rPr>
              <a:t>!)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IP plus port numbers to support (de)multiplexing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Optional error checking on the packet contents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checksum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field = 0 means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don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verify checksum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2892425" y="4479925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4677" name="Rectangle 5"/>
          <p:cNvSpPr>
            <a:spLocks noChangeArrowheads="1"/>
          </p:cNvSpPr>
          <p:nvPr/>
        </p:nvSpPr>
        <p:spPr bwMode="auto">
          <a:xfrm>
            <a:off x="4652963" y="4479925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4678" name="Rectangle 6"/>
          <p:cNvSpPr>
            <a:spLocks noChangeArrowheads="1"/>
          </p:cNvSpPr>
          <p:nvPr/>
        </p:nvSpPr>
        <p:spPr bwMode="auto">
          <a:xfrm>
            <a:off x="2892425" y="5013325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4679" name="Rectangle 7"/>
          <p:cNvSpPr>
            <a:spLocks noChangeArrowheads="1"/>
          </p:cNvSpPr>
          <p:nvPr/>
        </p:nvSpPr>
        <p:spPr bwMode="auto">
          <a:xfrm>
            <a:off x="4652963" y="5013325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4680" name="Line 8"/>
          <p:cNvSpPr>
            <a:spLocks noChangeShapeType="1"/>
          </p:cNvSpPr>
          <p:nvPr/>
        </p:nvSpPr>
        <p:spPr bwMode="auto">
          <a:xfrm>
            <a:off x="2892425" y="55467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1" name="Line 9"/>
          <p:cNvSpPr>
            <a:spLocks noChangeShapeType="1"/>
          </p:cNvSpPr>
          <p:nvPr/>
        </p:nvSpPr>
        <p:spPr bwMode="auto">
          <a:xfrm>
            <a:off x="6415088" y="55467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3176588" y="4597400"/>
            <a:ext cx="1295400" cy="3667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buSzPct val="150000"/>
            </a:pPr>
            <a:r>
              <a:rPr lang="en-US" sz="1800" b="0">
                <a:latin typeface="Comic Sans MS" charset="0"/>
              </a:rPr>
              <a:t> SRC port</a:t>
            </a:r>
          </a:p>
        </p:txBody>
      </p:sp>
      <p:sp>
        <p:nvSpPr>
          <p:cNvPr id="284683" name="Text Box 11"/>
          <p:cNvSpPr txBox="1">
            <a:spLocks noChangeArrowheads="1"/>
          </p:cNvSpPr>
          <p:nvPr/>
        </p:nvSpPr>
        <p:spPr bwMode="auto">
          <a:xfrm>
            <a:off x="4881563" y="4597400"/>
            <a:ext cx="1295400" cy="3667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buSzPct val="150000"/>
            </a:pPr>
            <a:r>
              <a:rPr lang="en-US" sz="1800" b="0">
                <a:latin typeface="Comic Sans MS" charset="0"/>
              </a:rPr>
              <a:t> DST port</a:t>
            </a:r>
          </a:p>
        </p:txBody>
      </p:sp>
      <p:sp>
        <p:nvSpPr>
          <p:cNvPr id="284684" name="Text Box 12"/>
          <p:cNvSpPr txBox="1">
            <a:spLocks noChangeArrowheads="1"/>
          </p:cNvSpPr>
          <p:nvPr/>
        </p:nvSpPr>
        <p:spPr bwMode="auto">
          <a:xfrm>
            <a:off x="3176588" y="5103813"/>
            <a:ext cx="1295400" cy="3667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buSzPct val="150000"/>
            </a:pPr>
            <a:r>
              <a:rPr lang="en-US" sz="1800" b="0" dirty="0">
                <a:latin typeface="Comic Sans MS" charset="0"/>
              </a:rPr>
              <a:t>checksum</a:t>
            </a:r>
          </a:p>
        </p:txBody>
      </p:sp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5129213" y="5103813"/>
            <a:ext cx="895350" cy="3667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buSzPct val="150000"/>
            </a:pPr>
            <a:r>
              <a:rPr lang="en-US" sz="1800" b="0">
                <a:latin typeface="Comic Sans MS" charset="0"/>
              </a:rPr>
              <a:t>length</a:t>
            </a:r>
          </a:p>
        </p:txBody>
      </p:sp>
      <p:sp>
        <p:nvSpPr>
          <p:cNvPr id="284686" name="Text Box 14"/>
          <p:cNvSpPr txBox="1">
            <a:spLocks noChangeArrowheads="1"/>
          </p:cNvSpPr>
          <p:nvPr/>
        </p:nvSpPr>
        <p:spPr bwMode="auto">
          <a:xfrm>
            <a:off x="4291013" y="5775325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buSzPct val="150000"/>
            </a:pPr>
            <a:r>
              <a:rPr lang="en-US" sz="1800" b="0">
                <a:latin typeface="Comic Sans MS" charset="0"/>
              </a:rPr>
              <a:t>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820C507-72A5-0841-9838-41531EE2BAA1}" type="slidenum">
              <a:rPr lang="en-US" sz="1400" b="0">
                <a:latin typeface="Times New Roman" charset="0"/>
              </a:rPr>
              <a:pPr eaLnBrk="1" hangingPunct="1"/>
              <a:t>34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Why Would Anyone Use UDP?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Finer control over what data is sent and when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As soon as an application process writes into the socket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… UDP will package the data and send the packet</a:t>
            </a:r>
          </a:p>
          <a:p>
            <a:r>
              <a:rPr lang="en-US">
                <a:latin typeface="Arial" charset="0"/>
              </a:rPr>
              <a:t>No delay for connection establishment 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UDP just blasts away without any formal preliminaries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… which avoids introducing any unnecessary delays</a:t>
            </a:r>
          </a:p>
          <a:p>
            <a:r>
              <a:rPr lang="en-US">
                <a:latin typeface="Arial" charset="0"/>
              </a:rPr>
              <a:t>No connection state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No allocation of buffers, sequence #s, timers …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… making it easier to handle many active clients at once</a:t>
            </a:r>
          </a:p>
          <a:p>
            <a:r>
              <a:rPr lang="en-US">
                <a:latin typeface="Arial" charset="0"/>
              </a:rPr>
              <a:t>Small packet header overhead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UDP header is only 8 bytes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EC50D98-8776-C946-A3C9-CBBB23F65D2B}" type="slidenum">
              <a:rPr lang="en-US" sz="1400" b="0">
                <a:latin typeface="Times New Roman" charset="0"/>
              </a:rPr>
              <a:pPr eaLnBrk="1" hangingPunct="1"/>
              <a:t>35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Popular Applications That Use UDP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Some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interactive streaming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apps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Retransmitting lost/corrupted packets often pointless - by the time the packet is retransmitted, it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too late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telephone calls, video conferencing, gaming</a:t>
            </a:r>
          </a:p>
          <a:p>
            <a:pPr lvl="1"/>
            <a:r>
              <a:rPr lang="en-US" b="1" i="1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Modern streaming </a:t>
            </a:r>
            <a:r>
              <a:rPr lang="en-US" b="1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protocols using TCP (and HTTP)</a:t>
            </a:r>
          </a:p>
          <a:p>
            <a:r>
              <a:rPr lang="en-US" dirty="0">
                <a:latin typeface="Arial" charset="0"/>
              </a:rPr>
              <a:t>Simple query protocols like Domain Name System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Connection establishment overhead would double cost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Easier to have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application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retransmit if needed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00188" y="4872038"/>
            <a:ext cx="6453187" cy="1782762"/>
            <a:chOff x="945" y="3069"/>
            <a:chExt cx="4065" cy="1123"/>
          </a:xfrm>
        </p:grpSpPr>
        <p:pic>
          <p:nvPicPr>
            <p:cNvPr id="288774" name="Picture 5" descr="j02920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5" y="3214"/>
              <a:ext cx="1031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8775" name="Picture 6" descr="j028575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" y="3480"/>
              <a:ext cx="1090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8776" name="Freeform 7"/>
            <p:cNvSpPr>
              <a:spLocks/>
            </p:cNvSpPr>
            <p:nvPr/>
          </p:nvSpPr>
          <p:spPr bwMode="auto">
            <a:xfrm>
              <a:off x="1912" y="3282"/>
              <a:ext cx="2323" cy="271"/>
            </a:xfrm>
            <a:custGeom>
              <a:avLst/>
              <a:gdLst>
                <a:gd name="T0" fmla="*/ 0 w 2323"/>
                <a:gd name="T1" fmla="*/ 271 h 271"/>
                <a:gd name="T2" fmla="*/ 992 w 2323"/>
                <a:gd name="T3" fmla="*/ 4 h 271"/>
                <a:gd name="T4" fmla="*/ 2323 w 2323"/>
                <a:gd name="T5" fmla="*/ 246 h 271"/>
                <a:gd name="T6" fmla="*/ 0 60000 65536"/>
                <a:gd name="T7" fmla="*/ 0 60000 65536"/>
                <a:gd name="T8" fmla="*/ 0 60000 65536"/>
                <a:gd name="T9" fmla="*/ 0 w 2323"/>
                <a:gd name="T10" fmla="*/ 0 h 271"/>
                <a:gd name="T11" fmla="*/ 2323 w 2323"/>
                <a:gd name="T12" fmla="*/ 271 h 2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23" h="271">
                  <a:moveTo>
                    <a:pt x="0" y="271"/>
                  </a:moveTo>
                  <a:cubicBezTo>
                    <a:pt x="302" y="139"/>
                    <a:pt x="605" y="8"/>
                    <a:pt x="992" y="4"/>
                  </a:cubicBezTo>
                  <a:cubicBezTo>
                    <a:pt x="1379" y="0"/>
                    <a:pt x="1851" y="123"/>
                    <a:pt x="2323" y="24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7" name="Freeform 8"/>
            <p:cNvSpPr>
              <a:spLocks/>
            </p:cNvSpPr>
            <p:nvPr/>
          </p:nvSpPr>
          <p:spPr bwMode="auto">
            <a:xfrm>
              <a:off x="1936" y="3964"/>
              <a:ext cx="2347" cy="226"/>
            </a:xfrm>
            <a:custGeom>
              <a:avLst/>
              <a:gdLst>
                <a:gd name="T0" fmla="*/ 2347 w 2347"/>
                <a:gd name="T1" fmla="*/ 48 h 226"/>
                <a:gd name="T2" fmla="*/ 1113 w 2347"/>
                <a:gd name="T3" fmla="*/ 218 h 226"/>
                <a:gd name="T4" fmla="*/ 0 w 2347"/>
                <a:gd name="T5" fmla="*/ 0 h 226"/>
                <a:gd name="T6" fmla="*/ 0 60000 65536"/>
                <a:gd name="T7" fmla="*/ 0 60000 65536"/>
                <a:gd name="T8" fmla="*/ 0 60000 65536"/>
                <a:gd name="T9" fmla="*/ 0 w 2347"/>
                <a:gd name="T10" fmla="*/ 0 h 226"/>
                <a:gd name="T11" fmla="*/ 2347 w 2347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7" h="226">
                  <a:moveTo>
                    <a:pt x="2347" y="48"/>
                  </a:moveTo>
                  <a:cubicBezTo>
                    <a:pt x="1925" y="137"/>
                    <a:pt x="1504" y="226"/>
                    <a:pt x="1113" y="218"/>
                  </a:cubicBezTo>
                  <a:cubicBezTo>
                    <a:pt x="722" y="210"/>
                    <a:pt x="361" y="105"/>
                    <a:pt x="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8" name="Text Box 9"/>
            <p:cNvSpPr txBox="1">
              <a:spLocks noChangeArrowheads="1"/>
            </p:cNvSpPr>
            <p:nvPr/>
          </p:nvSpPr>
          <p:spPr bwMode="auto">
            <a:xfrm>
              <a:off x="1863" y="3069"/>
              <a:ext cx="2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ja-JP" altLang="en-US"/>
                <a:t>“</a:t>
              </a:r>
              <a:r>
                <a:rPr lang="en-US" altLang="ja-JP"/>
                <a:t>Address for bbc.co.uk?</a:t>
              </a:r>
              <a:r>
                <a:rPr lang="ja-JP" altLang="en-US"/>
                <a:t>”</a:t>
              </a:r>
              <a:endParaRPr lang="en-US"/>
            </a:p>
          </p:txBody>
        </p:sp>
        <p:sp>
          <p:nvSpPr>
            <p:cNvPr id="288779" name="Text Box 10"/>
            <p:cNvSpPr txBox="1">
              <a:spLocks noChangeArrowheads="1"/>
            </p:cNvSpPr>
            <p:nvPr/>
          </p:nvSpPr>
          <p:spPr bwMode="auto">
            <a:xfrm>
              <a:off x="2230" y="3867"/>
              <a:ext cx="16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ja-JP" altLang="en-US"/>
                <a:t>“</a:t>
              </a:r>
              <a:r>
                <a:rPr lang="en-US" altLang="ja-JP"/>
                <a:t>212.58.224.131</a:t>
              </a:r>
              <a:r>
                <a:rPr lang="ja-JP" altLang="en-US"/>
                <a:t>”</a:t>
              </a:r>
              <a:endParaRPr lang="en-US"/>
            </a:p>
          </p:txBody>
        </p:sp>
      </p:grpSp>
      <p:pic>
        <p:nvPicPr>
          <p:cNvPr id="932875" name="Picture 11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2133600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C6B805B-AEBC-8645-A3F9-4F496F59522A}" type="slidenum">
              <a:rPr lang="en-US" sz="1400" b="0">
                <a:latin typeface="Times New Roman" charset="0"/>
              </a:rPr>
              <a:pPr eaLnBrk="1" hangingPunct="1"/>
              <a:t>36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Transmission Control Protocol (TCP)</a:t>
            </a:r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Connection </a:t>
            </a:r>
            <a:r>
              <a:rPr lang="en-US" dirty="0" smtClean="0">
                <a:latin typeface="Arial" charset="0"/>
              </a:rPr>
              <a:t>oriented </a:t>
            </a:r>
            <a:r>
              <a:rPr lang="en-US" sz="1800" i="1" dirty="0" smtClean="0">
                <a:solidFill>
                  <a:schemeClr val="accent1"/>
                </a:solidFill>
                <a:latin typeface="Arial" charset="0"/>
              </a:rPr>
              <a:t>(today)</a:t>
            </a:r>
            <a:endParaRPr lang="en-US" sz="1800" i="1" dirty="0">
              <a:solidFill>
                <a:schemeClr val="accent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Explicit set-up and tear-down of TCP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session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Full duplex stream</a:t>
            </a:r>
            <a:r>
              <a:rPr lang="en-US" dirty="0">
                <a:latin typeface="Arial" charset="0"/>
              </a:rPr>
              <a:t>-of-bytes </a:t>
            </a:r>
            <a:r>
              <a:rPr lang="en-US" dirty="0" smtClean="0">
                <a:latin typeface="Arial" charset="0"/>
              </a:rPr>
              <a:t>service </a:t>
            </a:r>
            <a:r>
              <a:rPr lang="en-US" sz="1800" i="1" dirty="0">
                <a:solidFill>
                  <a:srgbClr val="F47A00"/>
                </a:solidFill>
                <a:latin typeface="Arial" charset="0"/>
              </a:rPr>
              <a:t>(today)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Sends and receives a stream of bytes, not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messages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Congestion </a:t>
            </a:r>
            <a:r>
              <a:rPr lang="en-US" dirty="0" smtClean="0">
                <a:latin typeface="Arial" charset="0"/>
              </a:rPr>
              <a:t>control </a:t>
            </a:r>
            <a:r>
              <a:rPr lang="en-US" sz="1800" i="1" dirty="0" smtClean="0">
                <a:solidFill>
                  <a:srgbClr val="F47A00"/>
                </a:solidFill>
                <a:latin typeface="Arial" charset="0"/>
              </a:rPr>
              <a:t>(later)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Dynamic adaptation to network path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altLang="ja-JP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capacity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eliable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in-order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delivery </a:t>
            </a:r>
            <a:r>
              <a:rPr lang="en-US" sz="1800" i="1" dirty="0" smtClean="0">
                <a:solidFill>
                  <a:srgbClr val="F47A00"/>
                </a:solidFill>
                <a:latin typeface="Arial" charset="0"/>
              </a:rPr>
              <a:t>(previously, but quick review)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nsures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byte stream (eventually) arrives intact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 the presence of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corruption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loss </a:t>
            </a:r>
            <a:endParaRPr lang="en-US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 smtClean="0">
                <a:latin typeface="Arial" charset="0"/>
              </a:rPr>
              <a:t>low control </a:t>
            </a:r>
            <a:r>
              <a:rPr lang="en-US" sz="1800" i="1" dirty="0">
                <a:solidFill>
                  <a:srgbClr val="F47A00"/>
                </a:solidFill>
                <a:latin typeface="Arial" charset="0"/>
              </a:rPr>
              <a:t>(</a:t>
            </a:r>
            <a:r>
              <a:rPr lang="en-US" sz="1800" i="1" dirty="0" smtClean="0">
                <a:solidFill>
                  <a:srgbClr val="F47A00"/>
                </a:solidFill>
                <a:latin typeface="Arial" charset="0"/>
              </a:rPr>
              <a:t>previously, but quick review)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  <a:buSzPct val="75000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Ensures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that sender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doesn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overwhelm receiver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31DD5F-A971-7F46-962F-76BA67FF4BF8}" type="slidenum">
              <a:rPr lang="en-US" sz="1400" b="0">
                <a:latin typeface="Times New Roman" charset="0"/>
              </a:rPr>
              <a:pPr eaLnBrk="1" hangingPunct="1"/>
              <a:t>37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We’ve been studying the general properties of reliable transport.  We now learn about how they are implemented today.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39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BE5BBE-FA66-E547-8F25-450955804B16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Support for Reliable Delivery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dirty="0">
                <a:latin typeface="Arial" charset="0"/>
                <a:cs typeface="Arial" charset="0"/>
              </a:rPr>
              <a:t>Checksum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Used to detect corrupted data at the receiver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…leading the receiver to drop the packet</a:t>
            </a:r>
          </a:p>
          <a:p>
            <a:pPr>
              <a:buSzPct val="75000"/>
            </a:pPr>
            <a:r>
              <a:rPr lang="en-US" dirty="0">
                <a:latin typeface="Arial" charset="0"/>
                <a:cs typeface="Arial" charset="0"/>
              </a:rPr>
              <a:t>Sequence numbers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Used to detect missing data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... and for putting the data back in order</a:t>
            </a:r>
          </a:p>
          <a:p>
            <a:pPr>
              <a:buSzPct val="75000"/>
            </a:pPr>
            <a:r>
              <a:rPr lang="en-US" dirty="0">
                <a:latin typeface="Arial" charset="0"/>
                <a:cs typeface="Arial" charset="0"/>
              </a:rPr>
              <a:t>Retransmission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 retransmits lost or corrupted data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Timeout based on estimates of round-trip time</a:t>
            </a:r>
          </a:p>
          <a:p>
            <a:pPr lvl="1">
              <a:buSzPct val="75000"/>
            </a:pPr>
            <a:r>
              <a:rPr lang="en-US" i="1" dirty="0">
                <a:latin typeface="Arial" charset="0"/>
                <a:ea typeface="Arial" charset="0"/>
                <a:cs typeface="Arial" charset="0"/>
              </a:rPr>
              <a:t>Fast retransmit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algorithm for rapid retransmission</a:t>
            </a:r>
          </a:p>
        </p:txBody>
      </p:sp>
    </p:spTree>
    <p:extLst>
      <p:ext uri="{BB962C8B-B14F-4D97-AF65-F5344CB8AC3E}">
        <p14:creationId xmlns:p14="http://schemas.microsoft.com/office/powerpoint/2010/main" val="272294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DF34D7-F9A1-8445-91F5-CAF39C495FB2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26722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4833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4837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4840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4841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4843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56416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in packets do not have masks</a:t>
            </a:r>
          </a:p>
          <a:p>
            <a:r>
              <a:rPr lang="en-US" dirty="0" smtClean="0"/>
              <a:t>Router has masks for entries, so it knows prefixes</a:t>
            </a:r>
          </a:p>
          <a:p>
            <a:r>
              <a:rPr lang="en-US" dirty="0" smtClean="0"/>
              <a:t>Longest prefix match means:</a:t>
            </a:r>
          </a:p>
          <a:p>
            <a:pPr lvl="1"/>
            <a:r>
              <a:rPr lang="en-US" dirty="0" smtClean="0"/>
              <a:t>See which prefixes a </a:t>
            </a:r>
            <a:r>
              <a:rPr lang="en-US" smtClean="0"/>
              <a:t>packet fully matches</a:t>
            </a:r>
            <a:endParaRPr lang="en-US" dirty="0" smtClean="0"/>
          </a:p>
          <a:p>
            <a:pPr lvl="1"/>
            <a:r>
              <a:rPr lang="en-US" dirty="0" smtClean="0"/>
              <a:t>Pick longest prefix which is fully matched</a:t>
            </a:r>
          </a:p>
          <a:p>
            <a:pPr lvl="1"/>
            <a:endParaRPr lang="en-US" dirty="0"/>
          </a:p>
          <a:p>
            <a:r>
              <a:rPr lang="en-US" b="1" dirty="0" smtClean="0"/>
              <a:t>What this does not mean:</a:t>
            </a:r>
          </a:p>
          <a:p>
            <a:pPr lvl="1"/>
            <a:r>
              <a:rPr lang="en-US" dirty="0" smtClean="0"/>
              <a:t>Check packets against all routes and see which ones they agree with on the most bits….</a:t>
            </a:r>
          </a:p>
          <a:p>
            <a:pPr lvl="1"/>
            <a:r>
              <a:rPr lang="en-US" dirty="0" smtClean="0"/>
              <a:t>E.g., routes 101*******(/3)… and 1*******(/1)…</a:t>
            </a:r>
          </a:p>
          <a:p>
            <a:pPr lvl="1"/>
            <a:r>
              <a:rPr lang="en-US" dirty="0" smtClean="0"/>
              <a:t>Packet 100……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1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F71FEA-4B63-0643-BFF9-B0FC45B63B78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28770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687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688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688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88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688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688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689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6892" name="Text Box 27"/>
          <p:cNvSpPr txBox="1">
            <a:spLocks noChangeArrowheads="1"/>
          </p:cNvSpPr>
          <p:nvPr/>
        </p:nvSpPr>
        <p:spPr bwMode="auto">
          <a:xfrm>
            <a:off x="914400" y="2362200"/>
            <a:ext cx="1709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These should</a:t>
            </a:r>
          </a:p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be familiar</a:t>
            </a:r>
          </a:p>
        </p:txBody>
      </p:sp>
      <p:sp>
        <p:nvSpPr>
          <p:cNvPr id="36893" name="Oval 28"/>
          <p:cNvSpPr>
            <a:spLocks noChangeArrowheads="1"/>
          </p:cNvSpPr>
          <p:nvPr/>
        </p:nvSpPr>
        <p:spPr bwMode="auto">
          <a:xfrm>
            <a:off x="3048000" y="1828800"/>
            <a:ext cx="54864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Oval 29"/>
          <p:cNvSpPr>
            <a:spLocks noChangeArrowheads="1"/>
          </p:cNvSpPr>
          <p:nvPr/>
        </p:nvSpPr>
        <p:spPr bwMode="auto">
          <a:xfrm>
            <a:off x="3124200" y="3810000"/>
            <a:ext cx="27432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5" name="AutoShape 30"/>
          <p:cNvCxnSpPr>
            <a:cxnSpLocks noChangeShapeType="1"/>
            <a:stCxn id="36892" idx="3"/>
            <a:endCxn id="36893" idx="2"/>
          </p:cNvCxnSpPr>
          <p:nvPr/>
        </p:nvCxnSpPr>
        <p:spPr bwMode="auto">
          <a:xfrm flipV="1">
            <a:off x="2624138" y="2133600"/>
            <a:ext cx="411162" cy="579438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6" name="AutoShape 31"/>
          <p:cNvCxnSpPr>
            <a:cxnSpLocks noChangeShapeType="1"/>
          </p:cNvCxnSpPr>
          <p:nvPr/>
        </p:nvCxnSpPr>
        <p:spPr bwMode="auto">
          <a:xfrm>
            <a:off x="2590800" y="2667000"/>
            <a:ext cx="901700" cy="1173163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5940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AD398E-AD2F-7440-8E8E-85D080A2E2D6}" type="slidenum">
              <a:rPr lang="en-US" sz="1400" b="0">
                <a:latin typeface="Times New Roman" charset="0"/>
              </a:rPr>
              <a:pPr eaLnBrk="1" hangingPunct="1"/>
              <a:t>41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0818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8925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8932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8933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8937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8939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8940" name="Text Box 27"/>
          <p:cNvSpPr txBox="1">
            <a:spLocks noChangeArrowheads="1"/>
          </p:cNvSpPr>
          <p:nvPr/>
        </p:nvSpPr>
        <p:spPr bwMode="auto">
          <a:xfrm>
            <a:off x="609600" y="1905000"/>
            <a:ext cx="1752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Starting sequence</a:t>
            </a:r>
          </a:p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number (byte offset) of data</a:t>
            </a:r>
          </a:p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carried in this</a:t>
            </a:r>
            <a:br>
              <a:rPr lang="en-US" b="0">
                <a:solidFill>
                  <a:schemeClr val="accent1"/>
                </a:solidFill>
                <a:latin typeface="Arial" charset="0"/>
              </a:rPr>
            </a:br>
            <a:r>
              <a:rPr lang="en-US" b="0">
                <a:solidFill>
                  <a:schemeClr val="accent1"/>
                </a:solidFill>
                <a:latin typeface="Arial" charset="0"/>
              </a:rPr>
              <a:t>segment</a:t>
            </a:r>
          </a:p>
        </p:txBody>
      </p:sp>
      <p:sp>
        <p:nvSpPr>
          <p:cNvPr id="38941" name="Oval 28"/>
          <p:cNvSpPr>
            <a:spLocks noChangeArrowheads="1"/>
          </p:cNvSpPr>
          <p:nvPr/>
        </p:nvSpPr>
        <p:spPr bwMode="auto">
          <a:xfrm>
            <a:off x="3048000" y="2286000"/>
            <a:ext cx="54864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42" name="AutoShape 29"/>
          <p:cNvCxnSpPr>
            <a:cxnSpLocks noChangeShapeType="1"/>
            <a:stCxn id="38940" idx="3"/>
            <a:endCxn id="38941" idx="2"/>
          </p:cNvCxnSpPr>
          <p:nvPr/>
        </p:nvCxnSpPr>
        <p:spPr bwMode="auto">
          <a:xfrm flipV="1">
            <a:off x="2362200" y="2590800"/>
            <a:ext cx="673100" cy="274638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8286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5F2E674-B56D-884F-BD9A-B1A8A45FA859}" type="slidenum">
              <a:rPr lang="en-US" sz="1400" b="0">
                <a:latin typeface="Times New Roman" charset="0"/>
              </a:rPr>
              <a:pPr eaLnBrk="1" hangingPunct="1"/>
              <a:t>42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40988" name="Text Box 27"/>
          <p:cNvSpPr txBox="1">
            <a:spLocks noChangeArrowheads="1"/>
          </p:cNvSpPr>
          <p:nvPr/>
        </p:nvSpPr>
        <p:spPr bwMode="auto">
          <a:xfrm>
            <a:off x="685800" y="1752600"/>
            <a:ext cx="2133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Acknowledgment gives </a:t>
            </a:r>
            <a:r>
              <a:rPr lang="en-US" b="0" dirty="0" err="1">
                <a:solidFill>
                  <a:schemeClr val="accent1"/>
                </a:solidFill>
                <a:latin typeface="Arial" charset="0"/>
              </a:rPr>
              <a:t>seq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 #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just beyond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 highest seq. received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in order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.</a:t>
            </a:r>
          </a:p>
          <a:p>
            <a:pPr algn="l"/>
            <a:r>
              <a:rPr lang="en-US" i="1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ja-JP" altLang="en-US" i="1" dirty="0">
                <a:solidFill>
                  <a:schemeClr val="accent1"/>
                </a:solidFill>
                <a:latin typeface="Arial" charset="0"/>
              </a:rPr>
              <a:t>“</a:t>
            </a:r>
            <a:r>
              <a:rPr lang="en-US" i="1" dirty="0">
                <a:solidFill>
                  <a:schemeClr val="accent1"/>
                </a:solidFill>
                <a:latin typeface="Arial" charset="0"/>
              </a:rPr>
              <a:t>What</a:t>
            </a:r>
            <a:r>
              <a:rPr lang="ja-JP" altLang="en-US" i="1" dirty="0">
                <a:solidFill>
                  <a:schemeClr val="accent1"/>
                </a:solidFill>
                <a:latin typeface="Arial" charset="0"/>
              </a:rPr>
              <a:t>’</a:t>
            </a:r>
            <a:r>
              <a:rPr lang="en-US" i="1" dirty="0">
                <a:solidFill>
                  <a:schemeClr val="accent1"/>
                </a:solidFill>
                <a:latin typeface="Arial" charset="0"/>
              </a:rPr>
              <a:t>s Next</a:t>
            </a:r>
            <a:r>
              <a:rPr lang="ja-JP" altLang="en-US" i="1" dirty="0">
                <a:solidFill>
                  <a:schemeClr val="accent1"/>
                </a:solidFill>
                <a:latin typeface="Arial" charset="0"/>
              </a:rPr>
              <a:t>”</a:t>
            </a:r>
            <a:endParaRPr lang="en-US" i="1" dirty="0">
              <a:solidFill>
                <a:schemeClr val="accent1"/>
              </a:solidFill>
              <a:latin typeface="Arial" charset="0"/>
            </a:endParaRPr>
          </a:p>
          <a:p>
            <a:pPr algn="l"/>
            <a:endParaRPr lang="en-US" b="0" dirty="0">
              <a:solidFill>
                <a:schemeClr val="accent1"/>
              </a:solidFill>
              <a:latin typeface="Arial" charset="0"/>
            </a:endParaRP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If sender sends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N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 in-order bytes starting at </a:t>
            </a:r>
            <a:r>
              <a:rPr lang="en-US" b="0" dirty="0" err="1">
                <a:solidFill>
                  <a:schemeClr val="accent1"/>
                </a:solidFill>
                <a:latin typeface="Arial" charset="0"/>
              </a:rPr>
              <a:t>seq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S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 then </a:t>
            </a:r>
            <a:r>
              <a:rPr lang="en-US" b="0" dirty="0" err="1">
                <a:solidFill>
                  <a:schemeClr val="accent1"/>
                </a:solidFill>
                <a:latin typeface="Arial" charset="0"/>
              </a:rPr>
              <a:t>ack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 for it will be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S+N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.</a:t>
            </a:r>
          </a:p>
        </p:txBody>
      </p:sp>
      <p:sp>
        <p:nvSpPr>
          <p:cNvPr id="40989" name="Oval 28"/>
          <p:cNvSpPr>
            <a:spLocks noChangeArrowheads="1"/>
          </p:cNvSpPr>
          <p:nvPr/>
        </p:nvSpPr>
        <p:spPr bwMode="auto">
          <a:xfrm>
            <a:off x="2971800" y="2743200"/>
            <a:ext cx="54864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90" name="AutoShape 29"/>
          <p:cNvCxnSpPr>
            <a:cxnSpLocks noChangeShapeType="1"/>
            <a:stCxn id="40988" idx="3"/>
            <a:endCxn id="40989" idx="2"/>
          </p:cNvCxnSpPr>
          <p:nvPr/>
        </p:nvCxnSpPr>
        <p:spPr bwMode="auto">
          <a:xfrm flipV="1">
            <a:off x="2819400" y="3048000"/>
            <a:ext cx="152400" cy="597694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1443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8A0307-AAF4-1A44-841F-F92D73431E8D}" type="slidenum">
              <a:rPr lang="en-US" sz="1400" b="0">
                <a:latin typeface="Times New Roman" charset="0"/>
              </a:rPr>
              <a:pPr eaLnBrk="1" hangingPunct="1"/>
              <a:t>43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ACKing and Sequence Numbers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dirty="0">
                <a:latin typeface="Arial" charset="0"/>
                <a:cs typeface="Arial" charset="0"/>
              </a:rPr>
              <a:t>Sender sends packet 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Data starts with sequence number X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Packet contains B bytes</a:t>
            </a:r>
          </a:p>
          <a:p>
            <a:pPr lvl="2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X, X+1, X+2, ….X+B-1</a:t>
            </a:r>
          </a:p>
          <a:p>
            <a:pPr lvl="8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buSzPct val="75000"/>
            </a:pPr>
            <a:r>
              <a:rPr lang="en-US" dirty="0">
                <a:latin typeface="Arial" charset="0"/>
                <a:cs typeface="Arial" charset="0"/>
              </a:rPr>
              <a:t>Upon receipt of packet, receiver sends an ACK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If all data prior to X already received:</a:t>
            </a:r>
          </a:p>
          <a:p>
            <a:pPr lvl="2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ACK acknowledges X+B (because that is next expected byte)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If highest byte already received is some smaller value Y</a:t>
            </a:r>
          </a:p>
          <a:p>
            <a:pPr lvl="2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ACK acknowledges Y+1</a:t>
            </a:r>
          </a:p>
          <a:p>
            <a:pPr lvl="2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Even if this has been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ACKed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before</a:t>
            </a:r>
          </a:p>
          <a:p>
            <a:pPr lvl="8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buSzPct val="75000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Sender sends(?) next packet with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seqno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X+B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3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Sender: </a:t>
            </a:r>
            <a:r>
              <a:rPr lang="en-US" dirty="0" err="1" smtClean="0"/>
              <a:t>seqno</a:t>
            </a:r>
            <a:r>
              <a:rPr lang="en-US" dirty="0" smtClean="0"/>
              <a:t>=X, length=B</a:t>
            </a:r>
          </a:p>
          <a:p>
            <a:r>
              <a:rPr lang="en-US" dirty="0" smtClean="0"/>
              <a:t>Receiver: ACK=X+B</a:t>
            </a:r>
          </a:p>
          <a:p>
            <a:r>
              <a:rPr lang="en-US" dirty="0" smtClean="0"/>
              <a:t>Sender: </a:t>
            </a:r>
            <a:r>
              <a:rPr lang="en-US" dirty="0" err="1"/>
              <a:t>seqno</a:t>
            </a:r>
            <a:r>
              <a:rPr lang="en-US" dirty="0"/>
              <a:t>=</a:t>
            </a:r>
            <a:r>
              <a:rPr lang="en-US" dirty="0" smtClean="0"/>
              <a:t>X+B, </a:t>
            </a:r>
            <a:r>
              <a:rPr lang="en-US" dirty="0"/>
              <a:t>length=</a:t>
            </a:r>
            <a:r>
              <a:rPr lang="en-US" dirty="0" smtClean="0"/>
              <a:t>B</a:t>
            </a:r>
          </a:p>
          <a:p>
            <a:r>
              <a:rPr lang="en-US" dirty="0" smtClean="0"/>
              <a:t>Receiver: ACK=X+2B</a:t>
            </a:r>
          </a:p>
          <a:p>
            <a:r>
              <a:rPr lang="en-US" dirty="0" smtClean="0"/>
              <a:t>Sender: </a:t>
            </a:r>
            <a:r>
              <a:rPr lang="en-US" dirty="0" err="1" smtClean="0"/>
              <a:t>seqno</a:t>
            </a:r>
            <a:r>
              <a:rPr lang="en-US" dirty="0" smtClean="0"/>
              <a:t>=X+2B, length=B</a:t>
            </a:r>
          </a:p>
          <a:p>
            <a:endParaRPr lang="en-US" dirty="0"/>
          </a:p>
          <a:p>
            <a:r>
              <a:rPr lang="en-US" dirty="0" err="1"/>
              <a:t>S</a:t>
            </a:r>
            <a:r>
              <a:rPr lang="en-US" dirty="0" err="1" smtClean="0"/>
              <a:t>eqno</a:t>
            </a:r>
            <a:r>
              <a:rPr lang="en-US" dirty="0" smtClean="0"/>
              <a:t> of next packet is same as last ACK field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8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7C9C84-C3C7-9142-9CA1-DAEC2321A2B6}" type="slidenum">
              <a:rPr lang="en-US" sz="1400" b="0">
                <a:latin typeface="Times New Roman" charset="0"/>
              </a:rPr>
              <a:pPr eaLnBrk="1" hangingPunct="1"/>
              <a:t>45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5 Minute Break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9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Anagram Contest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What does this numerical anagram have to do with this alphabetical one? 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Alphabetical: </a:t>
            </a:r>
            <a:r>
              <a:rPr lang="en-US" dirty="0"/>
              <a:t>A Tragic Con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cs typeface="Arial" charset="0"/>
              </a:rPr>
              <a:t>Numerical: </a:t>
            </a:r>
            <a:r>
              <a:rPr lang="en-US" dirty="0"/>
              <a:t>01235688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9216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0467D7-F0EF-0944-995D-6590231C8434}" type="slidenum">
              <a:rPr lang="en-US" sz="1400" b="0">
                <a:latin typeface="Times New Roman" charset="0"/>
              </a:rPr>
              <a:pPr eaLnBrk="1" hangingPunct="1"/>
              <a:t>46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9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Anagram Contest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What does this numerical anagram have to do with this alphabetical one? 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Alphabetical: </a:t>
            </a:r>
            <a:r>
              <a:rPr lang="en-US" dirty="0"/>
              <a:t>A Tragic Con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Numerical: </a:t>
            </a:r>
            <a:r>
              <a:rPr lang="en-US" dirty="0"/>
              <a:t>01235688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UC Berkeley was founded by the Organic Act which was passed on 05/23/1868</a:t>
            </a:r>
          </a:p>
        </p:txBody>
      </p:sp>
      <p:sp>
        <p:nvSpPr>
          <p:cNvPr id="9216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0467D7-F0EF-0944-995D-6590231C8434}" type="slidenum">
              <a:rPr lang="en-US" sz="1400" b="0">
                <a:latin typeface="Times New Roman" charset="0"/>
              </a:rPr>
              <a:pPr eaLnBrk="1" hangingPunct="1"/>
              <a:t>47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2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EBCB35-FE9C-914A-BBDC-D83FB3462F5D}" type="slidenum">
              <a:rPr lang="en-US" sz="1400" b="0">
                <a:latin typeface="Times New Roman" charset="0"/>
              </a:rPr>
              <a:pPr eaLnBrk="1" hangingPunct="1"/>
              <a:t>48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41058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5069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5072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5076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5077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45080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5083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45084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Buffer space available for receiving data.  Used for TCP</a:t>
            </a:r>
            <a:r>
              <a:rPr lang="ja-JP" altLang="en-US" b="0" dirty="0">
                <a:solidFill>
                  <a:schemeClr val="accent1"/>
                </a:solidFill>
                <a:latin typeface="Arial" charset="0"/>
              </a:rPr>
              <a:t>’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s </a:t>
            </a:r>
            <a:r>
              <a:rPr lang="en-US" b="0" dirty="0">
                <a:solidFill>
                  <a:srgbClr val="0000FF"/>
                </a:solidFill>
                <a:latin typeface="Arial" charset="0"/>
              </a:rPr>
              <a:t>sliding window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.</a:t>
            </a:r>
          </a:p>
          <a:p>
            <a:pPr algn="l"/>
            <a:endParaRPr lang="en-US" b="0" dirty="0">
              <a:solidFill>
                <a:schemeClr val="accent1"/>
              </a:solidFill>
              <a:latin typeface="Arial" charset="0"/>
            </a:endParaRP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Interpreted as offset beyond Acknowledgment </a:t>
            </a: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field’s 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value.</a:t>
            </a:r>
          </a:p>
        </p:txBody>
      </p:sp>
      <p:sp>
        <p:nvSpPr>
          <p:cNvPr id="45085" name="Oval 28"/>
          <p:cNvSpPr>
            <a:spLocks noChangeArrowheads="1"/>
          </p:cNvSpPr>
          <p:nvPr/>
        </p:nvSpPr>
        <p:spPr bwMode="auto">
          <a:xfrm>
            <a:off x="5791200" y="3200400"/>
            <a:ext cx="2438400" cy="685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86" name="AutoShape 29"/>
          <p:cNvCxnSpPr>
            <a:cxnSpLocks noChangeShapeType="1"/>
            <a:stCxn id="45084" idx="3"/>
            <a:endCxn id="45085" idx="2"/>
          </p:cNvCxnSpPr>
          <p:nvPr/>
        </p:nvCxnSpPr>
        <p:spPr bwMode="auto">
          <a:xfrm flipV="1">
            <a:off x="2895600" y="3543300"/>
            <a:ext cx="2882900" cy="769938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7548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11BA6A-7278-6A46-A215-1DC86317744E}" type="slidenum">
              <a:rPr lang="en-US" sz="1400" b="0">
                <a:latin typeface="Times New Roman" charset="0"/>
              </a:rPr>
              <a:pPr eaLnBrk="1" hangingPunct="1"/>
              <a:t>49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Sliding Window Flow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Control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dirty="0">
                <a:latin typeface="Arial" charset="0"/>
                <a:cs typeface="Arial" charset="0"/>
              </a:rPr>
              <a:t>Advertised Window: W</a:t>
            </a:r>
          </a:p>
          <a:p>
            <a:pPr lvl="1">
              <a:buSzPct val="75000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Can send W bytes beyond the next expected byte</a:t>
            </a:r>
          </a:p>
          <a:p>
            <a:pPr lvl="1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buSzPct val="75000"/>
            </a:pPr>
            <a:r>
              <a:rPr lang="en-US" dirty="0">
                <a:latin typeface="Arial" charset="0"/>
                <a:cs typeface="Arial" charset="0"/>
              </a:rPr>
              <a:t>Receiver uses W to prevent sender from overflowing </a:t>
            </a:r>
            <a:r>
              <a:rPr lang="en-US" dirty="0" smtClean="0">
                <a:latin typeface="Arial" charset="0"/>
                <a:cs typeface="Arial" charset="0"/>
              </a:rPr>
              <a:t>buffer</a:t>
            </a:r>
          </a:p>
          <a:p>
            <a:pPr lvl="1">
              <a:buSzPct val="75000"/>
            </a:pPr>
            <a:r>
              <a:rPr lang="en-US" dirty="0" smtClean="0">
                <a:latin typeface="Arial" charset="0"/>
                <a:cs typeface="Arial" charset="0"/>
              </a:rPr>
              <a:t>Limits number of bytes sender can have in flight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8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What’s the difference between the physical layer and the data-link layer?</a:t>
            </a:r>
          </a:p>
          <a:p>
            <a:pPr lvl="5"/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lurry line as to which functionality belongs where</a:t>
            </a:r>
          </a:p>
          <a:p>
            <a:pPr lvl="5"/>
            <a:endParaRPr lang="en-US" dirty="0"/>
          </a:p>
          <a:p>
            <a:r>
              <a:rPr lang="en-US" dirty="0" smtClean="0"/>
              <a:t>But data-link delivers packets, with semantics in the packet headers about local destinations, etc.</a:t>
            </a:r>
          </a:p>
          <a:p>
            <a:pPr lvl="4"/>
            <a:endParaRPr lang="en-US" dirty="0"/>
          </a:p>
          <a:p>
            <a:r>
              <a:rPr lang="en-US" dirty="0" smtClean="0"/>
              <a:t>Physical layer just delivers bits, typically just to the logical endpoint of the connection (or broadcasted)</a:t>
            </a:r>
          </a:p>
          <a:p>
            <a:pPr lvl="1"/>
            <a:r>
              <a:rPr lang="en-US" dirty="0" smtClean="0"/>
              <a:t>No routing as part of the definition of the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1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the 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example:</a:t>
            </a:r>
          </a:p>
          <a:p>
            <a:pPr lvl="1"/>
            <a:r>
              <a:rPr lang="en-US" dirty="0" smtClean="0"/>
              <a:t>W (in bytes), which we assume is constant</a:t>
            </a:r>
          </a:p>
          <a:p>
            <a:pPr lvl="1"/>
            <a:r>
              <a:rPr lang="en-US" dirty="0" smtClean="0"/>
              <a:t>RTT (in sec), which we assume is constant</a:t>
            </a:r>
          </a:p>
          <a:p>
            <a:pPr lvl="1"/>
            <a:r>
              <a:rPr lang="en-US" dirty="0" smtClean="0"/>
              <a:t>B (in </a:t>
            </a:r>
            <a:r>
              <a:rPr lang="en-US" b="1" dirty="0" smtClean="0"/>
              <a:t>bytes</a:t>
            </a:r>
            <a:r>
              <a:rPr lang="en-US" dirty="0" smtClean="0"/>
              <a:t>/sec)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fast will data be transferred?</a:t>
            </a:r>
          </a:p>
          <a:p>
            <a:endParaRPr lang="en-US" dirty="0"/>
          </a:p>
          <a:p>
            <a:r>
              <a:rPr lang="en-US" b="1" dirty="0" smtClean="0"/>
              <a:t>If W/RTT &lt; B, the transfer has speed W/RTT</a:t>
            </a:r>
          </a:p>
          <a:p>
            <a:r>
              <a:rPr lang="en-US" dirty="0" smtClean="0"/>
              <a:t>If W/RTT &gt; B, the transfer has speed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5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with Sliding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UCBNYC 1 Mbps path (100msec RTT)</a:t>
            </a:r>
          </a:p>
          <a:p>
            <a:pPr lvl="1"/>
            <a:r>
              <a:rPr lang="en-US" dirty="0" smtClean="0"/>
              <a:t>Q1: How </a:t>
            </a:r>
            <a:r>
              <a:rPr lang="en-US" dirty="0"/>
              <a:t>fast can we transmit with W=12.5KB</a:t>
            </a:r>
            <a:r>
              <a:rPr lang="en-US" dirty="0" smtClean="0"/>
              <a:t>? (~8pkts)</a:t>
            </a:r>
            <a:endParaRPr lang="en-US" dirty="0"/>
          </a:p>
          <a:p>
            <a:pPr lvl="1"/>
            <a:r>
              <a:rPr lang="en-US" dirty="0" smtClean="0"/>
              <a:t>A: 12.5KB</a:t>
            </a:r>
            <a:r>
              <a:rPr lang="en-US" dirty="0"/>
              <a:t>/100msec ~ 1Mbps (we can fill the pipe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Q2: What </a:t>
            </a:r>
            <a:r>
              <a:rPr lang="en-US" dirty="0"/>
              <a:t>if path is 1Gbps?</a:t>
            </a:r>
          </a:p>
          <a:p>
            <a:pPr lvl="1"/>
            <a:r>
              <a:rPr lang="en-US" dirty="0" smtClean="0"/>
              <a:t>A2: Can </a:t>
            </a:r>
            <a:r>
              <a:rPr lang="en-US" dirty="0"/>
              <a:t>still only send </a:t>
            </a:r>
            <a:r>
              <a:rPr lang="en-US" dirty="0" smtClean="0"/>
              <a:t>1Mbps</a:t>
            </a:r>
          </a:p>
          <a:p>
            <a:pPr lvl="1"/>
            <a:endParaRPr lang="en-US" dirty="0"/>
          </a:p>
          <a:p>
            <a:r>
              <a:rPr lang="en-US" dirty="0"/>
              <a:t>Window required to fully utilize path:</a:t>
            </a:r>
          </a:p>
          <a:p>
            <a:pPr lvl="1"/>
            <a:r>
              <a:rPr lang="en-US" dirty="0"/>
              <a:t>Bandwidth-delay </a:t>
            </a:r>
            <a:r>
              <a:rPr lang="en-US" dirty="0" smtClean="0"/>
              <a:t>product</a:t>
            </a:r>
            <a:endParaRPr lang="en-US" dirty="0"/>
          </a:p>
          <a:p>
            <a:pPr lvl="1"/>
            <a:r>
              <a:rPr lang="en-US" dirty="0"/>
              <a:t>1 </a:t>
            </a:r>
            <a:r>
              <a:rPr lang="en-US" dirty="0" err="1"/>
              <a:t>Gbps</a:t>
            </a:r>
            <a:r>
              <a:rPr lang="en-US" dirty="0"/>
              <a:t> * 100 </a:t>
            </a:r>
            <a:r>
              <a:rPr lang="en-US" dirty="0" err="1"/>
              <a:t>msec</a:t>
            </a:r>
            <a:r>
              <a:rPr lang="en-US" dirty="0"/>
              <a:t> = 100 Mb = 12.5 MB</a:t>
            </a:r>
          </a:p>
          <a:p>
            <a:pPr lvl="1"/>
            <a:r>
              <a:rPr lang="en-US" dirty="0" smtClean="0"/>
              <a:t>12.5 MB ~ 8333 packets of 1500bytes </a:t>
            </a:r>
            <a:r>
              <a:rPr lang="en-US" b="1" dirty="0" smtClean="0"/>
              <a:t>(lots of packets!)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2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C11ACD-F9F1-0B48-8AB8-1526F2D80278}" type="slidenum">
              <a:rPr lang="en-US" sz="1400" b="0">
                <a:latin typeface="Times New Roman" charset="0"/>
              </a:rPr>
              <a:pPr eaLnBrk="1" hangingPunct="1"/>
              <a:t>52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Advertised Window Limits Rate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ender </a:t>
            </a:r>
            <a:r>
              <a:rPr lang="en-US" dirty="0">
                <a:latin typeface="Arial" charset="0"/>
                <a:cs typeface="Arial" charset="0"/>
              </a:rPr>
              <a:t>can send no faster than W/RTT bytes/</a:t>
            </a:r>
            <a:r>
              <a:rPr lang="en-US" dirty="0" smtClean="0">
                <a:latin typeface="Arial" charset="0"/>
                <a:cs typeface="Arial" charset="0"/>
              </a:rPr>
              <a:t>sec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Receiver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only advertises more space when it has consumed old arriving data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In </a:t>
            </a:r>
            <a:r>
              <a:rPr lang="en-US" dirty="0">
                <a:latin typeface="Arial" charset="0"/>
                <a:cs typeface="Arial" charset="0"/>
              </a:rPr>
              <a:t>original TCP design, that was the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sole</a:t>
            </a:r>
            <a:r>
              <a:rPr lang="en-US" dirty="0">
                <a:latin typeface="Arial" charset="0"/>
                <a:cs typeface="Arial" charset="0"/>
              </a:rPr>
              <a:t> protocol mechanism controlling sender</a:t>
            </a:r>
            <a:r>
              <a:rPr lang="ja-JP" altLang="en-US" dirty="0">
                <a:latin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cs typeface="Arial" charset="0"/>
              </a:rPr>
              <a:t>s </a:t>
            </a:r>
            <a:r>
              <a:rPr lang="en-US" dirty="0" smtClean="0">
                <a:latin typeface="Arial" charset="0"/>
                <a:cs typeface="Arial" charset="0"/>
              </a:rPr>
              <a:t>rate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What’s </a:t>
            </a:r>
            <a:r>
              <a:rPr lang="en-US" dirty="0">
                <a:latin typeface="Arial" charset="0"/>
                <a:cs typeface="Arial" charset="0"/>
              </a:rPr>
              <a:t>missing</a:t>
            </a:r>
            <a:r>
              <a:rPr lang="en-US" dirty="0" smtClean="0">
                <a:latin typeface="Arial" charset="0"/>
                <a:cs typeface="Arial" charset="0"/>
              </a:rPr>
              <a:t>?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E96945F-C036-FC4A-B476-48206687F3A8}" type="slidenum">
              <a:rPr lang="en-US" sz="1400" b="0">
                <a:latin typeface="Times New Roman" charset="0"/>
              </a:rPr>
              <a:pPr eaLnBrk="1" hangingPunct="1"/>
              <a:t>53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Implementing Sliding Window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Both sender &amp; receiver maintain a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window</a:t>
            </a:r>
            <a:r>
              <a:rPr lang="en-US" dirty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Sender: not yet </a:t>
            </a:r>
            <a:r>
              <a:rPr lang="en-US" dirty="0" err="1" smtClean="0">
                <a:latin typeface="Arial" charset="0"/>
              </a:rPr>
              <a:t>ACK’ed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Receiver: not yet delivered to application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Left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edge</a:t>
            </a:r>
            <a:r>
              <a:rPr lang="en-US" dirty="0">
                <a:latin typeface="Arial" charset="0"/>
              </a:rPr>
              <a:t> of window: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Sender: beginning of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unacknowledged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data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Receiver: beginning of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undelivered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smtClean="0">
                <a:latin typeface="Arial" charset="0"/>
              </a:rPr>
              <a:t>For the sender: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Window size = maximum amount of data in flight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For the receiver: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Window size = maximum amount of undelivered data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0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FF2C0D1-0F8E-B94D-ACC4-727B058A994A}" type="slidenum">
              <a:rPr lang="en-US" sz="1400" b="0">
                <a:latin typeface="Times New Roman" charset="0"/>
              </a:rPr>
              <a:pPr eaLnBrk="1" hangingPunct="1"/>
              <a:t>54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Sliding Window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1557338"/>
          </a:xfrm>
        </p:spPr>
        <p:txBody>
          <a:bodyPr/>
          <a:lstStyle/>
          <a:p>
            <a:r>
              <a:rPr lang="en-US">
                <a:latin typeface="Arial" charset="0"/>
              </a:rPr>
              <a:t>Allow a larger amount of data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in flight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Allow sender to 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get ahead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of the receiver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… though not </a:t>
            </a:r>
            <a:r>
              <a:rPr lang="en-US" i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too far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ahead</a:t>
            </a:r>
          </a:p>
        </p:txBody>
      </p:sp>
      <p:sp>
        <p:nvSpPr>
          <p:cNvPr id="307204" name="Oval 4"/>
          <p:cNvSpPr>
            <a:spLocks noChangeArrowheads="1"/>
          </p:cNvSpPr>
          <p:nvPr/>
        </p:nvSpPr>
        <p:spPr bwMode="auto">
          <a:xfrm>
            <a:off x="1116013" y="2890838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1463675" y="3044825"/>
            <a:ext cx="2230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Sending process</a:t>
            </a:r>
          </a:p>
        </p:txBody>
      </p:sp>
      <p:sp>
        <p:nvSpPr>
          <p:cNvPr id="307206" name="Oval 6"/>
          <p:cNvSpPr>
            <a:spLocks noChangeArrowheads="1"/>
          </p:cNvSpPr>
          <p:nvPr/>
        </p:nvSpPr>
        <p:spPr bwMode="auto">
          <a:xfrm>
            <a:off x="5187950" y="2890838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07" name="Text Box 7"/>
          <p:cNvSpPr txBox="1">
            <a:spLocks noChangeArrowheads="1"/>
          </p:cNvSpPr>
          <p:nvPr/>
        </p:nvSpPr>
        <p:spPr bwMode="auto">
          <a:xfrm>
            <a:off x="5438775" y="3044825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Receiving process</a:t>
            </a:r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654050" y="38639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9" name="Line 9"/>
          <p:cNvSpPr>
            <a:spLocks noChangeShapeType="1"/>
          </p:cNvSpPr>
          <p:nvPr/>
        </p:nvSpPr>
        <p:spPr bwMode="auto">
          <a:xfrm>
            <a:off x="4916488" y="38893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0" name="Rectangle 10"/>
          <p:cNvSpPr>
            <a:spLocks noChangeArrowheads="1"/>
          </p:cNvSpPr>
          <p:nvPr/>
        </p:nvSpPr>
        <p:spPr bwMode="auto">
          <a:xfrm>
            <a:off x="808038" y="4581525"/>
            <a:ext cx="958850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1768475" y="4581525"/>
            <a:ext cx="958850" cy="4603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2728913" y="4581525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3687763" y="4581525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0" name="Freeform 14"/>
          <p:cNvSpPr>
            <a:spLocks/>
          </p:cNvSpPr>
          <p:nvPr/>
        </p:nvSpPr>
        <p:spPr bwMode="auto">
          <a:xfrm>
            <a:off x="2420938" y="3659188"/>
            <a:ext cx="1268412" cy="844550"/>
          </a:xfrm>
          <a:custGeom>
            <a:avLst/>
            <a:gdLst>
              <a:gd name="T0" fmla="*/ 0 w 799"/>
              <a:gd name="T1" fmla="*/ 0 h 460"/>
              <a:gd name="T2" fmla="*/ 2147483647 w 799"/>
              <a:gd name="T3" fmla="*/ 2147483647 h 460"/>
              <a:gd name="T4" fmla="*/ 2147483647 w 799"/>
              <a:gd name="T5" fmla="*/ 2147483647 h 460"/>
              <a:gd name="T6" fmla="*/ 0 60000 65536"/>
              <a:gd name="T7" fmla="*/ 0 60000 65536"/>
              <a:gd name="T8" fmla="*/ 0 60000 65536"/>
              <a:gd name="T9" fmla="*/ 0 w 799"/>
              <a:gd name="T10" fmla="*/ 0 h 460"/>
              <a:gd name="T11" fmla="*/ 799 w 799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1" name="Line 15"/>
          <p:cNvSpPr>
            <a:spLocks noChangeShapeType="1"/>
          </p:cNvSpPr>
          <p:nvPr/>
        </p:nvSpPr>
        <p:spPr bwMode="auto">
          <a:xfrm flipV="1">
            <a:off x="1768475" y="5157788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2" name="Line 16"/>
          <p:cNvSpPr>
            <a:spLocks noChangeShapeType="1"/>
          </p:cNvSpPr>
          <p:nvPr/>
        </p:nvSpPr>
        <p:spPr bwMode="auto">
          <a:xfrm flipH="1" flipV="1">
            <a:off x="2728913" y="5157788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3" name="Text Box 17"/>
          <p:cNvSpPr txBox="1">
            <a:spLocks noChangeArrowheads="1"/>
          </p:cNvSpPr>
          <p:nvPr/>
        </p:nvSpPr>
        <p:spPr bwMode="auto">
          <a:xfrm>
            <a:off x="463550" y="5657850"/>
            <a:ext cx="221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ACKed</a:t>
            </a:r>
          </a:p>
        </p:txBody>
      </p:sp>
      <p:sp>
        <p:nvSpPr>
          <p:cNvPr id="951314" name="Text Box 18"/>
          <p:cNvSpPr txBox="1">
            <a:spLocks noChangeArrowheads="1"/>
          </p:cNvSpPr>
          <p:nvPr/>
        </p:nvSpPr>
        <p:spPr bwMode="auto">
          <a:xfrm>
            <a:off x="838200" y="6324600"/>
            <a:ext cx="247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can send</a:t>
            </a:r>
          </a:p>
        </p:txBody>
      </p:sp>
      <p:sp>
        <p:nvSpPr>
          <p:cNvPr id="307219" name="Text Box 19"/>
          <p:cNvSpPr txBox="1">
            <a:spLocks noChangeArrowheads="1"/>
          </p:cNvSpPr>
          <p:nvPr/>
        </p:nvSpPr>
        <p:spPr bwMode="auto">
          <a:xfrm>
            <a:off x="463550" y="38131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TCP</a:t>
            </a:r>
          </a:p>
        </p:txBody>
      </p:sp>
      <p:sp>
        <p:nvSpPr>
          <p:cNvPr id="307220" name="Rectangle 20"/>
          <p:cNvSpPr>
            <a:spLocks noChangeArrowheads="1"/>
          </p:cNvSpPr>
          <p:nvPr/>
        </p:nvSpPr>
        <p:spPr bwMode="auto">
          <a:xfrm>
            <a:off x="5072063" y="4471988"/>
            <a:ext cx="614362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21" name="Rectangle 21"/>
          <p:cNvSpPr>
            <a:spLocks noChangeArrowheads="1"/>
          </p:cNvSpPr>
          <p:nvPr/>
        </p:nvSpPr>
        <p:spPr bwMode="auto">
          <a:xfrm>
            <a:off x="5686425" y="4471988"/>
            <a:ext cx="130492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22" name="Rectangle 22"/>
          <p:cNvSpPr>
            <a:spLocks noChangeArrowheads="1"/>
          </p:cNvSpPr>
          <p:nvPr/>
        </p:nvSpPr>
        <p:spPr bwMode="auto">
          <a:xfrm>
            <a:off x="6953250" y="4471988"/>
            <a:ext cx="34607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23" name="Rectangle 23"/>
          <p:cNvSpPr>
            <a:spLocks noChangeArrowheads="1"/>
          </p:cNvSpPr>
          <p:nvPr/>
        </p:nvSpPr>
        <p:spPr bwMode="auto">
          <a:xfrm>
            <a:off x="7643813" y="4471988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4" name="Text Box 24"/>
          <p:cNvSpPr txBox="1">
            <a:spLocks noChangeArrowheads="1"/>
          </p:cNvSpPr>
          <p:nvPr/>
        </p:nvSpPr>
        <p:spPr bwMode="auto">
          <a:xfrm>
            <a:off x="4727575" y="38512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TCP</a:t>
            </a:r>
          </a:p>
        </p:txBody>
      </p:sp>
      <p:sp>
        <p:nvSpPr>
          <p:cNvPr id="951321" name="Freeform 25"/>
          <p:cNvSpPr>
            <a:spLocks/>
          </p:cNvSpPr>
          <p:nvPr/>
        </p:nvSpPr>
        <p:spPr bwMode="auto">
          <a:xfrm>
            <a:off x="5646738" y="3582988"/>
            <a:ext cx="1382712" cy="882650"/>
          </a:xfrm>
          <a:custGeom>
            <a:avLst/>
            <a:gdLst>
              <a:gd name="T0" fmla="*/ 0 w 871"/>
              <a:gd name="T1" fmla="*/ 2147483647 h 556"/>
              <a:gd name="T2" fmla="*/ 2147483647 w 871"/>
              <a:gd name="T3" fmla="*/ 2147483647 h 556"/>
              <a:gd name="T4" fmla="*/ 2147483647 w 871"/>
              <a:gd name="T5" fmla="*/ 0 h 556"/>
              <a:gd name="T6" fmla="*/ 0 60000 65536"/>
              <a:gd name="T7" fmla="*/ 0 60000 65536"/>
              <a:gd name="T8" fmla="*/ 0 60000 65536"/>
              <a:gd name="T9" fmla="*/ 0 w 871"/>
              <a:gd name="T10" fmla="*/ 0 h 556"/>
              <a:gd name="T11" fmla="*/ 871 w 871"/>
              <a:gd name="T12" fmla="*/ 556 h 5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22" name="Line 26"/>
          <p:cNvSpPr>
            <a:spLocks noChangeShapeType="1"/>
          </p:cNvSpPr>
          <p:nvPr/>
        </p:nvSpPr>
        <p:spPr bwMode="auto">
          <a:xfrm flipV="1">
            <a:off x="6953250" y="4965700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23" name="Text Box 27"/>
          <p:cNvSpPr txBox="1">
            <a:spLocks noChangeArrowheads="1"/>
          </p:cNvSpPr>
          <p:nvPr/>
        </p:nvSpPr>
        <p:spPr bwMode="auto">
          <a:xfrm>
            <a:off x="4948238" y="5502275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Next byte needed</a:t>
            </a:r>
          </a:p>
        </p:txBody>
      </p:sp>
      <p:sp>
        <p:nvSpPr>
          <p:cNvPr id="951324" name="Text Box 28"/>
          <p:cNvSpPr txBox="1">
            <a:spLocks noChangeArrowheads="1"/>
          </p:cNvSpPr>
          <p:nvPr/>
        </p:nvSpPr>
        <p:spPr bwMode="auto">
          <a:xfrm>
            <a:off x="1228725" y="3967163"/>
            <a:ext cx="2201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written</a:t>
            </a:r>
          </a:p>
        </p:txBody>
      </p:sp>
      <p:sp>
        <p:nvSpPr>
          <p:cNvPr id="951325" name="Text Box 29"/>
          <p:cNvSpPr txBox="1">
            <a:spLocks noChangeArrowheads="1"/>
          </p:cNvSpPr>
          <p:nvPr/>
        </p:nvSpPr>
        <p:spPr bwMode="auto">
          <a:xfrm>
            <a:off x="6453188" y="3954463"/>
            <a:ext cx="190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read</a:t>
            </a:r>
          </a:p>
        </p:txBody>
      </p:sp>
      <p:sp>
        <p:nvSpPr>
          <p:cNvPr id="307230" name="Rectangle 30"/>
          <p:cNvSpPr>
            <a:spLocks noChangeArrowheads="1"/>
          </p:cNvSpPr>
          <p:nvPr/>
        </p:nvSpPr>
        <p:spPr bwMode="auto">
          <a:xfrm>
            <a:off x="7299325" y="4471988"/>
            <a:ext cx="34607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1327" name="Line 31"/>
          <p:cNvSpPr>
            <a:spLocks noChangeShapeType="1"/>
          </p:cNvSpPr>
          <p:nvPr/>
        </p:nvSpPr>
        <p:spPr bwMode="auto">
          <a:xfrm flipH="1" flipV="1">
            <a:off x="7624763" y="5003800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28" name="Text Box 32"/>
          <p:cNvSpPr txBox="1">
            <a:spLocks noChangeArrowheads="1"/>
          </p:cNvSpPr>
          <p:nvPr/>
        </p:nvSpPr>
        <p:spPr bwMode="auto">
          <a:xfrm>
            <a:off x="5762625" y="6181725"/>
            <a:ext cx="2400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received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447800" y="4419600"/>
            <a:ext cx="3536950" cy="1692275"/>
            <a:chOff x="912" y="2784"/>
            <a:chExt cx="2228" cy="1066"/>
          </a:xfrm>
        </p:grpSpPr>
        <p:sp>
          <p:nvSpPr>
            <p:cNvPr id="307240" name="Oval 34"/>
            <p:cNvSpPr>
              <a:spLocks noChangeArrowheads="1"/>
            </p:cNvSpPr>
            <p:nvPr/>
          </p:nvSpPr>
          <p:spPr bwMode="auto">
            <a:xfrm>
              <a:off x="912" y="2784"/>
              <a:ext cx="960" cy="528"/>
            </a:xfrm>
            <a:prstGeom prst="ellips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7241" name="AutoShape 35"/>
            <p:cNvCxnSpPr>
              <a:cxnSpLocks noChangeShapeType="1"/>
              <a:endCxn id="307240" idx="5"/>
            </p:cNvCxnSpPr>
            <p:nvPr/>
          </p:nvCxnSpPr>
          <p:spPr bwMode="auto">
            <a:xfrm flipH="1" flipV="1">
              <a:off x="1731" y="3245"/>
              <a:ext cx="333" cy="355"/>
            </a:xfrm>
            <a:prstGeom prst="straightConnector1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242" name="Text Box 36"/>
            <p:cNvSpPr txBox="1">
              <a:spLocks noChangeArrowheads="1"/>
            </p:cNvSpPr>
            <p:nvPr/>
          </p:nvSpPr>
          <p:spPr bwMode="auto">
            <a:xfrm>
              <a:off x="1824" y="3600"/>
              <a:ext cx="13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accent1"/>
                  </a:solidFill>
                  <a:latin typeface="Helvetica" charset="0"/>
                </a:rPr>
                <a:t>Sender </a:t>
              </a:r>
              <a:r>
                <a:rPr lang="en-US" i="1">
                  <a:solidFill>
                    <a:schemeClr val="accent1"/>
                  </a:solidFill>
                  <a:latin typeface="Helvetica" charset="0"/>
                </a:rPr>
                <a:t>Window</a:t>
              </a:r>
              <a:endParaRPr lang="en-US">
                <a:solidFill>
                  <a:schemeClr val="accent1"/>
                </a:solidFill>
                <a:latin typeface="Helvetica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276600" y="4267200"/>
            <a:ext cx="4953000" cy="2301875"/>
            <a:chOff x="2064" y="2688"/>
            <a:chExt cx="3120" cy="1450"/>
          </a:xfrm>
        </p:grpSpPr>
        <p:grpSp>
          <p:nvGrpSpPr>
            <p:cNvPr id="307235" name="Group 38"/>
            <p:cNvGrpSpPr>
              <a:grpSpLocks/>
            </p:cNvGrpSpPr>
            <p:nvPr/>
          </p:nvGrpSpPr>
          <p:grpSpPr bwMode="auto">
            <a:xfrm>
              <a:off x="2064" y="2688"/>
              <a:ext cx="3120" cy="1450"/>
              <a:chOff x="2064" y="2688"/>
              <a:chExt cx="3120" cy="1450"/>
            </a:xfrm>
          </p:grpSpPr>
          <p:sp>
            <p:nvSpPr>
              <p:cNvPr id="307237" name="Oval 39"/>
              <p:cNvSpPr>
                <a:spLocks noChangeArrowheads="1"/>
              </p:cNvSpPr>
              <p:nvPr/>
            </p:nvSpPr>
            <p:spPr bwMode="auto">
              <a:xfrm>
                <a:off x="3456" y="2688"/>
                <a:ext cx="1728" cy="576"/>
              </a:xfrm>
              <a:prstGeom prst="ellipse">
                <a:avLst/>
              </a:prstGeom>
              <a:noFill/>
              <a:ln w="317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07238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3408" y="3168"/>
                <a:ext cx="301" cy="720"/>
              </a:xfrm>
              <a:prstGeom prst="straightConnector1">
                <a:avLst/>
              </a:prstGeom>
              <a:noFill/>
              <a:ln w="3175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7239" name="Text Box 41"/>
              <p:cNvSpPr txBox="1">
                <a:spLocks noChangeArrowheads="1"/>
              </p:cNvSpPr>
              <p:nvPr/>
            </p:nvSpPr>
            <p:spPr bwMode="auto">
              <a:xfrm>
                <a:off x="2064" y="3888"/>
                <a:ext cx="144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>
                    <a:solidFill>
                      <a:schemeClr val="accent1"/>
                    </a:solidFill>
                    <a:latin typeface="Helvetica" charset="0"/>
                  </a:rPr>
                  <a:t>Receiver </a:t>
                </a:r>
                <a:r>
                  <a:rPr lang="en-US" i="1">
                    <a:solidFill>
                      <a:schemeClr val="accent1"/>
                    </a:solidFill>
                    <a:latin typeface="Helvetica" charset="0"/>
                  </a:rPr>
                  <a:t>Window</a:t>
                </a:r>
                <a:endParaRPr lang="en-US">
                  <a:solidFill>
                    <a:schemeClr val="accent1"/>
                  </a:solidFill>
                  <a:latin typeface="Helvetica" charset="0"/>
                </a:endParaRPr>
              </a:p>
            </p:txBody>
          </p:sp>
        </p:grpSp>
        <p:sp>
          <p:nvSpPr>
            <p:cNvPr id="307236" name="Line 42"/>
            <p:cNvSpPr>
              <a:spLocks noChangeShapeType="1"/>
            </p:cNvSpPr>
            <p:nvPr/>
          </p:nvSpPr>
          <p:spPr bwMode="auto">
            <a:xfrm>
              <a:off x="4848" y="2976"/>
              <a:ext cx="336" cy="0"/>
            </a:xfrm>
            <a:prstGeom prst="line">
              <a:avLst/>
            </a:prstGeom>
            <a:noFill/>
            <a:ln w="3175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495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10" grpId="0" animBg="1"/>
      <p:bldP spid="951311" grpId="0" animBg="1"/>
      <p:bldP spid="951312" grpId="0" animBg="1"/>
      <p:bldP spid="951313" grpId="0"/>
      <p:bldP spid="951314" grpId="0"/>
      <p:bldP spid="951321" grpId="0" animBg="1"/>
      <p:bldP spid="951322" grpId="0" animBg="1"/>
      <p:bldP spid="951323" grpId="0"/>
      <p:bldP spid="951324" grpId="0"/>
      <p:bldP spid="951325" grpId="0"/>
      <p:bldP spid="951327" grpId="0" animBg="1"/>
      <p:bldP spid="95132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F6EAEE3-E2F7-9742-93C8-CDF1A5DE03CE}" type="slidenum">
              <a:rPr lang="en-US" sz="1400" b="0">
                <a:latin typeface="Times New Roman" charset="0"/>
              </a:rPr>
              <a:pPr eaLnBrk="1" hangingPunct="1"/>
              <a:t>55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Sliding Window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1299" name="Oval 4"/>
          <p:cNvSpPr>
            <a:spLocks noChangeArrowheads="1"/>
          </p:cNvSpPr>
          <p:nvPr/>
        </p:nvSpPr>
        <p:spPr bwMode="auto">
          <a:xfrm>
            <a:off x="1116013" y="2890838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00" name="Text Box 5"/>
          <p:cNvSpPr txBox="1">
            <a:spLocks noChangeArrowheads="1"/>
          </p:cNvSpPr>
          <p:nvPr/>
        </p:nvSpPr>
        <p:spPr bwMode="auto">
          <a:xfrm>
            <a:off x="1463675" y="3044825"/>
            <a:ext cx="2230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Sending process</a:t>
            </a:r>
          </a:p>
        </p:txBody>
      </p:sp>
      <p:sp>
        <p:nvSpPr>
          <p:cNvPr id="311301" name="Line 8"/>
          <p:cNvSpPr>
            <a:spLocks noChangeShapeType="1"/>
          </p:cNvSpPr>
          <p:nvPr/>
        </p:nvSpPr>
        <p:spPr bwMode="auto">
          <a:xfrm>
            <a:off x="654050" y="38639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2" name="Rectangle 10"/>
          <p:cNvSpPr>
            <a:spLocks noChangeArrowheads="1"/>
          </p:cNvSpPr>
          <p:nvPr/>
        </p:nvSpPr>
        <p:spPr bwMode="auto">
          <a:xfrm>
            <a:off x="808038" y="4581525"/>
            <a:ext cx="958850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03" name="Rectangle 11"/>
          <p:cNvSpPr>
            <a:spLocks noChangeArrowheads="1"/>
          </p:cNvSpPr>
          <p:nvPr/>
        </p:nvSpPr>
        <p:spPr bwMode="auto">
          <a:xfrm>
            <a:off x="1768475" y="4581525"/>
            <a:ext cx="958850" cy="4603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04" name="Rectangle 12"/>
          <p:cNvSpPr>
            <a:spLocks noChangeArrowheads="1"/>
          </p:cNvSpPr>
          <p:nvPr/>
        </p:nvSpPr>
        <p:spPr bwMode="auto">
          <a:xfrm>
            <a:off x="2728913" y="4581525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05" name="Freeform 14"/>
          <p:cNvSpPr>
            <a:spLocks/>
          </p:cNvSpPr>
          <p:nvPr/>
        </p:nvSpPr>
        <p:spPr bwMode="auto">
          <a:xfrm>
            <a:off x="2420938" y="3659188"/>
            <a:ext cx="1268412" cy="844550"/>
          </a:xfrm>
          <a:custGeom>
            <a:avLst/>
            <a:gdLst>
              <a:gd name="T0" fmla="*/ 0 w 799"/>
              <a:gd name="T1" fmla="*/ 0 h 460"/>
              <a:gd name="T2" fmla="*/ 2147483647 w 799"/>
              <a:gd name="T3" fmla="*/ 2147483647 h 460"/>
              <a:gd name="T4" fmla="*/ 2147483647 w 799"/>
              <a:gd name="T5" fmla="*/ 2147483647 h 460"/>
              <a:gd name="T6" fmla="*/ 0 60000 65536"/>
              <a:gd name="T7" fmla="*/ 0 60000 65536"/>
              <a:gd name="T8" fmla="*/ 0 60000 65536"/>
              <a:gd name="T9" fmla="*/ 0 w 799"/>
              <a:gd name="T10" fmla="*/ 0 h 460"/>
              <a:gd name="T11" fmla="*/ 799 w 799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6" name="Line 15"/>
          <p:cNvSpPr>
            <a:spLocks noChangeShapeType="1"/>
          </p:cNvSpPr>
          <p:nvPr/>
        </p:nvSpPr>
        <p:spPr bwMode="auto">
          <a:xfrm flipV="1">
            <a:off x="1768475" y="5157788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7" name="Line 16"/>
          <p:cNvSpPr>
            <a:spLocks noChangeShapeType="1"/>
          </p:cNvSpPr>
          <p:nvPr/>
        </p:nvSpPr>
        <p:spPr bwMode="auto">
          <a:xfrm flipH="1" flipV="1">
            <a:off x="2728913" y="5157788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8" name="Text Box 17"/>
          <p:cNvSpPr txBox="1">
            <a:spLocks noChangeArrowheads="1"/>
          </p:cNvSpPr>
          <p:nvPr/>
        </p:nvSpPr>
        <p:spPr bwMode="auto">
          <a:xfrm>
            <a:off x="463550" y="5657850"/>
            <a:ext cx="221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ACKed</a:t>
            </a:r>
          </a:p>
        </p:txBody>
      </p:sp>
      <p:sp>
        <p:nvSpPr>
          <p:cNvPr id="311309" name="Text Box 18"/>
          <p:cNvSpPr txBox="1">
            <a:spLocks noChangeArrowheads="1"/>
          </p:cNvSpPr>
          <p:nvPr/>
        </p:nvSpPr>
        <p:spPr bwMode="auto">
          <a:xfrm>
            <a:off x="1071563" y="6335713"/>
            <a:ext cx="247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can send</a:t>
            </a:r>
          </a:p>
        </p:txBody>
      </p:sp>
      <p:sp>
        <p:nvSpPr>
          <p:cNvPr id="311310" name="Text Box 19"/>
          <p:cNvSpPr txBox="1">
            <a:spLocks noChangeArrowheads="1"/>
          </p:cNvSpPr>
          <p:nvPr/>
        </p:nvSpPr>
        <p:spPr bwMode="auto">
          <a:xfrm>
            <a:off x="463550" y="38131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TCP</a:t>
            </a:r>
          </a:p>
        </p:txBody>
      </p:sp>
      <p:sp>
        <p:nvSpPr>
          <p:cNvPr id="311311" name="Text Box 28"/>
          <p:cNvSpPr txBox="1">
            <a:spLocks noChangeArrowheads="1"/>
          </p:cNvSpPr>
          <p:nvPr/>
        </p:nvSpPr>
        <p:spPr bwMode="auto">
          <a:xfrm>
            <a:off x="1228725" y="3967163"/>
            <a:ext cx="2201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written</a:t>
            </a:r>
          </a:p>
        </p:txBody>
      </p:sp>
      <p:grpSp>
        <p:nvGrpSpPr>
          <p:cNvPr id="311312" name="Group 33"/>
          <p:cNvGrpSpPr>
            <a:grpSpLocks/>
          </p:cNvGrpSpPr>
          <p:nvPr/>
        </p:nvGrpSpPr>
        <p:grpSpPr bwMode="auto">
          <a:xfrm>
            <a:off x="1447800" y="4419600"/>
            <a:ext cx="3536950" cy="1692275"/>
            <a:chOff x="912" y="2784"/>
            <a:chExt cx="2228" cy="1066"/>
          </a:xfrm>
        </p:grpSpPr>
        <p:sp>
          <p:nvSpPr>
            <p:cNvPr id="311314" name="Oval 34"/>
            <p:cNvSpPr>
              <a:spLocks noChangeArrowheads="1"/>
            </p:cNvSpPr>
            <p:nvPr/>
          </p:nvSpPr>
          <p:spPr bwMode="auto">
            <a:xfrm>
              <a:off x="912" y="2784"/>
              <a:ext cx="960" cy="528"/>
            </a:xfrm>
            <a:prstGeom prst="ellips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1315" name="AutoShape 35"/>
            <p:cNvCxnSpPr>
              <a:cxnSpLocks noChangeShapeType="1"/>
              <a:endCxn id="311314" idx="5"/>
            </p:cNvCxnSpPr>
            <p:nvPr/>
          </p:nvCxnSpPr>
          <p:spPr bwMode="auto">
            <a:xfrm flipH="1" flipV="1">
              <a:off x="1731" y="3245"/>
              <a:ext cx="333" cy="355"/>
            </a:xfrm>
            <a:prstGeom prst="straightConnector1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1316" name="Text Box 36"/>
            <p:cNvSpPr txBox="1">
              <a:spLocks noChangeArrowheads="1"/>
            </p:cNvSpPr>
            <p:nvPr/>
          </p:nvSpPr>
          <p:spPr bwMode="auto">
            <a:xfrm>
              <a:off x="1824" y="3600"/>
              <a:ext cx="13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accent1"/>
                  </a:solidFill>
                  <a:latin typeface="Helvetica" charset="0"/>
                </a:rPr>
                <a:t>Sender </a:t>
              </a:r>
              <a:r>
                <a:rPr lang="en-US" i="1">
                  <a:solidFill>
                    <a:schemeClr val="accent1"/>
                  </a:solidFill>
                  <a:latin typeface="Helvetica" charset="0"/>
                </a:rPr>
                <a:t>Window</a:t>
              </a:r>
              <a:endParaRPr lang="en-US">
                <a:solidFill>
                  <a:schemeClr val="accent1"/>
                </a:solidFill>
                <a:latin typeface="Helvetica" charset="0"/>
              </a:endParaRPr>
            </a:p>
          </p:txBody>
        </p:sp>
      </p:grpSp>
      <p:sp>
        <p:nvSpPr>
          <p:cNvPr id="1039404" name="Rectangle 4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For the sender, when receives an acknowledgment for new data, window advances (</a:t>
            </a:r>
            <a:r>
              <a:rPr lang="en-US" i="1">
                <a:latin typeface="Arial" charset="0"/>
              </a:rPr>
              <a:t>slides</a:t>
            </a:r>
            <a:r>
              <a:rPr lang="en-US">
                <a:latin typeface="Arial" charset="0"/>
              </a:rPr>
              <a:t> forward)</a:t>
            </a:r>
          </a:p>
        </p:txBody>
      </p:sp>
    </p:spTree>
    <p:extLst>
      <p:ext uri="{BB962C8B-B14F-4D97-AF65-F5344CB8AC3E}">
        <p14:creationId xmlns:p14="http://schemas.microsoft.com/office/powerpoint/2010/main" val="233856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404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2273D97-A9F8-3C4A-A8D4-ED376CDFCA69}" type="slidenum">
              <a:rPr lang="en-US" sz="1400" b="0">
                <a:latin typeface="Times New Roman" charset="0"/>
              </a:rPr>
              <a:pPr eaLnBrk="1" hangingPunct="1"/>
              <a:t>56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Sliding Window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1557338"/>
          </a:xfrm>
        </p:spPr>
        <p:txBody>
          <a:bodyPr/>
          <a:lstStyle/>
          <a:p>
            <a:r>
              <a:rPr lang="en-US">
                <a:latin typeface="Arial" charset="0"/>
              </a:rPr>
              <a:t>For the sender, when receives an acknowledgment for new data, window advances (</a:t>
            </a:r>
            <a:r>
              <a:rPr lang="en-US" i="1">
                <a:latin typeface="Arial" charset="0"/>
              </a:rPr>
              <a:t>slides</a:t>
            </a:r>
            <a:r>
              <a:rPr lang="en-US">
                <a:latin typeface="Arial" charset="0"/>
              </a:rPr>
              <a:t> forward)</a:t>
            </a:r>
          </a:p>
        </p:txBody>
      </p:sp>
      <p:sp>
        <p:nvSpPr>
          <p:cNvPr id="313348" name="Oval 4"/>
          <p:cNvSpPr>
            <a:spLocks noChangeArrowheads="1"/>
          </p:cNvSpPr>
          <p:nvPr/>
        </p:nvSpPr>
        <p:spPr bwMode="auto">
          <a:xfrm>
            <a:off x="1116013" y="2890838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auto">
          <a:xfrm>
            <a:off x="1463675" y="3044825"/>
            <a:ext cx="2230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Sending process</a:t>
            </a:r>
          </a:p>
        </p:txBody>
      </p:sp>
      <p:sp>
        <p:nvSpPr>
          <p:cNvPr id="313350" name="Line 6"/>
          <p:cNvSpPr>
            <a:spLocks noChangeShapeType="1"/>
          </p:cNvSpPr>
          <p:nvPr/>
        </p:nvSpPr>
        <p:spPr bwMode="auto">
          <a:xfrm>
            <a:off x="654050" y="38639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51" name="Rectangle 7"/>
          <p:cNvSpPr>
            <a:spLocks noChangeArrowheads="1"/>
          </p:cNvSpPr>
          <p:nvPr/>
        </p:nvSpPr>
        <p:spPr bwMode="auto">
          <a:xfrm>
            <a:off x="808038" y="4581525"/>
            <a:ext cx="1173162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52" name="Rectangle 8"/>
          <p:cNvSpPr>
            <a:spLocks noChangeArrowheads="1"/>
          </p:cNvSpPr>
          <p:nvPr/>
        </p:nvSpPr>
        <p:spPr bwMode="auto">
          <a:xfrm>
            <a:off x="1981200" y="4581525"/>
            <a:ext cx="990600" cy="4603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53" name="Rectangle 9"/>
          <p:cNvSpPr>
            <a:spLocks noChangeArrowheads="1"/>
          </p:cNvSpPr>
          <p:nvPr/>
        </p:nvSpPr>
        <p:spPr bwMode="auto">
          <a:xfrm>
            <a:off x="2971800" y="4581525"/>
            <a:ext cx="715963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54" name="Freeform 10"/>
          <p:cNvSpPr>
            <a:spLocks/>
          </p:cNvSpPr>
          <p:nvPr/>
        </p:nvSpPr>
        <p:spPr bwMode="auto">
          <a:xfrm>
            <a:off x="2420938" y="3659188"/>
            <a:ext cx="1268412" cy="844550"/>
          </a:xfrm>
          <a:custGeom>
            <a:avLst/>
            <a:gdLst>
              <a:gd name="T0" fmla="*/ 0 w 799"/>
              <a:gd name="T1" fmla="*/ 0 h 460"/>
              <a:gd name="T2" fmla="*/ 2147483647 w 799"/>
              <a:gd name="T3" fmla="*/ 2147483647 h 460"/>
              <a:gd name="T4" fmla="*/ 2147483647 w 799"/>
              <a:gd name="T5" fmla="*/ 2147483647 h 460"/>
              <a:gd name="T6" fmla="*/ 0 60000 65536"/>
              <a:gd name="T7" fmla="*/ 0 60000 65536"/>
              <a:gd name="T8" fmla="*/ 0 60000 65536"/>
              <a:gd name="T9" fmla="*/ 0 w 799"/>
              <a:gd name="T10" fmla="*/ 0 h 460"/>
              <a:gd name="T11" fmla="*/ 799 w 799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55" name="Line 11"/>
          <p:cNvSpPr>
            <a:spLocks noChangeShapeType="1"/>
          </p:cNvSpPr>
          <p:nvPr/>
        </p:nvSpPr>
        <p:spPr bwMode="auto">
          <a:xfrm flipV="1">
            <a:off x="1981200" y="5181600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56" name="Line 12"/>
          <p:cNvSpPr>
            <a:spLocks noChangeShapeType="1"/>
          </p:cNvSpPr>
          <p:nvPr/>
        </p:nvSpPr>
        <p:spPr bwMode="auto">
          <a:xfrm flipH="1" flipV="1">
            <a:off x="2895600" y="5181600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57" name="Text Box 13"/>
          <p:cNvSpPr txBox="1">
            <a:spLocks noChangeArrowheads="1"/>
          </p:cNvSpPr>
          <p:nvPr/>
        </p:nvSpPr>
        <p:spPr bwMode="auto">
          <a:xfrm>
            <a:off x="463550" y="5657850"/>
            <a:ext cx="221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ACKed</a:t>
            </a:r>
          </a:p>
        </p:txBody>
      </p:sp>
      <p:sp>
        <p:nvSpPr>
          <p:cNvPr id="313358" name="Text Box 14"/>
          <p:cNvSpPr txBox="1">
            <a:spLocks noChangeArrowheads="1"/>
          </p:cNvSpPr>
          <p:nvPr/>
        </p:nvSpPr>
        <p:spPr bwMode="auto">
          <a:xfrm>
            <a:off x="1071563" y="6335713"/>
            <a:ext cx="247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can send</a:t>
            </a:r>
          </a:p>
        </p:txBody>
      </p:sp>
      <p:sp>
        <p:nvSpPr>
          <p:cNvPr id="313359" name="Text Box 15"/>
          <p:cNvSpPr txBox="1">
            <a:spLocks noChangeArrowheads="1"/>
          </p:cNvSpPr>
          <p:nvPr/>
        </p:nvSpPr>
        <p:spPr bwMode="auto">
          <a:xfrm>
            <a:off x="463550" y="38131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TCP</a:t>
            </a:r>
          </a:p>
        </p:txBody>
      </p:sp>
      <p:sp>
        <p:nvSpPr>
          <p:cNvPr id="313360" name="Text Box 16"/>
          <p:cNvSpPr txBox="1">
            <a:spLocks noChangeArrowheads="1"/>
          </p:cNvSpPr>
          <p:nvPr/>
        </p:nvSpPr>
        <p:spPr bwMode="auto">
          <a:xfrm>
            <a:off x="1228725" y="3967163"/>
            <a:ext cx="2201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written</a:t>
            </a:r>
          </a:p>
        </p:txBody>
      </p:sp>
      <p:grpSp>
        <p:nvGrpSpPr>
          <p:cNvPr id="313361" name="Group 17"/>
          <p:cNvGrpSpPr>
            <a:grpSpLocks/>
          </p:cNvGrpSpPr>
          <p:nvPr/>
        </p:nvGrpSpPr>
        <p:grpSpPr bwMode="auto">
          <a:xfrm>
            <a:off x="1828800" y="4419600"/>
            <a:ext cx="3268663" cy="1692275"/>
            <a:chOff x="912" y="2784"/>
            <a:chExt cx="2308" cy="1066"/>
          </a:xfrm>
        </p:grpSpPr>
        <p:sp>
          <p:nvSpPr>
            <p:cNvPr id="313362" name="Oval 18"/>
            <p:cNvSpPr>
              <a:spLocks noChangeArrowheads="1"/>
            </p:cNvSpPr>
            <p:nvPr/>
          </p:nvSpPr>
          <p:spPr bwMode="auto">
            <a:xfrm>
              <a:off x="912" y="2784"/>
              <a:ext cx="960" cy="528"/>
            </a:xfrm>
            <a:prstGeom prst="ellips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3363" name="AutoShape 19"/>
            <p:cNvCxnSpPr>
              <a:cxnSpLocks noChangeShapeType="1"/>
              <a:endCxn id="313362" idx="5"/>
            </p:cNvCxnSpPr>
            <p:nvPr/>
          </p:nvCxnSpPr>
          <p:spPr bwMode="auto">
            <a:xfrm flipH="1" flipV="1">
              <a:off x="1731" y="3245"/>
              <a:ext cx="333" cy="355"/>
            </a:xfrm>
            <a:prstGeom prst="straightConnector1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3364" name="Text Box 20"/>
            <p:cNvSpPr txBox="1">
              <a:spLocks noChangeArrowheads="1"/>
            </p:cNvSpPr>
            <p:nvPr/>
          </p:nvSpPr>
          <p:spPr bwMode="auto">
            <a:xfrm>
              <a:off x="1745" y="3600"/>
              <a:ext cx="14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accent1"/>
                  </a:solidFill>
                  <a:latin typeface="Helvetica" charset="0"/>
                </a:rPr>
                <a:t>Sender </a:t>
              </a:r>
              <a:r>
                <a:rPr lang="en-US" i="1">
                  <a:solidFill>
                    <a:schemeClr val="accent1"/>
                  </a:solidFill>
                  <a:latin typeface="Helvetica" charset="0"/>
                </a:rPr>
                <a:t>Window</a:t>
              </a:r>
              <a:endParaRPr lang="en-US">
                <a:solidFill>
                  <a:schemeClr val="accent1"/>
                </a:solidFill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454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2BEFAEB-11B6-1F40-BAE5-58EA967E853C}" type="slidenum">
              <a:rPr lang="en-US" sz="1400" b="0">
                <a:latin typeface="Times New Roman" charset="0"/>
              </a:rPr>
              <a:pPr eaLnBrk="1" hangingPunct="1"/>
              <a:t>57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Sliding Window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1557338"/>
          </a:xfrm>
        </p:spPr>
        <p:txBody>
          <a:bodyPr/>
          <a:lstStyle/>
          <a:p>
            <a:r>
              <a:rPr lang="en-US">
                <a:latin typeface="Arial" charset="0"/>
              </a:rPr>
              <a:t>For the receiver, as the receiving process consumes data, the window slides forward</a:t>
            </a:r>
          </a:p>
        </p:txBody>
      </p:sp>
      <p:sp>
        <p:nvSpPr>
          <p:cNvPr id="315396" name="Oval 6"/>
          <p:cNvSpPr>
            <a:spLocks noChangeArrowheads="1"/>
          </p:cNvSpPr>
          <p:nvPr/>
        </p:nvSpPr>
        <p:spPr bwMode="auto">
          <a:xfrm>
            <a:off x="5187950" y="2890838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397" name="Text Box 7"/>
          <p:cNvSpPr txBox="1">
            <a:spLocks noChangeArrowheads="1"/>
          </p:cNvSpPr>
          <p:nvPr/>
        </p:nvSpPr>
        <p:spPr bwMode="auto">
          <a:xfrm>
            <a:off x="5438775" y="3044825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Receiving process</a:t>
            </a:r>
          </a:p>
        </p:txBody>
      </p:sp>
      <p:sp>
        <p:nvSpPr>
          <p:cNvPr id="315398" name="Line 9"/>
          <p:cNvSpPr>
            <a:spLocks noChangeShapeType="1"/>
          </p:cNvSpPr>
          <p:nvPr/>
        </p:nvSpPr>
        <p:spPr bwMode="auto">
          <a:xfrm>
            <a:off x="4916488" y="38893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99" name="Rectangle 20"/>
          <p:cNvSpPr>
            <a:spLocks noChangeArrowheads="1"/>
          </p:cNvSpPr>
          <p:nvPr/>
        </p:nvSpPr>
        <p:spPr bwMode="auto">
          <a:xfrm>
            <a:off x="5072063" y="4471988"/>
            <a:ext cx="614362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00" name="Rectangle 21"/>
          <p:cNvSpPr>
            <a:spLocks noChangeArrowheads="1"/>
          </p:cNvSpPr>
          <p:nvPr/>
        </p:nvSpPr>
        <p:spPr bwMode="auto">
          <a:xfrm>
            <a:off x="5686425" y="4471988"/>
            <a:ext cx="130492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01" name="Rectangle 22"/>
          <p:cNvSpPr>
            <a:spLocks noChangeArrowheads="1"/>
          </p:cNvSpPr>
          <p:nvPr/>
        </p:nvSpPr>
        <p:spPr bwMode="auto">
          <a:xfrm>
            <a:off x="6953250" y="4471988"/>
            <a:ext cx="34607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02" name="Rectangle 23"/>
          <p:cNvSpPr>
            <a:spLocks noChangeArrowheads="1"/>
          </p:cNvSpPr>
          <p:nvPr/>
        </p:nvSpPr>
        <p:spPr bwMode="auto">
          <a:xfrm>
            <a:off x="7643813" y="4471988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03" name="Text Box 24"/>
          <p:cNvSpPr txBox="1">
            <a:spLocks noChangeArrowheads="1"/>
          </p:cNvSpPr>
          <p:nvPr/>
        </p:nvSpPr>
        <p:spPr bwMode="auto">
          <a:xfrm>
            <a:off x="4727575" y="38512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TCP</a:t>
            </a:r>
          </a:p>
        </p:txBody>
      </p:sp>
      <p:sp>
        <p:nvSpPr>
          <p:cNvPr id="315404" name="Freeform 25"/>
          <p:cNvSpPr>
            <a:spLocks/>
          </p:cNvSpPr>
          <p:nvPr/>
        </p:nvSpPr>
        <p:spPr bwMode="auto">
          <a:xfrm>
            <a:off x="5646738" y="3582988"/>
            <a:ext cx="1382712" cy="882650"/>
          </a:xfrm>
          <a:custGeom>
            <a:avLst/>
            <a:gdLst>
              <a:gd name="T0" fmla="*/ 0 w 871"/>
              <a:gd name="T1" fmla="*/ 2147483647 h 556"/>
              <a:gd name="T2" fmla="*/ 2147483647 w 871"/>
              <a:gd name="T3" fmla="*/ 2147483647 h 556"/>
              <a:gd name="T4" fmla="*/ 2147483647 w 871"/>
              <a:gd name="T5" fmla="*/ 0 h 556"/>
              <a:gd name="T6" fmla="*/ 0 60000 65536"/>
              <a:gd name="T7" fmla="*/ 0 60000 65536"/>
              <a:gd name="T8" fmla="*/ 0 60000 65536"/>
              <a:gd name="T9" fmla="*/ 0 w 871"/>
              <a:gd name="T10" fmla="*/ 0 h 556"/>
              <a:gd name="T11" fmla="*/ 871 w 871"/>
              <a:gd name="T12" fmla="*/ 556 h 5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05" name="Line 26"/>
          <p:cNvSpPr>
            <a:spLocks noChangeShapeType="1"/>
          </p:cNvSpPr>
          <p:nvPr/>
        </p:nvSpPr>
        <p:spPr bwMode="auto">
          <a:xfrm flipV="1">
            <a:off x="6953250" y="4965700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06" name="Text Box 27"/>
          <p:cNvSpPr txBox="1">
            <a:spLocks noChangeArrowheads="1"/>
          </p:cNvSpPr>
          <p:nvPr/>
        </p:nvSpPr>
        <p:spPr bwMode="auto">
          <a:xfrm>
            <a:off x="4948238" y="5502275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Next byte needed</a:t>
            </a:r>
          </a:p>
        </p:txBody>
      </p:sp>
      <p:sp>
        <p:nvSpPr>
          <p:cNvPr id="315407" name="Text Box 29"/>
          <p:cNvSpPr txBox="1">
            <a:spLocks noChangeArrowheads="1"/>
          </p:cNvSpPr>
          <p:nvPr/>
        </p:nvSpPr>
        <p:spPr bwMode="auto">
          <a:xfrm>
            <a:off x="6453188" y="3954463"/>
            <a:ext cx="190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read</a:t>
            </a:r>
          </a:p>
        </p:txBody>
      </p:sp>
      <p:sp>
        <p:nvSpPr>
          <p:cNvPr id="315408" name="Rectangle 30"/>
          <p:cNvSpPr>
            <a:spLocks noChangeArrowheads="1"/>
          </p:cNvSpPr>
          <p:nvPr/>
        </p:nvSpPr>
        <p:spPr bwMode="auto">
          <a:xfrm>
            <a:off x="7299325" y="4471988"/>
            <a:ext cx="34607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09" name="Line 31"/>
          <p:cNvSpPr>
            <a:spLocks noChangeShapeType="1"/>
          </p:cNvSpPr>
          <p:nvPr/>
        </p:nvSpPr>
        <p:spPr bwMode="auto">
          <a:xfrm flipH="1" flipV="1">
            <a:off x="7624763" y="5003800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10" name="Text Box 32"/>
          <p:cNvSpPr txBox="1">
            <a:spLocks noChangeArrowheads="1"/>
          </p:cNvSpPr>
          <p:nvPr/>
        </p:nvSpPr>
        <p:spPr bwMode="auto">
          <a:xfrm>
            <a:off x="5762625" y="6181725"/>
            <a:ext cx="2400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received</a:t>
            </a:r>
          </a:p>
        </p:txBody>
      </p:sp>
      <p:grpSp>
        <p:nvGrpSpPr>
          <p:cNvPr id="315411" name="Group 37"/>
          <p:cNvGrpSpPr>
            <a:grpSpLocks/>
          </p:cNvGrpSpPr>
          <p:nvPr/>
        </p:nvGrpSpPr>
        <p:grpSpPr bwMode="auto">
          <a:xfrm>
            <a:off x="3276600" y="4267200"/>
            <a:ext cx="4953000" cy="2301875"/>
            <a:chOff x="2064" y="2688"/>
            <a:chExt cx="3120" cy="1450"/>
          </a:xfrm>
        </p:grpSpPr>
        <p:grpSp>
          <p:nvGrpSpPr>
            <p:cNvPr id="315412" name="Group 38"/>
            <p:cNvGrpSpPr>
              <a:grpSpLocks/>
            </p:cNvGrpSpPr>
            <p:nvPr/>
          </p:nvGrpSpPr>
          <p:grpSpPr bwMode="auto">
            <a:xfrm>
              <a:off x="2064" y="2688"/>
              <a:ext cx="3120" cy="1450"/>
              <a:chOff x="2064" y="2688"/>
              <a:chExt cx="3120" cy="1450"/>
            </a:xfrm>
          </p:grpSpPr>
          <p:sp>
            <p:nvSpPr>
              <p:cNvPr id="315414" name="Oval 39"/>
              <p:cNvSpPr>
                <a:spLocks noChangeArrowheads="1"/>
              </p:cNvSpPr>
              <p:nvPr/>
            </p:nvSpPr>
            <p:spPr bwMode="auto">
              <a:xfrm>
                <a:off x="3456" y="2688"/>
                <a:ext cx="1728" cy="576"/>
              </a:xfrm>
              <a:prstGeom prst="ellipse">
                <a:avLst/>
              </a:prstGeom>
              <a:noFill/>
              <a:ln w="317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15415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3408" y="3168"/>
                <a:ext cx="301" cy="720"/>
              </a:xfrm>
              <a:prstGeom prst="straightConnector1">
                <a:avLst/>
              </a:prstGeom>
              <a:noFill/>
              <a:ln w="3175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5416" name="Text Box 41"/>
              <p:cNvSpPr txBox="1">
                <a:spLocks noChangeArrowheads="1"/>
              </p:cNvSpPr>
              <p:nvPr/>
            </p:nvSpPr>
            <p:spPr bwMode="auto">
              <a:xfrm>
                <a:off x="2064" y="3888"/>
                <a:ext cx="144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>
                    <a:solidFill>
                      <a:schemeClr val="accent1"/>
                    </a:solidFill>
                    <a:latin typeface="Helvetica" charset="0"/>
                  </a:rPr>
                  <a:t>Receiver </a:t>
                </a:r>
                <a:r>
                  <a:rPr lang="en-US" i="1">
                    <a:solidFill>
                      <a:schemeClr val="accent1"/>
                    </a:solidFill>
                    <a:latin typeface="Helvetica" charset="0"/>
                  </a:rPr>
                  <a:t>Window</a:t>
                </a:r>
                <a:endParaRPr lang="en-US">
                  <a:solidFill>
                    <a:schemeClr val="accent1"/>
                  </a:solidFill>
                  <a:latin typeface="Helvetica" charset="0"/>
                </a:endParaRPr>
              </a:p>
            </p:txBody>
          </p:sp>
        </p:grpSp>
        <p:sp>
          <p:nvSpPr>
            <p:cNvPr id="315413" name="Line 42"/>
            <p:cNvSpPr>
              <a:spLocks noChangeShapeType="1"/>
            </p:cNvSpPr>
            <p:nvPr/>
          </p:nvSpPr>
          <p:spPr bwMode="auto">
            <a:xfrm>
              <a:off x="4848" y="2976"/>
              <a:ext cx="336" cy="0"/>
            </a:xfrm>
            <a:prstGeom prst="line">
              <a:avLst/>
            </a:prstGeom>
            <a:noFill/>
            <a:ln w="31750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030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0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9B0A60E-0642-6146-956E-D5ECA4A80ECF}" type="slidenum">
              <a:rPr lang="en-US" sz="1400" b="0">
                <a:latin typeface="Times New Roman" charset="0"/>
              </a:rPr>
              <a:pPr eaLnBrk="1" hangingPunct="1"/>
              <a:t>58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Sliding Window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1557338"/>
          </a:xfrm>
        </p:spPr>
        <p:txBody>
          <a:bodyPr/>
          <a:lstStyle/>
          <a:p>
            <a:r>
              <a:rPr lang="en-US">
                <a:latin typeface="Arial" charset="0"/>
              </a:rPr>
              <a:t>For the receiver, as the receiving process consumes data, the window slides forward</a:t>
            </a:r>
          </a:p>
        </p:txBody>
      </p:sp>
      <p:sp>
        <p:nvSpPr>
          <p:cNvPr id="317444" name="Oval 4"/>
          <p:cNvSpPr>
            <a:spLocks noChangeArrowheads="1"/>
          </p:cNvSpPr>
          <p:nvPr/>
        </p:nvSpPr>
        <p:spPr bwMode="auto">
          <a:xfrm>
            <a:off x="5187950" y="2890838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45" name="Text Box 5"/>
          <p:cNvSpPr txBox="1">
            <a:spLocks noChangeArrowheads="1"/>
          </p:cNvSpPr>
          <p:nvPr/>
        </p:nvSpPr>
        <p:spPr bwMode="auto">
          <a:xfrm>
            <a:off x="5438775" y="3044825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Receiving process</a:t>
            </a:r>
          </a:p>
        </p:txBody>
      </p:sp>
      <p:sp>
        <p:nvSpPr>
          <p:cNvPr id="317446" name="Line 6"/>
          <p:cNvSpPr>
            <a:spLocks noChangeShapeType="1"/>
          </p:cNvSpPr>
          <p:nvPr/>
        </p:nvSpPr>
        <p:spPr bwMode="auto">
          <a:xfrm>
            <a:off x="4916488" y="38893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47" name="Rectangle 7"/>
          <p:cNvSpPr>
            <a:spLocks noChangeArrowheads="1"/>
          </p:cNvSpPr>
          <p:nvPr/>
        </p:nvSpPr>
        <p:spPr bwMode="auto">
          <a:xfrm>
            <a:off x="5072063" y="4471988"/>
            <a:ext cx="871537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48" name="Rectangle 8"/>
          <p:cNvSpPr>
            <a:spLocks noChangeArrowheads="1"/>
          </p:cNvSpPr>
          <p:nvPr/>
        </p:nvSpPr>
        <p:spPr bwMode="auto">
          <a:xfrm>
            <a:off x="5943600" y="4471988"/>
            <a:ext cx="1047750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49" name="Rectangle 9"/>
          <p:cNvSpPr>
            <a:spLocks noChangeArrowheads="1"/>
          </p:cNvSpPr>
          <p:nvPr/>
        </p:nvSpPr>
        <p:spPr bwMode="auto">
          <a:xfrm>
            <a:off x="6953250" y="4471988"/>
            <a:ext cx="34607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50" name="Rectangle 10"/>
          <p:cNvSpPr>
            <a:spLocks noChangeArrowheads="1"/>
          </p:cNvSpPr>
          <p:nvPr/>
        </p:nvSpPr>
        <p:spPr bwMode="auto">
          <a:xfrm>
            <a:off x="7643813" y="4471988"/>
            <a:ext cx="890587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51" name="Text Box 11"/>
          <p:cNvSpPr txBox="1">
            <a:spLocks noChangeArrowheads="1"/>
          </p:cNvSpPr>
          <p:nvPr/>
        </p:nvSpPr>
        <p:spPr bwMode="auto">
          <a:xfrm>
            <a:off x="4727575" y="38512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TCP</a:t>
            </a:r>
          </a:p>
        </p:txBody>
      </p:sp>
      <p:sp>
        <p:nvSpPr>
          <p:cNvPr id="317452" name="Freeform 12"/>
          <p:cNvSpPr>
            <a:spLocks/>
          </p:cNvSpPr>
          <p:nvPr/>
        </p:nvSpPr>
        <p:spPr bwMode="auto">
          <a:xfrm>
            <a:off x="5943600" y="3582988"/>
            <a:ext cx="1085850" cy="912812"/>
          </a:xfrm>
          <a:custGeom>
            <a:avLst/>
            <a:gdLst>
              <a:gd name="T0" fmla="*/ 0 w 871"/>
              <a:gd name="T1" fmla="*/ 2147483647 h 556"/>
              <a:gd name="T2" fmla="*/ 2147483647 w 871"/>
              <a:gd name="T3" fmla="*/ 2147483647 h 556"/>
              <a:gd name="T4" fmla="*/ 2147483647 w 871"/>
              <a:gd name="T5" fmla="*/ 0 h 556"/>
              <a:gd name="T6" fmla="*/ 0 60000 65536"/>
              <a:gd name="T7" fmla="*/ 0 60000 65536"/>
              <a:gd name="T8" fmla="*/ 0 60000 65536"/>
              <a:gd name="T9" fmla="*/ 0 w 871"/>
              <a:gd name="T10" fmla="*/ 0 h 556"/>
              <a:gd name="T11" fmla="*/ 871 w 871"/>
              <a:gd name="T12" fmla="*/ 556 h 5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53" name="Line 13"/>
          <p:cNvSpPr>
            <a:spLocks noChangeShapeType="1"/>
          </p:cNvSpPr>
          <p:nvPr/>
        </p:nvSpPr>
        <p:spPr bwMode="auto">
          <a:xfrm flipV="1">
            <a:off x="6953250" y="4965700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54" name="Text Box 14"/>
          <p:cNvSpPr txBox="1">
            <a:spLocks noChangeArrowheads="1"/>
          </p:cNvSpPr>
          <p:nvPr/>
        </p:nvSpPr>
        <p:spPr bwMode="auto">
          <a:xfrm>
            <a:off x="4948238" y="5502275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Next byte needed</a:t>
            </a:r>
          </a:p>
        </p:txBody>
      </p:sp>
      <p:sp>
        <p:nvSpPr>
          <p:cNvPr id="317455" name="Text Box 15"/>
          <p:cNvSpPr txBox="1">
            <a:spLocks noChangeArrowheads="1"/>
          </p:cNvSpPr>
          <p:nvPr/>
        </p:nvSpPr>
        <p:spPr bwMode="auto">
          <a:xfrm>
            <a:off x="6453188" y="3954463"/>
            <a:ext cx="190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read</a:t>
            </a:r>
          </a:p>
        </p:txBody>
      </p:sp>
      <p:sp>
        <p:nvSpPr>
          <p:cNvPr id="317456" name="Rectangle 16"/>
          <p:cNvSpPr>
            <a:spLocks noChangeArrowheads="1"/>
          </p:cNvSpPr>
          <p:nvPr/>
        </p:nvSpPr>
        <p:spPr bwMode="auto">
          <a:xfrm>
            <a:off x="7299325" y="4471988"/>
            <a:ext cx="34607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57" name="Line 17"/>
          <p:cNvSpPr>
            <a:spLocks noChangeShapeType="1"/>
          </p:cNvSpPr>
          <p:nvPr/>
        </p:nvSpPr>
        <p:spPr bwMode="auto">
          <a:xfrm flipH="1" flipV="1">
            <a:off x="7624763" y="5003800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58" name="Text Box 18"/>
          <p:cNvSpPr txBox="1">
            <a:spLocks noChangeArrowheads="1"/>
          </p:cNvSpPr>
          <p:nvPr/>
        </p:nvSpPr>
        <p:spPr bwMode="auto">
          <a:xfrm>
            <a:off x="5762625" y="6181725"/>
            <a:ext cx="2400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Last byte received</a:t>
            </a:r>
          </a:p>
        </p:txBody>
      </p:sp>
      <p:sp>
        <p:nvSpPr>
          <p:cNvPr id="317459" name="Oval 21"/>
          <p:cNvSpPr>
            <a:spLocks noChangeArrowheads="1"/>
          </p:cNvSpPr>
          <p:nvPr/>
        </p:nvSpPr>
        <p:spPr bwMode="auto">
          <a:xfrm>
            <a:off x="5791200" y="4267200"/>
            <a:ext cx="2743200" cy="9144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460" name="AutoShape 22"/>
          <p:cNvCxnSpPr>
            <a:cxnSpLocks noChangeShapeType="1"/>
          </p:cNvCxnSpPr>
          <p:nvPr/>
        </p:nvCxnSpPr>
        <p:spPr bwMode="auto">
          <a:xfrm flipV="1">
            <a:off x="5410200" y="5029200"/>
            <a:ext cx="477838" cy="1143000"/>
          </a:xfrm>
          <a:prstGeom prst="straightConnector1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461" name="Text Box 23"/>
          <p:cNvSpPr txBox="1">
            <a:spLocks noChangeArrowheads="1"/>
          </p:cNvSpPr>
          <p:nvPr/>
        </p:nvSpPr>
        <p:spPr bwMode="auto">
          <a:xfrm>
            <a:off x="3276600" y="6172200"/>
            <a:ext cx="228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1"/>
                </a:solidFill>
                <a:latin typeface="Helvetica" charset="0"/>
              </a:rPr>
              <a:t>Receiver </a:t>
            </a:r>
            <a:r>
              <a:rPr lang="en-US" i="1">
                <a:solidFill>
                  <a:schemeClr val="accent1"/>
                </a:solidFill>
                <a:latin typeface="Helvetica" charset="0"/>
              </a:rPr>
              <a:t>Window</a:t>
            </a:r>
            <a:endParaRPr lang="en-US">
              <a:solidFill>
                <a:schemeClr val="accent1"/>
              </a:solidFill>
              <a:latin typeface="Helvetica" charset="0"/>
            </a:endParaRPr>
          </a:p>
        </p:txBody>
      </p:sp>
      <p:sp>
        <p:nvSpPr>
          <p:cNvPr id="317462" name="Line 24"/>
          <p:cNvSpPr>
            <a:spLocks noChangeShapeType="1"/>
          </p:cNvSpPr>
          <p:nvPr/>
        </p:nvSpPr>
        <p:spPr bwMode="auto">
          <a:xfrm>
            <a:off x="7696200" y="4724400"/>
            <a:ext cx="838200" cy="0"/>
          </a:xfrm>
          <a:prstGeom prst="line">
            <a:avLst/>
          </a:prstGeom>
          <a:noFill/>
          <a:ln w="31750" cap="rnd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59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331D461-E298-624A-AC3E-F043D400FA75}" type="slidenum">
              <a:rPr lang="en-US" sz="1400" b="0">
                <a:latin typeface="Times New Roman" charset="0"/>
              </a:rPr>
              <a:pPr eaLnBrk="1" hangingPunct="1"/>
              <a:t>59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Sliding Window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, con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Sender: window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advances</a:t>
            </a:r>
            <a:r>
              <a:rPr lang="en-US" dirty="0">
                <a:latin typeface="Arial" charset="0"/>
              </a:rPr>
              <a:t> when new data </a:t>
            </a:r>
            <a:r>
              <a:rPr lang="en-US" dirty="0" err="1">
                <a:latin typeface="Arial" charset="0"/>
              </a:rPr>
              <a:t>ack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Receiver: window advances as receiving process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consumes</a:t>
            </a:r>
            <a:r>
              <a:rPr lang="en-US" dirty="0">
                <a:latin typeface="Arial" charset="0"/>
              </a:rPr>
              <a:t>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Receiver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advertises</a:t>
            </a:r>
            <a:r>
              <a:rPr lang="en-US" dirty="0">
                <a:latin typeface="Arial" charset="0"/>
              </a:rPr>
              <a:t> to the sender where the receiver window currently ends (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 err="1">
                <a:latin typeface="Arial" charset="0"/>
              </a:rPr>
              <a:t>righthand</a:t>
            </a:r>
            <a:r>
              <a:rPr lang="en-US" altLang="ja-JP" dirty="0">
                <a:latin typeface="Arial" charset="0"/>
              </a:rPr>
              <a:t> edge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 agrees not to exceed this amount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It makes sure by setting its own window size to a value that can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send beyond the receiver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altLang="ja-JP" dirty="0" err="1">
                <a:latin typeface="Arial" charset="0"/>
                <a:ea typeface="Arial" charset="0"/>
                <a:cs typeface="Arial" charset="0"/>
              </a:rPr>
              <a:t>righthand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edge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62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is a port not a port?</a:t>
            </a:r>
          </a:p>
          <a:p>
            <a:pPr lvl="6"/>
            <a:endParaRPr lang="en-US" dirty="0"/>
          </a:p>
          <a:p>
            <a:r>
              <a:rPr lang="en-US" dirty="0" smtClean="0"/>
              <a:t>When one is a transport port, and the other is a switch port.</a:t>
            </a:r>
          </a:p>
          <a:p>
            <a:pPr lvl="1"/>
            <a:r>
              <a:rPr lang="en-US" b="1" dirty="0" smtClean="0"/>
              <a:t>The two have nothing to do with each other….</a:t>
            </a:r>
          </a:p>
          <a:p>
            <a:pPr lvl="4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8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8899CD-DC41-714C-817B-0F9992137094}" type="slidenum">
              <a:rPr lang="en-US" sz="1400" b="0">
                <a:latin typeface="Times New Roman" charset="0"/>
              </a:rPr>
              <a:pPr eaLnBrk="1" hangingPunct="1"/>
              <a:t>60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4914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53259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53261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53264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53265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53268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53269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53272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53273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53275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53276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Number of 4-byte words in TCP header;</a:t>
            </a:r>
            <a:br>
              <a:rPr lang="en-US" b="0">
                <a:solidFill>
                  <a:schemeClr val="accent1"/>
                </a:solidFill>
                <a:latin typeface="Arial" charset="0"/>
              </a:rPr>
            </a:br>
            <a:r>
              <a:rPr lang="en-US" b="0">
                <a:solidFill>
                  <a:schemeClr val="accent1"/>
                </a:solidFill>
                <a:latin typeface="Arial" charset="0"/>
              </a:rPr>
              <a:t>5 = no options</a:t>
            </a:r>
          </a:p>
        </p:txBody>
      </p:sp>
      <p:sp>
        <p:nvSpPr>
          <p:cNvPr id="53277" name="Oval 28"/>
          <p:cNvSpPr>
            <a:spLocks noChangeArrowheads="1"/>
          </p:cNvSpPr>
          <p:nvPr/>
        </p:nvSpPr>
        <p:spPr bwMode="auto">
          <a:xfrm>
            <a:off x="3276600" y="3276600"/>
            <a:ext cx="10668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278" name="AutoShape 29"/>
          <p:cNvCxnSpPr>
            <a:cxnSpLocks noChangeShapeType="1"/>
            <a:stCxn id="53276" idx="3"/>
            <a:endCxn id="53277" idx="2"/>
          </p:cNvCxnSpPr>
          <p:nvPr/>
        </p:nvCxnSpPr>
        <p:spPr bwMode="auto">
          <a:xfrm>
            <a:off x="2895600" y="3398838"/>
            <a:ext cx="368300" cy="182562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3939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0F398A-9887-284A-9DAB-7629A8823C3A}" type="slidenum">
              <a:rPr lang="en-US" sz="1400" b="0">
                <a:latin typeface="Times New Roman" charset="0"/>
              </a:rPr>
              <a:pPr eaLnBrk="1" hangingPunct="1"/>
              <a:t>61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6962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55305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55307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55309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55312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55316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55317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55320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55321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55323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55324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ja-JP" altLang="en-US" b="0">
                <a:solidFill>
                  <a:schemeClr val="accent1"/>
                </a:solidFill>
                <a:latin typeface="Arial" charset="0"/>
              </a:rPr>
              <a:t>“</a:t>
            </a:r>
            <a:r>
              <a:rPr lang="en-US" b="0">
                <a:solidFill>
                  <a:schemeClr val="accent1"/>
                </a:solidFill>
                <a:latin typeface="Arial" charset="0"/>
              </a:rPr>
              <a:t>Must Be Zero</a:t>
            </a:r>
            <a:r>
              <a:rPr lang="ja-JP" altLang="en-US" b="0">
                <a:solidFill>
                  <a:schemeClr val="accent1"/>
                </a:solidFill>
                <a:latin typeface="Arial" charset="0"/>
              </a:rPr>
              <a:t>”</a:t>
            </a:r>
            <a:r>
              <a:rPr lang="en-US" b="0">
                <a:solidFill>
                  <a:schemeClr val="accent1"/>
                </a:solidFill>
                <a:latin typeface="Arial" charset="0"/>
              </a:rPr>
              <a:t/>
            </a:r>
            <a:br>
              <a:rPr lang="en-US" b="0">
                <a:solidFill>
                  <a:schemeClr val="accent1"/>
                </a:solidFill>
                <a:latin typeface="Arial" charset="0"/>
              </a:rPr>
            </a:br>
            <a:r>
              <a:rPr lang="en-US" b="0">
                <a:solidFill>
                  <a:schemeClr val="accent1"/>
                </a:solidFill>
                <a:latin typeface="Arial" charset="0"/>
              </a:rPr>
              <a:t>6 bits </a:t>
            </a:r>
            <a:r>
              <a:rPr lang="en-US" b="0">
                <a:solidFill>
                  <a:srgbClr val="0000FF"/>
                </a:solidFill>
                <a:latin typeface="Arial" charset="0"/>
              </a:rPr>
              <a:t>reserved</a:t>
            </a:r>
            <a:endParaRPr lang="en-US" b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5325" name="Oval 28"/>
          <p:cNvSpPr>
            <a:spLocks noChangeArrowheads="1"/>
          </p:cNvSpPr>
          <p:nvPr/>
        </p:nvSpPr>
        <p:spPr bwMode="auto">
          <a:xfrm>
            <a:off x="4191000" y="3352800"/>
            <a:ext cx="533400" cy="4572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26" name="AutoShape 29"/>
          <p:cNvCxnSpPr>
            <a:cxnSpLocks noChangeShapeType="1"/>
            <a:stCxn id="55324" idx="3"/>
            <a:endCxn id="55325" idx="2"/>
          </p:cNvCxnSpPr>
          <p:nvPr/>
        </p:nvCxnSpPr>
        <p:spPr bwMode="auto">
          <a:xfrm>
            <a:off x="2895600" y="3094038"/>
            <a:ext cx="1282700" cy="487362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0858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2C4142-E28D-C44D-953B-A7AB3197CB22}" type="slidenum">
              <a:rPr lang="en-US" sz="1400" b="0">
                <a:latin typeface="Times New Roman" charset="0"/>
              </a:rPr>
              <a:pPr eaLnBrk="1" hangingPunct="1"/>
              <a:t>62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9010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5735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5735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5735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5736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5736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5736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5736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5736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5736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5737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57372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We will get to these shortly</a:t>
            </a:r>
          </a:p>
        </p:txBody>
      </p:sp>
      <p:sp>
        <p:nvSpPr>
          <p:cNvPr id="57373" name="Oval 28"/>
          <p:cNvSpPr>
            <a:spLocks noChangeArrowheads="1"/>
          </p:cNvSpPr>
          <p:nvPr/>
        </p:nvSpPr>
        <p:spPr bwMode="auto">
          <a:xfrm>
            <a:off x="4724400" y="3200400"/>
            <a:ext cx="1143000" cy="685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374" name="AutoShape 29"/>
          <p:cNvCxnSpPr>
            <a:cxnSpLocks noChangeShapeType="1"/>
            <a:stCxn id="57372" idx="3"/>
            <a:endCxn id="57373" idx="2"/>
          </p:cNvCxnSpPr>
          <p:nvPr/>
        </p:nvCxnSpPr>
        <p:spPr bwMode="auto">
          <a:xfrm>
            <a:off x="2895600" y="3094038"/>
            <a:ext cx="1816100" cy="449262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2526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33EC0F-76D4-3C4C-A380-009F0BA760DD}" type="slidenum">
              <a:rPr lang="en-US" sz="1400" b="0">
                <a:latin typeface="Times New Roman" charset="0"/>
              </a:rPr>
              <a:pPr eaLnBrk="1" hangingPunct="1"/>
              <a:t>63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4310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59399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59403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59405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59408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59409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59412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59413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59416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59417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59419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59420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Used with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URG</a:t>
            </a:r>
            <a:r>
              <a:rPr lang="en-US" b="0">
                <a:solidFill>
                  <a:schemeClr val="accent1"/>
                </a:solidFill>
                <a:latin typeface="Arial" charset="0"/>
              </a:rPr>
              <a:t> flag to indicate urgent data (not discussed further)</a:t>
            </a:r>
          </a:p>
        </p:txBody>
      </p:sp>
      <p:sp>
        <p:nvSpPr>
          <p:cNvPr id="59421" name="Oval 28"/>
          <p:cNvSpPr>
            <a:spLocks noChangeArrowheads="1"/>
          </p:cNvSpPr>
          <p:nvPr/>
        </p:nvSpPr>
        <p:spPr bwMode="auto">
          <a:xfrm>
            <a:off x="5791200" y="3733800"/>
            <a:ext cx="2438400" cy="685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422" name="AutoShape 29"/>
          <p:cNvCxnSpPr>
            <a:cxnSpLocks noChangeShapeType="1"/>
            <a:stCxn id="59420" idx="3"/>
            <a:endCxn id="59421" idx="2"/>
          </p:cNvCxnSpPr>
          <p:nvPr/>
        </p:nvCxnSpPr>
        <p:spPr bwMode="auto">
          <a:xfrm>
            <a:off x="2895600" y="3398838"/>
            <a:ext cx="2882900" cy="677862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7675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7C9C84-C3C7-9142-9CA1-DAEC2321A2B6}" type="slidenum">
              <a:rPr lang="en-US" sz="1400" b="0">
                <a:latin typeface="Times New Roman" charset="0"/>
              </a:rPr>
              <a:pPr eaLnBrk="1" hangingPunct="1"/>
              <a:t>64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Segments and Sequence Numbers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4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089033-40F9-F141-B34A-65336A602915}" type="slidenum">
              <a:rPr lang="en-US" sz="1400" b="0">
                <a:latin typeface="Times New Roman" charset="0"/>
              </a:rPr>
              <a:pPr eaLnBrk="1" hangingPunct="1"/>
              <a:t>65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Stream of Bytes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Service</a:t>
            </a:r>
          </a:p>
        </p:txBody>
      </p:sp>
      <p:grpSp>
        <p:nvGrpSpPr>
          <p:cNvPr id="63492" name="Group 3"/>
          <p:cNvGrpSpPr>
            <a:grpSpLocks/>
          </p:cNvGrpSpPr>
          <p:nvPr/>
        </p:nvGrpSpPr>
        <p:grpSpPr bwMode="auto">
          <a:xfrm>
            <a:off x="1460500" y="2122488"/>
            <a:ext cx="5029200" cy="609600"/>
            <a:chOff x="912" y="1104"/>
            <a:chExt cx="3648" cy="384"/>
          </a:xfrm>
        </p:grpSpPr>
        <p:sp>
          <p:nvSpPr>
            <p:cNvPr id="63589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0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1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2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3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0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1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2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3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4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5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6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7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8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9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0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1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2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3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4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5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6" name="Text Box 41"/>
          <p:cNvSpPr txBox="1">
            <a:spLocks noChangeArrowheads="1"/>
          </p:cNvSpPr>
          <p:nvPr/>
        </p:nvSpPr>
        <p:spPr bwMode="auto">
          <a:xfrm rot="5390887">
            <a:off x="1243013" y="2281238"/>
            <a:ext cx="585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63527" name="Text Box 42"/>
          <p:cNvSpPr txBox="1">
            <a:spLocks noChangeArrowheads="1"/>
          </p:cNvSpPr>
          <p:nvPr/>
        </p:nvSpPr>
        <p:spPr bwMode="auto">
          <a:xfrm rot="5390887">
            <a:off x="1395413" y="2281238"/>
            <a:ext cx="585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63528" name="Text Box 43"/>
          <p:cNvSpPr txBox="1">
            <a:spLocks noChangeArrowheads="1"/>
          </p:cNvSpPr>
          <p:nvPr/>
        </p:nvSpPr>
        <p:spPr bwMode="auto">
          <a:xfrm rot="5390887">
            <a:off x="1549400" y="2282825"/>
            <a:ext cx="585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63529" name="Text Box 44"/>
          <p:cNvSpPr txBox="1">
            <a:spLocks noChangeArrowheads="1"/>
          </p:cNvSpPr>
          <p:nvPr/>
        </p:nvSpPr>
        <p:spPr bwMode="auto">
          <a:xfrm rot="5390887">
            <a:off x="1701800" y="2282825"/>
            <a:ext cx="585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63530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531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63585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6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7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8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32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3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4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5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6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7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8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9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0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1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4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5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6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7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8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9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0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1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2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3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4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5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6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7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8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9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0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1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2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3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4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5" name="Text Box 84"/>
          <p:cNvSpPr txBox="1">
            <a:spLocks noChangeArrowheads="1"/>
          </p:cNvSpPr>
          <p:nvPr/>
        </p:nvSpPr>
        <p:spPr bwMode="auto">
          <a:xfrm rot="5390887">
            <a:off x="25400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63566" name="Text Box 85"/>
          <p:cNvSpPr txBox="1">
            <a:spLocks noChangeArrowheads="1"/>
          </p:cNvSpPr>
          <p:nvPr/>
        </p:nvSpPr>
        <p:spPr bwMode="auto">
          <a:xfrm rot="5390887">
            <a:off x="26924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63567" name="Text Box 86"/>
          <p:cNvSpPr txBox="1">
            <a:spLocks noChangeArrowheads="1"/>
          </p:cNvSpPr>
          <p:nvPr/>
        </p:nvSpPr>
        <p:spPr bwMode="auto">
          <a:xfrm rot="5390887">
            <a:off x="28448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63568" name="Text Box 87"/>
          <p:cNvSpPr txBox="1">
            <a:spLocks noChangeArrowheads="1"/>
          </p:cNvSpPr>
          <p:nvPr/>
        </p:nvSpPr>
        <p:spPr bwMode="auto">
          <a:xfrm rot="5390887">
            <a:off x="29972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63569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0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1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A</a:t>
            </a:r>
          </a:p>
        </p:txBody>
      </p:sp>
      <p:sp>
        <p:nvSpPr>
          <p:cNvPr id="63572" name="Text Box 91"/>
          <p:cNvSpPr txBox="1">
            <a:spLocks noChangeArrowheads="1"/>
          </p:cNvSpPr>
          <p:nvPr/>
        </p:nvSpPr>
        <p:spPr bwMode="auto">
          <a:xfrm>
            <a:off x="304800" y="4805363"/>
            <a:ext cx="1154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B</a:t>
            </a:r>
          </a:p>
        </p:txBody>
      </p:sp>
      <p:sp>
        <p:nvSpPr>
          <p:cNvPr id="63573" name="Text Box 92"/>
          <p:cNvSpPr txBox="1">
            <a:spLocks noChangeArrowheads="1"/>
          </p:cNvSpPr>
          <p:nvPr/>
        </p:nvSpPr>
        <p:spPr bwMode="auto">
          <a:xfrm rot="5390887">
            <a:off x="2271713" y="2346325"/>
            <a:ext cx="661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63574" name="Line 93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5" name="Text Box 94"/>
          <p:cNvSpPr txBox="1">
            <a:spLocks noChangeArrowheads="1"/>
          </p:cNvSpPr>
          <p:nvPr/>
        </p:nvSpPr>
        <p:spPr bwMode="auto">
          <a:xfrm rot="5390887">
            <a:off x="3568700" y="5548313"/>
            <a:ext cx="661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63576" name="Line 95"/>
          <p:cNvSpPr>
            <a:spLocks noChangeShapeType="1"/>
          </p:cNvSpPr>
          <p:nvPr/>
        </p:nvSpPr>
        <p:spPr bwMode="auto">
          <a:xfrm>
            <a:off x="1485900" y="28178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7" name="Line 96"/>
          <p:cNvSpPr>
            <a:spLocks noChangeShapeType="1"/>
          </p:cNvSpPr>
          <p:nvPr/>
        </p:nvSpPr>
        <p:spPr bwMode="auto">
          <a:xfrm>
            <a:off x="1981200" y="281940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8" name="Line 97"/>
          <p:cNvSpPr>
            <a:spLocks noChangeShapeType="1"/>
          </p:cNvSpPr>
          <p:nvPr/>
        </p:nvSpPr>
        <p:spPr bwMode="auto">
          <a:xfrm>
            <a:off x="2476500" y="282098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9" name="Line 98"/>
          <p:cNvSpPr>
            <a:spLocks noChangeShapeType="1"/>
          </p:cNvSpPr>
          <p:nvPr/>
        </p:nvSpPr>
        <p:spPr bwMode="auto">
          <a:xfrm>
            <a:off x="2971800" y="282257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0" name="Line 99"/>
          <p:cNvSpPr>
            <a:spLocks noChangeShapeType="1"/>
          </p:cNvSpPr>
          <p:nvPr/>
        </p:nvSpPr>
        <p:spPr bwMode="auto">
          <a:xfrm>
            <a:off x="3467100" y="282416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1" name="Line 100"/>
          <p:cNvSpPr>
            <a:spLocks noChangeShapeType="1"/>
          </p:cNvSpPr>
          <p:nvPr/>
        </p:nvSpPr>
        <p:spPr bwMode="auto">
          <a:xfrm>
            <a:off x="3962400" y="282575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2" name="Line 101"/>
          <p:cNvSpPr>
            <a:spLocks noChangeShapeType="1"/>
          </p:cNvSpPr>
          <p:nvPr/>
        </p:nvSpPr>
        <p:spPr bwMode="auto">
          <a:xfrm>
            <a:off x="4457700" y="282733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3" name="Line 102"/>
          <p:cNvSpPr>
            <a:spLocks noChangeShapeType="1"/>
          </p:cNvSpPr>
          <p:nvPr/>
        </p:nvSpPr>
        <p:spPr bwMode="auto">
          <a:xfrm>
            <a:off x="4953000" y="282892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4" name="Line 103"/>
          <p:cNvSpPr>
            <a:spLocks noChangeShapeType="1"/>
          </p:cNvSpPr>
          <p:nvPr/>
        </p:nvSpPr>
        <p:spPr bwMode="auto">
          <a:xfrm>
            <a:off x="5448300" y="28305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0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2D7574-6797-0C4E-BA11-95DF9BAC1B97}" type="slidenum">
              <a:rPr lang="en-US" sz="1400" b="0">
                <a:latin typeface="Times New Roman" charset="0"/>
              </a:rPr>
              <a:pPr eaLnBrk="1" hangingPunct="1"/>
              <a:t>66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… Provided Using TCP 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Segments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5540" name="Group 3"/>
          <p:cNvGrpSpPr>
            <a:grpSpLocks/>
          </p:cNvGrpSpPr>
          <p:nvPr/>
        </p:nvGrpSpPr>
        <p:grpSpPr bwMode="auto">
          <a:xfrm>
            <a:off x="1447800" y="2128838"/>
            <a:ext cx="5029200" cy="609600"/>
            <a:chOff x="912" y="1104"/>
            <a:chExt cx="3648" cy="384"/>
          </a:xfrm>
        </p:grpSpPr>
        <p:sp>
          <p:nvSpPr>
            <p:cNvPr id="65647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8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9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1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2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6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7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8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9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0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1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2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3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4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5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6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7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8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9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0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1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2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3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4" name="Text Box 41"/>
          <p:cNvSpPr txBox="1">
            <a:spLocks noChangeArrowheads="1"/>
          </p:cNvSpPr>
          <p:nvPr/>
        </p:nvSpPr>
        <p:spPr bwMode="auto">
          <a:xfrm rot="5390887">
            <a:off x="1243013" y="2281238"/>
            <a:ext cx="585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65575" name="Text Box 42"/>
          <p:cNvSpPr txBox="1">
            <a:spLocks noChangeArrowheads="1"/>
          </p:cNvSpPr>
          <p:nvPr/>
        </p:nvSpPr>
        <p:spPr bwMode="auto">
          <a:xfrm rot="5390887">
            <a:off x="1395413" y="2281238"/>
            <a:ext cx="585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65576" name="Text Box 43"/>
          <p:cNvSpPr txBox="1">
            <a:spLocks noChangeArrowheads="1"/>
          </p:cNvSpPr>
          <p:nvPr/>
        </p:nvSpPr>
        <p:spPr bwMode="auto">
          <a:xfrm rot="5390887">
            <a:off x="1549400" y="2282825"/>
            <a:ext cx="585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65577" name="Text Box 44"/>
          <p:cNvSpPr txBox="1">
            <a:spLocks noChangeArrowheads="1"/>
          </p:cNvSpPr>
          <p:nvPr/>
        </p:nvSpPr>
        <p:spPr bwMode="auto">
          <a:xfrm rot="5390887">
            <a:off x="1701800" y="2282825"/>
            <a:ext cx="585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65578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579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65643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4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5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6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80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1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2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3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4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5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6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7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8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9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0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1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2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3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4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5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6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7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8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9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0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1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2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3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4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5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6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7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8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9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0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1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2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3" name="Text Box 84"/>
          <p:cNvSpPr txBox="1">
            <a:spLocks noChangeArrowheads="1"/>
          </p:cNvSpPr>
          <p:nvPr/>
        </p:nvSpPr>
        <p:spPr bwMode="auto">
          <a:xfrm rot="5390887">
            <a:off x="25400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65614" name="Text Box 85"/>
          <p:cNvSpPr txBox="1">
            <a:spLocks noChangeArrowheads="1"/>
          </p:cNvSpPr>
          <p:nvPr/>
        </p:nvSpPr>
        <p:spPr bwMode="auto">
          <a:xfrm rot="5390887">
            <a:off x="26924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65615" name="Text Box 86"/>
          <p:cNvSpPr txBox="1">
            <a:spLocks noChangeArrowheads="1"/>
          </p:cNvSpPr>
          <p:nvPr/>
        </p:nvSpPr>
        <p:spPr bwMode="auto">
          <a:xfrm rot="5390887">
            <a:off x="28448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65616" name="Text Box 87"/>
          <p:cNvSpPr txBox="1">
            <a:spLocks noChangeArrowheads="1"/>
          </p:cNvSpPr>
          <p:nvPr/>
        </p:nvSpPr>
        <p:spPr bwMode="auto">
          <a:xfrm rot="5390887">
            <a:off x="29972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65617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8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9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A</a:t>
            </a:r>
          </a:p>
        </p:txBody>
      </p:sp>
      <p:sp>
        <p:nvSpPr>
          <p:cNvPr id="65620" name="Text Box 91"/>
          <p:cNvSpPr txBox="1">
            <a:spLocks noChangeArrowheads="1"/>
          </p:cNvSpPr>
          <p:nvPr/>
        </p:nvSpPr>
        <p:spPr bwMode="auto">
          <a:xfrm>
            <a:off x="304800" y="4805363"/>
            <a:ext cx="1154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B</a:t>
            </a:r>
          </a:p>
        </p:txBody>
      </p:sp>
      <p:sp>
        <p:nvSpPr>
          <p:cNvPr id="65621" name="Rectangle 92"/>
          <p:cNvSpPr>
            <a:spLocks noChangeArrowheads="1"/>
          </p:cNvSpPr>
          <p:nvPr/>
        </p:nvSpPr>
        <p:spPr bwMode="auto">
          <a:xfrm>
            <a:off x="1447800" y="3200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622" name="Text Box 93"/>
          <p:cNvSpPr txBox="1">
            <a:spLocks noChangeArrowheads="1"/>
          </p:cNvSpPr>
          <p:nvPr/>
        </p:nvSpPr>
        <p:spPr bwMode="auto">
          <a:xfrm rot="5390887">
            <a:off x="2271713" y="2346325"/>
            <a:ext cx="661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65623" name="Line 94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4" name="Rectangle 95"/>
          <p:cNvSpPr>
            <a:spLocks noChangeArrowheads="1"/>
          </p:cNvSpPr>
          <p:nvPr/>
        </p:nvSpPr>
        <p:spPr bwMode="auto">
          <a:xfrm>
            <a:off x="2743200" y="44958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625" name="Line 96"/>
          <p:cNvSpPr>
            <a:spLocks noChangeShapeType="1"/>
          </p:cNvSpPr>
          <p:nvPr/>
        </p:nvSpPr>
        <p:spPr bwMode="auto">
          <a:xfrm>
            <a:off x="1447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6" name="Line 97"/>
          <p:cNvSpPr>
            <a:spLocks noChangeShapeType="1"/>
          </p:cNvSpPr>
          <p:nvPr/>
        </p:nvSpPr>
        <p:spPr bwMode="auto">
          <a:xfrm>
            <a:off x="26670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7" name="Line 98"/>
          <p:cNvSpPr>
            <a:spLocks noChangeShapeType="1"/>
          </p:cNvSpPr>
          <p:nvPr/>
        </p:nvSpPr>
        <p:spPr bwMode="auto">
          <a:xfrm>
            <a:off x="1524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8" name="Line 99"/>
          <p:cNvSpPr>
            <a:spLocks noChangeShapeType="1"/>
          </p:cNvSpPr>
          <p:nvPr/>
        </p:nvSpPr>
        <p:spPr bwMode="auto">
          <a:xfrm>
            <a:off x="1676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9" name="Line 100"/>
          <p:cNvSpPr>
            <a:spLocks noChangeShapeType="1"/>
          </p:cNvSpPr>
          <p:nvPr/>
        </p:nvSpPr>
        <p:spPr bwMode="auto">
          <a:xfrm>
            <a:off x="1828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0" name="Line 101"/>
          <p:cNvSpPr>
            <a:spLocks noChangeShapeType="1"/>
          </p:cNvSpPr>
          <p:nvPr/>
        </p:nvSpPr>
        <p:spPr bwMode="auto">
          <a:xfrm>
            <a:off x="198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1" name="Line 102"/>
          <p:cNvSpPr>
            <a:spLocks noChangeShapeType="1"/>
          </p:cNvSpPr>
          <p:nvPr/>
        </p:nvSpPr>
        <p:spPr bwMode="auto">
          <a:xfrm>
            <a:off x="2590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2" name="Line 103"/>
          <p:cNvSpPr>
            <a:spLocks noChangeShapeType="1"/>
          </p:cNvSpPr>
          <p:nvPr/>
        </p:nvSpPr>
        <p:spPr bwMode="auto">
          <a:xfrm>
            <a:off x="2133600" y="2967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3" name="Line 104"/>
          <p:cNvSpPr>
            <a:spLocks noChangeShapeType="1"/>
          </p:cNvSpPr>
          <p:nvPr/>
        </p:nvSpPr>
        <p:spPr bwMode="auto">
          <a:xfrm>
            <a:off x="281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4" name="Line 105"/>
          <p:cNvSpPr>
            <a:spLocks noChangeShapeType="1"/>
          </p:cNvSpPr>
          <p:nvPr/>
        </p:nvSpPr>
        <p:spPr bwMode="auto">
          <a:xfrm>
            <a:off x="2971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5" name="Line 106"/>
          <p:cNvSpPr>
            <a:spLocks noChangeShapeType="1"/>
          </p:cNvSpPr>
          <p:nvPr/>
        </p:nvSpPr>
        <p:spPr bwMode="auto">
          <a:xfrm>
            <a:off x="3124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6" name="Line 107"/>
          <p:cNvSpPr>
            <a:spLocks noChangeShapeType="1"/>
          </p:cNvSpPr>
          <p:nvPr/>
        </p:nvSpPr>
        <p:spPr bwMode="auto">
          <a:xfrm>
            <a:off x="3276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7" name="Line 108"/>
          <p:cNvSpPr>
            <a:spLocks noChangeShapeType="1"/>
          </p:cNvSpPr>
          <p:nvPr/>
        </p:nvSpPr>
        <p:spPr bwMode="auto">
          <a:xfrm>
            <a:off x="3886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8" name="Line 109"/>
          <p:cNvSpPr>
            <a:spLocks noChangeShapeType="1"/>
          </p:cNvSpPr>
          <p:nvPr/>
        </p:nvSpPr>
        <p:spPr bwMode="auto">
          <a:xfrm>
            <a:off x="3429000" y="5100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" name="Text Box 110"/>
          <p:cNvSpPr txBox="1">
            <a:spLocks noChangeArrowheads="1"/>
          </p:cNvSpPr>
          <p:nvPr/>
        </p:nvSpPr>
        <p:spPr bwMode="auto">
          <a:xfrm>
            <a:off x="1498600" y="3203575"/>
            <a:ext cx="1171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Comic Sans MS" charset="0"/>
              </a:rPr>
              <a:t>TCP Data</a:t>
            </a:r>
          </a:p>
        </p:txBody>
      </p:sp>
      <p:sp>
        <p:nvSpPr>
          <p:cNvPr id="65640" name="Text Box 111"/>
          <p:cNvSpPr txBox="1">
            <a:spLocks noChangeArrowheads="1"/>
          </p:cNvSpPr>
          <p:nvPr/>
        </p:nvSpPr>
        <p:spPr bwMode="auto">
          <a:xfrm>
            <a:off x="2717800" y="4513263"/>
            <a:ext cx="1171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Comic Sans MS" charset="0"/>
              </a:rPr>
              <a:t>TCP Data</a:t>
            </a:r>
          </a:p>
        </p:txBody>
      </p:sp>
      <p:sp>
        <p:nvSpPr>
          <p:cNvPr id="65641" name="Text Box 112"/>
          <p:cNvSpPr txBox="1">
            <a:spLocks noChangeArrowheads="1"/>
          </p:cNvSpPr>
          <p:nvPr/>
        </p:nvSpPr>
        <p:spPr bwMode="auto">
          <a:xfrm rot="5390887">
            <a:off x="3568700" y="5548313"/>
            <a:ext cx="661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947313" name="AutoShape 113"/>
          <p:cNvSpPr>
            <a:spLocks noChangeArrowheads="1"/>
          </p:cNvSpPr>
          <p:nvPr/>
        </p:nvSpPr>
        <p:spPr bwMode="auto">
          <a:xfrm>
            <a:off x="3727450" y="2890838"/>
            <a:ext cx="5035550" cy="1528762"/>
          </a:xfrm>
          <a:prstGeom prst="wedgeRectCallout">
            <a:avLst>
              <a:gd name="adj1" fmla="val -72481"/>
              <a:gd name="adj2" fmla="val -987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l" eaLnBrk="0" hangingPunct="0"/>
            <a:r>
              <a:rPr lang="en-US" sz="2400" b="0" i="1">
                <a:latin typeface="Comic Sans MS" charset="0"/>
              </a:rPr>
              <a:t>Segment</a:t>
            </a:r>
            <a:r>
              <a:rPr lang="en-US" sz="2400" b="0">
                <a:latin typeface="Comic Sans MS" charset="0"/>
              </a:rPr>
              <a:t> sent when:</a:t>
            </a:r>
          </a:p>
          <a:p>
            <a:pPr marL="457200" indent="-457200" algn="l" eaLnBrk="0" hangingPunct="0">
              <a:buFontTx/>
              <a:buAutoNum type="arabicPeriod"/>
            </a:pPr>
            <a:r>
              <a:rPr lang="en-US" b="0">
                <a:latin typeface="Comic Sans MS" charset="0"/>
              </a:rPr>
              <a:t>Segment full (Max Segment Size),</a:t>
            </a:r>
          </a:p>
          <a:p>
            <a:pPr marL="457200" indent="-457200" algn="l" eaLnBrk="0" hangingPunct="0">
              <a:buFontTx/>
              <a:buAutoNum type="arabicPeriod"/>
            </a:pPr>
            <a:r>
              <a:rPr lang="en-US" b="0">
                <a:latin typeface="Comic Sans MS" charset="0"/>
              </a:rPr>
              <a:t>Not full, but times out, or</a:t>
            </a:r>
          </a:p>
          <a:p>
            <a:pPr marL="457200" indent="-457200" algn="l" eaLnBrk="0" hangingPunct="0">
              <a:buFontTx/>
              <a:buAutoNum type="arabicPeriod"/>
            </a:pPr>
            <a:r>
              <a:rPr lang="ja-JP" altLang="en-US" b="0">
                <a:latin typeface="Comic Sans MS" charset="0"/>
              </a:rPr>
              <a:t>“</a:t>
            </a:r>
            <a:r>
              <a:rPr lang="en-US" b="0">
                <a:latin typeface="Comic Sans MS" charset="0"/>
              </a:rPr>
              <a:t>Pushed</a:t>
            </a:r>
            <a:r>
              <a:rPr lang="ja-JP" altLang="en-US" b="0">
                <a:latin typeface="Comic Sans MS" charset="0"/>
              </a:rPr>
              <a:t>”</a:t>
            </a:r>
            <a:r>
              <a:rPr lang="en-US" b="0">
                <a:latin typeface="Comic Sans MS" charset="0"/>
              </a:rPr>
              <a:t> by application.</a:t>
            </a:r>
          </a:p>
        </p:txBody>
      </p:sp>
    </p:spTree>
    <p:extLst>
      <p:ext uri="{BB962C8B-B14F-4D97-AF65-F5344CB8AC3E}">
        <p14:creationId xmlns:p14="http://schemas.microsoft.com/office/powerpoint/2010/main" val="14022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313" grpId="0" animBg="1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72F0F2-97C4-E64D-990A-B7D312CE7EB5}" type="slidenum">
              <a:rPr lang="en-US" sz="1400" b="0">
                <a:latin typeface="Times New Roman" charset="0"/>
              </a:rPr>
              <a:pPr eaLnBrk="1" hangingPunct="1"/>
              <a:t>67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Segment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IP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No bigger than Maximum Transmission Unit (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MTU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E.g., up to 1,500 bytes on an Ethernet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TCP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IP packet with a TCP header and data inside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TCP header </a:t>
            </a:r>
            <a:r>
              <a:rPr lang="en-US" sz="2800" dirty="0">
                <a:latin typeface="Arial" charset="0"/>
                <a:ea typeface="Arial" charset="0"/>
                <a:cs typeface="Arial" charset="0"/>
                <a:sym typeface="Symbol" charset="0"/>
              </a:rPr>
              <a:t>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20 bytes long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TCP </a:t>
            </a:r>
            <a:r>
              <a:rPr lang="en-US" b="1" dirty="0">
                <a:latin typeface="Arial" charset="0"/>
                <a:cs typeface="Arial" charset="0"/>
              </a:rPr>
              <a:t>segment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No more than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Maximum Segment Size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(MSS) bytes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E.g., up to 1460 consecutive bytes from the stream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MSS = MTU – (IP header) – (TCP header)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1905000" y="1360488"/>
            <a:ext cx="5029200" cy="6858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Line 5"/>
          <p:cNvSpPr>
            <a:spLocks noChangeShapeType="1"/>
          </p:cNvSpPr>
          <p:nvPr/>
        </p:nvSpPr>
        <p:spPr bwMode="auto">
          <a:xfrm>
            <a:off x="6019800" y="1360488"/>
            <a:ext cx="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6022975" y="15890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IP Hdr</a:t>
            </a:r>
          </a:p>
        </p:txBody>
      </p:sp>
      <p:sp>
        <p:nvSpPr>
          <p:cNvPr id="67592" name="Line 7"/>
          <p:cNvSpPr>
            <a:spLocks noChangeShapeType="1"/>
          </p:cNvSpPr>
          <p:nvPr/>
        </p:nvSpPr>
        <p:spPr bwMode="auto">
          <a:xfrm>
            <a:off x="1905000" y="1512888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Rectangle 8"/>
          <p:cNvSpPr>
            <a:spLocks noChangeArrowheads="1"/>
          </p:cNvSpPr>
          <p:nvPr/>
        </p:nvSpPr>
        <p:spPr bwMode="auto">
          <a:xfrm>
            <a:off x="3581400" y="1436688"/>
            <a:ext cx="762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Text Box 9"/>
          <p:cNvSpPr txBox="1">
            <a:spLocks noChangeArrowheads="1"/>
          </p:cNvSpPr>
          <p:nvPr/>
        </p:nvSpPr>
        <p:spPr bwMode="auto">
          <a:xfrm>
            <a:off x="3505200" y="1328738"/>
            <a:ext cx="912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IP Data</a:t>
            </a:r>
          </a:p>
        </p:txBody>
      </p:sp>
      <p:grpSp>
        <p:nvGrpSpPr>
          <p:cNvPr id="67595" name="Group 10"/>
          <p:cNvGrpSpPr>
            <a:grpSpLocks/>
          </p:cNvGrpSpPr>
          <p:nvPr/>
        </p:nvGrpSpPr>
        <p:grpSpPr bwMode="auto">
          <a:xfrm>
            <a:off x="1981200" y="1589088"/>
            <a:ext cx="3962400" cy="381000"/>
            <a:chOff x="1200" y="1296"/>
            <a:chExt cx="3168" cy="336"/>
          </a:xfrm>
        </p:grpSpPr>
        <p:sp>
          <p:nvSpPr>
            <p:cNvPr id="67598" name="Rectangle 11"/>
            <p:cNvSpPr>
              <a:spLocks noChangeArrowheads="1"/>
            </p:cNvSpPr>
            <p:nvPr/>
          </p:nvSpPr>
          <p:spPr bwMode="auto">
            <a:xfrm>
              <a:off x="1200" y="1296"/>
              <a:ext cx="3168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9" name="Line 12"/>
            <p:cNvSpPr>
              <a:spLocks noChangeShapeType="1"/>
            </p:cNvSpPr>
            <p:nvPr/>
          </p:nvSpPr>
          <p:spPr bwMode="auto">
            <a:xfrm>
              <a:off x="3792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5181600" y="1638300"/>
            <a:ext cx="784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Comic Sans MS" charset="0"/>
              </a:rPr>
              <a:t>TCP Hdr</a:t>
            </a:r>
          </a:p>
        </p:txBody>
      </p:sp>
      <p:sp>
        <p:nvSpPr>
          <p:cNvPr id="67597" name="Text Box 14"/>
          <p:cNvSpPr txBox="1">
            <a:spLocks noChangeArrowheads="1"/>
          </p:cNvSpPr>
          <p:nvPr/>
        </p:nvSpPr>
        <p:spPr bwMode="auto">
          <a:xfrm>
            <a:off x="3055938" y="1638300"/>
            <a:ext cx="159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Comic Sans MS" charset="0"/>
              </a:rPr>
              <a:t>TCP Data (segment)</a:t>
            </a:r>
          </a:p>
        </p:txBody>
      </p:sp>
    </p:spTree>
    <p:extLst>
      <p:ext uri="{BB962C8B-B14F-4D97-AF65-F5344CB8AC3E}">
        <p14:creationId xmlns:p14="http://schemas.microsoft.com/office/powerpoint/2010/main" val="218673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9F937A-E792-1A46-BF14-AC71651DEC85}" type="slidenum">
              <a:rPr lang="en-US" sz="1400" b="0">
                <a:latin typeface="Times New Roman" charset="0"/>
              </a:rPr>
              <a:pPr eaLnBrk="1" hangingPunct="1"/>
              <a:t>68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Sequence Numbers</a:t>
            </a:r>
          </a:p>
        </p:txBody>
      </p:sp>
      <p:grpSp>
        <p:nvGrpSpPr>
          <p:cNvPr id="69637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69739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0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1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2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38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3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3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4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5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6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7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8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9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0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671" name="Group 42"/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69735" name="Line 43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36" name="Line 44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37" name="Line 45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38" name="Line 46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72" name="Line 47"/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3" name="Line 48"/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4" name="Line 49"/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5" name="Line 50"/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6" name="Line 51"/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7" name="Line 52"/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8" name="Line 53"/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9" name="Line 54"/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0" name="Line 55"/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1" name="Line 56"/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2" name="Line 57"/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3" name="Line 58"/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4" name="Line 59"/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5" name="Line 60"/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6" name="Line 61"/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7" name="Line 62"/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8" name="Line 63"/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9" name="Line 64"/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0" name="Line 65"/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1" name="Line 66"/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2" name="Line 67"/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3" name="Line 68"/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4" name="Line 69"/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5" name="Line 70"/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6" name="Line 71"/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7" name="Line 72"/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8" name="Line 73"/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9" name="Line 74"/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0" name="Line 75"/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1" name="Line 76"/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2" name="Line 77"/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3" name="Line 78"/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4" name="Line 79"/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5" name="Text Box 80"/>
          <p:cNvSpPr txBox="1">
            <a:spLocks noChangeArrowheads="1"/>
          </p:cNvSpPr>
          <p:nvPr/>
        </p:nvSpPr>
        <p:spPr bwMode="auto">
          <a:xfrm>
            <a:off x="560388" y="1295400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A</a:t>
            </a:r>
          </a:p>
        </p:txBody>
      </p:sp>
      <p:sp>
        <p:nvSpPr>
          <p:cNvPr id="69706" name="Text Box 81"/>
          <p:cNvSpPr txBox="1">
            <a:spLocks noChangeArrowheads="1"/>
          </p:cNvSpPr>
          <p:nvPr/>
        </p:nvSpPr>
        <p:spPr bwMode="auto">
          <a:xfrm>
            <a:off x="560388" y="5056188"/>
            <a:ext cx="1154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B</a:t>
            </a:r>
          </a:p>
        </p:txBody>
      </p:sp>
      <p:sp>
        <p:nvSpPr>
          <p:cNvPr id="69707" name="Rectangle 82"/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708" name="Rectangle 83"/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709" name="Line 84"/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0" name="Line 85"/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1" name="Line 86"/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2" name="Line 87"/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3" name="Line 88"/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4" name="Line 89"/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5" name="Line 90"/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6" name="Line 91"/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7" name="Line 92"/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8" name="Line 93"/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9" name="Line 94"/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20" name="Line 95"/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21" name="Line 96"/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22" name="Line 97"/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23" name="Text Box 98"/>
          <p:cNvSpPr txBox="1">
            <a:spLocks noChangeArrowheads="1"/>
          </p:cNvSpPr>
          <p:nvPr/>
        </p:nvSpPr>
        <p:spPr bwMode="auto">
          <a:xfrm>
            <a:off x="2663825" y="3454400"/>
            <a:ext cx="1171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Comic Sans MS" charset="0"/>
              </a:rPr>
              <a:t>TCP Data</a:t>
            </a:r>
          </a:p>
        </p:txBody>
      </p:sp>
      <p:sp>
        <p:nvSpPr>
          <p:cNvPr id="69724" name="Text Box 99"/>
          <p:cNvSpPr txBox="1">
            <a:spLocks noChangeArrowheads="1"/>
          </p:cNvSpPr>
          <p:nvPr/>
        </p:nvSpPr>
        <p:spPr bwMode="auto">
          <a:xfrm>
            <a:off x="3887788" y="4764088"/>
            <a:ext cx="1171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Comic Sans MS" charset="0"/>
              </a:rPr>
              <a:t>TCP Data</a:t>
            </a:r>
          </a:p>
        </p:txBody>
      </p:sp>
      <p:sp>
        <p:nvSpPr>
          <p:cNvPr id="69725" name="Rectangle 100"/>
          <p:cNvSpPr>
            <a:spLocks noChangeArrowheads="1"/>
          </p:cNvSpPr>
          <p:nvPr/>
        </p:nvSpPr>
        <p:spPr bwMode="auto">
          <a:xfrm>
            <a:off x="3836988" y="34512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726" name="Text Box 101"/>
          <p:cNvSpPr txBox="1">
            <a:spLocks noChangeArrowheads="1"/>
          </p:cNvSpPr>
          <p:nvPr/>
        </p:nvSpPr>
        <p:spPr bwMode="auto">
          <a:xfrm>
            <a:off x="3913188" y="3424238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99"/>
                </a:solidFill>
                <a:latin typeface="Comic Sans MS" charset="0"/>
              </a:rPr>
              <a:t>TCP </a:t>
            </a:r>
          </a:p>
          <a:p>
            <a:pPr algn="l"/>
            <a:r>
              <a:rPr lang="en-US" sz="1200" b="0">
                <a:solidFill>
                  <a:srgbClr val="000099"/>
                </a:solidFill>
                <a:latin typeface="Comic Sans MS" charset="0"/>
              </a:rPr>
              <a:t>HDR</a:t>
            </a:r>
          </a:p>
        </p:txBody>
      </p:sp>
      <p:sp>
        <p:nvSpPr>
          <p:cNvPr id="69727" name="Rectangle 102"/>
          <p:cNvSpPr>
            <a:spLocks noChangeArrowheads="1"/>
          </p:cNvSpPr>
          <p:nvPr/>
        </p:nvSpPr>
        <p:spPr bwMode="auto">
          <a:xfrm>
            <a:off x="5132388" y="47466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728" name="Text Box 103"/>
          <p:cNvSpPr txBox="1">
            <a:spLocks noChangeArrowheads="1"/>
          </p:cNvSpPr>
          <p:nvPr/>
        </p:nvSpPr>
        <p:spPr bwMode="auto">
          <a:xfrm>
            <a:off x="5159375" y="4746625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99"/>
                </a:solidFill>
                <a:latin typeface="Comic Sans MS" charset="0"/>
              </a:rPr>
              <a:t>TCP </a:t>
            </a:r>
          </a:p>
          <a:p>
            <a:pPr algn="l"/>
            <a:r>
              <a:rPr lang="en-US" sz="1200" b="0">
                <a:solidFill>
                  <a:srgbClr val="000099"/>
                </a:solidFill>
                <a:latin typeface="Comic Sans MS" charset="0"/>
              </a:rPr>
              <a:t>HDR</a:t>
            </a:r>
          </a:p>
        </p:txBody>
      </p:sp>
      <p:sp>
        <p:nvSpPr>
          <p:cNvPr id="69729" name="Text Box 104"/>
          <p:cNvSpPr txBox="1">
            <a:spLocks noChangeArrowheads="1"/>
          </p:cNvSpPr>
          <p:nvPr/>
        </p:nvSpPr>
        <p:spPr bwMode="auto">
          <a:xfrm>
            <a:off x="1398588" y="1851025"/>
            <a:ext cx="3370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Comic Sans MS" charset="0"/>
              </a:rPr>
              <a:t>ISN (initial sequence number)</a:t>
            </a:r>
          </a:p>
        </p:txBody>
      </p:sp>
      <p:sp>
        <p:nvSpPr>
          <p:cNvPr id="69730" name="Line 105"/>
          <p:cNvSpPr>
            <a:spLocks noChangeShapeType="1"/>
          </p:cNvSpPr>
          <p:nvPr/>
        </p:nvSpPr>
        <p:spPr bwMode="auto">
          <a:xfrm>
            <a:off x="1703388" y="2155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31" name="AutoShape 106"/>
          <p:cNvSpPr>
            <a:spLocks noChangeArrowheads="1"/>
          </p:cNvSpPr>
          <p:nvPr/>
        </p:nvSpPr>
        <p:spPr bwMode="auto">
          <a:xfrm>
            <a:off x="560388" y="3298825"/>
            <a:ext cx="1905000" cy="914400"/>
          </a:xfrm>
          <a:prstGeom prst="wedgeRectCallout">
            <a:avLst>
              <a:gd name="adj1" fmla="val 58583"/>
              <a:gd name="adj2" fmla="val -8316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>
                <a:latin typeface="Comic Sans MS" charset="0"/>
              </a:rPr>
              <a:t>Sequence number = 1</a:t>
            </a:r>
            <a:r>
              <a:rPr lang="en-US" sz="1800" b="0" baseline="30000">
                <a:latin typeface="Comic Sans MS" charset="0"/>
              </a:rPr>
              <a:t>st</a:t>
            </a:r>
            <a:r>
              <a:rPr lang="en-US" sz="1800" b="0">
                <a:latin typeface="Comic Sans MS" charset="0"/>
              </a:rPr>
              <a:t> byte</a:t>
            </a:r>
          </a:p>
        </p:txBody>
      </p:sp>
      <p:sp>
        <p:nvSpPr>
          <p:cNvPr id="69732" name="Rectangle 107"/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404" name="AutoShape 108"/>
          <p:cNvSpPr>
            <a:spLocks noChangeArrowheads="1"/>
          </p:cNvSpPr>
          <p:nvPr/>
        </p:nvSpPr>
        <p:spPr bwMode="auto">
          <a:xfrm>
            <a:off x="5741988" y="3756025"/>
            <a:ext cx="1905000" cy="914400"/>
          </a:xfrm>
          <a:prstGeom prst="wedgeRectCallout">
            <a:avLst>
              <a:gd name="adj1" fmla="val -76667"/>
              <a:gd name="adj2" fmla="val 15052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>
                <a:latin typeface="Comic Sans MS" charset="0"/>
              </a:rPr>
              <a:t>ACK sequence number = next expected byte</a:t>
            </a:r>
          </a:p>
        </p:txBody>
      </p:sp>
      <p:sp>
        <p:nvSpPr>
          <p:cNvPr id="951405" name="Rectangle 109"/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0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404" grpId="0" animBg="1"/>
      <p:bldP spid="95140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FA6574-D45A-A544-A7EF-A99ACFD2993A}" type="slidenum">
              <a:rPr lang="en-US" sz="1400" b="0">
                <a:latin typeface="Times New Roman" charset="0"/>
              </a:rPr>
              <a:pPr eaLnBrk="1" hangingPunct="1"/>
              <a:t>69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Initial Sequence Number (ISN)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Sequence number for the very first byte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Why not just use ISN = 0?</a:t>
            </a:r>
          </a:p>
          <a:p>
            <a:r>
              <a:rPr lang="en-US" dirty="0">
                <a:latin typeface="Arial" charset="0"/>
                <a:cs typeface="Arial" charset="0"/>
              </a:rPr>
              <a:t>Practical issue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IP addresses and port #s uniquely identify a connection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Eventually, though, these port #s do get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used again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small chance an old packet is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still in flight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TCP </a:t>
            </a:r>
            <a:r>
              <a:rPr lang="en-US" dirty="0">
                <a:latin typeface="Arial" charset="0"/>
                <a:cs typeface="Arial" charset="0"/>
              </a:rPr>
              <a:t>therefore </a:t>
            </a: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requires</a:t>
            </a:r>
            <a:r>
              <a:rPr lang="en-US" dirty="0">
                <a:latin typeface="Arial" charset="0"/>
                <a:cs typeface="Arial" charset="0"/>
              </a:rPr>
              <a:t> changing ISN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Set from 32-bit clock that ticks every 4 microseconds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only wraps around once every 4.55 hours</a:t>
            </a:r>
          </a:p>
          <a:p>
            <a:r>
              <a:rPr lang="en-US" dirty="0">
                <a:latin typeface="Arial" charset="0"/>
                <a:cs typeface="Arial" charset="0"/>
              </a:rPr>
              <a:t>To establish a connection, hosts exchange </a:t>
            </a:r>
            <a:r>
              <a:rPr lang="en-US" dirty="0" smtClean="0">
                <a:latin typeface="Arial" charset="0"/>
                <a:cs typeface="Arial" charset="0"/>
              </a:rPr>
              <a:t>ISNs</a:t>
            </a:r>
          </a:p>
          <a:p>
            <a:pPr lvl="1"/>
            <a:r>
              <a:rPr lang="en-US" b="1" dirty="0" smtClean="0">
                <a:latin typeface="Arial" charset="0"/>
                <a:cs typeface="Arial" charset="0"/>
              </a:rPr>
              <a:t>How does this help?</a:t>
            </a:r>
            <a:endParaRPr lang="en-US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7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Please do not post your project code!</a:t>
            </a:r>
          </a:p>
          <a:p>
            <a:pPr lvl="5"/>
            <a:endParaRPr lang="en-US" b="1" dirty="0"/>
          </a:p>
          <a:p>
            <a:r>
              <a:rPr lang="en-US" b="1" dirty="0" smtClean="0"/>
              <a:t>We have two choices:</a:t>
            </a:r>
          </a:p>
          <a:p>
            <a:pPr lvl="1"/>
            <a:r>
              <a:rPr lang="en-US" dirty="0" smtClean="0"/>
              <a:t>Come up with new projects every year</a:t>
            </a:r>
          </a:p>
          <a:p>
            <a:pPr lvl="2"/>
            <a:r>
              <a:rPr lang="en-US" dirty="0" smtClean="0"/>
              <a:t>Frequently ends in disasters, students not happy</a:t>
            </a:r>
          </a:p>
          <a:p>
            <a:pPr lvl="1"/>
            <a:r>
              <a:rPr lang="en-US" dirty="0" smtClean="0"/>
              <a:t>Reuse projects, hone them until everything works</a:t>
            </a:r>
          </a:p>
          <a:p>
            <a:pPr lvl="2"/>
            <a:r>
              <a:rPr lang="en-US" dirty="0" smtClean="0"/>
              <a:t>But we can’t have project code being posted</a:t>
            </a:r>
          </a:p>
          <a:p>
            <a:pPr lvl="2"/>
            <a:endParaRPr lang="en-US" dirty="0"/>
          </a:p>
          <a:p>
            <a:r>
              <a:rPr lang="en-US" dirty="0" smtClean="0"/>
              <a:t>So don’t post your code!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21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28F6F4-AFD5-DB46-ACCC-D6E9205E0B27}" type="slidenum">
              <a:rPr lang="en-US" sz="1400" b="0">
                <a:latin typeface="Times New Roman" charset="0"/>
              </a:rPr>
              <a:pPr eaLnBrk="1" hangingPunct="1"/>
              <a:t>70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Connection Establishment:</a:t>
            </a:r>
            <a:br>
              <a:rPr lang="en-US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Three-Way Handshake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9A618B-F17F-634A-AA87-28E7D45A9C8A}" type="slidenum">
              <a:rPr lang="en-US" sz="1400" b="0">
                <a:latin typeface="Times New Roman" charset="0"/>
              </a:rPr>
              <a:pPr eaLnBrk="1" hangingPunct="1"/>
              <a:t>71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Establishing a TCP Connection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773613"/>
            <a:ext cx="8458200" cy="1941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Three-way handshake to establish connection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Host A sends a </a:t>
            </a:r>
            <a:r>
              <a:rPr lang="en-US" b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SYN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(open; </a:t>
            </a:r>
            <a:r>
              <a:rPr lang="ja-JP" altLang="en-US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synchronize sequence numbers</a:t>
            </a:r>
            <a:r>
              <a:rPr lang="ja-JP" altLang="en-US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 to host B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Host B returns a SYN acknowledgment (</a:t>
            </a:r>
            <a:r>
              <a:rPr lang="en-US" b="1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SYN ACK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Host A sends an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ACK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to acknowledge the SYN 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51100" y="1555750"/>
            <a:ext cx="1603375" cy="630238"/>
            <a:chOff x="1544" y="980"/>
            <a:chExt cx="1010" cy="397"/>
          </a:xfrm>
        </p:grpSpPr>
        <p:sp>
          <p:nvSpPr>
            <p:cNvPr id="75798" name="Line 5"/>
            <p:cNvSpPr>
              <a:spLocks noChangeShapeType="1"/>
            </p:cNvSpPr>
            <p:nvPr/>
          </p:nvSpPr>
          <p:spPr bwMode="auto">
            <a:xfrm rot="5400000" flipV="1">
              <a:off x="1958" y="782"/>
              <a:ext cx="181" cy="1010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9" name="Text Box 6"/>
            <p:cNvSpPr txBox="1">
              <a:spLocks noChangeArrowheads="1"/>
            </p:cNvSpPr>
            <p:nvPr/>
          </p:nvSpPr>
          <p:spPr bwMode="auto">
            <a:xfrm rot="605430">
              <a:off x="1828" y="980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SYN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62213" y="2195513"/>
            <a:ext cx="1574800" cy="520700"/>
            <a:chOff x="1551" y="1383"/>
            <a:chExt cx="992" cy="328"/>
          </a:xfrm>
        </p:grpSpPr>
        <p:sp>
          <p:nvSpPr>
            <p:cNvPr id="75796" name="Line 8"/>
            <p:cNvSpPr>
              <a:spLocks noChangeShapeType="1"/>
            </p:cNvSpPr>
            <p:nvPr/>
          </p:nvSpPr>
          <p:spPr bwMode="auto">
            <a:xfrm rot="5400000">
              <a:off x="1952" y="1121"/>
              <a:ext cx="189" cy="99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7" name="Text Box 9"/>
            <p:cNvSpPr txBox="1">
              <a:spLocks noChangeArrowheads="1"/>
            </p:cNvSpPr>
            <p:nvPr/>
          </p:nvSpPr>
          <p:spPr bwMode="auto">
            <a:xfrm rot="10146980" flipH="1" flipV="1">
              <a:off x="1631" y="1383"/>
              <a:ext cx="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FF3300"/>
                  </a:solidFill>
                  <a:latin typeface="Times New Roman" charset="0"/>
                </a:rPr>
                <a:t>SYN ACK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439988" y="2963863"/>
            <a:ext cx="1600200" cy="501650"/>
            <a:chOff x="1537" y="1867"/>
            <a:chExt cx="1008" cy="316"/>
          </a:xfrm>
        </p:grpSpPr>
        <p:sp>
          <p:nvSpPr>
            <p:cNvPr id="75794" name="Line 11"/>
            <p:cNvSpPr>
              <a:spLocks noChangeShapeType="1"/>
            </p:cNvSpPr>
            <p:nvPr/>
          </p:nvSpPr>
          <p:spPr bwMode="auto">
            <a:xfrm rot="5400000" flipV="1">
              <a:off x="1897" y="1535"/>
              <a:ext cx="288" cy="1008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5" name="Text Box 12"/>
            <p:cNvSpPr txBox="1">
              <a:spLocks noChangeArrowheads="1"/>
            </p:cNvSpPr>
            <p:nvPr/>
          </p:nvSpPr>
          <p:spPr bwMode="auto">
            <a:xfrm rot="1044999">
              <a:off x="1963" y="1867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ACK</a:t>
              </a:r>
            </a:p>
          </p:txBody>
        </p:sp>
      </p:grpSp>
      <p:sp>
        <p:nvSpPr>
          <p:cNvPr id="75784" name="Line 13"/>
          <p:cNvSpPr>
            <a:spLocks noChangeShapeType="1"/>
          </p:cNvSpPr>
          <p:nvPr/>
        </p:nvSpPr>
        <p:spPr bwMode="auto">
          <a:xfrm rot="16200000" flipH="1">
            <a:off x="2599531" y="3132932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14"/>
          <p:cNvSpPr>
            <a:spLocks noChangeShapeType="1"/>
          </p:cNvSpPr>
          <p:nvPr/>
        </p:nvSpPr>
        <p:spPr bwMode="auto">
          <a:xfrm rot="5400000">
            <a:off x="1048544" y="3093244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Text Box 15"/>
          <p:cNvSpPr txBox="1">
            <a:spLocks noChangeArrowheads="1"/>
          </p:cNvSpPr>
          <p:nvPr/>
        </p:nvSpPr>
        <p:spPr bwMode="auto">
          <a:xfrm>
            <a:off x="2274888" y="12398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solidFill>
                  <a:srgbClr val="0000FF"/>
                </a:solidFill>
                <a:latin typeface="Times New Roman" charset="0"/>
              </a:rPr>
              <a:t>A</a:t>
            </a:r>
          </a:p>
        </p:txBody>
      </p:sp>
      <p:sp>
        <p:nvSpPr>
          <p:cNvPr id="75787" name="Text Box 16"/>
          <p:cNvSpPr txBox="1">
            <a:spLocks noChangeArrowheads="1"/>
          </p:cNvSpPr>
          <p:nvPr/>
        </p:nvSpPr>
        <p:spPr bwMode="auto">
          <a:xfrm>
            <a:off x="3841750" y="12017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solidFill>
                  <a:srgbClr val="FF3300"/>
                </a:solidFill>
                <a:latin typeface="Times New Roman" charset="0"/>
              </a:rPr>
              <a:t>B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444750" y="3384550"/>
            <a:ext cx="1627188" cy="966788"/>
            <a:chOff x="1540" y="2132"/>
            <a:chExt cx="1025" cy="609"/>
          </a:xfrm>
        </p:grpSpPr>
        <p:sp>
          <p:nvSpPr>
            <p:cNvPr id="75790" name="Line 18"/>
            <p:cNvSpPr>
              <a:spLocks noChangeShapeType="1"/>
            </p:cNvSpPr>
            <p:nvPr/>
          </p:nvSpPr>
          <p:spPr bwMode="auto">
            <a:xfrm rot="5400000" flipV="1">
              <a:off x="1896" y="1874"/>
              <a:ext cx="296" cy="1007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Text Box 19"/>
            <p:cNvSpPr txBox="1">
              <a:spLocks noChangeArrowheads="1"/>
            </p:cNvSpPr>
            <p:nvPr/>
          </p:nvSpPr>
          <p:spPr bwMode="auto">
            <a:xfrm rot="1003808">
              <a:off x="1829" y="2132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Data</a:t>
              </a:r>
            </a:p>
          </p:txBody>
        </p:sp>
        <p:sp>
          <p:nvSpPr>
            <p:cNvPr id="75792" name="Line 20"/>
            <p:cNvSpPr>
              <a:spLocks noChangeShapeType="1"/>
            </p:cNvSpPr>
            <p:nvPr/>
          </p:nvSpPr>
          <p:spPr bwMode="auto">
            <a:xfrm rot="5400000" flipV="1">
              <a:off x="1914" y="2089"/>
              <a:ext cx="296" cy="1007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Text Box 21"/>
            <p:cNvSpPr txBox="1">
              <a:spLocks noChangeArrowheads="1"/>
            </p:cNvSpPr>
            <p:nvPr/>
          </p:nvSpPr>
          <p:spPr bwMode="auto">
            <a:xfrm rot="1003808">
              <a:off x="1847" y="2347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Data</a:t>
              </a:r>
            </a:p>
          </p:txBody>
        </p:sp>
      </p:grpSp>
      <p:sp>
        <p:nvSpPr>
          <p:cNvPr id="957462" name="Text Box 22"/>
          <p:cNvSpPr txBox="1">
            <a:spLocks noChangeArrowheads="1"/>
          </p:cNvSpPr>
          <p:nvPr/>
        </p:nvSpPr>
        <p:spPr bwMode="auto">
          <a:xfrm>
            <a:off x="5148263" y="2122488"/>
            <a:ext cx="2535237" cy="11874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Helvetica" charset="0"/>
              </a:rPr>
              <a:t>Each host tells its ISN to the other host.</a:t>
            </a:r>
          </a:p>
        </p:txBody>
      </p:sp>
    </p:spTree>
    <p:extLst>
      <p:ext uri="{BB962C8B-B14F-4D97-AF65-F5344CB8AC3E}">
        <p14:creationId xmlns:p14="http://schemas.microsoft.com/office/powerpoint/2010/main" val="185138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3" grpId="0" build="p"/>
      <p:bldP spid="957462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FCEA1D-1A29-054F-BF7E-8E5FD3A78E4D}" type="slidenum">
              <a:rPr lang="en-US" sz="1400" b="0">
                <a:latin typeface="Times New Roman" charset="0"/>
              </a:rPr>
              <a:pPr eaLnBrk="1" hangingPunct="1"/>
              <a:t>72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59490" name="Rectangle 2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7783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784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784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785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77852" name="Text Box 27"/>
          <p:cNvSpPr txBox="1">
            <a:spLocks noChangeArrowheads="1"/>
          </p:cNvSpPr>
          <p:nvPr/>
        </p:nvSpPr>
        <p:spPr bwMode="auto">
          <a:xfrm>
            <a:off x="685800" y="26670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Flags:</a:t>
            </a:r>
          </a:p>
        </p:txBody>
      </p:sp>
      <p:sp>
        <p:nvSpPr>
          <p:cNvPr id="77853" name="Text Box 28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u="sng">
                <a:solidFill>
                  <a:schemeClr val="accent1"/>
                </a:solidFill>
                <a:latin typeface="Arial" charset="0"/>
              </a:rPr>
              <a:t>SYN</a:t>
            </a:r>
            <a:endParaRPr lang="en-US">
              <a:solidFill>
                <a:schemeClr val="accent1"/>
              </a:solidFill>
              <a:latin typeface="Arial" charset="0"/>
            </a:endParaRPr>
          </a:p>
          <a:p>
            <a:pPr algn="l"/>
            <a:r>
              <a:rPr lang="en-US" u="sng">
                <a:solidFill>
                  <a:schemeClr val="accent1"/>
                </a:solidFill>
                <a:latin typeface="Arial" charset="0"/>
              </a:rPr>
              <a:t>ACK</a:t>
            </a:r>
            <a:endParaRPr lang="en-US">
              <a:solidFill>
                <a:schemeClr val="accent1"/>
              </a:solidFill>
              <a:latin typeface="Arial" charset="0"/>
            </a:endParaRPr>
          </a:p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URG</a:t>
            </a:r>
            <a:endParaRPr lang="en-US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4648200" y="3276600"/>
            <a:ext cx="1219200" cy="5334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5" name="AutoShape 30"/>
          <p:cNvCxnSpPr>
            <a:cxnSpLocks noChangeShapeType="1"/>
            <a:stCxn id="77853" idx="3"/>
            <a:endCxn id="77854" idx="2"/>
          </p:cNvCxnSpPr>
          <p:nvPr/>
        </p:nvCxnSpPr>
        <p:spPr bwMode="auto">
          <a:xfrm flipV="1">
            <a:off x="2255838" y="3543300"/>
            <a:ext cx="2379662" cy="157163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56" name="Text Box 31"/>
          <p:cNvSpPr txBox="1">
            <a:spLocks noChangeArrowheads="1"/>
          </p:cNvSpPr>
          <p:nvPr/>
        </p:nvSpPr>
        <p:spPr bwMode="auto">
          <a:xfrm>
            <a:off x="685800" y="6248400"/>
            <a:ext cx="543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latin typeface="Arial" charset="0"/>
              </a:rPr>
              <a:t>See /usr/include/netinet/tcp.h on Unix Systems</a:t>
            </a:r>
          </a:p>
        </p:txBody>
      </p:sp>
    </p:spTree>
    <p:extLst>
      <p:ext uri="{BB962C8B-B14F-4D97-AF65-F5344CB8AC3E}">
        <p14:creationId xmlns:p14="http://schemas.microsoft.com/office/powerpoint/2010/main" val="67725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262D3C-8267-0642-9857-2EA2259C8F56}" type="slidenum">
              <a:rPr lang="en-US" sz="1400" b="0">
                <a:latin typeface="Times New Roman" charset="0"/>
              </a:rPr>
              <a:pPr eaLnBrk="1" hangingPunct="1"/>
              <a:t>73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 1: A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Initial SYN Packet</a:t>
            </a:r>
          </a:p>
        </p:txBody>
      </p:sp>
      <p:sp>
        <p:nvSpPr>
          <p:cNvPr id="961539" name="Rectangle 3"/>
          <p:cNvSpPr>
            <a:spLocks noChangeArrowheads="1"/>
          </p:cNvSpPr>
          <p:nvPr/>
        </p:nvSpPr>
        <p:spPr bwMode="auto">
          <a:xfrm>
            <a:off x="609600" y="14478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79879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Text Box 7"/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79881" name="Rectangle 8"/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Text Box 9"/>
          <p:cNvSpPr txBox="1">
            <a:spLocks noChangeArrowheads="1"/>
          </p:cNvSpPr>
          <p:nvPr/>
        </p:nvSpPr>
        <p:spPr bwMode="auto">
          <a:xfrm>
            <a:off x="4178300" y="2408238"/>
            <a:ext cx="338931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Initial Sequence Number</a:t>
            </a:r>
          </a:p>
        </p:txBody>
      </p:sp>
      <p:sp>
        <p:nvSpPr>
          <p:cNvPr id="79883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Text Box 11"/>
          <p:cNvSpPr txBox="1">
            <a:spLocks noChangeArrowheads="1"/>
          </p:cNvSpPr>
          <p:nvPr/>
        </p:nvSpPr>
        <p:spPr bwMode="auto">
          <a:xfrm>
            <a:off x="4114800" y="2895600"/>
            <a:ext cx="35020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(Irrelevant since ACK not set)</a:t>
            </a: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885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9888" name="Text Box 15"/>
          <p:cNvSpPr txBox="1">
            <a:spLocks noChangeArrowheads="1"/>
          </p:cNvSpPr>
          <p:nvPr/>
        </p:nvSpPr>
        <p:spPr bwMode="auto">
          <a:xfrm>
            <a:off x="3352800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5=20B</a:t>
            </a:r>
          </a:p>
        </p:txBody>
      </p:sp>
      <p:sp>
        <p:nvSpPr>
          <p:cNvPr id="79889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0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1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Flags</a:t>
            </a: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892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9893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4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9897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8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9899" name="Text Box 26"/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Flags:</a:t>
            </a:r>
          </a:p>
        </p:txBody>
      </p:sp>
      <p:sp>
        <p:nvSpPr>
          <p:cNvPr id="79900" name="Text Box 27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SYN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</a:t>
            </a:r>
          </a:p>
        </p:txBody>
      </p:sp>
      <p:sp>
        <p:nvSpPr>
          <p:cNvPr id="79901" name="Text Box 28"/>
          <p:cNvSpPr txBox="1">
            <a:spLocks noChangeArrowheads="1"/>
          </p:cNvSpPr>
          <p:nvPr/>
        </p:nvSpPr>
        <p:spPr bwMode="auto">
          <a:xfrm>
            <a:off x="1957388" y="5349875"/>
            <a:ext cx="509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A tells B it wants to open a connection…</a:t>
            </a:r>
          </a:p>
        </p:txBody>
      </p:sp>
      <p:sp>
        <p:nvSpPr>
          <p:cNvPr id="79902" name="Oval 29"/>
          <p:cNvSpPr>
            <a:spLocks noChangeArrowheads="1"/>
          </p:cNvSpPr>
          <p:nvPr/>
        </p:nvSpPr>
        <p:spPr bwMode="auto">
          <a:xfrm>
            <a:off x="4648200" y="3276600"/>
            <a:ext cx="1219200" cy="5334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9903" name="AutoShape 30"/>
          <p:cNvCxnSpPr>
            <a:cxnSpLocks noChangeShapeType="1"/>
            <a:stCxn id="79904" idx="6"/>
            <a:endCxn id="79902" idx="2"/>
          </p:cNvCxnSpPr>
          <p:nvPr/>
        </p:nvCxnSpPr>
        <p:spPr bwMode="auto">
          <a:xfrm>
            <a:off x="2374900" y="2933700"/>
            <a:ext cx="2260600" cy="60960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904" name="Oval 31"/>
          <p:cNvSpPr>
            <a:spLocks noChangeArrowheads="1"/>
          </p:cNvSpPr>
          <p:nvPr/>
        </p:nvSpPr>
        <p:spPr bwMode="auto">
          <a:xfrm>
            <a:off x="1447800" y="2743200"/>
            <a:ext cx="914400" cy="3810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Oval 32"/>
          <p:cNvSpPr>
            <a:spLocks noChangeArrowheads="1"/>
          </p:cNvSpPr>
          <p:nvPr/>
        </p:nvSpPr>
        <p:spPr bwMode="auto">
          <a:xfrm>
            <a:off x="3124200" y="3276600"/>
            <a:ext cx="1219200" cy="5334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Line 33"/>
          <p:cNvSpPr>
            <a:spLocks noChangeShapeType="1"/>
          </p:cNvSpPr>
          <p:nvPr/>
        </p:nvSpPr>
        <p:spPr bwMode="auto">
          <a:xfrm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Line 34"/>
          <p:cNvSpPr>
            <a:spLocks noChangeShapeType="1"/>
          </p:cNvSpPr>
          <p:nvPr/>
        </p:nvSpPr>
        <p:spPr bwMode="auto">
          <a:xfrm flipV="1"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9908" name="AutoShape 35"/>
          <p:cNvCxnSpPr>
            <a:cxnSpLocks noChangeShapeType="1"/>
            <a:stCxn id="79905" idx="4"/>
            <a:endCxn id="79906" idx="0"/>
          </p:cNvCxnSpPr>
          <p:nvPr/>
        </p:nvCxnSpPr>
        <p:spPr bwMode="auto">
          <a:xfrm flipH="1">
            <a:off x="3352800" y="3822700"/>
            <a:ext cx="381000" cy="50800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0363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0063E2-5204-EF4E-8AA6-4551502A7C0E}" type="slidenum">
              <a:rPr lang="en-US" sz="1400" b="0">
                <a:latin typeface="Times New Roman" charset="0"/>
              </a:rPr>
              <a:pPr eaLnBrk="1" hangingPunct="1"/>
              <a:t>74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 2: B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SYN-ACK Packet</a:t>
            </a:r>
          </a:p>
        </p:txBody>
      </p:sp>
      <p:sp>
        <p:nvSpPr>
          <p:cNvPr id="963587" name="Rectangle 3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192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Text Box 7"/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1929" name="Rectangle 8"/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Text Box 9"/>
          <p:cNvSpPr txBox="1">
            <a:spLocks noChangeArrowheads="1"/>
          </p:cNvSpPr>
          <p:nvPr/>
        </p:nvSpPr>
        <p:spPr bwMode="auto">
          <a:xfrm>
            <a:off x="4178300" y="2408238"/>
            <a:ext cx="338931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Initial Sequence Number</a:t>
            </a:r>
          </a:p>
        </p:txBody>
      </p:sp>
      <p:sp>
        <p:nvSpPr>
          <p:cNvPr id="8193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Text Box 11"/>
          <p:cNvSpPr txBox="1">
            <a:spLocks noChangeArrowheads="1"/>
          </p:cNvSpPr>
          <p:nvPr/>
        </p:nvSpPr>
        <p:spPr bwMode="auto">
          <a:xfrm>
            <a:off x="4495800" y="2895600"/>
            <a:ext cx="25908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ACK = 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ISN plus 1</a:t>
            </a:r>
          </a:p>
        </p:txBody>
      </p:sp>
      <p:sp>
        <p:nvSpPr>
          <p:cNvPr id="81933" name="Rectangle 12"/>
          <p:cNvSpPr>
            <a:spLocks noChangeArrowheads="1"/>
          </p:cNvSpPr>
          <p:nvPr/>
        </p:nvSpPr>
        <p:spPr bwMode="auto">
          <a:xfrm>
            <a:off x="3352800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81936" name="Text Box 15"/>
          <p:cNvSpPr txBox="1">
            <a:spLocks noChangeArrowheads="1"/>
          </p:cNvSpPr>
          <p:nvPr/>
        </p:nvSpPr>
        <p:spPr bwMode="auto">
          <a:xfrm>
            <a:off x="3573463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20B</a:t>
            </a:r>
          </a:p>
        </p:txBody>
      </p:sp>
      <p:sp>
        <p:nvSpPr>
          <p:cNvPr id="8193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1841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4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8194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8194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81947" name="Text Box 26"/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Flags:</a:t>
            </a:r>
          </a:p>
        </p:txBody>
      </p:sp>
      <p:sp>
        <p:nvSpPr>
          <p:cNvPr id="81948" name="Text Box 27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SYN</a:t>
            </a:r>
          </a:p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ACK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</a:t>
            </a:r>
          </a:p>
        </p:txBody>
      </p:sp>
      <p:sp>
        <p:nvSpPr>
          <p:cNvPr id="81949" name="Text Box 28"/>
          <p:cNvSpPr txBox="1">
            <a:spLocks noChangeArrowheads="1"/>
          </p:cNvSpPr>
          <p:nvPr/>
        </p:nvSpPr>
        <p:spPr bwMode="auto">
          <a:xfrm>
            <a:off x="1079500" y="5349875"/>
            <a:ext cx="6875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B tells A it accepts, and is ready to hear the next byte…</a:t>
            </a:r>
          </a:p>
        </p:txBody>
      </p:sp>
      <p:sp>
        <p:nvSpPr>
          <p:cNvPr id="81950" name="Text Box 29"/>
          <p:cNvSpPr txBox="1">
            <a:spLocks noChangeArrowheads="1"/>
          </p:cNvSpPr>
          <p:nvPr/>
        </p:nvSpPr>
        <p:spPr bwMode="auto">
          <a:xfrm>
            <a:off x="1173163" y="6219825"/>
            <a:ext cx="680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… upon receiving this packet, A can start sending data</a:t>
            </a:r>
          </a:p>
        </p:txBody>
      </p:sp>
      <p:sp>
        <p:nvSpPr>
          <p:cNvPr id="81951" name="Text Box 30"/>
          <p:cNvSpPr txBox="1">
            <a:spLocks noChangeArrowheads="1"/>
          </p:cNvSpPr>
          <p:nvPr/>
        </p:nvSpPr>
        <p:spPr bwMode="auto">
          <a:xfrm>
            <a:off x="4800600" y="3352800"/>
            <a:ext cx="80486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Flags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47800" y="2743200"/>
            <a:ext cx="4343400" cy="1082675"/>
            <a:chOff x="912" y="1728"/>
            <a:chExt cx="2736" cy="682"/>
          </a:xfrm>
        </p:grpSpPr>
        <p:cxnSp>
          <p:nvCxnSpPr>
            <p:cNvPr id="81959" name="AutoShape 32"/>
            <p:cNvCxnSpPr>
              <a:cxnSpLocks noChangeShapeType="1"/>
              <a:stCxn id="81960" idx="6"/>
            </p:cNvCxnSpPr>
            <p:nvPr/>
          </p:nvCxnSpPr>
          <p:spPr bwMode="auto">
            <a:xfrm>
              <a:off x="1496" y="1944"/>
              <a:ext cx="1416" cy="264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60" name="Oval 33"/>
            <p:cNvSpPr>
              <a:spLocks noChangeArrowheads="1"/>
            </p:cNvSpPr>
            <p:nvPr/>
          </p:nvSpPr>
          <p:spPr bwMode="auto">
            <a:xfrm>
              <a:off x="912" y="1728"/>
              <a:ext cx="576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1" name="Oval 34"/>
            <p:cNvSpPr>
              <a:spLocks noChangeArrowheads="1"/>
            </p:cNvSpPr>
            <p:nvPr/>
          </p:nvSpPr>
          <p:spPr bwMode="auto">
            <a:xfrm>
              <a:off x="2928" y="2074"/>
              <a:ext cx="720" cy="33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524000" y="2705100"/>
            <a:ext cx="6858000" cy="685800"/>
            <a:chOff x="960" y="1704"/>
            <a:chExt cx="4320" cy="432"/>
          </a:xfrm>
        </p:grpSpPr>
        <p:cxnSp>
          <p:nvCxnSpPr>
            <p:cNvPr id="81956" name="AutoShape 36"/>
            <p:cNvCxnSpPr>
              <a:cxnSpLocks noChangeShapeType="1"/>
              <a:stCxn id="81957" idx="6"/>
              <a:endCxn id="81958" idx="2"/>
            </p:cNvCxnSpPr>
            <p:nvPr/>
          </p:nvCxnSpPr>
          <p:spPr bwMode="auto">
            <a:xfrm flipV="1">
              <a:off x="1448" y="1920"/>
              <a:ext cx="560" cy="96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57" name="Oval 37"/>
            <p:cNvSpPr>
              <a:spLocks noChangeArrowheads="1"/>
            </p:cNvSpPr>
            <p:nvPr/>
          </p:nvSpPr>
          <p:spPr bwMode="auto">
            <a:xfrm>
              <a:off x="960" y="1920"/>
              <a:ext cx="480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8" name="Oval 38"/>
            <p:cNvSpPr>
              <a:spLocks noChangeArrowheads="1"/>
            </p:cNvSpPr>
            <p:nvPr/>
          </p:nvSpPr>
          <p:spPr bwMode="auto">
            <a:xfrm>
              <a:off x="2016" y="1704"/>
              <a:ext cx="3264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54" name="Line 39"/>
          <p:cNvSpPr>
            <a:spLocks noChangeShapeType="1"/>
          </p:cNvSpPr>
          <p:nvPr/>
        </p:nvSpPr>
        <p:spPr bwMode="auto">
          <a:xfrm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5" name="Line 40"/>
          <p:cNvSpPr>
            <a:spLocks noChangeShapeType="1"/>
          </p:cNvSpPr>
          <p:nvPr/>
        </p:nvSpPr>
        <p:spPr bwMode="auto">
          <a:xfrm flipV="1"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43690E-7747-2841-85AA-A8C7FE816F1A}" type="slidenum">
              <a:rPr lang="en-US" sz="1400" b="0">
                <a:latin typeface="Times New Roman" charset="0"/>
              </a:rPr>
              <a:pPr eaLnBrk="1" hangingPunct="1"/>
              <a:t>75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 3: A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ACK of the SYN-ACK</a:t>
            </a:r>
          </a:p>
        </p:txBody>
      </p:sp>
      <p:sp>
        <p:nvSpPr>
          <p:cNvPr id="965635" name="Rectangle 3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3975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Text Box 7"/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3977" name="Rectangle 8"/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Rectangle 9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Text Box 10"/>
          <p:cNvSpPr txBox="1">
            <a:spLocks noChangeArrowheads="1"/>
          </p:cNvSpPr>
          <p:nvPr/>
        </p:nvSpPr>
        <p:spPr bwMode="auto">
          <a:xfrm>
            <a:off x="4751388" y="2865438"/>
            <a:ext cx="177958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ISN plus 1</a:t>
            </a:r>
          </a:p>
        </p:txBody>
      </p:sp>
      <p:sp>
        <p:nvSpPr>
          <p:cNvPr id="83980" name="Rectangle 11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Rectangle 12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Text Box 13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83983" name="Text Box 14"/>
          <p:cNvSpPr txBox="1">
            <a:spLocks noChangeArrowheads="1"/>
          </p:cNvSpPr>
          <p:nvPr/>
        </p:nvSpPr>
        <p:spPr bwMode="auto">
          <a:xfrm>
            <a:off x="3573463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20B</a:t>
            </a:r>
          </a:p>
        </p:txBody>
      </p:sp>
      <p:sp>
        <p:nvSpPr>
          <p:cNvPr id="83984" name="Line 15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Line 16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Text Box 17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83987" name="Text Box 18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83988" name="Rectangle 19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Rectangle 20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0" name="Text Box 21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83991" name="Text Box 22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83992" name="Rectangle 23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3" name="Text Box 24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83994" name="Text Box 25"/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Flags:</a:t>
            </a:r>
          </a:p>
        </p:txBody>
      </p:sp>
      <p:sp>
        <p:nvSpPr>
          <p:cNvPr id="83995" name="Text Box 26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latin typeface="Arial" charset="0"/>
              </a:rPr>
              <a:t>SYN</a:t>
            </a:r>
          </a:p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ACK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</a:t>
            </a:r>
          </a:p>
        </p:txBody>
      </p:sp>
      <p:sp>
        <p:nvSpPr>
          <p:cNvPr id="83996" name="Text Box 27"/>
          <p:cNvSpPr txBox="1">
            <a:spLocks noChangeArrowheads="1"/>
          </p:cNvSpPr>
          <p:nvPr/>
        </p:nvSpPr>
        <p:spPr bwMode="auto">
          <a:xfrm>
            <a:off x="1866900" y="5349875"/>
            <a:ext cx="530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A tells B it</a:t>
            </a:r>
            <a:r>
              <a:rPr lang="ja-JP" altLang="en-US">
                <a:solidFill>
                  <a:srgbClr val="FF3300"/>
                </a:solidFill>
                <a:latin typeface="Helvetica" charset="0"/>
              </a:rPr>
              <a:t>’</a:t>
            </a:r>
            <a:r>
              <a:rPr lang="en-US">
                <a:solidFill>
                  <a:srgbClr val="FF3300"/>
                </a:solidFill>
                <a:latin typeface="Helvetica" charset="0"/>
              </a:rPr>
              <a:t>s likewise okay to start sending</a:t>
            </a:r>
          </a:p>
        </p:txBody>
      </p:sp>
      <p:sp>
        <p:nvSpPr>
          <p:cNvPr id="83997" name="Text Box 28"/>
          <p:cNvSpPr txBox="1">
            <a:spLocks noChangeArrowheads="1"/>
          </p:cNvSpPr>
          <p:nvPr/>
        </p:nvSpPr>
        <p:spPr bwMode="auto">
          <a:xfrm>
            <a:off x="4114800" y="2438400"/>
            <a:ext cx="3389313" cy="3667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sz="1800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sz="1800" b="0">
                <a:solidFill>
                  <a:srgbClr val="FF3300"/>
                </a:solidFill>
                <a:latin typeface="Arial" charset="0"/>
              </a:rPr>
              <a:t>s Initial Sequence Number</a:t>
            </a:r>
          </a:p>
        </p:txBody>
      </p:sp>
      <p:sp>
        <p:nvSpPr>
          <p:cNvPr id="83998" name="Text Box 29"/>
          <p:cNvSpPr txBox="1">
            <a:spLocks noChangeArrowheads="1"/>
          </p:cNvSpPr>
          <p:nvPr/>
        </p:nvSpPr>
        <p:spPr bwMode="auto">
          <a:xfrm>
            <a:off x="1173163" y="6270625"/>
            <a:ext cx="680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… upon receiving this packet, B can start sending data</a:t>
            </a:r>
          </a:p>
        </p:txBody>
      </p:sp>
      <p:grpSp>
        <p:nvGrpSpPr>
          <p:cNvPr id="83999" name="Group 30"/>
          <p:cNvGrpSpPr>
            <a:grpSpLocks/>
          </p:cNvGrpSpPr>
          <p:nvPr/>
        </p:nvGrpSpPr>
        <p:grpSpPr bwMode="auto">
          <a:xfrm>
            <a:off x="1524000" y="2705100"/>
            <a:ext cx="6858000" cy="685800"/>
            <a:chOff x="960" y="1704"/>
            <a:chExt cx="4320" cy="432"/>
          </a:xfrm>
        </p:grpSpPr>
        <p:cxnSp>
          <p:nvCxnSpPr>
            <p:cNvPr id="84002" name="AutoShape 31"/>
            <p:cNvCxnSpPr>
              <a:cxnSpLocks noChangeShapeType="1"/>
              <a:stCxn id="84003" idx="6"/>
              <a:endCxn id="84004" idx="2"/>
            </p:cNvCxnSpPr>
            <p:nvPr/>
          </p:nvCxnSpPr>
          <p:spPr bwMode="auto">
            <a:xfrm flipV="1">
              <a:off x="1448" y="1920"/>
              <a:ext cx="560" cy="96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003" name="Oval 32"/>
            <p:cNvSpPr>
              <a:spLocks noChangeArrowheads="1"/>
            </p:cNvSpPr>
            <p:nvPr/>
          </p:nvSpPr>
          <p:spPr bwMode="auto">
            <a:xfrm>
              <a:off x="960" y="1920"/>
              <a:ext cx="480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4" name="Oval 33"/>
            <p:cNvSpPr>
              <a:spLocks noChangeArrowheads="1"/>
            </p:cNvSpPr>
            <p:nvPr/>
          </p:nvSpPr>
          <p:spPr bwMode="auto">
            <a:xfrm>
              <a:off x="2016" y="1704"/>
              <a:ext cx="3264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000" name="Line 34"/>
          <p:cNvSpPr>
            <a:spLocks noChangeShapeType="1"/>
          </p:cNvSpPr>
          <p:nvPr/>
        </p:nvSpPr>
        <p:spPr bwMode="auto">
          <a:xfrm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Line 35"/>
          <p:cNvSpPr>
            <a:spLocks noChangeShapeType="1"/>
          </p:cNvSpPr>
          <p:nvPr/>
        </p:nvSpPr>
        <p:spPr bwMode="auto">
          <a:xfrm flipV="1"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39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E87416-C450-3744-908A-2FCBD7B97F39}" type="slidenum">
              <a:rPr lang="en-US" sz="1400" b="0">
                <a:latin typeface="Times New Roman" charset="0"/>
              </a:rPr>
              <a:pPr eaLnBrk="1" hangingPunct="1"/>
              <a:t>76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latin typeface="Helvetica" charset="0"/>
                <a:ea typeface="ＭＳ Ｐゴシック" charset="0"/>
                <a:cs typeface="ＭＳ Ｐゴシック" charset="0"/>
              </a:rPr>
              <a:t>Timing Diagram: 3-Way Handshaking</a:t>
            </a:r>
            <a:endParaRPr lang="en-US" sz="32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20" name="Line 3"/>
          <p:cNvSpPr>
            <a:spLocks noChangeShapeType="1"/>
          </p:cNvSpPr>
          <p:nvPr/>
        </p:nvSpPr>
        <p:spPr bwMode="auto">
          <a:xfrm>
            <a:off x="1985963" y="3041650"/>
            <a:ext cx="1587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86021" name="Text Box 4"/>
          <p:cNvSpPr txBox="1">
            <a:spLocks noChangeArrowheads="1"/>
          </p:cNvSpPr>
          <p:nvPr/>
        </p:nvSpPr>
        <p:spPr bwMode="auto">
          <a:xfrm>
            <a:off x="889000" y="2700338"/>
            <a:ext cx="187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Client (initiator)</a:t>
            </a:r>
          </a:p>
        </p:txBody>
      </p:sp>
      <p:sp>
        <p:nvSpPr>
          <p:cNvPr id="86022" name="Text Box 5"/>
          <p:cNvSpPr txBox="1">
            <a:spLocks noChangeArrowheads="1"/>
          </p:cNvSpPr>
          <p:nvPr/>
        </p:nvSpPr>
        <p:spPr bwMode="auto">
          <a:xfrm>
            <a:off x="6403975" y="2152650"/>
            <a:ext cx="892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Server</a:t>
            </a:r>
          </a:p>
        </p:txBody>
      </p:sp>
      <p:sp>
        <p:nvSpPr>
          <p:cNvPr id="86023" name="Line 6"/>
          <p:cNvSpPr>
            <a:spLocks noChangeShapeType="1"/>
          </p:cNvSpPr>
          <p:nvPr/>
        </p:nvSpPr>
        <p:spPr bwMode="auto">
          <a:xfrm>
            <a:off x="6858000" y="3041650"/>
            <a:ext cx="1588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81200" y="3295650"/>
            <a:ext cx="4876800" cy="736600"/>
            <a:chOff x="1248" y="2176"/>
            <a:chExt cx="3072" cy="464"/>
          </a:xfrm>
        </p:grpSpPr>
        <p:sp>
          <p:nvSpPr>
            <p:cNvPr id="86036" name="Line 8"/>
            <p:cNvSpPr>
              <a:spLocks noChangeShapeType="1"/>
            </p:cNvSpPr>
            <p:nvPr/>
          </p:nvSpPr>
          <p:spPr bwMode="auto">
            <a:xfrm>
              <a:off x="1248" y="2256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86037" name="Text Box 9"/>
            <p:cNvSpPr txBox="1">
              <a:spLocks noChangeArrowheads="1"/>
            </p:cNvSpPr>
            <p:nvPr/>
          </p:nvSpPr>
          <p:spPr bwMode="auto">
            <a:xfrm rot="429064">
              <a:off x="1931" y="2176"/>
              <a:ext cx="13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SYN, SeqNum = x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82788" y="4162425"/>
            <a:ext cx="4875212" cy="631825"/>
            <a:chOff x="1248" y="2722"/>
            <a:chExt cx="3072" cy="398"/>
          </a:xfrm>
        </p:grpSpPr>
        <p:sp>
          <p:nvSpPr>
            <p:cNvPr id="86034" name="Line 11"/>
            <p:cNvSpPr>
              <a:spLocks noChangeShapeType="1"/>
            </p:cNvSpPr>
            <p:nvPr/>
          </p:nvSpPr>
          <p:spPr bwMode="auto">
            <a:xfrm flipH="1">
              <a:off x="1248" y="2784"/>
              <a:ext cx="307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86035" name="Text Box 12"/>
            <p:cNvSpPr txBox="1">
              <a:spLocks noChangeArrowheads="1"/>
            </p:cNvSpPr>
            <p:nvPr/>
          </p:nvSpPr>
          <p:spPr bwMode="auto">
            <a:xfrm rot="-375610">
              <a:off x="1440" y="2722"/>
              <a:ext cx="262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SYN + ACK, SeqNum = y, Ack = x + 1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981200" y="4972050"/>
            <a:ext cx="4876800" cy="736600"/>
            <a:chOff x="1248" y="3232"/>
            <a:chExt cx="3072" cy="464"/>
          </a:xfrm>
        </p:grpSpPr>
        <p:sp>
          <p:nvSpPr>
            <p:cNvPr id="86032" name="Line 14"/>
            <p:cNvSpPr>
              <a:spLocks noChangeShapeType="1"/>
            </p:cNvSpPr>
            <p:nvPr/>
          </p:nvSpPr>
          <p:spPr bwMode="auto">
            <a:xfrm>
              <a:off x="1248" y="3312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86033" name="Text Box 15"/>
            <p:cNvSpPr txBox="1">
              <a:spLocks noChangeArrowheads="1"/>
            </p:cNvSpPr>
            <p:nvPr/>
          </p:nvSpPr>
          <p:spPr bwMode="auto">
            <a:xfrm rot="429064">
              <a:off x="1964" y="3232"/>
              <a:ext cx="125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ACK, Ack = y + 1</a:t>
              </a:r>
            </a:p>
          </p:txBody>
        </p:sp>
      </p:grpSp>
      <p:sp>
        <p:nvSpPr>
          <p:cNvPr id="86027" name="Text Box 16"/>
          <p:cNvSpPr txBox="1">
            <a:spLocks noChangeArrowheads="1"/>
          </p:cNvSpPr>
          <p:nvPr/>
        </p:nvSpPr>
        <p:spPr bwMode="auto">
          <a:xfrm>
            <a:off x="1219200" y="1905000"/>
            <a:ext cx="8667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i="1">
                <a:latin typeface="Arial" charset="0"/>
              </a:rPr>
              <a:t>Active</a:t>
            </a:r>
            <a:br>
              <a:rPr lang="en-US" sz="1800" i="1">
                <a:latin typeface="Arial" charset="0"/>
              </a:rPr>
            </a:br>
            <a:r>
              <a:rPr lang="en-US" sz="1800" i="1">
                <a:latin typeface="Arial" charset="0"/>
              </a:rPr>
              <a:t>Open</a:t>
            </a:r>
          </a:p>
        </p:txBody>
      </p:sp>
      <p:sp>
        <p:nvSpPr>
          <p:cNvPr id="86028" name="Text Box 17"/>
          <p:cNvSpPr txBox="1">
            <a:spLocks noChangeArrowheads="1"/>
          </p:cNvSpPr>
          <p:nvPr/>
        </p:nvSpPr>
        <p:spPr bwMode="auto">
          <a:xfrm>
            <a:off x="6324600" y="1371600"/>
            <a:ext cx="10318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i="1">
                <a:latin typeface="Arial" charset="0"/>
              </a:rPr>
              <a:t>Passive</a:t>
            </a:r>
            <a:br>
              <a:rPr lang="en-US" sz="1800" i="1">
                <a:latin typeface="Arial" charset="0"/>
              </a:rPr>
            </a:br>
            <a:r>
              <a:rPr lang="en-US" sz="1800" i="1">
                <a:latin typeface="Arial" charset="0"/>
              </a:rPr>
              <a:t>Open</a:t>
            </a:r>
          </a:p>
        </p:txBody>
      </p:sp>
      <p:sp>
        <p:nvSpPr>
          <p:cNvPr id="967698" name="Text Box 18"/>
          <p:cNvSpPr txBox="1">
            <a:spLocks noChangeArrowheads="1"/>
          </p:cNvSpPr>
          <p:nvPr/>
        </p:nvSpPr>
        <p:spPr bwMode="auto">
          <a:xfrm>
            <a:off x="606425" y="3101975"/>
            <a:ext cx="1416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Courier" charset="0"/>
              </a:rPr>
              <a:t>connect()</a:t>
            </a:r>
          </a:p>
        </p:txBody>
      </p:sp>
      <p:sp>
        <p:nvSpPr>
          <p:cNvPr id="86030" name="Text Box 19"/>
          <p:cNvSpPr txBox="1">
            <a:spLocks noChangeArrowheads="1"/>
          </p:cNvSpPr>
          <p:nvPr/>
        </p:nvSpPr>
        <p:spPr bwMode="auto">
          <a:xfrm>
            <a:off x="6781800" y="2590800"/>
            <a:ext cx="12779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Courier" charset="0"/>
              </a:rPr>
              <a:t>listen()</a:t>
            </a:r>
          </a:p>
        </p:txBody>
      </p:sp>
      <p:sp>
        <p:nvSpPr>
          <p:cNvPr id="967700" name="Text Box 20"/>
          <p:cNvSpPr txBox="1">
            <a:spLocks noChangeArrowheads="1"/>
          </p:cNvSpPr>
          <p:nvPr/>
        </p:nvSpPr>
        <p:spPr bwMode="auto">
          <a:xfrm>
            <a:off x="6934200" y="5486400"/>
            <a:ext cx="12779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Courier" charset="0"/>
              </a:rPr>
              <a:t>accept()</a:t>
            </a:r>
          </a:p>
        </p:txBody>
      </p:sp>
    </p:spTree>
    <p:extLst>
      <p:ext uri="{BB962C8B-B14F-4D97-AF65-F5344CB8AC3E}">
        <p14:creationId xmlns:p14="http://schemas.microsoft.com/office/powerpoint/2010/main" val="88837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98" grpId="0"/>
      <p:bldP spid="96770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575CC80-435C-0047-BC5C-E44504041D83}" type="slidenum">
              <a:rPr lang="en-US" sz="1400" b="0">
                <a:latin typeface="Times New Roman" charset="0"/>
              </a:rPr>
              <a:pPr eaLnBrk="1" hangingPunct="1"/>
              <a:t>77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What if the SYN Packet Gets Lost?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Suppose the SYN packet gets lost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Packet is lost inside the network, or: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Server </a:t>
            </a:r>
            <a:r>
              <a:rPr lang="en-US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discards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the packet (e.g., listen queue is full)</a:t>
            </a:r>
          </a:p>
          <a:p>
            <a:r>
              <a:rPr lang="en-US">
                <a:latin typeface="Arial" charset="0"/>
                <a:cs typeface="Arial" charset="0"/>
              </a:rPr>
              <a:t>Eventually, no SYN-ACK arrives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Sender sets a 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timer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waits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for the SYN-ACK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… and retransmits the SYN if needed</a:t>
            </a:r>
          </a:p>
          <a:p>
            <a:r>
              <a:rPr lang="en-US">
                <a:latin typeface="Arial" charset="0"/>
                <a:cs typeface="Arial" charset="0"/>
              </a:rPr>
              <a:t>How should the TCP sender set the timer?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Sender has </a:t>
            </a:r>
            <a:r>
              <a:rPr lang="en-US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no idea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how far away the receiver is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Hard to guess a reasonable length of time to wait</a:t>
            </a:r>
          </a:p>
          <a:p>
            <a:pPr lvl="1"/>
            <a:r>
              <a:rPr lang="en-US" b="1">
                <a:latin typeface="Arial" charset="0"/>
                <a:ea typeface="Arial" charset="0"/>
                <a:cs typeface="Arial" charset="0"/>
              </a:rPr>
              <a:t>SHOULD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(RFCs 1122 &amp; 2988) use default of </a:t>
            </a:r>
            <a:r>
              <a:rPr lang="en-US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3 seconds</a:t>
            </a:r>
          </a:p>
          <a:p>
            <a:pPr lvl="2"/>
            <a:r>
              <a:rPr lang="en-US">
                <a:latin typeface="Arial" charset="0"/>
                <a:ea typeface="Arial" charset="0"/>
                <a:cs typeface="Arial" charset="0"/>
              </a:rPr>
              <a:t>Other implementations instead use 6 seconds</a:t>
            </a:r>
          </a:p>
        </p:txBody>
      </p:sp>
    </p:spTree>
    <p:extLst>
      <p:ext uri="{BB962C8B-B14F-4D97-AF65-F5344CB8AC3E}">
        <p14:creationId xmlns:p14="http://schemas.microsoft.com/office/powerpoint/2010/main" val="1357031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9EC4E9-A8A4-F94C-AB5E-6257FB6140E4}" type="slidenum">
              <a:rPr lang="en-US" sz="1400" b="0">
                <a:latin typeface="Times New Roman" charset="0"/>
              </a:rPr>
              <a:pPr eaLnBrk="1" hangingPunct="1"/>
              <a:t>78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SYN Loss and Web Downloads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User clicks on a hypertext link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Browser creates a socket and does a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connect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connect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triggers the OS to transmit a SYN</a:t>
            </a:r>
          </a:p>
          <a:p>
            <a:r>
              <a:rPr lang="en-US" dirty="0">
                <a:latin typeface="Arial" charset="0"/>
                <a:cs typeface="Arial" charset="0"/>
              </a:rPr>
              <a:t>If the SYN is lost…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3-6 seconds of delay: can be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very long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User may become impatient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and click the hyperlink again, or click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reload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User triggers an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abort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cs typeface="Arial" charset="0"/>
              </a:rPr>
              <a:t> of the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connect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Browser creates a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new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socket and another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connect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Essentially, forces a faster send of a new SYN packet!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Sometimes very effective, and the page comes quickly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06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EBEE78-7B55-0C40-9CA9-D3DE72E47173}" type="slidenum">
              <a:rPr lang="en-US" sz="1400" b="0">
                <a:latin typeface="Times New Roman" charset="0"/>
              </a:rPr>
              <a:pPr eaLnBrk="1" hangingPunct="1"/>
              <a:t>79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Tearing Down the Connection</a:t>
            </a:r>
          </a:p>
        </p:txBody>
      </p:sp>
    </p:spTree>
    <p:extLst>
      <p:ext uri="{BB962C8B-B14F-4D97-AF65-F5344CB8AC3E}">
        <p14:creationId xmlns:p14="http://schemas.microsoft.com/office/powerpoint/2010/main" val="14665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proposal for addressing</a:t>
            </a:r>
          </a:p>
          <a:p>
            <a:r>
              <a:rPr lang="en-US" dirty="0" smtClean="0"/>
              <a:t>Transport Layer</a:t>
            </a:r>
          </a:p>
          <a:p>
            <a:r>
              <a:rPr lang="en-US" dirty="0" smtClean="0"/>
              <a:t>TCP</a:t>
            </a:r>
          </a:p>
          <a:p>
            <a:endParaRPr lang="en-US" dirty="0"/>
          </a:p>
          <a:p>
            <a:r>
              <a:rPr lang="en-US" dirty="0" smtClean="0"/>
              <a:t>I have 90 slides, so fasten your seat belts…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7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585777-96CD-E34D-8C7D-4870CFCB0BAE}" type="slidenum">
              <a:rPr lang="en-US" sz="1400" b="0">
                <a:latin typeface="Times New Roman" charset="0"/>
              </a:rPr>
              <a:pPr eaLnBrk="1" hangingPunct="1"/>
              <a:t>80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Normal Termination, One Side At A Time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962400"/>
            <a:ext cx="8458200" cy="2667000"/>
          </a:xfrm>
        </p:spPr>
        <p:txBody>
          <a:bodyPr/>
          <a:lstStyle/>
          <a:p>
            <a:r>
              <a:rPr lang="en-US" sz="2400">
                <a:latin typeface="Arial" charset="0"/>
                <a:cs typeface="Arial" charset="0"/>
              </a:rPr>
              <a:t>Finish (</a:t>
            </a:r>
            <a:r>
              <a:rPr lang="en-US" sz="2400" b="1">
                <a:latin typeface="Arial" charset="0"/>
                <a:cs typeface="Arial" charset="0"/>
              </a:rPr>
              <a:t>FIN</a:t>
            </a:r>
            <a:r>
              <a:rPr lang="en-US" sz="2400">
                <a:latin typeface="Arial" charset="0"/>
                <a:cs typeface="Arial" charset="0"/>
              </a:rPr>
              <a:t>) to close and receive remaining bytes</a:t>
            </a:r>
          </a:p>
          <a:p>
            <a:pPr lvl="1"/>
            <a:r>
              <a:rPr lang="en-US" sz="2000" b="1">
                <a:latin typeface="Arial" charset="0"/>
                <a:ea typeface="Arial" charset="0"/>
                <a:cs typeface="Arial" charset="0"/>
              </a:rPr>
              <a:t>FIN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occupies </a:t>
            </a:r>
            <a:r>
              <a:rPr lang="en-US" sz="200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one octet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in the sequence space</a:t>
            </a:r>
          </a:p>
          <a:p>
            <a:r>
              <a:rPr lang="en-US" sz="2400">
                <a:latin typeface="Arial" charset="0"/>
                <a:cs typeface="Arial" charset="0"/>
              </a:rPr>
              <a:t>Other host ack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>
                <a:latin typeface="Arial" charset="0"/>
                <a:cs typeface="Arial" charset="0"/>
              </a:rPr>
              <a:t>s the octet to confirm</a:t>
            </a:r>
          </a:p>
          <a:p>
            <a:r>
              <a:rPr lang="en-US" sz="2400">
                <a:latin typeface="Arial" charset="0"/>
                <a:cs typeface="Arial" charset="0"/>
              </a:rPr>
              <a:t>Closes A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>
                <a:latin typeface="Arial" charset="0"/>
                <a:cs typeface="Arial" charset="0"/>
              </a:rPr>
              <a:t>s side of the connection, but </a:t>
            </a:r>
            <a:r>
              <a:rPr lang="en-US" sz="2400">
                <a:solidFill>
                  <a:srgbClr val="0000FF"/>
                </a:solidFill>
                <a:latin typeface="Arial" charset="0"/>
                <a:cs typeface="Arial" charset="0"/>
              </a:rPr>
              <a:t>not</a:t>
            </a:r>
            <a:r>
              <a:rPr lang="en-US" sz="2400">
                <a:latin typeface="Arial" charset="0"/>
                <a:cs typeface="Arial" charset="0"/>
              </a:rPr>
              <a:t> B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>
                <a:latin typeface="Arial" charset="0"/>
                <a:cs typeface="Arial" charset="0"/>
              </a:rPr>
              <a:t>s</a:t>
            </a:r>
          </a:p>
          <a:p>
            <a:pPr lvl="1"/>
            <a:r>
              <a:rPr lang="en-US" sz="2000">
                <a:latin typeface="Arial" charset="0"/>
                <a:ea typeface="Arial" charset="0"/>
                <a:cs typeface="Arial" charset="0"/>
              </a:rPr>
              <a:t>Until B likewise sends a </a:t>
            </a:r>
            <a:r>
              <a:rPr lang="en-US" sz="2000" b="1">
                <a:latin typeface="Arial" charset="0"/>
                <a:ea typeface="Arial" charset="0"/>
                <a:cs typeface="Arial" charset="0"/>
              </a:rPr>
              <a:t>FIN</a:t>
            </a:r>
          </a:p>
          <a:p>
            <a:pPr lvl="1"/>
            <a:r>
              <a:rPr lang="en-US" sz="2000">
                <a:latin typeface="Arial" charset="0"/>
                <a:ea typeface="Arial" charset="0"/>
                <a:cs typeface="Arial" charset="0"/>
              </a:rPr>
              <a:t>Which A then acks</a:t>
            </a:r>
          </a:p>
        </p:txBody>
      </p:sp>
      <p:sp>
        <p:nvSpPr>
          <p:cNvPr id="97285" name="Line 4"/>
          <p:cNvSpPr>
            <a:spLocks noChangeShapeType="1"/>
          </p:cNvSpPr>
          <p:nvPr/>
        </p:nvSpPr>
        <p:spPr bwMode="auto">
          <a:xfrm flipV="1">
            <a:off x="1471613" y="1762125"/>
            <a:ext cx="287337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Line 5"/>
          <p:cNvSpPr>
            <a:spLocks noChangeShapeType="1"/>
          </p:cNvSpPr>
          <p:nvPr/>
        </p:nvSpPr>
        <p:spPr bwMode="auto">
          <a:xfrm>
            <a:off x="1989138" y="1779588"/>
            <a:ext cx="300037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Line 6"/>
          <p:cNvSpPr>
            <a:spLocks noChangeShapeType="1"/>
          </p:cNvSpPr>
          <p:nvPr/>
        </p:nvSpPr>
        <p:spPr bwMode="auto">
          <a:xfrm flipV="1">
            <a:off x="2581275" y="1776413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Line 7"/>
          <p:cNvSpPr>
            <a:spLocks noChangeShapeType="1"/>
          </p:cNvSpPr>
          <p:nvPr/>
        </p:nvSpPr>
        <p:spPr bwMode="auto">
          <a:xfrm flipV="1">
            <a:off x="3113088" y="1771650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Text Box 8"/>
          <p:cNvSpPr txBox="1">
            <a:spLocks noChangeArrowheads="1"/>
          </p:cNvSpPr>
          <p:nvPr/>
        </p:nvSpPr>
        <p:spPr bwMode="auto">
          <a:xfrm rot="-4794570">
            <a:off x="979488" y="2366962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</a:t>
            </a:r>
          </a:p>
        </p:txBody>
      </p:sp>
      <p:sp>
        <p:nvSpPr>
          <p:cNvPr id="97290" name="Text Box 9"/>
          <p:cNvSpPr txBox="1">
            <a:spLocks noChangeArrowheads="1"/>
          </p:cNvSpPr>
          <p:nvPr/>
        </p:nvSpPr>
        <p:spPr bwMode="auto">
          <a:xfrm rot="4712803">
            <a:off x="1703388" y="2360613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 ACK</a:t>
            </a:r>
          </a:p>
        </p:txBody>
      </p:sp>
      <p:sp>
        <p:nvSpPr>
          <p:cNvPr id="97291" name="Text Box 10"/>
          <p:cNvSpPr txBox="1">
            <a:spLocks noChangeArrowheads="1"/>
          </p:cNvSpPr>
          <p:nvPr/>
        </p:nvSpPr>
        <p:spPr bwMode="auto">
          <a:xfrm rot="-4355001">
            <a:off x="2373313" y="213836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7292" name="Text Box 11"/>
          <p:cNvSpPr txBox="1">
            <a:spLocks noChangeArrowheads="1"/>
          </p:cNvSpPr>
          <p:nvPr/>
        </p:nvSpPr>
        <p:spPr bwMode="auto">
          <a:xfrm rot="-4396192">
            <a:off x="2824163" y="2382838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Data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33938" y="1773238"/>
            <a:ext cx="465137" cy="1603375"/>
            <a:chOff x="3406" y="1115"/>
            <a:chExt cx="293" cy="1010"/>
          </a:xfrm>
        </p:grpSpPr>
        <p:sp>
          <p:nvSpPr>
            <p:cNvPr id="97326" name="Line 13"/>
            <p:cNvSpPr>
              <a:spLocks noChangeShapeType="1"/>
            </p:cNvSpPr>
            <p:nvPr/>
          </p:nvSpPr>
          <p:spPr bwMode="auto">
            <a:xfrm flipV="1">
              <a:off x="3551" y="1115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7" name="Text Box 14"/>
            <p:cNvSpPr txBox="1">
              <a:spLocks noChangeArrowheads="1"/>
            </p:cNvSpPr>
            <p:nvPr/>
          </p:nvSpPr>
          <p:spPr bwMode="auto">
            <a:xfrm rot="-4702247">
              <a:off x="3344" y="147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576888" y="1771650"/>
            <a:ext cx="514350" cy="1573213"/>
            <a:chOff x="3874" y="1114"/>
            <a:chExt cx="324" cy="991"/>
          </a:xfrm>
        </p:grpSpPr>
        <p:sp>
          <p:nvSpPr>
            <p:cNvPr id="97324" name="Line 16"/>
            <p:cNvSpPr>
              <a:spLocks noChangeShapeType="1"/>
            </p:cNvSpPr>
            <p:nvPr/>
          </p:nvSpPr>
          <p:spPr bwMode="auto">
            <a:xfrm>
              <a:off x="3874" y="1114"/>
              <a:ext cx="175" cy="9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5" name="Text Box 17"/>
            <p:cNvSpPr txBox="1">
              <a:spLocks noChangeArrowheads="1"/>
            </p:cNvSpPr>
            <p:nvPr/>
          </p:nvSpPr>
          <p:spPr bwMode="auto">
            <a:xfrm rot="4688575">
              <a:off x="3846" y="1465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ACK</a:t>
              </a:r>
            </a:p>
          </p:txBody>
        </p:sp>
      </p:grpSp>
      <p:sp>
        <p:nvSpPr>
          <p:cNvPr id="97295" name="Line 18"/>
          <p:cNvSpPr>
            <a:spLocks noChangeShapeType="1"/>
          </p:cNvSpPr>
          <p:nvPr/>
        </p:nvSpPr>
        <p:spPr bwMode="auto">
          <a:xfrm>
            <a:off x="3706813" y="1773238"/>
            <a:ext cx="379412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6" name="Line 19"/>
          <p:cNvSpPr>
            <a:spLocks noChangeShapeType="1"/>
          </p:cNvSpPr>
          <p:nvPr/>
        </p:nvSpPr>
        <p:spPr bwMode="auto">
          <a:xfrm flipV="1">
            <a:off x="1263650" y="1752600"/>
            <a:ext cx="704215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7" name="Line 20"/>
          <p:cNvSpPr>
            <a:spLocks noChangeShapeType="1"/>
          </p:cNvSpPr>
          <p:nvPr/>
        </p:nvSpPr>
        <p:spPr bwMode="auto">
          <a:xfrm flipV="1">
            <a:off x="1279525" y="3352800"/>
            <a:ext cx="71024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8" name="Text Box 21"/>
          <p:cNvSpPr txBox="1">
            <a:spLocks noChangeArrowheads="1"/>
          </p:cNvSpPr>
          <p:nvPr/>
        </p:nvSpPr>
        <p:spPr bwMode="auto">
          <a:xfrm rot="4676639">
            <a:off x="3724275" y="23717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7299" name="Line 22"/>
          <p:cNvSpPr>
            <a:spLocks noChangeShapeType="1"/>
          </p:cNvSpPr>
          <p:nvPr/>
        </p:nvSpPr>
        <p:spPr bwMode="auto">
          <a:xfrm>
            <a:off x="2554288" y="3597275"/>
            <a:ext cx="1779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Text Box 23"/>
          <p:cNvSpPr txBox="1">
            <a:spLocks noChangeArrowheads="1"/>
          </p:cNvSpPr>
          <p:nvPr/>
        </p:nvSpPr>
        <p:spPr bwMode="auto">
          <a:xfrm>
            <a:off x="1951038" y="3398838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Times New Roman" charset="0"/>
              </a:rPr>
              <a:t>time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7301" name="Text Box 24"/>
          <p:cNvSpPr txBox="1">
            <a:spLocks noChangeArrowheads="1"/>
          </p:cNvSpPr>
          <p:nvPr/>
        </p:nvSpPr>
        <p:spPr bwMode="auto">
          <a:xfrm>
            <a:off x="774700" y="310991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A</a:t>
            </a:r>
          </a:p>
        </p:txBody>
      </p:sp>
      <p:sp>
        <p:nvSpPr>
          <p:cNvPr id="97302" name="Text Box 25"/>
          <p:cNvSpPr txBox="1">
            <a:spLocks noChangeArrowheads="1"/>
          </p:cNvSpPr>
          <p:nvPr/>
        </p:nvSpPr>
        <p:spPr bwMode="auto">
          <a:xfrm>
            <a:off x="731838" y="15716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B</a:t>
            </a:r>
          </a:p>
        </p:txBody>
      </p:sp>
      <p:sp>
        <p:nvSpPr>
          <p:cNvPr id="97303" name="Oval 26"/>
          <p:cNvSpPr>
            <a:spLocks noChangeArrowheads="1"/>
          </p:cNvSpPr>
          <p:nvPr/>
        </p:nvSpPr>
        <p:spPr bwMode="auto">
          <a:xfrm>
            <a:off x="4246563" y="3108325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4" name="Oval 27"/>
          <p:cNvSpPr>
            <a:spLocks noChangeArrowheads="1"/>
          </p:cNvSpPr>
          <p:nvPr/>
        </p:nvSpPr>
        <p:spPr bwMode="auto">
          <a:xfrm>
            <a:off x="4452938" y="3116263"/>
            <a:ext cx="80962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5" name="Oval 28"/>
          <p:cNvSpPr>
            <a:spLocks noChangeArrowheads="1"/>
          </p:cNvSpPr>
          <p:nvPr/>
        </p:nvSpPr>
        <p:spPr bwMode="auto">
          <a:xfrm>
            <a:off x="4668838" y="3108325"/>
            <a:ext cx="80962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226175" y="1781175"/>
            <a:ext cx="517525" cy="1573213"/>
            <a:chOff x="4283" y="1120"/>
            <a:chExt cx="326" cy="991"/>
          </a:xfrm>
        </p:grpSpPr>
        <p:sp>
          <p:nvSpPr>
            <p:cNvPr id="97322" name="Line 30"/>
            <p:cNvSpPr>
              <a:spLocks noChangeShapeType="1"/>
            </p:cNvSpPr>
            <p:nvPr/>
          </p:nvSpPr>
          <p:spPr bwMode="auto">
            <a:xfrm>
              <a:off x="4283" y="1120"/>
              <a:ext cx="175" cy="9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3" name="Text Box 31"/>
            <p:cNvSpPr txBox="1">
              <a:spLocks noChangeArrowheads="1"/>
            </p:cNvSpPr>
            <p:nvPr/>
          </p:nvSpPr>
          <p:spPr bwMode="auto">
            <a:xfrm rot="4688575">
              <a:off x="4297" y="147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797675" y="1743075"/>
            <a:ext cx="466725" cy="1603375"/>
            <a:chOff x="4643" y="1096"/>
            <a:chExt cx="294" cy="1010"/>
          </a:xfrm>
        </p:grpSpPr>
        <p:sp>
          <p:nvSpPr>
            <p:cNvPr id="97320" name="Line 33"/>
            <p:cNvSpPr>
              <a:spLocks noChangeShapeType="1"/>
            </p:cNvSpPr>
            <p:nvPr/>
          </p:nvSpPr>
          <p:spPr bwMode="auto">
            <a:xfrm flipV="1">
              <a:off x="4789" y="1096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1" name="Text Box 34"/>
            <p:cNvSpPr txBox="1">
              <a:spLocks noChangeArrowheads="1"/>
            </p:cNvSpPr>
            <p:nvPr/>
          </p:nvSpPr>
          <p:spPr bwMode="auto">
            <a:xfrm rot="-4702247">
              <a:off x="4541" y="145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ACK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6934200" y="3200400"/>
            <a:ext cx="2020888" cy="3411538"/>
            <a:chOff x="4368" y="2016"/>
            <a:chExt cx="1273" cy="2149"/>
          </a:xfrm>
        </p:grpSpPr>
        <p:cxnSp>
          <p:nvCxnSpPr>
            <p:cNvPr id="97317" name="AutoShape 36"/>
            <p:cNvCxnSpPr>
              <a:cxnSpLocks noChangeShapeType="1"/>
              <a:stCxn id="97319" idx="0"/>
              <a:endCxn id="97318" idx="4"/>
            </p:cNvCxnSpPr>
            <p:nvPr/>
          </p:nvCxnSpPr>
          <p:spPr bwMode="auto">
            <a:xfrm rot="16200000" flipV="1">
              <a:off x="4307" y="2755"/>
              <a:ext cx="1245" cy="15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18" name="Oval 37"/>
            <p:cNvSpPr>
              <a:spLocks noChangeArrowheads="1"/>
            </p:cNvSpPr>
            <p:nvPr/>
          </p:nvSpPr>
          <p:spPr bwMode="auto">
            <a:xfrm>
              <a:off x="4428" y="2016"/>
              <a:ext cx="852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9" name="Text Box 38"/>
            <p:cNvSpPr txBox="1">
              <a:spLocks noChangeArrowheads="1"/>
            </p:cNvSpPr>
            <p:nvPr/>
          </p:nvSpPr>
          <p:spPr bwMode="auto">
            <a:xfrm>
              <a:off x="4368" y="3453"/>
              <a:ext cx="1273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Arial" charset="0"/>
                </a:rPr>
                <a:t>Timeout</a:t>
              </a: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:</a:t>
              </a:r>
            </a:p>
            <a:p>
              <a:pPr algn="l"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Avoid </a:t>
              </a:r>
              <a:r>
                <a:rPr lang="en-US" sz="1600" b="0" i="1">
                  <a:solidFill>
                    <a:schemeClr val="accent1"/>
                  </a:solidFill>
                  <a:latin typeface="Arial" charset="0"/>
                </a:rPr>
                <a:t>reincarnation</a:t>
              </a:r>
              <a:endParaRPr lang="en-US" sz="1600" b="0">
                <a:solidFill>
                  <a:schemeClr val="accent1"/>
                </a:solidFill>
                <a:latin typeface="Arial" charset="0"/>
              </a:endParaRPr>
            </a:p>
            <a:p>
              <a:pPr algn="l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B will retransmit FIN </a:t>
              </a:r>
              <a:br>
                <a:rPr lang="en-US" sz="1600" b="0">
                  <a:solidFill>
                    <a:schemeClr val="accent1"/>
                  </a:solidFill>
                  <a:latin typeface="Arial" charset="0"/>
                </a:rPr>
              </a:b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if ACK is lost</a:t>
              </a: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715000" y="2971800"/>
            <a:ext cx="2524125" cy="2257425"/>
            <a:chOff x="3600" y="1872"/>
            <a:chExt cx="1590" cy="1422"/>
          </a:xfrm>
        </p:grpSpPr>
        <p:cxnSp>
          <p:nvCxnSpPr>
            <p:cNvPr id="97314" name="AutoShape 40"/>
            <p:cNvCxnSpPr>
              <a:cxnSpLocks noChangeShapeType="1"/>
              <a:stCxn id="97316" idx="0"/>
              <a:endCxn id="97315" idx="4"/>
            </p:cNvCxnSpPr>
            <p:nvPr/>
          </p:nvCxnSpPr>
          <p:spPr bwMode="auto">
            <a:xfrm flipH="1" flipV="1">
              <a:off x="3696" y="2264"/>
              <a:ext cx="963" cy="664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15" name="Oval 41"/>
            <p:cNvSpPr>
              <a:spLocks noChangeArrowheads="1"/>
            </p:cNvSpPr>
            <p:nvPr/>
          </p:nvSpPr>
          <p:spPr bwMode="auto">
            <a:xfrm>
              <a:off x="3600" y="1872"/>
              <a:ext cx="192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6" name="Text Box 42"/>
            <p:cNvSpPr txBox="1">
              <a:spLocks noChangeArrowheads="1"/>
            </p:cNvSpPr>
            <p:nvPr/>
          </p:nvSpPr>
          <p:spPr bwMode="auto">
            <a:xfrm>
              <a:off x="4128" y="2928"/>
              <a:ext cx="106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Connection</a:t>
              </a:r>
              <a:br>
                <a:rPr lang="en-US" sz="1600" b="0">
                  <a:solidFill>
                    <a:schemeClr val="accent1"/>
                  </a:solidFill>
                  <a:latin typeface="Arial" charset="0"/>
                </a:rPr>
              </a:b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now </a:t>
              </a:r>
              <a:r>
                <a:rPr lang="en-US" sz="1600">
                  <a:solidFill>
                    <a:schemeClr val="accent1"/>
                  </a:solidFill>
                  <a:latin typeface="Arial" charset="0"/>
                </a:rPr>
                <a:t>half-closed</a:t>
              </a:r>
              <a:endParaRPr lang="en-US" sz="1600" b="0">
                <a:solidFill>
                  <a:schemeClr val="accent1"/>
                </a:solidFill>
                <a:latin typeface="Arial" charset="0"/>
              </a:endParaRP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886700" y="3124200"/>
            <a:ext cx="1257300" cy="1571625"/>
            <a:chOff x="4968" y="1968"/>
            <a:chExt cx="792" cy="990"/>
          </a:xfrm>
        </p:grpSpPr>
        <p:cxnSp>
          <p:nvCxnSpPr>
            <p:cNvPr id="97311" name="AutoShape 44"/>
            <p:cNvCxnSpPr>
              <a:cxnSpLocks noChangeShapeType="1"/>
              <a:stCxn id="97313" idx="0"/>
              <a:endCxn id="97312" idx="4"/>
            </p:cNvCxnSpPr>
            <p:nvPr/>
          </p:nvCxnSpPr>
          <p:spPr bwMode="auto">
            <a:xfrm flipH="1" flipV="1">
              <a:off x="5232" y="2360"/>
              <a:ext cx="132" cy="232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12" name="Oval 45"/>
            <p:cNvSpPr>
              <a:spLocks noChangeArrowheads="1"/>
            </p:cNvSpPr>
            <p:nvPr/>
          </p:nvSpPr>
          <p:spPr bwMode="auto">
            <a:xfrm>
              <a:off x="5136" y="1968"/>
              <a:ext cx="192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3" name="Text Box 46"/>
            <p:cNvSpPr txBox="1">
              <a:spLocks noChangeArrowheads="1"/>
            </p:cNvSpPr>
            <p:nvPr/>
          </p:nvSpPr>
          <p:spPr bwMode="auto">
            <a:xfrm>
              <a:off x="4968" y="2592"/>
              <a:ext cx="79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Connection</a:t>
              </a:r>
              <a:br>
                <a:rPr lang="en-US" sz="1600" b="0">
                  <a:solidFill>
                    <a:schemeClr val="accent1"/>
                  </a:solidFill>
                  <a:latin typeface="Arial" charset="0"/>
                </a:rPr>
              </a:b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now </a:t>
              </a:r>
              <a:r>
                <a:rPr lang="en-US" sz="1600">
                  <a:solidFill>
                    <a:schemeClr val="accent1"/>
                  </a:solidFill>
                  <a:latin typeface="Arial" charset="0"/>
                </a:rPr>
                <a:t>closed</a:t>
              </a:r>
              <a:endParaRPr lang="en-US" sz="1600" b="0">
                <a:solidFill>
                  <a:schemeClr val="accent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4088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9BDB93-4A44-674C-9484-CB1A499456BC}" type="slidenum">
              <a:rPr lang="en-US" sz="1400" b="0">
                <a:latin typeface="Times New Roman" charset="0"/>
              </a:rPr>
              <a:pPr eaLnBrk="1" hangingPunct="1"/>
              <a:t>81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Normal Termination, Both Together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257800"/>
            <a:ext cx="8458200" cy="685800"/>
          </a:xfrm>
        </p:spPr>
        <p:txBody>
          <a:bodyPr/>
          <a:lstStyle/>
          <a:p>
            <a:r>
              <a:rPr lang="en-US" sz="2400">
                <a:latin typeface="Arial" charset="0"/>
                <a:cs typeface="Arial" charset="0"/>
              </a:rPr>
              <a:t>Same as before, but B sets </a:t>
            </a:r>
            <a:r>
              <a:rPr lang="en-US" sz="2400" b="1">
                <a:latin typeface="Arial" charset="0"/>
                <a:cs typeface="Arial" charset="0"/>
              </a:rPr>
              <a:t>FIN</a:t>
            </a:r>
            <a:r>
              <a:rPr lang="en-US" sz="2400">
                <a:latin typeface="Arial" charset="0"/>
                <a:cs typeface="Arial" charset="0"/>
              </a:rPr>
              <a:t> with their ack of A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>
                <a:latin typeface="Arial" charset="0"/>
                <a:cs typeface="Arial" charset="0"/>
              </a:rPr>
              <a:t>s </a:t>
            </a:r>
            <a:r>
              <a:rPr lang="en-US" sz="2400" b="1">
                <a:latin typeface="Arial" charset="0"/>
                <a:cs typeface="Arial" charset="0"/>
              </a:rPr>
              <a:t>FIN</a:t>
            </a:r>
            <a:endParaRPr lang="en-US" sz="2400">
              <a:latin typeface="Arial" charset="0"/>
              <a:cs typeface="Arial" charset="0"/>
            </a:endParaRPr>
          </a:p>
        </p:txBody>
      </p:sp>
      <p:sp>
        <p:nvSpPr>
          <p:cNvPr id="99333" name="Line 4"/>
          <p:cNvSpPr>
            <a:spLocks noChangeShapeType="1"/>
          </p:cNvSpPr>
          <p:nvPr/>
        </p:nvSpPr>
        <p:spPr bwMode="auto">
          <a:xfrm flipV="1">
            <a:off x="2044700" y="175895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Line 5"/>
          <p:cNvSpPr>
            <a:spLocks noChangeShapeType="1"/>
          </p:cNvSpPr>
          <p:nvPr/>
        </p:nvSpPr>
        <p:spPr bwMode="auto">
          <a:xfrm>
            <a:off x="2562225" y="177641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Line 6"/>
          <p:cNvSpPr>
            <a:spLocks noChangeShapeType="1"/>
          </p:cNvSpPr>
          <p:nvPr/>
        </p:nvSpPr>
        <p:spPr bwMode="auto">
          <a:xfrm flipV="1">
            <a:off x="3154363" y="177323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Line 7"/>
          <p:cNvSpPr>
            <a:spLocks noChangeShapeType="1"/>
          </p:cNvSpPr>
          <p:nvPr/>
        </p:nvSpPr>
        <p:spPr bwMode="auto">
          <a:xfrm flipV="1">
            <a:off x="3686175" y="176847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Text Box 8"/>
          <p:cNvSpPr txBox="1">
            <a:spLocks noChangeArrowheads="1"/>
          </p:cNvSpPr>
          <p:nvPr/>
        </p:nvSpPr>
        <p:spPr bwMode="auto">
          <a:xfrm rot="-4794570">
            <a:off x="1552576" y="236378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</a:t>
            </a:r>
          </a:p>
        </p:txBody>
      </p:sp>
      <p:sp>
        <p:nvSpPr>
          <p:cNvPr id="99338" name="Text Box 9"/>
          <p:cNvSpPr txBox="1">
            <a:spLocks noChangeArrowheads="1"/>
          </p:cNvSpPr>
          <p:nvPr/>
        </p:nvSpPr>
        <p:spPr bwMode="auto">
          <a:xfrm rot="4712803">
            <a:off x="2276475" y="2357438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 ACK</a:t>
            </a:r>
          </a:p>
        </p:txBody>
      </p:sp>
      <p:sp>
        <p:nvSpPr>
          <p:cNvPr id="99339" name="Text Box 10"/>
          <p:cNvSpPr txBox="1">
            <a:spLocks noChangeArrowheads="1"/>
          </p:cNvSpPr>
          <p:nvPr/>
        </p:nvSpPr>
        <p:spPr bwMode="auto">
          <a:xfrm rot="-4355001">
            <a:off x="2946400" y="21351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9340" name="Text Box 11"/>
          <p:cNvSpPr txBox="1">
            <a:spLocks noChangeArrowheads="1"/>
          </p:cNvSpPr>
          <p:nvPr/>
        </p:nvSpPr>
        <p:spPr bwMode="auto">
          <a:xfrm rot="-4396192">
            <a:off x="3397250" y="2379663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Data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07025" y="1770063"/>
            <a:ext cx="465138" cy="1603375"/>
            <a:chOff x="3406" y="1115"/>
            <a:chExt cx="293" cy="1010"/>
          </a:xfrm>
        </p:grpSpPr>
        <p:sp>
          <p:nvSpPr>
            <p:cNvPr id="99367" name="Line 13"/>
            <p:cNvSpPr>
              <a:spLocks noChangeShapeType="1"/>
            </p:cNvSpPr>
            <p:nvPr/>
          </p:nvSpPr>
          <p:spPr bwMode="auto">
            <a:xfrm flipV="1">
              <a:off x="3551" y="1115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8" name="Text Box 14"/>
            <p:cNvSpPr txBox="1">
              <a:spLocks noChangeArrowheads="1"/>
            </p:cNvSpPr>
            <p:nvPr/>
          </p:nvSpPr>
          <p:spPr bwMode="auto">
            <a:xfrm rot="-4702247">
              <a:off x="3344" y="147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149975" y="1768475"/>
            <a:ext cx="512763" cy="1573213"/>
            <a:chOff x="3874" y="1114"/>
            <a:chExt cx="323" cy="991"/>
          </a:xfrm>
        </p:grpSpPr>
        <p:sp>
          <p:nvSpPr>
            <p:cNvPr id="99365" name="Line 16"/>
            <p:cNvSpPr>
              <a:spLocks noChangeShapeType="1"/>
            </p:cNvSpPr>
            <p:nvPr/>
          </p:nvSpPr>
          <p:spPr bwMode="auto">
            <a:xfrm>
              <a:off x="3874" y="1114"/>
              <a:ext cx="175" cy="9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6" name="Text Box 17"/>
            <p:cNvSpPr txBox="1">
              <a:spLocks noChangeArrowheads="1"/>
            </p:cNvSpPr>
            <p:nvPr/>
          </p:nvSpPr>
          <p:spPr bwMode="auto">
            <a:xfrm rot="4688575">
              <a:off x="3631" y="1466"/>
              <a:ext cx="8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 + ACK</a:t>
              </a:r>
            </a:p>
          </p:txBody>
        </p:sp>
      </p:grpSp>
      <p:sp>
        <p:nvSpPr>
          <p:cNvPr id="99343" name="Line 18"/>
          <p:cNvSpPr>
            <a:spLocks noChangeShapeType="1"/>
          </p:cNvSpPr>
          <p:nvPr/>
        </p:nvSpPr>
        <p:spPr bwMode="auto">
          <a:xfrm>
            <a:off x="4279900" y="177006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Line 19"/>
          <p:cNvSpPr>
            <a:spLocks noChangeShapeType="1"/>
          </p:cNvSpPr>
          <p:nvPr/>
        </p:nvSpPr>
        <p:spPr bwMode="auto">
          <a:xfrm flipV="1">
            <a:off x="1836738" y="173990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Line 20"/>
          <p:cNvSpPr>
            <a:spLocks noChangeShapeType="1"/>
          </p:cNvSpPr>
          <p:nvPr/>
        </p:nvSpPr>
        <p:spPr bwMode="auto">
          <a:xfrm flipV="1">
            <a:off x="1852613" y="335280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Text Box 21"/>
          <p:cNvSpPr txBox="1">
            <a:spLocks noChangeArrowheads="1"/>
          </p:cNvSpPr>
          <p:nvPr/>
        </p:nvSpPr>
        <p:spPr bwMode="auto">
          <a:xfrm rot="4676639">
            <a:off x="4297363" y="23685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9347" name="Line 22"/>
          <p:cNvSpPr>
            <a:spLocks noChangeShapeType="1"/>
          </p:cNvSpPr>
          <p:nvPr/>
        </p:nvSpPr>
        <p:spPr bwMode="auto">
          <a:xfrm>
            <a:off x="3127375" y="359410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Text Box 23"/>
          <p:cNvSpPr txBox="1">
            <a:spLocks noChangeArrowheads="1"/>
          </p:cNvSpPr>
          <p:nvPr/>
        </p:nvSpPr>
        <p:spPr bwMode="auto">
          <a:xfrm>
            <a:off x="2524125" y="33956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Times New Roman" charset="0"/>
              </a:rPr>
              <a:t>time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9349" name="Text Box 24"/>
          <p:cNvSpPr txBox="1">
            <a:spLocks noChangeArrowheads="1"/>
          </p:cNvSpPr>
          <p:nvPr/>
        </p:nvSpPr>
        <p:spPr bwMode="auto">
          <a:xfrm>
            <a:off x="1347788" y="31067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A</a:t>
            </a:r>
          </a:p>
        </p:txBody>
      </p:sp>
      <p:sp>
        <p:nvSpPr>
          <p:cNvPr id="99350" name="Text Box 25"/>
          <p:cNvSpPr txBox="1">
            <a:spLocks noChangeArrowheads="1"/>
          </p:cNvSpPr>
          <p:nvPr/>
        </p:nvSpPr>
        <p:spPr bwMode="auto">
          <a:xfrm>
            <a:off x="1304925" y="15684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B</a:t>
            </a:r>
          </a:p>
        </p:txBody>
      </p:sp>
      <p:sp>
        <p:nvSpPr>
          <p:cNvPr id="99351" name="Oval 26"/>
          <p:cNvSpPr>
            <a:spLocks noChangeArrowheads="1"/>
          </p:cNvSpPr>
          <p:nvPr/>
        </p:nvSpPr>
        <p:spPr bwMode="auto">
          <a:xfrm>
            <a:off x="4819650" y="310515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Oval 27"/>
          <p:cNvSpPr>
            <a:spLocks noChangeArrowheads="1"/>
          </p:cNvSpPr>
          <p:nvPr/>
        </p:nvSpPr>
        <p:spPr bwMode="auto">
          <a:xfrm>
            <a:off x="5026025" y="311308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3" name="Oval 28"/>
          <p:cNvSpPr>
            <a:spLocks noChangeArrowheads="1"/>
          </p:cNvSpPr>
          <p:nvPr/>
        </p:nvSpPr>
        <p:spPr bwMode="auto">
          <a:xfrm>
            <a:off x="5241925" y="310515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629400" y="1752600"/>
            <a:ext cx="466725" cy="1603375"/>
            <a:chOff x="4643" y="1096"/>
            <a:chExt cx="294" cy="1010"/>
          </a:xfrm>
        </p:grpSpPr>
        <p:sp>
          <p:nvSpPr>
            <p:cNvPr id="99363" name="Line 30"/>
            <p:cNvSpPr>
              <a:spLocks noChangeShapeType="1"/>
            </p:cNvSpPr>
            <p:nvPr/>
          </p:nvSpPr>
          <p:spPr bwMode="auto">
            <a:xfrm flipV="1">
              <a:off x="4789" y="1096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4" name="Text Box 31"/>
            <p:cNvSpPr txBox="1">
              <a:spLocks noChangeArrowheads="1"/>
            </p:cNvSpPr>
            <p:nvPr/>
          </p:nvSpPr>
          <p:spPr bwMode="auto">
            <a:xfrm rot="-4702247">
              <a:off x="4541" y="145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ACK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467600" y="3124200"/>
            <a:ext cx="1212850" cy="2105025"/>
            <a:chOff x="4704" y="1968"/>
            <a:chExt cx="764" cy="1326"/>
          </a:xfrm>
        </p:grpSpPr>
        <p:cxnSp>
          <p:nvCxnSpPr>
            <p:cNvPr id="99360" name="AutoShape 33"/>
            <p:cNvCxnSpPr>
              <a:cxnSpLocks noChangeShapeType="1"/>
              <a:stCxn id="99362" idx="0"/>
              <a:endCxn id="99361" idx="4"/>
            </p:cNvCxnSpPr>
            <p:nvPr/>
          </p:nvCxnSpPr>
          <p:spPr bwMode="auto">
            <a:xfrm flipV="1">
              <a:off x="5086" y="2360"/>
              <a:ext cx="146" cy="568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361" name="Oval 34"/>
            <p:cNvSpPr>
              <a:spLocks noChangeArrowheads="1"/>
            </p:cNvSpPr>
            <p:nvPr/>
          </p:nvSpPr>
          <p:spPr bwMode="auto">
            <a:xfrm>
              <a:off x="5136" y="1968"/>
              <a:ext cx="192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2" name="Text Box 35"/>
            <p:cNvSpPr txBox="1">
              <a:spLocks noChangeArrowheads="1"/>
            </p:cNvSpPr>
            <p:nvPr/>
          </p:nvSpPr>
          <p:spPr bwMode="auto">
            <a:xfrm>
              <a:off x="4704" y="2928"/>
              <a:ext cx="7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Connection</a:t>
              </a:r>
              <a:br>
                <a:rPr lang="en-US" sz="1600" b="0">
                  <a:solidFill>
                    <a:schemeClr val="accent1"/>
                  </a:solidFill>
                  <a:latin typeface="Arial" charset="0"/>
                </a:rPr>
              </a:b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now closed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257800" y="3200400"/>
            <a:ext cx="3124200" cy="1735138"/>
            <a:chOff x="3312" y="2016"/>
            <a:chExt cx="1968" cy="1093"/>
          </a:xfrm>
        </p:grpSpPr>
        <p:cxnSp>
          <p:nvCxnSpPr>
            <p:cNvPr id="99357" name="AutoShape 37"/>
            <p:cNvCxnSpPr>
              <a:cxnSpLocks noChangeShapeType="1"/>
              <a:stCxn id="99359" idx="0"/>
              <a:endCxn id="99358" idx="4"/>
            </p:cNvCxnSpPr>
            <p:nvPr/>
          </p:nvCxnSpPr>
          <p:spPr bwMode="auto">
            <a:xfrm rot="5400000" flipH="1" flipV="1">
              <a:off x="4274" y="1871"/>
              <a:ext cx="189" cy="862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358" name="Oval 38"/>
            <p:cNvSpPr>
              <a:spLocks noChangeArrowheads="1"/>
            </p:cNvSpPr>
            <p:nvPr/>
          </p:nvSpPr>
          <p:spPr bwMode="auto">
            <a:xfrm>
              <a:off x="4320" y="2016"/>
              <a:ext cx="960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9" name="Text Box 39"/>
            <p:cNvSpPr txBox="1">
              <a:spLocks noChangeArrowheads="1"/>
            </p:cNvSpPr>
            <p:nvPr/>
          </p:nvSpPr>
          <p:spPr bwMode="auto">
            <a:xfrm>
              <a:off x="3312" y="2397"/>
              <a:ext cx="1251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Arial" charset="0"/>
                </a:rPr>
                <a:t>Timeout</a:t>
              </a: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:</a:t>
              </a:r>
            </a:p>
            <a:p>
              <a:pPr algn="l"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Avoid reincarnation</a:t>
              </a:r>
            </a:p>
            <a:p>
              <a:pPr algn="l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Can retransmit</a:t>
              </a:r>
              <a:br>
                <a:rPr lang="en-US" sz="1600" b="0">
                  <a:solidFill>
                    <a:schemeClr val="accent1"/>
                  </a:solidFill>
                  <a:latin typeface="Arial" charset="0"/>
                </a:rPr>
              </a:br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FIN ACK if ACK lost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285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FD829B-234F-2E4F-ADE4-EF3DAD0DA5BD}" type="slidenum">
              <a:rPr lang="en-US" sz="1400" b="0">
                <a:latin typeface="Times New Roman" charset="0"/>
              </a:rPr>
              <a:pPr eaLnBrk="1" hangingPunct="1"/>
              <a:t>82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Abrupt Termination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4191000"/>
            <a:ext cx="84582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A sends a RESET (</a:t>
            </a:r>
            <a:r>
              <a:rPr lang="en-US" sz="2000" b="1">
                <a:latin typeface="Arial" charset="0"/>
                <a:cs typeface="Arial" charset="0"/>
              </a:rPr>
              <a:t>RST</a:t>
            </a:r>
            <a:r>
              <a:rPr lang="en-US" sz="2000">
                <a:latin typeface="Arial" charset="0"/>
                <a:cs typeface="Arial" charset="0"/>
              </a:rPr>
              <a:t>) to B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  <a:ea typeface="Arial" charset="0"/>
                <a:cs typeface="Arial" charset="0"/>
              </a:rPr>
              <a:t>E.g., because app. process on A </a:t>
            </a:r>
            <a:r>
              <a:rPr lang="en-US" sz="1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crashed</a:t>
            </a:r>
            <a:endParaRPr lang="en-US" sz="180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000">
                <a:solidFill>
                  <a:srgbClr val="0000FF"/>
                </a:solidFill>
                <a:latin typeface="Arial" charset="0"/>
                <a:cs typeface="Arial" charset="0"/>
              </a:rPr>
              <a:t>That</a:t>
            </a:r>
            <a:r>
              <a:rPr lang="ja-JP" altLang="en-US" sz="2000">
                <a:solidFill>
                  <a:srgbClr val="0000FF"/>
                </a:solidFill>
                <a:latin typeface="Arial" charset="0"/>
                <a:cs typeface="Arial" charset="0"/>
              </a:rPr>
              <a:t>’</a:t>
            </a:r>
            <a:r>
              <a:rPr lang="en-US" sz="2000">
                <a:solidFill>
                  <a:srgbClr val="0000FF"/>
                </a:solidFill>
                <a:latin typeface="Arial" charset="0"/>
                <a:cs typeface="Arial" charset="0"/>
              </a:rPr>
              <a:t>s it</a:t>
            </a:r>
            <a:endParaRPr lang="en-US" sz="200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  <a:ea typeface="Arial" charset="0"/>
                <a:cs typeface="Arial" charset="0"/>
              </a:rPr>
              <a:t>B does </a:t>
            </a:r>
            <a:r>
              <a:rPr lang="en-US" sz="1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ack the </a:t>
            </a:r>
            <a:r>
              <a:rPr lang="en-US" sz="1800" b="1">
                <a:latin typeface="Arial" charset="0"/>
                <a:ea typeface="Arial" charset="0"/>
                <a:cs typeface="Arial" charset="0"/>
              </a:rPr>
              <a:t>RST</a:t>
            </a:r>
            <a:endParaRPr lang="en-US" sz="180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  <a:ea typeface="Arial" charset="0"/>
                <a:cs typeface="Arial" charset="0"/>
              </a:rPr>
              <a:t>Thus, </a:t>
            </a:r>
            <a:r>
              <a:rPr lang="en-US" sz="1800" b="1">
                <a:latin typeface="Arial" charset="0"/>
                <a:ea typeface="Arial" charset="0"/>
                <a:cs typeface="Arial" charset="0"/>
              </a:rPr>
              <a:t>RST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en-US" sz="1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delivered </a:t>
            </a:r>
            <a:r>
              <a:rPr lang="en-US" sz="180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reliably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  <a:ea typeface="Arial" charset="0"/>
                <a:cs typeface="Arial" charset="0"/>
              </a:rPr>
              <a:t>And: any data in flight is </a:t>
            </a:r>
            <a:r>
              <a:rPr lang="en-US" sz="1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lost</a:t>
            </a:r>
            <a:endParaRPr lang="en-US" sz="180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  <a:ea typeface="Arial" charset="0"/>
                <a:cs typeface="Arial" charset="0"/>
              </a:rPr>
              <a:t>But: if B sends anything more, will elicit </a:t>
            </a:r>
            <a:r>
              <a:rPr lang="en-US" sz="180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another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b="1">
                <a:latin typeface="Arial" charset="0"/>
                <a:ea typeface="Arial" charset="0"/>
                <a:cs typeface="Arial" charset="0"/>
              </a:rPr>
              <a:t>RST</a:t>
            </a:r>
            <a:endParaRPr lang="en-US" sz="18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429" name="Line 4"/>
          <p:cNvSpPr>
            <a:spLocks noChangeShapeType="1"/>
          </p:cNvSpPr>
          <p:nvPr/>
        </p:nvSpPr>
        <p:spPr bwMode="auto">
          <a:xfrm flipV="1">
            <a:off x="2044700" y="175895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0" name="Line 5"/>
          <p:cNvSpPr>
            <a:spLocks noChangeShapeType="1"/>
          </p:cNvSpPr>
          <p:nvPr/>
        </p:nvSpPr>
        <p:spPr bwMode="auto">
          <a:xfrm>
            <a:off x="2562225" y="177641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Line 6"/>
          <p:cNvSpPr>
            <a:spLocks noChangeShapeType="1"/>
          </p:cNvSpPr>
          <p:nvPr/>
        </p:nvSpPr>
        <p:spPr bwMode="auto">
          <a:xfrm flipV="1">
            <a:off x="3154363" y="177323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Line 7"/>
          <p:cNvSpPr>
            <a:spLocks noChangeShapeType="1"/>
          </p:cNvSpPr>
          <p:nvPr/>
        </p:nvSpPr>
        <p:spPr bwMode="auto">
          <a:xfrm flipV="1">
            <a:off x="3686175" y="176847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Text Box 8"/>
          <p:cNvSpPr txBox="1">
            <a:spLocks noChangeArrowheads="1"/>
          </p:cNvSpPr>
          <p:nvPr/>
        </p:nvSpPr>
        <p:spPr bwMode="auto">
          <a:xfrm rot="-4794570">
            <a:off x="1552576" y="236378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</a:t>
            </a:r>
          </a:p>
        </p:txBody>
      </p:sp>
      <p:sp>
        <p:nvSpPr>
          <p:cNvPr id="103434" name="Text Box 9"/>
          <p:cNvSpPr txBox="1">
            <a:spLocks noChangeArrowheads="1"/>
          </p:cNvSpPr>
          <p:nvPr/>
        </p:nvSpPr>
        <p:spPr bwMode="auto">
          <a:xfrm rot="4712803">
            <a:off x="2276475" y="2357438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 ACK</a:t>
            </a:r>
          </a:p>
        </p:txBody>
      </p:sp>
      <p:sp>
        <p:nvSpPr>
          <p:cNvPr id="103435" name="Text Box 10"/>
          <p:cNvSpPr txBox="1">
            <a:spLocks noChangeArrowheads="1"/>
          </p:cNvSpPr>
          <p:nvPr/>
        </p:nvSpPr>
        <p:spPr bwMode="auto">
          <a:xfrm rot="-4355001">
            <a:off x="2946400" y="21351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103436" name="Text Box 11"/>
          <p:cNvSpPr txBox="1">
            <a:spLocks noChangeArrowheads="1"/>
          </p:cNvSpPr>
          <p:nvPr/>
        </p:nvSpPr>
        <p:spPr bwMode="auto">
          <a:xfrm rot="-4396192">
            <a:off x="3397250" y="2379663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Data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07025" y="1770063"/>
            <a:ext cx="465138" cy="1603375"/>
            <a:chOff x="3406" y="1115"/>
            <a:chExt cx="293" cy="1010"/>
          </a:xfrm>
        </p:grpSpPr>
        <p:sp>
          <p:nvSpPr>
            <p:cNvPr id="103455" name="Line 13"/>
            <p:cNvSpPr>
              <a:spLocks noChangeShapeType="1"/>
            </p:cNvSpPr>
            <p:nvPr/>
          </p:nvSpPr>
          <p:spPr bwMode="auto">
            <a:xfrm flipV="1">
              <a:off x="3551" y="1115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6" name="Text Box 14"/>
            <p:cNvSpPr txBox="1">
              <a:spLocks noChangeArrowheads="1"/>
            </p:cNvSpPr>
            <p:nvPr/>
          </p:nvSpPr>
          <p:spPr bwMode="auto">
            <a:xfrm rot="-4702247">
              <a:off x="3326" y="1470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RST</a:t>
              </a:r>
            </a:p>
          </p:txBody>
        </p:sp>
      </p:grpSp>
      <p:sp>
        <p:nvSpPr>
          <p:cNvPr id="103438" name="Line 15"/>
          <p:cNvSpPr>
            <a:spLocks noChangeShapeType="1"/>
          </p:cNvSpPr>
          <p:nvPr/>
        </p:nvSpPr>
        <p:spPr bwMode="auto">
          <a:xfrm>
            <a:off x="4279900" y="177006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Line 16"/>
          <p:cNvSpPr>
            <a:spLocks noChangeShapeType="1"/>
          </p:cNvSpPr>
          <p:nvPr/>
        </p:nvSpPr>
        <p:spPr bwMode="auto">
          <a:xfrm flipV="1">
            <a:off x="1836738" y="173990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Line 17"/>
          <p:cNvSpPr>
            <a:spLocks noChangeShapeType="1"/>
          </p:cNvSpPr>
          <p:nvPr/>
        </p:nvSpPr>
        <p:spPr bwMode="auto">
          <a:xfrm flipV="1">
            <a:off x="1852613" y="335280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Text Box 18"/>
          <p:cNvSpPr txBox="1">
            <a:spLocks noChangeArrowheads="1"/>
          </p:cNvSpPr>
          <p:nvPr/>
        </p:nvSpPr>
        <p:spPr bwMode="auto">
          <a:xfrm rot="4676639">
            <a:off x="4297363" y="23685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103442" name="Line 19"/>
          <p:cNvSpPr>
            <a:spLocks noChangeShapeType="1"/>
          </p:cNvSpPr>
          <p:nvPr/>
        </p:nvSpPr>
        <p:spPr bwMode="auto">
          <a:xfrm>
            <a:off x="3127375" y="359410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Text Box 20"/>
          <p:cNvSpPr txBox="1">
            <a:spLocks noChangeArrowheads="1"/>
          </p:cNvSpPr>
          <p:nvPr/>
        </p:nvSpPr>
        <p:spPr bwMode="auto">
          <a:xfrm>
            <a:off x="2524125" y="33956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Times New Roman" charset="0"/>
              </a:rPr>
              <a:t>time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03444" name="Text Box 21"/>
          <p:cNvSpPr txBox="1">
            <a:spLocks noChangeArrowheads="1"/>
          </p:cNvSpPr>
          <p:nvPr/>
        </p:nvSpPr>
        <p:spPr bwMode="auto">
          <a:xfrm>
            <a:off x="1347788" y="31067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A</a:t>
            </a:r>
          </a:p>
        </p:txBody>
      </p:sp>
      <p:sp>
        <p:nvSpPr>
          <p:cNvPr id="103445" name="Text Box 22"/>
          <p:cNvSpPr txBox="1">
            <a:spLocks noChangeArrowheads="1"/>
          </p:cNvSpPr>
          <p:nvPr/>
        </p:nvSpPr>
        <p:spPr bwMode="auto">
          <a:xfrm>
            <a:off x="1304925" y="15684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B</a:t>
            </a:r>
          </a:p>
        </p:txBody>
      </p:sp>
      <p:sp>
        <p:nvSpPr>
          <p:cNvPr id="103446" name="Oval 23"/>
          <p:cNvSpPr>
            <a:spLocks noChangeArrowheads="1"/>
          </p:cNvSpPr>
          <p:nvPr/>
        </p:nvSpPr>
        <p:spPr bwMode="auto">
          <a:xfrm>
            <a:off x="4819650" y="310515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7" name="Oval 24"/>
          <p:cNvSpPr>
            <a:spLocks noChangeArrowheads="1"/>
          </p:cNvSpPr>
          <p:nvPr/>
        </p:nvSpPr>
        <p:spPr bwMode="auto">
          <a:xfrm>
            <a:off x="5026025" y="311308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8" name="Oval 25"/>
          <p:cNvSpPr>
            <a:spLocks noChangeArrowheads="1"/>
          </p:cNvSpPr>
          <p:nvPr/>
        </p:nvSpPr>
        <p:spPr bwMode="auto">
          <a:xfrm>
            <a:off x="5241925" y="310515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373813" y="1773238"/>
            <a:ext cx="574675" cy="1584325"/>
            <a:chOff x="4015" y="1117"/>
            <a:chExt cx="362" cy="998"/>
          </a:xfrm>
        </p:grpSpPr>
        <p:sp>
          <p:nvSpPr>
            <p:cNvPr id="103453" name="Line 27"/>
            <p:cNvSpPr>
              <a:spLocks noChangeShapeType="1"/>
            </p:cNvSpPr>
            <p:nvPr/>
          </p:nvSpPr>
          <p:spPr bwMode="auto">
            <a:xfrm>
              <a:off x="4015" y="1117"/>
              <a:ext cx="239" cy="9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4" name="Text Box 28"/>
            <p:cNvSpPr txBox="1">
              <a:spLocks noChangeArrowheads="1"/>
            </p:cNvSpPr>
            <p:nvPr/>
          </p:nvSpPr>
          <p:spPr bwMode="auto">
            <a:xfrm rot="4676639">
              <a:off x="4043" y="1494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Data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858000" y="1773238"/>
            <a:ext cx="465138" cy="1603375"/>
            <a:chOff x="4320" y="1117"/>
            <a:chExt cx="293" cy="1010"/>
          </a:xfrm>
        </p:grpSpPr>
        <p:sp>
          <p:nvSpPr>
            <p:cNvPr id="103451" name="Line 30"/>
            <p:cNvSpPr>
              <a:spLocks noChangeShapeType="1"/>
            </p:cNvSpPr>
            <p:nvPr/>
          </p:nvSpPr>
          <p:spPr bwMode="auto">
            <a:xfrm flipV="1">
              <a:off x="4465" y="1117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2" name="Text Box 31"/>
            <p:cNvSpPr txBox="1">
              <a:spLocks noChangeArrowheads="1"/>
            </p:cNvSpPr>
            <p:nvPr/>
          </p:nvSpPr>
          <p:spPr bwMode="auto">
            <a:xfrm rot="-4702247">
              <a:off x="4240" y="1472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RST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970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7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BC02C5-345A-314C-901E-792A8249603A}" type="slidenum">
              <a:rPr lang="en-US" sz="1400" b="0">
                <a:latin typeface="Times New Roman" charset="0"/>
              </a:rPr>
              <a:pPr eaLnBrk="1" hangingPunct="1"/>
              <a:t>83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Reliability: TCP Retransmission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7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C420E7-B61B-0F41-AAD7-93F4C0E21D51}" type="slidenum">
              <a:rPr lang="en-US" sz="1400" b="0">
                <a:latin typeface="Times New Roman" charset="0"/>
              </a:rPr>
              <a:pPr eaLnBrk="1" hangingPunct="1"/>
              <a:t>84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Setting Timeout Value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Sender sets a timeout to wait for an ACK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Too short: wasted retransmissions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Too long: excessive delays when packet lost</a:t>
            </a:r>
          </a:p>
          <a:p>
            <a:r>
              <a:rPr lang="en-US">
                <a:latin typeface="Arial" charset="0"/>
                <a:cs typeface="Arial" charset="0"/>
              </a:rPr>
              <a:t>TCP sets </a:t>
            </a:r>
            <a:r>
              <a:rPr lang="en-US" i="1">
                <a:latin typeface="Arial" charset="0"/>
                <a:cs typeface="Arial" charset="0"/>
              </a:rPr>
              <a:t>retransmission timeout</a:t>
            </a:r>
            <a:r>
              <a:rPr lang="en-US">
                <a:latin typeface="Arial" charset="0"/>
                <a:cs typeface="Arial" charset="0"/>
              </a:rPr>
              <a:t> (</a:t>
            </a:r>
            <a:r>
              <a:rPr lang="en-US">
                <a:solidFill>
                  <a:srgbClr val="0000FF"/>
                </a:solidFill>
                <a:latin typeface="Arial" charset="0"/>
                <a:cs typeface="Arial" charset="0"/>
              </a:rPr>
              <a:t>RTO</a:t>
            </a:r>
            <a:r>
              <a:rPr lang="en-US">
                <a:latin typeface="Arial" charset="0"/>
                <a:cs typeface="Arial" charset="0"/>
              </a:rPr>
              <a:t>) as function of RTT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Expect ACK to arrive roughly an RTT after data sent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… plus 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slop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to allow for variations (e.g., queuing, MAC)</a:t>
            </a:r>
          </a:p>
          <a:p>
            <a:r>
              <a:rPr lang="en-US">
                <a:latin typeface="Arial" charset="0"/>
                <a:cs typeface="Arial" charset="0"/>
              </a:rPr>
              <a:t>But: how do we measure RTT?</a:t>
            </a:r>
          </a:p>
          <a:p>
            <a:r>
              <a:rPr lang="en-US">
                <a:latin typeface="Arial" charset="0"/>
                <a:cs typeface="Arial" charset="0"/>
              </a:rPr>
              <a:t>And: what is a good estimate for RTT?</a:t>
            </a:r>
          </a:p>
          <a:p>
            <a:r>
              <a:rPr lang="en-US">
                <a:latin typeface="Arial" charset="0"/>
                <a:cs typeface="Arial" charset="0"/>
              </a:rPr>
              <a:t>And: what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>
                <a:latin typeface="Arial" charset="0"/>
                <a:cs typeface="Arial" charset="0"/>
              </a:rPr>
              <a:t>s a good estimate for 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slop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7552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1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A5F65D-45EB-F04C-ADFE-DF235B545555}" type="slidenum">
              <a:rPr lang="en-US" sz="1400" b="0">
                <a:latin typeface="Times New Roman" charset="0"/>
              </a:rPr>
              <a:pPr eaLnBrk="1" hangingPunct="1"/>
              <a:t>85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Problem: Ambiguous Measurement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2351088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How to differentiate between the real ACK, and ACK of the retransmitted packet?</a:t>
            </a:r>
          </a:p>
        </p:txBody>
      </p:sp>
      <p:sp>
        <p:nvSpPr>
          <p:cNvPr id="111621" name="Line 4"/>
          <p:cNvSpPr>
            <a:spLocks noChangeShapeType="1"/>
          </p:cNvSpPr>
          <p:nvPr/>
        </p:nvSpPr>
        <p:spPr bwMode="auto">
          <a:xfrm>
            <a:off x="1524000" y="31242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22" name="Line 5"/>
          <p:cNvSpPr>
            <a:spLocks noChangeShapeType="1"/>
          </p:cNvSpPr>
          <p:nvPr/>
        </p:nvSpPr>
        <p:spPr bwMode="auto">
          <a:xfrm>
            <a:off x="3581400" y="31242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23" name="Line 6"/>
          <p:cNvSpPr>
            <a:spLocks noChangeShapeType="1"/>
          </p:cNvSpPr>
          <p:nvPr/>
        </p:nvSpPr>
        <p:spPr bwMode="auto">
          <a:xfrm>
            <a:off x="1524000" y="35052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24" name="Line 7"/>
          <p:cNvSpPr>
            <a:spLocks noChangeShapeType="1"/>
          </p:cNvSpPr>
          <p:nvPr/>
        </p:nvSpPr>
        <p:spPr bwMode="auto">
          <a:xfrm>
            <a:off x="1524000" y="43434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25" name="Line 8"/>
          <p:cNvSpPr>
            <a:spLocks noChangeShapeType="1"/>
          </p:cNvSpPr>
          <p:nvPr/>
        </p:nvSpPr>
        <p:spPr bwMode="auto">
          <a:xfrm flipH="1">
            <a:off x="1524000" y="4876800"/>
            <a:ext cx="2057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26" name="Text Box 9"/>
          <p:cNvSpPr txBox="1">
            <a:spLocks noChangeArrowheads="1"/>
          </p:cNvSpPr>
          <p:nvPr/>
        </p:nvSpPr>
        <p:spPr bwMode="auto">
          <a:xfrm rot="-755306">
            <a:off x="2146300" y="4848225"/>
            <a:ext cx="5984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ACK</a:t>
            </a:r>
          </a:p>
        </p:txBody>
      </p:sp>
      <p:sp>
        <p:nvSpPr>
          <p:cNvPr id="111627" name="Text Box 10"/>
          <p:cNvSpPr txBox="1">
            <a:spLocks noChangeArrowheads="1"/>
          </p:cNvSpPr>
          <p:nvPr/>
        </p:nvSpPr>
        <p:spPr bwMode="auto">
          <a:xfrm rot="873085">
            <a:off x="1697038" y="4267200"/>
            <a:ext cx="15811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Retransmission</a:t>
            </a:r>
          </a:p>
        </p:txBody>
      </p:sp>
      <p:sp>
        <p:nvSpPr>
          <p:cNvPr id="111628" name="Text Box 11"/>
          <p:cNvSpPr txBox="1">
            <a:spLocks noChangeArrowheads="1"/>
          </p:cNvSpPr>
          <p:nvPr/>
        </p:nvSpPr>
        <p:spPr bwMode="auto">
          <a:xfrm rot="802585">
            <a:off x="1446213" y="3476625"/>
            <a:ext cx="21463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Original Transmission</a:t>
            </a:r>
          </a:p>
        </p:txBody>
      </p:sp>
      <p:sp>
        <p:nvSpPr>
          <p:cNvPr id="111629" name="Line 12"/>
          <p:cNvSpPr>
            <a:spLocks noChangeShapeType="1"/>
          </p:cNvSpPr>
          <p:nvPr/>
        </p:nvSpPr>
        <p:spPr bwMode="auto">
          <a:xfrm>
            <a:off x="1295400" y="3505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30" name="Line 13"/>
          <p:cNvSpPr>
            <a:spLocks noChangeShapeType="1"/>
          </p:cNvSpPr>
          <p:nvPr/>
        </p:nvSpPr>
        <p:spPr bwMode="auto">
          <a:xfrm>
            <a:off x="1295400" y="5334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31" name="Line 14"/>
          <p:cNvSpPr>
            <a:spLocks noChangeShapeType="1"/>
          </p:cNvSpPr>
          <p:nvPr/>
        </p:nvSpPr>
        <p:spPr bwMode="auto">
          <a:xfrm flipV="1">
            <a:off x="1371600" y="35052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32" name="Text Box 15"/>
          <p:cNvSpPr txBox="1">
            <a:spLocks noChangeArrowheads="1"/>
          </p:cNvSpPr>
          <p:nvPr/>
        </p:nvSpPr>
        <p:spPr bwMode="auto">
          <a:xfrm rot="-5400000">
            <a:off x="436563" y="4248150"/>
            <a:ext cx="14351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SampleRTT ?</a:t>
            </a:r>
          </a:p>
        </p:txBody>
      </p:sp>
      <p:sp>
        <p:nvSpPr>
          <p:cNvPr id="111633" name="Text Box 16"/>
          <p:cNvSpPr txBox="1">
            <a:spLocks noChangeArrowheads="1"/>
          </p:cNvSpPr>
          <p:nvPr/>
        </p:nvSpPr>
        <p:spPr bwMode="auto">
          <a:xfrm>
            <a:off x="1069975" y="2790825"/>
            <a:ext cx="8366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Sender</a:t>
            </a:r>
          </a:p>
        </p:txBody>
      </p:sp>
      <p:sp>
        <p:nvSpPr>
          <p:cNvPr id="111634" name="Text Box 17"/>
          <p:cNvSpPr txBox="1">
            <a:spLocks noChangeArrowheads="1"/>
          </p:cNvSpPr>
          <p:nvPr/>
        </p:nvSpPr>
        <p:spPr bwMode="auto">
          <a:xfrm>
            <a:off x="3057525" y="2790825"/>
            <a:ext cx="982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Receiver</a:t>
            </a:r>
          </a:p>
        </p:txBody>
      </p:sp>
      <p:sp>
        <p:nvSpPr>
          <p:cNvPr id="111635" name="Line 18"/>
          <p:cNvSpPr>
            <a:spLocks noChangeShapeType="1"/>
          </p:cNvSpPr>
          <p:nvPr/>
        </p:nvSpPr>
        <p:spPr bwMode="auto">
          <a:xfrm>
            <a:off x="5181600" y="31242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36" name="Line 19"/>
          <p:cNvSpPr>
            <a:spLocks noChangeShapeType="1"/>
          </p:cNvSpPr>
          <p:nvPr/>
        </p:nvSpPr>
        <p:spPr bwMode="auto">
          <a:xfrm>
            <a:off x="7239000" y="31242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37" name="Line 20"/>
          <p:cNvSpPr>
            <a:spLocks noChangeShapeType="1"/>
          </p:cNvSpPr>
          <p:nvPr/>
        </p:nvSpPr>
        <p:spPr bwMode="auto">
          <a:xfrm>
            <a:off x="5181600" y="35052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38" name="Line 21"/>
          <p:cNvSpPr>
            <a:spLocks noChangeShapeType="1"/>
          </p:cNvSpPr>
          <p:nvPr/>
        </p:nvSpPr>
        <p:spPr bwMode="auto">
          <a:xfrm>
            <a:off x="5181600" y="43434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39" name="Line 22"/>
          <p:cNvSpPr>
            <a:spLocks noChangeShapeType="1"/>
          </p:cNvSpPr>
          <p:nvPr/>
        </p:nvSpPr>
        <p:spPr bwMode="auto">
          <a:xfrm flipH="1">
            <a:off x="5181600" y="40386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40" name="Text Box 23"/>
          <p:cNvSpPr txBox="1">
            <a:spLocks noChangeArrowheads="1"/>
          </p:cNvSpPr>
          <p:nvPr/>
        </p:nvSpPr>
        <p:spPr bwMode="auto">
          <a:xfrm rot="-755306">
            <a:off x="6108700" y="3962400"/>
            <a:ext cx="5984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ACK</a:t>
            </a:r>
          </a:p>
        </p:txBody>
      </p:sp>
      <p:sp>
        <p:nvSpPr>
          <p:cNvPr id="111641" name="Text Box 24"/>
          <p:cNvSpPr txBox="1">
            <a:spLocks noChangeArrowheads="1"/>
          </p:cNvSpPr>
          <p:nvPr/>
        </p:nvSpPr>
        <p:spPr bwMode="auto">
          <a:xfrm rot="873085">
            <a:off x="5354638" y="4267200"/>
            <a:ext cx="15811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Retransmission</a:t>
            </a:r>
          </a:p>
        </p:txBody>
      </p:sp>
      <p:sp>
        <p:nvSpPr>
          <p:cNvPr id="111642" name="Text Box 25"/>
          <p:cNvSpPr txBox="1">
            <a:spLocks noChangeArrowheads="1"/>
          </p:cNvSpPr>
          <p:nvPr/>
        </p:nvSpPr>
        <p:spPr bwMode="auto">
          <a:xfrm rot="802585">
            <a:off x="5103813" y="3476625"/>
            <a:ext cx="21463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Original Transmission</a:t>
            </a:r>
          </a:p>
        </p:txBody>
      </p:sp>
      <p:sp>
        <p:nvSpPr>
          <p:cNvPr id="111643" name="Line 26"/>
          <p:cNvSpPr>
            <a:spLocks noChangeShapeType="1"/>
          </p:cNvSpPr>
          <p:nvPr/>
        </p:nvSpPr>
        <p:spPr bwMode="auto">
          <a:xfrm>
            <a:off x="4953000" y="3505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44" name="Line 27"/>
          <p:cNvSpPr>
            <a:spLocks noChangeShapeType="1"/>
          </p:cNvSpPr>
          <p:nvPr/>
        </p:nvSpPr>
        <p:spPr bwMode="auto">
          <a:xfrm>
            <a:off x="4953000" y="4572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45" name="Line 28"/>
          <p:cNvSpPr>
            <a:spLocks noChangeShapeType="1"/>
          </p:cNvSpPr>
          <p:nvPr/>
        </p:nvSpPr>
        <p:spPr bwMode="auto">
          <a:xfrm flipV="1">
            <a:off x="5029200" y="35052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1646" name="Text Box 29"/>
          <p:cNvSpPr txBox="1">
            <a:spLocks noChangeArrowheads="1"/>
          </p:cNvSpPr>
          <p:nvPr/>
        </p:nvSpPr>
        <p:spPr bwMode="auto">
          <a:xfrm rot="-5400000">
            <a:off x="4094163" y="3813175"/>
            <a:ext cx="14351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SampleRTT ?</a:t>
            </a:r>
          </a:p>
        </p:txBody>
      </p:sp>
      <p:sp>
        <p:nvSpPr>
          <p:cNvPr id="111647" name="Text Box 30"/>
          <p:cNvSpPr txBox="1">
            <a:spLocks noChangeArrowheads="1"/>
          </p:cNvSpPr>
          <p:nvPr/>
        </p:nvSpPr>
        <p:spPr bwMode="auto">
          <a:xfrm>
            <a:off x="4727575" y="2790825"/>
            <a:ext cx="8366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Sender</a:t>
            </a:r>
          </a:p>
        </p:txBody>
      </p:sp>
      <p:sp>
        <p:nvSpPr>
          <p:cNvPr id="111648" name="Text Box 31"/>
          <p:cNvSpPr txBox="1">
            <a:spLocks noChangeArrowheads="1"/>
          </p:cNvSpPr>
          <p:nvPr/>
        </p:nvSpPr>
        <p:spPr bwMode="auto">
          <a:xfrm>
            <a:off x="6715125" y="2790825"/>
            <a:ext cx="982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Arial" charset="0"/>
              </a:rPr>
              <a:t>Receiver</a:t>
            </a:r>
          </a:p>
        </p:txBody>
      </p:sp>
    </p:spTree>
    <p:extLst>
      <p:ext uri="{BB962C8B-B14F-4D97-AF65-F5344CB8AC3E}">
        <p14:creationId xmlns:p14="http://schemas.microsoft.com/office/powerpoint/2010/main" val="22908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7EB260-18D0-404C-93EB-ADCA1FFE6019}" type="slidenum">
              <a:rPr lang="en-US" sz="1400" b="0">
                <a:latin typeface="Times New Roman" charset="0"/>
              </a:rPr>
              <a:pPr eaLnBrk="1" hangingPunct="1"/>
              <a:t>86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Karn/Partridge Algorithm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Measure </a:t>
            </a:r>
            <a:r>
              <a:rPr lang="en-US" i="1">
                <a:latin typeface="Times New Roman" charset="0"/>
                <a:cs typeface="Arial" charset="0"/>
              </a:rPr>
              <a:t>SampleRTT </a:t>
            </a:r>
            <a:r>
              <a:rPr lang="en-US">
                <a:latin typeface="Arial" charset="0"/>
                <a:cs typeface="Arial" charset="0"/>
              </a:rPr>
              <a:t>only for original transmissions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Once a segment has been retransmitted, do not use it for any further measurements</a:t>
            </a:r>
          </a:p>
          <a:p>
            <a:r>
              <a:rPr lang="en-US">
                <a:latin typeface="Arial" charset="0"/>
                <a:cs typeface="Arial" charset="0"/>
              </a:rPr>
              <a:t>Also, employ </a:t>
            </a:r>
            <a:r>
              <a:rPr lang="en-US">
                <a:solidFill>
                  <a:srgbClr val="0000FF"/>
                </a:solidFill>
                <a:latin typeface="Arial" charset="0"/>
                <a:cs typeface="Arial" charset="0"/>
              </a:rPr>
              <a:t>exponential backoff</a:t>
            </a:r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Every time RTO timer expires, set RTO </a:t>
            </a:r>
            <a:r>
              <a:rPr lang="en-US">
                <a:latin typeface="Arial" charset="0"/>
                <a:ea typeface="Arial" charset="0"/>
                <a:cs typeface="Arial" charset="0"/>
                <a:sym typeface="Symbol" charset="0"/>
              </a:rPr>
              <a:t> 2·RTO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  <a:sym typeface="Symbol" charset="0"/>
              </a:rPr>
              <a:t>(Up  to maximum  60 sec)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  <a:sym typeface="Symbol" charset="0"/>
              </a:rPr>
              <a:t>Every time new measurement comes in (= successful original transmission), collapse RTO back to computed value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4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Next Step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Turn these individual RTT measurements into an estimate of RTT that we can use to compute RTO</a:t>
            </a:r>
          </a:p>
          <a:p>
            <a:r>
              <a:rPr lang="en-US">
                <a:latin typeface="Arial" charset="0"/>
                <a:cs typeface="Arial" charset="0"/>
              </a:rPr>
              <a:t>Challenge: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Average RTT, but recent values more important</a:t>
            </a:r>
            <a:br>
              <a:rPr lang="en-US">
                <a:latin typeface="Arial" charset="0"/>
                <a:ea typeface="Arial" charset="0"/>
                <a:cs typeface="Arial" charset="0"/>
              </a:rPr>
            </a:br>
            <a:endParaRPr lang="en-US">
              <a:latin typeface="Arial" charset="0"/>
              <a:ea typeface="Arial" charset="0"/>
              <a:cs typeface="Arial" charset="0"/>
            </a:endParaRPr>
          </a:p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724793-D133-2643-BC4A-CFD45B4A9A08}" type="slidenum">
              <a:rPr lang="en-US" sz="1400" b="0">
                <a:latin typeface="Times New Roman" charset="0"/>
              </a:rPr>
              <a:pPr eaLnBrk="1" hangingPunct="1"/>
              <a:t>87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4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Exponential Averaging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Arial" charset="0"/>
                <a:cs typeface="Arial" charset="0"/>
              </a:rPr>
              <a:t>Exponential Averaging:</a:t>
            </a:r>
          </a:p>
          <a:p>
            <a:r>
              <a:rPr lang="en-US">
                <a:latin typeface="Arial" charset="0"/>
                <a:cs typeface="Arial" charset="0"/>
              </a:rPr>
              <a:t>Estimate(n) = α Estimate(n-1) +  (1-α) Value(n)</a:t>
            </a:r>
            <a:br>
              <a:rPr lang="en-US">
                <a:latin typeface="Arial" charset="0"/>
                <a:cs typeface="Arial" charset="0"/>
              </a:rPr>
            </a:br>
            <a:endParaRPr lang="en-US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b="1">
                <a:latin typeface="Arial" charset="0"/>
                <a:cs typeface="Arial" charset="0"/>
              </a:rPr>
              <a:t>Expanding: </a:t>
            </a:r>
          </a:p>
          <a:p>
            <a:r>
              <a:rPr lang="en-US">
                <a:latin typeface="Arial" charset="0"/>
                <a:cs typeface="Arial" charset="0"/>
              </a:rPr>
              <a:t>Estimate(n) = (1-α) Sum {α</a:t>
            </a:r>
            <a:r>
              <a:rPr lang="en-US" baseline="30000">
                <a:latin typeface="Arial" charset="0"/>
                <a:cs typeface="Arial" charset="0"/>
              </a:rPr>
              <a:t>k </a:t>
            </a:r>
            <a:r>
              <a:rPr lang="en-US">
                <a:latin typeface="Arial" charset="0"/>
                <a:cs typeface="Arial" charset="0"/>
              </a:rPr>
              <a:t>Value(n-k)} </a:t>
            </a:r>
          </a:p>
          <a:p>
            <a:r>
              <a:rPr lang="en-US">
                <a:latin typeface="Arial" charset="0"/>
                <a:cs typeface="Arial" charset="0"/>
              </a:rPr>
              <a:t>Weight on historical data decreases exponentially</a:t>
            </a:r>
          </a:p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4C3DDA-EE83-DC41-8F1A-506C7D6AEC9D}" type="slidenum">
              <a:rPr lang="en-US" sz="1400" b="0">
                <a:latin typeface="Times New Roman" charset="0"/>
              </a:rPr>
              <a:pPr eaLnBrk="1" hangingPunct="1"/>
              <a:t>88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55DE81-BBEA-A940-A37B-1D836CCFA8CC}" type="slidenum">
              <a:rPr lang="en-US" sz="1400" b="0">
                <a:latin typeface="Times New Roman" charset="0"/>
              </a:rPr>
              <a:pPr eaLnBrk="1" hangingPunct="1"/>
              <a:t>89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77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RTT Estimation</a:t>
            </a:r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Use </a:t>
            </a:r>
            <a:r>
              <a:rPr lang="en-US">
                <a:solidFill>
                  <a:srgbClr val="0000FF"/>
                </a:solidFill>
                <a:latin typeface="Arial" charset="0"/>
                <a:cs typeface="Arial" charset="0"/>
              </a:rPr>
              <a:t>exponential averaging</a:t>
            </a:r>
            <a:r>
              <a:rPr lang="en-US">
                <a:latin typeface="Arial" charset="0"/>
                <a:cs typeface="Arial" charset="0"/>
              </a:rPr>
              <a:t>:</a:t>
            </a:r>
          </a:p>
        </p:txBody>
      </p:sp>
      <p:grpSp>
        <p:nvGrpSpPr>
          <p:cNvPr id="117766" name="Group 4"/>
          <p:cNvGrpSpPr>
            <a:grpSpLocks/>
          </p:cNvGrpSpPr>
          <p:nvPr/>
        </p:nvGrpSpPr>
        <p:grpSpPr bwMode="auto">
          <a:xfrm>
            <a:off x="1600200" y="1981200"/>
            <a:ext cx="6705600" cy="1981200"/>
            <a:chOff x="960" y="1200"/>
            <a:chExt cx="4224" cy="1248"/>
          </a:xfrm>
        </p:grpSpPr>
        <p:sp>
          <p:nvSpPr>
            <p:cNvPr id="992261" name="Rectangle 5"/>
            <p:cNvSpPr>
              <a:spLocks noChangeArrowheads="1"/>
            </p:cNvSpPr>
            <p:nvPr/>
          </p:nvSpPr>
          <p:spPr bwMode="auto">
            <a:xfrm>
              <a:off x="960" y="1200"/>
              <a:ext cx="4224" cy="124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graphicFrame>
          <p:nvGraphicFramePr>
            <p:cNvPr id="117762" name="Object 2"/>
            <p:cNvGraphicFramePr>
              <a:graphicFrameLocks noChangeAspect="1"/>
            </p:cNvGraphicFramePr>
            <p:nvPr/>
          </p:nvGraphicFramePr>
          <p:xfrm>
            <a:off x="1063" y="1330"/>
            <a:ext cx="4066" cy="9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958" name="Equation" r:id="rId4" imgW="3581400" imgH="863600" progId="Equation.3">
                    <p:embed/>
                  </p:oleObj>
                </mc:Choice>
                <mc:Fallback>
                  <p:oleObj name="Equation" r:id="rId4" imgW="3581400" imgH="86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3" y="1330"/>
                          <a:ext cx="4066" cy="9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1600200" y="4175125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600200" y="6156325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 flipV="1">
            <a:off x="2209800" y="493712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>
            <a:off x="2133600" y="49371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 flipV="1">
            <a:off x="3276600" y="52419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3200400" y="52419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V="1">
            <a:off x="4191000" y="5546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>
            <a:off x="4114800" y="55467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 flipV="1">
            <a:off x="4876800" y="493712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4800600" y="49371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flipV="1">
            <a:off x="6096000" y="57753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>
            <a:off x="6019800" y="57753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 flipV="1">
            <a:off x="6477000" y="493712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>
            <a:off x="6400800" y="49371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81" name="Freeform 21"/>
          <p:cNvSpPr>
            <a:spLocks/>
          </p:cNvSpPr>
          <p:nvPr/>
        </p:nvSpPr>
        <p:spPr bwMode="auto">
          <a:xfrm>
            <a:off x="2209800" y="5165725"/>
            <a:ext cx="4572000" cy="228600"/>
          </a:xfrm>
          <a:custGeom>
            <a:avLst/>
            <a:gdLst>
              <a:gd name="T0" fmla="*/ 0 w 2880"/>
              <a:gd name="T1" fmla="*/ 0 h 144"/>
              <a:gd name="T2" fmla="*/ 2147483647 w 2880"/>
              <a:gd name="T3" fmla="*/ 0 h 144"/>
              <a:gd name="T4" fmla="*/ 2147483647 w 2880"/>
              <a:gd name="T5" fmla="*/ 2147483647 h 144"/>
              <a:gd name="T6" fmla="*/ 2147483647 w 2880"/>
              <a:gd name="T7" fmla="*/ 0 h 144"/>
              <a:gd name="T8" fmla="*/ 2147483647 w 2880"/>
              <a:gd name="T9" fmla="*/ 2147483647 h 144"/>
              <a:gd name="T10" fmla="*/ 2147483647 w 2880"/>
              <a:gd name="T11" fmla="*/ 2147483647 h 144"/>
              <a:gd name="T12" fmla="*/ 2147483647 w 2880"/>
              <a:gd name="T13" fmla="*/ 2147483647 h 1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0"/>
              <a:gd name="T22" fmla="*/ 0 h 144"/>
              <a:gd name="T23" fmla="*/ 2880 w 2880"/>
              <a:gd name="T24" fmla="*/ 144 h 1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0" h="144">
                <a:moveTo>
                  <a:pt x="0" y="0"/>
                </a:moveTo>
                <a:lnTo>
                  <a:pt x="672" y="0"/>
                </a:lnTo>
                <a:lnTo>
                  <a:pt x="1248" y="96"/>
                </a:lnTo>
                <a:lnTo>
                  <a:pt x="1680" y="0"/>
                </a:lnTo>
                <a:lnTo>
                  <a:pt x="2448" y="144"/>
                </a:lnTo>
                <a:lnTo>
                  <a:pt x="2688" y="96"/>
                </a:lnTo>
                <a:lnTo>
                  <a:pt x="2880" y="144"/>
                </a:lnTo>
              </a:path>
            </a:pathLst>
          </a:cu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 flipH="1">
            <a:off x="1981200" y="5165725"/>
            <a:ext cx="228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 rot="-5400000">
            <a:off x="700882" y="4558506"/>
            <a:ext cx="13446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 i="1">
                <a:latin typeface="Times New Roman" charset="0"/>
              </a:rPr>
              <a:t>EstimatedRTT</a:t>
            </a:r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6337300" y="6296025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 i="1">
                <a:latin typeface="Times New Roman" charset="0"/>
              </a:rPr>
              <a:t>Time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3554413" y="4010025"/>
            <a:ext cx="1128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 i="1">
                <a:latin typeface="Times New Roman" charset="0"/>
              </a:rPr>
              <a:t>SampleRTT</a:t>
            </a:r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 flipH="1">
            <a:off x="2209800" y="4479925"/>
            <a:ext cx="16002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87" name="Line 27"/>
          <p:cNvSpPr>
            <a:spLocks noChangeShapeType="1"/>
          </p:cNvSpPr>
          <p:nvPr/>
        </p:nvSpPr>
        <p:spPr bwMode="auto">
          <a:xfrm flipH="1">
            <a:off x="3276600" y="4479925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>
            <a:off x="4191000" y="4479925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89" name="Line 29"/>
          <p:cNvSpPr>
            <a:spLocks noChangeShapeType="1"/>
          </p:cNvSpPr>
          <p:nvPr/>
        </p:nvSpPr>
        <p:spPr bwMode="auto">
          <a:xfrm>
            <a:off x="4191000" y="4479925"/>
            <a:ext cx="2286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90" name="Line 30"/>
          <p:cNvSpPr>
            <a:spLocks noChangeShapeType="1"/>
          </p:cNvSpPr>
          <p:nvPr/>
        </p:nvSpPr>
        <p:spPr bwMode="auto">
          <a:xfrm>
            <a:off x="4038600" y="4479925"/>
            <a:ext cx="152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7791" name="Line 31"/>
          <p:cNvSpPr>
            <a:spLocks noChangeShapeType="1"/>
          </p:cNvSpPr>
          <p:nvPr/>
        </p:nvSpPr>
        <p:spPr bwMode="auto">
          <a:xfrm>
            <a:off x="4114800" y="4479925"/>
            <a:ext cx="19812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7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5D34141-8AC8-1C41-99D9-6B73318D0FCB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My Addressing Proposal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8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Jacobson/Karels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Compute 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slop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 in terms of </a:t>
            </a:r>
            <a:r>
              <a:rPr lang="en-US">
                <a:solidFill>
                  <a:srgbClr val="0000FF"/>
                </a:solidFill>
                <a:latin typeface="Arial" charset="0"/>
                <a:cs typeface="Arial" charset="0"/>
              </a:rPr>
              <a:t>observed variability</a:t>
            </a:r>
            <a:endParaRPr lang="en-US">
              <a:latin typeface="Arial" charset="0"/>
              <a:cs typeface="Arial" charset="0"/>
            </a:endParaRPr>
          </a:p>
          <a:p>
            <a:pPr marL="685800" lvl="1" indent="-228600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standard deviation requires expensive square root</a:t>
            </a:r>
          </a:p>
          <a:p>
            <a:pPr marL="685800" lvl="1" indent="-228600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mean deviation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instead</a:t>
            </a:r>
          </a:p>
          <a:p>
            <a:pPr marL="285750" indent="-285750"/>
            <a:endParaRPr lang="en-US">
              <a:latin typeface="Arial" charset="0"/>
              <a:cs typeface="Arial" charset="0"/>
            </a:endParaRPr>
          </a:p>
          <a:p>
            <a:pPr marL="285750" indent="-285750"/>
            <a:r>
              <a:rPr lang="en-US">
                <a:latin typeface="Arial" charset="0"/>
                <a:cs typeface="Arial" charset="0"/>
              </a:rPr>
              <a:t>Deviation = </a:t>
            </a:r>
            <a:r>
              <a:rPr lang="en-US" b="1">
                <a:latin typeface="Arial" charset="0"/>
                <a:cs typeface="Arial" charset="0"/>
              </a:rPr>
              <a:t>|</a:t>
            </a:r>
            <a:r>
              <a:rPr lang="en-US">
                <a:latin typeface="Arial" charset="0"/>
                <a:cs typeface="Arial" charset="0"/>
              </a:rPr>
              <a:t> SampleRTT – EstimatedRTT </a:t>
            </a:r>
            <a:r>
              <a:rPr lang="en-US" b="1">
                <a:latin typeface="Arial" charset="0"/>
                <a:cs typeface="Arial" charset="0"/>
              </a:rPr>
              <a:t>|</a:t>
            </a:r>
            <a:r>
              <a:rPr lang="en-US">
                <a:latin typeface="Arial" charset="0"/>
                <a:cs typeface="Arial" charset="0"/>
              </a:rPr>
              <a:t> </a:t>
            </a:r>
          </a:p>
          <a:p>
            <a:pPr marL="285750" indent="-285750"/>
            <a:r>
              <a:rPr lang="en-US">
                <a:latin typeface="Arial" charset="0"/>
                <a:cs typeface="Arial" charset="0"/>
              </a:rPr>
              <a:t>EstimatedDeviation: exp. average of Deviation</a:t>
            </a:r>
          </a:p>
          <a:p>
            <a:pPr marL="285750" indent="-285750"/>
            <a:endParaRPr lang="en-US">
              <a:latin typeface="Arial" charset="0"/>
              <a:cs typeface="Arial" charset="0"/>
            </a:endParaRPr>
          </a:p>
          <a:p>
            <a:pPr marL="285750" indent="-285750"/>
            <a:r>
              <a:rPr lang="en-US">
                <a:latin typeface="Arial" charset="0"/>
                <a:cs typeface="Arial" charset="0"/>
              </a:rPr>
              <a:t>RTO = EstimatedRTT + 4 x EstimatedDeviation</a:t>
            </a: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1C5536-0159-5549-BA4D-EC2B7CBAC713}" type="slidenum">
              <a:rPr lang="en-US" sz="1400" b="0">
                <a:latin typeface="Times New Roman" charset="0"/>
              </a:rPr>
              <a:pPr eaLnBrk="1" hangingPunct="1"/>
              <a:t>90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This is all very interesting, but…..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Implementations often use a coarse-grained timer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500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msec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is typical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So what?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Above algorithms are largely irrelevant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Incurring a timeout is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expensive</a:t>
            </a:r>
          </a:p>
          <a:p>
            <a:pPr lvl="1"/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So we rely on duplicate ACKs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2ADFC6-48C3-3843-AD22-D02AC0CE4552}" type="slidenum">
              <a:rPr lang="en-US" sz="1400" b="0">
                <a:latin typeface="Times New Roman" charset="0"/>
              </a:rPr>
              <a:pPr eaLnBrk="1" hangingPunct="1"/>
              <a:t>91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3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15495</TotalTime>
  <Words>4780</Words>
  <Application>Microsoft Macintosh PowerPoint</Application>
  <PresentationFormat>On-screen Show (4:3)</PresentationFormat>
  <Paragraphs>1166</Paragraphs>
  <Slides>91</Slides>
  <Notes>69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91</vt:i4>
      </vt:variant>
    </vt:vector>
  </HeadingPairs>
  <TitlesOfParts>
    <vt:vector size="94" baseType="lpstr">
      <vt:lpstr>cs426</vt:lpstr>
      <vt:lpstr>Clip</vt:lpstr>
      <vt:lpstr>Equation</vt:lpstr>
      <vt:lpstr>Transport and TCP</vt:lpstr>
      <vt:lpstr>Announcing Project 2</vt:lpstr>
      <vt:lpstr>Announcements</vt:lpstr>
      <vt:lpstr>Clarification #1</vt:lpstr>
      <vt:lpstr>Clarification #2</vt:lpstr>
      <vt:lpstr>Clarification #3</vt:lpstr>
      <vt:lpstr>Clarification #4</vt:lpstr>
      <vt:lpstr>Agenda</vt:lpstr>
      <vt:lpstr>My Addressing Proposal</vt:lpstr>
      <vt:lpstr>My proposal for addressing</vt:lpstr>
      <vt:lpstr>Advantages</vt:lpstr>
      <vt:lpstr>Back to the future</vt:lpstr>
      <vt:lpstr>Biggest advantage…..</vt:lpstr>
      <vt:lpstr>Transport Layer</vt:lpstr>
      <vt:lpstr>Role of Transport Layer</vt:lpstr>
      <vt:lpstr>Role of Transport Layer</vt:lpstr>
      <vt:lpstr>Role of Transport Layer</vt:lpstr>
      <vt:lpstr>Role of Transport Layer</vt:lpstr>
      <vt:lpstr>What Problems Should Be Solved Here?</vt:lpstr>
      <vt:lpstr>What Is Needed to Address These?</vt:lpstr>
      <vt:lpstr>Conclusion?</vt:lpstr>
      <vt:lpstr>Logical View of Transport Protocols</vt:lpstr>
      <vt:lpstr>UDP: Datagram messaging service</vt:lpstr>
      <vt:lpstr>TCP: Reliable, in-order delivery</vt:lpstr>
      <vt:lpstr>Connections (or sessions)</vt:lpstr>
      <vt:lpstr>Services not available</vt:lpstr>
      <vt:lpstr>PowerPoint Presentation</vt:lpstr>
      <vt:lpstr>PowerPoint Presentation</vt:lpstr>
      <vt:lpstr>PowerPoint Presentation</vt:lpstr>
      <vt:lpstr>PowerPoint Presentation</vt:lpstr>
      <vt:lpstr>Multiplexing and Demultiplexing</vt:lpstr>
      <vt:lpstr>Directing packets to process</vt:lpstr>
      <vt:lpstr>UDP: User Datagram Protocol </vt:lpstr>
      <vt:lpstr>Why Would Anyone Use UDP?</vt:lpstr>
      <vt:lpstr>Popular Applications That Use UDP</vt:lpstr>
      <vt:lpstr>Transmission Control Protocol (TCP)</vt:lpstr>
      <vt:lpstr>TCP</vt:lpstr>
      <vt:lpstr>TCP Support for Reliable Delivery</vt:lpstr>
      <vt:lpstr>TCP Header</vt:lpstr>
      <vt:lpstr>TCP Header</vt:lpstr>
      <vt:lpstr>TCP Header</vt:lpstr>
      <vt:lpstr>TCP Header</vt:lpstr>
      <vt:lpstr>ACKing and Sequence Numbers</vt:lpstr>
      <vt:lpstr>Normal Pattern</vt:lpstr>
      <vt:lpstr>5 Minute Break</vt:lpstr>
      <vt:lpstr>Anagram Contest</vt:lpstr>
      <vt:lpstr>Anagram Contest</vt:lpstr>
      <vt:lpstr>TCP Header</vt:lpstr>
      <vt:lpstr>Sliding Window Flow Control</vt:lpstr>
      <vt:lpstr>Filling the Pipe</vt:lpstr>
      <vt:lpstr>Performance with Sliding Window</vt:lpstr>
      <vt:lpstr>Advertised Window Limits Rate</vt:lpstr>
      <vt:lpstr>Implementing Sliding Window</vt:lpstr>
      <vt:lpstr>Sliding Window</vt:lpstr>
      <vt:lpstr>Sliding Window</vt:lpstr>
      <vt:lpstr>Sliding Window</vt:lpstr>
      <vt:lpstr>Sliding Window</vt:lpstr>
      <vt:lpstr>Sliding Window</vt:lpstr>
      <vt:lpstr>Sliding Window, con’t</vt:lpstr>
      <vt:lpstr>TCP Header</vt:lpstr>
      <vt:lpstr>TCP Header</vt:lpstr>
      <vt:lpstr>TCP Header</vt:lpstr>
      <vt:lpstr>TCP Header</vt:lpstr>
      <vt:lpstr>Segments and Sequence Numbers</vt:lpstr>
      <vt:lpstr>TCP “Stream of Bytes” Service</vt:lpstr>
      <vt:lpstr>… Provided Using TCP “Segments”</vt:lpstr>
      <vt:lpstr>TCP Segment</vt:lpstr>
      <vt:lpstr>Sequence Numbers</vt:lpstr>
      <vt:lpstr>Initial Sequence Number (ISN)</vt:lpstr>
      <vt:lpstr>Connection Establishment: TCP’s Three-Way Handshake</vt:lpstr>
      <vt:lpstr>Establishing a TCP Connection</vt:lpstr>
      <vt:lpstr>TCP Header</vt:lpstr>
      <vt:lpstr>Step 1: A’s Initial SYN Packet</vt:lpstr>
      <vt:lpstr>Step 2: B’s SYN-ACK Packet</vt:lpstr>
      <vt:lpstr>Step 3: A’s ACK of the SYN-ACK</vt:lpstr>
      <vt:lpstr>Timing Diagram: 3-Way Handshaking</vt:lpstr>
      <vt:lpstr>What if the SYN Packet Gets Lost?</vt:lpstr>
      <vt:lpstr>SYN Loss and Web Downloads</vt:lpstr>
      <vt:lpstr>Tearing Down the Connection</vt:lpstr>
      <vt:lpstr>Normal Termination, One Side At A Time</vt:lpstr>
      <vt:lpstr>Normal Termination, Both Together</vt:lpstr>
      <vt:lpstr>Abrupt Termination</vt:lpstr>
      <vt:lpstr>Reliability: TCP Retransmission</vt:lpstr>
      <vt:lpstr>Setting Timeout Value</vt:lpstr>
      <vt:lpstr>Problem: Ambiguous Measurement</vt:lpstr>
      <vt:lpstr>Karn/Partridge Algorithm</vt:lpstr>
      <vt:lpstr>Next Step</vt:lpstr>
      <vt:lpstr>Exponential Averaging</vt:lpstr>
      <vt:lpstr>RTT Estimation</vt:lpstr>
      <vt:lpstr>Jacobson/Karels Algorithm</vt:lpstr>
      <vt:lpstr>This is all very interesting, but…..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Scott Shenker</cp:lastModifiedBy>
  <cp:revision>979</cp:revision>
  <cp:lastPrinted>2011-10-05T15:45:51Z</cp:lastPrinted>
  <dcterms:modified xsi:type="dcterms:W3CDTF">2012-10-03T16:25:33Z</dcterms:modified>
</cp:coreProperties>
</file>