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1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embeddings/oleObject5.bin" ContentType="application/vnd.openxmlformats-officedocument.oleObject"/>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embeddings/oleObject6.bin" ContentType="application/vnd.openxmlformats-officedocument.oleObject"/>
  <Override PartName="/ppt/notesSlides/notesSlide48.xml" ContentType="application/vnd.openxmlformats-officedocument.presentationml.notesSlide+xml"/>
  <Override PartName="/ppt/embeddings/oleObject7.bin" ContentType="application/vnd.openxmlformats-officedocument.oleObject"/>
  <Override PartName="/ppt/notesSlides/notesSlide49.xml" ContentType="application/vnd.openxmlformats-officedocument.presentationml.notesSlide+xml"/>
  <Override PartName="/ppt/notesSlides/notesSlide50.xml" ContentType="application/vnd.openxmlformats-officedocument.presentationml.notesSlide+xml"/>
  <Override PartName="/ppt/embeddings/oleObject8.bin" ContentType="application/vnd.openxmlformats-officedocument.oleObject"/>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75"/>
  </p:notesMasterIdLst>
  <p:handoutMasterIdLst>
    <p:handoutMasterId r:id="rId76"/>
  </p:handoutMasterIdLst>
  <p:sldIdLst>
    <p:sldId id="424" r:id="rId2"/>
    <p:sldId id="446" r:id="rId3"/>
    <p:sldId id="692" r:id="rId4"/>
    <p:sldId id="584" r:id="rId5"/>
    <p:sldId id="673" r:id="rId6"/>
    <p:sldId id="674" r:id="rId7"/>
    <p:sldId id="682" r:id="rId8"/>
    <p:sldId id="586" r:id="rId9"/>
    <p:sldId id="683" r:id="rId10"/>
    <p:sldId id="588" r:id="rId11"/>
    <p:sldId id="589" r:id="rId12"/>
    <p:sldId id="590" r:id="rId13"/>
    <p:sldId id="591" r:id="rId14"/>
    <p:sldId id="592" r:id="rId15"/>
    <p:sldId id="688" r:id="rId16"/>
    <p:sldId id="594" r:id="rId17"/>
    <p:sldId id="595" r:id="rId18"/>
    <p:sldId id="689" r:id="rId19"/>
    <p:sldId id="596" r:id="rId20"/>
    <p:sldId id="597" r:id="rId21"/>
    <p:sldId id="600" r:id="rId22"/>
    <p:sldId id="601" r:id="rId23"/>
    <p:sldId id="602" r:id="rId24"/>
    <p:sldId id="603" r:id="rId25"/>
    <p:sldId id="604" r:id="rId26"/>
    <p:sldId id="605" r:id="rId27"/>
    <p:sldId id="607" r:id="rId28"/>
    <p:sldId id="609" r:id="rId29"/>
    <p:sldId id="610" r:id="rId30"/>
    <p:sldId id="608" r:id="rId31"/>
    <p:sldId id="675" r:id="rId32"/>
    <p:sldId id="684" r:id="rId33"/>
    <p:sldId id="613" r:id="rId34"/>
    <p:sldId id="685" r:id="rId35"/>
    <p:sldId id="621" r:id="rId36"/>
    <p:sldId id="622" r:id="rId37"/>
    <p:sldId id="687" r:id="rId38"/>
    <p:sldId id="624" r:id="rId39"/>
    <p:sldId id="626" r:id="rId40"/>
    <p:sldId id="628" r:id="rId41"/>
    <p:sldId id="631" r:id="rId42"/>
    <p:sldId id="632" r:id="rId43"/>
    <p:sldId id="634" r:id="rId44"/>
    <p:sldId id="691" r:id="rId45"/>
    <p:sldId id="635" r:id="rId46"/>
    <p:sldId id="636" r:id="rId47"/>
    <p:sldId id="637" r:id="rId48"/>
    <p:sldId id="638" r:id="rId49"/>
    <p:sldId id="639" r:id="rId50"/>
    <p:sldId id="640" r:id="rId51"/>
    <p:sldId id="641" r:id="rId52"/>
    <p:sldId id="642" r:id="rId53"/>
    <p:sldId id="679" r:id="rId54"/>
    <p:sldId id="651" r:id="rId55"/>
    <p:sldId id="652" r:id="rId56"/>
    <p:sldId id="653" r:id="rId57"/>
    <p:sldId id="654" r:id="rId58"/>
    <p:sldId id="655" r:id="rId59"/>
    <p:sldId id="680" r:id="rId60"/>
    <p:sldId id="681" r:id="rId61"/>
    <p:sldId id="656" r:id="rId62"/>
    <p:sldId id="657" r:id="rId63"/>
    <p:sldId id="658" r:id="rId64"/>
    <p:sldId id="659" r:id="rId65"/>
    <p:sldId id="660" r:id="rId66"/>
    <p:sldId id="661" r:id="rId67"/>
    <p:sldId id="662" r:id="rId68"/>
    <p:sldId id="663" r:id="rId69"/>
    <p:sldId id="664" r:id="rId70"/>
    <p:sldId id="667" r:id="rId71"/>
    <p:sldId id="668" r:id="rId72"/>
    <p:sldId id="669" r:id="rId73"/>
    <p:sldId id="670" r:id="rId74"/>
  </p:sldIdLst>
  <p:sldSz cx="9144000" cy="6858000" type="screen4x3"/>
  <p:notesSz cx="7315200" cy="9601200"/>
  <p:defaultTextStyle>
    <a:defPPr>
      <a:defRPr lang="en-US"/>
    </a:defPPr>
    <a:lvl1pPr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1pPr>
    <a:lvl2pPr marL="4572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2pPr>
    <a:lvl3pPr marL="9144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3pPr>
    <a:lvl4pPr marL="13716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4pPr>
    <a:lvl5pPr marL="18288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5pPr>
    <a:lvl6pPr marL="2286000" algn="l" defTabSz="457200" rtl="0" eaLnBrk="1" latinLnBrk="0" hangingPunct="1">
      <a:defRPr sz="2000" b="1" kern="1200">
        <a:solidFill>
          <a:schemeClr val="tx1"/>
        </a:solidFill>
        <a:latin typeface="Courier New" charset="0"/>
        <a:ea typeface="ＭＳ Ｐゴシック" charset="0"/>
        <a:cs typeface="ＭＳ Ｐゴシック" charset="0"/>
      </a:defRPr>
    </a:lvl6pPr>
    <a:lvl7pPr marL="2743200" algn="l" defTabSz="457200" rtl="0" eaLnBrk="1" latinLnBrk="0" hangingPunct="1">
      <a:defRPr sz="2000" b="1" kern="1200">
        <a:solidFill>
          <a:schemeClr val="tx1"/>
        </a:solidFill>
        <a:latin typeface="Courier New" charset="0"/>
        <a:ea typeface="ＭＳ Ｐゴシック" charset="0"/>
        <a:cs typeface="ＭＳ Ｐゴシック" charset="0"/>
      </a:defRPr>
    </a:lvl7pPr>
    <a:lvl8pPr marL="3200400" algn="l" defTabSz="457200" rtl="0" eaLnBrk="1" latinLnBrk="0" hangingPunct="1">
      <a:defRPr sz="2000" b="1" kern="1200">
        <a:solidFill>
          <a:schemeClr val="tx1"/>
        </a:solidFill>
        <a:latin typeface="Courier New" charset="0"/>
        <a:ea typeface="ＭＳ Ｐゴシック" charset="0"/>
        <a:cs typeface="ＭＳ Ｐゴシック" charset="0"/>
      </a:defRPr>
    </a:lvl8pPr>
    <a:lvl9pPr marL="3657600" algn="l" defTabSz="457200" rtl="0" eaLnBrk="1" latinLnBrk="0" hangingPunct="1">
      <a:defRPr sz="2000" b="1" kern="1200">
        <a:solidFill>
          <a:schemeClr val="tx1"/>
        </a:solidFill>
        <a:latin typeface="Courier Ne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hiddenSlides="1" frameSlides="1"/>
  <p:clrMru>
    <a:srgbClr val="FFFF99"/>
    <a:srgbClr val="FFCC99"/>
    <a:srgbClr val="FF3300"/>
    <a:srgbClr val="CCFFFF"/>
    <a:srgbClr val="FFCC00"/>
    <a:srgbClr val="FF7C8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216" y="-112"/>
      </p:cViewPr>
      <p:guideLst>
        <p:guide orient="horz" pos="2160"/>
        <p:guide pos="2880"/>
      </p:guideLst>
    </p:cSldViewPr>
  </p:slideViewPr>
  <p:outlineViewPr>
    <p:cViewPr>
      <p:scale>
        <a:sx n="33" d="100"/>
        <a:sy n="33" d="100"/>
      </p:scale>
      <p:origin x="0" y="26264"/>
    </p:cViewPr>
  </p:outlineViewPr>
  <p:notesTextViewPr>
    <p:cViewPr>
      <p:scale>
        <a:sx n="66" d="100"/>
        <a:sy n="66" d="100"/>
      </p:scale>
      <p:origin x="0" y="0"/>
    </p:cViewPr>
  </p:notesTextViewPr>
  <p:sorterViewPr>
    <p:cViewPr>
      <p:scale>
        <a:sx n="85" d="100"/>
        <a:sy n="85" d="100"/>
      </p:scale>
      <p:origin x="0" y="0"/>
    </p:cViewPr>
  </p:sorterViewPr>
  <p:notesViewPr>
    <p:cSldViewPr>
      <p:cViewPr varScale="1">
        <p:scale>
          <a:sx n="80" d="100"/>
          <a:sy n="80" d="100"/>
        </p:scale>
        <p:origin x="-1296"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handoutMaster" Target="handoutMasters/handoutMaster1.xml"/><Relationship Id="rId77" Type="http://schemas.openxmlformats.org/officeDocument/2006/relationships/printerSettings" Target="printerSettings/printerSettings1.bin"/><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ea typeface="+mn-ea"/>
                <a:cs typeface="+mn-cs"/>
              </a:defRPr>
            </a:lvl1pPr>
          </a:lstStyle>
          <a:p>
            <a:pPr>
              <a:defRPr/>
            </a:pPr>
            <a:endParaRPr lang="en-US"/>
          </a:p>
        </p:txBody>
      </p:sp>
      <p:sp>
        <p:nvSpPr>
          <p:cNvPr id="10649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defTabSz="966788">
              <a:defRPr sz="1300">
                <a:ea typeface="+mn-ea"/>
                <a:cs typeface="+mn-cs"/>
              </a:defRPr>
            </a:lvl1pPr>
          </a:lstStyle>
          <a:p>
            <a:pPr>
              <a:defRPr/>
            </a:pPr>
            <a:endParaRPr lang="en-US"/>
          </a:p>
        </p:txBody>
      </p:sp>
      <p:sp>
        <p:nvSpPr>
          <p:cNvPr id="10650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defTabSz="966788">
              <a:defRPr sz="1300" smtClean="0">
                <a:cs typeface="Arial" charset="0"/>
              </a:defRPr>
            </a:lvl1pPr>
          </a:lstStyle>
          <a:p>
            <a:pPr>
              <a:defRPr/>
            </a:pPr>
            <a:fld id="{02EF8BA3-F8A3-EA43-855D-AAC46D8EC83E}" type="slidenum">
              <a:rPr lang="en-US"/>
              <a:pPr>
                <a:defRPr/>
              </a:pPr>
              <a:t>‹#›</a:t>
            </a:fld>
            <a:endParaRPr lang="en-US"/>
          </a:p>
        </p:txBody>
      </p:sp>
    </p:spTree>
    <p:extLst>
      <p:ext uri="{BB962C8B-B14F-4D97-AF65-F5344CB8AC3E}">
        <p14:creationId xmlns:p14="http://schemas.microsoft.com/office/powerpoint/2010/main" val="1405048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defTabSz="957263">
              <a:defRPr sz="1300" b="0">
                <a:latin typeface="Times New Roman"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61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defTabSz="957263">
              <a:defRPr sz="1300" b="0" smtClean="0">
                <a:latin typeface="Times New Roman" charset="0"/>
                <a:cs typeface="Arial" charset="0"/>
              </a:defRPr>
            </a:lvl1pPr>
          </a:lstStyle>
          <a:p>
            <a:pPr>
              <a:defRPr/>
            </a:pPr>
            <a:fld id="{973AB7D2-44D9-C341-97F4-AF3A6AE0BBCF}" type="slidenum">
              <a:rPr lang="en-US"/>
              <a:pPr>
                <a:defRPr/>
              </a:pPr>
              <a:t>‹#›</a:t>
            </a:fld>
            <a:endParaRPr lang="en-US"/>
          </a:p>
        </p:txBody>
      </p:sp>
    </p:spTree>
    <p:extLst>
      <p:ext uri="{BB962C8B-B14F-4D97-AF65-F5344CB8AC3E}">
        <p14:creationId xmlns:p14="http://schemas.microsoft.com/office/powerpoint/2010/main" val="179817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9D0CE26-0361-414C-90C9-5EFABCBC4EFB}" type="slidenum">
              <a:rPr lang="en-US" sz="1300" b="0">
                <a:latin typeface="Times New Roman" charset="0"/>
              </a:rPr>
              <a:pPr eaLnBrk="1" hangingPunct="1"/>
              <a:t>1</a:t>
            </a:fld>
            <a:endParaRPr lang="en-US" sz="1300" b="0">
              <a:latin typeface="Times New Roman" charset="0"/>
            </a:endParaRPr>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F9CFF8F-FEAD-5F40-A538-3E6432ED87D2}" type="slidenum">
              <a:rPr lang="en-US" sz="1300" b="0">
                <a:latin typeface="Times New Roman" charset="0"/>
              </a:rPr>
              <a:pPr eaLnBrk="1" hangingPunct="1"/>
              <a:t>17</a:t>
            </a:fld>
            <a:endParaRPr lang="en-US" sz="1300" b="0">
              <a:latin typeface="Times New Roman" charset="0"/>
            </a:endParaRPr>
          </a:p>
        </p:txBody>
      </p:sp>
      <p:sp>
        <p:nvSpPr>
          <p:cNvPr id="81923" name="Rectangle 2"/>
          <p:cNvSpPr>
            <a:spLocks noGrp="1" noRot="1" noChangeAspect="1" noChangeArrowheads="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85D36895-F93F-9D4B-ABEC-596D79CD530A}" type="slidenum">
              <a:rPr lang="en-US" sz="1300" b="0">
                <a:latin typeface="Times New Roman" charset="0"/>
              </a:rPr>
              <a:pPr eaLnBrk="1" hangingPunct="1"/>
              <a:t>19</a:t>
            </a:fld>
            <a:endParaRPr lang="en-US" sz="1300" b="0">
              <a:latin typeface="Times New Roman" charset="0"/>
            </a:endParaRPr>
          </a:p>
        </p:txBody>
      </p:sp>
      <p:sp>
        <p:nvSpPr>
          <p:cNvPr id="83971" name="Rectangle 2"/>
          <p:cNvSpPr>
            <a:spLocks noGrp="1" noRot="1" noChangeAspect="1" noChangeArrowheads="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64D573E-B065-F64F-88D8-A30DCBC1013D}" type="slidenum">
              <a:rPr lang="en-US" sz="1300" b="0">
                <a:latin typeface="Times New Roman" charset="0"/>
              </a:rPr>
              <a:pPr eaLnBrk="1" hangingPunct="1"/>
              <a:t>20</a:t>
            </a:fld>
            <a:endParaRPr lang="en-US" sz="1300" b="0">
              <a:latin typeface="Times New Roman" charset="0"/>
            </a:endParaRPr>
          </a:p>
        </p:txBody>
      </p:sp>
      <p:sp>
        <p:nvSpPr>
          <p:cNvPr id="86019" name="Rectangle 2"/>
          <p:cNvSpPr>
            <a:spLocks noGrp="1" noRot="1" noChangeAspect="1" noChangeArrowheads="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ea typeface="ＭＳ Ｐゴシック" charset="0"/>
                <a:cs typeface="ＭＳ Ｐゴシック" charset="0"/>
              </a:rPr>
              <a:t>Most common case: this mixed usage: host to local: recursive; local: iterative</a:t>
            </a:r>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E7A2AF4-21A1-4549-972D-2D4D3C966DCF}" type="slidenum">
              <a:rPr lang="en-US" sz="1300" b="0">
                <a:latin typeface="Times New Roman" charset="0"/>
              </a:rPr>
              <a:pPr eaLnBrk="1" hangingPunct="1"/>
              <a:t>21</a:t>
            </a:fld>
            <a:endParaRPr lang="en-US" sz="1300" b="0">
              <a:latin typeface="Times New Roman" charset="0"/>
            </a:endParaRPr>
          </a:p>
        </p:txBody>
      </p:sp>
      <p:sp>
        <p:nvSpPr>
          <p:cNvPr id="92163" name="Rectangle 2"/>
          <p:cNvSpPr>
            <a:spLocks noGrp="1" noRot="1" noChangeAspect="1" noChangeArrowheads="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F244B183-CBA1-BA47-8281-488AF6A9CE4D}" type="slidenum">
              <a:rPr lang="en-US" sz="1300" b="0">
                <a:latin typeface="Times New Roman" charset="0"/>
              </a:rPr>
              <a:pPr eaLnBrk="1" hangingPunct="1"/>
              <a:t>22</a:t>
            </a:fld>
            <a:endParaRPr lang="en-US" sz="1300" b="0">
              <a:latin typeface="Times New Roman" charset="0"/>
            </a:endParaRPr>
          </a:p>
        </p:txBody>
      </p:sp>
      <p:sp>
        <p:nvSpPr>
          <p:cNvPr id="94211" name="Rectangle 2"/>
          <p:cNvSpPr>
            <a:spLocks noGrp="1" noRot="1" noChangeAspect="1" noChangeArrowheads="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363FA03-2C6B-F143-8AD7-5D3E3688122D}" type="slidenum">
              <a:rPr lang="en-US" sz="1300" b="0">
                <a:latin typeface="Times New Roman" charset="0"/>
              </a:rPr>
              <a:pPr eaLnBrk="1" hangingPunct="1"/>
              <a:t>23</a:t>
            </a:fld>
            <a:endParaRPr lang="en-US" sz="1300" b="0">
              <a:latin typeface="Times New Roman" charset="0"/>
            </a:endParaRPr>
          </a:p>
        </p:txBody>
      </p:sp>
      <p:sp>
        <p:nvSpPr>
          <p:cNvPr id="96259" name="Rectangle 2"/>
          <p:cNvSpPr>
            <a:spLocks noGrp="1" noRot="1" noChangeAspect="1" noChangeArrowheads="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ea typeface="ＭＳ Ｐゴシック" charset="0"/>
                <a:cs typeface="ＭＳ Ｐゴシック" charset="0"/>
              </a:rPr>
              <a:t>Know</a:t>
            </a:r>
            <a:r>
              <a:rPr lang="en-US" baseline="0" dirty="0" smtClean="0">
                <a:ea typeface="ＭＳ Ｐゴシック" charset="0"/>
                <a:cs typeface="ＭＳ Ｐゴシック" charset="0"/>
              </a:rPr>
              <a:t> this slide.</a:t>
            </a:r>
            <a:endParaRPr lang="en-US" dirty="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1E3B454-6E41-A34F-AF18-5C882F5953B9}" type="slidenum">
              <a:rPr lang="en-US" sz="1300" b="0">
                <a:latin typeface="Times New Roman" charset="0"/>
              </a:rPr>
              <a:pPr eaLnBrk="1" hangingPunct="1"/>
              <a:t>24</a:t>
            </a:fld>
            <a:endParaRPr lang="en-US" sz="1300" b="0">
              <a:latin typeface="Times New Roman" charset="0"/>
            </a:endParaRPr>
          </a:p>
        </p:txBody>
      </p:sp>
      <p:sp>
        <p:nvSpPr>
          <p:cNvPr id="98307" name="Rectangle 2"/>
          <p:cNvSpPr>
            <a:spLocks noGrp="1" noRot="1" noChangeAspect="1" noChangeArrowheads="1"/>
          </p:cNvSpPr>
          <p:nvPr>
            <p:ph type="sldImg"/>
          </p:nvPr>
        </p:nvSpPr>
        <p:spPr>
          <a:solidFill>
            <a:srgbClr val="FFFFFF"/>
          </a:solidFill>
          <a:ln/>
        </p:spPr>
      </p:sp>
      <p:sp>
        <p:nvSpPr>
          <p:cNvPr id="983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ea typeface="ＭＳ Ｐゴシック" charset="0"/>
                <a:cs typeface="ＭＳ Ｐゴシック" charset="0"/>
              </a:rPr>
              <a:t>Walk through format</a:t>
            </a:r>
            <a:endParaRPr lang="en-US" dirty="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8E6DECEB-02F6-8C41-99F5-759492C41FD1}" type="slidenum">
              <a:rPr lang="en-US" sz="1300" b="0">
                <a:latin typeface="Times New Roman" charset="0"/>
              </a:rPr>
              <a:pPr eaLnBrk="1" hangingPunct="1"/>
              <a:t>25</a:t>
            </a:fld>
            <a:endParaRPr lang="en-US" sz="1300" b="0">
              <a:latin typeface="Times New Roman" charset="0"/>
            </a:endParaRPr>
          </a:p>
        </p:txBody>
      </p:sp>
      <p:sp>
        <p:nvSpPr>
          <p:cNvPr id="100355" name="Rectangle 2"/>
          <p:cNvSpPr>
            <a:spLocks noGrp="1" noRot="1" noChangeAspect="1" noChangeArrowheads="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FB48A9B-A11B-184D-93FA-D417757F8248}" type="slidenum">
              <a:rPr lang="en-US" sz="1300" b="0">
                <a:latin typeface="Times New Roman" charset="0"/>
              </a:rPr>
              <a:pPr eaLnBrk="1" hangingPunct="1"/>
              <a:t>26</a:t>
            </a:fld>
            <a:endParaRPr lang="en-US" sz="1300" b="0">
              <a:latin typeface="Times New Roman" charset="0"/>
            </a:endParaRPr>
          </a:p>
        </p:txBody>
      </p:sp>
      <p:sp>
        <p:nvSpPr>
          <p:cNvPr id="102403" name="Rectangle 2"/>
          <p:cNvSpPr>
            <a:spLocks noGrp="1" noRot="1" noChangeAspect="1" noChangeArrowheads="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Nxdomain</a:t>
            </a:r>
            <a:r>
              <a:rPr lang="en-US" dirty="0" smtClean="0"/>
              <a:t> = nonexistent domain</a:t>
            </a:r>
            <a:endParaRPr lang="en-US" dirty="0"/>
          </a:p>
        </p:txBody>
      </p:sp>
      <p:sp>
        <p:nvSpPr>
          <p:cNvPr id="4" name="Slide Number Placeholder 3"/>
          <p:cNvSpPr>
            <a:spLocks noGrp="1"/>
          </p:cNvSpPr>
          <p:nvPr>
            <p:ph type="sldNum" sz="quarter" idx="10"/>
          </p:nvPr>
        </p:nvSpPr>
        <p:spPr/>
        <p:txBody>
          <a:bodyPr/>
          <a:lstStyle/>
          <a:p>
            <a:pPr>
              <a:defRPr/>
            </a:pPr>
            <a:fld id="{973AB7D2-44D9-C341-97F4-AF3A6AE0BBCF}" type="slidenum">
              <a:rPr lang="en-US" smtClean="0"/>
              <a:pPr>
                <a:defRPr/>
              </a:pPr>
              <a:t>28</a:t>
            </a:fld>
            <a:endParaRPr lang="en-US"/>
          </a:p>
        </p:txBody>
      </p:sp>
    </p:spTree>
    <p:extLst>
      <p:ext uri="{BB962C8B-B14F-4D97-AF65-F5344CB8AC3E}">
        <p14:creationId xmlns:p14="http://schemas.microsoft.com/office/powerpoint/2010/main" val="621669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F08BAEC-03B0-A04E-B111-D9E2D4A28CE4}" type="slidenum">
              <a:rPr lang="en-US" sz="1300" b="0">
                <a:latin typeface="Times New Roman" charset="0"/>
              </a:rPr>
              <a:pPr eaLnBrk="1" hangingPunct="1"/>
              <a:t>4</a:t>
            </a:fld>
            <a:endParaRPr lang="en-US" sz="1300" b="0">
              <a:latin typeface="Times New Roman" charset="0"/>
            </a:endParaRPr>
          </a:p>
        </p:txBody>
      </p:sp>
      <p:sp>
        <p:nvSpPr>
          <p:cNvPr id="60419" name="Rectangle 2"/>
          <p:cNvSpPr>
            <a:spLocks noGrp="1" noRot="1" noChangeAspect="1" noChangeArrowheads="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endParaRPr lang="en-US" dirty="0"/>
          </a:p>
        </p:txBody>
      </p:sp>
      <p:sp>
        <p:nvSpPr>
          <p:cNvPr id="4" name="Slide Number Placeholder 3"/>
          <p:cNvSpPr>
            <a:spLocks noGrp="1"/>
          </p:cNvSpPr>
          <p:nvPr>
            <p:ph type="sldNum" sz="quarter" idx="10"/>
          </p:nvPr>
        </p:nvSpPr>
        <p:spPr/>
        <p:txBody>
          <a:bodyPr/>
          <a:lstStyle/>
          <a:p>
            <a:pPr>
              <a:defRPr/>
            </a:pPr>
            <a:fld id="{973AB7D2-44D9-C341-97F4-AF3A6AE0BBCF}" type="slidenum">
              <a:rPr lang="en-US" smtClean="0"/>
              <a:pPr>
                <a:defRPr/>
              </a:pPr>
              <a:t>31</a:t>
            </a:fld>
            <a:endParaRPr lang="en-US"/>
          </a:p>
        </p:txBody>
      </p:sp>
    </p:spTree>
    <p:extLst>
      <p:ext uri="{BB962C8B-B14F-4D97-AF65-F5344CB8AC3E}">
        <p14:creationId xmlns:p14="http://schemas.microsoft.com/office/powerpoint/2010/main" val="1697451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212291D-C3C3-4A46-B6F7-C719CE601E5B}" type="slidenum">
              <a:rPr lang="en-US" sz="1300" b="0">
                <a:latin typeface="Times New Roman" charset="0"/>
              </a:rPr>
              <a:pPr eaLnBrk="1" hangingPunct="1"/>
              <a:t>33</a:t>
            </a:fld>
            <a:endParaRPr lang="en-US" sz="1300" b="0">
              <a:latin typeface="Times New Roman" charset="0"/>
            </a:endParaRPr>
          </a:p>
        </p:txBody>
      </p:sp>
      <p:sp>
        <p:nvSpPr>
          <p:cNvPr id="114691" name="Rectangle 2"/>
          <p:cNvSpPr>
            <a:spLocks noGrp="1" noRot="1" noChangeAspect="1" noChangeArrowheads="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F08BAEC-03B0-A04E-B111-D9E2D4A28CE4}" type="slidenum">
              <a:rPr lang="en-US" sz="1300" b="0">
                <a:latin typeface="Times New Roman" charset="0"/>
              </a:rPr>
              <a:pPr eaLnBrk="1" hangingPunct="1"/>
              <a:t>34</a:t>
            </a:fld>
            <a:endParaRPr lang="en-US" sz="1300" b="0">
              <a:latin typeface="Times New Roman" charset="0"/>
            </a:endParaRPr>
          </a:p>
        </p:txBody>
      </p:sp>
      <p:sp>
        <p:nvSpPr>
          <p:cNvPr id="60419" name="Rectangle 2"/>
          <p:cNvSpPr>
            <a:spLocks noGrp="1" noRot="1" noChangeAspect="1" noChangeArrowheads="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E1F5FFE-DA7F-4947-BBC6-ADC6EEF77A0A}" type="slidenum">
              <a:rPr lang="en-US" sz="1300" b="0">
                <a:latin typeface="Times New Roman" charset="0"/>
              </a:rPr>
              <a:pPr eaLnBrk="1" hangingPunct="1"/>
              <a:t>35</a:t>
            </a:fld>
            <a:endParaRPr lang="en-US" sz="1300" b="0">
              <a:latin typeface="Times New Roman" charset="0"/>
            </a:endParaRPr>
          </a:p>
        </p:txBody>
      </p:sp>
      <p:sp>
        <p:nvSpPr>
          <p:cNvPr id="27651" name="Rectangle 2"/>
          <p:cNvSpPr>
            <a:spLocks noGrp="1" noRot="1" noChangeAspect="1" noChangeArrowheads="1" noTextEdit="1"/>
          </p:cNvSpPr>
          <p:nvPr>
            <p:ph type="sldImg"/>
          </p:nvPr>
        </p:nvSpPr>
        <p:spPr>
          <a:xfrm>
            <a:off x="1258888" y="720725"/>
            <a:ext cx="4800600" cy="3600450"/>
          </a:xfrm>
          <a:ln/>
        </p:spPr>
      </p:sp>
      <p:sp>
        <p:nvSpPr>
          <p:cNvPr id="27652"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AEBA379-93A0-A04E-87C9-E0D3C80309CA}" type="slidenum">
              <a:rPr lang="en-US" sz="1300" b="0">
                <a:latin typeface="Times New Roman" charset="0"/>
              </a:rPr>
              <a:pPr eaLnBrk="1" hangingPunct="1"/>
              <a:t>36</a:t>
            </a:fld>
            <a:endParaRPr lang="en-US" sz="1300" b="0">
              <a:latin typeface="Times New Roman" charset="0"/>
            </a:endParaRPr>
          </a:p>
        </p:txBody>
      </p:sp>
      <p:sp>
        <p:nvSpPr>
          <p:cNvPr id="29699" name="Rectangle 2"/>
          <p:cNvSpPr>
            <a:spLocks noGrp="1" noRot="1" noChangeAspect="1" noChangeArrowheads="1" noTextEdit="1"/>
          </p:cNvSpPr>
          <p:nvPr>
            <p:ph type="sldImg"/>
          </p:nvPr>
        </p:nvSpPr>
        <p:spPr>
          <a:xfrm>
            <a:off x="1258888" y="720725"/>
            <a:ext cx="4800600" cy="3600450"/>
          </a:xfrm>
          <a:ln/>
        </p:spPr>
      </p:sp>
      <p:sp>
        <p:nvSpPr>
          <p:cNvPr id="29700"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A6F33496-7387-534C-BBBA-05DE0EA6CD13}" type="slidenum">
              <a:rPr lang="en-US" sz="1300" b="0">
                <a:latin typeface="Times New Roman" charset="0"/>
              </a:rPr>
              <a:pPr eaLnBrk="1" hangingPunct="1"/>
              <a:t>39</a:t>
            </a:fld>
            <a:endParaRPr lang="en-US" sz="1300" b="0">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EF34FCE-8377-C544-BBA4-2B5662EEC5D7}" type="slidenum">
              <a:rPr lang="en-US" sz="1300" b="0">
                <a:latin typeface="Times New Roman" charset="0"/>
              </a:rPr>
              <a:pPr eaLnBrk="1" hangingPunct="1"/>
              <a:t>40</a:t>
            </a:fld>
            <a:endParaRPr lang="en-US" sz="1300" b="0">
              <a:latin typeface="Times New Roman"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Each object is uniquely identified.  How?</a:t>
            </a:r>
          </a:p>
          <a:p>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609F867-9013-3B45-ABDA-3BDB8C9B34E7}" type="slidenum">
              <a:rPr lang="en-US" sz="1300" b="0">
                <a:latin typeface="Times New Roman" charset="0"/>
              </a:rPr>
              <a:pPr eaLnBrk="1" hangingPunct="1"/>
              <a:t>41</a:t>
            </a:fld>
            <a:endParaRPr lang="en-US" sz="1300" b="0">
              <a:latin typeface="Times New Roman"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5E34C96-5F6F-F44B-9A6B-C6DCD7C0B348}" type="slidenum">
              <a:rPr lang="en-US" sz="1300" b="0">
                <a:latin typeface="Times New Roman" charset="0"/>
              </a:rPr>
              <a:pPr eaLnBrk="1" hangingPunct="1"/>
              <a:t>42</a:t>
            </a:fld>
            <a:endParaRPr lang="en-US" sz="1300" b="0">
              <a:latin typeface="Times New Roman"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 this</a:t>
            </a:r>
          </a:p>
          <a:p>
            <a:r>
              <a:rPr lang="en-US" dirty="0" smtClean="0"/>
              <a:t>Draw!!!</a:t>
            </a:r>
            <a:endParaRPr lang="en-US" dirty="0"/>
          </a:p>
        </p:txBody>
      </p:sp>
      <p:sp>
        <p:nvSpPr>
          <p:cNvPr id="4" name="Slide Number Placeholder 3"/>
          <p:cNvSpPr>
            <a:spLocks noGrp="1"/>
          </p:cNvSpPr>
          <p:nvPr>
            <p:ph type="sldNum" sz="quarter" idx="10"/>
          </p:nvPr>
        </p:nvSpPr>
        <p:spPr/>
        <p:txBody>
          <a:bodyPr/>
          <a:lstStyle/>
          <a:p>
            <a:pPr>
              <a:defRPr/>
            </a:pPr>
            <a:fld id="{973AB7D2-44D9-C341-97F4-AF3A6AE0BBCF}" type="slidenum">
              <a:rPr lang="en-US" smtClean="0"/>
              <a:pPr>
                <a:defRPr/>
              </a:pPr>
              <a:t>43</a:t>
            </a:fld>
            <a:endParaRPr lang="en-US"/>
          </a:p>
        </p:txBody>
      </p:sp>
    </p:spTree>
    <p:extLst>
      <p:ext uri="{BB962C8B-B14F-4D97-AF65-F5344CB8AC3E}">
        <p14:creationId xmlns:p14="http://schemas.microsoft.com/office/powerpoint/2010/main" val="214397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F2A1D53B-0B65-174C-A832-8F76934966BD}" type="slidenum">
              <a:rPr lang="en-US" sz="1300" b="0">
                <a:latin typeface="Times New Roman" charset="0"/>
              </a:rPr>
              <a:pPr eaLnBrk="1" hangingPunct="1"/>
              <a:t>8</a:t>
            </a:fld>
            <a:endParaRPr lang="en-US" sz="1300" b="0">
              <a:latin typeface="Times New Roman" charset="0"/>
            </a:endParaRPr>
          </a:p>
        </p:txBody>
      </p:sp>
      <p:sp>
        <p:nvSpPr>
          <p:cNvPr id="64515" name="Rectangle 2"/>
          <p:cNvSpPr>
            <a:spLocks noGrp="1" noRot="1" noChangeAspect="1" noChangeArrowheads="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338B078-F60A-0E4A-8857-A58C8226E0A2}" type="slidenum">
              <a:rPr lang="en-US" sz="1300" b="0">
                <a:latin typeface="Times New Roman" charset="0"/>
              </a:rPr>
              <a:pPr eaLnBrk="1" hangingPunct="1"/>
              <a:t>45</a:t>
            </a:fld>
            <a:endParaRPr lang="en-US" sz="1300" b="0">
              <a:latin typeface="Times New Roman"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CA8F352-6812-6C44-A01F-72FF3CBC835B}" type="slidenum">
              <a:rPr lang="en-US" sz="1300" b="0">
                <a:latin typeface="Times New Roman" charset="0"/>
              </a:rPr>
              <a:pPr eaLnBrk="1" hangingPunct="1"/>
              <a:t>46</a:t>
            </a:fld>
            <a:endParaRPr lang="en-US" sz="1300" b="0">
              <a:latin typeface="Times New Roman"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charset="0"/>
                <a:cs typeface="ＭＳ Ｐゴシック" charset="0"/>
              </a:rPr>
              <a:t>We</a:t>
            </a:r>
            <a:r>
              <a:rPr lang="ja-JP" altLang="en-US" dirty="0">
                <a:ea typeface="ＭＳ Ｐゴシック" charset="0"/>
                <a:cs typeface="ＭＳ Ｐゴシック" charset="0"/>
              </a:rPr>
              <a:t>’</a:t>
            </a:r>
            <a:r>
              <a:rPr lang="en-US" dirty="0" err="1">
                <a:ea typeface="ＭＳ Ｐゴシック" charset="0"/>
                <a:cs typeface="ＭＳ Ｐゴシック" charset="0"/>
              </a:rPr>
              <a:t>ll</a:t>
            </a:r>
            <a:r>
              <a:rPr lang="en-US" dirty="0">
                <a:ea typeface="ＭＳ Ｐゴシック" charset="0"/>
                <a:cs typeface="ＭＳ Ｐゴシック" charset="0"/>
              </a:rPr>
              <a:t> come back to this header stuff later.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6244D1B-90E3-7D49-8F1E-1179976906D4}" type="slidenum">
              <a:rPr lang="en-US" sz="1300" b="0">
                <a:latin typeface="Times New Roman" charset="0"/>
              </a:rPr>
              <a:pPr eaLnBrk="1" hangingPunct="1"/>
              <a:t>47</a:t>
            </a:fld>
            <a:endParaRPr lang="en-US" sz="1300" b="0">
              <a:latin typeface="Times New Roman"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A88EA96-1035-6445-B11C-9A58B63AD1A6}" type="slidenum">
              <a:rPr lang="en-US" sz="1300" b="0">
                <a:latin typeface="Times New Roman" charset="0"/>
              </a:rPr>
              <a:pPr eaLnBrk="1" hangingPunct="1"/>
              <a:t>48</a:t>
            </a:fld>
            <a:endParaRPr lang="en-US" sz="1300" b="0">
              <a:latin typeface="Times New Roman"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We talked about optional data -- you might have noticed an </a:t>
            </a:r>
            <a:r>
              <a:rPr lang="ja-JP" altLang="en-US">
                <a:ea typeface="ＭＳ Ｐゴシック" charset="0"/>
                <a:cs typeface="ＭＳ Ｐゴシック" charset="0"/>
              </a:rPr>
              <a:t>“</a:t>
            </a:r>
            <a:r>
              <a:rPr lang="en-US">
                <a:ea typeface="ＭＳ Ｐゴシック" charset="0"/>
                <a:cs typeface="ＭＳ Ｐゴシック" charset="0"/>
              </a:rPr>
              <a:t>if-modified-since</a:t>
            </a:r>
            <a:r>
              <a:rPr lang="ja-JP" altLang="en-US">
                <a:ea typeface="ＭＳ Ｐゴシック" charset="0"/>
                <a:cs typeface="ＭＳ Ｐゴシック" charset="0"/>
              </a:rPr>
              <a:t>”</a:t>
            </a:r>
            <a:r>
              <a:rPr lang="en-US">
                <a:ea typeface="ＭＳ Ｐゴシック" charset="0"/>
                <a:cs typeface="ＭＳ Ｐゴシック" charset="0"/>
              </a:rPr>
              <a:t> in that previous slide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84D1D5B-0021-F849-8058-30944C7DE58C}" type="slidenum">
              <a:rPr lang="en-US" sz="1300" b="0">
                <a:latin typeface="Times New Roman" charset="0"/>
              </a:rPr>
              <a:pPr eaLnBrk="1" hangingPunct="1"/>
              <a:t>49</a:t>
            </a:fld>
            <a:endParaRPr lang="en-US" sz="1300" b="0">
              <a:latin typeface="Times New Roman"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444F90A-85B0-E645-AA4D-9AF7F4A64B15}" type="slidenum">
              <a:rPr lang="en-US" sz="1300" b="0">
                <a:latin typeface="Times New Roman" charset="0"/>
              </a:rPr>
              <a:pPr eaLnBrk="1" hangingPunct="1"/>
              <a:t>50</a:t>
            </a:fld>
            <a:endParaRPr lang="en-US" sz="1300" b="0">
              <a:latin typeface="Times New Roman"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Pause for a second--- stateless…!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F7FD136-E245-E349-86E6-FB48F06477F1}" type="slidenum">
              <a:rPr lang="en-US" sz="1300" b="0">
                <a:latin typeface="Times New Roman" charset="0"/>
              </a:rPr>
              <a:pPr eaLnBrk="1" hangingPunct="1"/>
              <a:t>51</a:t>
            </a:fld>
            <a:endParaRPr lang="en-US" sz="1300"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Fate sharing</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B0E47807-187F-3B45-86B4-420F6EFD93CE}" type="slidenum">
              <a:rPr lang="en-US" sz="1300" b="0">
                <a:latin typeface="Times New Roman" charset="0"/>
              </a:rPr>
              <a:pPr eaLnBrk="1" hangingPunct="1"/>
              <a:t>52</a:t>
            </a:fld>
            <a:endParaRPr lang="en-US" sz="1300" b="0">
              <a:latin typeface="Times New Roman"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Creates a notion of a </a:t>
            </a:r>
            <a:r>
              <a:rPr lang="ja-JP" altLang="en-US">
                <a:ea typeface="ＭＳ Ｐゴシック" charset="0"/>
                <a:cs typeface="ＭＳ Ｐゴシック" charset="0"/>
              </a:rPr>
              <a:t>“</a:t>
            </a:r>
            <a:r>
              <a:rPr lang="en-US">
                <a:ea typeface="ＭＳ Ｐゴシック" charset="0"/>
                <a:cs typeface="ＭＳ Ｐゴシック" charset="0"/>
              </a:rPr>
              <a:t>SESSION</a:t>
            </a:r>
            <a:r>
              <a:rPr lang="ja-JP" altLang="en-US">
                <a:ea typeface="ＭＳ Ｐゴシック" charset="0"/>
                <a:cs typeface="ＭＳ Ｐゴシック" charset="0"/>
              </a:rPr>
              <a:t>”</a:t>
            </a:r>
            <a:r>
              <a:rPr lang="en-US">
                <a:ea typeface="ＭＳ Ｐゴシック" charset="0"/>
                <a:cs typeface="ＭＳ Ｐゴシック" charset="0"/>
              </a:rPr>
              <a:t> for the user</a:t>
            </a:r>
          </a:p>
          <a:p>
            <a:r>
              <a:rPr lang="en-US">
                <a:ea typeface="ＭＳ Ｐゴシック" charset="0"/>
                <a:cs typeface="ＭＳ Ｐゴシック" charset="0"/>
              </a:rPr>
              <a:t>Customize the user experience</a:t>
            </a:r>
          </a:p>
          <a:p>
            <a:r>
              <a:rPr lang="en-US">
                <a:ea typeface="ＭＳ Ｐゴシック" charset="0"/>
                <a:cs typeface="ＭＳ Ｐゴシック" charset="0"/>
              </a:rPr>
              <a:t>Statefulness comes from the client side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F08BAEC-03B0-A04E-B111-D9E2D4A28CE4}" type="slidenum">
              <a:rPr lang="en-US" sz="1300" b="0">
                <a:latin typeface="Times New Roman" charset="0"/>
              </a:rPr>
              <a:pPr eaLnBrk="1" hangingPunct="1"/>
              <a:t>53</a:t>
            </a:fld>
            <a:endParaRPr lang="en-US" sz="1300" b="0">
              <a:latin typeface="Times New Roman" charset="0"/>
            </a:endParaRPr>
          </a:p>
        </p:txBody>
      </p:sp>
      <p:sp>
        <p:nvSpPr>
          <p:cNvPr id="60419" name="Rectangle 2"/>
          <p:cNvSpPr>
            <a:spLocks noGrp="1" noRot="1" noChangeAspect="1" noChangeArrowheads="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C9032E1-727F-D74C-82D6-F670C2A88101}" type="slidenum">
              <a:rPr lang="en-US" sz="1300" b="0">
                <a:latin typeface="Times New Roman" charset="0"/>
              </a:rPr>
              <a:pPr eaLnBrk="1" hangingPunct="1"/>
              <a:t>54</a:t>
            </a:fld>
            <a:endParaRPr lang="en-US" sz="1300" b="0">
              <a:latin typeface="Times New Roman"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have one without the other…</a:t>
            </a:r>
            <a:endParaRPr lang="en-US" dirty="0"/>
          </a:p>
        </p:txBody>
      </p:sp>
      <p:sp>
        <p:nvSpPr>
          <p:cNvPr id="4" name="Slide Number Placeholder 3"/>
          <p:cNvSpPr>
            <a:spLocks noGrp="1"/>
          </p:cNvSpPr>
          <p:nvPr>
            <p:ph type="sldNum" sz="quarter" idx="10"/>
          </p:nvPr>
        </p:nvSpPr>
        <p:spPr/>
        <p:txBody>
          <a:bodyPr/>
          <a:lstStyle/>
          <a:p>
            <a:pPr>
              <a:defRPr/>
            </a:pPr>
            <a:fld id="{973AB7D2-44D9-C341-97F4-AF3A6AE0BBCF}" type="slidenum">
              <a:rPr lang="en-US" smtClean="0"/>
              <a:pPr>
                <a:defRPr/>
              </a:pPr>
              <a:t>9</a:t>
            </a:fld>
            <a:endParaRPr lang="en-US"/>
          </a:p>
        </p:txBody>
      </p:sp>
    </p:spTree>
    <p:extLst>
      <p:ext uri="{BB962C8B-B14F-4D97-AF65-F5344CB8AC3E}">
        <p14:creationId xmlns:p14="http://schemas.microsoft.com/office/powerpoint/2010/main" val="33798998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9480E89-5731-9F45-9F77-9E2588BC9592}" type="slidenum">
              <a:rPr lang="en-US" sz="1300" b="0">
                <a:latin typeface="Times New Roman" charset="0"/>
              </a:rPr>
              <a:pPr eaLnBrk="1" hangingPunct="1"/>
              <a:t>55</a:t>
            </a:fld>
            <a:endParaRPr lang="en-US" sz="1300" b="0">
              <a:latin typeface="Times New Roman"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No timer, no resend</a:t>
            </a:r>
          </a:p>
          <a:p>
            <a:r>
              <a:rPr lang="en-US">
                <a:ea typeface="ＭＳ Ｐゴシック" charset="0"/>
                <a:cs typeface="ＭＳ Ｐゴシック" charset="0"/>
              </a:rPr>
              <a:t>NOT concurrent!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8CE848B-58D8-454C-AC3F-DF7FFFD5126C}" type="slidenum">
              <a:rPr lang="en-US" sz="1300" b="0">
                <a:latin typeface="Times New Roman" charset="0"/>
              </a:rPr>
              <a:pPr eaLnBrk="1" hangingPunct="1"/>
              <a:t>56</a:t>
            </a:fld>
            <a:endParaRPr lang="en-US" sz="1300" b="0">
              <a:latin typeface="Times New Roman"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CE5DE39-4B8A-3F4F-BCC2-428F9AD8A8BF}" type="slidenum">
              <a:rPr lang="en-US" sz="1300" b="0">
                <a:latin typeface="Times New Roman" charset="0"/>
              </a:rPr>
              <a:pPr eaLnBrk="1" hangingPunct="1"/>
              <a:t>57</a:t>
            </a:fld>
            <a:endParaRPr lang="en-US" sz="1300" b="0">
              <a:latin typeface="Times New Roman"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HTTP/1.1 allows multiple HTTP requests to be written out to a socket together without waiting for the corresponding responses. The requestor then waits for the responses to arrive in the order in which they were requested. The act of pipelining the requests can result in a dramatic improvement in page loading times, especially over high latency connections.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3611391-0E53-F44F-97D5-1FA35B5ADDB0}" type="slidenum">
              <a:rPr lang="en-US" sz="1300" b="0">
                <a:latin typeface="Times New Roman" charset="0"/>
              </a:rPr>
              <a:pPr eaLnBrk="1" hangingPunct="1"/>
              <a:t>61</a:t>
            </a:fld>
            <a:endParaRPr lang="en-US" sz="1300" b="0">
              <a:latin typeface="Times New Roman"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C60594E-3CE8-5144-9B3A-05CCC8CB5253}" type="slidenum">
              <a:rPr lang="en-US" sz="1300" b="0">
                <a:latin typeface="Times New Roman" charset="0"/>
              </a:rPr>
              <a:pPr eaLnBrk="1" hangingPunct="1"/>
              <a:t>62</a:t>
            </a:fld>
            <a:endParaRPr lang="en-US" sz="1300" b="0">
              <a:latin typeface="Times New Roman"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CF58A2C-2859-EA44-BBA5-B84B36C85D47}" type="slidenum">
              <a:rPr lang="en-US" sz="1300" b="0">
                <a:latin typeface="Times New Roman" charset="0"/>
              </a:rPr>
              <a:pPr eaLnBrk="1" hangingPunct="1"/>
              <a:t>63</a:t>
            </a:fld>
            <a:endParaRPr lang="en-US" sz="1300" b="0">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7ABAF59-D556-6549-9623-E005C88EA513}" type="slidenum">
              <a:rPr lang="en-US" sz="1300" b="0">
                <a:latin typeface="Times New Roman" charset="0"/>
              </a:rPr>
              <a:pPr eaLnBrk="1" hangingPunct="1"/>
              <a:t>64</a:t>
            </a:fld>
            <a:endParaRPr lang="en-US" sz="1300" b="0">
              <a:latin typeface="Times New Roman"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6162A239-1F53-814D-8DE5-719741BDD7A3}" type="slidenum">
              <a:rPr lang="en-US" sz="1300" b="0">
                <a:latin typeface="Times New Roman" charset="0"/>
              </a:rPr>
              <a:pPr eaLnBrk="1" hangingPunct="1"/>
              <a:t>65</a:t>
            </a:fld>
            <a:endParaRPr lang="en-US" sz="1300" b="0">
              <a:latin typeface="Times New Roman"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CB84EFB-17E4-BE40-9DFD-E80728166CB6}" type="slidenum">
              <a:rPr lang="en-US" sz="1300" b="0">
                <a:latin typeface="Times New Roman" charset="0"/>
              </a:rPr>
              <a:pPr eaLnBrk="1" hangingPunct="1"/>
              <a:t>66</a:t>
            </a:fld>
            <a:endParaRPr lang="en-US" sz="1300" b="0">
              <a:latin typeface="Times New Roman"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84DEE0E-DCEC-294B-B147-4E333692DB29}" type="slidenum">
              <a:rPr lang="en-US" sz="1300" b="0">
                <a:latin typeface="Times New Roman" charset="0"/>
              </a:rPr>
              <a:pPr eaLnBrk="1" hangingPunct="1"/>
              <a:t>67</a:t>
            </a:fld>
            <a:endParaRPr lang="en-US" sz="1300" b="0">
              <a:latin typeface="Times New Roman"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Transcoding = change compression rate per user</a:t>
            </a:r>
            <a:r>
              <a:rPr lang="ja-JP" altLang="en-US">
                <a:ea typeface="ＭＳ Ｐゴシック" charset="0"/>
                <a:cs typeface="ＭＳ Ｐゴシック" charset="0"/>
              </a:rPr>
              <a:t>’</a:t>
            </a:r>
            <a:r>
              <a:rPr lang="en-US">
                <a:ea typeface="ＭＳ Ｐゴシック" charset="0"/>
                <a:cs typeface="ＭＳ Ｐゴシック" charset="0"/>
              </a:rPr>
              <a:t>s bandwidth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B4C77BAE-B1F9-894F-A30D-94797C2329C5}" type="slidenum">
              <a:rPr lang="en-US" sz="1300" b="0">
                <a:latin typeface="Times New Roman" charset="0"/>
              </a:rPr>
              <a:pPr eaLnBrk="1" hangingPunct="1"/>
              <a:t>10</a:t>
            </a:fld>
            <a:endParaRPr lang="en-US" sz="1300" b="0">
              <a:latin typeface="Times New Roman" charset="0"/>
            </a:endParaRPr>
          </a:p>
        </p:txBody>
      </p:sp>
      <p:sp>
        <p:nvSpPr>
          <p:cNvPr id="68611" name="Rectangle 2"/>
          <p:cNvSpPr>
            <a:spLocks noGrp="1" noRot="1" noChangeAspect="1" noChangeArrowheads="1" noTextEdit="1"/>
          </p:cNvSpPr>
          <p:nvPr>
            <p:ph type="sldImg"/>
          </p:nvPr>
        </p:nvSpPr>
        <p:spPr>
          <a:xfrm>
            <a:off x="1250950" y="708025"/>
            <a:ext cx="4814888" cy="3611563"/>
          </a:xfrm>
          <a:solidFill>
            <a:srgbClr val="FFFFFF"/>
          </a:solidFill>
          <a:ln/>
        </p:spPr>
      </p:sp>
      <p:sp>
        <p:nvSpPr>
          <p:cNvPr id="68612" name="Rectangle 3"/>
          <p:cNvSpPr>
            <a:spLocks noGrp="1" noChangeArrowheads="1"/>
          </p:cNvSpPr>
          <p:nvPr>
            <p:ph type="body" idx="1"/>
          </p:nvPr>
        </p:nvSpPr>
        <p:spPr>
          <a:xfrm>
            <a:off x="942975" y="4564063"/>
            <a:ext cx="5429250" cy="4333875"/>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fr-FR">
              <a:ea typeface="ＭＳ Ｐゴシック" charset="0"/>
              <a:cs typeface="ＭＳ Ｐゴシック"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8FC598EC-92F8-F048-A256-C51717FA6BD7}" type="slidenum">
              <a:rPr lang="en-US" sz="1300" b="0">
                <a:latin typeface="Times New Roman" charset="0"/>
              </a:rPr>
              <a:pPr eaLnBrk="1" hangingPunct="1"/>
              <a:t>68</a:t>
            </a:fld>
            <a:endParaRPr lang="en-US" sz="1300" b="0">
              <a:latin typeface="Times New Roman"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B9B1B1A-83D3-8947-B466-86D27A30A08C}" type="slidenum">
              <a:rPr lang="en-US" sz="1300" b="0">
                <a:latin typeface="Times New Roman" charset="0"/>
              </a:rPr>
              <a:pPr eaLnBrk="1" hangingPunct="1"/>
              <a:t>69</a:t>
            </a:fld>
            <a:endParaRPr lang="en-US" sz="1300" b="0">
              <a:latin typeface="Times New Roman"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3F1C61E-27A0-764F-A732-4C881121A866}" type="slidenum">
              <a:rPr lang="en-US" sz="1300" b="0">
                <a:latin typeface="Times New Roman" charset="0"/>
              </a:rPr>
              <a:pPr eaLnBrk="1" hangingPunct="1"/>
              <a:t>70</a:t>
            </a:fld>
            <a:endParaRPr lang="en-US" sz="1300" b="0">
              <a:latin typeface="Times New Roman"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A0422504-4A77-2049-B60C-437847CE5B7C}" type="slidenum">
              <a:rPr lang="en-US" sz="1300" b="0">
                <a:latin typeface="Times New Roman" charset="0"/>
              </a:rPr>
              <a:pPr eaLnBrk="1" hangingPunct="1"/>
              <a:t>71</a:t>
            </a:fld>
            <a:endParaRPr lang="en-US" sz="1300" b="0">
              <a:latin typeface="Times New Roman"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708FCA0-4D69-D149-A008-F68A63856D42}" type="slidenum">
              <a:rPr lang="en-US" sz="1300" b="0">
                <a:latin typeface="Times New Roman" charset="0"/>
              </a:rPr>
              <a:pPr eaLnBrk="1" hangingPunct="1"/>
              <a:t>72</a:t>
            </a:fld>
            <a:endParaRPr lang="en-US" sz="1300" b="0">
              <a:latin typeface="Times New Roman"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35D32CDD-0DEE-524D-94FF-8E08912F5B36}" type="slidenum">
              <a:rPr lang="en-US" sz="1300" b="0">
                <a:latin typeface="Times New Roman" charset="0"/>
              </a:rPr>
              <a:pPr eaLnBrk="1" hangingPunct="1"/>
              <a:t>73</a:t>
            </a:fld>
            <a:endParaRPr lang="en-US" sz="1300" b="0">
              <a:latin typeface="Times New Roman"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2826C6A-9541-7045-AAF8-F76FE900ED35}" type="slidenum">
              <a:rPr lang="en-US" sz="1300" b="0">
                <a:latin typeface="Times New Roman" charset="0"/>
              </a:rPr>
              <a:pPr eaLnBrk="1" hangingPunct="1"/>
              <a:t>11</a:t>
            </a:fld>
            <a:endParaRPr lang="en-US" sz="1300" b="0">
              <a:latin typeface="Times New Roman" charset="0"/>
            </a:endParaRPr>
          </a:p>
        </p:txBody>
      </p:sp>
      <p:sp>
        <p:nvSpPr>
          <p:cNvPr id="70659" name="Rectangle 2"/>
          <p:cNvSpPr>
            <a:spLocks noGrp="1" noRot="1" noChangeAspect="1" noChangeArrowheads="1" noTextEdit="1"/>
          </p:cNvSpPr>
          <p:nvPr>
            <p:ph type="sldImg"/>
          </p:nvPr>
        </p:nvSpPr>
        <p:spPr>
          <a:xfrm>
            <a:off x="1250950" y="708025"/>
            <a:ext cx="4814888" cy="3611563"/>
          </a:xfrm>
          <a:solidFill>
            <a:srgbClr val="FFFFFF"/>
          </a:solidFill>
          <a:ln/>
        </p:spPr>
      </p:sp>
      <p:sp>
        <p:nvSpPr>
          <p:cNvPr id="70660" name="Rectangle 3"/>
          <p:cNvSpPr>
            <a:spLocks noGrp="1" noChangeArrowheads="1"/>
          </p:cNvSpPr>
          <p:nvPr>
            <p:ph type="body" idx="1"/>
          </p:nvPr>
        </p:nvSpPr>
        <p:spPr>
          <a:xfrm>
            <a:off x="942975" y="4564063"/>
            <a:ext cx="5429250" cy="4333875"/>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fr-FR">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7F5172E-D380-4348-84B1-443CFC9E7DD9}" type="slidenum">
              <a:rPr lang="en-US" sz="1300" b="0">
                <a:latin typeface="Times New Roman" charset="0"/>
              </a:rPr>
              <a:pPr eaLnBrk="1" hangingPunct="1"/>
              <a:t>12</a:t>
            </a:fld>
            <a:endParaRPr lang="en-US" sz="1300" b="0">
              <a:latin typeface="Times New Roman" charset="0"/>
            </a:endParaRPr>
          </a:p>
        </p:txBody>
      </p:sp>
      <p:sp>
        <p:nvSpPr>
          <p:cNvPr id="72707" name="Rectangle 2"/>
          <p:cNvSpPr>
            <a:spLocks noGrp="1" noRot="1" noChangeAspect="1" noChangeArrowheads="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8CA0CCB1-5C77-7B45-BE5D-9DEF4DCAA666}" type="slidenum">
              <a:rPr lang="en-US" sz="1300" b="0">
                <a:latin typeface="Times New Roman" charset="0"/>
              </a:rPr>
              <a:pPr eaLnBrk="1" hangingPunct="1"/>
              <a:t>13</a:t>
            </a:fld>
            <a:endParaRPr lang="en-US" sz="1300" b="0">
              <a:latin typeface="Times New Roman" charset="0"/>
            </a:endParaRPr>
          </a:p>
        </p:txBody>
      </p:sp>
      <p:sp>
        <p:nvSpPr>
          <p:cNvPr id="74755" name="Rectangle 2"/>
          <p:cNvSpPr>
            <a:spLocks noGrp="1" noRot="1" noChangeAspect="1" noChangeArrowheads="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3684E57D-3A96-1C4C-8E68-144AF146A09E}" type="slidenum">
              <a:rPr lang="en-US" sz="1300" b="0">
                <a:latin typeface="Times New Roman" charset="0"/>
              </a:rPr>
              <a:pPr eaLnBrk="1" hangingPunct="1"/>
              <a:t>14</a:t>
            </a:fld>
            <a:endParaRPr lang="en-US" sz="1300" b="0">
              <a:latin typeface="Times New Roman" charset="0"/>
            </a:endParaRPr>
          </a:p>
        </p:txBody>
      </p:sp>
      <p:sp>
        <p:nvSpPr>
          <p:cNvPr id="76803" name="Rectangle 2"/>
          <p:cNvSpPr>
            <a:spLocks noGrp="1" noRot="1" noChangeAspect="1" noChangeArrowheads="1"/>
          </p:cNvSpPr>
          <p:nvPr>
            <p:ph type="sldImg"/>
          </p:nvPr>
        </p:nvSpPr>
        <p:spPr>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sp>
        <p:nvSpPr>
          <p:cNvPr id="657410" name="Rectangle 2"/>
          <p:cNvSpPr>
            <a:spLocks noGrp="1" noChangeArrowheads="1"/>
          </p:cNvSpPr>
          <p:nvPr>
            <p:ph type="ctrTitle"/>
          </p:nvPr>
        </p:nvSpPr>
        <p:spPr>
          <a:xfrm>
            <a:off x="685800" y="2130425"/>
            <a:ext cx="7772400" cy="1470025"/>
          </a:xfrm>
        </p:spPr>
        <p:txBody>
          <a:bodyPr/>
          <a:lstStyle>
            <a:lvl1pPr algn="ctr">
              <a:defRPr>
                <a:solidFill>
                  <a:srgbClr val="0000FF"/>
                </a:solidFill>
              </a:defRPr>
            </a:lvl1pPr>
          </a:lstStyle>
          <a:p>
            <a:r>
              <a:rPr lang="en-US"/>
              <a:t>Click to edit Master title style</a:t>
            </a:r>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sldNum" sz="quarter" idx="10"/>
          </p:nvPr>
        </p:nvSpPr>
        <p:spPr>
          <a:xfrm>
            <a:off x="6553200" y="6245225"/>
            <a:ext cx="2133600" cy="476250"/>
          </a:xfrm>
        </p:spPr>
        <p:txBody>
          <a:bodyPr/>
          <a:lstStyle>
            <a:lvl1pPr>
              <a:defRPr smtClean="0"/>
            </a:lvl1pPr>
          </a:lstStyle>
          <a:p>
            <a:pPr>
              <a:defRPr/>
            </a:pPr>
            <a:fld id="{C1EBFFA4-4FB4-034B-8719-BC8965F48727}" type="slidenum">
              <a:rPr lang="en-US"/>
              <a:pPr>
                <a:defRPr/>
              </a:pPr>
              <a:t>‹#›</a:t>
            </a:fld>
            <a:endParaRPr lang="en-US"/>
          </a:p>
        </p:txBody>
      </p:sp>
    </p:spTree>
    <p:extLst>
      <p:ext uri="{BB962C8B-B14F-4D97-AF65-F5344CB8AC3E}">
        <p14:creationId xmlns:p14="http://schemas.microsoft.com/office/powerpoint/2010/main" val="215180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5D6BE0B-F8F2-2741-8753-F2B92EC5ABF5}" type="slidenum">
              <a:rPr lang="en-US"/>
              <a:pPr>
                <a:defRPr/>
              </a:pPr>
              <a:t>‹#›</a:t>
            </a:fld>
            <a:endParaRPr lang="en-US"/>
          </a:p>
        </p:txBody>
      </p:sp>
    </p:spTree>
    <p:extLst>
      <p:ext uri="{BB962C8B-B14F-4D97-AF65-F5344CB8AC3E}">
        <p14:creationId xmlns:p14="http://schemas.microsoft.com/office/powerpoint/2010/main" val="132618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CF4A625-DC3D-FA49-90C5-8EEE931F08AF}" type="slidenum">
              <a:rPr lang="en-US"/>
              <a:pPr>
                <a:defRPr/>
              </a:pPr>
              <a:t>‹#›</a:t>
            </a:fld>
            <a:endParaRPr lang="en-US"/>
          </a:p>
        </p:txBody>
      </p:sp>
    </p:spTree>
    <p:extLst>
      <p:ext uri="{BB962C8B-B14F-4D97-AF65-F5344CB8AC3E}">
        <p14:creationId xmlns:p14="http://schemas.microsoft.com/office/powerpoint/2010/main" val="4211172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69263"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1529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fld id="{41B29A17-FCF0-ED41-92FA-32F7C054FF4E}" type="slidenum">
              <a:rPr lang="en-US"/>
              <a:pPr/>
              <a:t>‹#›</a:t>
            </a:fld>
            <a:endParaRPr lang="en-US"/>
          </a:p>
        </p:txBody>
      </p:sp>
    </p:spTree>
    <p:extLst>
      <p:ext uri="{BB962C8B-B14F-4D97-AF65-F5344CB8AC3E}">
        <p14:creationId xmlns:p14="http://schemas.microsoft.com/office/powerpoint/2010/main" val="361938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9648D89-58AB-BC45-AE0C-6A5235B6E242}" type="slidenum">
              <a:rPr lang="en-US"/>
              <a:pPr>
                <a:defRPr/>
              </a:pPr>
              <a:t>‹#›</a:t>
            </a:fld>
            <a:endParaRPr lang="en-US"/>
          </a:p>
        </p:txBody>
      </p:sp>
    </p:spTree>
    <p:extLst>
      <p:ext uri="{BB962C8B-B14F-4D97-AF65-F5344CB8AC3E}">
        <p14:creationId xmlns:p14="http://schemas.microsoft.com/office/powerpoint/2010/main" val="400464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070264DD-BEA0-4A47-8FBC-F1EED05C08A4}" type="slidenum">
              <a:rPr lang="en-US"/>
              <a:pPr>
                <a:defRPr/>
              </a:pPr>
              <a:t>‹#›</a:t>
            </a:fld>
            <a:endParaRPr lang="en-US"/>
          </a:p>
        </p:txBody>
      </p:sp>
    </p:spTree>
    <p:extLst>
      <p:ext uri="{BB962C8B-B14F-4D97-AF65-F5344CB8AC3E}">
        <p14:creationId xmlns:p14="http://schemas.microsoft.com/office/powerpoint/2010/main" val="74341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447CFE19-E9AE-8742-BA53-04A34F84B71E}" type="slidenum">
              <a:rPr lang="en-US"/>
              <a:pPr>
                <a:defRPr/>
              </a:pPr>
              <a:t>‹#›</a:t>
            </a:fld>
            <a:endParaRPr lang="en-US"/>
          </a:p>
        </p:txBody>
      </p:sp>
    </p:spTree>
    <p:extLst>
      <p:ext uri="{BB962C8B-B14F-4D97-AF65-F5344CB8AC3E}">
        <p14:creationId xmlns:p14="http://schemas.microsoft.com/office/powerpoint/2010/main" val="275157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7E2CCF3F-2856-504C-AF99-1FFFA3E72AF3}" type="slidenum">
              <a:rPr lang="en-US"/>
              <a:pPr>
                <a:defRPr/>
              </a:pPr>
              <a:t>‹#›</a:t>
            </a:fld>
            <a:endParaRPr lang="en-US"/>
          </a:p>
        </p:txBody>
      </p:sp>
    </p:spTree>
    <p:extLst>
      <p:ext uri="{BB962C8B-B14F-4D97-AF65-F5344CB8AC3E}">
        <p14:creationId xmlns:p14="http://schemas.microsoft.com/office/powerpoint/2010/main" val="133126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64E9F345-A112-9B4C-A479-A4BF0682F2B8}" type="slidenum">
              <a:rPr lang="en-US"/>
              <a:pPr>
                <a:defRPr/>
              </a:pPr>
              <a:t>‹#›</a:t>
            </a:fld>
            <a:endParaRPr lang="en-US"/>
          </a:p>
        </p:txBody>
      </p:sp>
    </p:spTree>
    <p:extLst>
      <p:ext uri="{BB962C8B-B14F-4D97-AF65-F5344CB8AC3E}">
        <p14:creationId xmlns:p14="http://schemas.microsoft.com/office/powerpoint/2010/main" val="328656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780007F-CFE9-BC4F-8510-1D2748A43713}" type="slidenum">
              <a:rPr lang="en-US"/>
              <a:pPr>
                <a:defRPr/>
              </a:pPr>
              <a:t>‹#›</a:t>
            </a:fld>
            <a:endParaRPr lang="en-US"/>
          </a:p>
        </p:txBody>
      </p:sp>
    </p:spTree>
    <p:extLst>
      <p:ext uri="{BB962C8B-B14F-4D97-AF65-F5344CB8AC3E}">
        <p14:creationId xmlns:p14="http://schemas.microsoft.com/office/powerpoint/2010/main" val="157864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3573E9D-A524-7448-B3F0-72FE780A21D3}" type="slidenum">
              <a:rPr lang="en-US"/>
              <a:pPr>
                <a:defRPr/>
              </a:pPr>
              <a:t>‹#›</a:t>
            </a:fld>
            <a:endParaRPr lang="en-US"/>
          </a:p>
        </p:txBody>
      </p:sp>
    </p:spTree>
    <p:extLst>
      <p:ext uri="{BB962C8B-B14F-4D97-AF65-F5344CB8AC3E}">
        <p14:creationId xmlns:p14="http://schemas.microsoft.com/office/powerpoint/2010/main" val="57425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68B0310-5AEE-8F4B-9413-50659C461F0C}" type="slidenum">
              <a:rPr lang="en-US"/>
              <a:pPr>
                <a:defRPr/>
              </a:pPr>
              <a:t>‹#›</a:t>
            </a:fld>
            <a:endParaRPr lang="en-US"/>
          </a:p>
        </p:txBody>
      </p:sp>
    </p:spTree>
    <p:extLst>
      <p:ext uri="{BB962C8B-B14F-4D97-AF65-F5344CB8AC3E}">
        <p14:creationId xmlns:p14="http://schemas.microsoft.com/office/powerpoint/2010/main" val="3259841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8100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458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2" name="Rectangle 4"/>
          <p:cNvSpPr>
            <a:spLocks noGrp="1" noChangeArrowheads="1"/>
          </p:cNvSpPr>
          <p:nvPr>
            <p:ph type="sldNum" sz="quarter" idx="4"/>
          </p:nvPr>
        </p:nvSpPr>
        <p:spPr bwMode="auto">
          <a:xfrm>
            <a:off x="8001000" y="6324600"/>
            <a:ext cx="914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Times New Roman" charset="0"/>
                <a:cs typeface="Arial" charset="0"/>
              </a:defRPr>
            </a:lvl1pPr>
          </a:lstStyle>
          <a:p>
            <a:pPr>
              <a:defRPr/>
            </a:pPr>
            <a:fld id="{C88AE5CC-9666-4443-A152-0D9C750539AD}" type="slidenum">
              <a:rPr lang="en-US"/>
              <a:pPr>
                <a:defRPr/>
              </a:pPr>
              <a:t>‹#›</a:t>
            </a:fld>
            <a:endParaRPr lang="en-US"/>
          </a:p>
        </p:txBody>
      </p:sp>
      <p:sp>
        <p:nvSpPr>
          <p:cNvPr id="1029"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spTree>
  </p:cSld>
  <p:clrMap bg1="lt1" tx1="dk1" bg2="lt2" tx2="dk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9" r:id="rId12"/>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3600" b="1">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2pPr>
      <a:lvl3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3pPr>
      <a:lvl4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4pPr>
      <a:lvl5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5pPr>
      <a:lvl6pPr marL="457200" algn="l" rtl="0" eaLnBrk="0" fontAlgn="base" hangingPunct="0">
        <a:spcBef>
          <a:spcPct val="0"/>
        </a:spcBef>
        <a:spcAft>
          <a:spcPct val="0"/>
        </a:spcAft>
        <a:defRPr sz="3600" b="1">
          <a:solidFill>
            <a:schemeClr val="tx1"/>
          </a:solidFill>
          <a:latin typeface="Helvetica" charset="0"/>
        </a:defRPr>
      </a:lvl6pPr>
      <a:lvl7pPr marL="914400" algn="l" rtl="0" eaLnBrk="0" fontAlgn="base" hangingPunct="0">
        <a:spcBef>
          <a:spcPct val="0"/>
        </a:spcBef>
        <a:spcAft>
          <a:spcPct val="0"/>
        </a:spcAft>
        <a:defRPr sz="3600" b="1">
          <a:solidFill>
            <a:schemeClr val="tx1"/>
          </a:solidFill>
          <a:latin typeface="Helvetica" charset="0"/>
        </a:defRPr>
      </a:lvl7pPr>
      <a:lvl8pPr marL="1371600" algn="l" rtl="0" eaLnBrk="0" fontAlgn="base" hangingPunct="0">
        <a:spcBef>
          <a:spcPct val="0"/>
        </a:spcBef>
        <a:spcAft>
          <a:spcPct val="0"/>
        </a:spcAft>
        <a:defRPr sz="3600" b="1">
          <a:solidFill>
            <a:schemeClr val="tx1"/>
          </a:solidFill>
          <a:latin typeface="Helvetica" charset="0"/>
        </a:defRPr>
      </a:lvl8pPr>
      <a:lvl9pPr marL="1828800" algn="l" rtl="0" eaLnBrk="0" fontAlgn="base" hangingPunct="0">
        <a:spcBef>
          <a:spcPct val="0"/>
        </a:spcBef>
        <a:spcAft>
          <a:spcPct val="0"/>
        </a:spcAft>
        <a:defRPr sz="3600" b="1">
          <a:solidFill>
            <a:schemeClr val="tx1"/>
          </a:solidFill>
          <a:latin typeface="Helvetica" charset="0"/>
        </a:defRPr>
      </a:lvl9pPr>
    </p:titleStyle>
    <p:bodyStyle>
      <a:lvl1pPr marL="223838" indent="-223838" algn="l" rtl="0" eaLnBrk="0" fontAlgn="base" hangingPunct="0">
        <a:spcBef>
          <a:spcPct val="50000"/>
        </a:spcBef>
        <a:spcAft>
          <a:spcPct val="0"/>
        </a:spcAft>
        <a:buChar char="•"/>
        <a:defRPr sz="2800">
          <a:solidFill>
            <a:schemeClr val="tx1"/>
          </a:solidFill>
          <a:latin typeface="+mn-lt"/>
          <a:ea typeface="ＭＳ Ｐゴシック" charset="0"/>
          <a:cs typeface="+mn-cs"/>
        </a:defRPr>
      </a:lvl1pPr>
      <a:lvl2pPr marL="563563" indent="-223838" algn="l" rtl="0" eaLnBrk="0" fontAlgn="base" hangingPunct="0">
        <a:spcBef>
          <a:spcPct val="10000"/>
        </a:spcBef>
        <a:spcAft>
          <a:spcPct val="0"/>
        </a:spcAft>
        <a:buFont typeface="Helvetica" charset="0"/>
        <a:buChar char="–"/>
        <a:defRPr sz="2400">
          <a:solidFill>
            <a:schemeClr val="tx1"/>
          </a:solidFill>
          <a:latin typeface="+mn-lt"/>
          <a:ea typeface="+mn-ea"/>
          <a:cs typeface="+mn-cs"/>
        </a:defRPr>
      </a:lvl2pPr>
      <a:lvl3pPr marL="911225" indent="-233363" algn="l" rtl="0" eaLnBrk="0" fontAlgn="base" hangingPunct="0">
        <a:spcBef>
          <a:spcPct val="10000"/>
        </a:spcBef>
        <a:spcAft>
          <a:spcPct val="0"/>
        </a:spcAft>
        <a:buChar char="o"/>
        <a:defRPr sz="2000">
          <a:solidFill>
            <a:schemeClr val="tx1"/>
          </a:solidFill>
          <a:latin typeface="+mn-lt"/>
          <a:ea typeface="+mn-ea"/>
          <a:cs typeface="+mn-cs"/>
        </a:defRPr>
      </a:lvl3pPr>
      <a:lvl4pPr marL="1258888" indent="-233363" algn="l" rtl="0" eaLnBrk="0" fontAlgn="base" hangingPunct="0">
        <a:spcBef>
          <a:spcPct val="10000"/>
        </a:spcBef>
        <a:spcAft>
          <a:spcPct val="0"/>
        </a:spcAft>
        <a:buChar char="•"/>
        <a:defRPr sz="2000">
          <a:solidFill>
            <a:schemeClr val="accent2"/>
          </a:solidFill>
          <a:latin typeface="+mj-lt"/>
          <a:ea typeface="+mn-ea"/>
          <a:cs typeface="+mn-cs"/>
        </a:defRPr>
      </a:lvl4pPr>
      <a:lvl5pPr marL="1597025" indent="-223838" algn="l" rtl="0" eaLnBrk="0" fontAlgn="base" hangingPunct="0">
        <a:spcBef>
          <a:spcPct val="10000"/>
        </a:spcBef>
        <a:spcAft>
          <a:spcPct val="0"/>
        </a:spcAft>
        <a:buChar char="•"/>
        <a:defRPr sz="2000">
          <a:solidFill>
            <a:schemeClr val="tx1"/>
          </a:solidFill>
          <a:latin typeface="+mj-lt"/>
          <a:ea typeface="+mn-ea"/>
          <a:cs typeface="+mn-cs"/>
        </a:defRPr>
      </a:lvl5pPr>
      <a:lvl6pPr marL="2054225" indent="-223838" algn="l" rtl="0" eaLnBrk="0" fontAlgn="base" hangingPunct="0">
        <a:spcBef>
          <a:spcPct val="10000"/>
        </a:spcBef>
        <a:spcAft>
          <a:spcPct val="0"/>
        </a:spcAft>
        <a:buChar char="•"/>
        <a:defRPr sz="2000">
          <a:solidFill>
            <a:schemeClr val="tx1"/>
          </a:solidFill>
          <a:latin typeface="+mj-lt"/>
          <a:ea typeface="+mn-ea"/>
          <a:cs typeface="+mn-cs"/>
        </a:defRPr>
      </a:lvl6pPr>
      <a:lvl7pPr marL="2511425" indent="-223838" algn="l" rtl="0" eaLnBrk="0" fontAlgn="base" hangingPunct="0">
        <a:spcBef>
          <a:spcPct val="10000"/>
        </a:spcBef>
        <a:spcAft>
          <a:spcPct val="0"/>
        </a:spcAft>
        <a:buChar char="•"/>
        <a:defRPr sz="2000">
          <a:solidFill>
            <a:schemeClr val="tx1"/>
          </a:solidFill>
          <a:latin typeface="+mj-lt"/>
          <a:ea typeface="+mn-ea"/>
          <a:cs typeface="+mn-cs"/>
        </a:defRPr>
      </a:lvl7pPr>
      <a:lvl8pPr marL="2968625" indent="-223838" algn="l" rtl="0" eaLnBrk="0" fontAlgn="base" hangingPunct="0">
        <a:spcBef>
          <a:spcPct val="10000"/>
        </a:spcBef>
        <a:spcAft>
          <a:spcPct val="0"/>
        </a:spcAft>
        <a:buChar char="•"/>
        <a:defRPr sz="2000">
          <a:solidFill>
            <a:schemeClr val="tx1"/>
          </a:solidFill>
          <a:latin typeface="+mj-lt"/>
          <a:ea typeface="+mn-ea"/>
          <a:cs typeface="+mn-cs"/>
        </a:defRPr>
      </a:lvl8pPr>
      <a:lvl9pPr marL="3425825" indent="-223838" algn="l" rtl="0" eaLnBrk="0" fontAlgn="base" hangingPunct="0">
        <a:spcBef>
          <a:spcPct val="10000"/>
        </a:spcBef>
        <a:spcAft>
          <a:spcPct val="0"/>
        </a:spcAft>
        <a:buChar char="•"/>
        <a:defRPr sz="2000">
          <a:solidFill>
            <a:schemeClr val="tx1"/>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3.bin"/><Relationship Id="rId5" Type="http://schemas.openxmlformats.org/officeDocument/2006/relationships/image" Target="../media/image3.emf"/><Relationship Id="rId6" Type="http://schemas.openxmlformats.org/officeDocument/2006/relationships/oleObject" Target="../embeddings/oleObject4.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3" Type="http://schemas.openxmlformats.org/officeDocument/2006/relationships/hyperlink" Target="http://images.google.com/imgres?imgurl=http://www.janelanaweb.com/digitais/imagens/nelson.gif&amp;imgrefurl=http://www.janelanaweb.com/digitais/alquimistanelson.html&amp;h=204&amp;w=150&amp;sz=55&amp;tbnid=IDD4qt-_U98J:&amp;tbnh=97&amp;tbnw=72&amp;start=15&amp;prev=/images?q=ted+nelson&amp;hl=en&amp;lr=&amp;sa=N" TargetMode="External"/><Relationship Id="rId4" Type="http://schemas.openxmlformats.org/officeDocument/2006/relationships/image" Target="../media/image5.jpeg"/><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3" Type="http://schemas.openxmlformats.org/officeDocument/2006/relationships/hyperlink" Target="http://www.w3.org/Press/Stock/Berners-Lee/2001-eur-head-quarter.jpg" TargetMode="External"/><Relationship Id="rId4" Type="http://schemas.openxmlformats.org/officeDocument/2006/relationships/image" Target="../media/image6.jpeg"/><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oleObject" Target="../embeddings/oleObject5.bin"/><Relationship Id="rId5"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6.bin"/><Relationship Id="rId5" Type="http://schemas.openxmlformats.org/officeDocument/2006/relationships/image" Target="../media/image11.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48.xml"/><Relationship Id="rId4" Type="http://schemas.openxmlformats.org/officeDocument/2006/relationships/oleObject" Target="../embeddings/oleObject7.bin"/><Relationship Id="rId5"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50.xml"/><Relationship Id="rId4" Type="http://schemas.openxmlformats.org/officeDocument/2006/relationships/oleObject" Target="../embeddings/oleObject8.bin"/><Relationship Id="rId5"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8.emf"/></Relationships>
</file>

<file path=ppt/slides/_rels/slide73.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3E1A0D6B-30D6-704B-A190-0595DA43D5C4}" type="slidenum">
              <a:rPr lang="en-US" sz="1400" b="0">
                <a:latin typeface="Times New Roman" charset="0"/>
              </a:rPr>
              <a:pPr eaLnBrk="1" hangingPunct="1"/>
              <a:t>1</a:t>
            </a:fld>
            <a:endParaRPr lang="en-US" sz="1400" b="0">
              <a:latin typeface="Times New Roman" charset="0"/>
            </a:endParaRPr>
          </a:p>
        </p:txBody>
      </p:sp>
      <p:sp>
        <p:nvSpPr>
          <p:cNvPr id="139266" name="Rectangle 2"/>
          <p:cNvSpPr>
            <a:spLocks noGrp="1" noChangeArrowheads="1"/>
          </p:cNvSpPr>
          <p:nvPr>
            <p:ph type="ctrTitle"/>
          </p:nvPr>
        </p:nvSpPr>
        <p:spPr>
          <a:xfrm>
            <a:off x="685800" y="2514600"/>
            <a:ext cx="7772400" cy="1143000"/>
          </a:xfrm>
        </p:spPr>
        <p:txBody>
          <a:bodyPr/>
          <a:lstStyle/>
          <a:p>
            <a:r>
              <a:rPr lang="en-US" dirty="0" smtClean="0">
                <a:latin typeface="Helvetica" charset="0"/>
                <a:ea typeface="ＭＳ Ｐゴシック" charset="0"/>
                <a:cs typeface="ＭＳ Ｐゴシック" charset="0"/>
              </a:rPr>
              <a:t>DNS and the Web</a:t>
            </a:r>
            <a:endParaRPr lang="en-US" dirty="0">
              <a:latin typeface="Helvetica" charset="0"/>
              <a:ea typeface="ＭＳ Ｐゴシック" charset="0"/>
              <a:cs typeface="ＭＳ Ｐゴシック" charset="0"/>
            </a:endParaRPr>
          </a:p>
        </p:txBody>
      </p:sp>
      <p:sp>
        <p:nvSpPr>
          <p:cNvPr id="139267" name="Rectangle 3"/>
          <p:cNvSpPr>
            <a:spLocks noGrp="1" noChangeArrowheads="1"/>
          </p:cNvSpPr>
          <p:nvPr>
            <p:ph type="subTitle" idx="1"/>
          </p:nvPr>
        </p:nvSpPr>
        <p:spPr>
          <a:xfrm>
            <a:off x="914400" y="3810000"/>
            <a:ext cx="7680325" cy="2743200"/>
          </a:xfrm>
        </p:spPr>
        <p:txBody>
          <a:bodyPr/>
          <a:lstStyle/>
          <a:p>
            <a:r>
              <a:rPr lang="en-US" sz="2400" dirty="0">
                <a:latin typeface="Arial" charset="0"/>
              </a:rPr>
              <a:t>EE122 </a:t>
            </a:r>
            <a:r>
              <a:rPr lang="en-US" sz="2400">
                <a:latin typeface="Arial" charset="0"/>
              </a:rPr>
              <a:t>Fall </a:t>
            </a:r>
            <a:r>
              <a:rPr lang="en-US" sz="2400" smtClean="0">
                <a:latin typeface="Arial" charset="0"/>
              </a:rPr>
              <a:t>2012</a:t>
            </a:r>
            <a:endParaRPr lang="en-US" sz="2400" dirty="0">
              <a:latin typeface="Arial" charset="0"/>
            </a:endParaRPr>
          </a:p>
          <a:p>
            <a:r>
              <a:rPr lang="en-US" sz="2400" dirty="0">
                <a:latin typeface="Arial" charset="0"/>
              </a:rPr>
              <a:t>Scott Shenker</a:t>
            </a:r>
          </a:p>
          <a:p>
            <a:r>
              <a:rPr lang="en-US" sz="2000" dirty="0">
                <a:latin typeface="Arial" charset="0"/>
              </a:rPr>
              <a:t>http://</a:t>
            </a:r>
            <a:r>
              <a:rPr lang="en-US" sz="2000" dirty="0" err="1">
                <a:latin typeface="Arial" charset="0"/>
              </a:rPr>
              <a:t>inst.eecs.berkeley.edu</a:t>
            </a:r>
            <a:r>
              <a:rPr lang="en-US" sz="2000" dirty="0">
                <a:latin typeface="Arial" charset="0"/>
              </a:rPr>
              <a:t>/~ee122/</a:t>
            </a:r>
          </a:p>
          <a:p>
            <a:r>
              <a:rPr lang="en-US" sz="2000" dirty="0">
                <a:latin typeface="Arial" charset="0"/>
              </a:rPr>
              <a:t>Materials with thanks to Jennifer Rexford, Ion </a:t>
            </a:r>
            <a:r>
              <a:rPr lang="en-US" sz="2000" dirty="0" err="1">
                <a:latin typeface="Arial" charset="0"/>
              </a:rPr>
              <a:t>Stoica</a:t>
            </a:r>
            <a:r>
              <a:rPr lang="en-US" sz="2000" dirty="0">
                <a:latin typeface="Arial" charset="0"/>
              </a:rPr>
              <a:t>, Vern </a:t>
            </a:r>
            <a:r>
              <a:rPr lang="en-US" sz="2000" dirty="0" err="1">
                <a:latin typeface="Arial" charset="0"/>
              </a:rPr>
              <a:t>Paxson</a:t>
            </a:r>
            <a:r>
              <a:rPr lang="en-US" sz="2000" dirty="0">
                <a:latin typeface="Arial" charset="0"/>
              </a:rPr>
              <a:t/>
            </a:r>
            <a:br>
              <a:rPr lang="en-US" sz="2000" dirty="0">
                <a:latin typeface="Arial" charset="0"/>
              </a:rPr>
            </a:br>
            <a:r>
              <a:rPr lang="en-US" sz="2000" dirty="0">
                <a:latin typeface="Arial" charset="0"/>
              </a:rPr>
              <a:t>and other colleagues at Princeton and UC Berkeley</a:t>
            </a:r>
          </a:p>
        </p:txBody>
      </p:sp>
      <p:pic>
        <p:nvPicPr>
          <p:cNvPr id="139268" name="Picture 5" descr="j03005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51188" y="395288"/>
            <a:ext cx="2957512"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08460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B641674-4F3C-C644-8E9F-80E41C454A9D}" type="slidenum">
              <a:rPr lang="en-US" sz="1400" b="0">
                <a:latin typeface="Times New Roman" charset="0"/>
              </a:rPr>
              <a:pPr eaLnBrk="1" hangingPunct="1"/>
              <a:t>10</a:t>
            </a:fld>
            <a:endParaRPr lang="en-US" sz="1400" b="0">
              <a:latin typeface="Times New Roman" charset="0"/>
            </a:endParaRPr>
          </a:p>
        </p:txBody>
      </p:sp>
      <p:sp>
        <p:nvSpPr>
          <p:cNvPr id="67587"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Domain Name System (DNS)</a:t>
            </a:r>
          </a:p>
        </p:txBody>
      </p:sp>
      <p:sp>
        <p:nvSpPr>
          <p:cNvPr id="928771" name="Rectangle 3"/>
          <p:cNvSpPr>
            <a:spLocks noGrp="1" noChangeArrowheads="1"/>
          </p:cNvSpPr>
          <p:nvPr>
            <p:ph type="body" idx="1"/>
          </p:nvPr>
        </p:nvSpPr>
        <p:spPr/>
        <p:txBody>
          <a:bodyPr/>
          <a:lstStyle/>
          <a:p>
            <a:r>
              <a:rPr lang="en-US" dirty="0" smtClean="0">
                <a:latin typeface="Arial" charset="0"/>
                <a:ea typeface="Arial" charset="0"/>
                <a:cs typeface="Arial" charset="0"/>
              </a:rPr>
              <a:t>Top of hierarchy: Root</a:t>
            </a:r>
          </a:p>
          <a:p>
            <a:pPr lvl="1"/>
            <a:r>
              <a:rPr lang="en-US" dirty="0" smtClean="0">
                <a:latin typeface="Arial" charset="0"/>
                <a:ea typeface="Arial" charset="0"/>
                <a:cs typeface="Arial" charset="0"/>
              </a:rPr>
              <a:t>Location hardwired </a:t>
            </a:r>
            <a:r>
              <a:rPr lang="en-US" dirty="0">
                <a:latin typeface="Arial" charset="0"/>
                <a:ea typeface="Arial" charset="0"/>
                <a:cs typeface="Arial" charset="0"/>
              </a:rPr>
              <a:t>into other </a:t>
            </a:r>
            <a:r>
              <a:rPr lang="en-US" dirty="0" smtClean="0">
                <a:latin typeface="Arial" charset="0"/>
                <a:ea typeface="Arial" charset="0"/>
                <a:cs typeface="Arial" charset="0"/>
              </a:rPr>
              <a:t>servers</a:t>
            </a:r>
          </a:p>
          <a:p>
            <a:pPr lvl="1"/>
            <a:endParaRPr lang="en-US" dirty="0">
              <a:latin typeface="Arial" charset="0"/>
              <a:ea typeface="Arial" charset="0"/>
              <a:cs typeface="Arial" charset="0"/>
            </a:endParaRPr>
          </a:p>
          <a:p>
            <a:r>
              <a:rPr lang="en-US" dirty="0" smtClean="0">
                <a:latin typeface="Arial" charset="0"/>
                <a:ea typeface="Arial" charset="0"/>
                <a:cs typeface="Arial" charset="0"/>
              </a:rPr>
              <a:t>Next Level: Top</a:t>
            </a:r>
            <a:r>
              <a:rPr lang="en-US" dirty="0">
                <a:latin typeface="Arial" charset="0"/>
                <a:ea typeface="Arial" charset="0"/>
                <a:cs typeface="Arial" charset="0"/>
              </a:rPr>
              <a:t>-level domain (TLD) </a:t>
            </a:r>
            <a:r>
              <a:rPr lang="en-US" dirty="0" smtClean="0">
                <a:latin typeface="Arial" charset="0"/>
                <a:ea typeface="Arial" charset="0"/>
                <a:cs typeface="Arial" charset="0"/>
              </a:rPr>
              <a:t>servers</a:t>
            </a:r>
          </a:p>
          <a:p>
            <a:pPr lvl="1"/>
            <a:r>
              <a:rPr lang="en-US" dirty="0" smtClean="0">
                <a:latin typeface="Arial" charset="0"/>
                <a:ea typeface="Arial" charset="0"/>
                <a:cs typeface="Arial" charset="0"/>
              </a:rPr>
              <a:t>.com, .</a:t>
            </a:r>
            <a:r>
              <a:rPr lang="en-US" dirty="0" err="1" smtClean="0">
                <a:latin typeface="Arial" charset="0"/>
                <a:ea typeface="Arial" charset="0"/>
                <a:cs typeface="Arial" charset="0"/>
              </a:rPr>
              <a:t>edu</a:t>
            </a:r>
            <a:r>
              <a:rPr lang="en-US" dirty="0" smtClean="0">
                <a:latin typeface="Arial" charset="0"/>
                <a:ea typeface="Arial" charset="0"/>
                <a:cs typeface="Arial" charset="0"/>
              </a:rPr>
              <a:t>, etc.</a:t>
            </a:r>
          </a:p>
          <a:p>
            <a:pPr lvl="1"/>
            <a:r>
              <a:rPr lang="en-US" dirty="0" smtClean="0">
                <a:latin typeface="Arial" charset="0"/>
                <a:ea typeface="Arial" charset="0"/>
                <a:cs typeface="Arial" charset="0"/>
              </a:rPr>
              <a:t>Managed professionally</a:t>
            </a:r>
          </a:p>
          <a:p>
            <a:pPr lvl="1"/>
            <a:endParaRPr lang="en-US" dirty="0">
              <a:latin typeface="Arial" charset="0"/>
              <a:ea typeface="Arial" charset="0"/>
              <a:cs typeface="Arial" charset="0"/>
            </a:endParaRPr>
          </a:p>
          <a:p>
            <a:r>
              <a:rPr lang="en-US" dirty="0" smtClean="0">
                <a:latin typeface="Arial" charset="0"/>
                <a:ea typeface="Arial" charset="0"/>
                <a:cs typeface="Arial" charset="0"/>
              </a:rPr>
              <a:t>Bottom Level: Authoritative </a:t>
            </a:r>
            <a:r>
              <a:rPr lang="en-US" dirty="0">
                <a:latin typeface="Arial" charset="0"/>
                <a:ea typeface="Arial" charset="0"/>
                <a:cs typeface="Arial" charset="0"/>
              </a:rPr>
              <a:t>DNS </a:t>
            </a:r>
            <a:r>
              <a:rPr lang="en-US" dirty="0" smtClean="0">
                <a:latin typeface="Arial" charset="0"/>
                <a:ea typeface="Arial" charset="0"/>
                <a:cs typeface="Arial" charset="0"/>
              </a:rPr>
              <a:t>servers</a:t>
            </a:r>
          </a:p>
          <a:p>
            <a:pPr lvl="1"/>
            <a:r>
              <a:rPr lang="en-US" dirty="0" smtClean="0">
                <a:latin typeface="Arial" charset="0"/>
                <a:ea typeface="Arial" charset="0"/>
                <a:cs typeface="Arial" charset="0"/>
              </a:rPr>
              <a:t>Actually do the mapping</a:t>
            </a:r>
          </a:p>
          <a:p>
            <a:pPr lvl="1"/>
            <a:r>
              <a:rPr lang="en-US" dirty="0" smtClean="0">
                <a:latin typeface="Arial" charset="0"/>
                <a:ea typeface="Arial" charset="0"/>
                <a:cs typeface="Arial" charset="0"/>
              </a:rPr>
              <a:t>Can </a:t>
            </a:r>
            <a:r>
              <a:rPr lang="en-US" dirty="0">
                <a:latin typeface="Arial" charset="0"/>
                <a:ea typeface="Arial" charset="0"/>
                <a:cs typeface="Arial" charset="0"/>
              </a:rPr>
              <a:t>be maintained locally or by a service provider</a:t>
            </a:r>
          </a:p>
          <a:p>
            <a:pPr lvl="1"/>
            <a:endParaRPr lang="en-US" dirty="0">
              <a:latin typeface="Arial" charset="0"/>
              <a:ea typeface="Arial" charset="0"/>
              <a:cs typeface="Arial" charset="0"/>
            </a:endParaRPr>
          </a:p>
          <a:p>
            <a:endParaRPr lang="en-US" sz="2800"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8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87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87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877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877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2877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877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87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7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CD19F60-728E-F240-9572-A8E5291A3BBB}" type="slidenum">
              <a:rPr lang="en-US" sz="1400" b="0">
                <a:latin typeface="Times New Roman" charset="0"/>
              </a:rPr>
              <a:pPr eaLnBrk="1" hangingPunct="1"/>
              <a:t>11</a:t>
            </a:fld>
            <a:endParaRPr lang="en-US" sz="1400" b="0">
              <a:latin typeface="Times New Roman" charset="0"/>
            </a:endParaRPr>
          </a:p>
        </p:txBody>
      </p:sp>
      <p:sp>
        <p:nvSpPr>
          <p:cNvPr id="69635"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Distributed Hierarchical Database</a:t>
            </a:r>
          </a:p>
        </p:txBody>
      </p:sp>
      <p:sp>
        <p:nvSpPr>
          <p:cNvPr id="69636" name="Oval 3"/>
          <p:cNvSpPr>
            <a:spLocks noChangeArrowheads="1"/>
          </p:cNvSpPr>
          <p:nvPr/>
        </p:nvSpPr>
        <p:spPr bwMode="auto">
          <a:xfrm>
            <a:off x="292100" y="1958975"/>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37" name="Text Box 4"/>
          <p:cNvSpPr txBox="1">
            <a:spLocks noChangeArrowheads="1"/>
          </p:cNvSpPr>
          <p:nvPr/>
        </p:nvSpPr>
        <p:spPr bwMode="auto">
          <a:xfrm>
            <a:off x="269875" y="2030413"/>
            <a:ext cx="63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com</a:t>
            </a:r>
          </a:p>
        </p:txBody>
      </p:sp>
      <p:sp>
        <p:nvSpPr>
          <p:cNvPr id="69638" name="Oval 5"/>
          <p:cNvSpPr>
            <a:spLocks noChangeArrowheads="1"/>
          </p:cNvSpPr>
          <p:nvPr/>
        </p:nvSpPr>
        <p:spPr bwMode="auto">
          <a:xfrm>
            <a:off x="1076325" y="1958975"/>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39" name="Text Box 6"/>
          <p:cNvSpPr txBox="1">
            <a:spLocks noChangeArrowheads="1"/>
          </p:cNvSpPr>
          <p:nvPr/>
        </p:nvSpPr>
        <p:spPr bwMode="auto">
          <a:xfrm>
            <a:off x="1085850" y="2030413"/>
            <a:ext cx="57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FF0000"/>
                </a:solidFill>
                <a:latin typeface="Times New Roman" charset="0"/>
              </a:rPr>
              <a:t>edu</a:t>
            </a:r>
          </a:p>
        </p:txBody>
      </p:sp>
      <p:grpSp>
        <p:nvGrpSpPr>
          <p:cNvPr id="69640" name="Group 7"/>
          <p:cNvGrpSpPr>
            <a:grpSpLocks/>
          </p:cNvGrpSpPr>
          <p:nvPr/>
        </p:nvGrpSpPr>
        <p:grpSpPr bwMode="auto">
          <a:xfrm>
            <a:off x="1966913" y="2201863"/>
            <a:ext cx="522287" cy="88900"/>
            <a:chOff x="1347" y="1706"/>
            <a:chExt cx="329" cy="56"/>
          </a:xfrm>
        </p:grpSpPr>
        <p:sp>
          <p:nvSpPr>
            <p:cNvPr id="69699" name="Oval 8"/>
            <p:cNvSpPr>
              <a:spLocks noChangeArrowheads="1"/>
            </p:cNvSpPr>
            <p:nvPr/>
          </p:nvSpPr>
          <p:spPr bwMode="auto">
            <a:xfrm>
              <a:off x="1347" y="1706"/>
              <a:ext cx="56" cy="56"/>
            </a:xfrm>
            <a:prstGeom prst="ellipse">
              <a:avLst/>
            </a:prstGeom>
            <a:solidFill>
              <a:schemeClr val="tx1"/>
            </a:solidFill>
            <a:ln w="9525">
              <a:solidFill>
                <a:schemeClr val="tx1"/>
              </a:solidFill>
              <a:round/>
              <a:headEnd/>
              <a:tailEnd/>
            </a:ln>
          </p:spPr>
          <p:txBody>
            <a:bodyPr wrap="none" anchor="ctr"/>
            <a:lstStyle/>
            <a:p>
              <a:endParaRPr lang="en-US"/>
            </a:p>
          </p:txBody>
        </p:sp>
        <p:sp>
          <p:nvSpPr>
            <p:cNvPr id="69700" name="Oval 9"/>
            <p:cNvSpPr>
              <a:spLocks noChangeArrowheads="1"/>
            </p:cNvSpPr>
            <p:nvPr/>
          </p:nvSpPr>
          <p:spPr bwMode="auto">
            <a:xfrm>
              <a:off x="1483" y="1706"/>
              <a:ext cx="56" cy="56"/>
            </a:xfrm>
            <a:prstGeom prst="ellipse">
              <a:avLst/>
            </a:prstGeom>
            <a:solidFill>
              <a:schemeClr val="tx1"/>
            </a:solidFill>
            <a:ln w="9525">
              <a:solidFill>
                <a:schemeClr val="tx1"/>
              </a:solidFill>
              <a:round/>
              <a:headEnd/>
              <a:tailEnd/>
            </a:ln>
          </p:spPr>
          <p:txBody>
            <a:bodyPr wrap="none" anchor="ctr"/>
            <a:lstStyle/>
            <a:p>
              <a:endParaRPr lang="en-US"/>
            </a:p>
          </p:txBody>
        </p:sp>
        <p:sp>
          <p:nvSpPr>
            <p:cNvPr id="69701" name="Oval 10"/>
            <p:cNvSpPr>
              <a:spLocks noChangeArrowheads="1"/>
            </p:cNvSpPr>
            <p:nvPr/>
          </p:nvSpPr>
          <p:spPr bwMode="auto">
            <a:xfrm>
              <a:off x="1620" y="1706"/>
              <a:ext cx="56" cy="56"/>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69641" name="Oval 11"/>
          <p:cNvSpPr>
            <a:spLocks noChangeArrowheads="1"/>
          </p:cNvSpPr>
          <p:nvPr/>
        </p:nvSpPr>
        <p:spPr bwMode="auto">
          <a:xfrm>
            <a:off x="2874963" y="1958975"/>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42" name="Text Box 12"/>
          <p:cNvSpPr txBox="1">
            <a:spLocks noChangeArrowheads="1"/>
          </p:cNvSpPr>
          <p:nvPr/>
        </p:nvSpPr>
        <p:spPr bwMode="auto">
          <a:xfrm>
            <a:off x="2914650" y="2030413"/>
            <a:ext cx="550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org</a:t>
            </a:r>
          </a:p>
        </p:txBody>
      </p:sp>
      <p:sp>
        <p:nvSpPr>
          <p:cNvPr id="69643" name="Rectangle 13"/>
          <p:cNvSpPr>
            <a:spLocks noChangeArrowheads="1"/>
          </p:cNvSpPr>
          <p:nvPr/>
        </p:nvSpPr>
        <p:spPr bwMode="auto">
          <a:xfrm>
            <a:off x="193675" y="1884363"/>
            <a:ext cx="3405188" cy="758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44" name="Oval 14"/>
          <p:cNvSpPr>
            <a:spLocks noChangeArrowheads="1"/>
          </p:cNvSpPr>
          <p:nvPr/>
        </p:nvSpPr>
        <p:spPr bwMode="auto">
          <a:xfrm>
            <a:off x="4032250" y="1958975"/>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45" name="Text Box 15"/>
          <p:cNvSpPr txBox="1">
            <a:spLocks noChangeArrowheads="1"/>
          </p:cNvSpPr>
          <p:nvPr/>
        </p:nvSpPr>
        <p:spPr bwMode="auto">
          <a:xfrm>
            <a:off x="4130675" y="2030413"/>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ac</a:t>
            </a:r>
          </a:p>
        </p:txBody>
      </p:sp>
      <p:sp>
        <p:nvSpPr>
          <p:cNvPr id="69646" name="Oval 16"/>
          <p:cNvSpPr>
            <a:spLocks noChangeArrowheads="1"/>
          </p:cNvSpPr>
          <p:nvPr/>
        </p:nvSpPr>
        <p:spPr bwMode="auto">
          <a:xfrm>
            <a:off x="5870575" y="1958975"/>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47" name="Text Box 17"/>
          <p:cNvSpPr txBox="1">
            <a:spLocks noChangeArrowheads="1"/>
          </p:cNvSpPr>
          <p:nvPr/>
        </p:nvSpPr>
        <p:spPr bwMode="auto">
          <a:xfrm>
            <a:off x="5918200" y="2028825"/>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0066FF"/>
                </a:solidFill>
                <a:latin typeface="Times New Roman" charset="0"/>
              </a:rPr>
              <a:t>uk</a:t>
            </a:r>
          </a:p>
        </p:txBody>
      </p:sp>
      <p:grpSp>
        <p:nvGrpSpPr>
          <p:cNvPr id="69648" name="Group 18"/>
          <p:cNvGrpSpPr>
            <a:grpSpLocks/>
          </p:cNvGrpSpPr>
          <p:nvPr/>
        </p:nvGrpSpPr>
        <p:grpSpPr bwMode="auto">
          <a:xfrm>
            <a:off x="4946650" y="2230438"/>
            <a:ext cx="522288" cy="88900"/>
            <a:chOff x="3703" y="1706"/>
            <a:chExt cx="329" cy="56"/>
          </a:xfrm>
        </p:grpSpPr>
        <p:sp>
          <p:nvSpPr>
            <p:cNvPr id="69696" name="Oval 19"/>
            <p:cNvSpPr>
              <a:spLocks noChangeArrowheads="1"/>
            </p:cNvSpPr>
            <p:nvPr/>
          </p:nvSpPr>
          <p:spPr bwMode="auto">
            <a:xfrm>
              <a:off x="3703" y="1706"/>
              <a:ext cx="56" cy="56"/>
            </a:xfrm>
            <a:prstGeom prst="ellipse">
              <a:avLst/>
            </a:prstGeom>
            <a:solidFill>
              <a:schemeClr val="tx1"/>
            </a:solidFill>
            <a:ln w="9525">
              <a:solidFill>
                <a:schemeClr val="tx1"/>
              </a:solidFill>
              <a:round/>
              <a:headEnd/>
              <a:tailEnd/>
            </a:ln>
          </p:spPr>
          <p:txBody>
            <a:bodyPr wrap="none" anchor="ctr"/>
            <a:lstStyle/>
            <a:p>
              <a:endParaRPr lang="en-US"/>
            </a:p>
          </p:txBody>
        </p:sp>
        <p:sp>
          <p:nvSpPr>
            <p:cNvPr id="69697" name="Oval 20"/>
            <p:cNvSpPr>
              <a:spLocks noChangeArrowheads="1"/>
            </p:cNvSpPr>
            <p:nvPr/>
          </p:nvSpPr>
          <p:spPr bwMode="auto">
            <a:xfrm>
              <a:off x="3839" y="1706"/>
              <a:ext cx="56" cy="56"/>
            </a:xfrm>
            <a:prstGeom prst="ellipse">
              <a:avLst/>
            </a:prstGeom>
            <a:solidFill>
              <a:schemeClr val="tx1"/>
            </a:solidFill>
            <a:ln w="9525">
              <a:solidFill>
                <a:schemeClr val="tx1"/>
              </a:solidFill>
              <a:round/>
              <a:headEnd/>
              <a:tailEnd/>
            </a:ln>
          </p:spPr>
          <p:txBody>
            <a:bodyPr wrap="none" anchor="ctr"/>
            <a:lstStyle/>
            <a:p>
              <a:endParaRPr lang="en-US"/>
            </a:p>
          </p:txBody>
        </p:sp>
        <p:sp>
          <p:nvSpPr>
            <p:cNvPr id="69698" name="Oval 21"/>
            <p:cNvSpPr>
              <a:spLocks noChangeArrowheads="1"/>
            </p:cNvSpPr>
            <p:nvPr/>
          </p:nvSpPr>
          <p:spPr bwMode="auto">
            <a:xfrm>
              <a:off x="3976" y="1706"/>
              <a:ext cx="56" cy="56"/>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69649" name="Oval 22"/>
          <p:cNvSpPr>
            <a:spLocks noChangeArrowheads="1"/>
          </p:cNvSpPr>
          <p:nvPr/>
        </p:nvSpPr>
        <p:spPr bwMode="auto">
          <a:xfrm>
            <a:off x="6615113" y="1958975"/>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50" name="Text Box 23"/>
          <p:cNvSpPr txBox="1">
            <a:spLocks noChangeArrowheads="1"/>
          </p:cNvSpPr>
          <p:nvPr/>
        </p:nvSpPr>
        <p:spPr bwMode="auto">
          <a:xfrm>
            <a:off x="6683375" y="2016125"/>
            <a:ext cx="48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zw</a:t>
            </a:r>
          </a:p>
        </p:txBody>
      </p:sp>
      <p:sp>
        <p:nvSpPr>
          <p:cNvPr id="69651" name="Rectangle 24"/>
          <p:cNvSpPr>
            <a:spLocks noChangeArrowheads="1"/>
          </p:cNvSpPr>
          <p:nvPr/>
        </p:nvSpPr>
        <p:spPr bwMode="auto">
          <a:xfrm>
            <a:off x="3933825" y="1884363"/>
            <a:ext cx="3405188" cy="758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52" name="Oval 25"/>
          <p:cNvSpPr>
            <a:spLocks noChangeArrowheads="1"/>
          </p:cNvSpPr>
          <p:nvPr/>
        </p:nvSpPr>
        <p:spPr bwMode="auto">
          <a:xfrm>
            <a:off x="7956550" y="1958975"/>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53" name="Text Box 26"/>
          <p:cNvSpPr txBox="1">
            <a:spLocks noChangeArrowheads="1"/>
          </p:cNvSpPr>
          <p:nvPr/>
        </p:nvSpPr>
        <p:spPr bwMode="auto">
          <a:xfrm>
            <a:off x="7910513" y="20177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chemeClr val="tx2"/>
                </a:solidFill>
                <a:latin typeface="Times New Roman" charset="0"/>
              </a:rPr>
              <a:t>arpa</a:t>
            </a:r>
          </a:p>
        </p:txBody>
      </p:sp>
      <p:sp>
        <p:nvSpPr>
          <p:cNvPr id="69654" name="Oval 27"/>
          <p:cNvSpPr>
            <a:spLocks noChangeArrowheads="1"/>
          </p:cNvSpPr>
          <p:nvPr/>
        </p:nvSpPr>
        <p:spPr bwMode="auto">
          <a:xfrm>
            <a:off x="4271963" y="1163638"/>
            <a:ext cx="563562" cy="4286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55" name="Text Box 28"/>
          <p:cNvSpPr txBox="1">
            <a:spLocks noChangeArrowheads="1"/>
          </p:cNvSpPr>
          <p:nvPr/>
        </p:nvSpPr>
        <p:spPr bwMode="auto">
          <a:xfrm>
            <a:off x="5032375" y="1085850"/>
            <a:ext cx="1587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b="0">
                <a:latin typeface="Times New Roman" charset="0"/>
              </a:rPr>
              <a:t>unnamed root</a:t>
            </a:r>
          </a:p>
        </p:txBody>
      </p:sp>
      <p:sp>
        <p:nvSpPr>
          <p:cNvPr id="69656" name="Line 29"/>
          <p:cNvSpPr>
            <a:spLocks noChangeShapeType="1"/>
          </p:cNvSpPr>
          <p:nvPr/>
        </p:nvSpPr>
        <p:spPr bwMode="auto">
          <a:xfrm flipH="1">
            <a:off x="550863" y="1363663"/>
            <a:ext cx="374015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57" name="Line 30"/>
          <p:cNvSpPr>
            <a:spLocks noChangeShapeType="1"/>
          </p:cNvSpPr>
          <p:nvPr/>
        </p:nvSpPr>
        <p:spPr bwMode="auto">
          <a:xfrm flipH="1">
            <a:off x="1381125" y="1460500"/>
            <a:ext cx="2951163" cy="512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58" name="Line 31"/>
          <p:cNvSpPr>
            <a:spLocks noChangeShapeType="1"/>
          </p:cNvSpPr>
          <p:nvPr/>
        </p:nvSpPr>
        <p:spPr bwMode="auto">
          <a:xfrm flipH="1">
            <a:off x="3155950" y="1530350"/>
            <a:ext cx="1204913" cy="4429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59" name="Line 32"/>
          <p:cNvSpPr>
            <a:spLocks noChangeShapeType="1"/>
          </p:cNvSpPr>
          <p:nvPr/>
        </p:nvSpPr>
        <p:spPr bwMode="auto">
          <a:xfrm flipH="1">
            <a:off x="4319588" y="1584325"/>
            <a:ext cx="234950" cy="374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60" name="Line 33"/>
          <p:cNvSpPr>
            <a:spLocks noChangeShapeType="1"/>
          </p:cNvSpPr>
          <p:nvPr/>
        </p:nvSpPr>
        <p:spPr bwMode="auto">
          <a:xfrm>
            <a:off x="4818063" y="1349375"/>
            <a:ext cx="3324225" cy="623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61" name="Line 34"/>
          <p:cNvSpPr>
            <a:spLocks noChangeShapeType="1"/>
          </p:cNvSpPr>
          <p:nvPr/>
        </p:nvSpPr>
        <p:spPr bwMode="auto">
          <a:xfrm>
            <a:off x="4776788" y="1460500"/>
            <a:ext cx="2119312" cy="512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62" name="Line 35"/>
          <p:cNvSpPr>
            <a:spLocks noChangeShapeType="1"/>
          </p:cNvSpPr>
          <p:nvPr/>
        </p:nvSpPr>
        <p:spPr bwMode="auto">
          <a:xfrm>
            <a:off x="4721225" y="1544638"/>
            <a:ext cx="1344613" cy="442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63" name="Oval 36"/>
          <p:cNvSpPr>
            <a:spLocks noChangeArrowheads="1"/>
          </p:cNvSpPr>
          <p:nvPr/>
        </p:nvSpPr>
        <p:spPr bwMode="auto">
          <a:xfrm>
            <a:off x="1087438" y="2908300"/>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4" name="Oval 37"/>
          <p:cNvSpPr>
            <a:spLocks noChangeArrowheads="1"/>
          </p:cNvSpPr>
          <p:nvPr/>
        </p:nvSpPr>
        <p:spPr bwMode="auto">
          <a:xfrm>
            <a:off x="630238" y="3886200"/>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5" name="Oval 38"/>
          <p:cNvSpPr>
            <a:spLocks noChangeArrowheads="1"/>
          </p:cNvSpPr>
          <p:nvPr/>
        </p:nvSpPr>
        <p:spPr bwMode="auto">
          <a:xfrm>
            <a:off x="1641475" y="3884613"/>
            <a:ext cx="563563" cy="5762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6" name="Oval 39"/>
          <p:cNvSpPr>
            <a:spLocks noChangeArrowheads="1"/>
          </p:cNvSpPr>
          <p:nvPr/>
        </p:nvSpPr>
        <p:spPr bwMode="auto">
          <a:xfrm>
            <a:off x="5870575" y="2922588"/>
            <a:ext cx="563563" cy="5762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7" name="Oval 40"/>
          <p:cNvSpPr>
            <a:spLocks noChangeArrowheads="1"/>
          </p:cNvSpPr>
          <p:nvPr/>
        </p:nvSpPr>
        <p:spPr bwMode="auto">
          <a:xfrm>
            <a:off x="5870575" y="3898900"/>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8" name="Oval 41"/>
          <p:cNvSpPr>
            <a:spLocks noChangeArrowheads="1"/>
          </p:cNvSpPr>
          <p:nvPr/>
        </p:nvSpPr>
        <p:spPr bwMode="auto">
          <a:xfrm>
            <a:off x="5870575" y="4862513"/>
            <a:ext cx="563563" cy="5762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9" name="Oval 42"/>
          <p:cNvSpPr>
            <a:spLocks noChangeArrowheads="1"/>
          </p:cNvSpPr>
          <p:nvPr/>
        </p:nvSpPr>
        <p:spPr bwMode="auto">
          <a:xfrm>
            <a:off x="1684338" y="4848225"/>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70" name="Oval 43"/>
          <p:cNvSpPr>
            <a:spLocks noChangeArrowheads="1"/>
          </p:cNvSpPr>
          <p:nvPr/>
        </p:nvSpPr>
        <p:spPr bwMode="auto">
          <a:xfrm>
            <a:off x="630238" y="4848225"/>
            <a:ext cx="563562"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71" name="Oval 44"/>
          <p:cNvSpPr>
            <a:spLocks noChangeArrowheads="1"/>
          </p:cNvSpPr>
          <p:nvPr/>
        </p:nvSpPr>
        <p:spPr bwMode="auto">
          <a:xfrm>
            <a:off x="7956550" y="2908300"/>
            <a:ext cx="563563" cy="5762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72" name="Text Box 47"/>
          <p:cNvSpPr txBox="1">
            <a:spLocks noChangeArrowheads="1"/>
          </p:cNvSpPr>
          <p:nvPr/>
        </p:nvSpPr>
        <p:spPr bwMode="auto">
          <a:xfrm>
            <a:off x="1101725" y="2971800"/>
            <a:ext cx="565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FF0000"/>
                </a:solidFill>
                <a:latin typeface="Times New Roman" charset="0"/>
              </a:rPr>
              <a:t>bar</a:t>
            </a:r>
          </a:p>
        </p:txBody>
      </p:sp>
      <p:sp>
        <p:nvSpPr>
          <p:cNvPr id="69673" name="Text Box 48"/>
          <p:cNvSpPr txBox="1">
            <a:spLocks noChangeArrowheads="1"/>
          </p:cNvSpPr>
          <p:nvPr/>
        </p:nvSpPr>
        <p:spPr bwMode="auto">
          <a:xfrm>
            <a:off x="587375" y="3968750"/>
            <a:ext cx="66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west</a:t>
            </a:r>
          </a:p>
        </p:txBody>
      </p:sp>
      <p:sp>
        <p:nvSpPr>
          <p:cNvPr id="69674" name="Text Box 49"/>
          <p:cNvSpPr txBox="1">
            <a:spLocks noChangeArrowheads="1"/>
          </p:cNvSpPr>
          <p:nvPr/>
        </p:nvSpPr>
        <p:spPr bwMode="auto">
          <a:xfrm>
            <a:off x="1608138" y="3968750"/>
            <a:ext cx="608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FF0000"/>
                </a:solidFill>
                <a:latin typeface="Times New Roman" charset="0"/>
              </a:rPr>
              <a:t>east</a:t>
            </a:r>
          </a:p>
        </p:txBody>
      </p:sp>
      <p:sp>
        <p:nvSpPr>
          <p:cNvPr id="69675" name="Text Box 50"/>
          <p:cNvSpPr txBox="1">
            <a:spLocks noChangeArrowheads="1"/>
          </p:cNvSpPr>
          <p:nvPr/>
        </p:nvSpPr>
        <p:spPr bwMode="auto">
          <a:xfrm>
            <a:off x="671513" y="4897438"/>
            <a:ext cx="522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latin typeface="Times New Roman" charset="0"/>
              </a:rPr>
              <a:t>foo</a:t>
            </a:r>
          </a:p>
        </p:txBody>
      </p:sp>
      <p:sp>
        <p:nvSpPr>
          <p:cNvPr id="69676" name="Text Box 51"/>
          <p:cNvSpPr txBox="1">
            <a:spLocks noChangeArrowheads="1"/>
          </p:cNvSpPr>
          <p:nvPr/>
        </p:nvSpPr>
        <p:spPr bwMode="auto">
          <a:xfrm>
            <a:off x="1725613" y="4897438"/>
            <a:ext cx="522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FF0000"/>
                </a:solidFill>
                <a:latin typeface="Times New Roman" charset="0"/>
              </a:rPr>
              <a:t>my</a:t>
            </a:r>
          </a:p>
        </p:txBody>
      </p:sp>
      <p:sp>
        <p:nvSpPr>
          <p:cNvPr id="69677" name="Line 52"/>
          <p:cNvSpPr>
            <a:spLocks noChangeShapeType="1"/>
          </p:cNvSpPr>
          <p:nvPr/>
        </p:nvSpPr>
        <p:spPr bwMode="auto">
          <a:xfrm>
            <a:off x="1381125" y="2535238"/>
            <a:ext cx="1588" cy="373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78" name="Line 53"/>
          <p:cNvSpPr>
            <a:spLocks noChangeShapeType="1"/>
          </p:cNvSpPr>
          <p:nvPr/>
        </p:nvSpPr>
        <p:spPr bwMode="auto">
          <a:xfrm flipH="1">
            <a:off x="890588" y="3484563"/>
            <a:ext cx="360362" cy="401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79" name="Line 54"/>
          <p:cNvSpPr>
            <a:spLocks noChangeShapeType="1"/>
          </p:cNvSpPr>
          <p:nvPr/>
        </p:nvSpPr>
        <p:spPr bwMode="auto">
          <a:xfrm>
            <a:off x="1465263" y="3470275"/>
            <a:ext cx="415925" cy="428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0" name="Line 55"/>
          <p:cNvSpPr>
            <a:spLocks noChangeShapeType="1"/>
          </p:cNvSpPr>
          <p:nvPr/>
        </p:nvSpPr>
        <p:spPr bwMode="auto">
          <a:xfrm>
            <a:off x="911225" y="4467225"/>
            <a:ext cx="1588" cy="387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1" name="Line 56"/>
          <p:cNvSpPr>
            <a:spLocks noChangeShapeType="1"/>
          </p:cNvSpPr>
          <p:nvPr/>
        </p:nvSpPr>
        <p:spPr bwMode="auto">
          <a:xfrm>
            <a:off x="1936750" y="4452938"/>
            <a:ext cx="1588" cy="401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2" name="Line 57"/>
          <p:cNvSpPr>
            <a:spLocks noChangeShapeType="1"/>
          </p:cNvSpPr>
          <p:nvPr/>
        </p:nvSpPr>
        <p:spPr bwMode="auto">
          <a:xfrm>
            <a:off x="6151563" y="2555875"/>
            <a:ext cx="1587" cy="3667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3" name="Line 58"/>
          <p:cNvSpPr>
            <a:spLocks noChangeShapeType="1"/>
          </p:cNvSpPr>
          <p:nvPr/>
        </p:nvSpPr>
        <p:spPr bwMode="auto">
          <a:xfrm>
            <a:off x="6153150" y="3484563"/>
            <a:ext cx="1588" cy="428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4" name="Line 59"/>
          <p:cNvSpPr>
            <a:spLocks noChangeShapeType="1"/>
          </p:cNvSpPr>
          <p:nvPr/>
        </p:nvSpPr>
        <p:spPr bwMode="auto">
          <a:xfrm>
            <a:off x="6153150" y="4495800"/>
            <a:ext cx="1588" cy="387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5" name="Line 61"/>
          <p:cNvSpPr>
            <a:spLocks noChangeShapeType="1"/>
          </p:cNvSpPr>
          <p:nvPr/>
        </p:nvSpPr>
        <p:spPr bwMode="auto">
          <a:xfrm>
            <a:off x="8267700" y="2527300"/>
            <a:ext cx="1588"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86" name="Text Box 65"/>
          <p:cNvSpPr txBox="1">
            <a:spLocks noChangeArrowheads="1"/>
          </p:cNvSpPr>
          <p:nvPr/>
        </p:nvSpPr>
        <p:spPr bwMode="auto">
          <a:xfrm>
            <a:off x="5940425" y="2971800"/>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0066FF"/>
                </a:solidFill>
                <a:latin typeface="Times New Roman" charset="0"/>
              </a:rPr>
              <a:t>ac</a:t>
            </a:r>
          </a:p>
        </p:txBody>
      </p:sp>
      <p:sp>
        <p:nvSpPr>
          <p:cNvPr id="69687" name="Text Box 66"/>
          <p:cNvSpPr txBox="1">
            <a:spLocks noChangeArrowheads="1"/>
          </p:cNvSpPr>
          <p:nvPr/>
        </p:nvSpPr>
        <p:spPr bwMode="auto">
          <a:xfrm>
            <a:off x="5835650" y="3983038"/>
            <a:ext cx="63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0066FF"/>
                </a:solidFill>
                <a:latin typeface="Times New Roman" charset="0"/>
              </a:rPr>
              <a:t>cam</a:t>
            </a:r>
          </a:p>
        </p:txBody>
      </p:sp>
      <p:sp>
        <p:nvSpPr>
          <p:cNvPr id="69688" name="Text Box 67"/>
          <p:cNvSpPr txBox="1">
            <a:spLocks noChangeArrowheads="1"/>
          </p:cNvSpPr>
          <p:nvPr/>
        </p:nvSpPr>
        <p:spPr bwMode="auto">
          <a:xfrm>
            <a:off x="5884863" y="4938713"/>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0066FF"/>
                </a:solidFill>
                <a:latin typeface="Times New Roman" charset="0"/>
              </a:rPr>
              <a:t>usr</a:t>
            </a:r>
          </a:p>
        </p:txBody>
      </p:sp>
      <p:sp>
        <p:nvSpPr>
          <p:cNvPr id="69689" name="Text Box 68"/>
          <p:cNvSpPr txBox="1">
            <a:spLocks noChangeArrowheads="1"/>
          </p:cNvSpPr>
          <p:nvPr/>
        </p:nvSpPr>
        <p:spPr bwMode="auto">
          <a:xfrm>
            <a:off x="7986713" y="2957513"/>
            <a:ext cx="549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lnSpc>
                <a:spcPct val="80000"/>
              </a:lnSpc>
            </a:pPr>
            <a:r>
              <a:rPr lang="en-US" sz="1400">
                <a:solidFill>
                  <a:schemeClr val="tx2"/>
                </a:solidFill>
                <a:latin typeface="Times New Roman" charset="0"/>
              </a:rPr>
              <a:t>in-</a:t>
            </a:r>
          </a:p>
          <a:p>
            <a:pPr algn="ctr">
              <a:lnSpc>
                <a:spcPct val="80000"/>
              </a:lnSpc>
            </a:pPr>
            <a:r>
              <a:rPr lang="en-US" sz="1400">
                <a:solidFill>
                  <a:schemeClr val="tx2"/>
                </a:solidFill>
                <a:latin typeface="Times New Roman" charset="0"/>
              </a:rPr>
              <a:t>addr</a:t>
            </a:r>
          </a:p>
        </p:txBody>
      </p:sp>
      <p:sp>
        <p:nvSpPr>
          <p:cNvPr id="69690" name="Text Box 72"/>
          <p:cNvSpPr txBox="1">
            <a:spLocks noChangeArrowheads="1"/>
          </p:cNvSpPr>
          <p:nvPr/>
        </p:nvSpPr>
        <p:spPr bwMode="auto">
          <a:xfrm>
            <a:off x="1789113" y="2617788"/>
            <a:ext cx="1855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b="0">
                <a:latin typeface="Times New Roman" charset="0"/>
              </a:rPr>
              <a:t>generic domains</a:t>
            </a:r>
          </a:p>
        </p:txBody>
      </p:sp>
      <p:sp>
        <p:nvSpPr>
          <p:cNvPr id="69691" name="Text Box 73"/>
          <p:cNvSpPr txBox="1">
            <a:spLocks noChangeArrowheads="1"/>
          </p:cNvSpPr>
          <p:nvPr/>
        </p:nvSpPr>
        <p:spPr bwMode="auto">
          <a:xfrm>
            <a:off x="3989388" y="2617788"/>
            <a:ext cx="1884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b="0">
                <a:latin typeface="Times New Roman" charset="0"/>
              </a:rPr>
              <a:t>country domains</a:t>
            </a:r>
          </a:p>
        </p:txBody>
      </p:sp>
      <p:sp>
        <p:nvSpPr>
          <p:cNvPr id="69692" name="Text Box 74"/>
          <p:cNvSpPr txBox="1">
            <a:spLocks noChangeArrowheads="1"/>
          </p:cNvSpPr>
          <p:nvPr/>
        </p:nvSpPr>
        <p:spPr bwMode="auto">
          <a:xfrm>
            <a:off x="1101725" y="5394325"/>
            <a:ext cx="1912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FF0000"/>
                </a:solidFill>
                <a:latin typeface="Times New Roman" charset="0"/>
              </a:rPr>
              <a:t>my.east.bar.edu</a:t>
            </a:r>
          </a:p>
        </p:txBody>
      </p:sp>
      <p:sp>
        <p:nvSpPr>
          <p:cNvPr id="69693" name="Text Box 75"/>
          <p:cNvSpPr txBox="1">
            <a:spLocks noChangeArrowheads="1"/>
          </p:cNvSpPr>
          <p:nvPr/>
        </p:nvSpPr>
        <p:spPr bwMode="auto">
          <a:xfrm>
            <a:off x="5380038" y="5408613"/>
            <a:ext cx="170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rgbClr val="0066FF"/>
                </a:solidFill>
                <a:latin typeface="Times New Roman" charset="0"/>
              </a:rPr>
              <a:t>usr.cam.ac.uk</a:t>
            </a:r>
          </a:p>
        </p:txBody>
      </p:sp>
      <p:sp>
        <p:nvSpPr>
          <p:cNvPr id="930893" name="Rectangle 77"/>
          <p:cNvSpPr>
            <a:spLocks noChangeArrowheads="1"/>
          </p:cNvSpPr>
          <p:nvPr/>
        </p:nvSpPr>
        <p:spPr bwMode="auto">
          <a:xfrm>
            <a:off x="76200" y="1828800"/>
            <a:ext cx="8686800" cy="838200"/>
          </a:xfrm>
          <a:prstGeom prst="rect">
            <a:avLst/>
          </a:prstGeom>
          <a:solidFill>
            <a:schemeClr val="folHlink">
              <a:alpha val="27843"/>
            </a:schemeClr>
          </a:solidFill>
          <a:ln w="25400">
            <a:solidFill>
              <a:schemeClr val="folHlink"/>
            </a:solidFill>
            <a:miter lim="800000"/>
            <a:headEnd/>
            <a:tailEnd/>
          </a:ln>
        </p:spPr>
        <p:txBody>
          <a:bodyPr wrap="none" anchor="ctr"/>
          <a:lstStyle/>
          <a:p>
            <a:endParaRPr lang="en-US"/>
          </a:p>
        </p:txBody>
      </p:sp>
      <p:sp>
        <p:nvSpPr>
          <p:cNvPr id="930894" name="Text Box 78"/>
          <p:cNvSpPr txBox="1">
            <a:spLocks noChangeArrowheads="1"/>
          </p:cNvSpPr>
          <p:nvPr/>
        </p:nvSpPr>
        <p:spPr bwMode="auto">
          <a:xfrm>
            <a:off x="2514600" y="3048000"/>
            <a:ext cx="3176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spcBef>
                <a:spcPct val="50000"/>
              </a:spcBef>
            </a:pPr>
            <a:r>
              <a:rPr lang="en-US">
                <a:solidFill>
                  <a:schemeClr val="folHlink"/>
                </a:solidFill>
                <a:latin typeface="Times New Roman" charset="0"/>
              </a:rPr>
              <a:t>Top-Level Domains (TLDs)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08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0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93" grpId="0" animBg="1"/>
      <p:bldP spid="9308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E2C000C-FFB1-4541-BE2A-E684C7573BDB}" type="slidenum">
              <a:rPr lang="en-US" sz="1400" b="0">
                <a:latin typeface="Times New Roman" charset="0"/>
              </a:rPr>
              <a:pPr eaLnBrk="1" hangingPunct="1"/>
              <a:t>12</a:t>
            </a:fld>
            <a:endParaRPr lang="en-US" sz="1400" b="0">
              <a:latin typeface="Times New Roman" charset="0"/>
            </a:endParaRPr>
          </a:p>
        </p:txBody>
      </p:sp>
      <p:sp>
        <p:nvSpPr>
          <p:cNvPr id="71683"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DNS Root</a:t>
            </a:r>
          </a:p>
        </p:txBody>
      </p:sp>
      <p:sp>
        <p:nvSpPr>
          <p:cNvPr id="71684" name="Rectangle 3"/>
          <p:cNvSpPr>
            <a:spLocks noGrp="1" noChangeArrowheads="1"/>
          </p:cNvSpPr>
          <p:nvPr>
            <p:ph type="body" sz="half" idx="1"/>
          </p:nvPr>
        </p:nvSpPr>
        <p:spPr>
          <a:xfrm>
            <a:off x="484188" y="1362075"/>
            <a:ext cx="8478837" cy="4648200"/>
          </a:xfrm>
        </p:spPr>
        <p:txBody>
          <a:bodyPr/>
          <a:lstStyle/>
          <a:p>
            <a:r>
              <a:rPr lang="en-US" sz="2400">
                <a:latin typeface="Arial" charset="0"/>
                <a:cs typeface="Arial" charset="0"/>
              </a:rPr>
              <a:t>Located in Virginia, USA</a:t>
            </a:r>
          </a:p>
          <a:p>
            <a:r>
              <a:rPr lang="en-US" sz="2400">
                <a:latin typeface="Arial" charset="0"/>
                <a:cs typeface="Arial" charset="0"/>
              </a:rPr>
              <a:t>How do we make the root scale?</a:t>
            </a:r>
          </a:p>
        </p:txBody>
      </p:sp>
      <p:sp>
        <p:nvSpPr>
          <p:cNvPr id="71685" name="AutoShape 4"/>
          <p:cNvSpPr>
            <a:spLocks noChangeAspect="1" noChangeArrowheads="1"/>
          </p:cNvSpPr>
          <p:nvPr/>
        </p:nvSpPr>
        <p:spPr bwMode="auto">
          <a:xfrm>
            <a:off x="457200" y="3048000"/>
            <a:ext cx="7234238"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1686" name="Picture 5" descr="worl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038600"/>
            <a:ext cx="54006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7" name="Freeform 6"/>
          <p:cNvSpPr>
            <a:spLocks/>
          </p:cNvSpPr>
          <p:nvPr/>
        </p:nvSpPr>
        <p:spPr bwMode="auto">
          <a:xfrm>
            <a:off x="2895600" y="2895600"/>
            <a:ext cx="514350" cy="1882775"/>
          </a:xfrm>
          <a:custGeom>
            <a:avLst/>
            <a:gdLst>
              <a:gd name="T0" fmla="*/ 0 w 963"/>
              <a:gd name="T1" fmla="*/ 0 h 1893"/>
              <a:gd name="T2" fmla="*/ 0 w 963"/>
              <a:gd name="T3" fmla="*/ 924977 h 1893"/>
              <a:gd name="T4" fmla="*/ 514350 w 963"/>
              <a:gd name="T5" fmla="*/ 1882775 h 1893"/>
              <a:gd name="T6" fmla="*/ 0 60000 65536"/>
              <a:gd name="T7" fmla="*/ 0 60000 65536"/>
              <a:gd name="T8" fmla="*/ 0 60000 65536"/>
              <a:gd name="T9" fmla="*/ 0 w 963"/>
              <a:gd name="T10" fmla="*/ 0 h 1893"/>
              <a:gd name="T11" fmla="*/ 963 w 963"/>
              <a:gd name="T12" fmla="*/ 1893 h 1893"/>
            </a:gdLst>
            <a:ahLst/>
            <a:cxnLst>
              <a:cxn ang="T6">
                <a:pos x="T0" y="T1"/>
              </a:cxn>
              <a:cxn ang="T7">
                <a:pos x="T2" y="T3"/>
              </a:cxn>
              <a:cxn ang="T8">
                <a:pos x="T4" y="T5"/>
              </a:cxn>
            </a:cxnLst>
            <a:rect l="T9" t="T10" r="T11" b="T12"/>
            <a:pathLst>
              <a:path w="963" h="1893">
                <a:moveTo>
                  <a:pt x="0" y="0"/>
                </a:moveTo>
                <a:lnTo>
                  <a:pt x="0" y="930"/>
                </a:lnTo>
                <a:lnTo>
                  <a:pt x="963" y="1893"/>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688" name="Text Box 7"/>
          <p:cNvSpPr txBox="1">
            <a:spLocks noChangeArrowheads="1"/>
          </p:cNvSpPr>
          <p:nvPr/>
        </p:nvSpPr>
        <p:spPr bwMode="auto">
          <a:xfrm>
            <a:off x="2665413" y="2559050"/>
            <a:ext cx="3903662"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  Verisign, Dulles, VA</a:t>
            </a:r>
          </a:p>
          <a:p>
            <a:pPr algn="l"/>
            <a:r>
              <a:rPr lang="en-US" sz="1400" b="0">
                <a:solidFill>
                  <a:srgbClr val="000000"/>
                </a:solidFill>
                <a:latin typeface="Arial" charset="0"/>
              </a:rPr>
              <a:t> </a:t>
            </a:r>
          </a:p>
          <a:p>
            <a:pPr algn="ctr"/>
            <a:endParaRPr lang="en-US" sz="28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4FD70E6-7BAC-684F-BFE8-AA51632EFF2F}" type="slidenum">
              <a:rPr lang="en-US" sz="1400" b="0">
                <a:latin typeface="Times New Roman" charset="0"/>
              </a:rPr>
              <a:pPr eaLnBrk="1" hangingPunct="1"/>
              <a:t>13</a:t>
            </a:fld>
            <a:endParaRPr lang="en-US" sz="1400" b="0">
              <a:latin typeface="Times New Roman" charset="0"/>
            </a:endParaRPr>
          </a:p>
        </p:txBody>
      </p:sp>
      <p:sp>
        <p:nvSpPr>
          <p:cNvPr id="73731"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DNS Root Servers</a:t>
            </a:r>
          </a:p>
        </p:txBody>
      </p:sp>
      <p:sp>
        <p:nvSpPr>
          <p:cNvPr id="73732" name="Rectangle 3"/>
          <p:cNvSpPr>
            <a:spLocks noGrp="1" noChangeArrowheads="1"/>
          </p:cNvSpPr>
          <p:nvPr>
            <p:ph type="body" sz="half" idx="1"/>
          </p:nvPr>
        </p:nvSpPr>
        <p:spPr>
          <a:xfrm>
            <a:off x="484188" y="1362075"/>
            <a:ext cx="8478837" cy="4648200"/>
          </a:xfrm>
        </p:spPr>
        <p:txBody>
          <a:bodyPr/>
          <a:lstStyle/>
          <a:p>
            <a:r>
              <a:rPr lang="en-US" sz="2400">
                <a:latin typeface="Arial" charset="0"/>
                <a:cs typeface="Arial" charset="0"/>
              </a:rPr>
              <a:t>13 root servers (see http://www.root-servers.org/)</a:t>
            </a:r>
          </a:p>
          <a:p>
            <a:pPr lvl="1"/>
            <a:r>
              <a:rPr lang="en-US" sz="2000">
                <a:latin typeface="Arial" charset="0"/>
                <a:ea typeface="Arial" charset="0"/>
                <a:cs typeface="Arial" charset="0"/>
              </a:rPr>
              <a:t>Labeled A through M</a:t>
            </a:r>
          </a:p>
          <a:p>
            <a:pPr>
              <a:lnSpc>
                <a:spcPct val="60000"/>
              </a:lnSpc>
            </a:pPr>
            <a:r>
              <a:rPr lang="en-US" sz="2400">
                <a:latin typeface="Arial" charset="0"/>
                <a:cs typeface="Arial" charset="0"/>
              </a:rPr>
              <a:t>Does </a:t>
            </a:r>
            <a:r>
              <a:rPr lang="en-US" sz="2400">
                <a:solidFill>
                  <a:srgbClr val="0000FF"/>
                </a:solidFill>
                <a:latin typeface="Arial" charset="0"/>
                <a:cs typeface="Arial" charset="0"/>
              </a:rPr>
              <a:t>this</a:t>
            </a:r>
            <a:r>
              <a:rPr lang="en-US" sz="2400">
                <a:latin typeface="Arial" charset="0"/>
                <a:cs typeface="Arial" charset="0"/>
              </a:rPr>
              <a:t> scale?</a:t>
            </a:r>
          </a:p>
        </p:txBody>
      </p:sp>
      <p:sp>
        <p:nvSpPr>
          <p:cNvPr id="73733" name="AutoShape 4"/>
          <p:cNvSpPr>
            <a:spLocks noChangeAspect="1" noChangeArrowheads="1"/>
          </p:cNvSpPr>
          <p:nvPr/>
        </p:nvSpPr>
        <p:spPr bwMode="auto">
          <a:xfrm>
            <a:off x="481013" y="3089275"/>
            <a:ext cx="7234237"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3734" name="Picture 5" descr="worl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065588"/>
            <a:ext cx="54006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5" name="Freeform 6"/>
          <p:cNvSpPr>
            <a:spLocks/>
          </p:cNvSpPr>
          <p:nvPr/>
        </p:nvSpPr>
        <p:spPr bwMode="auto">
          <a:xfrm>
            <a:off x="2605088" y="3267075"/>
            <a:ext cx="804862" cy="1511300"/>
          </a:xfrm>
          <a:custGeom>
            <a:avLst/>
            <a:gdLst>
              <a:gd name="T0" fmla="*/ 0 w 963"/>
              <a:gd name="T1" fmla="*/ 0 h 1893"/>
              <a:gd name="T2" fmla="*/ 0 w 963"/>
              <a:gd name="T3" fmla="*/ 742477 h 1893"/>
              <a:gd name="T4" fmla="*/ 804862 w 963"/>
              <a:gd name="T5" fmla="*/ 1511300 h 1893"/>
              <a:gd name="T6" fmla="*/ 0 60000 65536"/>
              <a:gd name="T7" fmla="*/ 0 60000 65536"/>
              <a:gd name="T8" fmla="*/ 0 60000 65536"/>
              <a:gd name="T9" fmla="*/ 0 w 963"/>
              <a:gd name="T10" fmla="*/ 0 h 1893"/>
              <a:gd name="T11" fmla="*/ 963 w 963"/>
              <a:gd name="T12" fmla="*/ 1893 h 1893"/>
            </a:gdLst>
            <a:ahLst/>
            <a:cxnLst>
              <a:cxn ang="T6">
                <a:pos x="T0" y="T1"/>
              </a:cxn>
              <a:cxn ang="T7">
                <a:pos x="T2" y="T3"/>
              </a:cxn>
              <a:cxn ang="T8">
                <a:pos x="T4" y="T5"/>
              </a:cxn>
            </a:cxnLst>
            <a:rect l="T9" t="T10" r="T11" b="T12"/>
            <a:pathLst>
              <a:path w="963" h="1893">
                <a:moveTo>
                  <a:pt x="0" y="0"/>
                </a:moveTo>
                <a:lnTo>
                  <a:pt x="0" y="930"/>
                </a:lnTo>
                <a:lnTo>
                  <a:pt x="963" y="1893"/>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36" name="Text Box 7"/>
          <p:cNvSpPr txBox="1">
            <a:spLocks noChangeArrowheads="1"/>
          </p:cNvSpPr>
          <p:nvPr/>
        </p:nvSpPr>
        <p:spPr bwMode="auto">
          <a:xfrm>
            <a:off x="654050" y="5627688"/>
            <a:ext cx="2633663"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B USC-ISI Marina del Rey, CA</a:t>
            </a:r>
          </a:p>
          <a:p>
            <a:pPr algn="l"/>
            <a:r>
              <a:rPr lang="en-US" sz="1400" b="0">
                <a:solidFill>
                  <a:srgbClr val="000000"/>
                </a:solidFill>
                <a:latin typeface="Arial" charset="0"/>
              </a:rPr>
              <a:t>L ICANN Los Angeles, CA</a:t>
            </a:r>
          </a:p>
          <a:p>
            <a:pPr algn="ctr"/>
            <a:endParaRPr lang="en-US" sz="2400" b="0">
              <a:latin typeface="Times New Roman" charset="0"/>
            </a:endParaRPr>
          </a:p>
        </p:txBody>
      </p:sp>
      <p:sp>
        <p:nvSpPr>
          <p:cNvPr id="73737" name="Freeform 8"/>
          <p:cNvSpPr>
            <a:spLocks/>
          </p:cNvSpPr>
          <p:nvPr/>
        </p:nvSpPr>
        <p:spPr bwMode="auto">
          <a:xfrm>
            <a:off x="1789113" y="4965700"/>
            <a:ext cx="952500" cy="668338"/>
          </a:xfrm>
          <a:custGeom>
            <a:avLst/>
            <a:gdLst>
              <a:gd name="T0" fmla="*/ 0 w 582"/>
              <a:gd name="T1" fmla="*/ 668338 h 426"/>
              <a:gd name="T2" fmla="*/ 952500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38" name="Text Box 9"/>
          <p:cNvSpPr txBox="1">
            <a:spLocks noChangeArrowheads="1"/>
          </p:cNvSpPr>
          <p:nvPr/>
        </p:nvSpPr>
        <p:spPr bwMode="auto">
          <a:xfrm>
            <a:off x="347663" y="3903663"/>
            <a:ext cx="2573337"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E NASA Mt View, CA</a:t>
            </a:r>
          </a:p>
          <a:p>
            <a:pPr algn="l"/>
            <a:r>
              <a:rPr lang="en-US" sz="1400" b="0">
                <a:solidFill>
                  <a:srgbClr val="000000"/>
                </a:solidFill>
                <a:latin typeface="Arial" charset="0"/>
              </a:rPr>
              <a:t>F  Internet Software</a:t>
            </a:r>
          </a:p>
          <a:p>
            <a:pPr algn="l"/>
            <a:r>
              <a:rPr lang="en-US" sz="1400" b="0">
                <a:solidFill>
                  <a:srgbClr val="000000"/>
                </a:solidFill>
                <a:latin typeface="Arial" charset="0"/>
              </a:rPr>
              <a:t>    Consortium </a:t>
            </a:r>
          </a:p>
          <a:p>
            <a:pPr algn="l"/>
            <a:r>
              <a:rPr lang="en-US" sz="1400" b="0">
                <a:solidFill>
                  <a:srgbClr val="000000"/>
                </a:solidFill>
                <a:latin typeface="Arial" charset="0"/>
              </a:rPr>
              <a:t>    Palo</a:t>
            </a:r>
            <a:r>
              <a:rPr lang="en-US" sz="1200" b="0">
                <a:solidFill>
                  <a:srgbClr val="000000"/>
                </a:solidFill>
                <a:latin typeface="Arial" charset="0"/>
              </a:rPr>
              <a:t> </a:t>
            </a:r>
            <a:r>
              <a:rPr lang="en-US" sz="1400" b="0">
                <a:solidFill>
                  <a:srgbClr val="000000"/>
                </a:solidFill>
                <a:latin typeface="Arial" charset="0"/>
              </a:rPr>
              <a:t>Alto, CA</a:t>
            </a:r>
            <a:endParaRPr lang="en-US" sz="3200" b="0">
              <a:latin typeface="Times New Roman" charset="0"/>
            </a:endParaRPr>
          </a:p>
        </p:txBody>
      </p:sp>
      <p:sp>
        <p:nvSpPr>
          <p:cNvPr id="73739" name="Freeform 10"/>
          <p:cNvSpPr>
            <a:spLocks/>
          </p:cNvSpPr>
          <p:nvPr/>
        </p:nvSpPr>
        <p:spPr bwMode="auto">
          <a:xfrm flipV="1">
            <a:off x="1660525" y="4665663"/>
            <a:ext cx="1022350" cy="225425"/>
          </a:xfrm>
          <a:custGeom>
            <a:avLst/>
            <a:gdLst>
              <a:gd name="T0" fmla="*/ 0 w 582"/>
              <a:gd name="T1" fmla="*/ 225425 h 426"/>
              <a:gd name="T2" fmla="*/ 1022350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40" name="Text Box 11"/>
          <p:cNvSpPr txBox="1">
            <a:spLocks noChangeArrowheads="1"/>
          </p:cNvSpPr>
          <p:nvPr/>
        </p:nvSpPr>
        <p:spPr bwMode="auto">
          <a:xfrm>
            <a:off x="5253038" y="3570288"/>
            <a:ext cx="24987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sz="1400" b="0">
                <a:solidFill>
                  <a:srgbClr val="000000"/>
                </a:solidFill>
                <a:latin typeface="Arial" charset="0"/>
              </a:rPr>
              <a:t>I </a:t>
            </a:r>
            <a:r>
              <a:rPr lang="en-US" sz="1400" b="0">
                <a:latin typeface="Arial" charset="0"/>
              </a:rPr>
              <a:t>Autonomica,</a:t>
            </a:r>
            <a:r>
              <a:rPr lang="en-US" sz="1400" b="0">
                <a:solidFill>
                  <a:srgbClr val="000000"/>
                </a:solidFill>
                <a:latin typeface="Arial" charset="0"/>
              </a:rPr>
              <a:t> Stockholm</a:t>
            </a:r>
          </a:p>
        </p:txBody>
      </p:sp>
      <p:sp>
        <p:nvSpPr>
          <p:cNvPr id="73741" name="Freeform 12"/>
          <p:cNvSpPr>
            <a:spLocks/>
          </p:cNvSpPr>
          <p:nvPr/>
        </p:nvSpPr>
        <p:spPr bwMode="auto">
          <a:xfrm>
            <a:off x="4797425" y="3813175"/>
            <a:ext cx="849313" cy="674688"/>
          </a:xfrm>
          <a:custGeom>
            <a:avLst/>
            <a:gdLst>
              <a:gd name="T0" fmla="*/ 849313 w 666"/>
              <a:gd name="T1" fmla="*/ 0 h 1005"/>
              <a:gd name="T2" fmla="*/ 0 w 666"/>
              <a:gd name="T3" fmla="*/ 674688 h 1005"/>
              <a:gd name="T4" fmla="*/ 0 60000 65536"/>
              <a:gd name="T5" fmla="*/ 0 60000 65536"/>
              <a:gd name="T6" fmla="*/ 0 w 666"/>
              <a:gd name="T7" fmla="*/ 0 h 1005"/>
              <a:gd name="T8" fmla="*/ 666 w 666"/>
              <a:gd name="T9" fmla="*/ 1005 h 1005"/>
            </a:gdLst>
            <a:ahLst/>
            <a:cxnLst>
              <a:cxn ang="T4">
                <a:pos x="T0" y="T1"/>
              </a:cxn>
              <a:cxn ang="T5">
                <a:pos x="T2" y="T3"/>
              </a:cxn>
            </a:cxnLst>
            <a:rect l="T6" t="T7" r="T8" b="T9"/>
            <a:pathLst>
              <a:path w="666" h="1005">
                <a:moveTo>
                  <a:pt x="666" y="0"/>
                </a:moveTo>
                <a:lnTo>
                  <a:pt x="0" y="1005"/>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42" name="Text Box 13"/>
          <p:cNvSpPr txBox="1">
            <a:spLocks noChangeArrowheads="1"/>
          </p:cNvSpPr>
          <p:nvPr/>
        </p:nvSpPr>
        <p:spPr bwMode="auto">
          <a:xfrm>
            <a:off x="5299075" y="3216275"/>
            <a:ext cx="3844925"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K RIPE London</a:t>
            </a:r>
            <a:endParaRPr lang="en-US" sz="3200" b="0">
              <a:latin typeface="Times New Roman" charset="0"/>
            </a:endParaRPr>
          </a:p>
        </p:txBody>
      </p:sp>
      <p:sp>
        <p:nvSpPr>
          <p:cNvPr id="73743" name="Freeform 14"/>
          <p:cNvSpPr>
            <a:spLocks/>
          </p:cNvSpPr>
          <p:nvPr/>
        </p:nvSpPr>
        <p:spPr bwMode="auto">
          <a:xfrm>
            <a:off x="4570413" y="3433763"/>
            <a:ext cx="771525" cy="1158875"/>
          </a:xfrm>
          <a:custGeom>
            <a:avLst/>
            <a:gdLst>
              <a:gd name="T0" fmla="*/ 771525 w 922"/>
              <a:gd name="T1" fmla="*/ 0 h 1448"/>
              <a:gd name="T2" fmla="*/ 0 w 922"/>
              <a:gd name="T3" fmla="*/ 1158875 h 1448"/>
              <a:gd name="T4" fmla="*/ 0 60000 65536"/>
              <a:gd name="T5" fmla="*/ 0 60000 65536"/>
              <a:gd name="T6" fmla="*/ 0 w 922"/>
              <a:gd name="T7" fmla="*/ 0 h 1448"/>
              <a:gd name="T8" fmla="*/ 922 w 922"/>
              <a:gd name="T9" fmla="*/ 1448 h 1448"/>
            </a:gdLst>
            <a:ahLst/>
            <a:cxnLst>
              <a:cxn ang="T4">
                <a:pos x="T0" y="T1"/>
              </a:cxn>
              <a:cxn ang="T5">
                <a:pos x="T2" y="T3"/>
              </a:cxn>
            </a:cxnLst>
            <a:rect l="T6" t="T7" r="T8" b="T9"/>
            <a:pathLst>
              <a:path w="922" h="1448">
                <a:moveTo>
                  <a:pt x="922" y="0"/>
                </a:moveTo>
                <a:lnTo>
                  <a:pt x="0" y="1448"/>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44" name="Text Box 15"/>
          <p:cNvSpPr txBox="1">
            <a:spLocks noChangeArrowheads="1"/>
          </p:cNvSpPr>
          <p:nvPr/>
        </p:nvSpPr>
        <p:spPr bwMode="auto">
          <a:xfrm>
            <a:off x="7221538" y="4402138"/>
            <a:ext cx="15652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M WIDE Tokyo</a:t>
            </a:r>
            <a:endParaRPr lang="en-US" sz="3200" b="0">
              <a:latin typeface="Times New Roman" charset="0"/>
            </a:endParaRPr>
          </a:p>
        </p:txBody>
      </p:sp>
      <p:sp>
        <p:nvSpPr>
          <p:cNvPr id="73745" name="Freeform 16"/>
          <p:cNvSpPr>
            <a:spLocks/>
          </p:cNvSpPr>
          <p:nvPr/>
        </p:nvSpPr>
        <p:spPr bwMode="auto">
          <a:xfrm>
            <a:off x="6851650" y="4632325"/>
            <a:ext cx="331788" cy="231775"/>
          </a:xfrm>
          <a:custGeom>
            <a:avLst/>
            <a:gdLst>
              <a:gd name="T0" fmla="*/ 331788 w 252"/>
              <a:gd name="T1" fmla="*/ 0 h 462"/>
              <a:gd name="T2" fmla="*/ 0 w 252"/>
              <a:gd name="T3" fmla="*/ 231775 h 462"/>
              <a:gd name="T4" fmla="*/ 0 60000 65536"/>
              <a:gd name="T5" fmla="*/ 0 60000 65536"/>
              <a:gd name="T6" fmla="*/ 0 w 252"/>
              <a:gd name="T7" fmla="*/ 0 h 462"/>
              <a:gd name="T8" fmla="*/ 252 w 252"/>
              <a:gd name="T9" fmla="*/ 462 h 462"/>
            </a:gdLst>
            <a:ahLst/>
            <a:cxnLst>
              <a:cxn ang="T4">
                <a:pos x="T0" y="T1"/>
              </a:cxn>
              <a:cxn ang="T5">
                <a:pos x="T2" y="T3"/>
              </a:cxn>
            </a:cxnLst>
            <a:rect l="T6" t="T7" r="T8" b="T9"/>
            <a:pathLst>
              <a:path w="252" h="462">
                <a:moveTo>
                  <a:pt x="252" y="0"/>
                </a:moveTo>
                <a:lnTo>
                  <a:pt x="0" y="462"/>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746" name="Text Box 17"/>
          <p:cNvSpPr txBox="1">
            <a:spLocks noChangeArrowheads="1"/>
          </p:cNvSpPr>
          <p:nvPr/>
        </p:nvSpPr>
        <p:spPr bwMode="auto">
          <a:xfrm>
            <a:off x="2665413" y="2559050"/>
            <a:ext cx="3903662"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A Verisign, Dulles, VA</a:t>
            </a:r>
          </a:p>
          <a:p>
            <a:pPr algn="l"/>
            <a:r>
              <a:rPr lang="en-US" sz="1400" b="0">
                <a:solidFill>
                  <a:srgbClr val="000000"/>
                </a:solidFill>
                <a:latin typeface="Arial" charset="0"/>
              </a:rPr>
              <a:t>C Cogent, Herndon, VA</a:t>
            </a:r>
          </a:p>
          <a:p>
            <a:pPr algn="l"/>
            <a:r>
              <a:rPr lang="en-US" sz="1400" b="0">
                <a:solidFill>
                  <a:srgbClr val="000000"/>
                </a:solidFill>
                <a:latin typeface="Arial" charset="0"/>
              </a:rPr>
              <a:t>D U Maryland College Park, MD</a:t>
            </a:r>
          </a:p>
          <a:p>
            <a:pPr algn="l"/>
            <a:r>
              <a:rPr lang="en-US" sz="1400" b="0">
                <a:solidFill>
                  <a:srgbClr val="000000"/>
                </a:solidFill>
                <a:latin typeface="Arial" charset="0"/>
              </a:rPr>
              <a:t>G US DoD Vienna, VA</a:t>
            </a:r>
          </a:p>
          <a:p>
            <a:pPr algn="l"/>
            <a:r>
              <a:rPr lang="en-US" sz="1400" b="0">
                <a:solidFill>
                  <a:srgbClr val="000000"/>
                </a:solidFill>
                <a:latin typeface="Arial" charset="0"/>
              </a:rPr>
              <a:t>H ARL Aberdeen, MD</a:t>
            </a:r>
          </a:p>
          <a:p>
            <a:pPr algn="l"/>
            <a:r>
              <a:rPr lang="en-US" sz="1400" b="0">
                <a:solidFill>
                  <a:srgbClr val="000000"/>
                </a:solidFill>
                <a:latin typeface="Arial" charset="0"/>
              </a:rPr>
              <a:t>J Verisign</a:t>
            </a:r>
          </a:p>
          <a:p>
            <a:pPr algn="ctr"/>
            <a:endParaRPr lang="en-US" sz="28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6F0D4A6-DE04-924C-A809-A546483A9BE0}" type="slidenum">
              <a:rPr lang="en-US" sz="1400" b="0">
                <a:latin typeface="Times New Roman" charset="0"/>
              </a:rPr>
              <a:pPr eaLnBrk="1" hangingPunct="1"/>
              <a:t>14</a:t>
            </a:fld>
            <a:endParaRPr lang="en-US" sz="1400" b="0">
              <a:latin typeface="Times New Roman" charset="0"/>
            </a:endParaRPr>
          </a:p>
        </p:txBody>
      </p:sp>
      <p:sp>
        <p:nvSpPr>
          <p:cNvPr id="75779"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DNS Root Servers</a:t>
            </a:r>
          </a:p>
        </p:txBody>
      </p:sp>
      <p:sp>
        <p:nvSpPr>
          <p:cNvPr id="75780" name="Rectangle 3"/>
          <p:cNvSpPr>
            <a:spLocks noGrp="1" noChangeArrowheads="1"/>
          </p:cNvSpPr>
          <p:nvPr>
            <p:ph type="body" sz="half" idx="1"/>
          </p:nvPr>
        </p:nvSpPr>
        <p:spPr>
          <a:xfrm>
            <a:off x="484188" y="1362075"/>
            <a:ext cx="8478837" cy="4648200"/>
          </a:xfrm>
        </p:spPr>
        <p:txBody>
          <a:bodyPr/>
          <a:lstStyle/>
          <a:p>
            <a:r>
              <a:rPr lang="en-US" sz="2400" dirty="0">
                <a:latin typeface="Arial" charset="0"/>
                <a:cs typeface="Arial" charset="0"/>
              </a:rPr>
              <a:t>13 root servers (see http://</a:t>
            </a:r>
            <a:r>
              <a:rPr lang="en-US" sz="2400" dirty="0" err="1">
                <a:latin typeface="Arial" charset="0"/>
                <a:cs typeface="Arial" charset="0"/>
              </a:rPr>
              <a:t>www.root-servers.org</a:t>
            </a:r>
            <a:r>
              <a:rPr lang="en-US" sz="2400" dirty="0">
                <a:latin typeface="Arial" charset="0"/>
                <a:cs typeface="Arial" charset="0"/>
              </a:rPr>
              <a:t>/)</a:t>
            </a:r>
          </a:p>
          <a:p>
            <a:pPr lvl="1"/>
            <a:r>
              <a:rPr lang="en-US" sz="2000" dirty="0">
                <a:latin typeface="Arial" charset="0"/>
                <a:ea typeface="Arial" charset="0"/>
                <a:cs typeface="Arial" charset="0"/>
              </a:rPr>
              <a:t>Labeled A through M</a:t>
            </a:r>
          </a:p>
          <a:p>
            <a:pPr>
              <a:lnSpc>
                <a:spcPct val="60000"/>
              </a:lnSpc>
            </a:pPr>
            <a:r>
              <a:rPr lang="en-US" sz="2400" dirty="0">
                <a:latin typeface="Arial" charset="0"/>
                <a:cs typeface="Arial" charset="0"/>
              </a:rPr>
              <a:t>Replication via </a:t>
            </a:r>
            <a:r>
              <a:rPr lang="en-US" sz="2400" dirty="0">
                <a:solidFill>
                  <a:srgbClr val="0000FF"/>
                </a:solidFill>
                <a:latin typeface="Arial" charset="0"/>
                <a:cs typeface="Arial" charset="0"/>
              </a:rPr>
              <a:t>any-casting</a:t>
            </a:r>
            <a:r>
              <a:rPr lang="en-US" sz="2400" dirty="0">
                <a:latin typeface="Arial" charset="0"/>
                <a:cs typeface="Arial" charset="0"/>
              </a:rPr>
              <a:t> (localized routing for addresses)</a:t>
            </a:r>
          </a:p>
          <a:p>
            <a:pPr>
              <a:lnSpc>
                <a:spcPct val="70000"/>
              </a:lnSpc>
            </a:pPr>
            <a:endParaRPr lang="en-US" sz="2400" dirty="0">
              <a:latin typeface="Arial" charset="0"/>
              <a:cs typeface="Arial" charset="0"/>
            </a:endParaRPr>
          </a:p>
        </p:txBody>
      </p:sp>
      <p:sp>
        <p:nvSpPr>
          <p:cNvPr id="75781" name="AutoShape 4"/>
          <p:cNvSpPr>
            <a:spLocks noChangeAspect="1" noChangeArrowheads="1"/>
          </p:cNvSpPr>
          <p:nvPr/>
        </p:nvSpPr>
        <p:spPr bwMode="auto">
          <a:xfrm>
            <a:off x="457200" y="3214688"/>
            <a:ext cx="7234238"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5782" name="Picture 5" descr="worl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065588"/>
            <a:ext cx="54006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3" name="Freeform 6"/>
          <p:cNvSpPr>
            <a:spLocks/>
          </p:cNvSpPr>
          <p:nvPr/>
        </p:nvSpPr>
        <p:spPr bwMode="auto">
          <a:xfrm>
            <a:off x="2605088" y="3267075"/>
            <a:ext cx="804862" cy="1511300"/>
          </a:xfrm>
          <a:custGeom>
            <a:avLst/>
            <a:gdLst>
              <a:gd name="T0" fmla="*/ 0 w 963"/>
              <a:gd name="T1" fmla="*/ 0 h 1893"/>
              <a:gd name="T2" fmla="*/ 0 w 963"/>
              <a:gd name="T3" fmla="*/ 742477 h 1893"/>
              <a:gd name="T4" fmla="*/ 804862 w 963"/>
              <a:gd name="T5" fmla="*/ 1511300 h 1893"/>
              <a:gd name="T6" fmla="*/ 0 60000 65536"/>
              <a:gd name="T7" fmla="*/ 0 60000 65536"/>
              <a:gd name="T8" fmla="*/ 0 60000 65536"/>
              <a:gd name="T9" fmla="*/ 0 w 963"/>
              <a:gd name="T10" fmla="*/ 0 h 1893"/>
              <a:gd name="T11" fmla="*/ 963 w 963"/>
              <a:gd name="T12" fmla="*/ 1893 h 1893"/>
            </a:gdLst>
            <a:ahLst/>
            <a:cxnLst>
              <a:cxn ang="T6">
                <a:pos x="T0" y="T1"/>
              </a:cxn>
              <a:cxn ang="T7">
                <a:pos x="T2" y="T3"/>
              </a:cxn>
              <a:cxn ang="T8">
                <a:pos x="T4" y="T5"/>
              </a:cxn>
            </a:cxnLst>
            <a:rect l="T9" t="T10" r="T11" b="T12"/>
            <a:pathLst>
              <a:path w="963" h="1893">
                <a:moveTo>
                  <a:pt x="0" y="0"/>
                </a:moveTo>
                <a:lnTo>
                  <a:pt x="0" y="930"/>
                </a:lnTo>
                <a:lnTo>
                  <a:pt x="963" y="1893"/>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84" name="Text Box 7"/>
          <p:cNvSpPr txBox="1">
            <a:spLocks noChangeArrowheads="1"/>
          </p:cNvSpPr>
          <p:nvPr/>
        </p:nvSpPr>
        <p:spPr bwMode="auto">
          <a:xfrm>
            <a:off x="654050" y="5627688"/>
            <a:ext cx="2633663"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B USC-ISI Marina del Rey, CA</a:t>
            </a:r>
          </a:p>
          <a:p>
            <a:pPr algn="l"/>
            <a:r>
              <a:rPr lang="en-US" sz="1400" b="0">
                <a:solidFill>
                  <a:srgbClr val="000000"/>
                </a:solidFill>
                <a:latin typeface="Arial" charset="0"/>
              </a:rPr>
              <a:t>L ICANN Los Angeles, CA</a:t>
            </a:r>
          </a:p>
          <a:p>
            <a:pPr algn="ctr"/>
            <a:endParaRPr lang="en-US" sz="2400" b="0">
              <a:latin typeface="Times New Roman" charset="0"/>
            </a:endParaRPr>
          </a:p>
        </p:txBody>
      </p:sp>
      <p:sp>
        <p:nvSpPr>
          <p:cNvPr id="75785" name="Freeform 8"/>
          <p:cNvSpPr>
            <a:spLocks/>
          </p:cNvSpPr>
          <p:nvPr/>
        </p:nvSpPr>
        <p:spPr bwMode="auto">
          <a:xfrm>
            <a:off x="1789113" y="4965700"/>
            <a:ext cx="952500" cy="668338"/>
          </a:xfrm>
          <a:custGeom>
            <a:avLst/>
            <a:gdLst>
              <a:gd name="T0" fmla="*/ 0 w 582"/>
              <a:gd name="T1" fmla="*/ 668338 h 426"/>
              <a:gd name="T2" fmla="*/ 952500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86" name="Text Box 9"/>
          <p:cNvSpPr txBox="1">
            <a:spLocks noChangeArrowheads="1"/>
          </p:cNvSpPr>
          <p:nvPr/>
        </p:nvSpPr>
        <p:spPr bwMode="auto">
          <a:xfrm>
            <a:off x="347663" y="3903663"/>
            <a:ext cx="2573337"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E NASA Mt View, CA</a:t>
            </a:r>
          </a:p>
          <a:p>
            <a:pPr algn="l"/>
            <a:r>
              <a:rPr lang="en-US" sz="1400" b="0">
                <a:solidFill>
                  <a:srgbClr val="000000"/>
                </a:solidFill>
                <a:latin typeface="Arial" charset="0"/>
              </a:rPr>
              <a:t>F  Internet Software</a:t>
            </a:r>
          </a:p>
          <a:p>
            <a:pPr algn="l"/>
            <a:r>
              <a:rPr lang="en-US" sz="1400" b="0">
                <a:solidFill>
                  <a:srgbClr val="000000"/>
                </a:solidFill>
                <a:latin typeface="Arial" charset="0"/>
              </a:rPr>
              <a:t>    Consortium,</a:t>
            </a:r>
          </a:p>
          <a:p>
            <a:pPr algn="l"/>
            <a:r>
              <a:rPr lang="en-US" sz="1400" b="0">
                <a:solidFill>
                  <a:srgbClr val="000000"/>
                </a:solidFill>
                <a:latin typeface="Arial" charset="0"/>
              </a:rPr>
              <a:t>    Palo</a:t>
            </a:r>
            <a:r>
              <a:rPr lang="en-US" sz="1200" b="0">
                <a:solidFill>
                  <a:srgbClr val="000000"/>
                </a:solidFill>
                <a:latin typeface="Arial" charset="0"/>
              </a:rPr>
              <a:t> </a:t>
            </a:r>
            <a:r>
              <a:rPr lang="en-US" sz="1400" b="0">
                <a:solidFill>
                  <a:srgbClr val="000000"/>
                </a:solidFill>
                <a:latin typeface="Arial" charset="0"/>
              </a:rPr>
              <a:t>Alto, CA</a:t>
            </a:r>
          </a:p>
          <a:p>
            <a:pPr algn="l"/>
            <a:r>
              <a:rPr lang="en-US" sz="1400" b="0">
                <a:solidFill>
                  <a:srgbClr val="000000"/>
                </a:solidFill>
                <a:latin typeface="Arial" charset="0"/>
              </a:rPr>
              <a:t>   (and 37 other locations)</a:t>
            </a:r>
          </a:p>
          <a:p>
            <a:pPr algn="ctr"/>
            <a:endParaRPr lang="en-US" sz="3200" b="0">
              <a:latin typeface="Times New Roman" charset="0"/>
            </a:endParaRPr>
          </a:p>
        </p:txBody>
      </p:sp>
      <p:sp>
        <p:nvSpPr>
          <p:cNvPr id="75787" name="Freeform 10"/>
          <p:cNvSpPr>
            <a:spLocks/>
          </p:cNvSpPr>
          <p:nvPr/>
        </p:nvSpPr>
        <p:spPr bwMode="auto">
          <a:xfrm flipV="1">
            <a:off x="1660525" y="4665663"/>
            <a:ext cx="1022350" cy="225425"/>
          </a:xfrm>
          <a:custGeom>
            <a:avLst/>
            <a:gdLst>
              <a:gd name="T0" fmla="*/ 0 w 582"/>
              <a:gd name="T1" fmla="*/ 225425 h 426"/>
              <a:gd name="T2" fmla="*/ 1022350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88" name="Text Box 11"/>
          <p:cNvSpPr txBox="1">
            <a:spLocks noChangeArrowheads="1"/>
          </p:cNvSpPr>
          <p:nvPr/>
        </p:nvSpPr>
        <p:spPr bwMode="auto">
          <a:xfrm>
            <a:off x="5253038" y="3570288"/>
            <a:ext cx="24987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sz="1400" b="0">
                <a:solidFill>
                  <a:srgbClr val="000000"/>
                </a:solidFill>
                <a:latin typeface="Arial" charset="0"/>
              </a:rPr>
              <a:t>I </a:t>
            </a:r>
            <a:r>
              <a:rPr lang="en-US" sz="1400" b="0">
                <a:latin typeface="Arial" charset="0"/>
              </a:rPr>
              <a:t>Autonomica,</a:t>
            </a:r>
            <a:r>
              <a:rPr lang="en-US" sz="1400" b="0">
                <a:solidFill>
                  <a:srgbClr val="000000"/>
                </a:solidFill>
                <a:latin typeface="Arial" charset="0"/>
              </a:rPr>
              <a:t> Stockholm (plus 29 other locations)</a:t>
            </a:r>
          </a:p>
        </p:txBody>
      </p:sp>
      <p:sp>
        <p:nvSpPr>
          <p:cNvPr id="75789" name="Freeform 12"/>
          <p:cNvSpPr>
            <a:spLocks/>
          </p:cNvSpPr>
          <p:nvPr/>
        </p:nvSpPr>
        <p:spPr bwMode="auto">
          <a:xfrm>
            <a:off x="4797425" y="3813175"/>
            <a:ext cx="849313" cy="674688"/>
          </a:xfrm>
          <a:custGeom>
            <a:avLst/>
            <a:gdLst>
              <a:gd name="T0" fmla="*/ 849313 w 666"/>
              <a:gd name="T1" fmla="*/ 0 h 1005"/>
              <a:gd name="T2" fmla="*/ 0 w 666"/>
              <a:gd name="T3" fmla="*/ 674688 h 1005"/>
              <a:gd name="T4" fmla="*/ 0 60000 65536"/>
              <a:gd name="T5" fmla="*/ 0 60000 65536"/>
              <a:gd name="T6" fmla="*/ 0 w 666"/>
              <a:gd name="T7" fmla="*/ 0 h 1005"/>
              <a:gd name="T8" fmla="*/ 666 w 666"/>
              <a:gd name="T9" fmla="*/ 1005 h 1005"/>
            </a:gdLst>
            <a:ahLst/>
            <a:cxnLst>
              <a:cxn ang="T4">
                <a:pos x="T0" y="T1"/>
              </a:cxn>
              <a:cxn ang="T5">
                <a:pos x="T2" y="T3"/>
              </a:cxn>
            </a:cxnLst>
            <a:rect l="T6" t="T7" r="T8" b="T9"/>
            <a:pathLst>
              <a:path w="666" h="1005">
                <a:moveTo>
                  <a:pt x="666" y="0"/>
                </a:moveTo>
                <a:lnTo>
                  <a:pt x="0" y="1005"/>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90" name="Text Box 13"/>
          <p:cNvSpPr txBox="1">
            <a:spLocks noChangeArrowheads="1"/>
          </p:cNvSpPr>
          <p:nvPr/>
        </p:nvSpPr>
        <p:spPr bwMode="auto">
          <a:xfrm>
            <a:off x="5299075" y="3216275"/>
            <a:ext cx="3844925"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K RIPE London (plus 16 other locations)</a:t>
            </a:r>
            <a:endParaRPr lang="en-US" sz="3200" b="0">
              <a:latin typeface="Times New Roman" charset="0"/>
            </a:endParaRPr>
          </a:p>
        </p:txBody>
      </p:sp>
      <p:sp>
        <p:nvSpPr>
          <p:cNvPr id="75791" name="Freeform 14"/>
          <p:cNvSpPr>
            <a:spLocks/>
          </p:cNvSpPr>
          <p:nvPr/>
        </p:nvSpPr>
        <p:spPr bwMode="auto">
          <a:xfrm>
            <a:off x="4570413" y="3433763"/>
            <a:ext cx="771525" cy="1158875"/>
          </a:xfrm>
          <a:custGeom>
            <a:avLst/>
            <a:gdLst>
              <a:gd name="T0" fmla="*/ 771525 w 922"/>
              <a:gd name="T1" fmla="*/ 0 h 1448"/>
              <a:gd name="T2" fmla="*/ 0 w 922"/>
              <a:gd name="T3" fmla="*/ 1158875 h 1448"/>
              <a:gd name="T4" fmla="*/ 0 60000 65536"/>
              <a:gd name="T5" fmla="*/ 0 60000 65536"/>
              <a:gd name="T6" fmla="*/ 0 w 922"/>
              <a:gd name="T7" fmla="*/ 0 h 1448"/>
              <a:gd name="T8" fmla="*/ 922 w 922"/>
              <a:gd name="T9" fmla="*/ 1448 h 1448"/>
            </a:gdLst>
            <a:ahLst/>
            <a:cxnLst>
              <a:cxn ang="T4">
                <a:pos x="T0" y="T1"/>
              </a:cxn>
              <a:cxn ang="T5">
                <a:pos x="T2" y="T3"/>
              </a:cxn>
            </a:cxnLst>
            <a:rect l="T6" t="T7" r="T8" b="T9"/>
            <a:pathLst>
              <a:path w="922" h="1448">
                <a:moveTo>
                  <a:pt x="922" y="0"/>
                </a:moveTo>
                <a:lnTo>
                  <a:pt x="0" y="1448"/>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92" name="Text Box 15"/>
          <p:cNvSpPr txBox="1">
            <a:spLocks noChangeArrowheads="1"/>
          </p:cNvSpPr>
          <p:nvPr/>
        </p:nvSpPr>
        <p:spPr bwMode="auto">
          <a:xfrm>
            <a:off x="7221538" y="4402138"/>
            <a:ext cx="1693862"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M WIDE Tokyo</a:t>
            </a:r>
          </a:p>
          <a:p>
            <a:pPr algn="l"/>
            <a:r>
              <a:rPr lang="en-US" sz="1400" b="0">
                <a:solidFill>
                  <a:srgbClr val="000000"/>
                </a:solidFill>
                <a:latin typeface="Arial" charset="0"/>
              </a:rPr>
              <a:t> plus Seoul, Paris,</a:t>
            </a:r>
            <a:br>
              <a:rPr lang="en-US" sz="1400" b="0">
                <a:solidFill>
                  <a:srgbClr val="000000"/>
                </a:solidFill>
                <a:latin typeface="Arial" charset="0"/>
              </a:rPr>
            </a:br>
            <a:r>
              <a:rPr lang="en-US" sz="1400" b="0">
                <a:solidFill>
                  <a:srgbClr val="000000"/>
                </a:solidFill>
                <a:latin typeface="Arial" charset="0"/>
              </a:rPr>
              <a:t> San Francisco</a:t>
            </a:r>
            <a:endParaRPr lang="en-US" sz="3200" b="0">
              <a:latin typeface="Times New Roman" charset="0"/>
            </a:endParaRPr>
          </a:p>
        </p:txBody>
      </p:sp>
      <p:sp>
        <p:nvSpPr>
          <p:cNvPr id="75793" name="Freeform 16"/>
          <p:cNvSpPr>
            <a:spLocks/>
          </p:cNvSpPr>
          <p:nvPr/>
        </p:nvSpPr>
        <p:spPr bwMode="auto">
          <a:xfrm>
            <a:off x="6851650" y="4632325"/>
            <a:ext cx="331788" cy="231775"/>
          </a:xfrm>
          <a:custGeom>
            <a:avLst/>
            <a:gdLst>
              <a:gd name="T0" fmla="*/ 331788 w 252"/>
              <a:gd name="T1" fmla="*/ 0 h 462"/>
              <a:gd name="T2" fmla="*/ 0 w 252"/>
              <a:gd name="T3" fmla="*/ 231775 h 462"/>
              <a:gd name="T4" fmla="*/ 0 60000 65536"/>
              <a:gd name="T5" fmla="*/ 0 60000 65536"/>
              <a:gd name="T6" fmla="*/ 0 w 252"/>
              <a:gd name="T7" fmla="*/ 0 h 462"/>
              <a:gd name="T8" fmla="*/ 252 w 252"/>
              <a:gd name="T9" fmla="*/ 462 h 462"/>
            </a:gdLst>
            <a:ahLst/>
            <a:cxnLst>
              <a:cxn ang="T4">
                <a:pos x="T0" y="T1"/>
              </a:cxn>
              <a:cxn ang="T5">
                <a:pos x="T2" y="T3"/>
              </a:cxn>
            </a:cxnLst>
            <a:rect l="T6" t="T7" r="T8" b="T9"/>
            <a:pathLst>
              <a:path w="252" h="462">
                <a:moveTo>
                  <a:pt x="252" y="0"/>
                </a:moveTo>
                <a:lnTo>
                  <a:pt x="0" y="462"/>
                </a:lnTo>
              </a:path>
            </a:pathLst>
          </a:custGeom>
          <a:noFill/>
          <a:ln w="1905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794" name="Text Box 17"/>
          <p:cNvSpPr txBox="1">
            <a:spLocks noChangeArrowheads="1"/>
          </p:cNvSpPr>
          <p:nvPr/>
        </p:nvSpPr>
        <p:spPr bwMode="auto">
          <a:xfrm>
            <a:off x="2665413" y="2559050"/>
            <a:ext cx="4878387"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323" tIns="35662" rIns="71323" bIns="35662"/>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400" b="0">
                <a:solidFill>
                  <a:srgbClr val="000000"/>
                </a:solidFill>
                <a:latin typeface="Arial" charset="0"/>
              </a:rPr>
              <a:t>A Verisign, Dulles, VA</a:t>
            </a:r>
          </a:p>
          <a:p>
            <a:pPr algn="l"/>
            <a:r>
              <a:rPr lang="en-US" sz="1400" b="0">
                <a:solidFill>
                  <a:srgbClr val="000000"/>
                </a:solidFill>
                <a:latin typeface="Arial" charset="0"/>
              </a:rPr>
              <a:t>C Cogent, Herndon, VA (also Los Angeles, NY, Chicago)</a:t>
            </a:r>
          </a:p>
          <a:p>
            <a:pPr algn="l"/>
            <a:r>
              <a:rPr lang="en-US" sz="1400" b="0">
                <a:solidFill>
                  <a:srgbClr val="000000"/>
                </a:solidFill>
                <a:latin typeface="Arial" charset="0"/>
              </a:rPr>
              <a:t>D U Maryland College Park, MD</a:t>
            </a:r>
          </a:p>
          <a:p>
            <a:pPr algn="l"/>
            <a:r>
              <a:rPr lang="en-US" sz="1400" b="0">
                <a:solidFill>
                  <a:srgbClr val="000000"/>
                </a:solidFill>
                <a:latin typeface="Arial" charset="0"/>
              </a:rPr>
              <a:t>G US DoD Vienna, VA</a:t>
            </a:r>
          </a:p>
          <a:p>
            <a:pPr algn="l"/>
            <a:r>
              <a:rPr lang="en-US" sz="1400" b="0">
                <a:solidFill>
                  <a:srgbClr val="000000"/>
                </a:solidFill>
                <a:latin typeface="Arial" charset="0"/>
              </a:rPr>
              <a:t>H ARL Aberdeen, MD</a:t>
            </a:r>
          </a:p>
          <a:p>
            <a:pPr algn="l"/>
            <a:r>
              <a:rPr lang="en-US" sz="1400" b="0">
                <a:solidFill>
                  <a:srgbClr val="000000"/>
                </a:solidFill>
                <a:latin typeface="Arial" charset="0"/>
              </a:rPr>
              <a:t>J Verisign (21 locations)</a:t>
            </a:r>
          </a:p>
          <a:p>
            <a:pPr algn="ctr"/>
            <a:endParaRPr lang="en-US" sz="28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Refresher course on </a:t>
            </a:r>
            <a:r>
              <a:rPr lang="en-US" dirty="0" err="1" smtClean="0"/>
              <a:t>anycast</a:t>
            </a:r>
            <a:endParaRPr lang="en-US" dirty="0"/>
          </a:p>
        </p:txBody>
      </p:sp>
      <p:sp>
        <p:nvSpPr>
          <p:cNvPr id="7" name="Content Placeholder 6"/>
          <p:cNvSpPr>
            <a:spLocks noGrp="1"/>
          </p:cNvSpPr>
          <p:nvPr>
            <p:ph idx="1"/>
          </p:nvPr>
        </p:nvSpPr>
        <p:spPr/>
        <p:txBody>
          <a:bodyPr/>
          <a:lstStyle/>
          <a:p>
            <a:r>
              <a:rPr lang="en-US" dirty="0" smtClean="0"/>
              <a:t>Routing finds shortest paths to destination</a:t>
            </a:r>
          </a:p>
          <a:p>
            <a:pPr lvl="1"/>
            <a:endParaRPr lang="en-US" dirty="0" smtClean="0"/>
          </a:p>
          <a:p>
            <a:r>
              <a:rPr lang="en-US" dirty="0" smtClean="0"/>
              <a:t>If several locations are given the same address, then the network will deliver the packet to the closest location with that address</a:t>
            </a:r>
          </a:p>
          <a:p>
            <a:pPr lvl="1"/>
            <a:endParaRPr lang="en-US" dirty="0" smtClean="0"/>
          </a:p>
          <a:p>
            <a:r>
              <a:rPr lang="en-US" dirty="0" smtClean="0"/>
              <a:t>This is called “</a:t>
            </a:r>
            <a:r>
              <a:rPr lang="en-US" dirty="0" err="1" smtClean="0"/>
              <a:t>anycast</a:t>
            </a:r>
            <a:r>
              <a:rPr lang="en-US" dirty="0" smtClean="0"/>
              <a:t>”</a:t>
            </a:r>
          </a:p>
          <a:p>
            <a:pPr lvl="1"/>
            <a:r>
              <a:rPr lang="en-US" dirty="0" smtClean="0"/>
              <a:t>But no modification of routing is needed for this….</a:t>
            </a:r>
            <a:endParaRPr lang="en-US" dirty="0"/>
          </a:p>
        </p:txBody>
      </p:sp>
      <p:sp>
        <p:nvSpPr>
          <p:cNvPr id="5" name="Slide Number Placeholder 4"/>
          <p:cNvSpPr>
            <a:spLocks noGrp="1"/>
          </p:cNvSpPr>
          <p:nvPr>
            <p:ph type="sldNum" sz="quarter" idx="10"/>
          </p:nvPr>
        </p:nvSpPr>
        <p:spPr/>
        <p:txBody>
          <a:bodyPr/>
          <a:lstStyle/>
          <a:p>
            <a:pPr>
              <a:defRPr/>
            </a:pPr>
            <a:fld id="{447CFE19-E9AE-8742-BA53-04A34F84B71E}" type="slidenum">
              <a:rPr lang="en-US" smtClean="0"/>
              <a:pPr>
                <a:defRPr/>
              </a:pPr>
              <a:t>15</a:t>
            </a:fld>
            <a:endParaRPr lang="en-US"/>
          </a:p>
        </p:txBody>
      </p:sp>
    </p:spTree>
    <p:extLst>
      <p:ext uri="{BB962C8B-B14F-4D97-AF65-F5344CB8AC3E}">
        <p14:creationId xmlns:p14="http://schemas.microsoft.com/office/powerpoint/2010/main" val="623204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latin typeface="Helvetica" charset="0"/>
                <a:ea typeface="ＭＳ Ｐゴシック" charset="0"/>
                <a:cs typeface="ＭＳ Ｐゴシック" charset="0"/>
              </a:rPr>
              <a:t>Was Hierarchy Necessary?</a:t>
            </a:r>
            <a:endParaRPr lang="en-US" dirty="0">
              <a:latin typeface="Helvetica" charset="0"/>
              <a:ea typeface="ＭＳ Ｐゴシック" charset="0"/>
              <a:cs typeface="ＭＳ Ｐゴシック" charset="0"/>
            </a:endParaRPr>
          </a:p>
        </p:txBody>
      </p:sp>
      <p:sp>
        <p:nvSpPr>
          <p:cNvPr id="79875" name="Content Placeholder 2"/>
          <p:cNvSpPr>
            <a:spLocks noGrp="1"/>
          </p:cNvSpPr>
          <p:nvPr>
            <p:ph idx="1"/>
          </p:nvPr>
        </p:nvSpPr>
        <p:spPr/>
        <p:txBody>
          <a:bodyPr/>
          <a:lstStyle/>
          <a:p>
            <a:r>
              <a:rPr lang="en-US" dirty="0" smtClean="0">
                <a:latin typeface="Arial" charset="0"/>
                <a:cs typeface="Arial" charset="0"/>
              </a:rPr>
              <a:t>Two aspects of hierarchy:</a:t>
            </a:r>
          </a:p>
          <a:p>
            <a:pPr lvl="1"/>
            <a:r>
              <a:rPr lang="en-US" dirty="0" smtClean="0">
                <a:latin typeface="Arial" charset="0"/>
                <a:cs typeface="Arial" charset="0"/>
              </a:rPr>
              <a:t>Name </a:t>
            </a:r>
            <a:r>
              <a:rPr lang="en-US" dirty="0" smtClean="0">
                <a:latin typeface="Arial" charset="0"/>
                <a:cs typeface="Arial" charset="0"/>
              </a:rPr>
              <a:t>resolution: walk up/down hierarchy</a:t>
            </a:r>
            <a:endParaRPr lang="en-US" dirty="0" smtClean="0">
              <a:latin typeface="Arial" charset="0"/>
              <a:cs typeface="Arial" charset="0"/>
            </a:endParaRPr>
          </a:p>
          <a:p>
            <a:pPr lvl="1"/>
            <a:r>
              <a:rPr lang="en-US" dirty="0" smtClean="0">
                <a:latin typeface="Arial" charset="0"/>
                <a:cs typeface="Arial" charset="0"/>
              </a:rPr>
              <a:t>Name </a:t>
            </a:r>
            <a:r>
              <a:rPr lang="en-US" dirty="0" smtClean="0">
                <a:latin typeface="Arial" charset="0"/>
                <a:cs typeface="Arial" charset="0"/>
              </a:rPr>
              <a:t>allocation: control over namespace partitioned</a:t>
            </a:r>
            <a:endParaRPr lang="en-US" dirty="0" smtClean="0">
              <a:latin typeface="Arial" charset="0"/>
              <a:cs typeface="Arial" charset="0"/>
            </a:endParaRPr>
          </a:p>
          <a:p>
            <a:pPr lvl="8"/>
            <a:endParaRPr lang="en-US" dirty="0">
              <a:latin typeface="Arial" charset="0"/>
              <a:cs typeface="Arial" charset="0"/>
            </a:endParaRPr>
          </a:p>
          <a:p>
            <a:r>
              <a:rPr lang="en-US" dirty="0" smtClean="0">
                <a:latin typeface="Arial" charset="0"/>
                <a:cs typeface="Arial" charset="0"/>
              </a:rPr>
              <a:t>How to handle both without hierarchy?</a:t>
            </a:r>
          </a:p>
          <a:p>
            <a:pPr lvl="1"/>
            <a:r>
              <a:rPr lang="en-US" b="1" dirty="0" smtClean="0">
                <a:latin typeface="Arial" charset="0"/>
                <a:cs typeface="Arial" charset="0"/>
              </a:rPr>
              <a:t>Any ideas?</a:t>
            </a:r>
          </a:p>
          <a:p>
            <a:pPr lvl="7"/>
            <a:endParaRPr lang="en-US" dirty="0" smtClean="0">
              <a:latin typeface="Arial" charset="0"/>
              <a:cs typeface="Arial" charset="0"/>
            </a:endParaRPr>
          </a:p>
          <a:p>
            <a:r>
              <a:rPr lang="en-US" dirty="0" smtClean="0">
                <a:latin typeface="Arial" charset="0"/>
                <a:cs typeface="Arial" charset="0"/>
              </a:rPr>
              <a:t>Resolution: Google</a:t>
            </a:r>
          </a:p>
          <a:p>
            <a:pPr lvl="1"/>
            <a:r>
              <a:rPr lang="en-US" dirty="0" smtClean="0">
                <a:latin typeface="Arial" charset="0"/>
                <a:cs typeface="Arial" charset="0"/>
              </a:rPr>
              <a:t>scalable key-value store</a:t>
            </a:r>
          </a:p>
          <a:p>
            <a:pPr lvl="8"/>
            <a:endParaRPr lang="en-US" dirty="0" smtClean="0">
              <a:latin typeface="Arial" charset="0"/>
              <a:cs typeface="Arial" charset="0"/>
            </a:endParaRPr>
          </a:p>
          <a:p>
            <a:r>
              <a:rPr lang="en-US" dirty="0" smtClean="0">
                <a:latin typeface="Arial" charset="0"/>
                <a:cs typeface="Arial" charset="0"/>
              </a:rPr>
              <a:t>Allocation: </a:t>
            </a:r>
          </a:p>
          <a:p>
            <a:pPr lvl="1"/>
            <a:r>
              <a:rPr lang="en-US" dirty="0" smtClean="0">
                <a:latin typeface="Arial" charset="0"/>
                <a:cs typeface="Arial" charset="0"/>
              </a:rPr>
              <a:t>Statistically unique names (random) </a:t>
            </a:r>
          </a:p>
        </p:txBody>
      </p:sp>
      <p:sp>
        <p:nvSpPr>
          <p:cNvPr id="798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A74E6090-C66D-6247-A6F8-AA49E8AEBEED}" type="slidenum">
              <a:rPr lang="en-US" sz="1400" b="0">
                <a:latin typeface="Times New Roman" charset="0"/>
              </a:rPr>
              <a:pPr eaLnBrk="1" hangingPunct="1"/>
              <a:t>16</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8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8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1A65958-511E-D64E-B48B-A035D253EBFE}" type="slidenum">
              <a:rPr lang="en-US" sz="1400" b="0">
                <a:latin typeface="Times New Roman" charset="0"/>
              </a:rPr>
              <a:pPr eaLnBrk="1" hangingPunct="1"/>
              <a:t>17</a:t>
            </a:fld>
            <a:endParaRPr lang="en-US" sz="1400" b="0">
              <a:latin typeface="Times New Roman" charset="0"/>
            </a:endParaRPr>
          </a:p>
        </p:txBody>
      </p:sp>
      <p:sp>
        <p:nvSpPr>
          <p:cNvPr id="80899"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Using DNS</a:t>
            </a:r>
          </a:p>
        </p:txBody>
      </p:sp>
      <p:sp>
        <p:nvSpPr>
          <p:cNvPr id="941059" name="Rectangle 3"/>
          <p:cNvSpPr>
            <a:spLocks noGrp="1" noChangeArrowheads="1"/>
          </p:cNvSpPr>
          <p:nvPr>
            <p:ph type="body" idx="1"/>
          </p:nvPr>
        </p:nvSpPr>
        <p:spPr/>
        <p:txBody>
          <a:bodyPr/>
          <a:lstStyle/>
          <a:p>
            <a:r>
              <a:rPr lang="en-US" dirty="0" smtClean="0">
                <a:latin typeface="Arial" charset="0"/>
                <a:ea typeface="Arial" charset="0"/>
                <a:cs typeface="Arial" charset="0"/>
              </a:rPr>
              <a:t>Two components</a:t>
            </a:r>
            <a:endParaRPr lang="en-US" dirty="0">
              <a:latin typeface="Arial" charset="0"/>
              <a:ea typeface="Arial" charset="0"/>
              <a:cs typeface="Arial" charset="0"/>
            </a:endParaRPr>
          </a:p>
          <a:p>
            <a:pPr lvl="1"/>
            <a:r>
              <a:rPr lang="en-US" dirty="0">
                <a:latin typeface="Arial" charset="0"/>
                <a:ea typeface="Arial" charset="0"/>
                <a:cs typeface="Arial" charset="0"/>
              </a:rPr>
              <a:t>Local DNS servers</a:t>
            </a:r>
          </a:p>
          <a:p>
            <a:pPr lvl="1"/>
            <a:r>
              <a:rPr lang="en-US" dirty="0">
                <a:latin typeface="Arial" charset="0"/>
                <a:ea typeface="Arial" charset="0"/>
                <a:cs typeface="Arial" charset="0"/>
              </a:rPr>
              <a:t>Resolver </a:t>
            </a:r>
            <a:r>
              <a:rPr lang="en-US" dirty="0" smtClean="0">
                <a:latin typeface="Arial" charset="0"/>
                <a:ea typeface="Arial" charset="0"/>
                <a:cs typeface="Arial" charset="0"/>
              </a:rPr>
              <a:t>software on hosts</a:t>
            </a:r>
          </a:p>
          <a:p>
            <a:pPr lvl="1"/>
            <a:endParaRPr lang="en-US" dirty="0" smtClean="0">
              <a:latin typeface="Arial" charset="0"/>
              <a:ea typeface="Arial" charset="0"/>
              <a:cs typeface="Arial" charset="0"/>
            </a:endParaRPr>
          </a:p>
          <a:p>
            <a:r>
              <a:rPr lang="en-US" dirty="0">
                <a:latin typeface="Arial" charset="0"/>
                <a:ea typeface="Arial" charset="0"/>
                <a:cs typeface="Arial" charset="0"/>
              </a:rPr>
              <a:t>Local DNS server (“default name server”)</a:t>
            </a:r>
          </a:p>
          <a:p>
            <a:pPr lvl="1"/>
            <a:r>
              <a:rPr lang="en-US" dirty="0">
                <a:latin typeface="Arial" charset="0"/>
                <a:ea typeface="Arial" charset="0"/>
                <a:cs typeface="Arial" charset="0"/>
              </a:rPr>
              <a:t>Usually near the </a:t>
            </a:r>
            <a:r>
              <a:rPr lang="en-US" dirty="0" err="1">
                <a:latin typeface="Arial" charset="0"/>
                <a:ea typeface="Arial" charset="0"/>
                <a:cs typeface="Arial" charset="0"/>
              </a:rPr>
              <a:t>endhosts</a:t>
            </a:r>
            <a:r>
              <a:rPr lang="en-US" dirty="0">
                <a:latin typeface="Arial" charset="0"/>
                <a:ea typeface="Arial" charset="0"/>
                <a:cs typeface="Arial" charset="0"/>
              </a:rPr>
              <a:t> that use it</a:t>
            </a:r>
          </a:p>
          <a:p>
            <a:pPr lvl="1"/>
            <a:r>
              <a:rPr lang="en-US" dirty="0">
                <a:latin typeface="Arial" charset="0"/>
                <a:ea typeface="Arial" charset="0"/>
                <a:cs typeface="Arial" charset="0"/>
              </a:rPr>
              <a:t>Local hosts configured with local server (e.g., /</a:t>
            </a:r>
            <a:r>
              <a:rPr lang="en-US" dirty="0" err="1">
                <a:latin typeface="Arial" charset="0"/>
                <a:ea typeface="Arial" charset="0"/>
                <a:cs typeface="Arial" charset="0"/>
              </a:rPr>
              <a:t>etc</a:t>
            </a:r>
            <a:r>
              <a:rPr lang="en-US" dirty="0">
                <a:latin typeface="Arial" charset="0"/>
                <a:ea typeface="Arial" charset="0"/>
                <a:cs typeface="Arial" charset="0"/>
              </a:rPr>
              <a:t>/</a:t>
            </a:r>
            <a:r>
              <a:rPr lang="en-US" dirty="0" err="1">
                <a:latin typeface="Arial" charset="0"/>
                <a:ea typeface="Arial" charset="0"/>
                <a:cs typeface="Arial" charset="0"/>
              </a:rPr>
              <a:t>resolv.conf</a:t>
            </a:r>
            <a:r>
              <a:rPr lang="en-US" dirty="0">
                <a:latin typeface="Arial" charset="0"/>
                <a:ea typeface="Arial" charset="0"/>
                <a:cs typeface="Arial" charset="0"/>
              </a:rPr>
              <a:t>) or learn server via </a:t>
            </a:r>
            <a:r>
              <a:rPr lang="en-US" dirty="0" smtClean="0">
                <a:latin typeface="Arial" charset="0"/>
                <a:ea typeface="Arial" charset="0"/>
                <a:cs typeface="Arial" charset="0"/>
              </a:rPr>
              <a:t>DHCP</a:t>
            </a:r>
          </a:p>
          <a:p>
            <a:pPr lvl="1"/>
            <a:endParaRPr lang="en-US" dirty="0">
              <a:latin typeface="Arial" charset="0"/>
              <a:ea typeface="Arial" charset="0"/>
              <a:cs typeface="Arial" charset="0"/>
            </a:endParaRPr>
          </a:p>
          <a:p>
            <a:r>
              <a:rPr lang="en-US" dirty="0">
                <a:latin typeface="Arial" charset="0"/>
                <a:ea typeface="Arial" charset="0"/>
                <a:cs typeface="Arial" charset="0"/>
              </a:rPr>
              <a:t>Client application</a:t>
            </a:r>
          </a:p>
          <a:p>
            <a:pPr lvl="1"/>
            <a:r>
              <a:rPr lang="en-US" dirty="0">
                <a:latin typeface="Arial" charset="0"/>
                <a:ea typeface="Arial" charset="0"/>
                <a:cs typeface="Arial" charset="0"/>
              </a:rPr>
              <a:t>Extract server name (e.g., from the URL)</a:t>
            </a:r>
          </a:p>
          <a:p>
            <a:pPr lvl="1"/>
            <a:r>
              <a:rPr lang="en-US" dirty="0">
                <a:latin typeface="Arial" charset="0"/>
                <a:ea typeface="Arial" charset="0"/>
                <a:cs typeface="Arial" charset="0"/>
              </a:rPr>
              <a:t>Do </a:t>
            </a:r>
            <a:r>
              <a:rPr lang="en-US" b="1" dirty="0" err="1">
                <a:latin typeface="Arial" charset="0"/>
                <a:ea typeface="Arial" charset="0"/>
                <a:cs typeface="Arial" charset="0"/>
              </a:rPr>
              <a:t>gethostbyname</a:t>
            </a:r>
            <a:r>
              <a:rPr lang="en-US" b="1" dirty="0">
                <a:latin typeface="Arial" charset="0"/>
                <a:ea typeface="Arial" charset="0"/>
                <a:cs typeface="Arial" charset="0"/>
              </a:rPr>
              <a:t>()</a:t>
            </a:r>
            <a:r>
              <a:rPr lang="en-US" dirty="0">
                <a:latin typeface="Arial" charset="0"/>
                <a:ea typeface="Arial" charset="0"/>
                <a:cs typeface="Arial" charset="0"/>
              </a:rPr>
              <a:t> to trigger resolver code</a:t>
            </a:r>
          </a:p>
          <a:p>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1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1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1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10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10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105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105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105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410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of you have complained….</a:t>
            </a:r>
            <a:endParaRPr lang="en-US" dirty="0"/>
          </a:p>
        </p:txBody>
      </p:sp>
      <p:sp>
        <p:nvSpPr>
          <p:cNvPr id="3" name="Content Placeholder 2"/>
          <p:cNvSpPr>
            <a:spLocks noGrp="1"/>
          </p:cNvSpPr>
          <p:nvPr>
            <p:ph idx="1"/>
          </p:nvPr>
        </p:nvSpPr>
        <p:spPr/>
        <p:txBody>
          <a:bodyPr/>
          <a:lstStyle/>
          <a:p>
            <a:r>
              <a:rPr lang="en-US" dirty="0" smtClean="0"/>
              <a:t>…that applications knowing addresses is a violation of layering</a:t>
            </a:r>
          </a:p>
          <a:p>
            <a:pPr lvl="3"/>
            <a:endParaRPr lang="en-US" dirty="0"/>
          </a:p>
          <a:p>
            <a:r>
              <a:rPr lang="en-US" dirty="0" smtClean="0"/>
              <a:t>What do people think?</a:t>
            </a:r>
          </a:p>
          <a:p>
            <a:pPr lvl="3"/>
            <a:endParaRPr lang="en-US" dirty="0"/>
          </a:p>
          <a:p>
            <a:r>
              <a:rPr lang="en-US" dirty="0" smtClean="0"/>
              <a:t>My opinion:</a:t>
            </a:r>
          </a:p>
          <a:p>
            <a:pPr lvl="1"/>
            <a:r>
              <a:rPr lang="en-US" dirty="0" smtClean="0"/>
              <a:t>Layers are </a:t>
            </a:r>
            <a:r>
              <a:rPr lang="en-US" dirty="0" smtClean="0"/>
              <a:t>highly modular abstractions</a:t>
            </a:r>
            <a:endParaRPr lang="en-US" dirty="0" smtClean="0"/>
          </a:p>
          <a:p>
            <a:pPr lvl="1"/>
            <a:r>
              <a:rPr lang="en-US" dirty="0" smtClean="0"/>
              <a:t>Implementations are </a:t>
            </a:r>
            <a:r>
              <a:rPr lang="en-US" dirty="0" smtClean="0"/>
              <a:t>not very modular </a:t>
            </a:r>
            <a:endParaRPr lang="en-US" dirty="0" smtClean="0"/>
          </a:p>
          <a:p>
            <a:pPr lvl="2"/>
            <a:r>
              <a:rPr lang="en-US" dirty="0" smtClean="0"/>
              <a:t>Violate modularity in several places.  This is one of them.</a:t>
            </a:r>
          </a:p>
          <a:p>
            <a:pPr lvl="2"/>
            <a:endParaRPr lang="en-US" dirty="0"/>
          </a:p>
          <a:p>
            <a:r>
              <a:rPr lang="en-US" i="1" dirty="0" smtClean="0"/>
              <a:t>Applications handling addresses as bags of bits is ok, but “understanding addresses” is not</a:t>
            </a:r>
            <a:endParaRPr lang="en-US" i="1"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18</a:t>
            </a:fld>
            <a:endParaRPr lang="en-US"/>
          </a:p>
        </p:txBody>
      </p:sp>
    </p:spTree>
    <p:extLst>
      <p:ext uri="{BB962C8B-B14F-4D97-AF65-F5344CB8AC3E}">
        <p14:creationId xmlns:p14="http://schemas.microsoft.com/office/powerpoint/2010/main" val="1661144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F79F11F2-8807-E547-AE91-247DE2207B5B}" type="slidenum">
              <a:rPr lang="en-US" sz="1400" b="0">
                <a:latin typeface="Times New Roman" charset="0"/>
              </a:rPr>
              <a:pPr eaLnBrk="1" hangingPunct="1"/>
              <a:t>19</a:t>
            </a:fld>
            <a:endParaRPr lang="en-US" sz="1400" b="0">
              <a:latin typeface="Times New Roman" charset="0"/>
            </a:endParaRPr>
          </a:p>
        </p:txBody>
      </p:sp>
      <p:graphicFrame>
        <p:nvGraphicFramePr>
          <p:cNvPr id="82946" name="Object 2"/>
          <p:cNvGraphicFramePr>
            <a:graphicFrameLocks noChangeAspect="1"/>
          </p:cNvGraphicFramePr>
          <p:nvPr/>
        </p:nvGraphicFramePr>
        <p:xfrm>
          <a:off x="3514725" y="5100638"/>
          <a:ext cx="833438" cy="638175"/>
        </p:xfrm>
        <a:graphic>
          <a:graphicData uri="http://schemas.openxmlformats.org/presentationml/2006/ole">
            <mc:AlternateContent xmlns:mc="http://schemas.openxmlformats.org/markup-compatibility/2006">
              <mc:Choice xmlns:v="urn:schemas-microsoft-com:vml" Requires="v">
                <p:oleObj spid="_x0000_s464135" name="Clip" r:id="rId4" imgW="1307948" imgH="1084823" progId="MS_ClipArt_Gallery.2">
                  <p:embed/>
                </p:oleObj>
              </mc:Choice>
              <mc:Fallback>
                <p:oleObj name="Clip" r:id="rId4" imgW="1307948" imgH="108482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4725" y="5100638"/>
                        <a:ext cx="8334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82949" name="Text Box 3"/>
          <p:cNvSpPr txBox="1">
            <a:spLocks noChangeArrowheads="1"/>
          </p:cNvSpPr>
          <p:nvPr/>
        </p:nvSpPr>
        <p:spPr bwMode="auto">
          <a:xfrm>
            <a:off x="2682875" y="5678488"/>
            <a:ext cx="1846263"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requesting host</a:t>
            </a:r>
            <a:endParaRPr lang="en-US" sz="2400" b="0">
              <a:latin typeface="Times New Roman" charset="0"/>
            </a:endParaRPr>
          </a:p>
          <a:p>
            <a:pPr algn="ctr"/>
            <a:r>
              <a:rPr lang="en-US" sz="1600"/>
              <a:t>cis.poly.edu</a:t>
            </a:r>
            <a:endParaRPr lang="en-US" sz="1600" b="0">
              <a:latin typeface="Times New Roman" charset="0"/>
            </a:endParaRPr>
          </a:p>
        </p:txBody>
      </p:sp>
      <p:sp>
        <p:nvSpPr>
          <p:cNvPr id="82950" name="Text Box 4"/>
          <p:cNvSpPr txBox="1">
            <a:spLocks noChangeArrowheads="1"/>
          </p:cNvSpPr>
          <p:nvPr/>
        </p:nvSpPr>
        <p:spPr bwMode="auto">
          <a:xfrm>
            <a:off x="6461125" y="5957888"/>
            <a:ext cx="2257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600"/>
              <a:t>gaia.cs.umass.edu</a:t>
            </a:r>
            <a:endParaRPr lang="en-US" sz="1600" b="0">
              <a:latin typeface="Times New Roman" charset="0"/>
            </a:endParaRPr>
          </a:p>
        </p:txBody>
      </p:sp>
      <p:graphicFrame>
        <p:nvGraphicFramePr>
          <p:cNvPr id="82947" name="Object 3"/>
          <p:cNvGraphicFramePr>
            <a:graphicFrameLocks noChangeAspect="1"/>
          </p:cNvGraphicFramePr>
          <p:nvPr/>
        </p:nvGraphicFramePr>
        <p:xfrm>
          <a:off x="5638800" y="5900738"/>
          <a:ext cx="833438" cy="638175"/>
        </p:xfrm>
        <a:graphic>
          <a:graphicData uri="http://schemas.openxmlformats.org/presentationml/2006/ole">
            <mc:AlternateContent xmlns:mc="http://schemas.openxmlformats.org/markup-compatibility/2006">
              <mc:Choice xmlns:v="urn:schemas-microsoft-com:vml" Requires="v">
                <p:oleObj spid="_x0000_s464136" name="Clip" r:id="rId6" imgW="1307948" imgH="1084823" progId="MS_ClipArt_Gallery.2">
                  <p:embed/>
                </p:oleObj>
              </mc:Choice>
              <mc:Fallback>
                <p:oleObj name="Clip" r:id="rId6" imgW="1307948" imgH="108482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5900738"/>
                        <a:ext cx="8334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6"/>
          <p:cNvGrpSpPr>
            <a:grpSpLocks/>
          </p:cNvGrpSpPr>
          <p:nvPr/>
        </p:nvGrpSpPr>
        <p:grpSpPr bwMode="auto">
          <a:xfrm>
            <a:off x="3762375" y="3025775"/>
            <a:ext cx="369888" cy="657225"/>
            <a:chOff x="4180" y="783"/>
            <a:chExt cx="150" cy="307"/>
          </a:xfrm>
        </p:grpSpPr>
        <p:sp>
          <p:nvSpPr>
            <p:cNvPr id="83003" name="AutoShape 7"/>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3004" name="Rectangle 8"/>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3005" name="Rectangle 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3006" name="AutoShape 1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3007" name="Line 11"/>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008" name="Line 12"/>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009" name="Rectangle 1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3010" name="Rectangle 14"/>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943119" name="Text Box 15"/>
          <p:cNvSpPr txBox="1">
            <a:spLocks noChangeArrowheads="1"/>
          </p:cNvSpPr>
          <p:nvPr/>
        </p:nvSpPr>
        <p:spPr bwMode="auto">
          <a:xfrm>
            <a:off x="4316413" y="1277938"/>
            <a:ext cx="2011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root DNS server</a:t>
            </a:r>
            <a:endParaRPr lang="en-US" sz="1600" b="0">
              <a:latin typeface="Times New Roman" charset="0"/>
            </a:endParaRPr>
          </a:p>
        </p:txBody>
      </p:sp>
      <p:sp>
        <p:nvSpPr>
          <p:cNvPr id="943120" name="Line 16"/>
          <p:cNvSpPr>
            <a:spLocks noChangeShapeType="1"/>
          </p:cNvSpPr>
          <p:nvPr/>
        </p:nvSpPr>
        <p:spPr bwMode="auto">
          <a:xfrm flipH="1" flipV="1">
            <a:off x="3811588" y="3713163"/>
            <a:ext cx="0" cy="13144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43121" name="Line 17"/>
          <p:cNvSpPr>
            <a:spLocks noChangeShapeType="1"/>
          </p:cNvSpPr>
          <p:nvPr/>
        </p:nvSpPr>
        <p:spPr bwMode="auto">
          <a:xfrm flipV="1">
            <a:off x="3925888" y="2017713"/>
            <a:ext cx="914400" cy="9715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43122" name="Line 18"/>
          <p:cNvSpPr>
            <a:spLocks noChangeShapeType="1"/>
          </p:cNvSpPr>
          <p:nvPr/>
        </p:nvSpPr>
        <p:spPr bwMode="auto">
          <a:xfrm flipV="1">
            <a:off x="4211638" y="3179763"/>
            <a:ext cx="1485900" cy="95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43123" name="Line 19"/>
          <p:cNvSpPr>
            <a:spLocks noChangeShapeType="1"/>
          </p:cNvSpPr>
          <p:nvPr/>
        </p:nvSpPr>
        <p:spPr bwMode="auto">
          <a:xfrm flipH="1" flipV="1">
            <a:off x="4211638" y="3351213"/>
            <a:ext cx="141922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43124" name="Line 20"/>
          <p:cNvSpPr>
            <a:spLocks noChangeShapeType="1"/>
          </p:cNvSpPr>
          <p:nvPr/>
        </p:nvSpPr>
        <p:spPr bwMode="auto">
          <a:xfrm flipH="1">
            <a:off x="4135438" y="2246313"/>
            <a:ext cx="733425" cy="7620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43125" name="Line 21"/>
          <p:cNvSpPr>
            <a:spLocks noChangeShapeType="1"/>
          </p:cNvSpPr>
          <p:nvPr/>
        </p:nvSpPr>
        <p:spPr bwMode="auto">
          <a:xfrm>
            <a:off x="4002088" y="3741738"/>
            <a:ext cx="9525" cy="132397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22"/>
          <p:cNvGrpSpPr>
            <a:grpSpLocks/>
          </p:cNvGrpSpPr>
          <p:nvPr/>
        </p:nvGrpSpPr>
        <p:grpSpPr bwMode="auto">
          <a:xfrm>
            <a:off x="1617663" y="3116263"/>
            <a:ext cx="1998662" cy="611187"/>
            <a:chOff x="2800" y="2132"/>
            <a:chExt cx="1259" cy="385"/>
          </a:xfrm>
        </p:grpSpPr>
        <p:sp>
          <p:nvSpPr>
            <p:cNvPr id="83001" name="Rectangle 23"/>
            <p:cNvSpPr>
              <a:spLocks noChangeArrowheads="1"/>
            </p:cNvSpPr>
            <p:nvPr/>
          </p:nvSpPr>
          <p:spPr bwMode="auto">
            <a:xfrm>
              <a:off x="2838" y="2178"/>
              <a:ext cx="1182" cy="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3002" name="Text Box 24"/>
            <p:cNvSpPr txBox="1">
              <a:spLocks noChangeArrowheads="1"/>
            </p:cNvSpPr>
            <p:nvPr/>
          </p:nvSpPr>
          <p:spPr bwMode="auto">
            <a:xfrm>
              <a:off x="2800" y="2132"/>
              <a:ext cx="125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local DNS server</a:t>
              </a:r>
              <a:endParaRPr lang="en-US" sz="2400" b="0">
                <a:latin typeface="Times New Roman" charset="0"/>
              </a:endParaRPr>
            </a:p>
            <a:p>
              <a:pPr algn="ctr"/>
              <a:r>
                <a:rPr lang="en-US" sz="1600"/>
                <a:t>dns.poly.edu</a:t>
              </a:r>
              <a:endParaRPr lang="en-US" sz="1600" b="0">
                <a:latin typeface="Times New Roman" charset="0"/>
              </a:endParaRPr>
            </a:p>
          </p:txBody>
        </p:sp>
      </p:grpSp>
      <p:sp>
        <p:nvSpPr>
          <p:cNvPr id="943129" name="Text Box 25"/>
          <p:cNvSpPr txBox="1">
            <a:spLocks noChangeArrowheads="1"/>
          </p:cNvSpPr>
          <p:nvPr/>
        </p:nvSpPr>
        <p:spPr bwMode="auto">
          <a:xfrm>
            <a:off x="3522663" y="45688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1</a:t>
            </a:r>
            <a:endParaRPr lang="en-US" sz="2400" b="0">
              <a:latin typeface="Times New Roman" charset="0"/>
            </a:endParaRPr>
          </a:p>
        </p:txBody>
      </p:sp>
      <p:sp>
        <p:nvSpPr>
          <p:cNvPr id="943130" name="Text Box 26"/>
          <p:cNvSpPr txBox="1">
            <a:spLocks noChangeArrowheads="1"/>
          </p:cNvSpPr>
          <p:nvPr/>
        </p:nvSpPr>
        <p:spPr bwMode="auto">
          <a:xfrm>
            <a:off x="4065588" y="22352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2</a:t>
            </a:r>
            <a:endParaRPr lang="en-US" sz="2400" b="0">
              <a:latin typeface="Times New Roman" charset="0"/>
            </a:endParaRPr>
          </a:p>
        </p:txBody>
      </p:sp>
      <p:sp>
        <p:nvSpPr>
          <p:cNvPr id="943131" name="Text Box 27"/>
          <p:cNvSpPr txBox="1">
            <a:spLocks noChangeArrowheads="1"/>
          </p:cNvSpPr>
          <p:nvPr/>
        </p:nvSpPr>
        <p:spPr bwMode="auto">
          <a:xfrm>
            <a:off x="4503738" y="24733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3</a:t>
            </a:r>
            <a:endParaRPr lang="en-US" sz="2400" b="0">
              <a:latin typeface="Times New Roman" charset="0"/>
            </a:endParaRPr>
          </a:p>
        </p:txBody>
      </p:sp>
      <p:sp>
        <p:nvSpPr>
          <p:cNvPr id="943132" name="Text Box 28"/>
          <p:cNvSpPr txBox="1">
            <a:spLocks noChangeArrowheads="1"/>
          </p:cNvSpPr>
          <p:nvPr/>
        </p:nvSpPr>
        <p:spPr bwMode="auto">
          <a:xfrm>
            <a:off x="4818063" y="28829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4</a:t>
            </a:r>
            <a:endParaRPr lang="en-US" sz="2400" b="0">
              <a:latin typeface="Times New Roman" charset="0"/>
            </a:endParaRPr>
          </a:p>
        </p:txBody>
      </p:sp>
      <p:sp>
        <p:nvSpPr>
          <p:cNvPr id="943133" name="Text Box 29"/>
          <p:cNvSpPr txBox="1">
            <a:spLocks noChangeArrowheads="1"/>
          </p:cNvSpPr>
          <p:nvPr/>
        </p:nvSpPr>
        <p:spPr bwMode="auto">
          <a:xfrm>
            <a:off x="4848225" y="33702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5</a:t>
            </a:r>
            <a:endParaRPr lang="en-US" sz="2400" b="0">
              <a:latin typeface="Times New Roman" charset="0"/>
            </a:endParaRPr>
          </a:p>
        </p:txBody>
      </p:sp>
      <p:sp>
        <p:nvSpPr>
          <p:cNvPr id="943134" name="Text Box 30"/>
          <p:cNvSpPr txBox="1">
            <a:spLocks noChangeArrowheads="1"/>
          </p:cNvSpPr>
          <p:nvPr/>
        </p:nvSpPr>
        <p:spPr bwMode="auto">
          <a:xfrm>
            <a:off x="5445125" y="44100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6</a:t>
            </a:r>
            <a:endParaRPr lang="en-US" sz="2400" b="0">
              <a:latin typeface="Times New Roman" charset="0"/>
            </a:endParaRPr>
          </a:p>
        </p:txBody>
      </p:sp>
      <p:grpSp>
        <p:nvGrpSpPr>
          <p:cNvPr id="4" name="Group 31"/>
          <p:cNvGrpSpPr>
            <a:grpSpLocks/>
          </p:cNvGrpSpPr>
          <p:nvPr/>
        </p:nvGrpSpPr>
        <p:grpSpPr bwMode="auto">
          <a:xfrm>
            <a:off x="4876800" y="1606550"/>
            <a:ext cx="369888" cy="657225"/>
            <a:chOff x="4180" y="783"/>
            <a:chExt cx="150" cy="307"/>
          </a:xfrm>
        </p:grpSpPr>
        <p:sp>
          <p:nvSpPr>
            <p:cNvPr id="82993" name="AutoShape 32"/>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94" name="Rectangle 33"/>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95" name="Rectangle 3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2996" name="AutoShape 3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2997" name="Line 36"/>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98" name="Line 37"/>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99" name="Rectangle 3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3000" name="Rectangle 39"/>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5" name="Group 40"/>
          <p:cNvGrpSpPr>
            <a:grpSpLocks/>
          </p:cNvGrpSpPr>
          <p:nvPr/>
        </p:nvGrpSpPr>
        <p:grpSpPr bwMode="auto">
          <a:xfrm>
            <a:off x="5705475" y="3035300"/>
            <a:ext cx="369888" cy="657225"/>
            <a:chOff x="4180" y="783"/>
            <a:chExt cx="150" cy="307"/>
          </a:xfrm>
        </p:grpSpPr>
        <p:sp>
          <p:nvSpPr>
            <p:cNvPr id="82985" name="AutoShape 41"/>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86" name="Rectangle 42"/>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87" name="Rectangle 4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2988" name="AutoShape 4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2989" name="Line 45"/>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90" name="Line 46"/>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91" name="Rectangle 4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2992" name="Rectangle 48"/>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6" name="Group 49"/>
          <p:cNvGrpSpPr>
            <a:grpSpLocks/>
          </p:cNvGrpSpPr>
          <p:nvPr/>
        </p:nvGrpSpPr>
        <p:grpSpPr bwMode="auto">
          <a:xfrm>
            <a:off x="5686425" y="4654550"/>
            <a:ext cx="369888" cy="657225"/>
            <a:chOff x="4180" y="783"/>
            <a:chExt cx="150" cy="307"/>
          </a:xfrm>
        </p:grpSpPr>
        <p:sp>
          <p:nvSpPr>
            <p:cNvPr id="82977" name="AutoShape 50"/>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78" name="Rectangle 51"/>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2979" name="Rectangle 5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2980" name="AutoShape 5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2981" name="Line 54"/>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82" name="Line 55"/>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983" name="Rectangle 5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2984" name="Rectangle 57"/>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943162" name="Text Box 58"/>
          <p:cNvSpPr txBox="1">
            <a:spLocks noChangeArrowheads="1"/>
          </p:cNvSpPr>
          <p:nvPr/>
        </p:nvSpPr>
        <p:spPr bwMode="auto">
          <a:xfrm>
            <a:off x="4768850" y="5226050"/>
            <a:ext cx="261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600" b="0">
                <a:latin typeface="Comic Sans MS" charset="0"/>
              </a:rPr>
              <a:t>authoritative DNS server</a:t>
            </a:r>
            <a:endParaRPr lang="en-US" sz="2400" b="0">
              <a:latin typeface="Times New Roman" charset="0"/>
            </a:endParaRPr>
          </a:p>
          <a:p>
            <a:pPr algn="ctr"/>
            <a:r>
              <a:rPr lang="en-US" sz="1600"/>
              <a:t>dns.cs.umass.edu</a:t>
            </a:r>
            <a:endParaRPr lang="en-US" sz="1600" b="0">
              <a:latin typeface="Times New Roman" charset="0"/>
            </a:endParaRPr>
          </a:p>
        </p:txBody>
      </p:sp>
      <p:sp>
        <p:nvSpPr>
          <p:cNvPr id="943163" name="Text Box 59"/>
          <p:cNvSpPr txBox="1">
            <a:spLocks noChangeArrowheads="1"/>
          </p:cNvSpPr>
          <p:nvPr/>
        </p:nvSpPr>
        <p:spPr bwMode="auto">
          <a:xfrm>
            <a:off x="4818063" y="44402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7</a:t>
            </a:r>
            <a:endParaRPr lang="en-US" sz="2400" b="0">
              <a:latin typeface="Times New Roman" charset="0"/>
            </a:endParaRPr>
          </a:p>
        </p:txBody>
      </p:sp>
      <p:sp>
        <p:nvSpPr>
          <p:cNvPr id="943164" name="Text Box 60"/>
          <p:cNvSpPr txBox="1">
            <a:spLocks noChangeArrowheads="1"/>
          </p:cNvSpPr>
          <p:nvPr/>
        </p:nvSpPr>
        <p:spPr bwMode="auto">
          <a:xfrm>
            <a:off x="4075113" y="45878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8</a:t>
            </a:r>
            <a:endParaRPr lang="en-US" sz="2400" b="0">
              <a:latin typeface="Times New Roman" charset="0"/>
            </a:endParaRPr>
          </a:p>
        </p:txBody>
      </p:sp>
      <p:sp>
        <p:nvSpPr>
          <p:cNvPr id="943165" name="Line 61"/>
          <p:cNvSpPr>
            <a:spLocks noChangeShapeType="1"/>
          </p:cNvSpPr>
          <p:nvPr/>
        </p:nvSpPr>
        <p:spPr bwMode="auto">
          <a:xfrm>
            <a:off x="4144963" y="3511550"/>
            <a:ext cx="1493837" cy="131445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3166" name="Line 62"/>
          <p:cNvSpPr>
            <a:spLocks noChangeShapeType="1"/>
          </p:cNvSpPr>
          <p:nvPr/>
        </p:nvSpPr>
        <p:spPr bwMode="auto">
          <a:xfrm flipH="1" flipV="1">
            <a:off x="4105275" y="3627438"/>
            <a:ext cx="1493838" cy="130175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3167" name="Text Box 63"/>
          <p:cNvSpPr txBox="1">
            <a:spLocks noChangeArrowheads="1"/>
          </p:cNvSpPr>
          <p:nvPr/>
        </p:nvSpPr>
        <p:spPr bwMode="auto">
          <a:xfrm>
            <a:off x="5076825" y="2649538"/>
            <a:ext cx="2011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TLD DNS server</a:t>
            </a:r>
            <a:endParaRPr lang="en-US" sz="1600" b="0">
              <a:latin typeface="Times New Roman" charset="0"/>
            </a:endParaRPr>
          </a:p>
        </p:txBody>
      </p:sp>
      <p:sp>
        <p:nvSpPr>
          <p:cNvPr id="82975" name="Rectangle 64"/>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How Does Resolution Happen?</a:t>
            </a:r>
            <a:endParaRPr lang="en-US" dirty="0">
              <a:latin typeface="Helvetica" charset="0"/>
              <a:ea typeface="ＭＳ Ｐゴシック" charset="0"/>
              <a:cs typeface="ＭＳ Ｐゴシック" charset="0"/>
            </a:endParaRPr>
          </a:p>
        </p:txBody>
      </p:sp>
      <p:sp>
        <p:nvSpPr>
          <p:cNvPr id="82976" name="Rectangle 65"/>
          <p:cNvSpPr>
            <a:spLocks noGrp="1" noChangeArrowheads="1"/>
          </p:cNvSpPr>
          <p:nvPr>
            <p:ph type="body" sz="half" idx="1"/>
          </p:nvPr>
        </p:nvSpPr>
        <p:spPr>
          <a:xfrm>
            <a:off x="444500" y="1587500"/>
            <a:ext cx="3565525" cy="1381125"/>
          </a:xfrm>
        </p:spPr>
        <p:txBody>
          <a:bodyPr/>
          <a:lstStyle/>
          <a:p>
            <a:pPr>
              <a:buFontTx/>
              <a:buNone/>
            </a:pPr>
            <a:r>
              <a:rPr lang="en-US" sz="2400">
                <a:latin typeface="Arial" charset="0"/>
                <a:cs typeface="Arial" charset="0"/>
              </a:rPr>
              <a:t>Host at </a:t>
            </a:r>
            <a:r>
              <a:rPr lang="en-US" sz="2400" b="1">
                <a:latin typeface="Courier New" charset="0"/>
                <a:cs typeface="Arial" charset="0"/>
              </a:rPr>
              <a:t>cis.poly.edu</a:t>
            </a:r>
            <a:r>
              <a:rPr lang="en-US" sz="2400">
                <a:latin typeface="Arial" charset="0"/>
                <a:cs typeface="Arial" charset="0"/>
              </a:rPr>
              <a:t> wants IP address for </a:t>
            </a:r>
            <a:r>
              <a:rPr lang="en-US" sz="2400" b="1">
                <a:latin typeface="Courier New" charset="0"/>
                <a:cs typeface="Arial" charset="0"/>
              </a:rPr>
              <a:t>gaia.cs.umass.edu</a:t>
            </a:r>
            <a:endParaRPr lang="en-US" sz="2400">
              <a:latin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31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31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431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31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31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3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313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431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31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4316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431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431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4316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431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4316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316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43163"/>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4312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43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119" grpId="0"/>
      <p:bldP spid="943120" grpId="0" animBg="1"/>
      <p:bldP spid="943121" grpId="0" animBg="1"/>
      <p:bldP spid="943122" grpId="0" animBg="1"/>
      <p:bldP spid="943123" grpId="0" animBg="1"/>
      <p:bldP spid="943124" grpId="0" animBg="1"/>
      <p:bldP spid="943125" grpId="0" animBg="1"/>
      <p:bldP spid="943129" grpId="0"/>
      <p:bldP spid="943130" grpId="0"/>
      <p:bldP spid="943131" grpId="0"/>
      <p:bldP spid="943132" grpId="0"/>
      <p:bldP spid="943133" grpId="0"/>
      <p:bldP spid="943134" grpId="0"/>
      <p:bldP spid="943162" grpId="0"/>
      <p:bldP spid="943163" grpId="0"/>
      <p:bldP spid="943164" grpId="0"/>
      <p:bldP spid="943165" grpId="0" animBg="1"/>
      <p:bldP spid="943166" grpId="0" animBg="1"/>
      <p:bldP spid="9431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Midterm on Thursday</a:t>
            </a:r>
          </a:p>
          <a:p>
            <a:pPr lvl="1"/>
            <a:r>
              <a:rPr lang="en-US" dirty="0" smtClean="0"/>
              <a:t>Closed book</a:t>
            </a:r>
          </a:p>
          <a:p>
            <a:pPr lvl="1"/>
            <a:r>
              <a:rPr lang="en-US" dirty="0" smtClean="0"/>
              <a:t>Crib sheet: 2-sided, </a:t>
            </a:r>
            <a:r>
              <a:rPr lang="en-US" dirty="0"/>
              <a:t>8</a:t>
            </a:r>
            <a:r>
              <a:rPr lang="en-US" dirty="0" smtClean="0"/>
              <a:t>pt </a:t>
            </a:r>
            <a:r>
              <a:rPr lang="en-US" dirty="0" smtClean="0"/>
              <a:t>font minimum.</a:t>
            </a:r>
          </a:p>
          <a:p>
            <a:pPr lvl="8"/>
            <a:endParaRPr lang="en-US" dirty="0" smtClean="0"/>
          </a:p>
          <a:p>
            <a:r>
              <a:rPr lang="en-US" dirty="0" smtClean="0"/>
              <a:t>Midterm will </a:t>
            </a:r>
            <a:r>
              <a:rPr lang="en-US" b="1" dirty="0" smtClean="0"/>
              <a:t>not</a:t>
            </a:r>
            <a:r>
              <a:rPr lang="en-US" dirty="0" smtClean="0"/>
              <a:t> cover details from </a:t>
            </a:r>
            <a:r>
              <a:rPr lang="en-US" dirty="0" smtClean="0"/>
              <a:t>today’s </a:t>
            </a:r>
            <a:r>
              <a:rPr lang="en-US" dirty="0" smtClean="0"/>
              <a:t>lecture</a:t>
            </a:r>
          </a:p>
          <a:p>
            <a:pPr lvl="1"/>
            <a:r>
              <a:rPr lang="en-US" b="1" dirty="0"/>
              <a:t>Y</a:t>
            </a:r>
            <a:r>
              <a:rPr lang="en-US" b="1" dirty="0" smtClean="0"/>
              <a:t>ou should know role basic concepts and roles</a:t>
            </a:r>
          </a:p>
          <a:p>
            <a:pPr lvl="2"/>
            <a:r>
              <a:rPr lang="en-US" dirty="0" smtClean="0"/>
              <a:t>DNS resolves names to addresses</a:t>
            </a:r>
          </a:p>
          <a:p>
            <a:pPr lvl="2"/>
            <a:r>
              <a:rPr lang="en-US" dirty="0" smtClean="0"/>
              <a:t>Differences between names and addresses</a:t>
            </a:r>
            <a:endParaRPr lang="en-US" dirty="0" smtClean="0"/>
          </a:p>
          <a:p>
            <a:pPr lvl="2"/>
            <a:r>
              <a:rPr lang="en-US" dirty="0" smtClean="0"/>
              <a:t>HTTP retrieves content, is app-layer protocol</a:t>
            </a:r>
          </a:p>
          <a:p>
            <a:pPr lvl="2"/>
            <a:r>
              <a:rPr lang="en-US" dirty="0" smtClean="0"/>
              <a:t>Content is named relative to hosts</a:t>
            </a:r>
          </a:p>
          <a:p>
            <a:pPr lvl="2"/>
            <a:r>
              <a:rPr lang="en-US" dirty="0" smtClean="0"/>
              <a:t>……..</a:t>
            </a:r>
            <a:endParaRPr lang="en-US" dirty="0" smtClean="0"/>
          </a:p>
          <a:p>
            <a:pPr lvl="8"/>
            <a:endParaRPr lang="en-US" dirty="0" smtClean="0"/>
          </a:p>
          <a:p>
            <a:r>
              <a:rPr lang="en-US" b="1" dirty="0" smtClean="0"/>
              <a:t>Review on </a:t>
            </a:r>
            <a:r>
              <a:rPr lang="en-US" b="1" dirty="0" smtClean="0"/>
              <a:t>Tuesday</a:t>
            </a:r>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2</a:t>
            </a:fld>
            <a:endParaRPr lang="en-US"/>
          </a:p>
        </p:txBody>
      </p:sp>
    </p:spTree>
    <p:extLst>
      <p:ext uri="{BB962C8B-B14F-4D97-AF65-F5344CB8AC3E}">
        <p14:creationId xmlns:p14="http://schemas.microsoft.com/office/powerpoint/2010/main" val="3120412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755EE98-F75E-F84A-BCB5-C5FB20C157EA}" type="slidenum">
              <a:rPr lang="en-US" sz="1400" b="0">
                <a:latin typeface="Times New Roman" charset="0"/>
              </a:rPr>
              <a:pPr eaLnBrk="1" hangingPunct="1"/>
              <a:t>20</a:t>
            </a:fld>
            <a:endParaRPr lang="en-US" sz="1400" b="0">
              <a:latin typeface="Times New Roman" charset="0"/>
            </a:endParaRPr>
          </a:p>
        </p:txBody>
      </p:sp>
      <p:sp>
        <p:nvSpPr>
          <p:cNvPr id="84997"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Recursive vs. Iterative Queries</a:t>
            </a:r>
          </a:p>
        </p:txBody>
      </p:sp>
      <p:sp>
        <p:nvSpPr>
          <p:cNvPr id="945155" name="Rectangle 3"/>
          <p:cNvSpPr>
            <a:spLocks noGrp="1" noChangeArrowheads="1"/>
          </p:cNvSpPr>
          <p:nvPr>
            <p:ph type="body" idx="1"/>
          </p:nvPr>
        </p:nvSpPr>
        <p:spPr>
          <a:xfrm>
            <a:off x="457200" y="1219200"/>
            <a:ext cx="3192463" cy="5486400"/>
          </a:xfrm>
        </p:spPr>
        <p:txBody>
          <a:bodyPr/>
          <a:lstStyle/>
          <a:p>
            <a:pPr>
              <a:buClr>
                <a:schemeClr val="tx2"/>
              </a:buClr>
            </a:pPr>
            <a:r>
              <a:rPr lang="en-US">
                <a:solidFill>
                  <a:srgbClr val="0000FF"/>
                </a:solidFill>
                <a:latin typeface="Arial" charset="0"/>
                <a:cs typeface="Arial" charset="0"/>
              </a:rPr>
              <a:t>Recursive</a:t>
            </a:r>
            <a:r>
              <a:rPr lang="en-US">
                <a:latin typeface="Arial" charset="0"/>
                <a:cs typeface="Arial" charset="0"/>
              </a:rPr>
              <a:t> query</a:t>
            </a:r>
          </a:p>
          <a:p>
            <a:pPr lvl="1"/>
            <a:r>
              <a:rPr lang="en-US">
                <a:latin typeface="Arial" charset="0"/>
                <a:ea typeface="Arial" charset="0"/>
                <a:cs typeface="Arial" charset="0"/>
              </a:rPr>
              <a:t>Ask server to get answer for you</a:t>
            </a:r>
          </a:p>
          <a:p>
            <a:pPr lvl="1"/>
            <a:r>
              <a:rPr lang="en-US">
                <a:latin typeface="Arial" charset="0"/>
                <a:ea typeface="Arial" charset="0"/>
                <a:cs typeface="Arial" charset="0"/>
              </a:rPr>
              <a:t>E.g., request 1 and response 8</a:t>
            </a:r>
          </a:p>
          <a:p>
            <a:pPr>
              <a:buClr>
                <a:schemeClr val="tx2"/>
              </a:buClr>
            </a:pPr>
            <a:r>
              <a:rPr lang="en-US">
                <a:solidFill>
                  <a:srgbClr val="0000FF"/>
                </a:solidFill>
                <a:latin typeface="Arial" charset="0"/>
                <a:cs typeface="Arial" charset="0"/>
              </a:rPr>
              <a:t>Iterative</a:t>
            </a:r>
            <a:r>
              <a:rPr lang="en-US">
                <a:latin typeface="Arial" charset="0"/>
                <a:cs typeface="Arial" charset="0"/>
              </a:rPr>
              <a:t> query</a:t>
            </a:r>
          </a:p>
          <a:p>
            <a:pPr lvl="1"/>
            <a:r>
              <a:rPr lang="en-US">
                <a:latin typeface="Arial" charset="0"/>
                <a:ea typeface="Arial" charset="0"/>
                <a:cs typeface="Arial" charset="0"/>
              </a:rPr>
              <a:t>Ask server who </a:t>
            </a:r>
            <a:br>
              <a:rPr lang="en-US">
                <a:latin typeface="Arial" charset="0"/>
                <a:ea typeface="Arial" charset="0"/>
                <a:cs typeface="Arial" charset="0"/>
              </a:rPr>
            </a:br>
            <a:r>
              <a:rPr lang="en-US">
                <a:latin typeface="Arial" charset="0"/>
                <a:ea typeface="Arial" charset="0"/>
                <a:cs typeface="Arial" charset="0"/>
              </a:rPr>
              <a:t>to ask next</a:t>
            </a:r>
          </a:p>
          <a:p>
            <a:pPr lvl="1"/>
            <a:r>
              <a:rPr lang="en-US">
                <a:latin typeface="Arial" charset="0"/>
                <a:ea typeface="Arial" charset="0"/>
                <a:cs typeface="Arial" charset="0"/>
              </a:rPr>
              <a:t>E.g., all other request-response pairs</a:t>
            </a:r>
          </a:p>
        </p:txBody>
      </p:sp>
      <p:graphicFrame>
        <p:nvGraphicFramePr>
          <p:cNvPr id="84994" name="Object 2"/>
          <p:cNvGraphicFramePr>
            <a:graphicFrameLocks noChangeAspect="1"/>
          </p:cNvGraphicFramePr>
          <p:nvPr/>
        </p:nvGraphicFramePr>
        <p:xfrm>
          <a:off x="5202238" y="5102225"/>
          <a:ext cx="833437" cy="638175"/>
        </p:xfrm>
        <a:graphic>
          <a:graphicData uri="http://schemas.openxmlformats.org/presentationml/2006/ole">
            <mc:AlternateContent xmlns:mc="http://schemas.openxmlformats.org/markup-compatibility/2006">
              <mc:Choice xmlns:v="urn:schemas-microsoft-com:vml" Requires="v">
                <p:oleObj spid="_x0000_s466183" name="Clip" r:id="rId4" imgW="1307948" imgH="1084823" progId="MS_ClipArt_Gallery.2">
                  <p:embed/>
                </p:oleObj>
              </mc:Choice>
              <mc:Fallback>
                <p:oleObj name="Clip" r:id="rId4" imgW="1307948" imgH="108482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2238" y="5102225"/>
                        <a:ext cx="833437"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84999" name="Text Box 5"/>
          <p:cNvSpPr txBox="1">
            <a:spLocks noChangeArrowheads="1"/>
          </p:cNvSpPr>
          <p:nvPr/>
        </p:nvSpPr>
        <p:spPr bwMode="auto">
          <a:xfrm>
            <a:off x="4370388" y="5680075"/>
            <a:ext cx="184626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requesting host</a:t>
            </a:r>
            <a:endParaRPr lang="en-US" sz="2400" b="0">
              <a:latin typeface="Times New Roman" charset="0"/>
            </a:endParaRPr>
          </a:p>
          <a:p>
            <a:pPr algn="ctr"/>
            <a:r>
              <a:rPr lang="en-US" sz="1600"/>
              <a:t>cis.poly.edu</a:t>
            </a:r>
            <a:endParaRPr lang="en-US" sz="1600" b="0">
              <a:latin typeface="Times New Roman" charset="0"/>
            </a:endParaRPr>
          </a:p>
        </p:txBody>
      </p:sp>
      <p:graphicFrame>
        <p:nvGraphicFramePr>
          <p:cNvPr id="84995" name="Object 3"/>
          <p:cNvGraphicFramePr>
            <a:graphicFrameLocks noChangeAspect="1"/>
          </p:cNvGraphicFramePr>
          <p:nvPr/>
        </p:nvGraphicFramePr>
        <p:xfrm>
          <a:off x="7326313" y="5978525"/>
          <a:ext cx="833437" cy="638175"/>
        </p:xfrm>
        <a:graphic>
          <a:graphicData uri="http://schemas.openxmlformats.org/presentationml/2006/ole">
            <mc:AlternateContent xmlns:mc="http://schemas.openxmlformats.org/markup-compatibility/2006">
              <mc:Choice xmlns:v="urn:schemas-microsoft-com:vml" Requires="v">
                <p:oleObj spid="_x0000_s466184" name="Clip" r:id="rId6" imgW="1307948" imgH="1084823" progId="MS_ClipArt_Gallery.2">
                  <p:embed/>
                </p:oleObj>
              </mc:Choice>
              <mc:Fallback>
                <p:oleObj name="Clip" r:id="rId6" imgW="1307948" imgH="108482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6313" y="5978525"/>
                        <a:ext cx="833437"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85000" name="Group 7"/>
          <p:cNvGrpSpPr>
            <a:grpSpLocks/>
          </p:cNvGrpSpPr>
          <p:nvPr/>
        </p:nvGrpSpPr>
        <p:grpSpPr bwMode="auto">
          <a:xfrm>
            <a:off x="5449888" y="3027363"/>
            <a:ext cx="369887" cy="657225"/>
            <a:chOff x="4180" y="783"/>
            <a:chExt cx="150" cy="307"/>
          </a:xfrm>
        </p:grpSpPr>
        <p:sp>
          <p:nvSpPr>
            <p:cNvPr id="85050" name="AutoShape 8"/>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51" name="Rectangle 9"/>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52" name="Rectangle 10"/>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5053" name="AutoShape 11"/>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5054" name="Line 12"/>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55" name="Line 13"/>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56" name="Rectangle 14"/>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5057" name="Rectangle 15"/>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85001" name="Text Box 16"/>
          <p:cNvSpPr txBox="1">
            <a:spLocks noChangeArrowheads="1"/>
          </p:cNvSpPr>
          <p:nvPr/>
        </p:nvSpPr>
        <p:spPr bwMode="auto">
          <a:xfrm>
            <a:off x="6003925" y="1279525"/>
            <a:ext cx="2011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root DNS server</a:t>
            </a:r>
            <a:endParaRPr lang="en-US" sz="1600" b="0">
              <a:latin typeface="Times New Roman" charset="0"/>
            </a:endParaRPr>
          </a:p>
        </p:txBody>
      </p:sp>
      <p:sp>
        <p:nvSpPr>
          <p:cNvPr id="85002" name="Line 17"/>
          <p:cNvSpPr>
            <a:spLocks noChangeShapeType="1"/>
          </p:cNvSpPr>
          <p:nvPr/>
        </p:nvSpPr>
        <p:spPr bwMode="auto">
          <a:xfrm flipH="1" flipV="1">
            <a:off x="5499100" y="3714750"/>
            <a:ext cx="0" cy="13144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03" name="Line 18"/>
          <p:cNvSpPr>
            <a:spLocks noChangeShapeType="1"/>
          </p:cNvSpPr>
          <p:nvPr/>
        </p:nvSpPr>
        <p:spPr bwMode="auto">
          <a:xfrm flipV="1">
            <a:off x="5613400" y="2019300"/>
            <a:ext cx="914400" cy="9715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04" name="Line 19"/>
          <p:cNvSpPr>
            <a:spLocks noChangeShapeType="1"/>
          </p:cNvSpPr>
          <p:nvPr/>
        </p:nvSpPr>
        <p:spPr bwMode="auto">
          <a:xfrm flipV="1">
            <a:off x="5899150" y="3181350"/>
            <a:ext cx="1485900" cy="95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05" name="Line 20"/>
          <p:cNvSpPr>
            <a:spLocks noChangeShapeType="1"/>
          </p:cNvSpPr>
          <p:nvPr/>
        </p:nvSpPr>
        <p:spPr bwMode="auto">
          <a:xfrm flipH="1" flipV="1">
            <a:off x="5899150" y="3352800"/>
            <a:ext cx="141922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06" name="Line 21"/>
          <p:cNvSpPr>
            <a:spLocks noChangeShapeType="1"/>
          </p:cNvSpPr>
          <p:nvPr/>
        </p:nvSpPr>
        <p:spPr bwMode="auto">
          <a:xfrm flipH="1">
            <a:off x="5822950" y="2247900"/>
            <a:ext cx="733425" cy="7620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07" name="Line 22"/>
          <p:cNvSpPr>
            <a:spLocks noChangeShapeType="1"/>
          </p:cNvSpPr>
          <p:nvPr/>
        </p:nvSpPr>
        <p:spPr bwMode="auto">
          <a:xfrm>
            <a:off x="5689600" y="3743325"/>
            <a:ext cx="9525" cy="132397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85008" name="Group 23"/>
          <p:cNvGrpSpPr>
            <a:grpSpLocks/>
          </p:cNvGrpSpPr>
          <p:nvPr/>
        </p:nvGrpSpPr>
        <p:grpSpPr bwMode="auto">
          <a:xfrm>
            <a:off x="3457575" y="3082925"/>
            <a:ext cx="1998663" cy="611188"/>
            <a:chOff x="2800" y="2132"/>
            <a:chExt cx="1259" cy="385"/>
          </a:xfrm>
        </p:grpSpPr>
        <p:sp>
          <p:nvSpPr>
            <p:cNvPr id="85048" name="Rectangle 24"/>
            <p:cNvSpPr>
              <a:spLocks noChangeArrowheads="1"/>
            </p:cNvSpPr>
            <p:nvPr/>
          </p:nvSpPr>
          <p:spPr bwMode="auto">
            <a:xfrm>
              <a:off x="2838" y="2178"/>
              <a:ext cx="1182" cy="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49" name="Text Box 25"/>
            <p:cNvSpPr txBox="1">
              <a:spLocks noChangeArrowheads="1"/>
            </p:cNvSpPr>
            <p:nvPr/>
          </p:nvSpPr>
          <p:spPr bwMode="auto">
            <a:xfrm>
              <a:off x="2800" y="2132"/>
              <a:ext cx="125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local DNS server</a:t>
              </a:r>
              <a:endParaRPr lang="en-US" sz="2400" b="0">
                <a:latin typeface="Times New Roman" charset="0"/>
              </a:endParaRPr>
            </a:p>
            <a:p>
              <a:pPr algn="ctr"/>
              <a:r>
                <a:rPr lang="en-US" sz="1600"/>
                <a:t>dns.poly.edu</a:t>
              </a:r>
              <a:endParaRPr lang="en-US" sz="1600" b="0">
                <a:latin typeface="Times New Roman" charset="0"/>
              </a:endParaRPr>
            </a:p>
          </p:txBody>
        </p:sp>
      </p:grpSp>
      <p:sp>
        <p:nvSpPr>
          <p:cNvPr id="85009" name="Text Box 26"/>
          <p:cNvSpPr txBox="1">
            <a:spLocks noChangeArrowheads="1"/>
          </p:cNvSpPr>
          <p:nvPr/>
        </p:nvSpPr>
        <p:spPr bwMode="auto">
          <a:xfrm>
            <a:off x="5210175" y="45704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1</a:t>
            </a:r>
            <a:endParaRPr lang="en-US" sz="2400" b="0">
              <a:latin typeface="Times New Roman" charset="0"/>
            </a:endParaRPr>
          </a:p>
        </p:txBody>
      </p:sp>
      <p:sp>
        <p:nvSpPr>
          <p:cNvPr id="85010" name="Text Box 27"/>
          <p:cNvSpPr txBox="1">
            <a:spLocks noChangeArrowheads="1"/>
          </p:cNvSpPr>
          <p:nvPr/>
        </p:nvSpPr>
        <p:spPr bwMode="auto">
          <a:xfrm>
            <a:off x="5753100" y="22367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2</a:t>
            </a:r>
            <a:endParaRPr lang="en-US" sz="2400" b="0">
              <a:latin typeface="Times New Roman" charset="0"/>
            </a:endParaRPr>
          </a:p>
        </p:txBody>
      </p:sp>
      <p:sp>
        <p:nvSpPr>
          <p:cNvPr id="85011" name="Text Box 28"/>
          <p:cNvSpPr txBox="1">
            <a:spLocks noChangeArrowheads="1"/>
          </p:cNvSpPr>
          <p:nvPr/>
        </p:nvSpPr>
        <p:spPr bwMode="auto">
          <a:xfrm>
            <a:off x="6191250" y="24749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3</a:t>
            </a:r>
            <a:endParaRPr lang="en-US" sz="2400" b="0">
              <a:latin typeface="Times New Roman" charset="0"/>
            </a:endParaRPr>
          </a:p>
        </p:txBody>
      </p:sp>
      <p:sp>
        <p:nvSpPr>
          <p:cNvPr id="85012" name="Text Box 29"/>
          <p:cNvSpPr txBox="1">
            <a:spLocks noChangeArrowheads="1"/>
          </p:cNvSpPr>
          <p:nvPr/>
        </p:nvSpPr>
        <p:spPr bwMode="auto">
          <a:xfrm>
            <a:off x="6505575" y="2884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4</a:t>
            </a:r>
            <a:endParaRPr lang="en-US" sz="2400" b="0">
              <a:latin typeface="Times New Roman" charset="0"/>
            </a:endParaRPr>
          </a:p>
        </p:txBody>
      </p:sp>
      <p:sp>
        <p:nvSpPr>
          <p:cNvPr id="85013" name="Text Box 30"/>
          <p:cNvSpPr txBox="1">
            <a:spLocks noChangeArrowheads="1"/>
          </p:cNvSpPr>
          <p:nvPr/>
        </p:nvSpPr>
        <p:spPr bwMode="auto">
          <a:xfrm>
            <a:off x="6535738" y="3371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5</a:t>
            </a:r>
            <a:endParaRPr lang="en-US" sz="2400" b="0">
              <a:latin typeface="Times New Roman" charset="0"/>
            </a:endParaRPr>
          </a:p>
        </p:txBody>
      </p:sp>
      <p:sp>
        <p:nvSpPr>
          <p:cNvPr id="85014" name="Text Box 31"/>
          <p:cNvSpPr txBox="1">
            <a:spLocks noChangeArrowheads="1"/>
          </p:cNvSpPr>
          <p:nvPr/>
        </p:nvSpPr>
        <p:spPr bwMode="auto">
          <a:xfrm>
            <a:off x="7132638" y="44116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6</a:t>
            </a:r>
            <a:endParaRPr lang="en-US" sz="2400" b="0">
              <a:latin typeface="Times New Roman" charset="0"/>
            </a:endParaRPr>
          </a:p>
        </p:txBody>
      </p:sp>
      <p:grpSp>
        <p:nvGrpSpPr>
          <p:cNvPr id="85015" name="Group 32"/>
          <p:cNvGrpSpPr>
            <a:grpSpLocks/>
          </p:cNvGrpSpPr>
          <p:nvPr/>
        </p:nvGrpSpPr>
        <p:grpSpPr bwMode="auto">
          <a:xfrm>
            <a:off x="6564313" y="1608138"/>
            <a:ext cx="369887" cy="657225"/>
            <a:chOff x="4180" y="783"/>
            <a:chExt cx="150" cy="307"/>
          </a:xfrm>
        </p:grpSpPr>
        <p:sp>
          <p:nvSpPr>
            <p:cNvPr id="85040" name="AutoShape 33"/>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41" name="Rectangle 34"/>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42"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5043"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5044" name="Line 37"/>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45" name="Line 38"/>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46"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5047" name="Rectangle 40"/>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85016" name="Group 41"/>
          <p:cNvGrpSpPr>
            <a:grpSpLocks/>
          </p:cNvGrpSpPr>
          <p:nvPr/>
        </p:nvGrpSpPr>
        <p:grpSpPr bwMode="auto">
          <a:xfrm>
            <a:off x="7392988" y="3036888"/>
            <a:ext cx="369887" cy="657225"/>
            <a:chOff x="4180" y="783"/>
            <a:chExt cx="150" cy="307"/>
          </a:xfrm>
        </p:grpSpPr>
        <p:sp>
          <p:nvSpPr>
            <p:cNvPr id="85032" name="AutoShape 42"/>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33" name="Rectangle 43"/>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34"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5035"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5036" name="Line 46"/>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37" name="Line 47"/>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38"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5039" name="Rectangle 49"/>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85017" name="Group 50"/>
          <p:cNvGrpSpPr>
            <a:grpSpLocks/>
          </p:cNvGrpSpPr>
          <p:nvPr/>
        </p:nvGrpSpPr>
        <p:grpSpPr bwMode="auto">
          <a:xfrm>
            <a:off x="7373938" y="4656138"/>
            <a:ext cx="369887" cy="657225"/>
            <a:chOff x="4180" y="783"/>
            <a:chExt cx="150" cy="307"/>
          </a:xfrm>
        </p:grpSpPr>
        <p:sp>
          <p:nvSpPr>
            <p:cNvPr id="85024" name="AutoShape 51"/>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25" name="Rectangle 52"/>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5026" name="Rectangle 5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85027" name="AutoShape 5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85028" name="Line 55"/>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9" name="Line 56"/>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30" name="Rectangle 5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85031" name="Rectangle 58"/>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85018" name="Text Box 59"/>
          <p:cNvSpPr txBox="1">
            <a:spLocks noChangeArrowheads="1"/>
          </p:cNvSpPr>
          <p:nvPr/>
        </p:nvSpPr>
        <p:spPr bwMode="auto">
          <a:xfrm>
            <a:off x="6456363" y="5303838"/>
            <a:ext cx="26177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600" b="0">
                <a:latin typeface="Comic Sans MS" charset="0"/>
              </a:rPr>
              <a:t>authoritative DNS server</a:t>
            </a:r>
            <a:endParaRPr lang="en-US" sz="2400" b="0">
              <a:latin typeface="Times New Roman" charset="0"/>
            </a:endParaRPr>
          </a:p>
          <a:p>
            <a:pPr algn="ctr"/>
            <a:r>
              <a:rPr lang="en-US" sz="1600"/>
              <a:t>dns.cs.umass.edu</a:t>
            </a:r>
            <a:endParaRPr lang="en-US" sz="1600" b="0">
              <a:latin typeface="Times New Roman" charset="0"/>
            </a:endParaRPr>
          </a:p>
        </p:txBody>
      </p:sp>
      <p:sp>
        <p:nvSpPr>
          <p:cNvPr id="85019" name="Text Box 60"/>
          <p:cNvSpPr txBox="1">
            <a:spLocks noChangeArrowheads="1"/>
          </p:cNvSpPr>
          <p:nvPr/>
        </p:nvSpPr>
        <p:spPr bwMode="auto">
          <a:xfrm>
            <a:off x="6505575" y="44418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7</a:t>
            </a:r>
            <a:endParaRPr lang="en-US" sz="2400" b="0">
              <a:latin typeface="Times New Roman" charset="0"/>
            </a:endParaRPr>
          </a:p>
        </p:txBody>
      </p:sp>
      <p:sp>
        <p:nvSpPr>
          <p:cNvPr id="85020" name="Text Box 61"/>
          <p:cNvSpPr txBox="1">
            <a:spLocks noChangeArrowheads="1"/>
          </p:cNvSpPr>
          <p:nvPr/>
        </p:nvSpPr>
        <p:spPr bwMode="auto">
          <a:xfrm>
            <a:off x="5762625" y="45894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solidFill>
                  <a:srgbClr val="FF0000"/>
                </a:solidFill>
                <a:latin typeface="Arial" charset="0"/>
              </a:rPr>
              <a:t>8</a:t>
            </a:r>
            <a:endParaRPr lang="en-US" sz="2400" b="0">
              <a:latin typeface="Times New Roman" charset="0"/>
            </a:endParaRPr>
          </a:p>
        </p:txBody>
      </p:sp>
      <p:sp>
        <p:nvSpPr>
          <p:cNvPr id="85021" name="Line 62"/>
          <p:cNvSpPr>
            <a:spLocks noChangeShapeType="1"/>
          </p:cNvSpPr>
          <p:nvPr/>
        </p:nvSpPr>
        <p:spPr bwMode="auto">
          <a:xfrm>
            <a:off x="5832475" y="3513138"/>
            <a:ext cx="1493838" cy="131445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5022" name="Line 63"/>
          <p:cNvSpPr>
            <a:spLocks noChangeShapeType="1"/>
          </p:cNvSpPr>
          <p:nvPr/>
        </p:nvSpPr>
        <p:spPr bwMode="auto">
          <a:xfrm flipH="1" flipV="1">
            <a:off x="5792788" y="3629025"/>
            <a:ext cx="1493837" cy="130175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5023" name="Text Box 64"/>
          <p:cNvSpPr txBox="1">
            <a:spLocks noChangeArrowheads="1"/>
          </p:cNvSpPr>
          <p:nvPr/>
        </p:nvSpPr>
        <p:spPr bwMode="auto">
          <a:xfrm>
            <a:off x="6764338" y="2651125"/>
            <a:ext cx="2011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1800" b="0">
                <a:latin typeface="Comic Sans MS" charset="0"/>
              </a:rPr>
              <a:t>TLD DNS server</a:t>
            </a:r>
            <a:endParaRPr lang="en-US" sz="16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51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4515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9451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45155">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94515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45155">
                                            <p:txEl>
                                              <p:pRg st="2" end="2"/>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5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515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5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51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8C0DA52-38B8-F24F-AE1B-F0B6C36EE351}" type="slidenum">
              <a:rPr lang="en-US" sz="1400" b="0">
                <a:latin typeface="Times New Roman" charset="0"/>
              </a:rPr>
              <a:pPr eaLnBrk="1" hangingPunct="1"/>
              <a:t>21</a:t>
            </a:fld>
            <a:endParaRPr lang="en-US" sz="1400" b="0">
              <a:latin typeface="Times New Roman" charset="0"/>
            </a:endParaRPr>
          </a:p>
        </p:txBody>
      </p:sp>
      <p:sp>
        <p:nvSpPr>
          <p:cNvPr id="91139"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DNS Caching</a:t>
            </a:r>
          </a:p>
        </p:txBody>
      </p:sp>
      <p:sp>
        <p:nvSpPr>
          <p:cNvPr id="951299" name="Rectangle 3"/>
          <p:cNvSpPr>
            <a:spLocks noGrp="1" noChangeArrowheads="1"/>
          </p:cNvSpPr>
          <p:nvPr>
            <p:ph type="body" idx="1"/>
          </p:nvPr>
        </p:nvSpPr>
        <p:spPr/>
        <p:txBody>
          <a:bodyPr/>
          <a:lstStyle/>
          <a:p>
            <a:r>
              <a:rPr lang="en-US" dirty="0">
                <a:latin typeface="Arial" charset="0"/>
                <a:cs typeface="Arial" charset="0"/>
              </a:rPr>
              <a:t>Performing all these queries takes time</a:t>
            </a:r>
          </a:p>
          <a:p>
            <a:pPr lvl="1"/>
            <a:r>
              <a:rPr lang="en-US" dirty="0">
                <a:latin typeface="Arial" charset="0"/>
                <a:ea typeface="Arial" charset="0"/>
                <a:cs typeface="Arial" charset="0"/>
              </a:rPr>
              <a:t>And all this </a:t>
            </a:r>
            <a:r>
              <a:rPr lang="en-US" dirty="0">
                <a:solidFill>
                  <a:srgbClr val="FF0000"/>
                </a:solidFill>
                <a:latin typeface="Arial" charset="0"/>
                <a:ea typeface="Arial" charset="0"/>
                <a:cs typeface="Arial" charset="0"/>
              </a:rPr>
              <a:t>before</a:t>
            </a:r>
            <a:r>
              <a:rPr lang="en-US" dirty="0">
                <a:latin typeface="Arial" charset="0"/>
                <a:ea typeface="Arial" charset="0"/>
                <a:cs typeface="Arial" charset="0"/>
              </a:rPr>
              <a:t> actual communication takes place</a:t>
            </a:r>
          </a:p>
          <a:p>
            <a:pPr lvl="1"/>
            <a:r>
              <a:rPr lang="en-US" dirty="0">
                <a:latin typeface="Arial" charset="0"/>
                <a:ea typeface="Arial" charset="0"/>
                <a:cs typeface="Arial" charset="0"/>
              </a:rPr>
              <a:t>E.g., 1-second latency before starting Web download</a:t>
            </a:r>
          </a:p>
          <a:p>
            <a:pPr>
              <a:buClr>
                <a:schemeClr val="tx2"/>
              </a:buClr>
            </a:pPr>
            <a:r>
              <a:rPr lang="en-US" dirty="0">
                <a:solidFill>
                  <a:srgbClr val="0000FF"/>
                </a:solidFill>
                <a:latin typeface="Arial" charset="0"/>
                <a:cs typeface="Arial" charset="0"/>
              </a:rPr>
              <a:t>Caching</a:t>
            </a:r>
            <a:r>
              <a:rPr lang="en-US" dirty="0">
                <a:latin typeface="Arial" charset="0"/>
                <a:cs typeface="Arial" charset="0"/>
              </a:rPr>
              <a:t> can greatly reduce overhead</a:t>
            </a:r>
          </a:p>
          <a:p>
            <a:pPr lvl="1"/>
            <a:r>
              <a:rPr lang="en-US" dirty="0">
                <a:latin typeface="Arial" charset="0"/>
                <a:ea typeface="Arial" charset="0"/>
                <a:cs typeface="Arial" charset="0"/>
              </a:rPr>
              <a:t>The top-level servers very rarely change</a:t>
            </a:r>
          </a:p>
          <a:p>
            <a:pPr lvl="1"/>
            <a:r>
              <a:rPr lang="en-US" dirty="0">
                <a:latin typeface="Arial" charset="0"/>
                <a:ea typeface="Arial" charset="0"/>
                <a:cs typeface="Arial" charset="0"/>
              </a:rPr>
              <a:t>Popular sites (e.g., </a:t>
            </a:r>
            <a:r>
              <a:rPr lang="en-US" dirty="0" err="1">
                <a:latin typeface="Arial" charset="0"/>
                <a:ea typeface="Arial" charset="0"/>
                <a:cs typeface="Arial" charset="0"/>
              </a:rPr>
              <a:t>www.cnn.com</a:t>
            </a:r>
            <a:r>
              <a:rPr lang="en-US" dirty="0">
                <a:latin typeface="Arial" charset="0"/>
                <a:ea typeface="Arial" charset="0"/>
                <a:cs typeface="Arial" charset="0"/>
              </a:rPr>
              <a:t>) visited often</a:t>
            </a:r>
          </a:p>
          <a:p>
            <a:pPr lvl="1"/>
            <a:r>
              <a:rPr lang="en-US" dirty="0">
                <a:latin typeface="Arial" charset="0"/>
                <a:ea typeface="Arial" charset="0"/>
                <a:cs typeface="Arial" charset="0"/>
              </a:rPr>
              <a:t>Local DNS server often has the information cached</a:t>
            </a:r>
          </a:p>
          <a:p>
            <a:r>
              <a:rPr lang="en-US" dirty="0">
                <a:latin typeface="Arial" charset="0"/>
                <a:cs typeface="Arial" charset="0"/>
              </a:rPr>
              <a:t>How DNS caching works</a:t>
            </a:r>
          </a:p>
          <a:p>
            <a:pPr lvl="1"/>
            <a:r>
              <a:rPr lang="en-US" dirty="0">
                <a:latin typeface="Arial" charset="0"/>
                <a:ea typeface="Arial" charset="0"/>
                <a:cs typeface="Arial" charset="0"/>
              </a:rPr>
              <a:t>DNS servers cache responses to queries</a:t>
            </a:r>
          </a:p>
          <a:p>
            <a:pPr lvl="1"/>
            <a:r>
              <a:rPr lang="en-US" dirty="0">
                <a:latin typeface="Arial" charset="0"/>
                <a:ea typeface="Arial" charset="0"/>
                <a:cs typeface="Arial" charset="0"/>
              </a:rPr>
              <a:t>Responses include a </a:t>
            </a:r>
            <a:r>
              <a:rPr lang="ja-JP" altLang="en-US" dirty="0">
                <a:latin typeface="Arial" charset="0"/>
                <a:ea typeface="Arial" charset="0"/>
                <a:cs typeface="Arial" charset="0"/>
              </a:rPr>
              <a:t>“</a:t>
            </a:r>
            <a:r>
              <a:rPr lang="en-US" dirty="0">
                <a:solidFill>
                  <a:srgbClr val="0000FF"/>
                </a:solidFill>
                <a:latin typeface="Arial" charset="0"/>
                <a:ea typeface="Arial" charset="0"/>
                <a:cs typeface="Arial" charset="0"/>
              </a:rPr>
              <a:t>time to live</a:t>
            </a:r>
            <a:r>
              <a:rPr lang="ja-JP" altLang="en-US" dirty="0">
                <a:latin typeface="Arial" charset="0"/>
                <a:ea typeface="Arial" charset="0"/>
                <a:cs typeface="Arial" charset="0"/>
              </a:rPr>
              <a:t>”</a:t>
            </a:r>
            <a:r>
              <a:rPr lang="en-US" dirty="0">
                <a:latin typeface="Arial" charset="0"/>
                <a:ea typeface="Arial" charset="0"/>
                <a:cs typeface="Arial" charset="0"/>
              </a:rPr>
              <a:t> (TTL) field</a:t>
            </a:r>
          </a:p>
          <a:p>
            <a:pPr lvl="1"/>
            <a:r>
              <a:rPr lang="en-US" dirty="0">
                <a:latin typeface="Arial" charset="0"/>
                <a:ea typeface="Arial" charset="0"/>
                <a:cs typeface="Arial" charset="0"/>
              </a:rPr>
              <a:t>Server deletes cached entry after TTL expires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1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1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12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12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512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12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129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512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12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512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512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12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9201302-734C-AF42-97D6-093739300227}" type="slidenum">
              <a:rPr lang="en-US" sz="1400" b="0">
                <a:latin typeface="Times New Roman" charset="0"/>
              </a:rPr>
              <a:pPr eaLnBrk="1" hangingPunct="1"/>
              <a:t>22</a:t>
            </a:fld>
            <a:endParaRPr lang="en-US" sz="1400" b="0">
              <a:latin typeface="Times New Roman" charset="0"/>
            </a:endParaRPr>
          </a:p>
        </p:txBody>
      </p:sp>
      <p:sp>
        <p:nvSpPr>
          <p:cNvPr id="93187"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Negative Caching</a:t>
            </a:r>
          </a:p>
        </p:txBody>
      </p:sp>
      <p:sp>
        <p:nvSpPr>
          <p:cNvPr id="93188" name="Rectangle 3"/>
          <p:cNvSpPr>
            <a:spLocks noGrp="1" noChangeArrowheads="1"/>
          </p:cNvSpPr>
          <p:nvPr>
            <p:ph type="body" idx="1"/>
          </p:nvPr>
        </p:nvSpPr>
        <p:spPr/>
        <p:txBody>
          <a:bodyPr/>
          <a:lstStyle/>
          <a:p>
            <a:endParaRPr lang="en-US">
              <a:latin typeface="Arial" charset="0"/>
              <a:cs typeface="Arial" charset="0"/>
            </a:endParaRPr>
          </a:p>
          <a:p>
            <a:r>
              <a:rPr lang="en-US">
                <a:latin typeface="Arial" charset="0"/>
                <a:cs typeface="Arial" charset="0"/>
              </a:rPr>
              <a:t>Remember things that don</a:t>
            </a:r>
            <a:r>
              <a:rPr lang="ja-JP" altLang="en-US">
                <a:latin typeface="Arial" charset="0"/>
                <a:cs typeface="Arial" charset="0"/>
              </a:rPr>
              <a:t>’</a:t>
            </a:r>
            <a:r>
              <a:rPr lang="en-US">
                <a:latin typeface="Arial" charset="0"/>
                <a:cs typeface="Arial" charset="0"/>
              </a:rPr>
              <a:t>t work</a:t>
            </a:r>
          </a:p>
          <a:p>
            <a:pPr lvl="1"/>
            <a:r>
              <a:rPr lang="en-US">
                <a:latin typeface="Arial" charset="0"/>
                <a:ea typeface="Arial" charset="0"/>
                <a:cs typeface="Arial" charset="0"/>
              </a:rPr>
              <a:t>Misspellings like </a:t>
            </a:r>
            <a:r>
              <a:rPr lang="en-US" i="1">
                <a:latin typeface="Arial" charset="0"/>
                <a:ea typeface="Arial" charset="0"/>
                <a:cs typeface="Arial" charset="0"/>
              </a:rPr>
              <a:t>www.cnn.comm</a:t>
            </a:r>
            <a:r>
              <a:rPr lang="en-US">
                <a:latin typeface="Arial" charset="0"/>
                <a:ea typeface="Arial" charset="0"/>
                <a:cs typeface="Arial" charset="0"/>
              </a:rPr>
              <a:t> and </a:t>
            </a:r>
            <a:r>
              <a:rPr lang="en-US" i="1">
                <a:latin typeface="Arial" charset="0"/>
                <a:ea typeface="Arial" charset="0"/>
                <a:cs typeface="Arial" charset="0"/>
              </a:rPr>
              <a:t>www.cnnn.com</a:t>
            </a:r>
            <a:endParaRPr lang="en-US">
              <a:latin typeface="Arial" charset="0"/>
              <a:ea typeface="Arial" charset="0"/>
              <a:cs typeface="Arial" charset="0"/>
            </a:endParaRPr>
          </a:p>
          <a:p>
            <a:pPr lvl="1"/>
            <a:r>
              <a:rPr lang="en-US">
                <a:latin typeface="Arial" charset="0"/>
                <a:ea typeface="Arial" charset="0"/>
                <a:cs typeface="Arial" charset="0"/>
              </a:rPr>
              <a:t>These can take a long time to fail the first time</a:t>
            </a:r>
          </a:p>
          <a:p>
            <a:pPr lvl="1"/>
            <a:r>
              <a:rPr lang="en-US">
                <a:latin typeface="Arial" charset="0"/>
                <a:ea typeface="Arial" charset="0"/>
                <a:cs typeface="Arial" charset="0"/>
              </a:rPr>
              <a:t>Good to remember that they don</a:t>
            </a:r>
            <a:r>
              <a:rPr lang="ja-JP" altLang="en-US">
                <a:latin typeface="Arial" charset="0"/>
                <a:ea typeface="Arial" charset="0"/>
                <a:cs typeface="Arial" charset="0"/>
              </a:rPr>
              <a:t>’</a:t>
            </a:r>
            <a:r>
              <a:rPr lang="en-US">
                <a:latin typeface="Arial" charset="0"/>
                <a:ea typeface="Arial" charset="0"/>
                <a:cs typeface="Arial" charset="0"/>
              </a:rPr>
              <a:t>t work</a:t>
            </a:r>
          </a:p>
          <a:p>
            <a:pPr lvl="1"/>
            <a:r>
              <a:rPr lang="en-US">
                <a:latin typeface="Arial" charset="0"/>
                <a:ea typeface="Arial" charset="0"/>
                <a:cs typeface="Arial" charset="0"/>
              </a:rPr>
              <a:t>… so the failure takes less time the next time around</a:t>
            </a:r>
          </a:p>
          <a:p>
            <a:endParaRPr lang="en-US">
              <a:latin typeface="Arial" charset="0"/>
              <a:cs typeface="Arial" charset="0"/>
            </a:endParaRPr>
          </a:p>
          <a:p>
            <a:r>
              <a:rPr lang="en-US">
                <a:latin typeface="Arial" charset="0"/>
                <a:cs typeface="Arial" charset="0"/>
              </a:rPr>
              <a:t>But: negative caching is </a:t>
            </a:r>
            <a:r>
              <a:rPr lang="en-US">
                <a:solidFill>
                  <a:srgbClr val="0000FF"/>
                </a:solidFill>
                <a:latin typeface="Arial" charset="0"/>
                <a:cs typeface="Arial" charset="0"/>
              </a:rPr>
              <a:t>optional</a:t>
            </a:r>
            <a:endParaRPr lang="en-US">
              <a:latin typeface="Arial" charset="0"/>
              <a:cs typeface="Arial" charset="0"/>
            </a:endParaRPr>
          </a:p>
          <a:p>
            <a:pPr lvl="1"/>
            <a:r>
              <a:rPr lang="en-US">
                <a:latin typeface="Arial" charset="0"/>
                <a:ea typeface="Arial" charset="0"/>
                <a:cs typeface="Arial" charset="0"/>
              </a:rPr>
              <a:t>And not widely implemented</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D5B4906-65D2-7247-ACF6-3301A484EA67}" type="slidenum">
              <a:rPr lang="en-US" sz="1400" b="0">
                <a:latin typeface="Times New Roman" charset="0"/>
              </a:rPr>
              <a:pPr eaLnBrk="1" hangingPunct="1"/>
              <a:t>23</a:t>
            </a:fld>
            <a:endParaRPr lang="en-US" sz="1400" b="0">
              <a:latin typeface="Times New Roman" charset="0"/>
            </a:endParaRPr>
          </a:p>
        </p:txBody>
      </p:sp>
      <p:sp>
        <p:nvSpPr>
          <p:cNvPr id="95235"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DNS Resource Records</a:t>
            </a:r>
            <a:endParaRPr lang="en-US">
              <a:latin typeface="Helvetica" charset="0"/>
              <a:ea typeface="ＭＳ Ｐゴシック" charset="0"/>
              <a:cs typeface="ＭＳ Ｐゴシック" charset="0"/>
            </a:endParaRPr>
          </a:p>
        </p:txBody>
      </p:sp>
      <p:sp>
        <p:nvSpPr>
          <p:cNvPr id="95236" name="Rectangle 3"/>
          <p:cNvSpPr>
            <a:spLocks noGrp="1" noChangeArrowheads="1"/>
          </p:cNvSpPr>
          <p:nvPr>
            <p:ph type="body" sz="half" idx="1"/>
          </p:nvPr>
        </p:nvSpPr>
        <p:spPr>
          <a:xfrm>
            <a:off x="542925" y="1343025"/>
            <a:ext cx="7820025" cy="514350"/>
          </a:xfrm>
        </p:spPr>
        <p:txBody>
          <a:bodyPr/>
          <a:lstStyle/>
          <a:p>
            <a:pPr>
              <a:buFontTx/>
              <a:buNone/>
            </a:pPr>
            <a:r>
              <a:rPr lang="en-US" sz="2400" u="sng">
                <a:solidFill>
                  <a:srgbClr val="0000FF"/>
                </a:solidFill>
                <a:latin typeface="Arial" charset="0"/>
                <a:cs typeface="Arial" charset="0"/>
              </a:rPr>
              <a:t>DNS</a:t>
            </a:r>
            <a:r>
              <a:rPr lang="en-US" sz="2400">
                <a:solidFill>
                  <a:schemeClr val="accent2"/>
                </a:solidFill>
                <a:latin typeface="Arial" charset="0"/>
                <a:cs typeface="Arial" charset="0"/>
              </a:rPr>
              <a:t>:</a:t>
            </a:r>
            <a:r>
              <a:rPr lang="en-US" sz="2400">
                <a:latin typeface="Arial" charset="0"/>
                <a:cs typeface="Arial" charset="0"/>
              </a:rPr>
              <a:t> distributed DB storing resource records </a:t>
            </a:r>
            <a:r>
              <a:rPr lang="en-US" sz="2400">
                <a:solidFill>
                  <a:srgbClr val="FF0000"/>
                </a:solidFill>
                <a:latin typeface="Arial" charset="0"/>
                <a:cs typeface="Arial" charset="0"/>
              </a:rPr>
              <a:t>(RR)</a:t>
            </a:r>
            <a:endParaRPr lang="en-US" sz="2400">
              <a:latin typeface="Arial" charset="0"/>
              <a:cs typeface="Arial" charset="0"/>
            </a:endParaRPr>
          </a:p>
        </p:txBody>
      </p:sp>
      <p:sp>
        <p:nvSpPr>
          <p:cNvPr id="955396" name="Rectangle 4"/>
          <p:cNvSpPr>
            <a:spLocks noGrp="1" noChangeArrowheads="1"/>
          </p:cNvSpPr>
          <p:nvPr>
            <p:ph type="body" sz="half" idx="2"/>
          </p:nvPr>
        </p:nvSpPr>
        <p:spPr>
          <a:xfrm>
            <a:off x="461963" y="3908425"/>
            <a:ext cx="4719637" cy="2949575"/>
          </a:xfrm>
        </p:spPr>
        <p:txBody>
          <a:bodyPr/>
          <a:lstStyle/>
          <a:p>
            <a:pPr>
              <a:lnSpc>
                <a:spcPct val="90000"/>
              </a:lnSpc>
            </a:pPr>
            <a:r>
              <a:rPr lang="en-US" sz="1800">
                <a:latin typeface="Arial" charset="0"/>
                <a:cs typeface="Arial" charset="0"/>
              </a:rPr>
              <a:t>Type=NS</a:t>
            </a:r>
          </a:p>
          <a:p>
            <a:pPr lvl="1">
              <a:lnSpc>
                <a:spcPct val="90000"/>
              </a:lnSpc>
            </a:pPr>
            <a:r>
              <a:rPr lang="en-US" sz="1600" b="1">
                <a:latin typeface="Courier New" charset="0"/>
                <a:ea typeface="Arial" charset="0"/>
                <a:cs typeface="Arial" charset="0"/>
              </a:rPr>
              <a:t>name</a:t>
            </a:r>
            <a:r>
              <a:rPr lang="en-US" sz="1600">
                <a:latin typeface="Arial" charset="0"/>
                <a:ea typeface="Arial" charset="0"/>
                <a:cs typeface="Arial" charset="0"/>
              </a:rPr>
              <a:t> is domain (e.g. foo.com)</a:t>
            </a:r>
          </a:p>
          <a:p>
            <a:pPr lvl="1">
              <a:lnSpc>
                <a:spcPct val="90000"/>
              </a:lnSpc>
            </a:pPr>
            <a:r>
              <a:rPr lang="en-US" sz="1600" b="1">
                <a:latin typeface="Courier New" charset="0"/>
                <a:ea typeface="Arial" charset="0"/>
                <a:cs typeface="Arial" charset="0"/>
              </a:rPr>
              <a:t>value</a:t>
            </a:r>
            <a:r>
              <a:rPr lang="en-US" sz="1600">
                <a:latin typeface="Arial" charset="0"/>
                <a:ea typeface="Arial" charset="0"/>
                <a:cs typeface="Arial" charset="0"/>
              </a:rPr>
              <a:t> is hostname of authoritative name server for this domain</a:t>
            </a:r>
          </a:p>
          <a:p>
            <a:pPr>
              <a:lnSpc>
                <a:spcPct val="90000"/>
              </a:lnSpc>
            </a:pPr>
            <a:r>
              <a:rPr lang="en-US" sz="1800">
                <a:latin typeface="Arial" charset="0"/>
                <a:cs typeface="Arial" charset="0"/>
              </a:rPr>
              <a:t>Type=PTR</a:t>
            </a:r>
          </a:p>
          <a:p>
            <a:pPr lvl="1">
              <a:lnSpc>
                <a:spcPct val="90000"/>
              </a:lnSpc>
            </a:pPr>
            <a:r>
              <a:rPr lang="en-US" sz="1800" b="1">
                <a:latin typeface="Courier New" charset="0"/>
                <a:ea typeface="Arial" charset="0"/>
                <a:cs typeface="Arial" charset="0"/>
              </a:rPr>
              <a:t>name</a:t>
            </a:r>
            <a:r>
              <a:rPr lang="en-US" sz="1800" b="1">
                <a:latin typeface="Arial" charset="0"/>
                <a:ea typeface="Arial" charset="0"/>
                <a:cs typeface="Arial" charset="0"/>
              </a:rPr>
              <a:t> </a:t>
            </a:r>
            <a:r>
              <a:rPr lang="en-US" sz="1800">
                <a:latin typeface="Arial" charset="0"/>
                <a:ea typeface="Arial" charset="0"/>
                <a:cs typeface="Arial" charset="0"/>
              </a:rPr>
              <a:t>is reversed IP quads</a:t>
            </a:r>
            <a:endParaRPr lang="en-US" sz="1600">
              <a:latin typeface="Arial" charset="0"/>
              <a:ea typeface="Arial" charset="0"/>
              <a:cs typeface="Arial" charset="0"/>
            </a:endParaRPr>
          </a:p>
          <a:p>
            <a:pPr lvl="2">
              <a:lnSpc>
                <a:spcPct val="90000"/>
              </a:lnSpc>
            </a:pPr>
            <a:r>
              <a:rPr lang="en-US" sz="1400">
                <a:latin typeface="Arial" charset="0"/>
                <a:ea typeface="Arial" charset="0"/>
                <a:cs typeface="Arial" charset="0"/>
              </a:rPr>
              <a:t>E.g. 78.56.34.12.in-addr.arpa</a:t>
            </a:r>
          </a:p>
          <a:p>
            <a:pPr lvl="1">
              <a:lnSpc>
                <a:spcPct val="90000"/>
              </a:lnSpc>
            </a:pPr>
            <a:r>
              <a:rPr lang="en-US" sz="1800" b="1">
                <a:latin typeface="Courier New" charset="0"/>
                <a:ea typeface="Arial" charset="0"/>
                <a:cs typeface="Arial" charset="0"/>
              </a:rPr>
              <a:t>value</a:t>
            </a:r>
            <a:r>
              <a:rPr lang="en-US" sz="1800">
                <a:latin typeface="Arial" charset="0"/>
                <a:ea typeface="Arial" charset="0"/>
                <a:cs typeface="Arial" charset="0"/>
              </a:rPr>
              <a:t> is corresponding</a:t>
            </a:r>
            <a:br>
              <a:rPr lang="en-US" sz="1800">
                <a:latin typeface="Arial" charset="0"/>
                <a:ea typeface="Arial" charset="0"/>
                <a:cs typeface="Arial" charset="0"/>
              </a:rPr>
            </a:br>
            <a:r>
              <a:rPr lang="en-US" sz="1800">
                <a:latin typeface="Arial" charset="0"/>
                <a:ea typeface="Arial" charset="0"/>
                <a:cs typeface="Arial" charset="0"/>
              </a:rPr>
              <a:t>                hostname</a:t>
            </a:r>
            <a:r>
              <a:rPr lang="en-US" sz="1600">
                <a:latin typeface="Arial" charset="0"/>
                <a:ea typeface="Arial" charset="0"/>
                <a:cs typeface="Arial" charset="0"/>
              </a:rPr>
              <a:t> </a:t>
            </a:r>
          </a:p>
          <a:p>
            <a:pPr>
              <a:lnSpc>
                <a:spcPct val="90000"/>
              </a:lnSpc>
            </a:pPr>
            <a:endParaRPr lang="en-US" sz="1800">
              <a:latin typeface="Arial" charset="0"/>
              <a:cs typeface="Arial" charset="0"/>
            </a:endParaRPr>
          </a:p>
        </p:txBody>
      </p:sp>
      <p:grpSp>
        <p:nvGrpSpPr>
          <p:cNvPr id="95238" name="Group 5"/>
          <p:cNvGrpSpPr>
            <a:grpSpLocks/>
          </p:cNvGrpSpPr>
          <p:nvPr/>
        </p:nvGrpSpPr>
        <p:grpSpPr bwMode="auto">
          <a:xfrm>
            <a:off x="1795463" y="1895475"/>
            <a:ext cx="5364162" cy="571500"/>
            <a:chOff x="1407" y="1206"/>
            <a:chExt cx="3379" cy="360"/>
          </a:xfrm>
        </p:grpSpPr>
        <p:sp>
          <p:nvSpPr>
            <p:cNvPr id="95242" name="Text Box 6"/>
            <p:cNvSpPr txBox="1">
              <a:spLocks noChangeArrowheads="1"/>
            </p:cNvSpPr>
            <p:nvPr/>
          </p:nvSpPr>
          <p:spPr bwMode="auto">
            <a:xfrm>
              <a:off x="1407" y="1214"/>
              <a:ext cx="33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a:r>
                <a:rPr lang="en-US" sz="2400" b="0">
                  <a:latin typeface="Comic Sans MS" charset="0"/>
                </a:rPr>
                <a:t>RR format: </a:t>
              </a:r>
              <a:r>
                <a:rPr lang="en-US" sz="1800"/>
                <a:t>(name, value, type, ttl)</a:t>
              </a:r>
              <a:endParaRPr lang="en-US" sz="2400" b="0">
                <a:latin typeface="Times New Roman" charset="0"/>
              </a:endParaRPr>
            </a:p>
          </p:txBody>
        </p:sp>
        <p:sp>
          <p:nvSpPr>
            <p:cNvPr id="95243" name="Rectangle 7"/>
            <p:cNvSpPr>
              <a:spLocks noChangeArrowheads="1"/>
            </p:cNvSpPr>
            <p:nvPr/>
          </p:nvSpPr>
          <p:spPr bwMode="auto">
            <a:xfrm>
              <a:off x="1458" y="1206"/>
              <a:ext cx="3318" cy="36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sz="2400" b="0">
                <a:solidFill>
                  <a:schemeClr val="accent2"/>
                </a:solidFill>
                <a:latin typeface="Times New Roman" charset="0"/>
              </a:endParaRPr>
            </a:p>
          </p:txBody>
        </p:sp>
      </p:grpSp>
      <p:sp>
        <p:nvSpPr>
          <p:cNvPr id="955400" name="Rectangle 8"/>
          <p:cNvSpPr>
            <a:spLocks noChangeArrowheads="1"/>
          </p:cNvSpPr>
          <p:nvPr/>
        </p:nvSpPr>
        <p:spPr bwMode="auto">
          <a:xfrm>
            <a:off x="523875" y="2657475"/>
            <a:ext cx="38100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algn="l" eaLnBrk="0" hangingPunct="0">
              <a:spcBef>
                <a:spcPct val="50000"/>
              </a:spcBef>
              <a:buFontTx/>
              <a:buChar char="•"/>
            </a:pPr>
            <a:r>
              <a:rPr lang="en-US" sz="2400" b="0" dirty="0">
                <a:latin typeface="Arial" charset="0"/>
              </a:rPr>
              <a:t>Type=</a:t>
            </a:r>
            <a:r>
              <a:rPr lang="en-US" sz="2400" b="0" dirty="0" smtClean="0">
                <a:latin typeface="Arial" charset="0"/>
              </a:rPr>
              <a:t>A</a:t>
            </a:r>
            <a:endParaRPr lang="en-US" sz="2400" b="0" dirty="0">
              <a:latin typeface="Arial" charset="0"/>
            </a:endParaRPr>
          </a:p>
          <a:p>
            <a:pPr marL="563563" lvl="1" indent="-223838" algn="l" eaLnBrk="0" hangingPunct="0">
              <a:spcBef>
                <a:spcPct val="10000"/>
              </a:spcBef>
              <a:buFont typeface="Helvetica" charset="0"/>
              <a:buChar char="–"/>
            </a:pPr>
            <a:r>
              <a:rPr lang="en-US" dirty="0"/>
              <a:t>name</a:t>
            </a:r>
            <a:r>
              <a:rPr lang="en-US" b="0" dirty="0">
                <a:latin typeface="Arial" charset="0"/>
              </a:rPr>
              <a:t> is hostname</a:t>
            </a:r>
          </a:p>
          <a:p>
            <a:pPr marL="563563" lvl="1" indent="-223838" algn="l" eaLnBrk="0" hangingPunct="0">
              <a:spcBef>
                <a:spcPct val="10000"/>
              </a:spcBef>
              <a:buFont typeface="Helvetica" charset="0"/>
              <a:buChar char="–"/>
            </a:pPr>
            <a:r>
              <a:rPr lang="en-US" dirty="0"/>
              <a:t>value</a:t>
            </a:r>
            <a:r>
              <a:rPr lang="en-US" b="0" dirty="0">
                <a:latin typeface="Arial" charset="0"/>
              </a:rPr>
              <a:t> is IP address</a:t>
            </a:r>
          </a:p>
          <a:p>
            <a:pPr marL="223838" indent="-223838" algn="l" eaLnBrk="0" hangingPunct="0">
              <a:spcBef>
                <a:spcPct val="50000"/>
              </a:spcBef>
              <a:buFontTx/>
              <a:buChar char="•"/>
            </a:pPr>
            <a:endParaRPr lang="en-US" sz="2400" b="0" dirty="0">
              <a:latin typeface="Arial" charset="0"/>
            </a:endParaRPr>
          </a:p>
        </p:txBody>
      </p:sp>
      <p:sp>
        <p:nvSpPr>
          <p:cNvPr id="955401" name="Rectangle 9"/>
          <p:cNvSpPr>
            <a:spLocks noChangeArrowheads="1"/>
          </p:cNvSpPr>
          <p:nvPr/>
        </p:nvSpPr>
        <p:spPr bwMode="auto">
          <a:xfrm>
            <a:off x="4551363" y="2697163"/>
            <a:ext cx="451485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algn="l" eaLnBrk="0" hangingPunct="0">
              <a:spcBef>
                <a:spcPct val="50000"/>
              </a:spcBef>
              <a:buFontTx/>
              <a:buChar char="•"/>
            </a:pPr>
            <a:r>
              <a:rPr lang="en-US" sz="2400" b="0">
                <a:latin typeface="Arial" charset="0"/>
              </a:rPr>
              <a:t>Type=CNAME</a:t>
            </a:r>
          </a:p>
          <a:p>
            <a:pPr marL="563563" lvl="1" indent="-223838" algn="l" eaLnBrk="0" hangingPunct="0">
              <a:spcBef>
                <a:spcPct val="10000"/>
              </a:spcBef>
              <a:buFont typeface="Helvetica" charset="0"/>
              <a:buChar char="–"/>
            </a:pPr>
            <a:r>
              <a:rPr lang="en-US"/>
              <a:t>name</a:t>
            </a:r>
            <a:r>
              <a:rPr lang="en-US" b="0">
                <a:latin typeface="Arial" charset="0"/>
              </a:rPr>
              <a:t> is alias name for some </a:t>
            </a:r>
            <a:r>
              <a:rPr lang="ja-JP" altLang="en-US" b="0">
                <a:latin typeface="Arial" charset="0"/>
              </a:rPr>
              <a:t>“</a:t>
            </a:r>
            <a:r>
              <a:rPr lang="en-US" b="0">
                <a:solidFill>
                  <a:srgbClr val="FF0000"/>
                </a:solidFill>
                <a:latin typeface="Arial" charset="0"/>
              </a:rPr>
              <a:t>canonical</a:t>
            </a:r>
            <a:r>
              <a:rPr lang="ja-JP" altLang="en-US" b="0">
                <a:latin typeface="Arial" charset="0"/>
              </a:rPr>
              <a:t>”</a:t>
            </a:r>
            <a:r>
              <a:rPr lang="en-US" b="0">
                <a:latin typeface="Arial" charset="0"/>
              </a:rPr>
              <a:t> name</a:t>
            </a:r>
          </a:p>
          <a:p>
            <a:pPr marL="563563" lvl="1" indent="-223838" algn="l" eaLnBrk="0" hangingPunct="0">
              <a:spcBef>
                <a:spcPct val="10000"/>
              </a:spcBef>
              <a:buFont typeface="Helvetica" charset="0"/>
              <a:buNone/>
            </a:pPr>
            <a:r>
              <a:rPr lang="en-US" sz="1800" b="0"/>
              <a:t>  </a:t>
            </a:r>
            <a:r>
              <a:rPr lang="en-US" sz="1800" b="0">
                <a:latin typeface="Arial" charset="0"/>
              </a:rPr>
              <a:t>E.g., </a:t>
            </a:r>
            <a:r>
              <a:rPr lang="en-US" sz="1800"/>
              <a:t>www.cs.mit.edu</a:t>
            </a:r>
            <a:r>
              <a:rPr lang="en-US" sz="1800" b="0"/>
              <a:t> </a:t>
            </a:r>
            <a:r>
              <a:rPr lang="en-US" b="0">
                <a:latin typeface="Arial" charset="0"/>
              </a:rPr>
              <a:t>is really</a:t>
            </a:r>
            <a:endParaRPr lang="en-US" sz="1800" b="0"/>
          </a:p>
          <a:p>
            <a:pPr marL="563563" lvl="1" indent="-223838" algn="l" eaLnBrk="0" hangingPunct="0">
              <a:spcBef>
                <a:spcPct val="10000"/>
              </a:spcBef>
              <a:buFont typeface="Helvetica" charset="0"/>
              <a:buNone/>
            </a:pPr>
            <a:r>
              <a:rPr lang="en-US" sz="1800" b="0"/>
              <a:t>       </a:t>
            </a:r>
            <a:r>
              <a:rPr lang="en-US" sz="1800"/>
              <a:t>eecsweb.mit.edu</a:t>
            </a:r>
            <a:endParaRPr lang="en-US" sz="1800" b="0"/>
          </a:p>
          <a:p>
            <a:pPr marL="563563" lvl="1" indent="-223838" algn="l" eaLnBrk="0" hangingPunct="0">
              <a:spcBef>
                <a:spcPct val="10000"/>
              </a:spcBef>
              <a:buFont typeface="Helvetica" charset="0"/>
              <a:buChar char="–"/>
            </a:pPr>
            <a:r>
              <a:rPr lang="en-US"/>
              <a:t>value</a:t>
            </a:r>
            <a:r>
              <a:rPr lang="en-US" b="0">
                <a:latin typeface="Arial" charset="0"/>
              </a:rPr>
              <a:t> is canonical name</a:t>
            </a:r>
          </a:p>
        </p:txBody>
      </p:sp>
      <p:sp>
        <p:nvSpPr>
          <p:cNvPr id="955402" name="Rectangle 10"/>
          <p:cNvSpPr>
            <a:spLocks noChangeArrowheads="1"/>
          </p:cNvSpPr>
          <p:nvPr/>
        </p:nvSpPr>
        <p:spPr bwMode="auto">
          <a:xfrm>
            <a:off x="4586288" y="5032375"/>
            <a:ext cx="4557712"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algn="l" eaLnBrk="0" hangingPunct="0">
              <a:spcBef>
                <a:spcPct val="50000"/>
              </a:spcBef>
              <a:buFontTx/>
              <a:buChar char="•"/>
            </a:pPr>
            <a:r>
              <a:rPr lang="en-US" sz="2400" b="0">
                <a:latin typeface="Arial" charset="0"/>
              </a:rPr>
              <a:t>Type=MX</a:t>
            </a:r>
          </a:p>
          <a:p>
            <a:pPr marL="563563" lvl="1" indent="-223838" algn="l" eaLnBrk="0" hangingPunct="0">
              <a:spcBef>
                <a:spcPct val="10000"/>
              </a:spcBef>
              <a:buFont typeface="Helvetica" charset="0"/>
              <a:buChar char="–"/>
            </a:pPr>
            <a:r>
              <a:rPr lang="en-US"/>
              <a:t>value</a:t>
            </a:r>
            <a:r>
              <a:rPr lang="en-US" b="0">
                <a:latin typeface="Arial" charset="0"/>
              </a:rPr>
              <a:t> is name of mailserver associated with </a:t>
            </a:r>
            <a:r>
              <a:rPr lang="en-US"/>
              <a:t>name</a:t>
            </a:r>
          </a:p>
          <a:p>
            <a:pPr marL="563563" lvl="1" indent="-223838" algn="l" eaLnBrk="0" hangingPunct="0">
              <a:spcBef>
                <a:spcPct val="10000"/>
              </a:spcBef>
              <a:buFont typeface="Helvetica" charset="0"/>
              <a:buChar char="–"/>
            </a:pPr>
            <a:r>
              <a:rPr lang="en-US" b="0">
                <a:latin typeface="Arial" charset="0"/>
              </a:rPr>
              <a:t>Also includes a weight/preference</a:t>
            </a:r>
          </a:p>
          <a:p>
            <a:pPr marL="223838" indent="-223838" algn="l" eaLnBrk="0" hangingPunct="0">
              <a:spcBef>
                <a:spcPct val="50000"/>
              </a:spcBef>
              <a:buFontTx/>
              <a:buChar char="•"/>
            </a:pPr>
            <a:endParaRPr lang="en-US" sz="2400" b="0">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5400"/>
                                        </p:tgtEl>
                                        <p:attrNameLst>
                                          <p:attrName>style.visibility</p:attrName>
                                        </p:attrNameLst>
                                      </p:cBhvr>
                                      <p:to>
                                        <p:strVal val="visible"/>
                                      </p:to>
                                    </p:set>
                                  </p:childTnLst>
                                  <p:subTnLst>
                                    <p:animClr clrSpc="rgb" dir="cw">
                                      <p:cBhvr override="childStyle">
                                        <p:cTn dur="1" fill="hold" display="0" masterRel="nextClick" afterEffect="1"/>
                                        <p:tgtEl>
                                          <p:spTgt spid="955400"/>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539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0" end="0"/>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95539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1" end="1"/>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95539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539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3" end="3"/>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95539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4" end="4"/>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95539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5" end="5"/>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955396">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955396">
                                            <p:txEl>
                                              <p:pRg st="6" end="6"/>
                                            </p:txEl>
                                          </p:spTgt>
                                        </p:tgtEl>
                                        <p:attrNameLst>
                                          <p:attrName>ppt_c</p:attrName>
                                        </p:attrNameLst>
                                      </p:cBhvr>
                                      <p:to>
                                        <a:schemeClr val="bg2"/>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55401"/>
                                        </p:tgtEl>
                                        <p:attrNameLst>
                                          <p:attrName>style.visibility</p:attrName>
                                        </p:attrNameLst>
                                      </p:cBhvr>
                                      <p:to>
                                        <p:strVal val="visible"/>
                                      </p:to>
                                    </p:set>
                                  </p:childTnLst>
                                  <p:subTnLst>
                                    <p:animClr clrSpc="rgb" dir="cw">
                                      <p:cBhvr override="childStyle">
                                        <p:cTn dur="1" fill="hold" display="0" masterRel="nextClick" afterEffect="1"/>
                                        <p:tgtEl>
                                          <p:spTgt spid="955401"/>
                                        </p:tgtEl>
                                        <p:attrNameLst>
                                          <p:attrName>ppt_c</p:attrName>
                                        </p:attrNameLst>
                                      </p:cBhvr>
                                      <p:to>
                                        <a:schemeClr val="bg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55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396" grpId="0" build="p"/>
      <p:bldP spid="955400" grpId="0"/>
      <p:bldP spid="955401" grpId="0"/>
      <p:bldP spid="95540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A86D7D3-CED6-F448-956F-AED218D0920F}" type="slidenum">
              <a:rPr lang="en-US" sz="1400" b="0">
                <a:latin typeface="Times New Roman" charset="0"/>
              </a:rPr>
              <a:pPr eaLnBrk="1" hangingPunct="1"/>
              <a:t>24</a:t>
            </a:fld>
            <a:endParaRPr lang="en-US" sz="1400" b="0">
              <a:latin typeface="Times New Roman" charset="0"/>
            </a:endParaRPr>
          </a:p>
        </p:txBody>
      </p:sp>
      <p:sp>
        <p:nvSpPr>
          <p:cNvPr id="97283"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DNS Protocol</a:t>
            </a:r>
            <a:endParaRPr lang="en-US">
              <a:latin typeface="Helvetica" charset="0"/>
              <a:ea typeface="ＭＳ Ｐゴシック" charset="0"/>
              <a:cs typeface="ＭＳ Ｐゴシック" charset="0"/>
            </a:endParaRPr>
          </a:p>
        </p:txBody>
      </p:sp>
      <p:sp>
        <p:nvSpPr>
          <p:cNvPr id="957443" name="Rectangle 3"/>
          <p:cNvSpPr>
            <a:spLocks noGrp="1" noChangeArrowheads="1"/>
          </p:cNvSpPr>
          <p:nvPr>
            <p:ph type="body" sz="half" idx="1"/>
          </p:nvPr>
        </p:nvSpPr>
        <p:spPr>
          <a:xfrm>
            <a:off x="542925" y="1343025"/>
            <a:ext cx="7820025" cy="514350"/>
          </a:xfrm>
        </p:spPr>
        <p:txBody>
          <a:bodyPr/>
          <a:lstStyle/>
          <a:p>
            <a:pPr>
              <a:lnSpc>
                <a:spcPct val="90000"/>
              </a:lnSpc>
              <a:buFontTx/>
              <a:buNone/>
            </a:pPr>
            <a:r>
              <a:rPr lang="en-US" sz="2400" b="1">
                <a:solidFill>
                  <a:srgbClr val="0000FF"/>
                </a:solidFill>
                <a:latin typeface="Arial" charset="0"/>
                <a:cs typeface="Arial" charset="0"/>
              </a:rPr>
              <a:t>DNS protocol</a:t>
            </a:r>
            <a:r>
              <a:rPr lang="en-US" sz="2400">
                <a:solidFill>
                  <a:schemeClr val="accent2"/>
                </a:solidFill>
                <a:latin typeface="Arial" charset="0"/>
                <a:cs typeface="Arial" charset="0"/>
              </a:rPr>
              <a:t>:</a:t>
            </a:r>
            <a:r>
              <a:rPr lang="en-US" sz="2400">
                <a:latin typeface="Arial" charset="0"/>
                <a:cs typeface="Arial" charset="0"/>
              </a:rPr>
              <a:t> </a:t>
            </a:r>
            <a:r>
              <a:rPr lang="en-US" sz="2400" i="1">
                <a:solidFill>
                  <a:srgbClr val="FF0000"/>
                </a:solidFill>
                <a:latin typeface="Arial" charset="0"/>
                <a:cs typeface="Arial" charset="0"/>
              </a:rPr>
              <a:t>query</a:t>
            </a:r>
            <a:r>
              <a:rPr lang="en-US" sz="2400">
                <a:solidFill>
                  <a:srgbClr val="FF0000"/>
                </a:solidFill>
                <a:latin typeface="Arial" charset="0"/>
                <a:cs typeface="Arial" charset="0"/>
              </a:rPr>
              <a:t> </a:t>
            </a:r>
            <a:r>
              <a:rPr lang="en-US" sz="2400">
                <a:latin typeface="Arial" charset="0"/>
                <a:cs typeface="Arial" charset="0"/>
              </a:rPr>
              <a:t>and </a:t>
            </a:r>
            <a:r>
              <a:rPr lang="en-US" sz="2400" i="1">
                <a:solidFill>
                  <a:srgbClr val="FF0000"/>
                </a:solidFill>
                <a:latin typeface="Arial" charset="0"/>
                <a:cs typeface="Arial" charset="0"/>
              </a:rPr>
              <a:t>reply</a:t>
            </a:r>
            <a:r>
              <a:rPr lang="en-US" sz="2400">
                <a:latin typeface="Arial" charset="0"/>
                <a:cs typeface="Arial" charset="0"/>
              </a:rPr>
              <a:t> messages, both with </a:t>
            </a:r>
            <a:r>
              <a:rPr lang="en-US" sz="2400">
                <a:solidFill>
                  <a:srgbClr val="FF0000"/>
                </a:solidFill>
                <a:latin typeface="Arial" charset="0"/>
                <a:cs typeface="Arial" charset="0"/>
              </a:rPr>
              <a:t>same</a:t>
            </a:r>
            <a:r>
              <a:rPr lang="en-US" sz="2400">
                <a:latin typeface="Arial" charset="0"/>
                <a:cs typeface="Arial" charset="0"/>
              </a:rPr>
              <a:t> </a:t>
            </a:r>
            <a:r>
              <a:rPr lang="en-US" sz="2400" i="1">
                <a:latin typeface="Arial" charset="0"/>
                <a:cs typeface="Arial" charset="0"/>
              </a:rPr>
              <a:t>message format</a:t>
            </a:r>
            <a:endParaRPr lang="en-US" sz="2400">
              <a:solidFill>
                <a:srgbClr val="FF0000"/>
              </a:solidFill>
              <a:latin typeface="Arial" charset="0"/>
              <a:cs typeface="Arial" charset="0"/>
            </a:endParaRPr>
          </a:p>
        </p:txBody>
      </p:sp>
      <p:sp>
        <p:nvSpPr>
          <p:cNvPr id="957444" name="Rectangle 4"/>
          <p:cNvSpPr>
            <a:spLocks noChangeArrowheads="1"/>
          </p:cNvSpPr>
          <p:nvPr/>
        </p:nvSpPr>
        <p:spPr bwMode="auto">
          <a:xfrm>
            <a:off x="609600" y="2286000"/>
            <a:ext cx="3505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algn="l" eaLnBrk="0" hangingPunct="0">
              <a:spcBef>
                <a:spcPct val="50000"/>
              </a:spcBef>
            </a:pPr>
            <a:r>
              <a:rPr lang="en-US" sz="2400" b="0">
                <a:latin typeface="Arial" charset="0"/>
              </a:rPr>
              <a:t>Message header:</a:t>
            </a:r>
          </a:p>
          <a:p>
            <a:pPr marL="223838" indent="-223838" algn="l" eaLnBrk="0" hangingPunct="0">
              <a:spcBef>
                <a:spcPct val="50000"/>
              </a:spcBef>
              <a:buClr>
                <a:schemeClr val="tx2"/>
              </a:buClr>
              <a:buFontTx/>
              <a:buChar char="•"/>
            </a:pPr>
            <a:r>
              <a:rPr lang="en-US" b="0">
                <a:solidFill>
                  <a:srgbClr val="0000FF"/>
                </a:solidFill>
                <a:latin typeface="Arial" charset="0"/>
              </a:rPr>
              <a:t>Identification</a:t>
            </a:r>
            <a:r>
              <a:rPr lang="en-US" b="0">
                <a:solidFill>
                  <a:schemeClr val="accent2"/>
                </a:solidFill>
                <a:latin typeface="Arial" charset="0"/>
              </a:rPr>
              <a:t>:</a:t>
            </a:r>
            <a:r>
              <a:rPr lang="en-US" b="0">
                <a:latin typeface="Arial" charset="0"/>
              </a:rPr>
              <a:t> 16 bit # for query, reply to query uses same #</a:t>
            </a:r>
          </a:p>
          <a:p>
            <a:pPr marL="223838" indent="-223838" algn="l" eaLnBrk="0" hangingPunct="0">
              <a:spcBef>
                <a:spcPct val="50000"/>
              </a:spcBef>
              <a:buClr>
                <a:schemeClr val="tx2"/>
              </a:buClr>
              <a:buFontTx/>
              <a:buChar char="•"/>
            </a:pPr>
            <a:r>
              <a:rPr lang="en-US" b="0">
                <a:solidFill>
                  <a:srgbClr val="0000FF"/>
                </a:solidFill>
                <a:latin typeface="Arial" charset="0"/>
              </a:rPr>
              <a:t>Flags</a:t>
            </a:r>
            <a:r>
              <a:rPr lang="en-US" b="0">
                <a:solidFill>
                  <a:schemeClr val="accent2"/>
                </a:solidFill>
                <a:latin typeface="Arial" charset="0"/>
              </a:rPr>
              <a:t>:</a:t>
            </a:r>
            <a:endParaRPr lang="en-US" b="0">
              <a:latin typeface="Arial" charset="0"/>
            </a:endParaRPr>
          </a:p>
          <a:p>
            <a:pPr marL="563563" lvl="1" indent="-223838" algn="l" eaLnBrk="0" hangingPunct="0">
              <a:spcBef>
                <a:spcPct val="10000"/>
              </a:spcBef>
              <a:buFont typeface="Helvetica" charset="0"/>
              <a:buChar char="–"/>
            </a:pPr>
            <a:r>
              <a:rPr lang="en-US" b="0">
                <a:latin typeface="Arial" charset="0"/>
              </a:rPr>
              <a:t>Query or reply</a:t>
            </a:r>
          </a:p>
          <a:p>
            <a:pPr marL="563563" lvl="1" indent="-223838" algn="l" eaLnBrk="0" hangingPunct="0">
              <a:spcBef>
                <a:spcPct val="10000"/>
              </a:spcBef>
              <a:buFont typeface="Helvetica" charset="0"/>
              <a:buChar char="–"/>
            </a:pPr>
            <a:r>
              <a:rPr lang="en-US" b="0">
                <a:latin typeface="Arial" charset="0"/>
              </a:rPr>
              <a:t>Recursion desired </a:t>
            </a:r>
          </a:p>
          <a:p>
            <a:pPr marL="563563" lvl="1" indent="-223838" algn="l" eaLnBrk="0" hangingPunct="0">
              <a:spcBef>
                <a:spcPct val="10000"/>
              </a:spcBef>
              <a:buFont typeface="Helvetica" charset="0"/>
              <a:buChar char="–"/>
            </a:pPr>
            <a:r>
              <a:rPr lang="en-US" b="0">
                <a:latin typeface="Arial" charset="0"/>
              </a:rPr>
              <a:t>Recursion available</a:t>
            </a:r>
          </a:p>
          <a:p>
            <a:pPr marL="563563" lvl="1" indent="-223838" algn="l" eaLnBrk="0" hangingPunct="0">
              <a:spcBef>
                <a:spcPct val="10000"/>
              </a:spcBef>
              <a:buFont typeface="Helvetica" charset="0"/>
              <a:buChar char="–"/>
            </a:pPr>
            <a:r>
              <a:rPr lang="en-US" b="0">
                <a:latin typeface="Arial" charset="0"/>
              </a:rPr>
              <a:t>Reply is authoritative</a:t>
            </a:r>
          </a:p>
          <a:p>
            <a:pPr marL="223838" indent="-223838" algn="l" eaLnBrk="0" hangingPunct="0">
              <a:spcBef>
                <a:spcPct val="50000"/>
              </a:spcBef>
              <a:buFontTx/>
              <a:buChar char="•"/>
            </a:pPr>
            <a:r>
              <a:rPr lang="en-US" b="0">
                <a:latin typeface="Arial" charset="0"/>
              </a:rPr>
              <a:t>Plus fields indicating </a:t>
            </a:r>
            <a:r>
              <a:rPr lang="en-US" b="0">
                <a:solidFill>
                  <a:srgbClr val="0000FF"/>
                </a:solidFill>
                <a:latin typeface="Arial" charset="0"/>
              </a:rPr>
              <a:t>size</a:t>
            </a:r>
            <a:r>
              <a:rPr lang="en-US" b="0">
                <a:latin typeface="Arial" charset="0"/>
              </a:rPr>
              <a:t> (0 or more) of optional header elements</a:t>
            </a:r>
          </a:p>
        </p:txBody>
      </p:sp>
      <p:grpSp>
        <p:nvGrpSpPr>
          <p:cNvPr id="97286" name="Group 43"/>
          <p:cNvGrpSpPr>
            <a:grpSpLocks/>
          </p:cNvGrpSpPr>
          <p:nvPr/>
        </p:nvGrpSpPr>
        <p:grpSpPr bwMode="auto">
          <a:xfrm>
            <a:off x="4572000" y="2209800"/>
            <a:ext cx="3505200" cy="3810000"/>
            <a:chOff x="2829" y="1708"/>
            <a:chExt cx="2208" cy="2400"/>
          </a:xfrm>
        </p:grpSpPr>
        <p:sp>
          <p:nvSpPr>
            <p:cNvPr id="97287" name="Rectangle 6"/>
            <p:cNvSpPr>
              <a:spLocks noChangeArrowheads="1"/>
            </p:cNvSpPr>
            <p:nvPr/>
          </p:nvSpPr>
          <p:spPr bwMode="auto">
            <a:xfrm>
              <a:off x="2829" y="1708"/>
              <a:ext cx="2208" cy="23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7288" name="Rectangle 7"/>
            <p:cNvSpPr>
              <a:spLocks noChangeArrowheads="1"/>
            </p:cNvSpPr>
            <p:nvPr/>
          </p:nvSpPr>
          <p:spPr bwMode="auto">
            <a:xfrm>
              <a:off x="2829" y="3676"/>
              <a:ext cx="2208" cy="432"/>
            </a:xfrm>
            <a:prstGeom prst="rect">
              <a:avLst/>
            </a:prstGeom>
            <a:solidFill>
              <a:srgbClr val="0000FF"/>
            </a:solidFill>
            <a:ln w="53975">
              <a:solidFill>
                <a:schemeClr val="tx1"/>
              </a:solidFill>
              <a:miter lim="800000"/>
              <a:headEnd/>
              <a:tailEnd/>
            </a:ln>
          </p:spPr>
          <p:txBody>
            <a:bodyPr wrap="none" anchor="ctr"/>
            <a:lstStyle/>
            <a:p>
              <a:endParaRPr lang="en-US"/>
            </a:p>
          </p:txBody>
        </p:sp>
        <p:sp>
          <p:nvSpPr>
            <p:cNvPr id="97289" name="Text Box 8"/>
            <p:cNvSpPr txBox="1">
              <a:spLocks noChangeArrowheads="1"/>
            </p:cNvSpPr>
            <p:nvPr/>
          </p:nvSpPr>
          <p:spPr bwMode="auto">
            <a:xfrm>
              <a:off x="3021" y="3724"/>
              <a:ext cx="1790" cy="326"/>
            </a:xfrm>
            <a:prstGeom prst="rect">
              <a:avLst/>
            </a:prstGeom>
            <a:solidFill>
              <a:srgbClr val="0000FF"/>
            </a:solidFill>
            <a:ln>
              <a:noFill/>
            </a:ln>
            <a:extLst>
              <a:ext uri="{91240B29-F687-4f45-9708-019B960494DF}">
                <a14:hiddenLine xmlns:a14="http://schemas.microsoft.com/office/drawing/2010/main" w="539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Additional information</a:t>
              </a:r>
            </a:p>
            <a:p>
              <a:pPr algn="ctr" eaLnBrk="1" hangingPunct="1"/>
              <a:r>
                <a:rPr lang="en-US" sz="1400">
                  <a:latin typeface="Arial" charset="0"/>
                </a:rPr>
                <a:t>(variable # of resource records)</a:t>
              </a:r>
            </a:p>
          </p:txBody>
        </p:sp>
        <p:sp>
          <p:nvSpPr>
            <p:cNvPr id="97290" name="Rectangle 9"/>
            <p:cNvSpPr>
              <a:spLocks noChangeArrowheads="1"/>
            </p:cNvSpPr>
            <p:nvPr/>
          </p:nvSpPr>
          <p:spPr bwMode="auto">
            <a:xfrm>
              <a:off x="2829" y="2668"/>
              <a:ext cx="2208" cy="336"/>
            </a:xfrm>
            <a:prstGeom prst="rect">
              <a:avLst/>
            </a:prstGeom>
            <a:solidFill>
              <a:srgbClr val="0000FF"/>
            </a:solidFill>
            <a:ln w="53975">
              <a:solidFill>
                <a:schemeClr val="tx1"/>
              </a:solidFill>
              <a:miter lim="800000"/>
              <a:headEnd/>
              <a:tailEnd/>
            </a:ln>
          </p:spPr>
          <p:txBody>
            <a:bodyPr wrap="none" anchor="ctr"/>
            <a:lstStyle/>
            <a:p>
              <a:endParaRPr lang="en-US"/>
            </a:p>
          </p:txBody>
        </p:sp>
        <p:sp>
          <p:nvSpPr>
            <p:cNvPr id="97291" name="Text Box 10"/>
            <p:cNvSpPr txBox="1">
              <a:spLocks noChangeArrowheads="1"/>
            </p:cNvSpPr>
            <p:nvPr/>
          </p:nvSpPr>
          <p:spPr bwMode="auto">
            <a:xfrm>
              <a:off x="3024" y="2688"/>
              <a:ext cx="1790" cy="326"/>
            </a:xfrm>
            <a:prstGeom prst="rect">
              <a:avLst/>
            </a:prstGeom>
            <a:solidFill>
              <a:srgbClr val="0000FF"/>
            </a:solidFill>
            <a:ln>
              <a:noFill/>
            </a:ln>
            <a:extLst>
              <a:ext uri="{91240B29-F687-4f45-9708-019B960494DF}">
                <a14:hiddenLine xmlns:a14="http://schemas.microsoft.com/office/drawing/2010/main" w="539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Questions</a:t>
              </a:r>
            </a:p>
            <a:p>
              <a:pPr algn="ctr" eaLnBrk="1" hangingPunct="1"/>
              <a:r>
                <a:rPr lang="en-US" sz="1400">
                  <a:latin typeface="Arial" charset="0"/>
                </a:rPr>
                <a:t>(variable # of resource records)</a:t>
              </a:r>
            </a:p>
          </p:txBody>
        </p:sp>
        <p:sp>
          <p:nvSpPr>
            <p:cNvPr id="97292" name="Rectangle 11"/>
            <p:cNvSpPr>
              <a:spLocks noChangeArrowheads="1"/>
            </p:cNvSpPr>
            <p:nvPr/>
          </p:nvSpPr>
          <p:spPr bwMode="auto">
            <a:xfrm>
              <a:off x="2829" y="3004"/>
              <a:ext cx="2208" cy="336"/>
            </a:xfrm>
            <a:prstGeom prst="rect">
              <a:avLst/>
            </a:prstGeom>
            <a:solidFill>
              <a:srgbClr val="0000FF"/>
            </a:solidFill>
            <a:ln w="53975">
              <a:solidFill>
                <a:schemeClr val="tx1"/>
              </a:solidFill>
              <a:miter lim="800000"/>
              <a:headEnd/>
              <a:tailEnd/>
            </a:ln>
          </p:spPr>
          <p:txBody>
            <a:bodyPr wrap="none" anchor="ctr"/>
            <a:lstStyle/>
            <a:p>
              <a:endParaRPr lang="en-US"/>
            </a:p>
          </p:txBody>
        </p:sp>
        <p:sp>
          <p:nvSpPr>
            <p:cNvPr id="97293" name="Text Box 12"/>
            <p:cNvSpPr txBox="1">
              <a:spLocks noChangeArrowheads="1"/>
            </p:cNvSpPr>
            <p:nvPr/>
          </p:nvSpPr>
          <p:spPr bwMode="auto">
            <a:xfrm>
              <a:off x="3024" y="3024"/>
              <a:ext cx="1790" cy="326"/>
            </a:xfrm>
            <a:prstGeom prst="rect">
              <a:avLst/>
            </a:prstGeom>
            <a:solidFill>
              <a:srgbClr val="0000FF"/>
            </a:solidFill>
            <a:ln>
              <a:noFill/>
            </a:ln>
            <a:extLst>
              <a:ext uri="{91240B29-F687-4f45-9708-019B960494DF}">
                <a14:hiddenLine xmlns:a14="http://schemas.microsoft.com/office/drawing/2010/main" w="539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Answers</a:t>
              </a:r>
            </a:p>
            <a:p>
              <a:pPr algn="ctr" eaLnBrk="1" hangingPunct="1"/>
              <a:r>
                <a:rPr lang="en-US" sz="1400">
                  <a:latin typeface="Arial" charset="0"/>
                </a:rPr>
                <a:t>(variable # of resource records)</a:t>
              </a:r>
            </a:p>
          </p:txBody>
        </p:sp>
        <p:sp>
          <p:nvSpPr>
            <p:cNvPr id="97294" name="Rectangle 13"/>
            <p:cNvSpPr>
              <a:spLocks noChangeArrowheads="1"/>
            </p:cNvSpPr>
            <p:nvPr/>
          </p:nvSpPr>
          <p:spPr bwMode="auto">
            <a:xfrm>
              <a:off x="2829" y="3340"/>
              <a:ext cx="2208" cy="384"/>
            </a:xfrm>
            <a:prstGeom prst="rect">
              <a:avLst/>
            </a:prstGeom>
            <a:solidFill>
              <a:srgbClr val="0000FF"/>
            </a:solidFill>
            <a:ln w="53975">
              <a:solidFill>
                <a:schemeClr val="tx1"/>
              </a:solidFill>
              <a:miter lim="800000"/>
              <a:headEnd/>
              <a:tailEnd/>
            </a:ln>
          </p:spPr>
          <p:txBody>
            <a:bodyPr wrap="none" anchor="ctr"/>
            <a:lstStyle/>
            <a:p>
              <a:endParaRPr lang="en-US"/>
            </a:p>
          </p:txBody>
        </p:sp>
        <p:sp>
          <p:nvSpPr>
            <p:cNvPr id="97295" name="Text Box 14"/>
            <p:cNvSpPr txBox="1">
              <a:spLocks noChangeArrowheads="1"/>
            </p:cNvSpPr>
            <p:nvPr/>
          </p:nvSpPr>
          <p:spPr bwMode="auto">
            <a:xfrm>
              <a:off x="3021" y="3364"/>
              <a:ext cx="1790" cy="326"/>
            </a:xfrm>
            <a:prstGeom prst="rect">
              <a:avLst/>
            </a:prstGeom>
            <a:solidFill>
              <a:srgbClr val="0000FF"/>
            </a:solidFill>
            <a:ln>
              <a:noFill/>
            </a:ln>
            <a:extLst>
              <a:ext uri="{91240B29-F687-4f45-9708-019B960494DF}">
                <a14:hiddenLine xmlns:a14="http://schemas.microsoft.com/office/drawing/2010/main" w="53975">
                  <a:solidFill>
                    <a:srgbClr val="000000"/>
                  </a:solidFill>
                  <a:miter lim="800000"/>
                  <a:headEnd/>
                  <a:tailEnd/>
                </a14:hiddenLine>
              </a:ext>
            </a:extLst>
          </p:spPr>
          <p:txBody>
            <a:bodyPr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Authority</a:t>
              </a:r>
            </a:p>
            <a:p>
              <a:pPr algn="ctr" eaLnBrk="1" hangingPunct="1"/>
              <a:r>
                <a:rPr lang="en-US" sz="1400">
                  <a:latin typeface="Arial" charset="0"/>
                </a:rPr>
                <a:t>(variable # of resource records)</a:t>
              </a:r>
            </a:p>
          </p:txBody>
        </p:sp>
        <p:grpSp>
          <p:nvGrpSpPr>
            <p:cNvPr id="97296" name="Group 15"/>
            <p:cNvGrpSpPr>
              <a:grpSpLocks/>
            </p:cNvGrpSpPr>
            <p:nvPr/>
          </p:nvGrpSpPr>
          <p:grpSpPr bwMode="auto">
            <a:xfrm>
              <a:off x="2829" y="2428"/>
              <a:ext cx="2205" cy="240"/>
              <a:chOff x="3168" y="2352"/>
              <a:chExt cx="2205" cy="240"/>
            </a:xfrm>
          </p:grpSpPr>
          <p:grpSp>
            <p:nvGrpSpPr>
              <p:cNvPr id="97318" name="Group 16"/>
              <p:cNvGrpSpPr>
                <a:grpSpLocks/>
              </p:cNvGrpSpPr>
              <p:nvPr/>
            </p:nvGrpSpPr>
            <p:grpSpPr bwMode="auto">
              <a:xfrm>
                <a:off x="3168" y="2352"/>
                <a:ext cx="1100" cy="240"/>
                <a:chOff x="3168" y="3600"/>
                <a:chExt cx="2208" cy="336"/>
              </a:xfrm>
            </p:grpSpPr>
            <p:sp>
              <p:nvSpPr>
                <p:cNvPr id="97322" name="Rectangle 17"/>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23" name="Text Box 18"/>
                <p:cNvSpPr txBox="1">
                  <a:spLocks noChangeArrowheads="1"/>
                </p:cNvSpPr>
                <p:nvPr/>
              </p:nvSpPr>
              <p:spPr bwMode="auto">
                <a:xfrm>
                  <a:off x="3305" y="3649"/>
                  <a:ext cx="1930"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 Authority RRs</a:t>
                  </a:r>
                </a:p>
              </p:txBody>
            </p:sp>
          </p:grpSp>
          <p:grpSp>
            <p:nvGrpSpPr>
              <p:cNvPr id="97319" name="Group 19"/>
              <p:cNvGrpSpPr>
                <a:grpSpLocks/>
              </p:cNvGrpSpPr>
              <p:nvPr/>
            </p:nvGrpSpPr>
            <p:grpSpPr bwMode="auto">
              <a:xfrm>
                <a:off x="4273" y="2352"/>
                <a:ext cx="1100" cy="240"/>
                <a:chOff x="3168" y="3600"/>
                <a:chExt cx="2208" cy="336"/>
              </a:xfrm>
            </p:grpSpPr>
            <p:sp>
              <p:nvSpPr>
                <p:cNvPr id="97320" name="Rectangle 20"/>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21" name="Text Box 21"/>
                <p:cNvSpPr txBox="1">
                  <a:spLocks noChangeArrowheads="1"/>
                </p:cNvSpPr>
                <p:nvPr/>
              </p:nvSpPr>
              <p:spPr bwMode="auto">
                <a:xfrm>
                  <a:off x="3260" y="3649"/>
                  <a:ext cx="2032"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 Additional RRs</a:t>
                  </a:r>
                </a:p>
              </p:txBody>
            </p:sp>
          </p:grpSp>
        </p:grpSp>
        <p:grpSp>
          <p:nvGrpSpPr>
            <p:cNvPr id="97297" name="Group 22"/>
            <p:cNvGrpSpPr>
              <a:grpSpLocks/>
            </p:cNvGrpSpPr>
            <p:nvPr/>
          </p:nvGrpSpPr>
          <p:grpSpPr bwMode="auto">
            <a:xfrm>
              <a:off x="2830" y="1948"/>
              <a:ext cx="2205" cy="240"/>
              <a:chOff x="3168" y="2352"/>
              <a:chExt cx="2205" cy="240"/>
            </a:xfrm>
          </p:grpSpPr>
          <p:grpSp>
            <p:nvGrpSpPr>
              <p:cNvPr id="97312" name="Group 23"/>
              <p:cNvGrpSpPr>
                <a:grpSpLocks/>
              </p:cNvGrpSpPr>
              <p:nvPr/>
            </p:nvGrpSpPr>
            <p:grpSpPr bwMode="auto">
              <a:xfrm>
                <a:off x="3168" y="2352"/>
                <a:ext cx="1100" cy="240"/>
                <a:chOff x="3168" y="3600"/>
                <a:chExt cx="2208" cy="336"/>
              </a:xfrm>
            </p:grpSpPr>
            <p:sp>
              <p:nvSpPr>
                <p:cNvPr id="97316" name="Rectangle 24"/>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17" name="Text Box 25"/>
                <p:cNvSpPr txBox="1">
                  <a:spLocks noChangeArrowheads="1"/>
                </p:cNvSpPr>
                <p:nvPr/>
              </p:nvSpPr>
              <p:spPr bwMode="auto">
                <a:xfrm>
                  <a:off x="3461" y="3649"/>
                  <a:ext cx="1632"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Identification</a:t>
                  </a:r>
                </a:p>
              </p:txBody>
            </p:sp>
          </p:grpSp>
          <p:grpSp>
            <p:nvGrpSpPr>
              <p:cNvPr id="97313" name="Group 26"/>
              <p:cNvGrpSpPr>
                <a:grpSpLocks/>
              </p:cNvGrpSpPr>
              <p:nvPr/>
            </p:nvGrpSpPr>
            <p:grpSpPr bwMode="auto">
              <a:xfrm>
                <a:off x="4273" y="2352"/>
                <a:ext cx="1100" cy="240"/>
                <a:chOff x="3168" y="3600"/>
                <a:chExt cx="2208" cy="336"/>
              </a:xfrm>
            </p:grpSpPr>
            <p:sp>
              <p:nvSpPr>
                <p:cNvPr id="97314" name="Rectangle 27"/>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15" name="Text Box 28"/>
                <p:cNvSpPr txBox="1">
                  <a:spLocks noChangeArrowheads="1"/>
                </p:cNvSpPr>
                <p:nvPr/>
              </p:nvSpPr>
              <p:spPr bwMode="auto">
                <a:xfrm>
                  <a:off x="3871" y="3649"/>
                  <a:ext cx="821"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Flags</a:t>
                  </a:r>
                </a:p>
              </p:txBody>
            </p:sp>
          </p:grpSp>
        </p:grpSp>
        <p:grpSp>
          <p:nvGrpSpPr>
            <p:cNvPr id="97298" name="Group 29"/>
            <p:cNvGrpSpPr>
              <a:grpSpLocks/>
            </p:cNvGrpSpPr>
            <p:nvPr/>
          </p:nvGrpSpPr>
          <p:grpSpPr bwMode="auto">
            <a:xfrm>
              <a:off x="2830" y="2188"/>
              <a:ext cx="2205" cy="240"/>
              <a:chOff x="3168" y="2352"/>
              <a:chExt cx="2205" cy="240"/>
            </a:xfrm>
          </p:grpSpPr>
          <p:grpSp>
            <p:nvGrpSpPr>
              <p:cNvPr id="97306" name="Group 30"/>
              <p:cNvGrpSpPr>
                <a:grpSpLocks/>
              </p:cNvGrpSpPr>
              <p:nvPr/>
            </p:nvGrpSpPr>
            <p:grpSpPr bwMode="auto">
              <a:xfrm>
                <a:off x="3168" y="2352"/>
                <a:ext cx="1100" cy="240"/>
                <a:chOff x="3168" y="3600"/>
                <a:chExt cx="2208" cy="336"/>
              </a:xfrm>
            </p:grpSpPr>
            <p:sp>
              <p:nvSpPr>
                <p:cNvPr id="97310" name="Rectangle 31"/>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11" name="Text Box 32"/>
                <p:cNvSpPr txBox="1">
                  <a:spLocks noChangeArrowheads="1"/>
                </p:cNvSpPr>
                <p:nvPr/>
              </p:nvSpPr>
              <p:spPr bwMode="auto">
                <a:xfrm>
                  <a:off x="3515" y="3649"/>
                  <a:ext cx="1520"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 Questions</a:t>
                  </a:r>
                </a:p>
              </p:txBody>
            </p:sp>
          </p:grpSp>
          <p:grpSp>
            <p:nvGrpSpPr>
              <p:cNvPr id="97307" name="Group 33"/>
              <p:cNvGrpSpPr>
                <a:grpSpLocks/>
              </p:cNvGrpSpPr>
              <p:nvPr/>
            </p:nvGrpSpPr>
            <p:grpSpPr bwMode="auto">
              <a:xfrm>
                <a:off x="4273" y="2352"/>
                <a:ext cx="1100" cy="240"/>
                <a:chOff x="3168" y="3600"/>
                <a:chExt cx="2208" cy="336"/>
              </a:xfrm>
            </p:grpSpPr>
            <p:sp>
              <p:nvSpPr>
                <p:cNvPr id="97308" name="Rectangle 34"/>
                <p:cNvSpPr>
                  <a:spLocks noChangeArrowheads="1"/>
                </p:cNvSpPr>
                <p:nvPr/>
              </p:nvSpPr>
              <p:spPr bwMode="auto">
                <a:xfrm>
                  <a:off x="3168" y="3600"/>
                  <a:ext cx="2208" cy="336"/>
                </a:xfrm>
                <a:prstGeom prst="rect">
                  <a:avLst/>
                </a:prstGeom>
                <a:solidFill>
                  <a:srgbClr val="FFCC00"/>
                </a:solidFill>
                <a:ln w="41275">
                  <a:solidFill>
                    <a:schemeClr val="tx1"/>
                  </a:solidFill>
                  <a:miter lim="800000"/>
                  <a:headEnd/>
                  <a:tailEnd/>
                </a:ln>
              </p:spPr>
              <p:txBody>
                <a:bodyPr wrap="none" anchor="ctr"/>
                <a:lstStyle/>
                <a:p>
                  <a:endParaRPr lang="en-US"/>
                </a:p>
              </p:txBody>
            </p:sp>
            <p:sp>
              <p:nvSpPr>
                <p:cNvPr id="97309" name="Text Box 35"/>
                <p:cNvSpPr txBox="1">
                  <a:spLocks noChangeArrowheads="1"/>
                </p:cNvSpPr>
                <p:nvPr/>
              </p:nvSpPr>
              <p:spPr bwMode="auto">
                <a:xfrm>
                  <a:off x="3407" y="3649"/>
                  <a:ext cx="1744" cy="269"/>
                </a:xfrm>
                <a:prstGeom prst="rect">
                  <a:avLst/>
                </a:prstGeom>
                <a:solidFill>
                  <a:srgbClr val="FFCC00"/>
                </a:solidFill>
                <a:ln>
                  <a:noFill/>
                </a:ln>
                <a:extLst>
                  <a:ext uri="{91240B29-F687-4f45-9708-019B960494DF}">
                    <a14:hiddenLine xmlns:a14="http://schemas.microsoft.com/office/drawing/2010/main" w="4127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a:latin typeface="Arial" charset="0"/>
                    </a:rPr>
                    <a:t># Answer RRs</a:t>
                  </a:r>
                </a:p>
              </p:txBody>
            </p:sp>
          </p:grpSp>
        </p:grpSp>
        <p:grpSp>
          <p:nvGrpSpPr>
            <p:cNvPr id="97299" name="Group 36"/>
            <p:cNvGrpSpPr>
              <a:grpSpLocks/>
            </p:cNvGrpSpPr>
            <p:nvPr/>
          </p:nvGrpSpPr>
          <p:grpSpPr bwMode="auto">
            <a:xfrm>
              <a:off x="2829" y="1708"/>
              <a:ext cx="2205" cy="240"/>
              <a:chOff x="3168" y="2352"/>
              <a:chExt cx="2205" cy="240"/>
            </a:xfrm>
          </p:grpSpPr>
          <p:grpSp>
            <p:nvGrpSpPr>
              <p:cNvPr id="97300" name="Group 37"/>
              <p:cNvGrpSpPr>
                <a:grpSpLocks/>
              </p:cNvGrpSpPr>
              <p:nvPr/>
            </p:nvGrpSpPr>
            <p:grpSpPr bwMode="auto">
              <a:xfrm>
                <a:off x="3168" y="2352"/>
                <a:ext cx="1100" cy="240"/>
                <a:chOff x="3168" y="3600"/>
                <a:chExt cx="2208" cy="336"/>
              </a:xfrm>
            </p:grpSpPr>
            <p:sp>
              <p:nvSpPr>
                <p:cNvPr id="97304" name="Rectangle 38"/>
                <p:cNvSpPr>
                  <a:spLocks noChangeArrowheads="1"/>
                </p:cNvSpPr>
                <p:nvPr/>
              </p:nvSpPr>
              <p:spPr bwMode="auto">
                <a:xfrm>
                  <a:off x="3168" y="3600"/>
                  <a:ext cx="2208"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7305" name="Text Box 39"/>
                <p:cNvSpPr txBox="1">
                  <a:spLocks noChangeArrowheads="1"/>
                </p:cNvSpPr>
                <p:nvPr/>
              </p:nvSpPr>
              <p:spPr bwMode="auto">
                <a:xfrm>
                  <a:off x="3861" y="3649"/>
                  <a:ext cx="83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i="1">
                      <a:latin typeface="Times New Roman" charset="0"/>
                    </a:rPr>
                    <a:t>16 bits</a:t>
                  </a:r>
                  <a:endParaRPr lang="en-US" sz="1400" i="1">
                    <a:latin typeface="Arial" charset="0"/>
                  </a:endParaRPr>
                </a:p>
              </p:txBody>
            </p:sp>
          </p:grpSp>
          <p:grpSp>
            <p:nvGrpSpPr>
              <p:cNvPr id="97301" name="Group 40"/>
              <p:cNvGrpSpPr>
                <a:grpSpLocks/>
              </p:cNvGrpSpPr>
              <p:nvPr/>
            </p:nvGrpSpPr>
            <p:grpSpPr bwMode="auto">
              <a:xfrm>
                <a:off x="4273" y="2352"/>
                <a:ext cx="1100" cy="240"/>
                <a:chOff x="3168" y="3600"/>
                <a:chExt cx="2208" cy="336"/>
              </a:xfrm>
            </p:grpSpPr>
            <p:sp>
              <p:nvSpPr>
                <p:cNvPr id="97302" name="Rectangle 41"/>
                <p:cNvSpPr>
                  <a:spLocks noChangeArrowheads="1"/>
                </p:cNvSpPr>
                <p:nvPr/>
              </p:nvSpPr>
              <p:spPr bwMode="auto">
                <a:xfrm>
                  <a:off x="3168" y="3600"/>
                  <a:ext cx="2208"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7303" name="Text Box 42"/>
                <p:cNvSpPr txBox="1">
                  <a:spLocks noChangeArrowheads="1"/>
                </p:cNvSpPr>
                <p:nvPr/>
              </p:nvSpPr>
              <p:spPr bwMode="auto">
                <a:xfrm>
                  <a:off x="3865" y="3649"/>
                  <a:ext cx="83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1400" i="1">
                      <a:latin typeface="Times New Roman" charset="0"/>
                    </a:rPr>
                    <a:t>16 bits</a:t>
                  </a:r>
                  <a:endParaRPr lang="en-US" sz="1400" i="1">
                    <a:latin typeface="Arial" charset="0"/>
                  </a:endParaRPr>
                </a:p>
              </p:txBody>
            </p:sp>
          </p:gr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744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744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744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7444">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7444">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7444">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7444">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5744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7443" grpId="0" build="p"/>
      <p:bldP spid="95744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6F45E13-C6C4-0442-A472-03E9C4400971}" type="slidenum">
              <a:rPr lang="en-US" sz="1400" b="0">
                <a:latin typeface="Times New Roman" charset="0"/>
              </a:rPr>
              <a:pPr eaLnBrk="1" hangingPunct="1"/>
              <a:t>25</a:t>
            </a:fld>
            <a:endParaRPr lang="en-US" sz="1400" b="0">
              <a:latin typeface="Times New Roman" charset="0"/>
            </a:endParaRPr>
          </a:p>
        </p:txBody>
      </p:sp>
      <p:sp>
        <p:nvSpPr>
          <p:cNvPr id="99331"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Reliability</a:t>
            </a:r>
          </a:p>
        </p:txBody>
      </p:sp>
      <p:sp>
        <p:nvSpPr>
          <p:cNvPr id="969731" name="Rectangle 3"/>
          <p:cNvSpPr>
            <a:spLocks noGrp="1" noChangeArrowheads="1"/>
          </p:cNvSpPr>
          <p:nvPr>
            <p:ph type="body" idx="1"/>
          </p:nvPr>
        </p:nvSpPr>
        <p:spPr/>
        <p:txBody>
          <a:bodyPr/>
          <a:lstStyle/>
          <a:p>
            <a:r>
              <a:rPr lang="en-US" dirty="0">
                <a:latin typeface="Arial" charset="0"/>
                <a:cs typeface="Arial" charset="0"/>
              </a:rPr>
              <a:t>DNS servers </a:t>
            </a:r>
            <a:r>
              <a:rPr lang="en-US" dirty="0" smtClean="0">
                <a:latin typeface="Arial" charset="0"/>
                <a:cs typeface="Arial" charset="0"/>
              </a:rPr>
              <a:t>are </a:t>
            </a:r>
            <a:r>
              <a:rPr lang="en-US" dirty="0" smtClean="0">
                <a:solidFill>
                  <a:srgbClr val="0000FF"/>
                </a:solidFill>
                <a:latin typeface="Arial" charset="0"/>
                <a:cs typeface="Arial" charset="0"/>
              </a:rPr>
              <a:t>replicated </a:t>
            </a:r>
            <a:r>
              <a:rPr lang="en-US" dirty="0" smtClean="0">
                <a:latin typeface="Arial" charset="0"/>
                <a:cs typeface="Arial" charset="0"/>
              </a:rPr>
              <a:t>(primary/secondary)</a:t>
            </a:r>
            <a:endParaRPr lang="en-US" dirty="0">
              <a:latin typeface="Arial" charset="0"/>
              <a:cs typeface="Arial" charset="0"/>
            </a:endParaRPr>
          </a:p>
          <a:p>
            <a:pPr lvl="1"/>
            <a:r>
              <a:rPr lang="en-US" dirty="0">
                <a:latin typeface="Arial" charset="0"/>
                <a:ea typeface="Arial" charset="0"/>
                <a:cs typeface="Arial" charset="0"/>
              </a:rPr>
              <a:t>Name service available if </a:t>
            </a:r>
            <a:r>
              <a:rPr lang="en-US" dirty="0">
                <a:latin typeface="Arial" charset="0"/>
                <a:ea typeface="Arial" charset="0"/>
                <a:cs typeface="Arial" charset="0"/>
                <a:sym typeface="Math B" charset="0"/>
              </a:rPr>
              <a:t>at least one</a:t>
            </a:r>
            <a:r>
              <a:rPr lang="en-US" dirty="0">
                <a:latin typeface="Arial" charset="0"/>
                <a:ea typeface="Arial" charset="0"/>
                <a:cs typeface="Arial" charset="0"/>
              </a:rPr>
              <a:t> replica is up</a:t>
            </a:r>
          </a:p>
          <a:p>
            <a:pPr lvl="1"/>
            <a:r>
              <a:rPr lang="en-US" dirty="0">
                <a:latin typeface="Arial" charset="0"/>
                <a:ea typeface="Arial" charset="0"/>
                <a:cs typeface="Arial" charset="0"/>
              </a:rPr>
              <a:t>Queries can be load-balanced between replicas</a:t>
            </a:r>
          </a:p>
          <a:p>
            <a:r>
              <a:rPr lang="en-US" dirty="0">
                <a:latin typeface="Arial" charset="0"/>
                <a:cs typeface="Arial" charset="0"/>
              </a:rPr>
              <a:t>Usually, UDP used for </a:t>
            </a:r>
            <a:r>
              <a:rPr lang="en-US" dirty="0" smtClean="0">
                <a:latin typeface="Arial" charset="0"/>
                <a:cs typeface="Arial" charset="0"/>
              </a:rPr>
              <a:t>queries </a:t>
            </a:r>
            <a:r>
              <a:rPr lang="en-US" b="1" dirty="0" smtClean="0">
                <a:latin typeface="Arial" charset="0"/>
                <a:cs typeface="Arial" charset="0"/>
              </a:rPr>
              <a:t>(why???)</a:t>
            </a:r>
            <a:endParaRPr lang="en-US" b="1" dirty="0">
              <a:latin typeface="Arial" charset="0"/>
              <a:cs typeface="Arial" charset="0"/>
            </a:endParaRPr>
          </a:p>
          <a:p>
            <a:pPr lvl="1"/>
            <a:r>
              <a:rPr lang="en-US" dirty="0">
                <a:latin typeface="Arial" charset="0"/>
                <a:ea typeface="Arial" charset="0"/>
                <a:cs typeface="Arial" charset="0"/>
              </a:rPr>
              <a:t>Need reliability: </a:t>
            </a:r>
            <a:r>
              <a:rPr lang="en-US" dirty="0">
                <a:latin typeface="Arial" charset="0"/>
                <a:ea typeface="Arial" charset="0"/>
                <a:cs typeface="Arial" charset="0"/>
                <a:sym typeface="Wingdings" charset="0"/>
              </a:rPr>
              <a:t>must implement this on top of UDP</a:t>
            </a:r>
          </a:p>
          <a:p>
            <a:pPr lvl="1"/>
            <a:r>
              <a:rPr lang="en-US" dirty="0">
                <a:latin typeface="Arial" charset="0"/>
                <a:ea typeface="Arial" charset="0"/>
                <a:cs typeface="Arial" charset="0"/>
                <a:sym typeface="Wingdings" charset="0"/>
              </a:rPr>
              <a:t>Spec supports TCP too, but not always implemented</a:t>
            </a:r>
            <a:endParaRPr lang="en-US" dirty="0">
              <a:latin typeface="Arial" charset="0"/>
              <a:ea typeface="Arial" charset="0"/>
              <a:cs typeface="Arial" charset="0"/>
            </a:endParaRPr>
          </a:p>
          <a:p>
            <a:r>
              <a:rPr lang="en-US" dirty="0">
                <a:latin typeface="Arial" charset="0"/>
                <a:cs typeface="Arial" charset="0"/>
              </a:rPr>
              <a:t>Try alternate servers on timeout</a:t>
            </a:r>
          </a:p>
          <a:p>
            <a:pPr lvl="1">
              <a:buClr>
                <a:schemeClr val="tx2"/>
              </a:buClr>
            </a:pPr>
            <a:r>
              <a:rPr lang="en-US" dirty="0">
                <a:solidFill>
                  <a:srgbClr val="0000FF"/>
                </a:solidFill>
                <a:latin typeface="Arial" charset="0"/>
                <a:ea typeface="Arial" charset="0"/>
                <a:cs typeface="Arial" charset="0"/>
              </a:rPr>
              <a:t>Exponential </a:t>
            </a:r>
            <a:r>
              <a:rPr lang="en-US" dirty="0" err="1">
                <a:solidFill>
                  <a:srgbClr val="0000FF"/>
                </a:solidFill>
                <a:latin typeface="Arial" charset="0"/>
                <a:ea typeface="Arial" charset="0"/>
                <a:cs typeface="Arial" charset="0"/>
              </a:rPr>
              <a:t>backoff</a:t>
            </a:r>
            <a:r>
              <a:rPr lang="en-US" dirty="0">
                <a:latin typeface="Arial" charset="0"/>
                <a:ea typeface="Arial" charset="0"/>
                <a:cs typeface="Arial" charset="0"/>
              </a:rPr>
              <a:t> when retrying same server</a:t>
            </a:r>
          </a:p>
          <a:p>
            <a:r>
              <a:rPr lang="en-US" dirty="0">
                <a:latin typeface="Arial" charset="0"/>
                <a:cs typeface="Arial" charset="0"/>
              </a:rPr>
              <a:t>Same identifier for all queries</a:t>
            </a:r>
          </a:p>
          <a:p>
            <a:pPr lvl="1"/>
            <a:r>
              <a:rPr lang="en-US" dirty="0">
                <a:latin typeface="Arial" charset="0"/>
                <a:ea typeface="Arial" charset="0"/>
                <a:cs typeface="Arial" charset="0"/>
              </a:rPr>
              <a:t>Don</a:t>
            </a:r>
            <a:r>
              <a:rPr lang="ja-JP" altLang="en-US" dirty="0">
                <a:latin typeface="Arial" charset="0"/>
                <a:ea typeface="Arial" charset="0"/>
                <a:cs typeface="Arial" charset="0"/>
              </a:rPr>
              <a:t>’</a:t>
            </a:r>
            <a:r>
              <a:rPr lang="en-US" dirty="0">
                <a:latin typeface="Arial" charset="0"/>
                <a:ea typeface="Arial" charset="0"/>
                <a:cs typeface="Arial" charset="0"/>
              </a:rPr>
              <a:t>t care which server responds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9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69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697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97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97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97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973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69731">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6973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697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97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3CC6AAB-1583-6C47-BFDF-6F8436004979}" type="slidenum">
              <a:rPr lang="en-US" sz="1400" b="0">
                <a:latin typeface="Times New Roman" charset="0"/>
              </a:rPr>
              <a:pPr eaLnBrk="1" hangingPunct="1"/>
              <a:t>26</a:t>
            </a:fld>
            <a:endParaRPr lang="en-US" sz="1400" b="0">
              <a:latin typeface="Times New Roman" charset="0"/>
            </a:endParaRPr>
          </a:p>
        </p:txBody>
      </p:sp>
      <p:sp>
        <p:nvSpPr>
          <p:cNvPr id="101379"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Inserting Resource Records into DNS</a:t>
            </a:r>
          </a:p>
        </p:txBody>
      </p:sp>
      <p:sp>
        <p:nvSpPr>
          <p:cNvPr id="971779" name="Rectangle 3"/>
          <p:cNvSpPr>
            <a:spLocks noGrp="1" noChangeArrowheads="1"/>
          </p:cNvSpPr>
          <p:nvPr>
            <p:ph type="body" idx="1"/>
          </p:nvPr>
        </p:nvSpPr>
        <p:spPr/>
        <p:txBody>
          <a:bodyPr/>
          <a:lstStyle/>
          <a:p>
            <a:pPr>
              <a:lnSpc>
                <a:spcPct val="90000"/>
              </a:lnSpc>
            </a:pPr>
            <a:r>
              <a:rPr lang="en-US">
                <a:latin typeface="Arial" charset="0"/>
                <a:cs typeface="Arial" charset="0"/>
              </a:rPr>
              <a:t>Example: just created startup </a:t>
            </a:r>
            <a:r>
              <a:rPr lang="ja-JP" altLang="en-US">
                <a:latin typeface="Arial" charset="0"/>
                <a:cs typeface="Arial" charset="0"/>
              </a:rPr>
              <a:t>“</a:t>
            </a:r>
            <a:r>
              <a:rPr lang="en-US">
                <a:latin typeface="Arial" charset="0"/>
                <a:cs typeface="Arial" charset="0"/>
              </a:rPr>
              <a:t>FooBar</a:t>
            </a:r>
            <a:r>
              <a:rPr lang="ja-JP" altLang="en-US">
                <a:latin typeface="Arial" charset="0"/>
                <a:cs typeface="Arial" charset="0"/>
              </a:rPr>
              <a:t>”</a:t>
            </a:r>
            <a:endParaRPr lang="en-US">
              <a:latin typeface="Arial" charset="0"/>
              <a:cs typeface="Arial" charset="0"/>
            </a:endParaRPr>
          </a:p>
          <a:p>
            <a:pPr>
              <a:lnSpc>
                <a:spcPct val="90000"/>
              </a:lnSpc>
            </a:pPr>
            <a:r>
              <a:rPr lang="en-US">
                <a:latin typeface="Arial" charset="0"/>
                <a:cs typeface="Arial" charset="0"/>
              </a:rPr>
              <a:t>Get a block of address space from ISP</a:t>
            </a:r>
          </a:p>
          <a:p>
            <a:pPr lvl="1">
              <a:lnSpc>
                <a:spcPct val="90000"/>
              </a:lnSpc>
            </a:pPr>
            <a:r>
              <a:rPr lang="en-US">
                <a:latin typeface="Arial" charset="0"/>
                <a:ea typeface="Arial" charset="0"/>
                <a:cs typeface="Arial" charset="0"/>
              </a:rPr>
              <a:t>Say 212.44.9.128/25</a:t>
            </a:r>
          </a:p>
          <a:p>
            <a:pPr>
              <a:lnSpc>
                <a:spcPct val="90000"/>
              </a:lnSpc>
            </a:pPr>
            <a:r>
              <a:rPr lang="en-US">
                <a:latin typeface="Arial" charset="0"/>
                <a:cs typeface="Arial" charset="0"/>
              </a:rPr>
              <a:t>Register </a:t>
            </a:r>
            <a:r>
              <a:rPr lang="en-US" b="1">
                <a:latin typeface="Courier New" charset="0"/>
                <a:cs typeface="Arial" charset="0"/>
              </a:rPr>
              <a:t>foobar.com</a:t>
            </a:r>
            <a:r>
              <a:rPr lang="en-US">
                <a:latin typeface="Arial" charset="0"/>
                <a:cs typeface="Arial" charset="0"/>
              </a:rPr>
              <a:t> at Network Solutions (say)</a:t>
            </a:r>
          </a:p>
          <a:p>
            <a:pPr lvl="1">
              <a:lnSpc>
                <a:spcPct val="90000"/>
              </a:lnSpc>
            </a:pPr>
            <a:r>
              <a:rPr lang="en-US">
                <a:latin typeface="Arial" charset="0"/>
                <a:ea typeface="Arial" charset="0"/>
                <a:cs typeface="Arial" charset="0"/>
              </a:rPr>
              <a:t>Provide registrar with names and IP addresses of your authoritative name server (primary and secondary)</a:t>
            </a:r>
          </a:p>
          <a:p>
            <a:pPr lvl="1">
              <a:lnSpc>
                <a:spcPct val="90000"/>
              </a:lnSpc>
            </a:pPr>
            <a:r>
              <a:rPr lang="en-US">
                <a:latin typeface="Arial" charset="0"/>
                <a:ea typeface="Arial" charset="0"/>
                <a:cs typeface="Arial" charset="0"/>
              </a:rPr>
              <a:t>Registrar inserts RR pairs into the </a:t>
            </a:r>
            <a:r>
              <a:rPr lang="en-US" b="1">
                <a:latin typeface="Courier New" charset="0"/>
                <a:ea typeface="Arial" charset="0"/>
                <a:cs typeface="Arial" charset="0"/>
              </a:rPr>
              <a:t>com</a:t>
            </a:r>
            <a:r>
              <a:rPr lang="en-US">
                <a:latin typeface="Arial" charset="0"/>
                <a:ea typeface="Arial" charset="0"/>
                <a:cs typeface="Arial" charset="0"/>
              </a:rPr>
              <a:t> TLD server:</a:t>
            </a:r>
          </a:p>
          <a:p>
            <a:pPr lvl="2">
              <a:lnSpc>
                <a:spcPct val="90000"/>
              </a:lnSpc>
            </a:pPr>
            <a:r>
              <a:rPr lang="en-US">
                <a:latin typeface="Arial" charset="0"/>
                <a:ea typeface="Arial" charset="0"/>
                <a:cs typeface="Arial" charset="0"/>
              </a:rPr>
              <a:t>(</a:t>
            </a:r>
            <a:r>
              <a:rPr lang="en-US" b="1">
                <a:latin typeface="Courier New" charset="0"/>
                <a:ea typeface="Arial" charset="0"/>
                <a:cs typeface="Arial" charset="0"/>
              </a:rPr>
              <a:t>foobar.com</a:t>
            </a:r>
            <a:r>
              <a:rPr lang="en-US">
                <a:latin typeface="Arial" charset="0"/>
                <a:ea typeface="Arial" charset="0"/>
                <a:cs typeface="Arial" charset="0"/>
              </a:rPr>
              <a:t>, </a:t>
            </a:r>
            <a:r>
              <a:rPr lang="en-US" b="1">
                <a:latin typeface="Courier New" charset="0"/>
                <a:ea typeface="Arial" charset="0"/>
                <a:cs typeface="Arial" charset="0"/>
              </a:rPr>
              <a:t>dns1.foobar.com</a:t>
            </a:r>
            <a:r>
              <a:rPr lang="en-US">
                <a:latin typeface="Arial" charset="0"/>
                <a:ea typeface="Arial" charset="0"/>
                <a:cs typeface="Arial" charset="0"/>
              </a:rPr>
              <a:t>, </a:t>
            </a:r>
            <a:r>
              <a:rPr lang="en-US" b="1">
                <a:latin typeface="Courier New" charset="0"/>
                <a:ea typeface="Arial" charset="0"/>
                <a:cs typeface="Arial" charset="0"/>
              </a:rPr>
              <a:t>NS</a:t>
            </a:r>
            <a:r>
              <a:rPr lang="en-US">
                <a:latin typeface="Arial" charset="0"/>
                <a:ea typeface="Arial" charset="0"/>
                <a:cs typeface="Arial" charset="0"/>
              </a:rPr>
              <a:t>)</a:t>
            </a:r>
          </a:p>
          <a:p>
            <a:pPr lvl="2">
              <a:lnSpc>
                <a:spcPct val="90000"/>
              </a:lnSpc>
            </a:pPr>
            <a:r>
              <a:rPr lang="en-US">
                <a:latin typeface="Arial" charset="0"/>
                <a:ea typeface="Arial" charset="0"/>
                <a:cs typeface="Arial" charset="0"/>
              </a:rPr>
              <a:t>(</a:t>
            </a:r>
            <a:r>
              <a:rPr lang="en-US" b="1">
                <a:latin typeface="Courier New" charset="0"/>
                <a:ea typeface="Arial" charset="0"/>
                <a:cs typeface="Arial" charset="0"/>
              </a:rPr>
              <a:t>dns1.foobar.com</a:t>
            </a:r>
            <a:r>
              <a:rPr lang="en-US">
                <a:latin typeface="Arial" charset="0"/>
                <a:ea typeface="Arial" charset="0"/>
                <a:cs typeface="Arial" charset="0"/>
              </a:rPr>
              <a:t>, </a:t>
            </a:r>
            <a:r>
              <a:rPr lang="en-US" b="1">
                <a:latin typeface="Courier New" charset="0"/>
                <a:ea typeface="Arial" charset="0"/>
                <a:cs typeface="Arial" charset="0"/>
              </a:rPr>
              <a:t>212.44.9.129</a:t>
            </a:r>
            <a:r>
              <a:rPr lang="en-US">
                <a:latin typeface="Arial" charset="0"/>
                <a:ea typeface="Arial" charset="0"/>
                <a:cs typeface="Arial" charset="0"/>
              </a:rPr>
              <a:t>, </a:t>
            </a:r>
            <a:r>
              <a:rPr lang="en-US" b="1">
                <a:latin typeface="Courier New" charset="0"/>
                <a:ea typeface="Arial" charset="0"/>
                <a:cs typeface="Arial" charset="0"/>
              </a:rPr>
              <a:t>A</a:t>
            </a:r>
            <a:r>
              <a:rPr lang="en-US">
                <a:latin typeface="Arial" charset="0"/>
                <a:ea typeface="Arial" charset="0"/>
                <a:cs typeface="Arial" charset="0"/>
              </a:rPr>
              <a:t>)</a:t>
            </a:r>
          </a:p>
          <a:p>
            <a:pPr>
              <a:lnSpc>
                <a:spcPct val="90000"/>
              </a:lnSpc>
            </a:pPr>
            <a:r>
              <a:rPr lang="en-US">
                <a:latin typeface="Arial" charset="0"/>
                <a:cs typeface="Arial" charset="0"/>
              </a:rPr>
              <a:t>Put in your (authoritative) server </a:t>
            </a:r>
            <a:r>
              <a:rPr lang="en-US" b="1">
                <a:latin typeface="Courier New" charset="0"/>
                <a:cs typeface="Arial" charset="0"/>
              </a:rPr>
              <a:t>dns1.foobar.com:</a:t>
            </a:r>
            <a:endParaRPr lang="en-US">
              <a:latin typeface="Arial" charset="0"/>
              <a:cs typeface="Arial" charset="0"/>
            </a:endParaRPr>
          </a:p>
          <a:p>
            <a:pPr lvl="1">
              <a:lnSpc>
                <a:spcPct val="90000"/>
              </a:lnSpc>
            </a:pPr>
            <a:r>
              <a:rPr lang="en-US">
                <a:latin typeface="Arial" charset="0"/>
                <a:ea typeface="Arial" charset="0"/>
                <a:cs typeface="Arial" charset="0"/>
              </a:rPr>
              <a:t>Type A record for </a:t>
            </a:r>
            <a:r>
              <a:rPr lang="en-US" b="1">
                <a:latin typeface="Courier New" charset="0"/>
                <a:ea typeface="Arial" charset="0"/>
                <a:cs typeface="Arial" charset="0"/>
              </a:rPr>
              <a:t>www.foobar.com</a:t>
            </a:r>
            <a:endParaRPr lang="en-US">
              <a:latin typeface="Arial" charset="0"/>
              <a:ea typeface="Arial" charset="0"/>
              <a:cs typeface="Arial" charset="0"/>
            </a:endParaRPr>
          </a:p>
          <a:p>
            <a:pPr lvl="1">
              <a:lnSpc>
                <a:spcPct val="90000"/>
              </a:lnSpc>
            </a:pPr>
            <a:r>
              <a:rPr lang="en-US">
                <a:latin typeface="Arial" charset="0"/>
                <a:ea typeface="Arial" charset="0"/>
                <a:cs typeface="Arial" charset="0"/>
              </a:rPr>
              <a:t>Type MX record for </a:t>
            </a:r>
            <a:r>
              <a:rPr lang="en-US" b="1">
                <a:latin typeface="Courier New" charset="0"/>
                <a:ea typeface="Arial" charset="0"/>
                <a:cs typeface="Arial" charset="0"/>
              </a:rPr>
              <a:t>foobar.com</a:t>
            </a:r>
            <a:endParaRPr lang="en-US">
              <a:latin typeface="Arial" charset="0"/>
              <a:ea typeface="Arial" charset="0"/>
              <a:cs typeface="Arial" charset="0"/>
            </a:endParaRPr>
          </a:p>
        </p:txBody>
      </p:sp>
      <p:pic>
        <p:nvPicPr>
          <p:cNvPr id="101381" name="Picture 4" descr="MPj032119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0125" y="4773613"/>
            <a:ext cx="1781175"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1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17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177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17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717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177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717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1779">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7177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7177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717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7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atin typeface="Helvetica" charset="0"/>
                <a:ea typeface="ＭＳ Ｐゴシック" charset="0"/>
                <a:cs typeface="ＭＳ Ｐゴシック" charset="0"/>
              </a:rPr>
              <a:t>DNS Measurements </a:t>
            </a:r>
            <a:r>
              <a:rPr lang="en-US" sz="2800" b="0">
                <a:latin typeface="Helvetica" charset="0"/>
                <a:ea typeface="ＭＳ Ｐゴシック" charset="0"/>
                <a:cs typeface="ＭＳ Ｐゴシック" charset="0"/>
              </a:rPr>
              <a:t>(MIT data from 2000)</a:t>
            </a:r>
            <a:endParaRPr lang="en-US" b="0">
              <a:latin typeface="Helvetica" charset="0"/>
              <a:ea typeface="ＭＳ Ｐゴシック" charset="0"/>
              <a:cs typeface="ＭＳ Ｐゴシック" charset="0"/>
            </a:endParaRPr>
          </a:p>
        </p:txBody>
      </p:sp>
      <p:sp>
        <p:nvSpPr>
          <p:cNvPr id="105475" name="Content Placeholder 2"/>
          <p:cNvSpPr>
            <a:spLocks noGrp="1"/>
          </p:cNvSpPr>
          <p:nvPr>
            <p:ph idx="1"/>
          </p:nvPr>
        </p:nvSpPr>
        <p:spPr/>
        <p:txBody>
          <a:bodyPr/>
          <a:lstStyle/>
          <a:p>
            <a:r>
              <a:rPr lang="en-US" dirty="0">
                <a:latin typeface="Arial" charset="0"/>
                <a:cs typeface="Arial" charset="0"/>
              </a:rPr>
              <a:t>What is being looked up?</a:t>
            </a:r>
          </a:p>
          <a:p>
            <a:pPr lvl="1"/>
            <a:r>
              <a:rPr lang="en-US" dirty="0">
                <a:latin typeface="Arial" charset="0"/>
                <a:ea typeface="Arial" charset="0"/>
                <a:cs typeface="Arial" charset="0"/>
              </a:rPr>
              <a:t>~60% requests for A records</a:t>
            </a:r>
          </a:p>
          <a:p>
            <a:pPr lvl="1"/>
            <a:r>
              <a:rPr lang="en-US" dirty="0">
                <a:latin typeface="Arial" charset="0"/>
                <a:ea typeface="Arial" charset="0"/>
                <a:cs typeface="Arial" charset="0"/>
              </a:rPr>
              <a:t>~25% for PTR records</a:t>
            </a:r>
          </a:p>
          <a:p>
            <a:pPr lvl="1"/>
            <a:r>
              <a:rPr lang="en-US" dirty="0">
                <a:latin typeface="Arial" charset="0"/>
                <a:ea typeface="Arial" charset="0"/>
                <a:cs typeface="Arial" charset="0"/>
              </a:rPr>
              <a:t>~5% for MX records</a:t>
            </a:r>
          </a:p>
          <a:p>
            <a:pPr lvl="1"/>
            <a:r>
              <a:rPr lang="en-US" dirty="0">
                <a:latin typeface="Arial" charset="0"/>
                <a:ea typeface="Arial" charset="0"/>
                <a:cs typeface="Arial" charset="0"/>
              </a:rPr>
              <a:t>~6% for ANY records</a:t>
            </a:r>
          </a:p>
          <a:p>
            <a:pPr lvl="1"/>
            <a:endParaRPr lang="en-US" dirty="0">
              <a:latin typeface="Arial" charset="0"/>
              <a:ea typeface="Arial" charset="0"/>
              <a:cs typeface="Arial" charset="0"/>
            </a:endParaRPr>
          </a:p>
          <a:p>
            <a:r>
              <a:rPr lang="en-US" dirty="0">
                <a:latin typeface="Arial" charset="0"/>
                <a:cs typeface="Arial" charset="0"/>
              </a:rPr>
              <a:t>How long does it take?</a:t>
            </a:r>
          </a:p>
          <a:p>
            <a:pPr lvl="1"/>
            <a:r>
              <a:rPr lang="en-US" dirty="0">
                <a:latin typeface="Arial" charset="0"/>
                <a:ea typeface="Arial" charset="0"/>
                <a:cs typeface="Arial" charset="0"/>
              </a:rPr>
              <a:t>Median ~100msec (but 90</a:t>
            </a:r>
            <a:r>
              <a:rPr lang="en-US" baseline="30000" dirty="0">
                <a:latin typeface="Arial" charset="0"/>
                <a:ea typeface="Arial" charset="0"/>
                <a:cs typeface="Arial" charset="0"/>
              </a:rPr>
              <a:t>th</a:t>
            </a:r>
            <a:r>
              <a:rPr lang="en-US" dirty="0">
                <a:latin typeface="Arial" charset="0"/>
                <a:ea typeface="Arial" charset="0"/>
                <a:cs typeface="Arial" charset="0"/>
              </a:rPr>
              <a:t> percentile ~500msec)</a:t>
            </a:r>
          </a:p>
          <a:p>
            <a:pPr lvl="1"/>
            <a:r>
              <a:rPr lang="en-US" dirty="0">
                <a:latin typeface="Arial" charset="0"/>
                <a:ea typeface="Arial" charset="0"/>
                <a:cs typeface="Arial" charset="0"/>
              </a:rPr>
              <a:t>80% have no referrals; 99.9% have fewer than four</a:t>
            </a:r>
          </a:p>
          <a:p>
            <a:pPr lvl="1"/>
            <a:endParaRPr lang="en-US" dirty="0">
              <a:latin typeface="Arial" charset="0"/>
              <a:ea typeface="Arial" charset="0"/>
              <a:cs typeface="Arial" charset="0"/>
            </a:endParaRPr>
          </a:p>
          <a:p>
            <a:r>
              <a:rPr lang="en-US" dirty="0">
                <a:latin typeface="Arial" charset="0"/>
                <a:cs typeface="Arial" charset="0"/>
              </a:rPr>
              <a:t>Query packets per lookup: ~</a:t>
            </a:r>
            <a:r>
              <a:rPr lang="en-US" dirty="0" smtClean="0">
                <a:latin typeface="Arial" charset="0"/>
                <a:cs typeface="Arial" charset="0"/>
              </a:rPr>
              <a:t>2.4</a:t>
            </a:r>
          </a:p>
          <a:p>
            <a:pPr lvl="1"/>
            <a:r>
              <a:rPr lang="en-US" dirty="0" smtClean="0">
                <a:latin typeface="Arial" charset="0"/>
                <a:cs typeface="Arial" charset="0"/>
              </a:rPr>
              <a:t>But this is misleading….</a:t>
            </a:r>
            <a:endParaRPr lang="en-US" dirty="0">
              <a:latin typeface="Arial" charset="0"/>
              <a:cs typeface="Arial" charset="0"/>
            </a:endParaRPr>
          </a:p>
        </p:txBody>
      </p:sp>
      <p:sp>
        <p:nvSpPr>
          <p:cNvPr id="1054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FB74EEA-2FAF-8146-95D7-498452508F76}" type="slidenum">
              <a:rPr lang="en-US" sz="1400" b="0">
                <a:latin typeface="Times New Roman" charset="0"/>
              </a:rPr>
              <a:pPr eaLnBrk="1" hangingPunct="1"/>
              <a:t>27</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4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7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54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547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4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4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a:latin typeface="Helvetica" charset="0"/>
                <a:ea typeface="ＭＳ Ｐゴシック" charset="0"/>
                <a:cs typeface="ＭＳ Ｐゴシック" charset="0"/>
              </a:rPr>
              <a:t>DNS Measurements </a:t>
            </a:r>
            <a:r>
              <a:rPr lang="en-US" sz="2800" b="0">
                <a:latin typeface="Helvetica" charset="0"/>
                <a:ea typeface="ＭＳ Ｐゴシック" charset="0"/>
                <a:cs typeface="ＭＳ Ｐゴシック" charset="0"/>
              </a:rPr>
              <a:t>(MIT data from 2000)</a:t>
            </a:r>
            <a:endParaRPr lang="en-US">
              <a:latin typeface="Helvetica" charset="0"/>
              <a:ea typeface="ＭＳ Ｐゴシック" charset="0"/>
              <a:cs typeface="ＭＳ Ｐゴシック" charset="0"/>
            </a:endParaRPr>
          </a:p>
        </p:txBody>
      </p:sp>
      <p:sp>
        <p:nvSpPr>
          <p:cNvPr id="107523" name="Content Placeholder 2"/>
          <p:cNvSpPr>
            <a:spLocks noGrp="1"/>
          </p:cNvSpPr>
          <p:nvPr>
            <p:ph idx="1"/>
          </p:nvPr>
        </p:nvSpPr>
        <p:spPr/>
        <p:txBody>
          <a:bodyPr/>
          <a:lstStyle/>
          <a:p>
            <a:r>
              <a:rPr lang="en-US">
                <a:latin typeface="Arial" charset="0"/>
                <a:cs typeface="Arial" charset="0"/>
              </a:rPr>
              <a:t>Does DNS give answers?</a:t>
            </a:r>
          </a:p>
          <a:p>
            <a:pPr lvl="1"/>
            <a:r>
              <a:rPr lang="en-US">
                <a:latin typeface="Arial" charset="0"/>
                <a:ea typeface="Arial" charset="0"/>
                <a:cs typeface="Arial" charset="0"/>
              </a:rPr>
              <a:t>~23% of lookups fail to elicit an answer!</a:t>
            </a:r>
          </a:p>
          <a:p>
            <a:pPr lvl="1"/>
            <a:r>
              <a:rPr lang="en-US">
                <a:latin typeface="Arial" charset="0"/>
                <a:ea typeface="Arial" charset="0"/>
                <a:cs typeface="Arial" charset="0"/>
              </a:rPr>
              <a:t>~13% of lookups result in NXDOMAIN (or similar)</a:t>
            </a:r>
          </a:p>
          <a:p>
            <a:pPr lvl="2"/>
            <a:r>
              <a:rPr lang="en-US">
                <a:latin typeface="Arial" charset="0"/>
                <a:ea typeface="Arial" charset="0"/>
                <a:cs typeface="Arial" charset="0"/>
              </a:rPr>
              <a:t>Mostly reverse lookups</a:t>
            </a:r>
          </a:p>
          <a:p>
            <a:pPr lvl="1"/>
            <a:r>
              <a:rPr lang="en-US">
                <a:latin typeface="Arial" charset="0"/>
                <a:ea typeface="Arial" charset="0"/>
                <a:cs typeface="Arial" charset="0"/>
              </a:rPr>
              <a:t>Only ~64% of queries are successful!</a:t>
            </a:r>
          </a:p>
          <a:p>
            <a:pPr lvl="2"/>
            <a:r>
              <a:rPr lang="en-US" i="1">
                <a:latin typeface="Arial" charset="0"/>
                <a:ea typeface="Arial" charset="0"/>
                <a:cs typeface="Arial" charset="0"/>
              </a:rPr>
              <a:t>How come the web seems to work so well?</a:t>
            </a:r>
            <a:br>
              <a:rPr lang="en-US" i="1">
                <a:latin typeface="Arial" charset="0"/>
                <a:ea typeface="Arial" charset="0"/>
                <a:cs typeface="Arial" charset="0"/>
              </a:rPr>
            </a:br>
            <a:endParaRPr lang="en-US" i="1">
              <a:latin typeface="Arial" charset="0"/>
              <a:ea typeface="Arial" charset="0"/>
              <a:cs typeface="Arial" charset="0"/>
            </a:endParaRPr>
          </a:p>
          <a:p>
            <a:r>
              <a:rPr lang="en-US">
                <a:latin typeface="Arial" charset="0"/>
                <a:cs typeface="Arial" charset="0"/>
              </a:rPr>
              <a:t>~ 63% of DNS packets in unanswered queries!</a:t>
            </a:r>
          </a:p>
          <a:p>
            <a:pPr lvl="1"/>
            <a:r>
              <a:rPr lang="en-US">
                <a:latin typeface="Arial" charset="0"/>
                <a:ea typeface="Arial" charset="0"/>
                <a:cs typeface="Arial" charset="0"/>
              </a:rPr>
              <a:t>Failing queries are frequently retransmitted</a:t>
            </a:r>
          </a:p>
          <a:p>
            <a:pPr lvl="1"/>
            <a:r>
              <a:rPr lang="en-US">
                <a:latin typeface="Arial" charset="0"/>
                <a:ea typeface="Arial" charset="0"/>
                <a:cs typeface="Arial" charset="0"/>
              </a:rPr>
              <a:t>99.9% successful queries have ≤2 retransmissions</a:t>
            </a:r>
          </a:p>
        </p:txBody>
      </p:sp>
      <p:sp>
        <p:nvSpPr>
          <p:cNvPr id="1075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123D33B-6086-C24C-B86C-371763B0473C}" type="slidenum">
              <a:rPr lang="en-US" sz="1400" b="0">
                <a:latin typeface="Times New Roman" charset="0"/>
              </a:rPr>
              <a:pPr eaLnBrk="1" hangingPunct="1"/>
              <a:t>28</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a:latin typeface="Helvetica" charset="0"/>
                <a:ea typeface="ＭＳ Ｐゴシック" charset="0"/>
                <a:cs typeface="ＭＳ Ｐゴシック" charset="0"/>
              </a:rPr>
              <a:t>Moral of the Story</a:t>
            </a:r>
          </a:p>
        </p:txBody>
      </p:sp>
      <p:sp>
        <p:nvSpPr>
          <p:cNvPr id="108547" name="Content Placeholder 2"/>
          <p:cNvSpPr>
            <a:spLocks noGrp="1"/>
          </p:cNvSpPr>
          <p:nvPr>
            <p:ph idx="1"/>
          </p:nvPr>
        </p:nvSpPr>
        <p:spPr/>
        <p:txBody>
          <a:bodyPr/>
          <a:lstStyle/>
          <a:p>
            <a:r>
              <a:rPr lang="en-US" dirty="0">
                <a:latin typeface="Arial" charset="0"/>
                <a:cs typeface="Arial" charset="0"/>
              </a:rPr>
              <a:t>If you design a highly resilient system, many things can be going wrong without you noticing it!</a:t>
            </a:r>
          </a:p>
        </p:txBody>
      </p:sp>
      <p:sp>
        <p:nvSpPr>
          <p:cNvPr id="1085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5372520-6396-5045-8C29-4781740690E1}" type="slidenum">
              <a:rPr lang="en-US" sz="1400" b="0">
                <a:latin typeface="Times New Roman" charset="0"/>
              </a:rPr>
              <a:pPr eaLnBrk="1" hangingPunct="1"/>
              <a:t>29</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DNS and Web</a:t>
            </a:r>
            <a:endParaRPr lang="en-US" dirty="0"/>
          </a:p>
        </p:txBody>
      </p:sp>
      <p:sp>
        <p:nvSpPr>
          <p:cNvPr id="3" name="Content Placeholder 2"/>
          <p:cNvSpPr>
            <a:spLocks noGrp="1"/>
          </p:cNvSpPr>
          <p:nvPr>
            <p:ph idx="1"/>
          </p:nvPr>
        </p:nvSpPr>
        <p:spPr/>
        <p:txBody>
          <a:bodyPr/>
          <a:lstStyle/>
          <a:p>
            <a:r>
              <a:rPr lang="en-US" dirty="0" smtClean="0"/>
              <a:t>How many people already know how they work?</a:t>
            </a:r>
          </a:p>
          <a:p>
            <a:endParaRPr lang="en-US" dirty="0"/>
          </a:p>
          <a:p>
            <a:r>
              <a:rPr lang="en-US" dirty="0" smtClean="0"/>
              <a:t>Today is not about the details of these mechanisms, but about what roles they fulfill</a:t>
            </a:r>
          </a:p>
          <a:p>
            <a:pPr lvl="1"/>
            <a:r>
              <a:rPr lang="en-US" dirty="0" smtClean="0"/>
              <a:t>Section will fill in the details….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3</a:t>
            </a:fld>
            <a:endParaRPr lang="en-US"/>
          </a:p>
        </p:txBody>
      </p:sp>
    </p:spTree>
    <p:extLst>
      <p:ext uri="{BB962C8B-B14F-4D97-AF65-F5344CB8AC3E}">
        <p14:creationId xmlns:p14="http://schemas.microsoft.com/office/powerpoint/2010/main" val="8398553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atin typeface="Helvetica" charset="0"/>
                <a:ea typeface="ＭＳ Ｐゴシック" charset="0"/>
                <a:cs typeface="ＭＳ Ｐゴシック" charset="0"/>
              </a:rPr>
              <a:t>DNS Measurements </a:t>
            </a:r>
            <a:r>
              <a:rPr lang="en-US" sz="2800" b="0">
                <a:latin typeface="Helvetica" charset="0"/>
                <a:ea typeface="ＭＳ Ｐゴシック" charset="0"/>
                <a:cs typeface="ＭＳ Ｐゴシック" charset="0"/>
              </a:rPr>
              <a:t>(MIT data from 2000)</a:t>
            </a:r>
            <a:endParaRPr lang="en-US" b="0">
              <a:latin typeface="Helvetica" charset="0"/>
              <a:ea typeface="ＭＳ Ｐゴシック" charset="0"/>
              <a:cs typeface="ＭＳ Ｐゴシック" charset="0"/>
            </a:endParaRPr>
          </a:p>
        </p:txBody>
      </p:sp>
      <p:sp>
        <p:nvSpPr>
          <p:cNvPr id="106499" name="Content Placeholder 2"/>
          <p:cNvSpPr>
            <a:spLocks noGrp="1"/>
          </p:cNvSpPr>
          <p:nvPr>
            <p:ph idx="1"/>
          </p:nvPr>
        </p:nvSpPr>
        <p:spPr/>
        <p:txBody>
          <a:bodyPr/>
          <a:lstStyle/>
          <a:p>
            <a:r>
              <a:rPr lang="en-US" dirty="0">
                <a:latin typeface="Arial" charset="0"/>
                <a:cs typeface="Arial" charset="0"/>
              </a:rPr>
              <a:t>Top 10% of names accounted for ~70% of lookups</a:t>
            </a:r>
          </a:p>
          <a:p>
            <a:pPr lvl="1"/>
            <a:r>
              <a:rPr lang="en-US" dirty="0">
                <a:latin typeface="Arial" charset="0"/>
                <a:ea typeface="Arial" charset="0"/>
                <a:cs typeface="Arial" charset="0"/>
              </a:rPr>
              <a:t>Caching should really help!</a:t>
            </a:r>
          </a:p>
          <a:p>
            <a:pPr lvl="1"/>
            <a:endParaRPr lang="en-US" dirty="0">
              <a:latin typeface="Arial" charset="0"/>
              <a:ea typeface="Arial" charset="0"/>
              <a:cs typeface="Arial" charset="0"/>
            </a:endParaRPr>
          </a:p>
          <a:p>
            <a:r>
              <a:rPr lang="en-US" dirty="0">
                <a:latin typeface="Arial" charset="0"/>
                <a:cs typeface="Arial" charset="0"/>
              </a:rPr>
              <a:t>9% of lookups are unique</a:t>
            </a:r>
          </a:p>
          <a:p>
            <a:pPr lvl="1"/>
            <a:r>
              <a:rPr lang="en-US" dirty="0">
                <a:latin typeface="Arial" charset="0"/>
                <a:ea typeface="Arial" charset="0"/>
                <a:cs typeface="Arial" charset="0"/>
              </a:rPr>
              <a:t>Cache hit rate can never exceed 91%</a:t>
            </a:r>
          </a:p>
          <a:p>
            <a:pPr lvl="1"/>
            <a:endParaRPr lang="en-US" dirty="0">
              <a:latin typeface="Arial" charset="0"/>
              <a:ea typeface="Arial" charset="0"/>
              <a:cs typeface="Arial" charset="0"/>
            </a:endParaRPr>
          </a:p>
          <a:p>
            <a:r>
              <a:rPr lang="en-US" dirty="0">
                <a:latin typeface="Arial" charset="0"/>
                <a:cs typeface="Arial" charset="0"/>
              </a:rPr>
              <a:t>Cache hit rates ~ 75%</a:t>
            </a:r>
          </a:p>
          <a:p>
            <a:pPr lvl="1"/>
            <a:r>
              <a:rPr lang="en-US" dirty="0">
                <a:latin typeface="Arial" charset="0"/>
                <a:ea typeface="Arial" charset="0"/>
                <a:cs typeface="Arial" charset="0"/>
              </a:rPr>
              <a:t>But caching for more than 10 hosts </a:t>
            </a:r>
            <a:r>
              <a:rPr lang="en-US" dirty="0" err="1">
                <a:latin typeface="Arial" charset="0"/>
                <a:ea typeface="Arial" charset="0"/>
                <a:cs typeface="Arial" charset="0"/>
              </a:rPr>
              <a:t>doesn</a:t>
            </a:r>
            <a:r>
              <a:rPr lang="ja-JP" altLang="en-US" dirty="0">
                <a:latin typeface="Arial" charset="0"/>
                <a:ea typeface="Arial" charset="0"/>
                <a:cs typeface="Arial" charset="0"/>
              </a:rPr>
              <a:t>’</a:t>
            </a:r>
            <a:r>
              <a:rPr lang="en-US" dirty="0">
                <a:latin typeface="Arial" charset="0"/>
                <a:ea typeface="Arial" charset="0"/>
                <a:cs typeface="Arial" charset="0"/>
              </a:rPr>
              <a:t>t add much</a:t>
            </a:r>
          </a:p>
        </p:txBody>
      </p:sp>
      <p:sp>
        <p:nvSpPr>
          <p:cNvPr id="1065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4495570-DB1B-D34B-B7D2-02EC6AA0E649}" type="slidenum">
              <a:rPr lang="en-US" sz="1400" b="0">
                <a:latin typeface="Times New Roman" charset="0"/>
              </a:rPr>
              <a:pPr eaLnBrk="1" hangingPunct="1"/>
              <a:t>30</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4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Pattern…..</a:t>
            </a:r>
            <a:endParaRPr lang="en-US" dirty="0"/>
          </a:p>
        </p:txBody>
      </p:sp>
      <p:sp>
        <p:nvSpPr>
          <p:cNvPr id="3" name="Content Placeholder 2"/>
          <p:cNvSpPr>
            <a:spLocks noGrp="1"/>
          </p:cNvSpPr>
          <p:nvPr>
            <p:ph idx="1"/>
          </p:nvPr>
        </p:nvSpPr>
        <p:spPr/>
        <p:txBody>
          <a:bodyPr/>
          <a:lstStyle/>
          <a:p>
            <a:r>
              <a:rPr lang="en-US" dirty="0" smtClean="0"/>
              <a:t>Distributions of various metrics (file lengths, access patterns, etc.) often have two properties:</a:t>
            </a:r>
          </a:p>
          <a:p>
            <a:pPr lvl="1"/>
            <a:r>
              <a:rPr lang="en-US" dirty="0" smtClean="0"/>
              <a:t>Large fraction of total metric in the top 10%</a:t>
            </a:r>
          </a:p>
          <a:p>
            <a:pPr lvl="1"/>
            <a:r>
              <a:rPr lang="en-US" dirty="0" smtClean="0"/>
              <a:t>Sizable fraction (~10%) of total fraction in low values</a:t>
            </a:r>
          </a:p>
          <a:p>
            <a:pPr lvl="1"/>
            <a:endParaRPr lang="en-US" dirty="0"/>
          </a:p>
          <a:p>
            <a:r>
              <a:rPr lang="en-US" dirty="0" smtClean="0"/>
              <a:t>In an exponential distribution</a:t>
            </a:r>
          </a:p>
          <a:p>
            <a:pPr lvl="1"/>
            <a:r>
              <a:rPr lang="en-US" dirty="0" smtClean="0"/>
              <a:t>Large fraction is in top 10%</a:t>
            </a:r>
          </a:p>
          <a:p>
            <a:pPr lvl="1"/>
            <a:r>
              <a:rPr lang="en-US" dirty="0" smtClean="0"/>
              <a:t>But low values have very little of overall total</a:t>
            </a:r>
          </a:p>
          <a:p>
            <a:pPr lvl="1"/>
            <a:endParaRPr lang="en-US" dirty="0" smtClean="0"/>
          </a:p>
          <a:p>
            <a:r>
              <a:rPr lang="en-US" dirty="0"/>
              <a:t>L</a:t>
            </a:r>
            <a:r>
              <a:rPr lang="en-US" dirty="0" smtClean="0"/>
              <a:t>esson: have to pay attention to both ends of dist.</a:t>
            </a:r>
            <a:endParaRPr lang="en-US" dirty="0"/>
          </a:p>
          <a:p>
            <a:r>
              <a:rPr lang="en-US" dirty="0" smtClean="0"/>
              <a:t>Here: caching helps, but not a panacea</a:t>
            </a:r>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31</a:t>
            </a:fld>
            <a:endParaRPr lang="en-US"/>
          </a:p>
        </p:txBody>
      </p:sp>
    </p:spTree>
    <p:extLst>
      <p:ext uri="{BB962C8B-B14F-4D97-AF65-F5344CB8AC3E}">
        <p14:creationId xmlns:p14="http://schemas.microsoft.com/office/powerpoint/2010/main" val="2256775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and Security</a:t>
            </a:r>
            <a:endParaRPr lang="en-US" dirty="0"/>
          </a:p>
        </p:txBody>
      </p:sp>
      <p:sp>
        <p:nvSpPr>
          <p:cNvPr id="3" name="Content Placeholder 2"/>
          <p:cNvSpPr>
            <a:spLocks noGrp="1"/>
          </p:cNvSpPr>
          <p:nvPr>
            <p:ph idx="1"/>
          </p:nvPr>
        </p:nvSpPr>
        <p:spPr/>
        <p:txBody>
          <a:bodyPr/>
          <a:lstStyle/>
          <a:p>
            <a:r>
              <a:rPr lang="en-US" dirty="0"/>
              <a:t>N</a:t>
            </a:r>
            <a:r>
              <a:rPr lang="en-US" dirty="0" smtClean="0"/>
              <a:t>o way to verify answers</a:t>
            </a:r>
          </a:p>
          <a:p>
            <a:pPr lvl="1"/>
            <a:r>
              <a:rPr lang="en-US" dirty="0" smtClean="0"/>
              <a:t>Opens up DNS to many potential attacks</a:t>
            </a:r>
          </a:p>
          <a:p>
            <a:pPr lvl="1"/>
            <a:r>
              <a:rPr lang="en-US" dirty="0" smtClean="0"/>
              <a:t>DNSSEC fixes this</a:t>
            </a:r>
          </a:p>
          <a:p>
            <a:pPr lvl="1"/>
            <a:endParaRPr lang="en-US" dirty="0"/>
          </a:p>
          <a:p>
            <a:r>
              <a:rPr lang="en-US" dirty="0" smtClean="0"/>
              <a:t>Most obvious vulnerability: recursive resolution</a:t>
            </a:r>
          </a:p>
          <a:p>
            <a:pPr lvl="1"/>
            <a:r>
              <a:rPr lang="en-US" dirty="0" smtClean="0"/>
              <a:t>Using recursive resolution, host must trust DNS server</a:t>
            </a:r>
          </a:p>
          <a:p>
            <a:pPr lvl="1"/>
            <a:r>
              <a:rPr lang="en-US" dirty="0" smtClean="0"/>
              <a:t>When at Starbucks, server is under their control</a:t>
            </a:r>
          </a:p>
          <a:p>
            <a:pPr lvl="1"/>
            <a:r>
              <a:rPr lang="en-US" dirty="0" smtClean="0"/>
              <a:t>And can return whatever values it wants</a:t>
            </a:r>
          </a:p>
          <a:p>
            <a:pPr lvl="1"/>
            <a:endParaRPr lang="en-US" dirty="0" smtClean="0"/>
          </a:p>
          <a:p>
            <a:r>
              <a:rPr lang="en-US" dirty="0" smtClean="0"/>
              <a:t>More subtle attack: Cache poisoning</a:t>
            </a:r>
          </a:p>
          <a:p>
            <a:pPr lvl="1"/>
            <a:r>
              <a:rPr lang="en-US" dirty="0" smtClean="0"/>
              <a:t>Those “additional” records can be anything!</a:t>
            </a:r>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32</a:t>
            </a:fld>
            <a:endParaRPr lang="en-US"/>
          </a:p>
        </p:txBody>
      </p:sp>
    </p:spTree>
    <p:extLst>
      <p:ext uri="{BB962C8B-B14F-4D97-AF65-F5344CB8AC3E}">
        <p14:creationId xmlns:p14="http://schemas.microsoft.com/office/powerpoint/2010/main" val="1480554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200A9D9-C4E7-D445-B7F8-A37880BBA02B}" type="slidenum">
              <a:rPr lang="en-US" sz="1400" b="0">
                <a:latin typeface="Times New Roman" charset="0"/>
              </a:rPr>
              <a:pPr eaLnBrk="1" hangingPunct="1"/>
              <a:t>33</a:t>
            </a:fld>
            <a:endParaRPr lang="en-US" sz="1400" b="0">
              <a:latin typeface="Times New Roman" charset="0"/>
            </a:endParaRPr>
          </a:p>
        </p:txBody>
      </p:sp>
      <p:sp>
        <p:nvSpPr>
          <p:cNvPr id="113667" name="Rectangle 2"/>
          <p:cNvSpPr>
            <a:spLocks noGrp="1" noChangeArrowheads="1"/>
          </p:cNvSpPr>
          <p:nvPr>
            <p:ph type="title"/>
          </p:nvPr>
        </p:nvSpPr>
        <p:spPr/>
        <p:txBody>
          <a:bodyPr/>
          <a:lstStyle/>
          <a:p>
            <a:r>
              <a:rPr lang="en-US" sz="3200" dirty="0" smtClean="0">
                <a:latin typeface="Helvetica" charset="0"/>
                <a:ea typeface="ＭＳ Ｐゴシック" charset="0"/>
                <a:cs typeface="ＭＳ Ｐゴシック" charset="0"/>
              </a:rPr>
              <a:t>Cache </a:t>
            </a:r>
            <a:r>
              <a:rPr lang="en-US" sz="3200" dirty="0">
                <a:latin typeface="Helvetica" charset="0"/>
                <a:ea typeface="ＭＳ Ｐゴシック" charset="0"/>
                <a:cs typeface="ＭＳ Ｐゴシック" charset="0"/>
              </a:rPr>
              <a:t>Poisoning</a:t>
            </a:r>
          </a:p>
        </p:txBody>
      </p:sp>
      <p:sp>
        <p:nvSpPr>
          <p:cNvPr id="982019" name="Rectangle 3"/>
          <p:cNvSpPr>
            <a:spLocks noGrp="1" noChangeArrowheads="1"/>
          </p:cNvSpPr>
          <p:nvPr>
            <p:ph type="body" idx="1"/>
          </p:nvPr>
        </p:nvSpPr>
        <p:spPr/>
        <p:txBody>
          <a:bodyPr/>
          <a:lstStyle/>
          <a:p>
            <a:pPr>
              <a:lnSpc>
                <a:spcPct val="90000"/>
              </a:lnSpc>
            </a:pPr>
            <a:r>
              <a:rPr lang="en-US">
                <a:latin typeface="Arial" charset="0"/>
                <a:cs typeface="Arial" charset="0"/>
              </a:rPr>
              <a:t>Suppose you are a Bad Guy and you control the name server for foobar.com. You receive a request to resolve www.foobar.com and reply:</a:t>
            </a:r>
          </a:p>
        </p:txBody>
      </p:sp>
      <p:sp>
        <p:nvSpPr>
          <p:cNvPr id="982020" name="Rectangle 4"/>
          <p:cNvSpPr>
            <a:spLocks noChangeArrowheads="1"/>
          </p:cNvSpPr>
          <p:nvPr/>
        </p:nvSpPr>
        <p:spPr bwMode="auto">
          <a:xfrm>
            <a:off x="381000" y="2743200"/>
            <a:ext cx="8534400" cy="3352800"/>
          </a:xfrm>
          <a:prstGeom prst="rect">
            <a:avLst/>
          </a:prstGeom>
          <a:solidFill>
            <a:srgbClr val="FFFF99"/>
          </a:solidFill>
          <a:ln w="12700">
            <a:solidFill>
              <a:schemeClr val="tx1"/>
            </a:solidFill>
            <a:miter lim="800000"/>
            <a:headEnd/>
            <a:tailEnd/>
          </a:ln>
        </p:spPr>
        <p:txBody>
          <a:bodyPr wrap="none"/>
          <a:lstStyle/>
          <a:p>
            <a:pPr algn="l"/>
            <a:r>
              <a:rPr lang="en-US" sz="1700"/>
              <a:t>;; QUESTION SECTION:</a:t>
            </a:r>
          </a:p>
          <a:p>
            <a:pPr algn="l"/>
            <a:r>
              <a:rPr lang="en-US" sz="1700"/>
              <a:t>;www.foobar.com.                IN      A</a:t>
            </a:r>
          </a:p>
          <a:p>
            <a:pPr algn="l"/>
            <a:endParaRPr lang="en-US" sz="1700"/>
          </a:p>
          <a:p>
            <a:pPr algn="l"/>
            <a:r>
              <a:rPr lang="en-US" sz="1700"/>
              <a:t>;; ANSWER SECTION:</a:t>
            </a:r>
          </a:p>
          <a:p>
            <a:pPr algn="l"/>
            <a:r>
              <a:rPr lang="en-US" sz="1700"/>
              <a:t>www.foobar.com.         300     IN      A       212.44.9.144</a:t>
            </a:r>
          </a:p>
          <a:p>
            <a:pPr algn="l"/>
            <a:endParaRPr lang="en-US" sz="1700"/>
          </a:p>
          <a:p>
            <a:pPr algn="l"/>
            <a:r>
              <a:rPr lang="en-US" sz="1700"/>
              <a:t>;; AUTHORITY SECTION:</a:t>
            </a:r>
          </a:p>
          <a:p>
            <a:pPr algn="l"/>
            <a:r>
              <a:rPr lang="en-US" sz="1700"/>
              <a:t>foobar.com.             600     IN      NS      dns1.foobar.com.</a:t>
            </a:r>
          </a:p>
          <a:p>
            <a:pPr algn="l"/>
            <a:r>
              <a:rPr lang="en-US" sz="1700"/>
              <a:t>foobar.com.             600     IN      NS      google.com.</a:t>
            </a:r>
          </a:p>
          <a:p>
            <a:pPr algn="l"/>
            <a:endParaRPr lang="en-US" sz="1700"/>
          </a:p>
          <a:p>
            <a:pPr algn="l"/>
            <a:r>
              <a:rPr lang="en-US" sz="1700"/>
              <a:t>;; ADDITIONAL SECTION:</a:t>
            </a:r>
          </a:p>
          <a:p>
            <a:pPr algn="l"/>
            <a:r>
              <a:rPr lang="en-US" sz="1700"/>
              <a:t>google.com.               5     IN      A       212.44.9.155</a:t>
            </a:r>
          </a:p>
          <a:p>
            <a:pPr algn="l"/>
            <a:endParaRPr lang="en-US" sz="1700"/>
          </a:p>
        </p:txBody>
      </p:sp>
      <p:sp>
        <p:nvSpPr>
          <p:cNvPr id="982021" name="Oval 5"/>
          <p:cNvSpPr>
            <a:spLocks noChangeArrowheads="1"/>
          </p:cNvSpPr>
          <p:nvPr/>
        </p:nvSpPr>
        <p:spPr bwMode="auto">
          <a:xfrm>
            <a:off x="6553200" y="5562600"/>
            <a:ext cx="2057400" cy="457200"/>
          </a:xfrm>
          <a:prstGeom prst="ellipse">
            <a:avLst/>
          </a:prstGeom>
          <a:solidFill>
            <a:srgbClr val="FF0000">
              <a:alpha val="49019"/>
            </a:srgbClr>
          </a:solidFill>
          <a:ln w="28575">
            <a:solidFill>
              <a:srgbClr val="FF0000"/>
            </a:solidFill>
            <a:round/>
            <a:headEnd/>
            <a:tailEnd/>
          </a:ln>
        </p:spPr>
        <p:txBody>
          <a:bodyPr wrap="none" anchor="ctr"/>
          <a:lstStyle/>
          <a:p>
            <a:endParaRPr lang="en-US"/>
          </a:p>
        </p:txBody>
      </p:sp>
      <p:sp>
        <p:nvSpPr>
          <p:cNvPr id="982022" name="Text Box 6"/>
          <p:cNvSpPr txBox="1">
            <a:spLocks noChangeArrowheads="1"/>
          </p:cNvSpPr>
          <p:nvPr/>
        </p:nvSpPr>
        <p:spPr bwMode="auto">
          <a:xfrm>
            <a:off x="2438400" y="6248400"/>
            <a:ext cx="4954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a:latin typeface="Arial" charset="0"/>
              </a:rPr>
              <a:t>A foobar.com machine, </a:t>
            </a:r>
            <a:r>
              <a:rPr lang="en-US" i="1">
                <a:latin typeface="Arial" charset="0"/>
              </a:rPr>
              <a:t>not</a:t>
            </a:r>
            <a:r>
              <a:rPr lang="en-US">
                <a:latin typeface="Arial" charset="0"/>
              </a:rPr>
              <a:t> google.com</a:t>
            </a:r>
          </a:p>
        </p:txBody>
      </p:sp>
      <p:sp>
        <p:nvSpPr>
          <p:cNvPr id="982023" name="Line 7"/>
          <p:cNvSpPr>
            <a:spLocks noChangeShapeType="1"/>
          </p:cNvSpPr>
          <p:nvPr/>
        </p:nvSpPr>
        <p:spPr bwMode="auto">
          <a:xfrm flipV="1">
            <a:off x="7315200" y="6019800"/>
            <a:ext cx="152400" cy="304800"/>
          </a:xfrm>
          <a:prstGeom prst="line">
            <a:avLst/>
          </a:prstGeom>
          <a:noFill/>
          <a:ln w="222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49"/>
          <p:cNvGrpSpPr>
            <a:grpSpLocks/>
          </p:cNvGrpSpPr>
          <p:nvPr/>
        </p:nvGrpSpPr>
        <p:grpSpPr bwMode="auto">
          <a:xfrm>
            <a:off x="3619500" y="2828925"/>
            <a:ext cx="5524500" cy="3190875"/>
            <a:chOff x="2280" y="1782"/>
            <a:chExt cx="3480" cy="2010"/>
          </a:xfrm>
        </p:grpSpPr>
        <p:sp>
          <p:nvSpPr>
            <p:cNvPr id="113674" name="Text Box 45"/>
            <p:cNvSpPr txBox="1">
              <a:spLocks noChangeArrowheads="1"/>
            </p:cNvSpPr>
            <p:nvPr/>
          </p:nvSpPr>
          <p:spPr bwMode="auto">
            <a:xfrm>
              <a:off x="3408" y="1782"/>
              <a:ext cx="2352"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ctr" eaLnBrk="1" hangingPunct="1"/>
              <a:r>
                <a:rPr lang="en-US" sz="2400" dirty="0">
                  <a:solidFill>
                    <a:srgbClr val="F47A00"/>
                  </a:solidFill>
                  <a:latin typeface="Arial" charset="0"/>
                </a:rPr>
                <a:t>Evidence of the attack disappears 5 seconds later!</a:t>
              </a:r>
            </a:p>
          </p:txBody>
        </p:sp>
        <p:sp>
          <p:nvSpPr>
            <p:cNvPr id="113675" name="Oval 46"/>
            <p:cNvSpPr>
              <a:spLocks noChangeArrowheads="1"/>
            </p:cNvSpPr>
            <p:nvPr/>
          </p:nvSpPr>
          <p:spPr bwMode="auto">
            <a:xfrm>
              <a:off x="2280" y="3504"/>
              <a:ext cx="384" cy="288"/>
            </a:xfrm>
            <a:prstGeom prst="ellipse">
              <a:avLst/>
            </a:prstGeom>
            <a:solidFill>
              <a:srgbClr val="FF0000">
                <a:alpha val="49019"/>
              </a:srgbClr>
            </a:solidFill>
            <a:ln w="28575">
              <a:solidFill>
                <a:srgbClr val="FF0000"/>
              </a:solidFill>
              <a:round/>
              <a:headEnd/>
              <a:tailEnd/>
            </a:ln>
          </p:spPr>
          <p:txBody>
            <a:bodyPr wrap="none" anchor="ctr"/>
            <a:lstStyle/>
            <a:p>
              <a:endParaRPr lang="en-US"/>
            </a:p>
          </p:txBody>
        </p:sp>
        <p:cxnSp>
          <p:nvCxnSpPr>
            <p:cNvPr id="113676" name="AutoShape 48"/>
            <p:cNvCxnSpPr>
              <a:cxnSpLocks noChangeShapeType="1"/>
              <a:stCxn id="113674" idx="1"/>
              <a:endCxn id="113675" idx="7"/>
            </p:cNvCxnSpPr>
            <p:nvPr/>
          </p:nvCxnSpPr>
          <p:spPr bwMode="auto">
            <a:xfrm flipH="1">
              <a:off x="2608" y="2160"/>
              <a:ext cx="800" cy="1386"/>
            </a:xfrm>
            <a:prstGeom prst="straightConnector1">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2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20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2021"/>
                                        </p:tgtEl>
                                        <p:attrNameLst>
                                          <p:attrName>style.visibility</p:attrName>
                                        </p:attrNameLst>
                                      </p:cBhvr>
                                      <p:to>
                                        <p:strVal val="visible"/>
                                      </p:to>
                                    </p:set>
                                  </p:childTnLst>
                                  <p:subTnLst>
                                    <p:set>
                                      <p:cBhvr override="childStyle">
                                        <p:cTn dur="1" fill="hold" display="0" masterRel="nextClick" afterEffect="1"/>
                                        <p:tgtEl>
                                          <p:spTgt spid="982021"/>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982022"/>
                                        </p:tgtEl>
                                        <p:attrNameLst>
                                          <p:attrName>style.visibility</p:attrName>
                                        </p:attrNameLst>
                                      </p:cBhvr>
                                      <p:to>
                                        <p:strVal val="visible"/>
                                      </p:to>
                                    </p:set>
                                  </p:childTnLst>
                                  <p:subTnLst>
                                    <p:set>
                                      <p:cBhvr override="childStyle">
                                        <p:cTn dur="1" fill="hold" display="0" masterRel="nextClick" afterEffect="1"/>
                                        <p:tgtEl>
                                          <p:spTgt spid="982022"/>
                                        </p:tgtEl>
                                        <p:attrNameLst>
                                          <p:attrName>style.visibility</p:attrName>
                                        </p:attrNameLst>
                                      </p:cBhvr>
                                      <p:to>
                                        <p:strVal val="hidden"/>
                                      </p:to>
                                    </p:set>
                                  </p:subTnLst>
                                </p:cTn>
                              </p:par>
                              <p:par>
                                <p:cTn id="17" presetID="1" presetClass="entr" presetSubtype="0" fill="hold" grpId="0" nodeType="withEffect">
                                  <p:stCondLst>
                                    <p:cond delay="0"/>
                                  </p:stCondLst>
                                  <p:childTnLst>
                                    <p:set>
                                      <p:cBhvr>
                                        <p:cTn id="18" dur="1" fill="hold">
                                          <p:stCondLst>
                                            <p:cond delay="0"/>
                                          </p:stCondLst>
                                        </p:cTn>
                                        <p:tgtEl>
                                          <p:spTgt spid="982023"/>
                                        </p:tgtEl>
                                        <p:attrNameLst>
                                          <p:attrName>style.visibility</p:attrName>
                                        </p:attrNameLst>
                                      </p:cBhvr>
                                      <p:to>
                                        <p:strVal val="visible"/>
                                      </p:to>
                                    </p:set>
                                  </p:childTnLst>
                                  <p:subTnLst>
                                    <p:set>
                                      <p:cBhvr override="childStyle">
                                        <p:cTn dur="1" fill="hold" display="0" masterRel="nextClick" afterEffect="1"/>
                                        <p:tgtEl>
                                          <p:spTgt spid="982023"/>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build="p"/>
      <p:bldP spid="982020" grpId="0" animBg="1"/>
      <p:bldP spid="982021" grpId="0" animBg="1"/>
      <p:bldP spid="982022" grpId="0"/>
      <p:bldP spid="98202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33446981-F131-DC41-B9DA-356F147DB2AB}" type="slidenum">
              <a:rPr lang="en-US" sz="1400" b="0">
                <a:latin typeface="Times New Roman" charset="0"/>
              </a:rPr>
              <a:pPr eaLnBrk="1" hangingPunct="1"/>
              <a:t>34</a:t>
            </a:fld>
            <a:endParaRPr lang="en-US" sz="1400" b="0">
              <a:latin typeface="Times New Roman" charset="0"/>
            </a:endParaRPr>
          </a:p>
        </p:txBody>
      </p:sp>
      <p:sp>
        <p:nvSpPr>
          <p:cNvPr id="59395" name="Rectangle 2"/>
          <p:cNvSpPr>
            <a:spLocks noGrp="1" noChangeArrowheads="1"/>
          </p:cNvSpPr>
          <p:nvPr>
            <p:ph type="ctrTitle"/>
          </p:nvPr>
        </p:nvSpPr>
        <p:spPr/>
        <p:txBody>
          <a:bodyPr/>
          <a:lstStyle/>
          <a:p>
            <a:r>
              <a:rPr lang="en-US" dirty="0" smtClean="0">
                <a:latin typeface="Helvetica" charset="0"/>
                <a:ea typeface="ＭＳ Ｐゴシック" charset="0"/>
                <a:cs typeface="ＭＳ Ｐゴシック" charset="0"/>
              </a:rPr>
              <a:t>The Web</a:t>
            </a:r>
            <a:endParaRPr lang="en-US" dirty="0">
              <a:latin typeface="Helvetica" charset="0"/>
              <a:ea typeface="ＭＳ Ｐゴシック" charset="0"/>
              <a:cs typeface="ＭＳ Ｐゴシック" charset="0"/>
            </a:endParaRPr>
          </a:p>
        </p:txBody>
      </p:sp>
      <p:sp>
        <p:nvSpPr>
          <p:cNvPr id="59396" name="Rectangle 3"/>
          <p:cNvSpPr>
            <a:spLocks noGrp="1" noChangeArrowheads="1"/>
          </p:cNvSpPr>
          <p:nvPr>
            <p:ph type="subTitle" idx="1"/>
          </p:nvPr>
        </p:nvSpPr>
        <p:spPr/>
        <p:txBody>
          <a:bodyPr/>
          <a:lstStyle/>
          <a:p>
            <a:endParaRPr lang="en-US">
              <a:latin typeface="Arial" charset="0"/>
              <a:cs typeface="Arial" charset="0"/>
            </a:endParaRPr>
          </a:p>
        </p:txBody>
      </p:sp>
    </p:spTree>
    <p:extLst>
      <p:ext uri="{BB962C8B-B14F-4D97-AF65-F5344CB8AC3E}">
        <p14:creationId xmlns:p14="http://schemas.microsoft.com/office/powerpoint/2010/main" val="17819728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6BE55562-9B30-B14B-847B-C6B61FDDBD39}" type="slidenum">
              <a:rPr lang="en-US" sz="1400" b="0">
                <a:latin typeface="Times New Roman" charset="0"/>
              </a:rPr>
              <a:pPr eaLnBrk="1" hangingPunct="1"/>
              <a:t>35</a:t>
            </a:fld>
            <a:endParaRPr lang="en-US" sz="1400" b="0">
              <a:latin typeface="Times New Roman" charset="0"/>
            </a:endParaRPr>
          </a:p>
        </p:txBody>
      </p:sp>
      <p:sp>
        <p:nvSpPr>
          <p:cNvPr id="26627"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The Web – </a:t>
            </a:r>
            <a:r>
              <a:rPr lang="en-US" dirty="0" smtClean="0">
                <a:latin typeface="Helvetica" charset="0"/>
                <a:ea typeface="ＭＳ Ｐゴシック" charset="0"/>
                <a:cs typeface="ＭＳ Ｐゴシック" charset="0"/>
              </a:rPr>
              <a:t>Precursor</a:t>
            </a:r>
            <a:endParaRPr lang="en-US" dirty="0">
              <a:latin typeface="Helvetica" charset="0"/>
              <a:ea typeface="ＭＳ Ｐゴシック" charset="0"/>
              <a:cs typeface="ＭＳ Ｐゴシック" charset="0"/>
            </a:endParaRPr>
          </a:p>
        </p:txBody>
      </p:sp>
      <p:sp>
        <p:nvSpPr>
          <p:cNvPr id="26628" name="Rectangle 3"/>
          <p:cNvSpPr>
            <a:spLocks noGrp="1" noChangeArrowheads="1"/>
          </p:cNvSpPr>
          <p:nvPr>
            <p:ph type="body" sz="half" idx="1"/>
          </p:nvPr>
        </p:nvSpPr>
        <p:spPr>
          <a:xfrm>
            <a:off x="3200400" y="1524000"/>
            <a:ext cx="5562600" cy="5334000"/>
          </a:xfrm>
        </p:spPr>
        <p:txBody>
          <a:bodyPr/>
          <a:lstStyle/>
          <a:p>
            <a:r>
              <a:rPr lang="en-US" b="1">
                <a:latin typeface="Arial" charset="0"/>
                <a:cs typeface="Arial" charset="0"/>
              </a:rPr>
              <a:t>1967</a:t>
            </a:r>
            <a:r>
              <a:rPr lang="en-US">
                <a:latin typeface="Arial" charset="0"/>
                <a:cs typeface="Arial" charset="0"/>
              </a:rPr>
              <a:t>, Ted Nelson, Xanadu:</a:t>
            </a:r>
          </a:p>
          <a:p>
            <a:pPr lvl="1"/>
            <a:r>
              <a:rPr lang="en-US">
                <a:latin typeface="Arial" charset="0"/>
                <a:ea typeface="Arial" charset="0"/>
                <a:cs typeface="Arial" charset="0"/>
              </a:rPr>
              <a:t>A world-wide publishing network that would allow information to be stored not as separate files but as connected literature</a:t>
            </a:r>
          </a:p>
          <a:p>
            <a:pPr lvl="1"/>
            <a:r>
              <a:rPr lang="en-US">
                <a:latin typeface="Arial" charset="0"/>
                <a:ea typeface="Arial" charset="0"/>
                <a:cs typeface="Arial" charset="0"/>
              </a:rPr>
              <a:t>Owners of documents would be automatically paid via electronic means for the virtual copying of their documents </a:t>
            </a:r>
          </a:p>
          <a:p>
            <a:r>
              <a:rPr lang="en-US">
                <a:latin typeface="Arial" charset="0"/>
                <a:cs typeface="Arial" charset="0"/>
              </a:rPr>
              <a:t>Coined the term </a:t>
            </a:r>
            <a:r>
              <a:rPr lang="ja-JP" altLang="en-US">
                <a:latin typeface="Arial" charset="0"/>
                <a:cs typeface="Arial" charset="0"/>
              </a:rPr>
              <a:t>“</a:t>
            </a:r>
            <a:r>
              <a:rPr lang="en-US">
                <a:latin typeface="Arial" charset="0"/>
                <a:cs typeface="Arial" charset="0"/>
              </a:rPr>
              <a:t>Hypertext</a:t>
            </a:r>
            <a:r>
              <a:rPr lang="ja-JP" altLang="en-US">
                <a:latin typeface="Arial" charset="0"/>
                <a:cs typeface="Arial" charset="0"/>
              </a:rPr>
              <a:t>”</a:t>
            </a:r>
            <a:endParaRPr lang="en-US">
              <a:latin typeface="Arial" charset="0"/>
              <a:cs typeface="Arial" charset="0"/>
            </a:endParaRPr>
          </a:p>
          <a:p>
            <a:pPr lvl="1"/>
            <a:r>
              <a:rPr lang="en-US">
                <a:latin typeface="Arial" charset="0"/>
                <a:ea typeface="Arial" charset="0"/>
                <a:cs typeface="Arial" charset="0"/>
              </a:rPr>
              <a:t>Influenced research community</a:t>
            </a:r>
          </a:p>
          <a:p>
            <a:pPr lvl="2"/>
            <a:r>
              <a:rPr lang="en-US">
                <a:latin typeface="Arial" charset="0"/>
                <a:ea typeface="Arial" charset="0"/>
                <a:cs typeface="Arial" charset="0"/>
              </a:rPr>
              <a:t>Who then missed the web…..</a:t>
            </a:r>
          </a:p>
          <a:p>
            <a:endParaRPr lang="en-US">
              <a:latin typeface="Arial" charset="0"/>
              <a:cs typeface="Arial" charset="0"/>
            </a:endParaRPr>
          </a:p>
        </p:txBody>
      </p:sp>
      <p:pic>
        <p:nvPicPr>
          <p:cNvPr id="26629" name="Picture 4" descr="nelson">
            <a:hlinkClick r:id="rId3"/>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17525" y="1524000"/>
            <a:ext cx="2149475" cy="2895600"/>
          </a:xfrm>
        </p:spPr>
      </p:pic>
      <p:sp>
        <p:nvSpPr>
          <p:cNvPr id="26630" name="Text Box 5"/>
          <p:cNvSpPr txBox="1">
            <a:spLocks noChangeArrowheads="1"/>
          </p:cNvSpPr>
          <p:nvPr/>
        </p:nvSpPr>
        <p:spPr bwMode="auto">
          <a:xfrm>
            <a:off x="671513" y="4710113"/>
            <a:ext cx="12176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t>Ted Nelson</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ED70488-E1F9-334A-9820-C672517D42A6}" type="slidenum">
              <a:rPr lang="en-US" sz="1400" b="0">
                <a:latin typeface="Times New Roman" charset="0"/>
              </a:rPr>
              <a:pPr eaLnBrk="1" hangingPunct="1"/>
              <a:t>36</a:t>
            </a:fld>
            <a:endParaRPr lang="en-US" sz="1400" b="0">
              <a:latin typeface="Times New Roman" charset="0"/>
            </a:endParaRPr>
          </a:p>
        </p:txBody>
      </p:sp>
      <p:sp>
        <p:nvSpPr>
          <p:cNvPr id="28675"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The Web – </a:t>
            </a:r>
            <a:r>
              <a:rPr lang="en-US" dirty="0" smtClean="0">
                <a:latin typeface="Helvetica" charset="0"/>
                <a:ea typeface="ＭＳ Ｐゴシック" charset="0"/>
                <a:cs typeface="ＭＳ Ｐゴシック" charset="0"/>
              </a:rPr>
              <a:t>History</a:t>
            </a:r>
            <a:endParaRPr lang="en-US" dirty="0">
              <a:latin typeface="Helvetica" charset="0"/>
              <a:ea typeface="ＭＳ Ｐゴシック" charset="0"/>
              <a:cs typeface="ＭＳ Ｐゴシック" charset="0"/>
            </a:endParaRPr>
          </a:p>
        </p:txBody>
      </p:sp>
      <p:sp>
        <p:nvSpPr>
          <p:cNvPr id="28676" name="Rectangle 3"/>
          <p:cNvSpPr>
            <a:spLocks noGrp="1" noChangeArrowheads="1"/>
          </p:cNvSpPr>
          <p:nvPr>
            <p:ph type="body" sz="half" idx="1"/>
          </p:nvPr>
        </p:nvSpPr>
        <p:spPr>
          <a:xfrm>
            <a:off x="2590800" y="1143000"/>
            <a:ext cx="6324600" cy="5715000"/>
          </a:xfrm>
        </p:spPr>
        <p:txBody>
          <a:bodyPr/>
          <a:lstStyle/>
          <a:p>
            <a:r>
              <a:rPr lang="en-US">
                <a:latin typeface="Arial" charset="0"/>
                <a:cs typeface="Arial" charset="0"/>
              </a:rPr>
              <a:t>Physicist trying to solve real problem</a:t>
            </a:r>
          </a:p>
          <a:p>
            <a:pPr lvl="1"/>
            <a:r>
              <a:rPr lang="en-US">
                <a:latin typeface="Arial" charset="0"/>
                <a:ea typeface="Arial" charset="0"/>
                <a:cs typeface="Arial" charset="0"/>
              </a:rPr>
              <a:t>Distributed access to data</a:t>
            </a:r>
          </a:p>
          <a:p>
            <a:r>
              <a:rPr lang="en-US">
                <a:latin typeface="Arial" charset="0"/>
                <a:cs typeface="Arial" charset="0"/>
              </a:rPr>
              <a:t>World Wide Web (WWW): a distributed database of </a:t>
            </a:r>
            <a:r>
              <a:rPr lang="ja-JP" altLang="en-US">
                <a:latin typeface="Arial" charset="0"/>
                <a:cs typeface="Arial" charset="0"/>
              </a:rPr>
              <a:t>“</a:t>
            </a:r>
            <a:r>
              <a:rPr lang="en-US">
                <a:latin typeface="Arial" charset="0"/>
                <a:cs typeface="Arial" charset="0"/>
              </a:rPr>
              <a:t>pages</a:t>
            </a:r>
            <a:r>
              <a:rPr lang="ja-JP" altLang="en-US">
                <a:latin typeface="Arial" charset="0"/>
                <a:cs typeface="Arial" charset="0"/>
              </a:rPr>
              <a:t>”</a:t>
            </a:r>
            <a:r>
              <a:rPr lang="en-US">
                <a:latin typeface="Arial" charset="0"/>
                <a:cs typeface="Arial" charset="0"/>
              </a:rPr>
              <a:t> linked through </a:t>
            </a:r>
            <a:r>
              <a:rPr lang="en-US">
                <a:solidFill>
                  <a:srgbClr val="FF3300"/>
                </a:solidFill>
                <a:latin typeface="Arial" charset="0"/>
                <a:cs typeface="Arial" charset="0"/>
              </a:rPr>
              <a:t>Hypertext Transport Protocol</a:t>
            </a:r>
            <a:r>
              <a:rPr lang="en-US">
                <a:latin typeface="Arial" charset="0"/>
                <a:cs typeface="Arial" charset="0"/>
              </a:rPr>
              <a:t> (HTTP)</a:t>
            </a:r>
          </a:p>
          <a:p>
            <a:pPr lvl="1"/>
            <a:r>
              <a:rPr lang="en-US">
                <a:latin typeface="Arial" charset="0"/>
                <a:ea typeface="Arial" charset="0"/>
                <a:cs typeface="Arial" charset="0"/>
              </a:rPr>
              <a:t>First HTTP implementation - 1990 </a:t>
            </a:r>
          </a:p>
          <a:p>
            <a:pPr lvl="2"/>
            <a:r>
              <a:rPr lang="en-US">
                <a:latin typeface="Arial" charset="0"/>
                <a:ea typeface="Arial" charset="0"/>
                <a:cs typeface="Arial" charset="0"/>
              </a:rPr>
              <a:t>Tim Berners-Lee at CERN</a:t>
            </a:r>
          </a:p>
          <a:p>
            <a:pPr lvl="1"/>
            <a:r>
              <a:rPr lang="en-US">
                <a:latin typeface="Arial" charset="0"/>
                <a:ea typeface="Arial" charset="0"/>
                <a:cs typeface="Arial" charset="0"/>
              </a:rPr>
              <a:t>HTTP/0.9 – 1991</a:t>
            </a:r>
          </a:p>
          <a:p>
            <a:pPr lvl="2"/>
            <a:r>
              <a:rPr lang="en-US">
                <a:latin typeface="Arial" charset="0"/>
                <a:ea typeface="Arial" charset="0"/>
                <a:cs typeface="Arial" charset="0"/>
              </a:rPr>
              <a:t>Simple GET command for the Web</a:t>
            </a:r>
          </a:p>
          <a:p>
            <a:pPr lvl="1"/>
            <a:r>
              <a:rPr lang="en-US">
                <a:latin typeface="Arial" charset="0"/>
                <a:ea typeface="Arial" charset="0"/>
                <a:cs typeface="Arial" charset="0"/>
              </a:rPr>
              <a:t>HTTP/1.0 –1992</a:t>
            </a:r>
          </a:p>
          <a:p>
            <a:pPr lvl="2"/>
            <a:r>
              <a:rPr lang="en-US">
                <a:latin typeface="Arial" charset="0"/>
                <a:ea typeface="Arial" charset="0"/>
                <a:cs typeface="Arial" charset="0"/>
              </a:rPr>
              <a:t>Client/Server information, simple caching</a:t>
            </a:r>
          </a:p>
          <a:p>
            <a:pPr lvl="1"/>
            <a:r>
              <a:rPr lang="en-US">
                <a:latin typeface="Arial" charset="0"/>
                <a:ea typeface="Arial" charset="0"/>
                <a:cs typeface="Arial" charset="0"/>
              </a:rPr>
              <a:t>HTTP/1.1 - 1996 </a:t>
            </a:r>
          </a:p>
        </p:txBody>
      </p:sp>
      <p:pic>
        <p:nvPicPr>
          <p:cNvPr id="28677" name="Picture 4" descr="2001-eur-head-quarter">
            <a:hlinkClick r:id="rId3"/>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0" y="1447800"/>
            <a:ext cx="2459038" cy="2628900"/>
          </a:xfrm>
        </p:spPr>
      </p:pic>
      <p:sp>
        <p:nvSpPr>
          <p:cNvPr id="28678" name="Text Box 5"/>
          <p:cNvSpPr txBox="1">
            <a:spLocks noChangeArrowheads="1"/>
          </p:cNvSpPr>
          <p:nvPr/>
        </p:nvSpPr>
        <p:spPr bwMode="auto">
          <a:xfrm>
            <a:off x="519113" y="4252913"/>
            <a:ext cx="16938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t>Tim Berners-Lee</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Didn’t CS Research Invent Web?</a:t>
            </a:r>
            <a:endParaRPr lang="en-US" dirty="0"/>
          </a:p>
        </p:txBody>
      </p:sp>
      <p:sp>
        <p:nvSpPr>
          <p:cNvPr id="7" name="Content Placeholder 6"/>
          <p:cNvSpPr>
            <a:spLocks noGrp="1"/>
          </p:cNvSpPr>
          <p:nvPr>
            <p:ph idx="1"/>
          </p:nvPr>
        </p:nvSpPr>
        <p:spPr>
          <a:xfrm>
            <a:off x="457200" y="1219200"/>
            <a:ext cx="8458200" cy="5486400"/>
          </a:xfrm>
        </p:spPr>
        <p:txBody>
          <a:bodyPr/>
          <a:lstStyle/>
          <a:p>
            <a:pPr marL="0" indent="0">
              <a:buNone/>
            </a:pPr>
            <a:r>
              <a:rPr lang="en-US" sz="2400" dirty="0"/>
              <a:t>HTML is precisely what we were trying to PREVENT— ever-breaking links, links going outward only, quotes you can't follow to their origins, no version management, no rights management. </a:t>
            </a:r>
          </a:p>
          <a:p>
            <a:pPr marL="0" indent="0" algn="r">
              <a:buNone/>
            </a:pPr>
            <a:r>
              <a:rPr lang="en-US" sz="2400" dirty="0"/>
              <a:t>– Ted </a:t>
            </a:r>
            <a:r>
              <a:rPr lang="en-US" sz="2400" dirty="0" smtClean="0"/>
              <a:t>Nelson</a:t>
            </a:r>
          </a:p>
          <a:p>
            <a:pPr marL="0" indent="0" algn="r">
              <a:buNone/>
            </a:pPr>
            <a:endParaRPr lang="en-US" sz="2400" dirty="0"/>
          </a:p>
          <a:p>
            <a:pPr marL="0" indent="0" algn="ctr">
              <a:buNone/>
            </a:pPr>
            <a:r>
              <a:rPr lang="en-US" sz="3600" b="1" dirty="0" smtClean="0">
                <a:solidFill>
                  <a:srgbClr val="F47A00"/>
                </a:solidFill>
              </a:rPr>
              <a:t>Academics </a:t>
            </a:r>
            <a:r>
              <a:rPr lang="en-US" sz="3600" b="1" dirty="0">
                <a:solidFill>
                  <a:srgbClr val="F47A00"/>
                </a:solidFill>
              </a:rPr>
              <a:t>get paid for being clever, </a:t>
            </a:r>
            <a:endParaRPr lang="en-US" sz="3600" b="1" dirty="0" smtClean="0">
              <a:solidFill>
                <a:srgbClr val="F47A00"/>
              </a:solidFill>
            </a:endParaRPr>
          </a:p>
          <a:p>
            <a:pPr marL="0" indent="0" algn="ctr">
              <a:buNone/>
            </a:pPr>
            <a:r>
              <a:rPr lang="en-US" sz="3600" b="1" dirty="0" smtClean="0">
                <a:solidFill>
                  <a:srgbClr val="F47A00"/>
                </a:solidFill>
              </a:rPr>
              <a:t>not </a:t>
            </a:r>
            <a:r>
              <a:rPr lang="en-US" sz="3600" b="1" dirty="0">
                <a:solidFill>
                  <a:srgbClr val="F47A00"/>
                </a:solidFill>
              </a:rPr>
              <a:t>for being right</a:t>
            </a:r>
            <a:r>
              <a:rPr lang="en-US" sz="3600" b="1" dirty="0" smtClean="0">
                <a:solidFill>
                  <a:srgbClr val="F47A00"/>
                </a:solidFill>
              </a:rPr>
              <a:t>.</a:t>
            </a:r>
            <a:endParaRPr lang="en-US" sz="3600" b="1" dirty="0">
              <a:solidFill>
                <a:srgbClr val="F47A00"/>
              </a:solidFill>
            </a:endParaRPr>
          </a:p>
          <a:p>
            <a:pPr marL="0" indent="0" algn="r">
              <a:buNone/>
            </a:pPr>
            <a:r>
              <a:rPr lang="en-US" sz="3600" dirty="0">
                <a:solidFill>
                  <a:srgbClr val="F47A00"/>
                </a:solidFill>
              </a:rPr>
              <a:t>–Don </a:t>
            </a:r>
            <a:r>
              <a:rPr lang="en-US" sz="3600" dirty="0" smtClean="0">
                <a:solidFill>
                  <a:srgbClr val="F47A00"/>
                </a:solidFill>
              </a:rPr>
              <a:t>Norman</a:t>
            </a:r>
          </a:p>
          <a:p>
            <a:pPr marL="0" indent="0" algn="r">
              <a:buNone/>
            </a:pPr>
            <a:endParaRPr lang="en-US" sz="3600" dirty="0">
              <a:solidFill>
                <a:srgbClr val="F47A00"/>
              </a:solidFill>
            </a:endParaRPr>
          </a:p>
        </p:txBody>
      </p:sp>
      <p:sp>
        <p:nvSpPr>
          <p:cNvPr id="5" name="Slide Number Placeholder 4"/>
          <p:cNvSpPr>
            <a:spLocks noGrp="1"/>
          </p:cNvSpPr>
          <p:nvPr>
            <p:ph type="sldNum" sz="quarter" idx="10"/>
          </p:nvPr>
        </p:nvSpPr>
        <p:spPr/>
        <p:txBody>
          <a:bodyPr/>
          <a:lstStyle/>
          <a:p>
            <a:fld id="{41B29A17-FCF0-ED41-92FA-32F7C054FF4E}" type="slidenum">
              <a:rPr lang="en-US" smtClean="0"/>
              <a:pPr/>
              <a:t>37</a:t>
            </a:fld>
            <a:endParaRPr lang="en-US"/>
          </a:p>
        </p:txBody>
      </p:sp>
    </p:spTree>
    <p:extLst>
      <p:ext uri="{BB962C8B-B14F-4D97-AF65-F5344CB8AC3E}">
        <p14:creationId xmlns:p14="http://schemas.microsoft.com/office/powerpoint/2010/main" val="1189383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atin typeface="Helvetica" charset="0"/>
                <a:ea typeface="ＭＳ Ｐゴシック" charset="0"/>
                <a:cs typeface="ＭＳ Ｐゴシック" charset="0"/>
              </a:rPr>
              <a:t>Why So Successful?</a:t>
            </a:r>
          </a:p>
        </p:txBody>
      </p:sp>
      <p:sp>
        <p:nvSpPr>
          <p:cNvPr id="3" name="Content Placeholder 2"/>
          <p:cNvSpPr>
            <a:spLocks noGrp="1"/>
          </p:cNvSpPr>
          <p:nvPr>
            <p:ph idx="1"/>
          </p:nvPr>
        </p:nvSpPr>
        <p:spPr/>
        <p:txBody>
          <a:bodyPr/>
          <a:lstStyle/>
          <a:p>
            <a:r>
              <a:rPr lang="en-US" dirty="0">
                <a:latin typeface="Arial" charset="0"/>
                <a:cs typeface="Arial" charset="0"/>
              </a:rPr>
              <a:t>What do the </a:t>
            </a:r>
            <a:r>
              <a:rPr lang="en-US" dirty="0" smtClean="0">
                <a:latin typeface="Arial" charset="0"/>
                <a:cs typeface="Arial" charset="0"/>
              </a:rPr>
              <a:t>web, </a:t>
            </a:r>
            <a:r>
              <a:rPr lang="en-US" dirty="0" err="1" smtClean="0">
                <a:latin typeface="Arial" charset="0"/>
                <a:cs typeface="Arial" charset="0"/>
              </a:rPr>
              <a:t>youtube</a:t>
            </a:r>
            <a:r>
              <a:rPr lang="en-US" dirty="0" smtClean="0">
                <a:latin typeface="Arial" charset="0"/>
                <a:cs typeface="Arial" charset="0"/>
              </a:rPr>
              <a:t>, </a:t>
            </a:r>
            <a:r>
              <a:rPr lang="en-US" dirty="0" err="1" smtClean="0">
                <a:latin typeface="Arial" charset="0"/>
                <a:cs typeface="Arial" charset="0"/>
              </a:rPr>
              <a:t>fb</a:t>
            </a:r>
            <a:r>
              <a:rPr lang="en-US" dirty="0" smtClean="0">
                <a:latin typeface="Arial" charset="0"/>
                <a:cs typeface="Arial" charset="0"/>
              </a:rPr>
              <a:t> </a:t>
            </a:r>
            <a:r>
              <a:rPr lang="en-US" dirty="0">
                <a:latin typeface="Arial" charset="0"/>
                <a:cs typeface="Arial" charset="0"/>
              </a:rPr>
              <a:t>have in common?</a:t>
            </a:r>
          </a:p>
          <a:p>
            <a:pPr lvl="1"/>
            <a:r>
              <a:rPr lang="en-US" dirty="0">
                <a:latin typeface="Arial" charset="0"/>
                <a:ea typeface="Arial" charset="0"/>
                <a:cs typeface="Arial" charset="0"/>
              </a:rPr>
              <a:t>The ability to self-</a:t>
            </a:r>
            <a:r>
              <a:rPr lang="en-US" dirty="0" smtClean="0">
                <a:latin typeface="Arial" charset="0"/>
                <a:ea typeface="Arial" charset="0"/>
                <a:cs typeface="Arial" charset="0"/>
              </a:rPr>
              <a:t>publish</a:t>
            </a:r>
          </a:p>
          <a:p>
            <a:pPr lvl="2"/>
            <a:endParaRPr lang="en-US" dirty="0">
              <a:latin typeface="Arial" charset="0"/>
              <a:ea typeface="Arial" charset="0"/>
              <a:cs typeface="Arial" charset="0"/>
            </a:endParaRPr>
          </a:p>
          <a:p>
            <a:r>
              <a:rPr lang="en-US" dirty="0" smtClean="0">
                <a:latin typeface="Arial" charset="0"/>
                <a:cs typeface="Arial" charset="0"/>
              </a:rPr>
              <a:t>Self-</a:t>
            </a:r>
            <a:r>
              <a:rPr lang="en-US" dirty="0">
                <a:latin typeface="Arial" charset="0"/>
                <a:cs typeface="Arial" charset="0"/>
              </a:rPr>
              <a:t>publishing </a:t>
            </a:r>
            <a:r>
              <a:rPr lang="en-US" dirty="0" smtClean="0">
                <a:latin typeface="Arial" charset="0"/>
                <a:cs typeface="Arial" charset="0"/>
              </a:rPr>
              <a:t>that is</a:t>
            </a:r>
            <a:r>
              <a:rPr lang="en-US" dirty="0">
                <a:latin typeface="Arial" charset="0"/>
                <a:cs typeface="Arial" charset="0"/>
              </a:rPr>
              <a:t> </a:t>
            </a:r>
            <a:r>
              <a:rPr lang="en-US" dirty="0" smtClean="0">
                <a:latin typeface="Arial" charset="0"/>
                <a:cs typeface="Arial" charset="0"/>
              </a:rPr>
              <a:t>e</a:t>
            </a:r>
            <a:r>
              <a:rPr lang="en-US" dirty="0" smtClean="0">
                <a:latin typeface="Arial" charset="0"/>
                <a:ea typeface="Arial" charset="0"/>
                <a:cs typeface="Arial" charset="0"/>
              </a:rPr>
              <a:t>asy, independent, free</a:t>
            </a:r>
          </a:p>
          <a:p>
            <a:pPr lvl="2"/>
            <a:endParaRPr lang="en-US" dirty="0">
              <a:latin typeface="Arial" charset="0"/>
              <a:ea typeface="Arial" charset="0"/>
              <a:cs typeface="Arial" charset="0"/>
            </a:endParaRPr>
          </a:p>
          <a:p>
            <a:r>
              <a:rPr lang="en-US" dirty="0" smtClean="0">
                <a:latin typeface="Arial" charset="0"/>
                <a:cs typeface="Arial" charset="0"/>
              </a:rPr>
              <a:t>No interest </a:t>
            </a:r>
            <a:r>
              <a:rPr lang="en-US" dirty="0">
                <a:latin typeface="Arial" charset="0"/>
                <a:cs typeface="Arial" charset="0"/>
              </a:rPr>
              <a:t>in </a:t>
            </a:r>
            <a:r>
              <a:rPr lang="en-US" dirty="0" smtClean="0">
                <a:latin typeface="Arial" charset="0"/>
                <a:cs typeface="Arial" charset="0"/>
              </a:rPr>
              <a:t>collaborative and </a:t>
            </a:r>
            <a:r>
              <a:rPr lang="en-US" dirty="0">
                <a:latin typeface="Arial" charset="0"/>
                <a:cs typeface="Arial" charset="0"/>
              </a:rPr>
              <a:t>idealistic </a:t>
            </a:r>
            <a:r>
              <a:rPr lang="en-US" dirty="0" smtClean="0">
                <a:latin typeface="Arial" charset="0"/>
                <a:cs typeface="Arial" charset="0"/>
              </a:rPr>
              <a:t>endeavor</a:t>
            </a:r>
            <a:endParaRPr lang="en-US" dirty="0">
              <a:latin typeface="Arial" charset="0"/>
              <a:cs typeface="Arial" charset="0"/>
            </a:endParaRPr>
          </a:p>
          <a:p>
            <a:pPr lvl="1"/>
            <a:r>
              <a:rPr lang="en-US" dirty="0">
                <a:latin typeface="Arial" charset="0"/>
                <a:ea typeface="Arial" charset="0"/>
                <a:cs typeface="Arial" charset="0"/>
              </a:rPr>
              <a:t>People </a:t>
            </a:r>
            <a:r>
              <a:rPr lang="en-US" dirty="0" err="1">
                <a:latin typeface="Arial" charset="0"/>
                <a:ea typeface="Arial" charset="0"/>
                <a:cs typeface="Arial" charset="0"/>
              </a:rPr>
              <a:t>aren</a:t>
            </a:r>
            <a:r>
              <a:rPr lang="ja-JP" altLang="en-US" dirty="0">
                <a:latin typeface="Arial" charset="0"/>
                <a:ea typeface="Arial" charset="0"/>
                <a:cs typeface="Arial" charset="0"/>
              </a:rPr>
              <a:t>’</a:t>
            </a:r>
            <a:r>
              <a:rPr lang="en-US" dirty="0">
                <a:latin typeface="Arial" charset="0"/>
                <a:ea typeface="Arial" charset="0"/>
                <a:cs typeface="Arial" charset="0"/>
              </a:rPr>
              <a:t>t looking for Nirvana (or even </a:t>
            </a:r>
            <a:r>
              <a:rPr lang="en-US" dirty="0" err="1">
                <a:latin typeface="Arial" charset="0"/>
                <a:ea typeface="Arial" charset="0"/>
                <a:cs typeface="Arial" charset="0"/>
              </a:rPr>
              <a:t>Xanadu</a:t>
            </a:r>
            <a:r>
              <a:rPr lang="en-US" dirty="0" smtClean="0">
                <a:latin typeface="Arial" charset="0"/>
                <a:ea typeface="Arial" charset="0"/>
                <a:cs typeface="Arial" charset="0"/>
              </a:rPr>
              <a:t>)</a:t>
            </a:r>
          </a:p>
          <a:p>
            <a:pPr lvl="1"/>
            <a:r>
              <a:rPr lang="en-US" dirty="0" smtClean="0">
                <a:latin typeface="Arial" charset="0"/>
                <a:ea typeface="Arial" charset="0"/>
                <a:cs typeface="Arial" charset="0"/>
              </a:rPr>
              <a:t>People also aren’t looking for technical perfection</a:t>
            </a:r>
          </a:p>
          <a:p>
            <a:pPr lvl="3"/>
            <a:endParaRPr lang="en-US" dirty="0">
              <a:latin typeface="Arial" charset="0"/>
              <a:ea typeface="Arial" charset="0"/>
              <a:cs typeface="Arial" charset="0"/>
            </a:endParaRPr>
          </a:p>
          <a:p>
            <a:r>
              <a:rPr lang="en-US" dirty="0">
                <a:latin typeface="Arial" charset="0"/>
                <a:ea typeface="Arial" charset="0"/>
                <a:cs typeface="Arial" charset="0"/>
              </a:rPr>
              <a:t>W</a:t>
            </a:r>
            <a:r>
              <a:rPr lang="en-US" dirty="0" smtClean="0">
                <a:latin typeface="Arial" charset="0"/>
                <a:ea typeface="Arial" charset="0"/>
                <a:cs typeface="Arial" charset="0"/>
              </a:rPr>
              <a:t>ant </a:t>
            </a:r>
            <a:r>
              <a:rPr lang="en-US" dirty="0">
                <a:latin typeface="Arial" charset="0"/>
                <a:ea typeface="Arial" charset="0"/>
                <a:cs typeface="Arial" charset="0"/>
              </a:rPr>
              <a:t>to make their mark, and find something </a:t>
            </a:r>
            <a:r>
              <a:rPr lang="en-US" dirty="0" smtClean="0">
                <a:latin typeface="Arial" charset="0"/>
                <a:ea typeface="Arial" charset="0"/>
                <a:cs typeface="Arial" charset="0"/>
              </a:rPr>
              <a:t>neat</a:t>
            </a:r>
          </a:p>
          <a:p>
            <a:pPr lvl="1"/>
            <a:r>
              <a:rPr lang="en-US" dirty="0" smtClean="0">
                <a:latin typeface="Arial" charset="0"/>
                <a:ea typeface="Arial" charset="0"/>
                <a:cs typeface="Arial" charset="0"/>
              </a:rPr>
              <a:t>Two sides of the same coin, creates synergy</a:t>
            </a:r>
          </a:p>
          <a:p>
            <a:pPr lvl="1"/>
            <a:r>
              <a:rPr lang="en-US" dirty="0" smtClean="0">
                <a:latin typeface="Arial" charset="0"/>
                <a:ea typeface="Arial" charset="0"/>
                <a:cs typeface="Arial" charset="0"/>
              </a:rPr>
              <a:t>“Performance” more important than dialogue….</a:t>
            </a:r>
            <a:endParaRPr lang="en-US" dirty="0">
              <a:latin typeface="Arial" charset="0"/>
              <a:ea typeface="Arial" charset="0"/>
              <a:cs typeface="Arial" charset="0"/>
            </a:endParaRPr>
          </a:p>
        </p:txBody>
      </p:sp>
      <p:sp>
        <p:nvSpPr>
          <p:cNvPr id="327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AEAB31F-46DA-D141-B69A-118F9BCE91F5}" type="slidenum">
              <a:rPr lang="en-US" sz="1400" b="0">
                <a:latin typeface="Times New Roman" charset="0"/>
              </a:rPr>
              <a:pPr eaLnBrk="1" hangingPunct="1"/>
              <a:t>38</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7DAD9C0-88C2-234E-B815-BB2134B951FC}" type="slidenum">
              <a:rPr lang="en-US" sz="1400" b="0">
                <a:latin typeface="Times New Roman" charset="0"/>
              </a:rPr>
              <a:pPr eaLnBrk="1" hangingPunct="1"/>
              <a:t>39</a:t>
            </a:fld>
            <a:endParaRPr lang="en-US" sz="1400" b="0">
              <a:latin typeface="Times New Roman" charset="0"/>
            </a:endParaRPr>
          </a:p>
        </p:txBody>
      </p:sp>
      <p:sp>
        <p:nvSpPr>
          <p:cNvPr id="35843"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Web Components</a:t>
            </a:r>
            <a:endParaRPr lang="en-US" dirty="0">
              <a:latin typeface="Helvetica" charset="0"/>
              <a:ea typeface="ＭＳ Ｐゴシック" charset="0"/>
              <a:cs typeface="ＭＳ Ｐゴシック" charset="0"/>
            </a:endParaRPr>
          </a:p>
        </p:txBody>
      </p:sp>
      <p:sp>
        <p:nvSpPr>
          <p:cNvPr id="1064963" name="Rectangle 3"/>
          <p:cNvSpPr>
            <a:spLocks noGrp="1" noChangeArrowheads="1"/>
          </p:cNvSpPr>
          <p:nvPr>
            <p:ph type="body" idx="1"/>
          </p:nvPr>
        </p:nvSpPr>
        <p:spPr/>
        <p:txBody>
          <a:bodyPr/>
          <a:lstStyle/>
          <a:p>
            <a:pPr>
              <a:lnSpc>
                <a:spcPct val="90000"/>
              </a:lnSpc>
            </a:pPr>
            <a:r>
              <a:rPr lang="en-US" dirty="0" smtClean="0">
                <a:latin typeface="Arial" charset="0"/>
                <a:cs typeface="Arial" charset="0"/>
              </a:rPr>
              <a:t>Infrastructure:</a:t>
            </a:r>
          </a:p>
          <a:p>
            <a:pPr lvl="1">
              <a:lnSpc>
                <a:spcPct val="90000"/>
              </a:lnSpc>
            </a:pPr>
            <a:r>
              <a:rPr lang="en-US" dirty="0" smtClean="0">
                <a:latin typeface="Arial" charset="0"/>
                <a:cs typeface="Arial" charset="0"/>
              </a:rPr>
              <a:t>Clients</a:t>
            </a:r>
            <a:endParaRPr lang="en-US" dirty="0">
              <a:latin typeface="Arial" charset="0"/>
              <a:cs typeface="Arial" charset="0"/>
            </a:endParaRPr>
          </a:p>
          <a:p>
            <a:pPr lvl="1">
              <a:lnSpc>
                <a:spcPct val="90000"/>
              </a:lnSpc>
            </a:pPr>
            <a:r>
              <a:rPr lang="en-US" dirty="0" smtClean="0">
                <a:latin typeface="Arial" charset="0"/>
                <a:cs typeface="Arial" charset="0"/>
              </a:rPr>
              <a:t>Servers</a:t>
            </a:r>
          </a:p>
          <a:p>
            <a:pPr lvl="1">
              <a:lnSpc>
                <a:spcPct val="90000"/>
              </a:lnSpc>
            </a:pPr>
            <a:r>
              <a:rPr lang="en-US" dirty="0" smtClean="0">
                <a:solidFill>
                  <a:srgbClr val="000000"/>
                </a:solidFill>
                <a:latin typeface="Arial" charset="0"/>
                <a:cs typeface="Arial" charset="0"/>
              </a:rPr>
              <a:t>Proxies</a:t>
            </a:r>
          </a:p>
          <a:p>
            <a:pPr lvl="1">
              <a:lnSpc>
                <a:spcPct val="90000"/>
              </a:lnSpc>
            </a:pPr>
            <a:endParaRPr lang="en-US" dirty="0">
              <a:solidFill>
                <a:srgbClr val="000000"/>
              </a:solidFill>
              <a:latin typeface="Arial" charset="0"/>
              <a:cs typeface="Arial" charset="0"/>
            </a:endParaRPr>
          </a:p>
          <a:p>
            <a:pPr>
              <a:lnSpc>
                <a:spcPct val="90000"/>
              </a:lnSpc>
            </a:pPr>
            <a:r>
              <a:rPr lang="en-US" dirty="0" smtClean="0">
                <a:solidFill>
                  <a:srgbClr val="000000"/>
                </a:solidFill>
                <a:latin typeface="Arial" charset="0"/>
                <a:cs typeface="Arial" charset="0"/>
              </a:rPr>
              <a:t>Content:</a:t>
            </a:r>
          </a:p>
          <a:p>
            <a:pPr lvl="1">
              <a:lnSpc>
                <a:spcPct val="90000"/>
              </a:lnSpc>
            </a:pPr>
            <a:r>
              <a:rPr lang="en-US" dirty="0" smtClean="0">
                <a:solidFill>
                  <a:srgbClr val="000000"/>
                </a:solidFill>
                <a:latin typeface="Arial" charset="0"/>
                <a:cs typeface="Arial" charset="0"/>
              </a:rPr>
              <a:t>Individual objects (files, etc.)</a:t>
            </a:r>
          </a:p>
          <a:p>
            <a:pPr lvl="1">
              <a:lnSpc>
                <a:spcPct val="90000"/>
              </a:lnSpc>
            </a:pPr>
            <a:r>
              <a:rPr lang="en-US" dirty="0" smtClean="0">
                <a:solidFill>
                  <a:srgbClr val="000000"/>
                </a:solidFill>
                <a:latin typeface="Arial" charset="0"/>
                <a:cs typeface="Arial" charset="0"/>
              </a:rPr>
              <a:t>Web sites (coherent collection of objects)</a:t>
            </a:r>
          </a:p>
          <a:p>
            <a:pPr lvl="1">
              <a:lnSpc>
                <a:spcPct val="90000"/>
              </a:lnSpc>
            </a:pPr>
            <a:endParaRPr lang="en-US" dirty="0">
              <a:solidFill>
                <a:srgbClr val="000000"/>
              </a:solidFill>
              <a:latin typeface="Arial" charset="0"/>
              <a:cs typeface="Arial" charset="0"/>
            </a:endParaRPr>
          </a:p>
          <a:p>
            <a:pPr>
              <a:lnSpc>
                <a:spcPct val="90000"/>
              </a:lnSpc>
            </a:pPr>
            <a:r>
              <a:rPr lang="en-US" dirty="0" smtClean="0">
                <a:solidFill>
                  <a:srgbClr val="000000"/>
                </a:solidFill>
                <a:latin typeface="Arial" charset="0"/>
                <a:cs typeface="Arial" charset="0"/>
              </a:rPr>
              <a:t>Implementation</a:t>
            </a:r>
          </a:p>
          <a:p>
            <a:pPr lvl="1">
              <a:lnSpc>
                <a:spcPct val="90000"/>
              </a:lnSpc>
            </a:pPr>
            <a:r>
              <a:rPr lang="en-US" dirty="0" smtClean="0">
                <a:solidFill>
                  <a:srgbClr val="000000"/>
                </a:solidFill>
                <a:latin typeface="Arial" charset="0"/>
                <a:cs typeface="Arial" charset="0"/>
              </a:rPr>
              <a:t>HTML: formatting content</a:t>
            </a:r>
          </a:p>
          <a:p>
            <a:pPr lvl="1">
              <a:lnSpc>
                <a:spcPct val="90000"/>
              </a:lnSpc>
            </a:pPr>
            <a:r>
              <a:rPr lang="en-US" dirty="0" smtClean="0">
                <a:solidFill>
                  <a:srgbClr val="000000"/>
                </a:solidFill>
                <a:latin typeface="Arial" charset="0"/>
                <a:cs typeface="Arial" charset="0"/>
              </a:rPr>
              <a:t>URL: naming content</a:t>
            </a:r>
          </a:p>
          <a:p>
            <a:pPr lvl="1">
              <a:lnSpc>
                <a:spcPct val="90000"/>
              </a:lnSpc>
            </a:pPr>
            <a:r>
              <a:rPr lang="en-US" dirty="0" smtClean="0">
                <a:solidFill>
                  <a:srgbClr val="000000"/>
                </a:solidFill>
                <a:latin typeface="Arial" charset="0"/>
                <a:cs typeface="Arial" charset="0"/>
              </a:rPr>
              <a:t>HTTP: protocol for exchanging content</a:t>
            </a:r>
          </a:p>
          <a:p>
            <a:pPr lvl="1">
              <a:lnSpc>
                <a:spcPct val="90000"/>
              </a:lnSpc>
            </a:pPr>
            <a:endParaRPr lang="en-US" dirty="0" smtClean="0">
              <a:solidFill>
                <a:srgbClr val="000000"/>
              </a:solidFill>
              <a:latin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4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4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4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4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496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6496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6496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64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6496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33446981-F131-DC41-B9DA-356F147DB2AB}" type="slidenum">
              <a:rPr lang="en-US" sz="1400" b="0">
                <a:latin typeface="Times New Roman" charset="0"/>
              </a:rPr>
              <a:pPr eaLnBrk="1" hangingPunct="1"/>
              <a:t>4</a:t>
            </a:fld>
            <a:endParaRPr lang="en-US" sz="1400" b="0">
              <a:latin typeface="Times New Roman" charset="0"/>
            </a:endParaRPr>
          </a:p>
        </p:txBody>
      </p:sp>
      <p:sp>
        <p:nvSpPr>
          <p:cNvPr id="59395" name="Rectangle 2"/>
          <p:cNvSpPr>
            <a:spLocks noGrp="1" noChangeArrowheads="1"/>
          </p:cNvSpPr>
          <p:nvPr>
            <p:ph type="ctrTitle"/>
          </p:nvPr>
        </p:nvSpPr>
        <p:spPr/>
        <p:txBody>
          <a:bodyPr/>
          <a:lstStyle/>
          <a:p>
            <a:r>
              <a:rPr lang="en-US">
                <a:latin typeface="Helvetica" charset="0"/>
                <a:ea typeface="ＭＳ Ｐゴシック" charset="0"/>
                <a:cs typeface="ＭＳ Ｐゴシック" charset="0"/>
              </a:rPr>
              <a:t>DNS</a:t>
            </a:r>
          </a:p>
        </p:txBody>
      </p:sp>
      <p:sp>
        <p:nvSpPr>
          <p:cNvPr id="59396" name="Rectangle 3"/>
          <p:cNvSpPr>
            <a:spLocks noGrp="1" noChangeArrowheads="1"/>
          </p:cNvSpPr>
          <p:nvPr>
            <p:ph type="subTitle" idx="1"/>
          </p:nvPr>
        </p:nvSpPr>
        <p:spPr/>
        <p:txBody>
          <a:bodyPr/>
          <a:lstStyle/>
          <a:p>
            <a:endParaRPr lang="en-US">
              <a:latin typeface="Arial"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9827C9C-961F-8644-BAEF-36ED247F04F1}" type="slidenum">
              <a:rPr lang="en-US" sz="1400" b="0">
                <a:latin typeface="Times New Roman" charset="0"/>
              </a:rPr>
              <a:pPr eaLnBrk="1" hangingPunct="1"/>
              <a:t>40</a:t>
            </a:fld>
            <a:endParaRPr lang="en-US" sz="1400" b="0">
              <a:latin typeface="Times New Roman" charset="0"/>
            </a:endParaRPr>
          </a:p>
        </p:txBody>
      </p:sp>
      <p:sp>
        <p:nvSpPr>
          <p:cNvPr id="38915" name="Rectangle 4"/>
          <p:cNvSpPr>
            <a:spLocks noGrp="1" noChangeArrowheads="1"/>
          </p:cNvSpPr>
          <p:nvPr>
            <p:ph type="title"/>
          </p:nvPr>
        </p:nvSpPr>
        <p:spPr>
          <a:xfrm>
            <a:off x="304800" y="381000"/>
            <a:ext cx="8458200" cy="685800"/>
          </a:xfrm>
        </p:spPr>
        <p:txBody>
          <a:bodyPr/>
          <a:lstStyle/>
          <a:p>
            <a:pPr>
              <a:tabLst>
                <a:tab pos="8234363" algn="r"/>
              </a:tabLst>
            </a:pPr>
            <a:r>
              <a:rPr lang="en-US" dirty="0" smtClean="0">
                <a:latin typeface="Helvetica" charset="0"/>
                <a:ea typeface="ＭＳ Ｐゴシック" charset="0"/>
                <a:cs typeface="ＭＳ Ｐゴシック" charset="0"/>
              </a:rPr>
              <a:t>HTML: </a:t>
            </a:r>
            <a:r>
              <a:rPr lang="en-US" dirty="0" err="1">
                <a:latin typeface="Arial" charset="0"/>
                <a:cs typeface="Arial" charset="0"/>
              </a:rPr>
              <a:t>HyperText</a:t>
            </a:r>
            <a:r>
              <a:rPr lang="en-US" dirty="0">
                <a:latin typeface="Arial" charset="0"/>
                <a:cs typeface="Arial" charset="0"/>
              </a:rPr>
              <a:t> Markup Language </a:t>
            </a:r>
            <a:endParaRPr lang="en-US" dirty="0">
              <a:latin typeface="Helvetica" charset="0"/>
              <a:ea typeface="ＭＳ Ｐゴシック" charset="0"/>
              <a:cs typeface="ＭＳ Ｐゴシック" charset="0"/>
            </a:endParaRPr>
          </a:p>
        </p:txBody>
      </p:sp>
      <p:sp>
        <p:nvSpPr>
          <p:cNvPr id="1052677" name="Rectangle 5"/>
          <p:cNvSpPr>
            <a:spLocks noGrp="1" noChangeArrowheads="1"/>
          </p:cNvSpPr>
          <p:nvPr>
            <p:ph type="body" idx="1"/>
          </p:nvPr>
        </p:nvSpPr>
        <p:spPr/>
        <p:txBody>
          <a:bodyPr/>
          <a:lstStyle/>
          <a:p>
            <a:r>
              <a:rPr lang="en-US" dirty="0">
                <a:latin typeface="Arial" charset="0"/>
                <a:cs typeface="Arial" charset="0"/>
              </a:rPr>
              <a:t>A </a:t>
            </a:r>
            <a:r>
              <a:rPr lang="en-US" i="1" dirty="0">
                <a:latin typeface="Arial" charset="0"/>
                <a:cs typeface="Arial" charset="0"/>
              </a:rPr>
              <a:t>Web page</a:t>
            </a:r>
            <a:r>
              <a:rPr lang="en-US" dirty="0">
                <a:latin typeface="Arial" charset="0"/>
                <a:cs typeface="Arial" charset="0"/>
              </a:rPr>
              <a:t> </a:t>
            </a:r>
            <a:r>
              <a:rPr lang="en-US" dirty="0" smtClean="0">
                <a:latin typeface="Arial" charset="0"/>
                <a:cs typeface="Arial" charset="0"/>
              </a:rPr>
              <a:t>has:</a:t>
            </a:r>
            <a:endParaRPr lang="en-US" dirty="0">
              <a:latin typeface="Arial" charset="0"/>
              <a:cs typeface="Arial" charset="0"/>
            </a:endParaRPr>
          </a:p>
          <a:p>
            <a:pPr lvl="1"/>
            <a:r>
              <a:rPr lang="en-US" dirty="0">
                <a:latin typeface="Arial" charset="0"/>
                <a:ea typeface="Arial" charset="0"/>
                <a:cs typeface="Arial" charset="0"/>
              </a:rPr>
              <a:t>Base HTML file</a:t>
            </a:r>
          </a:p>
          <a:p>
            <a:pPr lvl="1"/>
            <a:r>
              <a:rPr lang="en-US" dirty="0">
                <a:latin typeface="Arial" charset="0"/>
                <a:ea typeface="Arial" charset="0"/>
                <a:cs typeface="Arial" charset="0"/>
              </a:rPr>
              <a:t>Referenced objects (</a:t>
            </a:r>
            <a:r>
              <a:rPr lang="en-US" i="1" dirty="0">
                <a:latin typeface="Arial" charset="0"/>
                <a:ea typeface="Arial" charset="0"/>
                <a:cs typeface="Arial" charset="0"/>
              </a:rPr>
              <a:t>e.g.</a:t>
            </a:r>
            <a:r>
              <a:rPr lang="en-US" dirty="0">
                <a:latin typeface="Arial" charset="0"/>
                <a:ea typeface="Arial" charset="0"/>
                <a:cs typeface="Arial" charset="0"/>
              </a:rPr>
              <a:t>, images</a:t>
            </a:r>
            <a:r>
              <a:rPr lang="en-US" dirty="0" smtClean="0">
                <a:latin typeface="Arial" charset="0"/>
                <a:ea typeface="Arial" charset="0"/>
                <a:cs typeface="Arial" charset="0"/>
              </a:rPr>
              <a:t>)</a:t>
            </a:r>
          </a:p>
          <a:p>
            <a:pPr lvl="1"/>
            <a:endParaRPr lang="en-US" dirty="0">
              <a:latin typeface="Arial" charset="0"/>
              <a:ea typeface="Arial" charset="0"/>
              <a:cs typeface="Arial" charset="0"/>
            </a:endParaRPr>
          </a:p>
          <a:p>
            <a:r>
              <a:rPr lang="en-US" dirty="0" smtClean="0">
                <a:latin typeface="Arial" charset="0"/>
                <a:ea typeface="Arial" charset="0"/>
                <a:cs typeface="Arial" charset="0"/>
              </a:rPr>
              <a:t>HTML has several </a:t>
            </a:r>
            <a:r>
              <a:rPr lang="en-US" dirty="0">
                <a:latin typeface="Arial" charset="0"/>
                <a:ea typeface="Arial" charset="0"/>
                <a:cs typeface="Arial" charset="0"/>
              </a:rPr>
              <a:t>functions:</a:t>
            </a:r>
          </a:p>
          <a:p>
            <a:pPr lvl="1"/>
            <a:r>
              <a:rPr lang="en-US" dirty="0">
                <a:latin typeface="Arial" charset="0"/>
                <a:ea typeface="Arial" charset="0"/>
                <a:cs typeface="Arial" charset="0"/>
              </a:rPr>
              <a:t>Format </a:t>
            </a:r>
            <a:r>
              <a:rPr lang="en-US" dirty="0" smtClean="0">
                <a:latin typeface="Arial" charset="0"/>
                <a:ea typeface="Arial" charset="0"/>
                <a:cs typeface="Arial" charset="0"/>
              </a:rPr>
              <a:t>text</a:t>
            </a:r>
            <a:endParaRPr lang="en-US" dirty="0">
              <a:latin typeface="Arial" charset="0"/>
              <a:ea typeface="Arial" charset="0"/>
              <a:cs typeface="Arial" charset="0"/>
            </a:endParaRPr>
          </a:p>
          <a:p>
            <a:pPr lvl="1"/>
            <a:r>
              <a:rPr lang="en-US" dirty="0" smtClean="0">
                <a:latin typeface="Arial" charset="0"/>
                <a:ea typeface="Arial" charset="0"/>
                <a:cs typeface="Arial" charset="0"/>
              </a:rPr>
              <a:t>Reference images</a:t>
            </a:r>
            <a:endParaRPr lang="en-US" dirty="0">
              <a:latin typeface="Arial" charset="0"/>
              <a:ea typeface="Arial" charset="0"/>
              <a:cs typeface="Arial" charset="0"/>
            </a:endParaRPr>
          </a:p>
          <a:p>
            <a:pPr lvl="1"/>
            <a:r>
              <a:rPr lang="en-US" dirty="0" smtClean="0">
                <a:latin typeface="Arial" charset="0"/>
                <a:ea typeface="Arial" charset="0"/>
                <a:cs typeface="Arial" charset="0"/>
              </a:rPr>
              <a:t>Embed </a:t>
            </a:r>
            <a:r>
              <a:rPr lang="en-US" i="1" dirty="0">
                <a:latin typeface="Arial" charset="0"/>
                <a:ea typeface="Arial" charset="0"/>
                <a:cs typeface="Arial" charset="0"/>
              </a:rPr>
              <a:t>hyperlinks</a:t>
            </a:r>
            <a:r>
              <a:rPr lang="en-US" dirty="0">
                <a:latin typeface="Arial" charset="0"/>
                <a:ea typeface="Arial" charset="0"/>
                <a:cs typeface="Arial" charset="0"/>
              </a:rPr>
              <a:t> (HREF</a:t>
            </a:r>
            <a:r>
              <a:rPr lang="en-US" dirty="0" smtClean="0">
                <a:latin typeface="Arial" charset="0"/>
                <a:ea typeface="Arial" charset="0"/>
                <a:cs typeface="Arial" charset="0"/>
              </a:rPr>
              <a:t>)</a:t>
            </a: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26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267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26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267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5267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5267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267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267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45A3EB8-F5C1-724F-B2D4-56110F3912CE}" type="slidenum">
              <a:rPr lang="en-US" sz="1400" b="0">
                <a:latin typeface="Times New Roman" charset="0"/>
              </a:rPr>
              <a:pPr eaLnBrk="1" hangingPunct="1"/>
              <a:t>41</a:t>
            </a:fld>
            <a:endParaRPr lang="en-US" sz="1400" b="0">
              <a:latin typeface="Times New Roman" charset="0"/>
            </a:endParaRPr>
          </a:p>
        </p:txBody>
      </p:sp>
      <p:sp>
        <p:nvSpPr>
          <p:cNvPr id="44035" name="Rectangle 2"/>
          <p:cNvSpPr>
            <a:spLocks noGrp="1" noChangeArrowheads="1"/>
          </p:cNvSpPr>
          <p:nvPr>
            <p:ph type="title"/>
          </p:nvPr>
        </p:nvSpPr>
        <p:spPr>
          <a:xfrm>
            <a:off x="304800" y="381000"/>
            <a:ext cx="8458200" cy="685800"/>
          </a:xfrm>
        </p:spPr>
        <p:txBody>
          <a:bodyPr/>
          <a:lstStyle/>
          <a:p>
            <a:pPr>
              <a:tabLst>
                <a:tab pos="8234363" algn="r"/>
              </a:tabLst>
            </a:pPr>
            <a:r>
              <a:rPr lang="en-US">
                <a:latin typeface="Helvetica" charset="0"/>
                <a:ea typeface="ＭＳ Ｐゴシック" charset="0"/>
                <a:cs typeface="ＭＳ Ｐゴシック" charset="0"/>
              </a:rPr>
              <a:t>URL Syntax</a:t>
            </a:r>
            <a:endParaRPr lang="en-US" sz="2400">
              <a:latin typeface="Helvetica" charset="0"/>
              <a:ea typeface="ＭＳ Ｐゴシック" charset="0"/>
              <a:cs typeface="ＭＳ Ｐゴシック" charset="0"/>
            </a:endParaRPr>
          </a:p>
        </p:txBody>
      </p:sp>
      <p:sp>
        <p:nvSpPr>
          <p:cNvPr id="44036" name="Rectangle 3"/>
          <p:cNvSpPr>
            <a:spLocks noGrp="1" noChangeArrowheads="1"/>
          </p:cNvSpPr>
          <p:nvPr>
            <p:ph type="body" idx="1"/>
          </p:nvPr>
        </p:nvSpPr>
        <p:spPr>
          <a:xfrm>
            <a:off x="381000" y="1447800"/>
            <a:ext cx="8534400" cy="533400"/>
          </a:xfrm>
        </p:spPr>
        <p:txBody>
          <a:bodyPr/>
          <a:lstStyle/>
          <a:p>
            <a:pPr marL="342900" indent="-342900" algn="ctr">
              <a:buFontTx/>
              <a:buNone/>
            </a:pPr>
            <a:r>
              <a:rPr lang="en-US" b="1" i="1">
                <a:latin typeface="Times" charset="0"/>
                <a:cs typeface="Courier New" charset="0"/>
              </a:rPr>
              <a:t>protocol</a:t>
            </a:r>
            <a:r>
              <a:rPr lang="en-US" b="1" i="1">
                <a:latin typeface="Courier New" charset="0"/>
                <a:cs typeface="Courier New" charset="0"/>
              </a:rPr>
              <a:t>://</a:t>
            </a:r>
            <a:r>
              <a:rPr lang="en-US" b="1" i="1">
                <a:latin typeface="Times" charset="0"/>
                <a:cs typeface="Courier New" charset="0"/>
              </a:rPr>
              <a:t>hostname</a:t>
            </a:r>
            <a:r>
              <a:rPr lang="en-US" i="1">
                <a:solidFill>
                  <a:srgbClr val="0000FF"/>
                </a:solidFill>
                <a:latin typeface="Times" charset="0"/>
                <a:cs typeface="Courier New" charset="0"/>
              </a:rPr>
              <a:t>[</a:t>
            </a:r>
            <a:r>
              <a:rPr lang="en-US" b="1" i="1">
                <a:latin typeface="Courier New" charset="0"/>
                <a:cs typeface="Courier New" charset="0"/>
              </a:rPr>
              <a:t>:</a:t>
            </a:r>
            <a:r>
              <a:rPr lang="en-US" b="1" i="1">
                <a:latin typeface="Times" charset="0"/>
                <a:cs typeface="Courier New" charset="0"/>
              </a:rPr>
              <a:t>port</a:t>
            </a:r>
            <a:r>
              <a:rPr lang="en-US" i="1">
                <a:solidFill>
                  <a:srgbClr val="0000FF"/>
                </a:solidFill>
                <a:latin typeface="Times" charset="0"/>
                <a:cs typeface="Courier New" charset="0"/>
              </a:rPr>
              <a:t>]</a:t>
            </a:r>
            <a:r>
              <a:rPr lang="en-US" b="1" i="1">
                <a:latin typeface="Courier New" charset="0"/>
                <a:cs typeface="Courier New" charset="0"/>
              </a:rPr>
              <a:t>/</a:t>
            </a:r>
            <a:r>
              <a:rPr lang="en-US" b="1" i="1">
                <a:latin typeface="Times" charset="0"/>
                <a:cs typeface="Courier New" charset="0"/>
              </a:rPr>
              <a:t>directorypath</a:t>
            </a:r>
            <a:r>
              <a:rPr lang="en-US" b="1" i="1">
                <a:latin typeface="Courier New" charset="0"/>
                <a:cs typeface="Courier New" charset="0"/>
              </a:rPr>
              <a:t>/</a:t>
            </a:r>
            <a:r>
              <a:rPr lang="en-US" b="1" i="1">
                <a:latin typeface="Times" charset="0"/>
                <a:cs typeface="Courier New" charset="0"/>
              </a:rPr>
              <a:t>resource</a:t>
            </a:r>
            <a:endParaRPr lang="en-US" i="1">
              <a:latin typeface="Arial" charset="0"/>
              <a:cs typeface="Arial" charset="0"/>
            </a:endParaRPr>
          </a:p>
        </p:txBody>
      </p:sp>
      <p:graphicFrame>
        <p:nvGraphicFramePr>
          <p:cNvPr id="1141848" name="Group 88"/>
          <p:cNvGraphicFramePr>
            <a:graphicFrameLocks noGrp="1"/>
          </p:cNvGraphicFramePr>
          <p:nvPr>
            <p:extLst>
              <p:ext uri="{D42A27DB-BD31-4B8C-83A1-F6EECF244321}">
                <p14:modId xmlns:p14="http://schemas.microsoft.com/office/powerpoint/2010/main" val="3035060519"/>
              </p:ext>
            </p:extLst>
          </p:nvPr>
        </p:nvGraphicFramePr>
        <p:xfrm>
          <a:off x="609600" y="2209800"/>
          <a:ext cx="8153400" cy="4532376"/>
        </p:xfrm>
        <a:graphic>
          <a:graphicData uri="http://schemas.openxmlformats.org/drawingml/2006/table">
            <a:tbl>
              <a:tblPr/>
              <a:tblGrid>
                <a:gridCol w="2286000"/>
                <a:gridCol w="5867400"/>
              </a:tblGrid>
              <a:tr h="5334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1" u="none" strike="noStrike" cap="none" normalizeH="0" baseline="0" dirty="0">
                          <a:ln>
                            <a:noFill/>
                          </a:ln>
                          <a:solidFill>
                            <a:schemeClr val="tx1"/>
                          </a:solidFill>
                          <a:effectLst/>
                          <a:latin typeface="Arial" charset="0"/>
                          <a:ea typeface="ＭＳ Ｐゴシック" charset="0"/>
                          <a:cs typeface="Arial" charset="0"/>
                        </a:rPr>
                        <a:t>protocol</a:t>
                      </a:r>
                      <a:endParaRPr kumimoji="0" lang="en-US" sz="2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Arial" charset="0"/>
                        </a:rPr>
                        <a:t>http, ftp, https, smtp, rtsp, </a:t>
                      </a:r>
                      <a:r>
                        <a:rPr kumimoji="0" lang="en-US" sz="2400" b="0" i="1" u="none" strike="noStrike" cap="none" normalizeH="0" baseline="0">
                          <a:ln>
                            <a:noFill/>
                          </a:ln>
                          <a:solidFill>
                            <a:schemeClr val="tx1"/>
                          </a:solidFill>
                          <a:effectLst/>
                          <a:latin typeface="Arial" charset="0"/>
                          <a:ea typeface="ＭＳ Ｐゴシック" charset="0"/>
                          <a:cs typeface="Arial" charset="0"/>
                        </a:rPr>
                        <a:t>etc</a:t>
                      </a:r>
                      <a:r>
                        <a:rPr kumimoji="0" lang="en-US" sz="2400" b="0" i="0" u="none" strike="noStrike" cap="none" normalizeH="0" baseline="0">
                          <a:ln>
                            <a:noFill/>
                          </a:ln>
                          <a:solidFill>
                            <a:schemeClr val="tx1"/>
                          </a:solidFill>
                          <a:effectLst/>
                          <a:latin typeface="Arial" charset="0"/>
                          <a:ea typeface="ＭＳ Ｐゴシック" charset="0"/>
                          <a:cs typeface="Arial" charset="0"/>
                        </a:rPr>
                        <a:t>.</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5461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1" u="none" strike="noStrike" cap="none" normalizeH="0" baseline="0">
                          <a:ln>
                            <a:noFill/>
                          </a:ln>
                          <a:solidFill>
                            <a:schemeClr val="tx1"/>
                          </a:solidFill>
                          <a:effectLst/>
                          <a:latin typeface="Arial" charset="0"/>
                          <a:ea typeface="ＭＳ Ｐゴシック" charset="0"/>
                          <a:cs typeface="Arial" charset="0"/>
                        </a:rPr>
                        <a:t>hostname</a:t>
                      </a:r>
                      <a:endParaRPr kumimoji="0" lang="en-US" sz="24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charset="0"/>
                          <a:cs typeface="Arial" charset="0"/>
                        </a:rPr>
                        <a:t>DNS name, </a:t>
                      </a:r>
                      <a:r>
                        <a:rPr kumimoji="0" lang="en-US" sz="2400" b="0" i="0" u="none" strike="noStrike" cap="none" normalizeH="0" baseline="0" dirty="0">
                          <a:ln>
                            <a:noFill/>
                          </a:ln>
                          <a:solidFill>
                            <a:schemeClr val="tx1"/>
                          </a:solidFill>
                          <a:effectLst/>
                          <a:latin typeface="Arial" charset="0"/>
                          <a:ea typeface="ＭＳ Ｐゴシック" charset="0"/>
                          <a:cs typeface="Arial" charset="0"/>
                        </a:rPr>
                        <a:t>IP address</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8255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1" u="none" strike="noStrike" cap="none" normalizeH="0" baseline="0">
                          <a:ln>
                            <a:noFill/>
                          </a:ln>
                          <a:solidFill>
                            <a:schemeClr val="tx1"/>
                          </a:solidFill>
                          <a:effectLst/>
                          <a:latin typeface="Arial" charset="0"/>
                          <a:ea typeface="ＭＳ Ｐゴシック" charset="0"/>
                          <a:cs typeface="Arial" charset="0"/>
                        </a:rPr>
                        <a:t>port</a:t>
                      </a:r>
                      <a:endParaRPr kumimoji="0" lang="en-US" sz="24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Arial" charset="0"/>
                        </a:rPr>
                        <a:t>Defaults to protocol</a:t>
                      </a:r>
                      <a:r>
                        <a:rPr kumimoji="0" lang="ja-JP" altLang="en-US" sz="2400" b="0" i="0" u="none" strike="noStrike" cap="none" normalizeH="0" baseline="0" dirty="0">
                          <a:ln>
                            <a:noFill/>
                          </a:ln>
                          <a:solidFill>
                            <a:schemeClr val="tx1"/>
                          </a:solidFill>
                          <a:effectLst/>
                          <a:latin typeface="Arial" charset="0"/>
                          <a:ea typeface="ＭＳ Ｐゴシック" charset="0"/>
                          <a:cs typeface="Arial" charset="0"/>
                        </a:rPr>
                        <a:t>’</a:t>
                      </a:r>
                      <a:r>
                        <a:rPr kumimoji="0" lang="en-US" sz="2400" b="0" i="0" u="none" strike="noStrike" cap="none" normalizeH="0" baseline="0" dirty="0">
                          <a:ln>
                            <a:noFill/>
                          </a:ln>
                          <a:solidFill>
                            <a:schemeClr val="tx1"/>
                          </a:solidFill>
                          <a:effectLst/>
                          <a:latin typeface="Arial" charset="0"/>
                          <a:ea typeface="ＭＳ Ｐゴシック" charset="0"/>
                          <a:cs typeface="Arial" charset="0"/>
                        </a:rPr>
                        <a:t>s standard port</a:t>
                      </a:r>
                      <a:br>
                        <a:rPr kumimoji="0" lang="en-US" sz="2400" b="0" i="0" u="none" strike="noStrike" cap="none" normalizeH="0" baseline="0" dirty="0">
                          <a:ln>
                            <a:noFill/>
                          </a:ln>
                          <a:solidFill>
                            <a:schemeClr val="tx1"/>
                          </a:solidFill>
                          <a:effectLst/>
                          <a:latin typeface="Arial" charset="0"/>
                          <a:ea typeface="ＭＳ Ｐゴシック" charset="0"/>
                          <a:cs typeface="Arial" charset="0"/>
                        </a:rPr>
                      </a:br>
                      <a:r>
                        <a:rPr kumimoji="0" lang="en-US" sz="1800" b="0" i="1" u="none" strike="noStrike" cap="none" normalizeH="0" baseline="0" dirty="0">
                          <a:ln>
                            <a:noFill/>
                          </a:ln>
                          <a:solidFill>
                            <a:schemeClr val="tx1"/>
                          </a:solidFill>
                          <a:effectLst/>
                          <a:latin typeface="Arial" charset="0"/>
                          <a:ea typeface="ＭＳ Ｐゴシック" charset="0"/>
                          <a:cs typeface="Arial" charset="0"/>
                        </a:rPr>
                        <a:t>e.g.</a:t>
                      </a:r>
                      <a:r>
                        <a:rPr kumimoji="0" lang="en-US" sz="1800" b="0" i="0" u="none" strike="noStrike" cap="none" normalizeH="0" baseline="0" dirty="0">
                          <a:ln>
                            <a:noFill/>
                          </a:ln>
                          <a:solidFill>
                            <a:schemeClr val="tx1"/>
                          </a:solidFill>
                          <a:effectLst/>
                          <a:latin typeface="Arial" charset="0"/>
                          <a:ea typeface="ＭＳ Ｐゴシック" charset="0"/>
                          <a:cs typeface="Arial" charset="0"/>
                        </a:rPr>
                        <a:t> http: </a:t>
                      </a:r>
                      <a:r>
                        <a:rPr kumimoji="0" lang="en-US" sz="1800" b="0" i="0" u="none" strike="noStrike" cap="none" normalizeH="0" baseline="0" dirty="0" smtClean="0">
                          <a:ln>
                            <a:noFill/>
                          </a:ln>
                          <a:solidFill>
                            <a:schemeClr val="tx1"/>
                          </a:solidFill>
                          <a:effectLst/>
                          <a:latin typeface="Arial" charset="0"/>
                          <a:ea typeface="ＭＳ Ｐゴシック" charset="0"/>
                          <a:cs typeface="Arial" charset="0"/>
                        </a:rPr>
                        <a:t>80  </a:t>
                      </a:r>
                      <a:r>
                        <a:rPr kumimoji="0" lang="en-US" sz="1800" b="0" i="0" u="none" strike="noStrike" cap="none" normalizeH="0" baseline="0" dirty="0">
                          <a:ln>
                            <a:noFill/>
                          </a:ln>
                          <a:solidFill>
                            <a:schemeClr val="tx1"/>
                          </a:solidFill>
                          <a:effectLst/>
                          <a:latin typeface="Arial" charset="0"/>
                          <a:ea typeface="ＭＳ Ｐゴシック" charset="0"/>
                          <a:cs typeface="Arial" charset="0"/>
                        </a:rPr>
                        <a:t>https: </a:t>
                      </a:r>
                      <a:r>
                        <a:rPr kumimoji="0" lang="en-US" sz="1800" b="0" i="0" u="none" strike="noStrike" cap="none" normalizeH="0" baseline="0" dirty="0" smtClean="0">
                          <a:ln>
                            <a:noFill/>
                          </a:ln>
                          <a:solidFill>
                            <a:schemeClr val="tx1"/>
                          </a:solidFill>
                          <a:effectLst/>
                          <a:latin typeface="Arial" charset="0"/>
                          <a:ea typeface="ＭＳ Ｐゴシック" charset="0"/>
                          <a:cs typeface="Arial" charset="0"/>
                        </a:rPr>
                        <a:t>443</a:t>
                      </a:r>
                      <a:endParaRPr kumimoji="0" lang="en-US" sz="2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1" u="none" strike="noStrike" cap="none" normalizeH="0" baseline="0">
                          <a:ln>
                            <a:noFill/>
                          </a:ln>
                          <a:solidFill>
                            <a:schemeClr val="tx1"/>
                          </a:solidFill>
                          <a:effectLst/>
                          <a:latin typeface="Arial" charset="0"/>
                          <a:ea typeface="ＭＳ Ｐゴシック" charset="0"/>
                          <a:cs typeface="Arial" charset="0"/>
                        </a:rPr>
                        <a:t>directory path</a:t>
                      </a:r>
                      <a:endParaRPr kumimoji="0" lang="en-US" sz="24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Arial" charset="0"/>
                        </a:rPr>
                        <a:t>Hierarchical, </a:t>
                      </a:r>
                      <a:r>
                        <a:rPr kumimoji="0" lang="en-US" sz="2400" b="0" i="0" u="none" strike="noStrike" cap="none" normalizeH="0" baseline="0" dirty="0" smtClean="0">
                          <a:ln>
                            <a:noFill/>
                          </a:ln>
                          <a:solidFill>
                            <a:schemeClr val="tx1"/>
                          </a:solidFill>
                          <a:effectLst/>
                          <a:latin typeface="Arial" charset="0"/>
                          <a:ea typeface="ＭＳ Ｐゴシック" charset="0"/>
                          <a:cs typeface="Arial" charset="0"/>
                        </a:rPr>
                        <a:t>reflecting </a:t>
                      </a:r>
                      <a:r>
                        <a:rPr kumimoji="0" lang="en-US" sz="2400" b="0" i="0" u="none" strike="noStrike" cap="none" normalizeH="0" baseline="0" dirty="0">
                          <a:ln>
                            <a:noFill/>
                          </a:ln>
                          <a:solidFill>
                            <a:schemeClr val="tx1"/>
                          </a:solidFill>
                          <a:effectLst/>
                          <a:latin typeface="Arial" charset="0"/>
                          <a:ea typeface="ＭＳ Ｐゴシック" charset="0"/>
                          <a:cs typeface="Arial" charset="0"/>
                        </a:rPr>
                        <a:t>file system</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7493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1" u="none" strike="noStrike" cap="none" normalizeH="0" baseline="0">
                          <a:ln>
                            <a:noFill/>
                          </a:ln>
                          <a:solidFill>
                            <a:schemeClr val="tx1"/>
                          </a:solidFill>
                          <a:effectLst/>
                          <a:latin typeface="Arial" charset="0"/>
                          <a:ea typeface="ＭＳ Ｐゴシック" charset="0"/>
                          <a:cs typeface="Arial" charset="0"/>
                        </a:rPr>
                        <a:t>resource</a:t>
                      </a:r>
                      <a:endParaRPr kumimoji="0" lang="en-US" sz="24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Arial" charset="0"/>
                        </a:rPr>
                        <a:t>Identifies the desired resource</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Arial" charset="0"/>
                        </a:rPr>
                        <a:t>Can also extend to program executions:</a:t>
                      </a:r>
                      <a:endParaRPr kumimoji="0" lang="en-US" sz="2100" b="0" i="0" u="none" strike="noStrike" cap="none" normalizeH="0" baseline="0" dirty="0">
                        <a:ln>
                          <a:noFill/>
                        </a:ln>
                        <a:solidFill>
                          <a:schemeClr val="tx1"/>
                        </a:solidFill>
                        <a:effectLst/>
                        <a:latin typeface="Arial" charset="0"/>
                        <a:ea typeface="ＭＳ Ｐゴシック" charset="0"/>
                        <a:cs typeface="Arial" charset="0"/>
                      </a:endParaRPr>
                    </a:p>
                    <a:p>
                      <a:pPr marL="339725" marR="0" lvl="1" indent="0" algn="l" defTabSz="914400" rtl="0" eaLnBrk="0" fontAlgn="base" latinLnBrk="0" hangingPunct="0">
                        <a:lnSpc>
                          <a:spcPct val="100000"/>
                        </a:lnSpc>
                        <a:spcBef>
                          <a:spcPct val="10000"/>
                        </a:spcBef>
                        <a:spcAft>
                          <a:spcPct val="0"/>
                        </a:spcAft>
                        <a:buClrTx/>
                        <a:buSzTx/>
                        <a:buFont typeface="Helvetica" charset="0"/>
                        <a:buNone/>
                        <a:tabLst/>
                      </a:pPr>
                      <a:r>
                        <a:rPr kumimoji="0" lang="en-US" sz="1400" b="0" i="0" u="none" strike="noStrike" cap="none" normalizeH="0" baseline="0" dirty="0">
                          <a:ln>
                            <a:noFill/>
                          </a:ln>
                          <a:solidFill>
                            <a:schemeClr val="tx1"/>
                          </a:solidFill>
                          <a:effectLst/>
                          <a:latin typeface="Courier" charset="0"/>
                          <a:ea typeface="ＭＳ Ｐゴシック" charset="0"/>
                          <a:cs typeface="Arial" charset="0"/>
                        </a:rPr>
                        <a:t>http://us.f413.mail.yahoo.com/</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ym</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ShowLetter?box</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=%40B%40Bulk&amp;MsgId=2604_1744106_29699_1123_1261_0_28917_3552_1289957100&amp;Search=&amp;</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Nhead</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f&amp;YY</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=31454&amp;order=</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down&amp;sort</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date&amp;pos</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=0&amp;view=</a:t>
                      </a:r>
                      <a:r>
                        <a:rPr kumimoji="0" lang="en-US" sz="1400" b="0" i="0" u="none" strike="noStrike" cap="none" normalizeH="0" baseline="0" dirty="0" err="1">
                          <a:ln>
                            <a:noFill/>
                          </a:ln>
                          <a:solidFill>
                            <a:schemeClr val="tx1"/>
                          </a:solidFill>
                          <a:effectLst/>
                          <a:latin typeface="Courier" charset="0"/>
                          <a:ea typeface="ＭＳ Ｐゴシック" charset="0"/>
                          <a:cs typeface="Arial" charset="0"/>
                        </a:rPr>
                        <a:t>a&amp;head</a:t>
                      </a:r>
                      <a:r>
                        <a:rPr kumimoji="0" lang="en-US" sz="1400" b="0" i="0" u="none" strike="noStrike" cap="none" normalizeH="0" baseline="0" dirty="0">
                          <a:ln>
                            <a:noFill/>
                          </a:ln>
                          <a:solidFill>
                            <a:schemeClr val="tx1"/>
                          </a:solidFill>
                          <a:effectLst/>
                          <a:latin typeface="Courier" charset="0"/>
                          <a:ea typeface="ＭＳ Ｐゴシック" charset="0"/>
                          <a:cs typeface="Arial" charset="0"/>
                        </a:rPr>
                        <a:t>=b</a:t>
                      </a:r>
                      <a:endParaRPr kumimoji="0" lang="en-US" sz="20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47C4B2B-5C52-3045-A679-98993DF5D317}" type="slidenum">
              <a:rPr lang="en-US" sz="1400" b="0">
                <a:latin typeface="Times New Roman" charset="0"/>
              </a:rPr>
              <a:pPr eaLnBrk="1" hangingPunct="1"/>
              <a:t>42</a:t>
            </a:fld>
            <a:endParaRPr lang="en-US" sz="1400" b="0">
              <a:latin typeface="Times New Roman" charset="0"/>
            </a:endParaRPr>
          </a:p>
        </p:txBody>
      </p:sp>
      <p:sp>
        <p:nvSpPr>
          <p:cNvPr id="46083" name="Rectangle 2"/>
          <p:cNvSpPr>
            <a:spLocks noGrp="1" noChangeArrowheads="1"/>
          </p:cNvSpPr>
          <p:nvPr>
            <p:ph type="title"/>
          </p:nvPr>
        </p:nvSpPr>
        <p:spPr>
          <a:xfrm>
            <a:off x="304800" y="381000"/>
            <a:ext cx="8458200" cy="685800"/>
          </a:xfrm>
        </p:spPr>
        <p:txBody>
          <a:bodyPr/>
          <a:lstStyle/>
          <a:p>
            <a:pPr>
              <a:tabLst>
                <a:tab pos="8234363" algn="r"/>
              </a:tabLst>
            </a:pPr>
            <a:r>
              <a:rPr lang="en-US" dirty="0" err="1">
                <a:latin typeface="Helvetica" charset="0"/>
                <a:ea typeface="ＭＳ Ｐゴシック" charset="0"/>
                <a:cs typeface="ＭＳ Ｐゴシック" charset="0"/>
              </a:rPr>
              <a:t>HyperText</a:t>
            </a:r>
            <a:r>
              <a:rPr lang="en-US" dirty="0">
                <a:latin typeface="Helvetica" charset="0"/>
                <a:ea typeface="ＭＳ Ｐゴシック" charset="0"/>
                <a:cs typeface="ＭＳ Ｐゴシック" charset="0"/>
              </a:rPr>
              <a:t> Transfer Protocol (HTTP)</a:t>
            </a:r>
          </a:p>
        </p:txBody>
      </p:sp>
      <p:sp>
        <p:nvSpPr>
          <p:cNvPr id="1053699" name="Rectangle 3"/>
          <p:cNvSpPr>
            <a:spLocks noGrp="1" noChangeArrowheads="1"/>
          </p:cNvSpPr>
          <p:nvPr>
            <p:ph type="body" idx="1"/>
          </p:nvPr>
        </p:nvSpPr>
        <p:spPr/>
        <p:txBody>
          <a:bodyPr/>
          <a:lstStyle/>
          <a:p>
            <a:r>
              <a:rPr lang="en-US" sz="3200" dirty="0" smtClean="0">
                <a:latin typeface="Arial" charset="0"/>
                <a:ea typeface="Arial" charset="0"/>
                <a:cs typeface="Arial" charset="0"/>
              </a:rPr>
              <a:t>Request</a:t>
            </a:r>
            <a:r>
              <a:rPr lang="en-US" sz="3200" dirty="0">
                <a:latin typeface="Arial" charset="0"/>
                <a:ea typeface="Arial" charset="0"/>
                <a:cs typeface="Arial" charset="0"/>
              </a:rPr>
              <a:t>-response protocol</a:t>
            </a:r>
          </a:p>
          <a:p>
            <a:r>
              <a:rPr lang="en-US" sz="3200" dirty="0">
                <a:latin typeface="Arial" charset="0"/>
                <a:ea typeface="Arial" charset="0"/>
                <a:cs typeface="Arial" charset="0"/>
              </a:rPr>
              <a:t>Reliance on a global </a:t>
            </a:r>
            <a:r>
              <a:rPr lang="en-US" sz="3200" dirty="0" smtClean="0">
                <a:latin typeface="Arial" charset="0"/>
                <a:ea typeface="Arial" charset="0"/>
                <a:cs typeface="Arial" charset="0"/>
              </a:rPr>
              <a:t>namespace</a:t>
            </a:r>
            <a:endParaRPr lang="en-US" sz="3200" dirty="0">
              <a:latin typeface="Arial" charset="0"/>
              <a:ea typeface="Arial" charset="0"/>
              <a:cs typeface="Arial" charset="0"/>
            </a:endParaRPr>
          </a:p>
          <a:p>
            <a:r>
              <a:rPr lang="en-US" sz="3200" dirty="0">
                <a:latin typeface="Arial" charset="0"/>
                <a:ea typeface="Arial" charset="0"/>
                <a:cs typeface="Arial" charset="0"/>
              </a:rPr>
              <a:t>Resource </a:t>
            </a:r>
            <a:r>
              <a:rPr lang="en-US" sz="3200" i="1" dirty="0">
                <a:latin typeface="Arial" charset="0"/>
                <a:ea typeface="Arial" charset="0"/>
                <a:cs typeface="Arial" charset="0"/>
              </a:rPr>
              <a:t>metadata</a:t>
            </a:r>
            <a:endParaRPr lang="en-US" sz="3200" dirty="0">
              <a:latin typeface="Arial" charset="0"/>
              <a:ea typeface="Arial" charset="0"/>
              <a:cs typeface="Arial" charset="0"/>
            </a:endParaRPr>
          </a:p>
          <a:p>
            <a:pPr>
              <a:buClr>
                <a:schemeClr val="tx1"/>
              </a:buClr>
            </a:pPr>
            <a:r>
              <a:rPr lang="en-US" sz="3200" i="1" dirty="0">
                <a:latin typeface="Arial" charset="0"/>
                <a:ea typeface="Arial" charset="0"/>
                <a:cs typeface="Arial" charset="0"/>
              </a:rPr>
              <a:t>Stateless</a:t>
            </a:r>
            <a:endParaRPr lang="en-US" sz="3200" dirty="0">
              <a:latin typeface="Arial" charset="0"/>
              <a:ea typeface="Arial" charset="0"/>
              <a:cs typeface="Arial" charset="0"/>
            </a:endParaRPr>
          </a:p>
          <a:p>
            <a:r>
              <a:rPr lang="en-US" sz="3200" dirty="0">
                <a:latin typeface="Arial" charset="0"/>
                <a:ea typeface="Arial" charset="0"/>
                <a:cs typeface="Arial" charset="0"/>
              </a:rPr>
              <a:t>ASCII format</a:t>
            </a:r>
          </a:p>
        </p:txBody>
      </p:sp>
      <p:sp>
        <p:nvSpPr>
          <p:cNvPr id="1053700" name="Text Box 4"/>
          <p:cNvSpPr txBox="1">
            <a:spLocks noChangeArrowheads="1"/>
          </p:cNvSpPr>
          <p:nvPr/>
        </p:nvSpPr>
        <p:spPr bwMode="auto">
          <a:xfrm>
            <a:off x="4114800" y="4724400"/>
            <a:ext cx="4792663" cy="1225550"/>
          </a:xfrm>
          <a:prstGeom prst="rect">
            <a:avLst/>
          </a:prstGeom>
          <a:solidFill>
            <a:srgbClr val="CCFFFF"/>
          </a:solidFill>
          <a:ln w="38100">
            <a:solidFill>
              <a:srgbClr val="66CCFF"/>
            </a:solidFill>
            <a:miter lim="800000"/>
            <a:headEnd/>
            <a:tailEnd/>
          </a:ln>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eaLnBrk="1" hangingPunct="1"/>
            <a:r>
              <a:rPr lang="en-US" sz="2400">
                <a:latin typeface="Helvetica" charset="0"/>
              </a:rPr>
              <a:t>% telnet www.icir.org 80</a:t>
            </a:r>
          </a:p>
          <a:p>
            <a:pPr algn="l" eaLnBrk="1" hangingPunct="1"/>
            <a:r>
              <a:rPr lang="en-US" sz="2400">
                <a:latin typeface="Helvetica" charset="0"/>
              </a:rPr>
              <a:t>GET /jdoe/ HTTP/1.0</a:t>
            </a:r>
          </a:p>
          <a:p>
            <a:pPr algn="l" eaLnBrk="1" hangingPunct="1"/>
            <a:r>
              <a:rPr lang="en-US" sz="2400" b="0" i="1">
                <a:latin typeface="Arial" charset="0"/>
              </a:rPr>
              <a:t>&lt;blank line, i.e., CRLF&gt;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3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3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3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3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369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3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699" grpId="0" build="p"/>
      <p:bldP spid="105370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atin typeface="Helvetica" charset="0"/>
                <a:ea typeface="ＭＳ Ｐゴシック" charset="0"/>
                <a:cs typeface="ＭＳ Ｐゴシック" charset="0"/>
              </a:rPr>
              <a:t>Steps in HTTP Request</a:t>
            </a:r>
          </a:p>
        </p:txBody>
      </p:sp>
      <p:sp>
        <p:nvSpPr>
          <p:cNvPr id="3" name="Content Placeholder 2"/>
          <p:cNvSpPr>
            <a:spLocks noGrp="1"/>
          </p:cNvSpPr>
          <p:nvPr>
            <p:ph idx="1"/>
          </p:nvPr>
        </p:nvSpPr>
        <p:spPr/>
        <p:txBody>
          <a:bodyPr/>
          <a:lstStyle/>
          <a:p>
            <a:r>
              <a:rPr lang="en-US" dirty="0">
                <a:latin typeface="Arial" charset="0"/>
                <a:cs typeface="Arial" charset="0"/>
              </a:rPr>
              <a:t>HTTP Client initiates TCP connection to </a:t>
            </a:r>
            <a:r>
              <a:rPr lang="en-US" dirty="0" smtClean="0">
                <a:latin typeface="Arial" charset="0"/>
                <a:cs typeface="Arial" charset="0"/>
              </a:rPr>
              <a:t>server</a:t>
            </a:r>
          </a:p>
          <a:p>
            <a:pPr lvl="1"/>
            <a:r>
              <a:rPr lang="en-US" dirty="0" smtClean="0">
                <a:latin typeface="Arial" charset="0"/>
                <a:cs typeface="Arial" charset="0"/>
              </a:rPr>
              <a:t>SYN</a:t>
            </a:r>
          </a:p>
          <a:p>
            <a:pPr lvl="1"/>
            <a:r>
              <a:rPr lang="en-US" dirty="0" smtClean="0">
                <a:latin typeface="Arial" charset="0"/>
                <a:cs typeface="Arial" charset="0"/>
              </a:rPr>
              <a:t>SYNACK</a:t>
            </a:r>
          </a:p>
          <a:p>
            <a:pPr lvl="1"/>
            <a:r>
              <a:rPr lang="en-US" dirty="0" smtClean="0">
                <a:latin typeface="Arial" charset="0"/>
                <a:cs typeface="Arial" charset="0"/>
              </a:rPr>
              <a:t>ACK</a:t>
            </a:r>
            <a:endParaRPr lang="en-US" dirty="0">
              <a:latin typeface="Arial" charset="0"/>
              <a:cs typeface="Arial" charset="0"/>
            </a:endParaRPr>
          </a:p>
          <a:p>
            <a:r>
              <a:rPr lang="en-US" dirty="0" smtClean="0">
                <a:latin typeface="Arial" charset="0"/>
                <a:cs typeface="Arial" charset="0"/>
              </a:rPr>
              <a:t>Client </a:t>
            </a:r>
            <a:r>
              <a:rPr lang="en-US" dirty="0">
                <a:latin typeface="Arial" charset="0"/>
                <a:cs typeface="Arial" charset="0"/>
              </a:rPr>
              <a:t>sends HTTP request to </a:t>
            </a:r>
            <a:r>
              <a:rPr lang="en-US" dirty="0" smtClean="0">
                <a:latin typeface="Arial" charset="0"/>
                <a:cs typeface="Arial" charset="0"/>
              </a:rPr>
              <a:t>server</a:t>
            </a:r>
          </a:p>
          <a:p>
            <a:pPr lvl="1"/>
            <a:r>
              <a:rPr lang="en-US" dirty="0" smtClean="0">
                <a:latin typeface="Arial" charset="0"/>
                <a:cs typeface="Arial" charset="0"/>
              </a:rPr>
              <a:t>Can be piggybacked on TCP’s ACK</a:t>
            </a:r>
            <a:endParaRPr lang="en-US" dirty="0">
              <a:latin typeface="Arial" charset="0"/>
              <a:cs typeface="Arial" charset="0"/>
            </a:endParaRPr>
          </a:p>
          <a:p>
            <a:r>
              <a:rPr lang="en-US" dirty="0">
                <a:latin typeface="Arial" charset="0"/>
                <a:cs typeface="Arial" charset="0"/>
              </a:rPr>
              <a:t>HTTP Server responds to request</a:t>
            </a:r>
          </a:p>
          <a:p>
            <a:r>
              <a:rPr lang="en-US" dirty="0" smtClean="0">
                <a:latin typeface="Arial" charset="0"/>
                <a:cs typeface="Arial" charset="0"/>
              </a:rPr>
              <a:t>Client </a:t>
            </a:r>
            <a:r>
              <a:rPr lang="en-US" dirty="0">
                <a:latin typeface="Arial" charset="0"/>
                <a:cs typeface="Arial" charset="0"/>
              </a:rPr>
              <a:t>receives the </a:t>
            </a:r>
            <a:r>
              <a:rPr lang="en-US" dirty="0" smtClean="0">
                <a:latin typeface="Arial" charset="0"/>
                <a:cs typeface="Arial" charset="0"/>
              </a:rPr>
              <a:t>request, terminates connection</a:t>
            </a:r>
          </a:p>
          <a:p>
            <a:r>
              <a:rPr lang="en-US" dirty="0" smtClean="0">
                <a:latin typeface="Arial" charset="0"/>
                <a:cs typeface="Arial" charset="0"/>
              </a:rPr>
              <a:t>TCP </a:t>
            </a:r>
            <a:r>
              <a:rPr lang="en-US" dirty="0">
                <a:latin typeface="Arial" charset="0"/>
                <a:cs typeface="Arial" charset="0"/>
              </a:rPr>
              <a:t>connection </a:t>
            </a:r>
            <a:r>
              <a:rPr lang="en-US" dirty="0" smtClean="0">
                <a:latin typeface="Arial" charset="0"/>
                <a:cs typeface="Arial" charset="0"/>
              </a:rPr>
              <a:t>termination exchange</a:t>
            </a:r>
            <a:endParaRPr lang="en-US" dirty="0">
              <a:latin typeface="Arial" charset="0"/>
              <a:cs typeface="Arial" charset="0"/>
            </a:endParaRPr>
          </a:p>
          <a:p>
            <a:pPr algn="ctr">
              <a:buFontTx/>
              <a:buNone/>
            </a:pPr>
            <a:r>
              <a:rPr lang="en-US" i="1" dirty="0">
                <a:latin typeface="Arial" charset="0"/>
                <a:cs typeface="Arial" charset="0"/>
              </a:rPr>
              <a:t>How many RTTs for a single request?</a:t>
            </a:r>
          </a:p>
        </p:txBody>
      </p:sp>
      <p:sp>
        <p:nvSpPr>
          <p:cNvPr id="491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8DE5D3D-C6D8-4049-840C-028D9F72E487}" type="slidenum">
              <a:rPr lang="en-US" sz="1400" b="0">
                <a:latin typeface="Times New Roman" charset="0"/>
              </a:rPr>
              <a:pPr eaLnBrk="1" hangingPunct="1"/>
              <a:t>43</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 trips for an exchange</a:t>
            </a:r>
          </a:p>
        </p:txBody>
      </p:sp>
      <p:sp>
        <p:nvSpPr>
          <p:cNvPr id="3" name="Content Placeholder 2"/>
          <p:cNvSpPr>
            <a:spLocks noGrp="1"/>
          </p:cNvSpPr>
          <p:nvPr>
            <p:ph idx="1"/>
          </p:nvPr>
        </p:nvSpPr>
        <p:spPr/>
        <p:txBody>
          <a:bodyPr/>
          <a:lstStyle/>
          <a:p>
            <a:r>
              <a:rPr lang="en-US" sz="2000" b="1" dirty="0"/>
              <a:t>TCP SYN  	</a:t>
            </a:r>
            <a:r>
              <a:rPr lang="en-US" sz="2000" b="1" dirty="0" smtClean="0"/>
              <a:t>	</a:t>
            </a:r>
            <a:r>
              <a:rPr lang="en-US" sz="2000" b="1" dirty="0" smtClean="0">
                <a:latin typeface="Wingdings" charset="2"/>
                <a:cs typeface="Wingdings" charset="2"/>
              </a:rPr>
              <a:t></a:t>
            </a:r>
            <a:r>
              <a:rPr lang="en-US" sz="2000" b="1" dirty="0"/>
              <a:t>	</a:t>
            </a:r>
          </a:p>
          <a:p>
            <a:r>
              <a:rPr lang="en-US" sz="2000" b="1" dirty="0"/>
              <a:t>    		</a:t>
            </a:r>
            <a:r>
              <a:rPr lang="en-US" sz="2000" b="1" dirty="0" smtClean="0"/>
              <a:t>	</a:t>
            </a:r>
            <a:r>
              <a:rPr lang="en-US" sz="2000" b="1" dirty="0" smtClean="0">
                <a:latin typeface="Wingdings" charset="2"/>
                <a:cs typeface="Wingdings" charset="2"/>
              </a:rPr>
              <a:t></a:t>
            </a:r>
            <a:r>
              <a:rPr lang="en-US" sz="2000" b="1" dirty="0"/>
              <a:t>	TCP SYN-</a:t>
            </a:r>
            <a:r>
              <a:rPr lang="en-US" sz="2000" b="1" dirty="0" smtClean="0"/>
              <a:t>ACK</a:t>
            </a:r>
          </a:p>
          <a:p>
            <a:pPr marL="0" indent="0" algn="ctr">
              <a:buNone/>
            </a:pPr>
            <a:r>
              <a:rPr lang="en-US" sz="2000" b="1" dirty="0" smtClean="0">
                <a:solidFill>
                  <a:srgbClr val="FF6600"/>
                </a:solidFill>
              </a:rPr>
              <a:t>First </a:t>
            </a:r>
            <a:r>
              <a:rPr lang="en-US" sz="2000" b="1" dirty="0" smtClean="0">
                <a:solidFill>
                  <a:srgbClr val="FF6600"/>
                </a:solidFill>
              </a:rPr>
              <a:t>RTT (To Get TCP Started)</a:t>
            </a:r>
            <a:endParaRPr lang="en-US" sz="2000" b="1" dirty="0">
              <a:solidFill>
                <a:srgbClr val="FF6600"/>
              </a:solidFill>
            </a:endParaRPr>
          </a:p>
          <a:p>
            <a:r>
              <a:rPr lang="en-US" sz="2000" b="1" dirty="0" smtClean="0"/>
              <a:t>TCP ACK  </a:t>
            </a:r>
            <a:r>
              <a:rPr lang="en-US" sz="2000" b="1" dirty="0"/>
              <a:t>	</a:t>
            </a:r>
            <a:r>
              <a:rPr lang="en-US" sz="2000" b="1" dirty="0" smtClean="0"/>
              <a:t>	</a:t>
            </a:r>
            <a:r>
              <a:rPr lang="en-US" sz="2000" b="1" dirty="0" smtClean="0">
                <a:latin typeface="Wingdings" charset="2"/>
                <a:cs typeface="Wingdings" charset="2"/>
              </a:rPr>
              <a:t></a:t>
            </a:r>
            <a:r>
              <a:rPr lang="en-US" sz="2000" b="1" dirty="0"/>
              <a:t>	</a:t>
            </a:r>
          </a:p>
          <a:p>
            <a:r>
              <a:rPr lang="en-US" sz="2000" b="1" dirty="0"/>
              <a:t>HTTP </a:t>
            </a:r>
            <a:r>
              <a:rPr lang="en-US" sz="2000" b="1" dirty="0" smtClean="0"/>
              <a:t>REQUEST </a:t>
            </a:r>
            <a:r>
              <a:rPr lang="en-US" sz="2000" b="1" dirty="0"/>
              <a:t>	</a:t>
            </a:r>
            <a:r>
              <a:rPr lang="en-US" sz="2000" b="1" dirty="0" smtClean="0">
                <a:latin typeface="Wingdings" charset="2"/>
                <a:cs typeface="Wingdings" charset="2"/>
              </a:rPr>
              <a:t></a:t>
            </a:r>
            <a:r>
              <a:rPr lang="en-US" sz="2000" b="1" dirty="0"/>
              <a:t>	</a:t>
            </a:r>
          </a:p>
          <a:p>
            <a:r>
              <a:rPr lang="en-US" sz="2000" b="1" dirty="0"/>
              <a:t> 			</a:t>
            </a:r>
            <a:r>
              <a:rPr lang="en-US" sz="2000" b="1" dirty="0">
                <a:latin typeface="Wingdings" charset="2"/>
                <a:cs typeface="Wingdings" charset="2"/>
              </a:rPr>
              <a:t></a:t>
            </a:r>
            <a:r>
              <a:rPr lang="en-US" sz="2000" b="1" dirty="0"/>
              <a:t>	HTTP </a:t>
            </a:r>
            <a:r>
              <a:rPr lang="en-US" sz="2000" b="1" dirty="0" smtClean="0"/>
              <a:t>RESPONSE</a:t>
            </a:r>
          </a:p>
          <a:p>
            <a:pPr marL="0" indent="0" algn="ctr">
              <a:buNone/>
            </a:pPr>
            <a:r>
              <a:rPr lang="en-US" sz="2000" b="1" dirty="0" smtClean="0">
                <a:solidFill>
                  <a:srgbClr val="FF6600"/>
                </a:solidFill>
              </a:rPr>
              <a:t>Second </a:t>
            </a:r>
            <a:r>
              <a:rPr lang="en-US" sz="2000" b="1" dirty="0" smtClean="0">
                <a:solidFill>
                  <a:srgbClr val="FF6600"/>
                </a:solidFill>
              </a:rPr>
              <a:t>RTT (To Get HTTP Response)</a:t>
            </a:r>
            <a:endParaRPr lang="en-US" sz="2000" b="1" dirty="0"/>
          </a:p>
          <a:p>
            <a:r>
              <a:rPr lang="en-US" sz="2000" b="1" dirty="0" smtClean="0"/>
              <a:t>TCP</a:t>
            </a:r>
            <a:r>
              <a:rPr lang="en-US" sz="2000" b="1" dirty="0"/>
              <a:t> </a:t>
            </a:r>
            <a:r>
              <a:rPr lang="en-US" sz="2000" b="1" dirty="0" smtClean="0"/>
              <a:t>FIN</a:t>
            </a:r>
            <a:r>
              <a:rPr lang="en-US" sz="2000" b="1" dirty="0"/>
              <a:t>		</a:t>
            </a:r>
            <a:r>
              <a:rPr lang="en-US" sz="2000" b="1" dirty="0" smtClean="0">
                <a:latin typeface="Wingdings" charset="2"/>
                <a:cs typeface="Wingdings" charset="2"/>
              </a:rPr>
              <a:t></a:t>
            </a:r>
            <a:endParaRPr lang="en-US" sz="2000" b="1" dirty="0" smtClean="0"/>
          </a:p>
          <a:p>
            <a:r>
              <a:rPr lang="en-US" sz="2000" b="1" dirty="0" smtClean="0"/>
              <a:t> 		</a:t>
            </a:r>
            <a:r>
              <a:rPr lang="en-US" sz="2000" b="1" dirty="0" smtClean="0"/>
              <a:t>	</a:t>
            </a:r>
            <a:r>
              <a:rPr lang="en-US" sz="2000" b="1" dirty="0" smtClean="0">
                <a:latin typeface="Wingdings" charset="2"/>
                <a:cs typeface="Wingdings" charset="2"/>
              </a:rPr>
              <a:t>	</a:t>
            </a:r>
            <a:r>
              <a:rPr lang="en-US" sz="2000" b="1" dirty="0"/>
              <a:t>TCP FIN-ACK</a:t>
            </a:r>
            <a:endParaRPr lang="en-US" sz="2000" b="1" dirty="0" smtClean="0"/>
          </a:p>
          <a:p>
            <a:r>
              <a:rPr lang="en-US" sz="2000" b="1" dirty="0" smtClean="0"/>
              <a:t>TCP </a:t>
            </a:r>
            <a:r>
              <a:rPr lang="en-US" sz="2000" b="1" dirty="0"/>
              <a:t>ACK</a:t>
            </a:r>
            <a:r>
              <a:rPr lang="en-US" sz="2000" b="1" dirty="0" smtClean="0"/>
              <a:t>		</a:t>
            </a:r>
            <a:r>
              <a:rPr lang="en-US" sz="2000" b="1" dirty="0">
                <a:latin typeface="Wingdings" charset="2"/>
                <a:cs typeface="Wingdings" charset="2"/>
              </a:rPr>
              <a:t></a:t>
            </a:r>
            <a:r>
              <a:rPr lang="en-US" sz="2000" b="1" dirty="0" smtClean="0"/>
              <a:t>	</a:t>
            </a:r>
            <a:endParaRPr lang="en-US" sz="2000" b="1" dirty="0" smtClean="0"/>
          </a:p>
          <a:p>
            <a:pPr marL="0" indent="0" algn="ctr">
              <a:buNone/>
            </a:pPr>
            <a:r>
              <a:rPr lang="en-US" sz="2000" b="1" dirty="0" smtClean="0">
                <a:solidFill>
                  <a:srgbClr val="FF6600"/>
                </a:solidFill>
              </a:rPr>
              <a:t>Third (and a half) RTT (To Close Down TCP Connection)</a:t>
            </a:r>
          </a:p>
          <a:p>
            <a:pPr marL="0" indent="0" algn="ctr">
              <a:buNone/>
            </a:pPr>
            <a:r>
              <a:rPr lang="en-US" sz="2000" b="1" i="1" dirty="0" smtClean="0">
                <a:solidFill>
                  <a:srgbClr val="FF3300"/>
                </a:solidFill>
              </a:rPr>
              <a:t>Typically </a:t>
            </a:r>
            <a:r>
              <a:rPr lang="en-US" sz="2000" b="1" i="1" dirty="0" smtClean="0">
                <a:solidFill>
                  <a:srgbClr val="FF3300"/>
                </a:solidFill>
              </a:rPr>
              <a:t>this third RTT doesn’t matter (because data is delivered)</a:t>
            </a:r>
            <a:endParaRPr lang="en-US" sz="2000" b="1" i="1" dirty="0">
              <a:solidFill>
                <a:srgbClr val="FF3300"/>
              </a:solidFill>
            </a:endParaRPr>
          </a:p>
          <a:p>
            <a:endParaRPr lang="en-US" sz="2000" b="1" dirty="0" smtClean="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44</a:t>
            </a:fld>
            <a:endParaRPr lang="en-US"/>
          </a:p>
        </p:txBody>
      </p:sp>
    </p:spTree>
    <p:extLst>
      <p:ext uri="{BB962C8B-B14F-4D97-AF65-F5344CB8AC3E}">
        <p14:creationId xmlns:p14="http://schemas.microsoft.com/office/powerpoint/2010/main" val="1918339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F57D766-1C3F-3A43-A210-BE24A35D3666}" type="slidenum">
              <a:rPr lang="en-US" sz="1400" b="0">
                <a:latin typeface="Times New Roman" charset="0"/>
              </a:rPr>
              <a:pPr eaLnBrk="1" hangingPunct="1"/>
              <a:t>45</a:t>
            </a:fld>
            <a:endParaRPr lang="en-US" sz="1400" b="0">
              <a:latin typeface="Times New Roman" charset="0"/>
            </a:endParaRPr>
          </a:p>
        </p:txBody>
      </p:sp>
      <p:sp>
        <p:nvSpPr>
          <p:cNvPr id="50179" name="Text Box 4"/>
          <p:cNvSpPr txBox="1">
            <a:spLocks noChangeArrowheads="1"/>
          </p:cNvSpPr>
          <p:nvPr/>
        </p:nvSpPr>
        <p:spPr bwMode="auto">
          <a:xfrm>
            <a:off x="3541713" y="3654425"/>
            <a:ext cx="49085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chemeClr val="hlink"/>
                </a:solidFill>
              </a:rPr>
              <a:t>GET /somedir/page.html HTTP/1.1</a:t>
            </a:r>
          </a:p>
          <a:p>
            <a:pPr algn="l"/>
            <a:r>
              <a:rPr lang="en-US">
                <a:solidFill>
                  <a:schemeClr val="hlink"/>
                </a:solidFill>
              </a:rPr>
              <a:t>Host: www.someschool.edu </a:t>
            </a:r>
          </a:p>
          <a:p>
            <a:pPr algn="l"/>
            <a:r>
              <a:rPr lang="en-US">
                <a:solidFill>
                  <a:schemeClr val="hlink"/>
                </a:solidFill>
              </a:rPr>
              <a:t>User-agent: Mozilla/4.0</a:t>
            </a:r>
          </a:p>
          <a:p>
            <a:pPr algn="l"/>
            <a:r>
              <a:rPr lang="en-US">
                <a:solidFill>
                  <a:schemeClr val="hlink"/>
                </a:solidFill>
              </a:rPr>
              <a:t>Connection: close </a:t>
            </a:r>
          </a:p>
          <a:p>
            <a:pPr algn="l"/>
            <a:r>
              <a:rPr lang="en-US">
                <a:solidFill>
                  <a:schemeClr val="hlink"/>
                </a:solidFill>
              </a:rPr>
              <a:t>Accept-language: fr </a:t>
            </a:r>
          </a:p>
          <a:p>
            <a:pPr algn="l"/>
            <a:r>
              <a:rPr lang="en-US" sz="1400" b="0">
                <a:solidFill>
                  <a:srgbClr val="F19685"/>
                </a:solidFill>
                <a:latin typeface="Courier" charset="0"/>
              </a:rPr>
              <a:t>(blank line)</a:t>
            </a:r>
            <a:r>
              <a:rPr lang="en-US">
                <a:solidFill>
                  <a:schemeClr val="hlink"/>
                </a:solidFill>
              </a:rPr>
              <a:t> </a:t>
            </a:r>
            <a:endParaRPr lang="en-US" sz="2400" b="0">
              <a:solidFill>
                <a:schemeClr val="hlink"/>
              </a:solidFill>
              <a:latin typeface="Times New Roman" charset="0"/>
            </a:endParaRPr>
          </a:p>
        </p:txBody>
      </p:sp>
      <p:sp>
        <p:nvSpPr>
          <p:cNvPr id="50180"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Client-to-Server Communication</a:t>
            </a:r>
            <a:endParaRPr lang="en-US" sz="2400">
              <a:latin typeface="Helvetica" charset="0"/>
              <a:ea typeface="ＭＳ Ｐゴシック" charset="0"/>
              <a:cs typeface="ＭＳ Ｐゴシック" charset="0"/>
            </a:endParaRPr>
          </a:p>
        </p:txBody>
      </p:sp>
      <p:sp>
        <p:nvSpPr>
          <p:cNvPr id="1056771" name="Rectangle 3"/>
          <p:cNvSpPr>
            <a:spLocks noGrp="1" noChangeArrowheads="1"/>
          </p:cNvSpPr>
          <p:nvPr>
            <p:ph type="body" idx="1"/>
          </p:nvPr>
        </p:nvSpPr>
        <p:spPr>
          <a:xfrm>
            <a:off x="457200" y="1219200"/>
            <a:ext cx="8458200" cy="1979613"/>
          </a:xfrm>
        </p:spPr>
        <p:txBody>
          <a:bodyPr/>
          <a:lstStyle/>
          <a:p>
            <a:pPr>
              <a:lnSpc>
                <a:spcPct val="110000"/>
              </a:lnSpc>
            </a:pPr>
            <a:r>
              <a:rPr lang="en-US">
                <a:latin typeface="Arial" charset="0"/>
                <a:cs typeface="Arial" charset="0"/>
              </a:rPr>
              <a:t>HTTP Request Message</a:t>
            </a:r>
          </a:p>
          <a:p>
            <a:pPr lvl="1">
              <a:lnSpc>
                <a:spcPct val="110000"/>
              </a:lnSpc>
            </a:pPr>
            <a:r>
              <a:rPr lang="en-US">
                <a:latin typeface="Arial" charset="0"/>
                <a:ea typeface="Arial" charset="0"/>
                <a:cs typeface="Arial" charset="0"/>
              </a:rPr>
              <a:t>Request line:  method, resource, and protocol version</a:t>
            </a:r>
          </a:p>
          <a:p>
            <a:pPr lvl="1">
              <a:lnSpc>
                <a:spcPct val="110000"/>
              </a:lnSpc>
            </a:pPr>
            <a:r>
              <a:rPr lang="en-US">
                <a:latin typeface="Arial" charset="0"/>
                <a:ea typeface="Arial" charset="0"/>
                <a:cs typeface="Arial" charset="0"/>
              </a:rPr>
              <a:t>Request headers:  provide information or modify request</a:t>
            </a:r>
          </a:p>
          <a:p>
            <a:pPr lvl="1">
              <a:lnSpc>
                <a:spcPct val="110000"/>
              </a:lnSpc>
            </a:pPr>
            <a:r>
              <a:rPr lang="en-US">
                <a:latin typeface="Arial" charset="0"/>
                <a:ea typeface="Arial" charset="0"/>
                <a:cs typeface="Arial" charset="0"/>
              </a:rPr>
              <a:t>Body:  optional data (</a:t>
            </a:r>
            <a:r>
              <a:rPr lang="en-US" i="1">
                <a:latin typeface="Arial" charset="0"/>
                <a:ea typeface="Arial" charset="0"/>
                <a:cs typeface="Arial" charset="0"/>
              </a:rPr>
              <a:t>e.g.,</a:t>
            </a:r>
            <a:r>
              <a:rPr lang="en-US">
                <a:latin typeface="Arial" charset="0"/>
                <a:ea typeface="Arial" charset="0"/>
                <a:cs typeface="Arial" charset="0"/>
              </a:rPr>
              <a:t> to </a:t>
            </a:r>
            <a:r>
              <a:rPr lang="ja-JP" altLang="en-US">
                <a:latin typeface="Arial" charset="0"/>
                <a:ea typeface="Arial" charset="0"/>
                <a:cs typeface="Arial" charset="0"/>
              </a:rPr>
              <a:t>“</a:t>
            </a:r>
            <a:r>
              <a:rPr lang="en-US">
                <a:latin typeface="Arial" charset="0"/>
                <a:ea typeface="Arial" charset="0"/>
                <a:cs typeface="Arial" charset="0"/>
              </a:rPr>
              <a:t>POST</a:t>
            </a:r>
            <a:r>
              <a:rPr lang="ja-JP" altLang="en-US">
                <a:latin typeface="Arial" charset="0"/>
                <a:ea typeface="Arial" charset="0"/>
                <a:cs typeface="Arial" charset="0"/>
              </a:rPr>
              <a:t>”</a:t>
            </a:r>
            <a:r>
              <a:rPr lang="en-US">
                <a:latin typeface="Arial" charset="0"/>
                <a:ea typeface="Arial" charset="0"/>
                <a:cs typeface="Arial" charset="0"/>
              </a:rPr>
              <a:t> data to the server)</a:t>
            </a:r>
          </a:p>
        </p:txBody>
      </p:sp>
      <p:sp>
        <p:nvSpPr>
          <p:cNvPr id="50182" name="Text Box 5"/>
          <p:cNvSpPr txBox="1">
            <a:spLocks noChangeArrowheads="1"/>
          </p:cNvSpPr>
          <p:nvPr/>
        </p:nvSpPr>
        <p:spPr bwMode="auto">
          <a:xfrm>
            <a:off x="228600" y="3429000"/>
            <a:ext cx="297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i="1">
                <a:solidFill>
                  <a:schemeClr val="accent2"/>
                </a:solidFill>
                <a:latin typeface="Arial" charset="0"/>
              </a:rPr>
              <a:t>request line</a:t>
            </a:r>
            <a:endParaRPr lang="en-US" sz="1600" b="0" i="1">
              <a:solidFill>
                <a:schemeClr val="accent2"/>
              </a:solidFill>
              <a:latin typeface="Arial" charset="0"/>
            </a:endParaRPr>
          </a:p>
        </p:txBody>
      </p:sp>
      <p:sp>
        <p:nvSpPr>
          <p:cNvPr id="50183" name="Line 6"/>
          <p:cNvSpPr>
            <a:spLocks noChangeShapeType="1"/>
          </p:cNvSpPr>
          <p:nvPr/>
        </p:nvSpPr>
        <p:spPr bwMode="auto">
          <a:xfrm>
            <a:off x="2514600" y="3657600"/>
            <a:ext cx="1066800" cy="152400"/>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84" name="Freeform 7"/>
          <p:cNvSpPr>
            <a:spLocks/>
          </p:cNvSpPr>
          <p:nvPr/>
        </p:nvSpPr>
        <p:spPr bwMode="auto">
          <a:xfrm>
            <a:off x="3581400" y="3978275"/>
            <a:ext cx="228600" cy="1279525"/>
          </a:xfrm>
          <a:custGeom>
            <a:avLst/>
            <a:gdLst>
              <a:gd name="T0" fmla="*/ 185928 w 150"/>
              <a:gd name="T1" fmla="*/ 8309 h 924"/>
              <a:gd name="T2" fmla="*/ 0 w 150"/>
              <a:gd name="T3" fmla="*/ 0 h 924"/>
              <a:gd name="T4" fmla="*/ 0 w 150"/>
              <a:gd name="T5" fmla="*/ 1279525 h 924"/>
              <a:gd name="T6" fmla="*/ 228600 w 150"/>
              <a:gd name="T7" fmla="*/ 1271216 h 924"/>
              <a:gd name="T8" fmla="*/ 0 60000 65536"/>
              <a:gd name="T9" fmla="*/ 0 60000 65536"/>
              <a:gd name="T10" fmla="*/ 0 60000 65536"/>
              <a:gd name="T11" fmla="*/ 0 60000 65536"/>
              <a:gd name="T12" fmla="*/ 0 w 150"/>
              <a:gd name="T13" fmla="*/ 0 h 924"/>
              <a:gd name="T14" fmla="*/ 150 w 150"/>
              <a:gd name="T15" fmla="*/ 924 h 924"/>
            </a:gdLst>
            <a:ahLst/>
            <a:cxnLst>
              <a:cxn ang="T8">
                <a:pos x="T0" y="T1"/>
              </a:cxn>
              <a:cxn ang="T9">
                <a:pos x="T2" y="T3"/>
              </a:cxn>
              <a:cxn ang="T10">
                <a:pos x="T4" y="T5"/>
              </a:cxn>
              <a:cxn ang="T11">
                <a:pos x="T6" y="T7"/>
              </a:cxn>
            </a:cxnLst>
            <a:rect l="T12" t="T13" r="T14" b="T15"/>
            <a:pathLst>
              <a:path w="150" h="924">
                <a:moveTo>
                  <a:pt x="122" y="6"/>
                </a:moveTo>
                <a:lnTo>
                  <a:pt x="0" y="0"/>
                </a:lnTo>
                <a:lnTo>
                  <a:pt x="0" y="924"/>
                </a:lnTo>
                <a:lnTo>
                  <a:pt x="150" y="918"/>
                </a:lnTo>
              </a:path>
            </a:pathLst>
          </a:cu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5" name="Text Box 8"/>
          <p:cNvSpPr txBox="1">
            <a:spLocks noChangeArrowheads="1"/>
          </p:cNvSpPr>
          <p:nvPr/>
        </p:nvSpPr>
        <p:spPr bwMode="auto">
          <a:xfrm>
            <a:off x="2624138" y="4267200"/>
            <a:ext cx="1017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r"/>
            <a:r>
              <a:rPr lang="en-US" i="1">
                <a:solidFill>
                  <a:schemeClr val="accent2"/>
                </a:solidFill>
                <a:latin typeface="Arial" charset="0"/>
              </a:rPr>
              <a:t>header</a:t>
            </a:r>
          </a:p>
          <a:p>
            <a:pPr algn="r"/>
            <a:r>
              <a:rPr lang="en-US" i="1">
                <a:solidFill>
                  <a:schemeClr val="accent2"/>
                </a:solidFill>
                <a:latin typeface="Arial" charset="0"/>
              </a:rPr>
              <a:t> lines</a:t>
            </a:r>
            <a:endParaRPr lang="en-US" sz="2400" i="1">
              <a:solidFill>
                <a:schemeClr val="accent2"/>
              </a:solidFill>
              <a:latin typeface="Arial" charset="0"/>
            </a:endParaRPr>
          </a:p>
        </p:txBody>
      </p:sp>
      <p:sp>
        <p:nvSpPr>
          <p:cNvPr id="50186" name="Line 9"/>
          <p:cNvSpPr>
            <a:spLocks noChangeShapeType="1"/>
          </p:cNvSpPr>
          <p:nvPr/>
        </p:nvSpPr>
        <p:spPr bwMode="auto">
          <a:xfrm flipV="1">
            <a:off x="2779713" y="5410200"/>
            <a:ext cx="801687" cy="381000"/>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87" name="Text Box 10"/>
          <p:cNvSpPr txBox="1">
            <a:spLocks noChangeArrowheads="1"/>
          </p:cNvSpPr>
          <p:nvPr/>
        </p:nvSpPr>
        <p:spPr bwMode="auto">
          <a:xfrm>
            <a:off x="304800" y="57912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sz="1800" i="1">
                <a:solidFill>
                  <a:schemeClr val="accent2"/>
                </a:solidFill>
                <a:latin typeface="Arial" charset="0"/>
              </a:rPr>
              <a:t>carriage return line feed</a:t>
            </a:r>
            <a:endParaRPr lang="en-US" sz="1800">
              <a:solidFill>
                <a:schemeClr val="accent2"/>
              </a:solidFill>
              <a:latin typeface="Arial" charset="0"/>
            </a:endParaRPr>
          </a:p>
          <a:p>
            <a:r>
              <a:rPr lang="en-US" sz="1800">
                <a:solidFill>
                  <a:schemeClr val="accent2"/>
                </a:solidFill>
                <a:latin typeface="Arial" charset="0"/>
              </a:rPr>
              <a:t>indicates end of message</a:t>
            </a:r>
            <a:endParaRPr lang="en-US" sz="2400" b="0">
              <a:solidFill>
                <a:schemeClr val="accent2"/>
              </a:solidFill>
              <a:latin typeface="Times New Roman" charset="0"/>
            </a:endParaRPr>
          </a:p>
        </p:txBody>
      </p:sp>
      <p:grpSp>
        <p:nvGrpSpPr>
          <p:cNvPr id="2" name="Group 35"/>
          <p:cNvGrpSpPr>
            <a:grpSpLocks/>
          </p:cNvGrpSpPr>
          <p:nvPr/>
        </p:nvGrpSpPr>
        <p:grpSpPr bwMode="auto">
          <a:xfrm>
            <a:off x="2895600" y="1809750"/>
            <a:ext cx="1355725" cy="2228850"/>
            <a:chOff x="1824" y="1140"/>
            <a:chExt cx="854" cy="1404"/>
          </a:xfrm>
        </p:grpSpPr>
        <p:sp>
          <p:nvSpPr>
            <p:cNvPr id="50204" name="Oval 11"/>
            <p:cNvSpPr>
              <a:spLocks noChangeArrowheads="1"/>
            </p:cNvSpPr>
            <p:nvPr/>
          </p:nvSpPr>
          <p:spPr bwMode="auto">
            <a:xfrm>
              <a:off x="1824" y="1140"/>
              <a:ext cx="816"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5" name="Oval 12"/>
            <p:cNvSpPr>
              <a:spLocks noChangeArrowheads="1"/>
            </p:cNvSpPr>
            <p:nvPr/>
          </p:nvSpPr>
          <p:spPr bwMode="auto">
            <a:xfrm>
              <a:off x="2150" y="2304"/>
              <a:ext cx="528"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0206" name="AutoShape 13"/>
            <p:cNvCxnSpPr>
              <a:cxnSpLocks noChangeShapeType="1"/>
              <a:stCxn id="50204" idx="4"/>
            </p:cNvCxnSpPr>
            <p:nvPr/>
          </p:nvCxnSpPr>
          <p:spPr bwMode="auto">
            <a:xfrm>
              <a:off x="2232" y="1386"/>
              <a:ext cx="158" cy="906"/>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grpSp>
        <p:nvGrpSpPr>
          <p:cNvPr id="3" name="Group 38"/>
          <p:cNvGrpSpPr>
            <a:grpSpLocks/>
          </p:cNvGrpSpPr>
          <p:nvPr/>
        </p:nvGrpSpPr>
        <p:grpSpPr bwMode="auto">
          <a:xfrm>
            <a:off x="4114800" y="1809750"/>
            <a:ext cx="2971800" cy="2257425"/>
            <a:chOff x="2592" y="1140"/>
            <a:chExt cx="1872" cy="1422"/>
          </a:xfrm>
        </p:grpSpPr>
        <p:sp>
          <p:nvSpPr>
            <p:cNvPr id="50201" name="Oval 16"/>
            <p:cNvSpPr>
              <a:spLocks noChangeArrowheads="1"/>
            </p:cNvSpPr>
            <p:nvPr/>
          </p:nvSpPr>
          <p:spPr bwMode="auto">
            <a:xfrm>
              <a:off x="2592" y="1140"/>
              <a:ext cx="912"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2" name="Oval 17"/>
            <p:cNvSpPr>
              <a:spLocks noChangeArrowheads="1"/>
            </p:cNvSpPr>
            <p:nvPr/>
          </p:nvSpPr>
          <p:spPr bwMode="auto">
            <a:xfrm>
              <a:off x="2640" y="2274"/>
              <a:ext cx="1824" cy="288"/>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0203" name="AutoShape 18"/>
            <p:cNvCxnSpPr>
              <a:cxnSpLocks noChangeShapeType="1"/>
              <a:stCxn id="50201" idx="4"/>
            </p:cNvCxnSpPr>
            <p:nvPr/>
          </p:nvCxnSpPr>
          <p:spPr bwMode="auto">
            <a:xfrm>
              <a:off x="3048" y="1386"/>
              <a:ext cx="137" cy="906"/>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grpSp>
        <p:nvGrpSpPr>
          <p:cNvPr id="4" name="Group 37"/>
          <p:cNvGrpSpPr>
            <a:grpSpLocks/>
          </p:cNvGrpSpPr>
          <p:nvPr/>
        </p:nvGrpSpPr>
        <p:grpSpPr bwMode="auto">
          <a:xfrm>
            <a:off x="6096000" y="1809750"/>
            <a:ext cx="2443163" cy="2228850"/>
            <a:chOff x="3840" y="1140"/>
            <a:chExt cx="1539" cy="1404"/>
          </a:xfrm>
        </p:grpSpPr>
        <p:sp>
          <p:nvSpPr>
            <p:cNvPr id="50198" name="Oval 20"/>
            <p:cNvSpPr>
              <a:spLocks noChangeArrowheads="1"/>
            </p:cNvSpPr>
            <p:nvPr/>
          </p:nvSpPr>
          <p:spPr bwMode="auto">
            <a:xfrm>
              <a:off x="3840" y="1140"/>
              <a:ext cx="1488"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9" name="Oval 21"/>
            <p:cNvSpPr>
              <a:spLocks noChangeArrowheads="1"/>
            </p:cNvSpPr>
            <p:nvPr/>
          </p:nvSpPr>
          <p:spPr bwMode="auto">
            <a:xfrm>
              <a:off x="4416" y="2304"/>
              <a:ext cx="963"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0200" name="AutoShape 22"/>
            <p:cNvCxnSpPr>
              <a:cxnSpLocks noChangeShapeType="1"/>
              <a:stCxn id="50198" idx="4"/>
              <a:endCxn id="50199" idx="0"/>
            </p:cNvCxnSpPr>
            <p:nvPr/>
          </p:nvCxnSpPr>
          <p:spPr bwMode="auto">
            <a:xfrm>
              <a:off x="4584" y="1386"/>
              <a:ext cx="314" cy="912"/>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grpSp>
        <p:nvGrpSpPr>
          <p:cNvPr id="5" name="Group 40"/>
          <p:cNvGrpSpPr>
            <a:grpSpLocks/>
          </p:cNvGrpSpPr>
          <p:nvPr/>
        </p:nvGrpSpPr>
        <p:grpSpPr bwMode="auto">
          <a:xfrm>
            <a:off x="1905000" y="2667000"/>
            <a:ext cx="6477000" cy="3810000"/>
            <a:chOff x="1200" y="1680"/>
            <a:chExt cx="4080" cy="2400"/>
          </a:xfrm>
        </p:grpSpPr>
        <p:grpSp>
          <p:nvGrpSpPr>
            <p:cNvPr id="50193" name="Group 39"/>
            <p:cNvGrpSpPr>
              <a:grpSpLocks/>
            </p:cNvGrpSpPr>
            <p:nvPr/>
          </p:nvGrpSpPr>
          <p:grpSpPr bwMode="auto">
            <a:xfrm>
              <a:off x="1200" y="1680"/>
              <a:ext cx="4080" cy="2400"/>
              <a:chOff x="1200" y="1680"/>
              <a:chExt cx="4080" cy="2400"/>
            </a:xfrm>
          </p:grpSpPr>
          <p:sp>
            <p:nvSpPr>
              <p:cNvPr id="50195" name="Oval 26"/>
              <p:cNvSpPr>
                <a:spLocks noChangeArrowheads="1"/>
              </p:cNvSpPr>
              <p:nvPr/>
            </p:nvSpPr>
            <p:spPr bwMode="auto">
              <a:xfrm>
                <a:off x="1200" y="1680"/>
                <a:ext cx="1248"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6" name="Oval 27"/>
              <p:cNvSpPr>
                <a:spLocks noChangeArrowheads="1"/>
              </p:cNvSpPr>
              <p:nvPr/>
            </p:nvSpPr>
            <p:spPr bwMode="auto">
              <a:xfrm>
                <a:off x="2160" y="3504"/>
                <a:ext cx="3120" cy="576"/>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0197" name="AutoShape 28"/>
              <p:cNvCxnSpPr>
                <a:cxnSpLocks noChangeShapeType="1"/>
                <a:stCxn id="50195" idx="4"/>
                <a:endCxn id="50196" idx="1"/>
              </p:cNvCxnSpPr>
              <p:nvPr/>
            </p:nvCxnSpPr>
            <p:spPr bwMode="auto">
              <a:xfrm>
                <a:off x="1824" y="1926"/>
                <a:ext cx="793" cy="1656"/>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50194" name="Line 30"/>
            <p:cNvSpPr>
              <a:spLocks noChangeShapeType="1"/>
            </p:cNvSpPr>
            <p:nvPr/>
          </p:nvSpPr>
          <p:spPr bwMode="auto">
            <a:xfrm flipH="1" flipV="1">
              <a:off x="3120" y="3408"/>
              <a:ext cx="1008"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056799" name="Text Box 31"/>
          <p:cNvSpPr txBox="1">
            <a:spLocks noChangeArrowheads="1"/>
          </p:cNvSpPr>
          <p:nvPr/>
        </p:nvSpPr>
        <p:spPr bwMode="auto">
          <a:xfrm>
            <a:off x="6491288" y="5181600"/>
            <a:ext cx="1814512" cy="396875"/>
          </a:xfrm>
          <a:prstGeom prst="rect">
            <a:avLst/>
          </a:prstGeom>
          <a:noFill/>
          <a:ln w="9525">
            <a:noFill/>
            <a:miter lim="800000"/>
            <a:headEnd/>
            <a:tailEnd/>
          </a:ln>
          <a:effectLst/>
        </p:spPr>
        <p:txBody>
          <a:bodyPr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u="sng">
                <a:solidFill>
                  <a:srgbClr val="0000FF"/>
                </a:solidFill>
                <a:effectLst>
                  <a:outerShdw blurRad="38100" dist="38100" dir="2700000" algn="tl">
                    <a:srgbClr val="DDDDDD"/>
                  </a:outerShdw>
                </a:effectLst>
                <a:latin typeface="Arial" charset="0"/>
              </a:rPr>
              <a:t>Not</a:t>
            </a:r>
            <a:r>
              <a:rPr lang="en-US">
                <a:solidFill>
                  <a:srgbClr val="0000FF"/>
                </a:solidFill>
                <a:latin typeface="Arial" charset="0"/>
              </a:rPr>
              <a:t> optional</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567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6771">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6771">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567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6771" grpId="0" build="p"/>
      <p:bldP spid="1056799"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27C0F0A3-5FC4-FE48-9EEB-8CEF7534B6F6}" type="slidenum">
              <a:rPr lang="en-US" sz="1400" b="0">
                <a:latin typeface="Times New Roman" charset="0"/>
              </a:rPr>
              <a:pPr eaLnBrk="1" hangingPunct="1"/>
              <a:t>46</a:t>
            </a:fld>
            <a:endParaRPr lang="en-US" sz="1400" b="0">
              <a:latin typeface="Times New Roman" charset="0"/>
            </a:endParaRPr>
          </a:p>
        </p:txBody>
      </p:sp>
      <p:sp>
        <p:nvSpPr>
          <p:cNvPr id="52227"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Client-to-Server Communication</a:t>
            </a:r>
          </a:p>
        </p:txBody>
      </p:sp>
      <p:sp>
        <p:nvSpPr>
          <p:cNvPr id="1217539" name="Rectangle 3"/>
          <p:cNvSpPr>
            <a:spLocks noGrp="1" noChangeArrowheads="1"/>
          </p:cNvSpPr>
          <p:nvPr>
            <p:ph type="body" idx="1"/>
          </p:nvPr>
        </p:nvSpPr>
        <p:spPr/>
        <p:txBody>
          <a:bodyPr/>
          <a:lstStyle/>
          <a:p>
            <a:pPr>
              <a:lnSpc>
                <a:spcPct val="110000"/>
              </a:lnSpc>
            </a:pPr>
            <a:r>
              <a:rPr lang="en-US" dirty="0" smtClean="0">
                <a:latin typeface="Arial" charset="0"/>
                <a:cs typeface="Arial" charset="0"/>
              </a:rPr>
              <a:t>Request </a:t>
            </a:r>
            <a:r>
              <a:rPr lang="en-US" i="1" dirty="0">
                <a:latin typeface="Arial" charset="0"/>
                <a:cs typeface="Arial" charset="0"/>
              </a:rPr>
              <a:t>methods</a:t>
            </a:r>
            <a:r>
              <a:rPr lang="en-US" dirty="0">
                <a:latin typeface="Arial" charset="0"/>
                <a:cs typeface="Arial" charset="0"/>
              </a:rPr>
              <a:t> include:</a:t>
            </a:r>
          </a:p>
          <a:p>
            <a:pPr lvl="1">
              <a:lnSpc>
                <a:spcPct val="110000"/>
              </a:lnSpc>
            </a:pPr>
            <a:r>
              <a:rPr lang="en-US" dirty="0">
                <a:solidFill>
                  <a:srgbClr val="0000FF"/>
                </a:solidFill>
                <a:latin typeface="Arial" charset="0"/>
                <a:ea typeface="Arial" charset="0"/>
                <a:cs typeface="Arial" charset="0"/>
              </a:rPr>
              <a:t>GET</a:t>
            </a:r>
            <a:r>
              <a:rPr lang="en-US" dirty="0">
                <a:latin typeface="Arial" charset="0"/>
                <a:ea typeface="Arial" charset="0"/>
                <a:cs typeface="Arial" charset="0"/>
              </a:rPr>
              <a:t>:  Return current value of resource, run program, …</a:t>
            </a:r>
          </a:p>
          <a:p>
            <a:pPr lvl="1">
              <a:lnSpc>
                <a:spcPct val="110000"/>
              </a:lnSpc>
            </a:pPr>
            <a:r>
              <a:rPr lang="en-US" dirty="0">
                <a:solidFill>
                  <a:srgbClr val="0000FF"/>
                </a:solidFill>
                <a:latin typeface="Arial" charset="0"/>
                <a:ea typeface="Arial" charset="0"/>
                <a:cs typeface="Arial" charset="0"/>
              </a:rPr>
              <a:t>HEAD</a:t>
            </a:r>
            <a:r>
              <a:rPr lang="en-US" dirty="0">
                <a:latin typeface="Arial" charset="0"/>
                <a:ea typeface="Arial" charset="0"/>
                <a:cs typeface="Arial" charset="0"/>
              </a:rPr>
              <a:t>:  Return the meta-data associated with a resource</a:t>
            </a:r>
          </a:p>
          <a:p>
            <a:pPr lvl="1">
              <a:lnSpc>
                <a:spcPct val="110000"/>
              </a:lnSpc>
            </a:pPr>
            <a:r>
              <a:rPr lang="en-US" dirty="0">
                <a:solidFill>
                  <a:srgbClr val="0000FF"/>
                </a:solidFill>
                <a:latin typeface="Arial" charset="0"/>
                <a:ea typeface="Arial" charset="0"/>
                <a:cs typeface="Arial" charset="0"/>
              </a:rPr>
              <a:t>POST</a:t>
            </a:r>
            <a:r>
              <a:rPr lang="en-US" dirty="0">
                <a:latin typeface="Arial" charset="0"/>
                <a:ea typeface="Arial" charset="0"/>
                <a:cs typeface="Arial" charset="0"/>
              </a:rPr>
              <a:t>:  Update resource, provide input to a program, </a:t>
            </a:r>
            <a:r>
              <a:rPr lang="en-US" dirty="0" smtClean="0">
                <a:latin typeface="Arial" charset="0"/>
                <a:ea typeface="Arial" charset="0"/>
                <a:cs typeface="Arial" charset="0"/>
              </a:rPr>
              <a:t>…</a:t>
            </a:r>
          </a:p>
          <a:p>
            <a:pPr lvl="1">
              <a:lnSpc>
                <a:spcPct val="110000"/>
              </a:lnSpc>
            </a:pPr>
            <a:endParaRPr lang="en-US" dirty="0">
              <a:latin typeface="Arial" charset="0"/>
              <a:ea typeface="Arial" charset="0"/>
              <a:cs typeface="Arial" charset="0"/>
            </a:endParaRPr>
          </a:p>
          <a:p>
            <a:pPr>
              <a:lnSpc>
                <a:spcPct val="110000"/>
              </a:lnSpc>
            </a:pPr>
            <a:r>
              <a:rPr lang="en-US" i="1" dirty="0">
                <a:latin typeface="Arial" charset="0"/>
                <a:cs typeface="Arial" charset="0"/>
              </a:rPr>
              <a:t>Headers</a:t>
            </a:r>
            <a:r>
              <a:rPr lang="en-US" dirty="0">
                <a:latin typeface="Arial" charset="0"/>
                <a:cs typeface="Arial" charset="0"/>
              </a:rPr>
              <a:t> include:</a:t>
            </a:r>
          </a:p>
          <a:p>
            <a:pPr lvl="1">
              <a:lnSpc>
                <a:spcPct val="110000"/>
              </a:lnSpc>
            </a:pPr>
            <a:r>
              <a:rPr lang="en-US" dirty="0">
                <a:latin typeface="Arial" charset="0"/>
                <a:ea typeface="Arial" charset="0"/>
                <a:cs typeface="Arial" charset="0"/>
              </a:rPr>
              <a:t>Useful info for the server</a:t>
            </a:r>
          </a:p>
          <a:p>
            <a:pPr lvl="2">
              <a:lnSpc>
                <a:spcPct val="110000"/>
              </a:lnSpc>
            </a:pPr>
            <a:r>
              <a:rPr lang="en-US" i="1" dirty="0">
                <a:latin typeface="Arial" charset="0"/>
                <a:ea typeface="Arial" charset="0"/>
                <a:cs typeface="Arial" charset="0"/>
              </a:rPr>
              <a:t>e.g. </a:t>
            </a:r>
            <a:r>
              <a:rPr lang="en-US" dirty="0">
                <a:latin typeface="Arial" charset="0"/>
                <a:ea typeface="Arial" charset="0"/>
                <a:cs typeface="Arial" charset="0"/>
              </a:rPr>
              <a:t>desired language</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B53DD3D-2743-3547-800B-D42C779A9370}" type="slidenum">
              <a:rPr lang="en-US" sz="1400" b="0">
                <a:latin typeface="Times New Roman" charset="0"/>
              </a:rPr>
              <a:pPr eaLnBrk="1" hangingPunct="1"/>
              <a:t>47</a:t>
            </a:fld>
            <a:endParaRPr lang="en-US" sz="1400" b="0">
              <a:latin typeface="Times New Roman" charset="0"/>
            </a:endParaRPr>
          </a:p>
        </p:txBody>
      </p:sp>
      <p:sp>
        <p:nvSpPr>
          <p:cNvPr id="54275"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Server-to-Client Communication</a:t>
            </a:r>
          </a:p>
        </p:txBody>
      </p:sp>
      <p:sp>
        <p:nvSpPr>
          <p:cNvPr id="1058819" name="Rectangle 3"/>
          <p:cNvSpPr>
            <a:spLocks noGrp="1" noChangeArrowheads="1"/>
          </p:cNvSpPr>
          <p:nvPr>
            <p:ph type="body" idx="1"/>
          </p:nvPr>
        </p:nvSpPr>
        <p:spPr/>
        <p:txBody>
          <a:bodyPr/>
          <a:lstStyle/>
          <a:p>
            <a:pPr>
              <a:lnSpc>
                <a:spcPct val="110000"/>
              </a:lnSpc>
            </a:pPr>
            <a:r>
              <a:rPr lang="en-US" dirty="0">
                <a:latin typeface="Arial" charset="0"/>
                <a:cs typeface="Arial" charset="0"/>
              </a:rPr>
              <a:t>HTTP Response Message</a:t>
            </a:r>
          </a:p>
          <a:p>
            <a:pPr lvl="1">
              <a:lnSpc>
                <a:spcPct val="110000"/>
              </a:lnSpc>
            </a:pPr>
            <a:r>
              <a:rPr lang="en-US" dirty="0">
                <a:latin typeface="Arial" charset="0"/>
                <a:ea typeface="Arial" charset="0"/>
                <a:cs typeface="Arial" charset="0"/>
              </a:rPr>
              <a:t>Status line:  protocol version, status code, status phrase</a:t>
            </a:r>
          </a:p>
          <a:p>
            <a:pPr lvl="1">
              <a:lnSpc>
                <a:spcPct val="110000"/>
              </a:lnSpc>
            </a:pPr>
            <a:r>
              <a:rPr lang="en-US" dirty="0">
                <a:latin typeface="Arial" charset="0"/>
                <a:ea typeface="Arial" charset="0"/>
                <a:cs typeface="Arial" charset="0"/>
              </a:rPr>
              <a:t>Response headers:  provide information</a:t>
            </a:r>
          </a:p>
          <a:p>
            <a:pPr lvl="1">
              <a:lnSpc>
                <a:spcPct val="110000"/>
              </a:lnSpc>
            </a:pPr>
            <a:r>
              <a:rPr lang="en-US" dirty="0">
                <a:latin typeface="Arial" charset="0"/>
                <a:ea typeface="Arial" charset="0"/>
                <a:cs typeface="Arial" charset="0"/>
              </a:rPr>
              <a:t>Body:  optional data</a:t>
            </a:r>
          </a:p>
        </p:txBody>
      </p:sp>
      <p:sp>
        <p:nvSpPr>
          <p:cNvPr id="54277" name="Text Box 4"/>
          <p:cNvSpPr txBox="1">
            <a:spLocks noChangeArrowheads="1"/>
          </p:cNvSpPr>
          <p:nvPr/>
        </p:nvSpPr>
        <p:spPr bwMode="auto">
          <a:xfrm>
            <a:off x="3005138" y="3394075"/>
            <a:ext cx="5672137"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a:solidFill>
                  <a:schemeClr val="hlink"/>
                </a:solidFill>
              </a:rPr>
              <a:t>HTTP/1.1 200 OK </a:t>
            </a:r>
          </a:p>
          <a:p>
            <a:pPr algn="l"/>
            <a:r>
              <a:rPr lang="en-US">
                <a:solidFill>
                  <a:schemeClr val="hlink"/>
                </a:solidFill>
              </a:rPr>
              <a:t>Connection close</a:t>
            </a:r>
          </a:p>
          <a:p>
            <a:pPr algn="l"/>
            <a:r>
              <a:rPr lang="en-US">
                <a:solidFill>
                  <a:schemeClr val="hlink"/>
                </a:solidFill>
              </a:rPr>
              <a:t>Date: Thu, 06 Aug 2006 12:00:15 GMT </a:t>
            </a:r>
          </a:p>
          <a:p>
            <a:pPr algn="l"/>
            <a:r>
              <a:rPr lang="en-US">
                <a:solidFill>
                  <a:schemeClr val="hlink"/>
                </a:solidFill>
              </a:rPr>
              <a:t>Server: Apache/1.3.0 (Unix) </a:t>
            </a:r>
          </a:p>
          <a:p>
            <a:pPr algn="l"/>
            <a:r>
              <a:rPr lang="en-US">
                <a:solidFill>
                  <a:schemeClr val="hlink"/>
                </a:solidFill>
              </a:rPr>
              <a:t>Last-Modified: Mon, 22 Jun 2006 ... </a:t>
            </a:r>
          </a:p>
          <a:p>
            <a:pPr algn="l"/>
            <a:r>
              <a:rPr lang="en-US">
                <a:solidFill>
                  <a:schemeClr val="hlink"/>
                </a:solidFill>
              </a:rPr>
              <a:t>Content-Length: 6821 </a:t>
            </a:r>
          </a:p>
          <a:p>
            <a:pPr algn="l"/>
            <a:r>
              <a:rPr lang="en-US">
                <a:solidFill>
                  <a:schemeClr val="hlink"/>
                </a:solidFill>
              </a:rPr>
              <a:t>Content-Type: text/html</a:t>
            </a:r>
          </a:p>
          <a:p>
            <a:pPr algn="l"/>
            <a:r>
              <a:rPr lang="en-US" sz="1400" b="0">
                <a:solidFill>
                  <a:srgbClr val="F19685"/>
                </a:solidFill>
                <a:latin typeface="Courier" charset="0"/>
              </a:rPr>
              <a:t>(blank line)</a:t>
            </a:r>
            <a:r>
              <a:rPr lang="en-US">
                <a:solidFill>
                  <a:schemeClr val="hlink"/>
                </a:solidFill>
              </a:rPr>
              <a:t> </a:t>
            </a:r>
          </a:p>
          <a:p>
            <a:pPr algn="l"/>
            <a:r>
              <a:rPr lang="en-US">
                <a:solidFill>
                  <a:schemeClr val="hlink"/>
                </a:solidFill>
              </a:rPr>
              <a:t>data data data data data ...</a:t>
            </a:r>
            <a:r>
              <a:rPr lang="en-US"/>
              <a:t> </a:t>
            </a:r>
          </a:p>
        </p:txBody>
      </p:sp>
      <p:sp>
        <p:nvSpPr>
          <p:cNvPr id="54278" name="Text Box 5"/>
          <p:cNvSpPr txBox="1">
            <a:spLocks noChangeArrowheads="1"/>
          </p:cNvSpPr>
          <p:nvPr/>
        </p:nvSpPr>
        <p:spPr bwMode="auto">
          <a:xfrm>
            <a:off x="304800" y="3124200"/>
            <a:ext cx="2209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i="1">
                <a:solidFill>
                  <a:schemeClr val="accent2"/>
                </a:solidFill>
                <a:latin typeface="Arial" charset="0"/>
              </a:rPr>
              <a:t>status line</a:t>
            </a:r>
            <a:endParaRPr lang="en-US" b="0">
              <a:solidFill>
                <a:schemeClr val="accent2"/>
              </a:solidFill>
              <a:latin typeface="Arial" charset="0"/>
            </a:endParaRPr>
          </a:p>
          <a:p>
            <a:r>
              <a:rPr lang="en-US" sz="1600" b="0">
                <a:solidFill>
                  <a:schemeClr val="accent2"/>
                </a:solidFill>
                <a:latin typeface="Arial" charset="0"/>
              </a:rPr>
              <a:t>(protocol, status code, status phrase)</a:t>
            </a:r>
            <a:endParaRPr lang="en-US" sz="2400" b="0">
              <a:solidFill>
                <a:schemeClr val="accent2"/>
              </a:solidFill>
              <a:latin typeface="Arial" charset="0"/>
            </a:endParaRPr>
          </a:p>
        </p:txBody>
      </p:sp>
      <p:sp>
        <p:nvSpPr>
          <p:cNvPr id="54279" name="Line 6"/>
          <p:cNvSpPr>
            <a:spLocks noChangeShapeType="1"/>
          </p:cNvSpPr>
          <p:nvPr/>
        </p:nvSpPr>
        <p:spPr bwMode="auto">
          <a:xfrm>
            <a:off x="2133600" y="3352800"/>
            <a:ext cx="909638" cy="225425"/>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0" name="Freeform 7"/>
          <p:cNvSpPr>
            <a:spLocks/>
          </p:cNvSpPr>
          <p:nvPr/>
        </p:nvSpPr>
        <p:spPr bwMode="auto">
          <a:xfrm>
            <a:off x="2919413" y="3756025"/>
            <a:ext cx="257175" cy="1858963"/>
          </a:xfrm>
          <a:custGeom>
            <a:avLst/>
            <a:gdLst>
              <a:gd name="T0" fmla="*/ 209550 w 162"/>
              <a:gd name="T1" fmla="*/ 11716 h 1428"/>
              <a:gd name="T2" fmla="*/ 0 w 162"/>
              <a:gd name="T3" fmla="*/ 0 h 1428"/>
              <a:gd name="T4" fmla="*/ 0 w 162"/>
              <a:gd name="T5" fmla="*/ 1858963 h 1428"/>
              <a:gd name="T6" fmla="*/ 257175 w 162"/>
              <a:gd name="T7" fmla="*/ 1855058 h 1428"/>
              <a:gd name="T8" fmla="*/ 0 60000 65536"/>
              <a:gd name="T9" fmla="*/ 0 60000 65536"/>
              <a:gd name="T10" fmla="*/ 0 60000 65536"/>
              <a:gd name="T11" fmla="*/ 0 60000 65536"/>
              <a:gd name="T12" fmla="*/ 0 w 162"/>
              <a:gd name="T13" fmla="*/ 0 h 1428"/>
              <a:gd name="T14" fmla="*/ 162 w 162"/>
              <a:gd name="T15" fmla="*/ 1428 h 1428"/>
            </a:gdLst>
            <a:ahLst/>
            <a:cxnLst>
              <a:cxn ang="T8">
                <a:pos x="T0" y="T1"/>
              </a:cxn>
              <a:cxn ang="T9">
                <a:pos x="T2" y="T3"/>
              </a:cxn>
              <a:cxn ang="T10">
                <a:pos x="T4" y="T5"/>
              </a:cxn>
              <a:cxn ang="T11">
                <a:pos x="T6" y="T7"/>
              </a:cxn>
            </a:cxnLst>
            <a:rect l="T12" t="T13" r="T14" b="T15"/>
            <a:pathLst>
              <a:path w="162" h="1428">
                <a:moveTo>
                  <a:pt x="132" y="9"/>
                </a:moveTo>
                <a:lnTo>
                  <a:pt x="0" y="0"/>
                </a:lnTo>
                <a:lnTo>
                  <a:pt x="0" y="1428"/>
                </a:lnTo>
                <a:lnTo>
                  <a:pt x="162" y="1425"/>
                </a:lnTo>
              </a:path>
            </a:pathLst>
          </a:cu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1" name="Text Box 8"/>
          <p:cNvSpPr txBox="1">
            <a:spLocks noChangeArrowheads="1"/>
          </p:cNvSpPr>
          <p:nvPr/>
        </p:nvSpPr>
        <p:spPr bwMode="auto">
          <a:xfrm>
            <a:off x="1914525" y="4649788"/>
            <a:ext cx="1017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r"/>
            <a:r>
              <a:rPr lang="en-US" i="1">
                <a:solidFill>
                  <a:schemeClr val="accent2"/>
                </a:solidFill>
                <a:latin typeface="Arial" charset="0"/>
              </a:rPr>
              <a:t>header</a:t>
            </a:r>
          </a:p>
          <a:p>
            <a:pPr algn="r"/>
            <a:r>
              <a:rPr lang="en-US" i="1">
                <a:solidFill>
                  <a:schemeClr val="accent2"/>
                </a:solidFill>
                <a:latin typeface="Arial" charset="0"/>
              </a:rPr>
              <a:t> lines</a:t>
            </a:r>
            <a:endParaRPr lang="en-US" sz="2400" i="1">
              <a:solidFill>
                <a:schemeClr val="accent2"/>
              </a:solidFill>
              <a:latin typeface="Arial" charset="0"/>
            </a:endParaRPr>
          </a:p>
        </p:txBody>
      </p:sp>
      <p:sp>
        <p:nvSpPr>
          <p:cNvPr id="54282" name="Line 9"/>
          <p:cNvSpPr>
            <a:spLocks noChangeShapeType="1"/>
          </p:cNvSpPr>
          <p:nvPr/>
        </p:nvSpPr>
        <p:spPr bwMode="auto">
          <a:xfrm flipV="1">
            <a:off x="1981200" y="6019800"/>
            <a:ext cx="1066800" cy="152400"/>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3" name="Text Box 10"/>
          <p:cNvSpPr txBox="1">
            <a:spLocks noChangeArrowheads="1"/>
          </p:cNvSpPr>
          <p:nvPr/>
        </p:nvSpPr>
        <p:spPr bwMode="auto">
          <a:xfrm>
            <a:off x="228600" y="5988050"/>
            <a:ext cx="2819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r>
              <a:rPr lang="en-US" i="1">
                <a:solidFill>
                  <a:schemeClr val="accent2"/>
                </a:solidFill>
                <a:latin typeface="Arial" charset="0"/>
              </a:rPr>
              <a:t>data</a:t>
            </a:r>
          </a:p>
          <a:p>
            <a:r>
              <a:rPr lang="en-US" sz="1600" b="0" i="1">
                <a:solidFill>
                  <a:schemeClr val="accent2"/>
                </a:solidFill>
                <a:latin typeface="Arial" charset="0"/>
              </a:rPr>
              <a:t>e.g.,</a:t>
            </a:r>
            <a:r>
              <a:rPr lang="en-US" sz="1600" b="0">
                <a:solidFill>
                  <a:schemeClr val="accent2"/>
                </a:solidFill>
                <a:latin typeface="Arial" charset="0"/>
              </a:rPr>
              <a:t> requested HTML file</a:t>
            </a:r>
            <a:endParaRPr lang="en-US" sz="2400" b="0">
              <a:solidFill>
                <a:schemeClr val="accent2"/>
              </a:solidFill>
              <a:latin typeface="Arial" charset="0"/>
            </a:endParaRPr>
          </a:p>
        </p:txBody>
      </p:sp>
      <p:grpSp>
        <p:nvGrpSpPr>
          <p:cNvPr id="2" name="Group 26"/>
          <p:cNvGrpSpPr>
            <a:grpSpLocks/>
          </p:cNvGrpSpPr>
          <p:nvPr/>
        </p:nvGrpSpPr>
        <p:grpSpPr bwMode="auto">
          <a:xfrm>
            <a:off x="2667000" y="1828800"/>
            <a:ext cx="2362200" cy="1981200"/>
            <a:chOff x="1680" y="1152"/>
            <a:chExt cx="1488" cy="1248"/>
          </a:xfrm>
        </p:grpSpPr>
        <p:sp>
          <p:nvSpPr>
            <p:cNvPr id="54293" name="Oval 12"/>
            <p:cNvSpPr>
              <a:spLocks noChangeArrowheads="1"/>
            </p:cNvSpPr>
            <p:nvPr/>
          </p:nvSpPr>
          <p:spPr bwMode="auto">
            <a:xfrm>
              <a:off x="1680" y="1152"/>
              <a:ext cx="1488"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94" name="Oval 13"/>
            <p:cNvSpPr>
              <a:spLocks noChangeArrowheads="1"/>
            </p:cNvSpPr>
            <p:nvPr/>
          </p:nvSpPr>
          <p:spPr bwMode="auto">
            <a:xfrm>
              <a:off x="1872" y="2160"/>
              <a:ext cx="912"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4295" name="AutoShape 14"/>
            <p:cNvCxnSpPr>
              <a:cxnSpLocks noChangeShapeType="1"/>
              <a:stCxn id="54293" idx="4"/>
              <a:endCxn id="54294" idx="0"/>
            </p:cNvCxnSpPr>
            <p:nvPr/>
          </p:nvCxnSpPr>
          <p:spPr bwMode="auto">
            <a:xfrm flipH="1">
              <a:off x="2328" y="1398"/>
              <a:ext cx="96" cy="756"/>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grpSp>
        <p:nvGrpSpPr>
          <p:cNvPr id="3" name="Group 27"/>
          <p:cNvGrpSpPr>
            <a:grpSpLocks/>
          </p:cNvGrpSpPr>
          <p:nvPr/>
        </p:nvGrpSpPr>
        <p:grpSpPr bwMode="auto">
          <a:xfrm>
            <a:off x="4419600" y="1828800"/>
            <a:ext cx="2286000" cy="1981200"/>
            <a:chOff x="2784" y="1152"/>
            <a:chExt cx="1440" cy="1248"/>
          </a:xfrm>
        </p:grpSpPr>
        <p:sp>
          <p:nvSpPr>
            <p:cNvPr id="54290" name="Oval 16"/>
            <p:cNvSpPr>
              <a:spLocks noChangeArrowheads="1"/>
            </p:cNvSpPr>
            <p:nvPr/>
          </p:nvSpPr>
          <p:spPr bwMode="auto">
            <a:xfrm>
              <a:off x="3168" y="1152"/>
              <a:ext cx="1056"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91" name="Oval 17"/>
            <p:cNvSpPr>
              <a:spLocks noChangeArrowheads="1"/>
            </p:cNvSpPr>
            <p:nvPr/>
          </p:nvSpPr>
          <p:spPr bwMode="auto">
            <a:xfrm>
              <a:off x="2784" y="2160"/>
              <a:ext cx="384"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4292" name="AutoShape 18"/>
            <p:cNvCxnSpPr>
              <a:cxnSpLocks noChangeShapeType="1"/>
              <a:stCxn id="54290" idx="4"/>
              <a:endCxn id="54291" idx="0"/>
            </p:cNvCxnSpPr>
            <p:nvPr/>
          </p:nvCxnSpPr>
          <p:spPr bwMode="auto">
            <a:xfrm flipH="1">
              <a:off x="2976" y="1398"/>
              <a:ext cx="720" cy="756"/>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grpSp>
        <p:nvGrpSpPr>
          <p:cNvPr id="4" name="Group 28"/>
          <p:cNvGrpSpPr>
            <a:grpSpLocks/>
          </p:cNvGrpSpPr>
          <p:nvPr/>
        </p:nvGrpSpPr>
        <p:grpSpPr bwMode="auto">
          <a:xfrm>
            <a:off x="4953000" y="1828800"/>
            <a:ext cx="3733800" cy="1981200"/>
            <a:chOff x="3120" y="1152"/>
            <a:chExt cx="2352" cy="1248"/>
          </a:xfrm>
        </p:grpSpPr>
        <p:sp>
          <p:nvSpPr>
            <p:cNvPr id="54287" name="Oval 20"/>
            <p:cNvSpPr>
              <a:spLocks noChangeArrowheads="1"/>
            </p:cNvSpPr>
            <p:nvPr/>
          </p:nvSpPr>
          <p:spPr bwMode="auto">
            <a:xfrm>
              <a:off x="4272" y="1152"/>
              <a:ext cx="1200"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8" name="Oval 21"/>
            <p:cNvSpPr>
              <a:spLocks noChangeArrowheads="1"/>
            </p:cNvSpPr>
            <p:nvPr/>
          </p:nvSpPr>
          <p:spPr bwMode="auto">
            <a:xfrm>
              <a:off x="3120" y="2160"/>
              <a:ext cx="384" cy="24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54289" name="AutoShape 22"/>
            <p:cNvCxnSpPr>
              <a:cxnSpLocks noChangeShapeType="1"/>
              <a:stCxn id="54287" idx="4"/>
              <a:endCxn id="54288" idx="7"/>
            </p:cNvCxnSpPr>
            <p:nvPr/>
          </p:nvCxnSpPr>
          <p:spPr bwMode="auto">
            <a:xfrm flipH="1">
              <a:off x="3448" y="1398"/>
              <a:ext cx="1424" cy="791"/>
            </a:xfrm>
            <a:prstGeom prst="straightConnector1">
              <a:avLst/>
            </a:prstGeom>
            <a:noFill/>
            <a:ln w="190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588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8819">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8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881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BE70A6EB-A47A-BA4F-9ACD-D84B6755A8F1}" type="slidenum">
              <a:rPr lang="en-US" sz="1400" b="0">
                <a:latin typeface="Times New Roman" charset="0"/>
              </a:rPr>
              <a:pPr eaLnBrk="1" hangingPunct="1"/>
              <a:t>48</a:t>
            </a:fld>
            <a:endParaRPr lang="en-US" sz="1400" b="0">
              <a:latin typeface="Times New Roman" charset="0"/>
            </a:endParaRPr>
          </a:p>
        </p:txBody>
      </p:sp>
      <p:sp>
        <p:nvSpPr>
          <p:cNvPr id="56323"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Server-to-Client Communication</a:t>
            </a:r>
          </a:p>
        </p:txBody>
      </p:sp>
      <p:sp>
        <p:nvSpPr>
          <p:cNvPr id="1059843" name="Rectangle 3"/>
          <p:cNvSpPr>
            <a:spLocks noGrp="1" noChangeArrowheads="1"/>
          </p:cNvSpPr>
          <p:nvPr>
            <p:ph type="body" idx="1"/>
          </p:nvPr>
        </p:nvSpPr>
        <p:spPr/>
        <p:txBody>
          <a:bodyPr/>
          <a:lstStyle/>
          <a:p>
            <a:pPr>
              <a:lnSpc>
                <a:spcPct val="110000"/>
              </a:lnSpc>
            </a:pPr>
            <a:r>
              <a:rPr lang="en-US" dirty="0" smtClean="0">
                <a:latin typeface="Arial" charset="0"/>
                <a:cs typeface="Arial" charset="0"/>
              </a:rPr>
              <a:t>Response </a:t>
            </a:r>
            <a:r>
              <a:rPr lang="en-US" dirty="0">
                <a:latin typeface="Arial" charset="0"/>
                <a:cs typeface="Arial" charset="0"/>
              </a:rPr>
              <a:t>code classes</a:t>
            </a:r>
            <a:endParaRPr lang="en-US" sz="1000" dirty="0">
              <a:latin typeface="Arial" charset="0"/>
              <a:cs typeface="Arial" charset="0"/>
            </a:endParaRPr>
          </a:p>
          <a:p>
            <a:pPr lvl="1">
              <a:lnSpc>
                <a:spcPct val="110000"/>
              </a:lnSpc>
            </a:pPr>
            <a:r>
              <a:rPr lang="en-US" dirty="0">
                <a:latin typeface="Arial" charset="0"/>
                <a:ea typeface="Arial" charset="0"/>
                <a:cs typeface="Arial" charset="0"/>
              </a:rPr>
              <a:t>Similar to other ASCII app. protocols like SMTP</a:t>
            </a:r>
          </a:p>
        </p:txBody>
      </p:sp>
      <p:graphicFrame>
        <p:nvGraphicFramePr>
          <p:cNvPr id="1059982" name="Group 142"/>
          <p:cNvGraphicFramePr>
            <a:graphicFrameLocks noGrp="1"/>
          </p:cNvGraphicFramePr>
          <p:nvPr>
            <p:extLst>
              <p:ext uri="{D42A27DB-BD31-4B8C-83A1-F6EECF244321}">
                <p14:modId xmlns:p14="http://schemas.microsoft.com/office/powerpoint/2010/main" val="2244202923"/>
              </p:ext>
            </p:extLst>
          </p:nvPr>
        </p:nvGraphicFramePr>
        <p:xfrm>
          <a:off x="1066800" y="3276600"/>
          <a:ext cx="7010400" cy="2395538"/>
        </p:xfrm>
        <a:graphic>
          <a:graphicData uri="http://schemas.openxmlformats.org/drawingml/2006/table">
            <a:tbl>
              <a:tblPr/>
              <a:tblGrid>
                <a:gridCol w="1230313"/>
                <a:gridCol w="2198687"/>
                <a:gridCol w="3581400"/>
              </a:tblGrid>
              <a:tr h="3810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1" i="0" u="sng" strike="noStrike" cap="none" normalizeH="0" baseline="0" dirty="0">
                          <a:ln>
                            <a:noFill/>
                          </a:ln>
                          <a:solidFill>
                            <a:schemeClr val="tx1"/>
                          </a:solidFill>
                          <a:effectLst/>
                          <a:latin typeface="Arial" charset="0"/>
                          <a:ea typeface="Arial" charset="0"/>
                          <a:cs typeface="Arial" charset="0"/>
                        </a:rPr>
                        <a:t>Code</a:t>
                      </a:r>
                    </a:p>
                  </a:txBody>
                  <a:tcPr horzOverflow="overflow">
                    <a:lnL cap="flat">
                      <a:noFill/>
                    </a:lnL>
                    <a:lnR>
                      <a:noFill/>
                    </a:lnR>
                    <a:lnT cap="flat">
                      <a:noFill/>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1" i="0" u="sng" strike="noStrike" cap="none" normalizeH="0" baseline="0">
                          <a:ln>
                            <a:noFill/>
                          </a:ln>
                          <a:solidFill>
                            <a:schemeClr val="tx1"/>
                          </a:solidFill>
                          <a:effectLst/>
                          <a:latin typeface="Arial" charset="0"/>
                          <a:ea typeface="Arial" charset="0"/>
                          <a:cs typeface="Arial" charset="0"/>
                        </a:rPr>
                        <a:t>Class</a:t>
                      </a:r>
                    </a:p>
                  </a:txBody>
                  <a:tcPr horzOverflow="overflow">
                    <a:lnL>
                      <a:noFill/>
                    </a:lnL>
                    <a:lnR>
                      <a:noFill/>
                    </a:lnR>
                    <a:lnT cap="flat">
                      <a:noFill/>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1" i="0" u="sng" strike="noStrike" cap="none" normalizeH="0" baseline="0">
                          <a:ln>
                            <a:noFill/>
                          </a:ln>
                          <a:solidFill>
                            <a:schemeClr val="tx1"/>
                          </a:solidFill>
                          <a:effectLst/>
                          <a:latin typeface="Arial" charset="0"/>
                          <a:ea typeface="Arial" charset="0"/>
                          <a:cs typeface="Arial" charset="0"/>
                        </a:rPr>
                        <a:t>Example</a:t>
                      </a:r>
                    </a:p>
                  </a:txBody>
                  <a:tcPr horzOverflow="overflow">
                    <a:lnL>
                      <a:noFill/>
                    </a:lnL>
                    <a:lnR cap="flat">
                      <a:noFill/>
                    </a:lnR>
                    <a:lnT cap="flat">
                      <a:noFill/>
                    </a:lnT>
                    <a:lnB w="12700" cap="flat" cmpd="sng" algn="ctr">
                      <a:solidFill>
                        <a:schemeClr val="tx1"/>
                      </a:solidFill>
                      <a:prstDash val="sysDot"/>
                      <a:round/>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1xx</a:t>
                      </a:r>
                    </a:p>
                  </a:txBody>
                  <a:tcPr horzOverflow="overflow">
                    <a:lnL cap="flat">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Informational</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a:ln>
                            <a:noFill/>
                          </a:ln>
                          <a:solidFill>
                            <a:schemeClr val="tx1"/>
                          </a:solidFill>
                          <a:effectLst/>
                          <a:latin typeface="Courier" charset="0"/>
                          <a:ea typeface="Arial" charset="0"/>
                          <a:cs typeface="Arial" charset="0"/>
                        </a:rPr>
                        <a:t>100 Continue</a:t>
                      </a:r>
                    </a:p>
                  </a:txBody>
                  <a:tcPr horzOverflow="overflow">
                    <a:lnL>
                      <a:noFill/>
                    </a:lnL>
                    <a:lnR cap="flat">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2xx</a:t>
                      </a:r>
                    </a:p>
                  </a:txBody>
                  <a:tcPr horzOverflow="overflow">
                    <a:lnL cap="flat">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Success</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a:ln>
                            <a:noFill/>
                          </a:ln>
                          <a:solidFill>
                            <a:schemeClr val="tx1"/>
                          </a:solidFill>
                          <a:effectLst/>
                          <a:latin typeface="Courier" charset="0"/>
                          <a:ea typeface="Arial" charset="0"/>
                          <a:cs typeface="Arial" charset="0"/>
                        </a:rPr>
                        <a:t>200 OK</a:t>
                      </a:r>
                    </a:p>
                  </a:txBody>
                  <a:tcPr horzOverflow="overflow">
                    <a:lnL>
                      <a:noFill/>
                    </a:lnL>
                    <a:lnR cap="flat">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414338">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3xx</a:t>
                      </a:r>
                    </a:p>
                  </a:txBody>
                  <a:tcPr horzOverflow="overflow">
                    <a:lnL cap="flat">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Redirection</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a:ln>
                            <a:noFill/>
                          </a:ln>
                          <a:solidFill>
                            <a:schemeClr val="tx1"/>
                          </a:solidFill>
                          <a:effectLst/>
                          <a:latin typeface="Courier" charset="0"/>
                          <a:ea typeface="Arial" charset="0"/>
                          <a:cs typeface="Arial" charset="0"/>
                        </a:rPr>
                        <a:t>304 Not Modified</a:t>
                      </a:r>
                    </a:p>
                  </a:txBody>
                  <a:tcPr horzOverflow="overflow">
                    <a:lnL>
                      <a:noFill/>
                    </a:lnL>
                    <a:lnR cap="flat">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4xx</a:t>
                      </a:r>
                    </a:p>
                  </a:txBody>
                  <a:tcPr horzOverflow="overflow">
                    <a:lnL cap="flat">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Client error</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a:ln>
                            <a:noFill/>
                          </a:ln>
                          <a:solidFill>
                            <a:schemeClr val="tx1"/>
                          </a:solidFill>
                          <a:effectLst/>
                          <a:latin typeface="Courier" charset="0"/>
                          <a:ea typeface="Arial" charset="0"/>
                          <a:cs typeface="Arial" charset="0"/>
                        </a:rPr>
                        <a:t>404 Not Found</a:t>
                      </a:r>
                    </a:p>
                  </a:txBody>
                  <a:tcPr horzOverflow="overflow">
                    <a:lnL>
                      <a:noFill/>
                    </a:lnL>
                    <a:lnR cap="flat">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5xx</a:t>
                      </a:r>
                    </a:p>
                  </a:txBody>
                  <a:tcPr horzOverflow="overflow">
                    <a:lnL cap="flat">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Server error</a:t>
                      </a:r>
                    </a:p>
                  </a:txBody>
                  <a:tcPr horzOverflow="overflow">
                    <a:lnL>
                      <a:noFill/>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a:ln>
                            <a:noFill/>
                          </a:ln>
                          <a:solidFill>
                            <a:schemeClr val="tx1"/>
                          </a:solidFill>
                          <a:effectLst/>
                          <a:latin typeface="Courier" charset="0"/>
                          <a:ea typeface="Arial" charset="0"/>
                          <a:cs typeface="Arial" charset="0"/>
                        </a:rPr>
                        <a:t>503 Service Unavailable</a:t>
                      </a:r>
                    </a:p>
                  </a:txBody>
                  <a:tcPr horzOverflow="overflow">
                    <a:lnL>
                      <a:noFill/>
                    </a:lnL>
                    <a:lnR cap="flat">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bl>
          </a:graphicData>
        </a:graphic>
      </p:graphicFrame>
      <p:sp>
        <p:nvSpPr>
          <p:cNvPr id="56350" name="Rectangle 144"/>
          <p:cNvSpPr>
            <a:spLocks noChangeArrowheads="1"/>
          </p:cNvSpPr>
          <p:nvPr/>
        </p:nvSpPr>
        <p:spPr bwMode="auto">
          <a:xfrm>
            <a:off x="4721225" y="-889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86A7D037-0E34-864B-81A8-E4B18D86492F}" type="slidenum">
              <a:rPr lang="en-US" sz="1400" b="0">
                <a:latin typeface="Times New Roman" charset="0"/>
              </a:rPr>
              <a:pPr eaLnBrk="1" hangingPunct="1"/>
              <a:t>49</a:t>
            </a:fld>
            <a:endParaRPr lang="en-US" sz="1400" b="0">
              <a:latin typeface="Times New Roman" charset="0"/>
            </a:endParaRPr>
          </a:p>
        </p:txBody>
      </p:sp>
      <p:sp>
        <p:nvSpPr>
          <p:cNvPr id="58371"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Different Forms of Server Response</a:t>
            </a:r>
            <a:endParaRPr lang="en-US" dirty="0">
              <a:latin typeface="Helvetica" charset="0"/>
              <a:ea typeface="ＭＳ Ｐゴシック" charset="0"/>
              <a:cs typeface="ＭＳ Ｐゴシック" charset="0"/>
            </a:endParaRPr>
          </a:p>
        </p:txBody>
      </p:sp>
      <p:sp>
        <p:nvSpPr>
          <p:cNvPr id="1070083" name="Rectangle 3"/>
          <p:cNvSpPr>
            <a:spLocks noGrp="1" noChangeArrowheads="1"/>
          </p:cNvSpPr>
          <p:nvPr>
            <p:ph type="body" idx="1"/>
          </p:nvPr>
        </p:nvSpPr>
        <p:spPr>
          <a:xfrm>
            <a:off x="457200" y="1219200"/>
            <a:ext cx="8686800" cy="5486400"/>
          </a:xfrm>
        </p:spPr>
        <p:txBody>
          <a:bodyPr/>
          <a:lstStyle/>
          <a:p>
            <a:r>
              <a:rPr lang="en-US" dirty="0">
                <a:latin typeface="Arial" charset="0"/>
                <a:cs typeface="Arial" charset="0"/>
              </a:rPr>
              <a:t>Return a file</a:t>
            </a:r>
          </a:p>
          <a:p>
            <a:pPr lvl="1"/>
            <a:r>
              <a:rPr lang="en-US" dirty="0">
                <a:latin typeface="Arial" charset="0"/>
                <a:ea typeface="Arial" charset="0"/>
                <a:cs typeface="Arial" charset="0"/>
              </a:rPr>
              <a:t>URL matches a file (</a:t>
            </a:r>
            <a:r>
              <a:rPr lang="en-US" i="1" dirty="0">
                <a:latin typeface="Arial" charset="0"/>
                <a:ea typeface="Arial" charset="0"/>
                <a:cs typeface="Arial" charset="0"/>
              </a:rPr>
              <a:t>e.g.,</a:t>
            </a:r>
            <a:r>
              <a:rPr lang="en-US" dirty="0">
                <a:latin typeface="Arial" charset="0"/>
                <a:ea typeface="Arial" charset="0"/>
                <a:cs typeface="Arial" charset="0"/>
              </a:rPr>
              <a:t> </a:t>
            </a:r>
            <a:r>
              <a:rPr lang="en-US" sz="2000" dirty="0">
                <a:latin typeface="Courier" charset="0"/>
                <a:ea typeface="Arial" charset="0"/>
                <a:cs typeface="Arial" charset="0"/>
              </a:rPr>
              <a:t>/www/</a:t>
            </a:r>
            <a:r>
              <a:rPr lang="en-US" sz="2000" dirty="0" err="1">
                <a:latin typeface="Courier" charset="0"/>
                <a:ea typeface="Arial" charset="0"/>
                <a:cs typeface="Arial" charset="0"/>
              </a:rPr>
              <a:t>index.html</a:t>
            </a:r>
            <a:r>
              <a:rPr lang="en-US" dirty="0">
                <a:latin typeface="Arial" charset="0"/>
                <a:ea typeface="Arial" charset="0"/>
                <a:cs typeface="Arial" charset="0"/>
              </a:rPr>
              <a:t>)</a:t>
            </a:r>
          </a:p>
          <a:p>
            <a:pPr lvl="1"/>
            <a:r>
              <a:rPr lang="en-US" dirty="0">
                <a:latin typeface="Arial" charset="0"/>
                <a:ea typeface="Arial" charset="0"/>
                <a:cs typeface="Arial" charset="0"/>
              </a:rPr>
              <a:t>Server returns file as the response</a:t>
            </a:r>
          </a:p>
          <a:p>
            <a:pPr lvl="1"/>
            <a:r>
              <a:rPr lang="en-US" dirty="0">
                <a:latin typeface="Arial" charset="0"/>
                <a:ea typeface="Arial" charset="0"/>
                <a:cs typeface="Arial" charset="0"/>
              </a:rPr>
              <a:t>Server generates appropriate response </a:t>
            </a:r>
            <a:r>
              <a:rPr lang="en-US" dirty="0" smtClean="0">
                <a:latin typeface="Arial" charset="0"/>
                <a:ea typeface="Arial" charset="0"/>
                <a:cs typeface="Arial" charset="0"/>
              </a:rPr>
              <a:t>header</a:t>
            </a:r>
          </a:p>
          <a:p>
            <a:pPr lvl="1"/>
            <a:endParaRPr lang="en-US" dirty="0">
              <a:latin typeface="Arial" charset="0"/>
              <a:ea typeface="Arial" charset="0"/>
              <a:cs typeface="Arial" charset="0"/>
            </a:endParaRPr>
          </a:p>
          <a:p>
            <a:r>
              <a:rPr lang="en-US" dirty="0">
                <a:latin typeface="Arial" charset="0"/>
                <a:cs typeface="Arial" charset="0"/>
              </a:rPr>
              <a:t>Generate response dynamically</a:t>
            </a:r>
          </a:p>
          <a:p>
            <a:pPr lvl="1"/>
            <a:r>
              <a:rPr lang="en-US" dirty="0">
                <a:latin typeface="Arial" charset="0"/>
                <a:ea typeface="Arial" charset="0"/>
                <a:cs typeface="Arial" charset="0"/>
              </a:rPr>
              <a:t>URL triggers a program on the server</a:t>
            </a:r>
          </a:p>
          <a:p>
            <a:pPr lvl="1"/>
            <a:r>
              <a:rPr lang="en-US" dirty="0">
                <a:latin typeface="Arial" charset="0"/>
                <a:ea typeface="Arial" charset="0"/>
                <a:cs typeface="Arial" charset="0"/>
              </a:rPr>
              <a:t>Server runs program and sends output to </a:t>
            </a:r>
            <a:r>
              <a:rPr lang="en-US" dirty="0" smtClean="0">
                <a:latin typeface="Arial" charset="0"/>
                <a:ea typeface="Arial" charset="0"/>
                <a:cs typeface="Arial" charset="0"/>
              </a:rPr>
              <a:t>client</a:t>
            </a:r>
          </a:p>
          <a:p>
            <a:pPr lvl="1"/>
            <a:endParaRPr lang="en-US" dirty="0">
              <a:latin typeface="Arial" charset="0"/>
              <a:ea typeface="Arial" charset="0"/>
              <a:cs typeface="Arial" charset="0"/>
            </a:endParaRPr>
          </a:p>
          <a:p>
            <a:r>
              <a:rPr lang="en-US" dirty="0">
                <a:latin typeface="Arial" charset="0"/>
                <a:cs typeface="Arial" charset="0"/>
              </a:rPr>
              <a:t>Return meta-data with no body</a:t>
            </a:r>
          </a:p>
          <a:p>
            <a:endParaRPr lang="en-US" dirty="0">
              <a:latin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0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0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0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008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700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7008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008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700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00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a:t>
            </a:r>
            <a:endParaRPr lang="en-US" dirty="0"/>
          </a:p>
        </p:txBody>
      </p:sp>
      <p:sp>
        <p:nvSpPr>
          <p:cNvPr id="3" name="Content Placeholder 2"/>
          <p:cNvSpPr>
            <a:spLocks noGrp="1"/>
          </p:cNvSpPr>
          <p:nvPr>
            <p:ph idx="1"/>
          </p:nvPr>
        </p:nvSpPr>
        <p:spPr/>
        <p:txBody>
          <a:bodyPr/>
          <a:lstStyle/>
          <a:p>
            <a:r>
              <a:rPr lang="en-US" dirty="0" smtClean="0"/>
              <a:t>Internet has one global system of addressing: IP</a:t>
            </a:r>
          </a:p>
          <a:p>
            <a:pPr lvl="1"/>
            <a:r>
              <a:rPr lang="en-US" dirty="0" smtClean="0"/>
              <a:t>By explicit design</a:t>
            </a:r>
          </a:p>
          <a:p>
            <a:pPr lvl="1"/>
            <a:endParaRPr lang="en-US" dirty="0"/>
          </a:p>
          <a:p>
            <a:r>
              <a:rPr lang="en-US" dirty="0" smtClean="0"/>
              <a:t>And one global system of naming: DNS</a:t>
            </a:r>
          </a:p>
          <a:p>
            <a:pPr lvl="1"/>
            <a:r>
              <a:rPr lang="en-US" dirty="0" smtClean="0"/>
              <a:t>Almost by </a:t>
            </a:r>
            <a:r>
              <a:rPr lang="en-US" dirty="0" smtClean="0"/>
              <a:t>accident, naming was an afterthought</a:t>
            </a:r>
            <a:endParaRPr lang="en-US" dirty="0" smtClean="0"/>
          </a:p>
          <a:p>
            <a:pPr lvl="1"/>
            <a:endParaRPr lang="en-US" dirty="0"/>
          </a:p>
          <a:p>
            <a:r>
              <a:rPr lang="en-US" dirty="0" smtClean="0"/>
              <a:t>At the time, only items worth naming were hosts</a:t>
            </a:r>
          </a:p>
          <a:p>
            <a:pPr lvl="1"/>
            <a:r>
              <a:rPr lang="en-US" dirty="0" smtClean="0"/>
              <a:t>A mistake that causes many painful workarounds</a:t>
            </a:r>
          </a:p>
          <a:p>
            <a:pPr lvl="1"/>
            <a:endParaRPr lang="en-US" dirty="0"/>
          </a:p>
          <a:p>
            <a:r>
              <a:rPr lang="en-US" dirty="0" smtClean="0"/>
              <a:t>Everything is now named relative to a host</a:t>
            </a:r>
          </a:p>
          <a:p>
            <a:pPr lvl="1"/>
            <a:r>
              <a:rPr lang="en-US" dirty="0" smtClean="0"/>
              <a:t>Content is most notable example (URL structure)</a:t>
            </a:r>
          </a:p>
          <a:p>
            <a:pPr lvl="1"/>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5</a:t>
            </a:fld>
            <a:endParaRPr lang="en-US"/>
          </a:p>
        </p:txBody>
      </p:sp>
    </p:spTree>
    <p:extLst>
      <p:ext uri="{BB962C8B-B14F-4D97-AF65-F5344CB8AC3E}">
        <p14:creationId xmlns:p14="http://schemas.microsoft.com/office/powerpoint/2010/main" val="984658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625CA29E-5473-CC44-B75B-AF5FBF42CAD3}" type="slidenum">
              <a:rPr lang="en-US" sz="1400" b="0">
                <a:latin typeface="Times New Roman" charset="0"/>
              </a:rPr>
              <a:pPr eaLnBrk="1" hangingPunct="1"/>
              <a:t>50</a:t>
            </a:fld>
            <a:endParaRPr lang="en-US" sz="1400" b="0">
              <a:latin typeface="Times New Roman" charset="0"/>
            </a:endParaRPr>
          </a:p>
        </p:txBody>
      </p:sp>
      <p:sp>
        <p:nvSpPr>
          <p:cNvPr id="60419"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HTTP Resource Meta-Data</a:t>
            </a:r>
          </a:p>
        </p:txBody>
      </p:sp>
      <p:sp>
        <p:nvSpPr>
          <p:cNvPr id="1060867" name="Rectangle 3"/>
          <p:cNvSpPr>
            <a:spLocks noGrp="1" noChangeArrowheads="1"/>
          </p:cNvSpPr>
          <p:nvPr>
            <p:ph type="body" idx="1"/>
          </p:nvPr>
        </p:nvSpPr>
        <p:spPr/>
        <p:txBody>
          <a:bodyPr/>
          <a:lstStyle/>
          <a:p>
            <a:pPr>
              <a:lnSpc>
                <a:spcPct val="90000"/>
              </a:lnSpc>
            </a:pPr>
            <a:r>
              <a:rPr lang="en-US" dirty="0">
                <a:latin typeface="Arial" charset="0"/>
                <a:cs typeface="Arial" charset="0"/>
              </a:rPr>
              <a:t>Meta-data</a:t>
            </a:r>
          </a:p>
          <a:p>
            <a:pPr lvl="1">
              <a:lnSpc>
                <a:spcPct val="90000"/>
              </a:lnSpc>
            </a:pPr>
            <a:r>
              <a:rPr lang="en-US" dirty="0">
                <a:latin typeface="Arial" charset="0"/>
                <a:ea typeface="Arial" charset="0"/>
                <a:cs typeface="Arial" charset="0"/>
              </a:rPr>
              <a:t>Info </a:t>
            </a:r>
            <a:r>
              <a:rPr lang="en-US" i="1" dirty="0">
                <a:latin typeface="Arial" charset="0"/>
                <a:ea typeface="Arial" charset="0"/>
                <a:cs typeface="Arial" charset="0"/>
              </a:rPr>
              <a:t>about</a:t>
            </a:r>
            <a:r>
              <a:rPr lang="en-US" dirty="0">
                <a:latin typeface="Arial" charset="0"/>
                <a:ea typeface="Arial" charset="0"/>
                <a:cs typeface="Arial" charset="0"/>
              </a:rPr>
              <a:t> a resource, stored as a separate </a:t>
            </a:r>
            <a:r>
              <a:rPr lang="en-US" dirty="0" smtClean="0">
                <a:latin typeface="Arial" charset="0"/>
                <a:ea typeface="Arial" charset="0"/>
                <a:cs typeface="Arial" charset="0"/>
              </a:rPr>
              <a:t>entity</a:t>
            </a:r>
          </a:p>
          <a:p>
            <a:pPr lvl="1">
              <a:lnSpc>
                <a:spcPct val="90000"/>
              </a:lnSpc>
            </a:pPr>
            <a:endParaRPr lang="en-US" dirty="0">
              <a:latin typeface="Arial" charset="0"/>
              <a:ea typeface="Arial" charset="0"/>
              <a:cs typeface="Arial" charset="0"/>
            </a:endParaRPr>
          </a:p>
          <a:p>
            <a:pPr>
              <a:lnSpc>
                <a:spcPct val="90000"/>
              </a:lnSpc>
            </a:pPr>
            <a:r>
              <a:rPr lang="en-US" dirty="0">
                <a:latin typeface="Arial" charset="0"/>
                <a:cs typeface="Arial" charset="0"/>
              </a:rPr>
              <a:t>Examples:</a:t>
            </a:r>
          </a:p>
          <a:p>
            <a:pPr lvl="1">
              <a:lnSpc>
                <a:spcPct val="90000"/>
              </a:lnSpc>
            </a:pPr>
            <a:r>
              <a:rPr lang="en-US" dirty="0">
                <a:latin typeface="Arial" charset="0"/>
                <a:ea typeface="Arial" charset="0"/>
                <a:cs typeface="Arial" charset="0"/>
              </a:rPr>
              <a:t>Size of </a:t>
            </a:r>
            <a:r>
              <a:rPr lang="en-US" dirty="0" smtClean="0">
                <a:latin typeface="Arial" charset="0"/>
                <a:ea typeface="Arial" charset="0"/>
                <a:cs typeface="Arial" charset="0"/>
              </a:rPr>
              <a:t>resource</a:t>
            </a:r>
            <a:r>
              <a:rPr lang="en-US" dirty="0">
                <a:latin typeface="Arial" charset="0"/>
                <a:ea typeface="Arial" charset="0"/>
                <a:cs typeface="Arial" charset="0"/>
              </a:rPr>
              <a:t>, last modification time</a:t>
            </a:r>
            <a:r>
              <a:rPr lang="en-US" dirty="0" smtClean="0">
                <a:latin typeface="Arial" charset="0"/>
                <a:ea typeface="Arial" charset="0"/>
                <a:cs typeface="Arial" charset="0"/>
              </a:rPr>
              <a:t>, type of content</a:t>
            </a:r>
          </a:p>
          <a:p>
            <a:pPr lvl="1">
              <a:lnSpc>
                <a:spcPct val="90000"/>
              </a:lnSpc>
            </a:pPr>
            <a:endParaRPr lang="en-US" dirty="0">
              <a:latin typeface="Arial" charset="0"/>
              <a:ea typeface="Arial" charset="0"/>
              <a:cs typeface="Arial" charset="0"/>
            </a:endParaRPr>
          </a:p>
          <a:p>
            <a:pPr>
              <a:lnSpc>
                <a:spcPct val="90000"/>
              </a:lnSpc>
            </a:pPr>
            <a:r>
              <a:rPr lang="en-US" dirty="0" smtClean="0">
                <a:latin typeface="Arial" charset="0"/>
                <a:cs typeface="Arial" charset="0"/>
              </a:rPr>
              <a:t>Usage </a:t>
            </a:r>
            <a:r>
              <a:rPr lang="en-US" dirty="0">
                <a:latin typeface="Arial" charset="0"/>
                <a:cs typeface="Arial" charset="0"/>
              </a:rPr>
              <a:t>example:  Conditional GET Request</a:t>
            </a:r>
          </a:p>
          <a:p>
            <a:pPr lvl="1">
              <a:lnSpc>
                <a:spcPct val="90000"/>
              </a:lnSpc>
            </a:pPr>
            <a:r>
              <a:rPr lang="en-US" dirty="0">
                <a:latin typeface="Arial" charset="0"/>
                <a:ea typeface="Arial" charset="0"/>
                <a:cs typeface="Arial" charset="0"/>
              </a:rPr>
              <a:t>Client requests object </a:t>
            </a:r>
            <a:r>
              <a:rPr lang="ja-JP" altLang="en-US" dirty="0">
                <a:latin typeface="Arial" charset="0"/>
                <a:ea typeface="Arial" charset="0"/>
                <a:cs typeface="Arial" charset="0"/>
              </a:rPr>
              <a:t>“</a:t>
            </a:r>
            <a:r>
              <a:rPr lang="en-US" b="1" dirty="0">
                <a:latin typeface="Courier New" charset="0"/>
                <a:ea typeface="Arial" charset="0"/>
                <a:cs typeface="Arial" charset="0"/>
              </a:rPr>
              <a:t>If-modified-since</a:t>
            </a:r>
            <a:r>
              <a:rPr lang="ja-JP" altLang="en-US" dirty="0">
                <a:latin typeface="Arial" charset="0"/>
                <a:ea typeface="Arial" charset="0"/>
                <a:cs typeface="Arial" charset="0"/>
              </a:rPr>
              <a:t>”</a:t>
            </a:r>
            <a:endParaRPr lang="en-US" dirty="0">
              <a:latin typeface="Arial" charset="0"/>
              <a:ea typeface="Arial" charset="0"/>
              <a:cs typeface="Arial" charset="0"/>
            </a:endParaRPr>
          </a:p>
          <a:p>
            <a:pPr lvl="1">
              <a:lnSpc>
                <a:spcPct val="90000"/>
              </a:lnSpc>
            </a:pPr>
            <a:r>
              <a:rPr lang="en-US" dirty="0">
                <a:latin typeface="Arial" charset="0"/>
                <a:ea typeface="Arial" charset="0"/>
                <a:cs typeface="Arial" charset="0"/>
              </a:rPr>
              <a:t>If unchanged, </a:t>
            </a:r>
            <a:r>
              <a:rPr lang="ja-JP" altLang="en-US" dirty="0">
                <a:latin typeface="Arial" charset="0"/>
                <a:ea typeface="Arial" charset="0"/>
                <a:cs typeface="Arial" charset="0"/>
              </a:rPr>
              <a:t>“</a:t>
            </a:r>
            <a:r>
              <a:rPr lang="en-US" b="1" dirty="0">
                <a:latin typeface="Courier New" charset="0"/>
                <a:ea typeface="Arial" charset="0"/>
                <a:cs typeface="Arial" charset="0"/>
              </a:rPr>
              <a:t>HTTP/1.1 304 Not Modified</a:t>
            </a:r>
            <a:r>
              <a:rPr lang="ja-JP" altLang="en-US" dirty="0">
                <a:latin typeface="Arial" charset="0"/>
                <a:ea typeface="Arial" charset="0"/>
                <a:cs typeface="Arial" charset="0"/>
              </a:rPr>
              <a:t>”</a:t>
            </a:r>
            <a:endParaRPr lang="en-US" dirty="0">
              <a:latin typeface="Arial" charset="0"/>
              <a:ea typeface="Arial" charset="0"/>
              <a:cs typeface="Arial" charset="0"/>
            </a:endParaRPr>
          </a:p>
          <a:p>
            <a:pPr lvl="1">
              <a:lnSpc>
                <a:spcPct val="90000"/>
              </a:lnSpc>
            </a:pPr>
            <a:r>
              <a:rPr lang="en-US" dirty="0">
                <a:latin typeface="Arial" charset="0"/>
                <a:ea typeface="Arial" charset="0"/>
                <a:cs typeface="Arial" charset="0"/>
              </a:rPr>
              <a:t>No body in the server</a:t>
            </a:r>
            <a:r>
              <a:rPr lang="ja-JP" altLang="en-US" dirty="0">
                <a:latin typeface="Arial" charset="0"/>
                <a:ea typeface="Arial" charset="0"/>
                <a:cs typeface="Arial" charset="0"/>
              </a:rPr>
              <a:t>’</a:t>
            </a:r>
            <a:r>
              <a:rPr lang="en-US" dirty="0">
                <a:latin typeface="Arial" charset="0"/>
                <a:ea typeface="Arial" charset="0"/>
                <a:cs typeface="Arial" charset="0"/>
              </a:rPr>
              <a:t>s response, only a header</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1282981F-0397-0A45-A0C3-0849F45ECBCA}" type="slidenum">
              <a:rPr lang="en-US" sz="1400" b="0">
                <a:latin typeface="Times New Roman" charset="0"/>
              </a:rPr>
              <a:pPr eaLnBrk="1" hangingPunct="1"/>
              <a:t>51</a:t>
            </a:fld>
            <a:endParaRPr lang="en-US" sz="1400" b="0">
              <a:latin typeface="Times New Roman" charset="0"/>
            </a:endParaRPr>
          </a:p>
        </p:txBody>
      </p:sp>
      <p:sp>
        <p:nvSpPr>
          <p:cNvPr id="62467" name="Rectangle 2"/>
          <p:cNvSpPr>
            <a:spLocks noGrp="1" noChangeArrowheads="1"/>
          </p:cNvSpPr>
          <p:nvPr>
            <p:ph type="title"/>
          </p:nvPr>
        </p:nvSpPr>
        <p:spPr>
          <a:xfrm>
            <a:off x="304800" y="381000"/>
            <a:ext cx="8534400" cy="685800"/>
          </a:xfrm>
        </p:spPr>
        <p:txBody>
          <a:bodyPr/>
          <a:lstStyle/>
          <a:p>
            <a:pPr>
              <a:tabLst>
                <a:tab pos="8234363" algn="r"/>
              </a:tabLst>
            </a:pPr>
            <a:r>
              <a:rPr lang="en-US" dirty="0">
                <a:latin typeface="Helvetica" charset="0"/>
                <a:ea typeface="ＭＳ Ｐゴシック" charset="0"/>
                <a:cs typeface="ＭＳ Ｐゴシック" charset="0"/>
              </a:rPr>
              <a:t>HTTP is </a:t>
            </a:r>
            <a:r>
              <a:rPr lang="en-US" i="1" dirty="0">
                <a:latin typeface="Helvetica" charset="0"/>
                <a:ea typeface="ＭＳ Ｐゴシック" charset="0"/>
                <a:cs typeface="ＭＳ Ｐゴシック" charset="0"/>
              </a:rPr>
              <a:t>Stateless</a:t>
            </a:r>
            <a:r>
              <a:rPr lang="en-US" dirty="0">
                <a:latin typeface="Helvetica" charset="0"/>
                <a:ea typeface="ＭＳ Ｐゴシック" charset="0"/>
                <a:cs typeface="ＭＳ Ｐゴシック" charset="0"/>
              </a:rPr>
              <a:t> </a:t>
            </a:r>
            <a:endParaRPr lang="en-US" sz="2400" dirty="0">
              <a:latin typeface="Helvetica" charset="0"/>
              <a:ea typeface="ＭＳ Ｐゴシック" charset="0"/>
              <a:cs typeface="ＭＳ Ｐゴシック" charset="0"/>
            </a:endParaRPr>
          </a:p>
        </p:txBody>
      </p:sp>
      <p:sp>
        <p:nvSpPr>
          <p:cNvPr id="1061891" name="Rectangle 3"/>
          <p:cNvSpPr>
            <a:spLocks noGrp="1" noChangeArrowheads="1"/>
          </p:cNvSpPr>
          <p:nvPr>
            <p:ph type="body" idx="1"/>
          </p:nvPr>
        </p:nvSpPr>
        <p:spPr/>
        <p:txBody>
          <a:bodyPr/>
          <a:lstStyle/>
          <a:p>
            <a:pPr>
              <a:lnSpc>
                <a:spcPct val="110000"/>
              </a:lnSpc>
            </a:pPr>
            <a:r>
              <a:rPr lang="en-US" dirty="0" smtClean="0">
                <a:latin typeface="Arial" charset="0"/>
                <a:ea typeface="Arial" charset="0"/>
                <a:cs typeface="Arial" charset="0"/>
              </a:rPr>
              <a:t>Each </a:t>
            </a:r>
            <a:r>
              <a:rPr lang="en-US" dirty="0">
                <a:latin typeface="Arial" charset="0"/>
                <a:ea typeface="Arial" charset="0"/>
                <a:cs typeface="Arial" charset="0"/>
              </a:rPr>
              <a:t>request-response </a:t>
            </a:r>
            <a:r>
              <a:rPr lang="en-US" dirty="0" smtClean="0">
                <a:latin typeface="Arial" charset="0"/>
                <a:ea typeface="Arial" charset="0"/>
                <a:cs typeface="Arial" charset="0"/>
              </a:rPr>
              <a:t>treated </a:t>
            </a:r>
            <a:r>
              <a:rPr lang="en-US" dirty="0">
                <a:latin typeface="Arial" charset="0"/>
                <a:ea typeface="Arial" charset="0"/>
                <a:cs typeface="Arial" charset="0"/>
              </a:rPr>
              <a:t>independently</a:t>
            </a:r>
          </a:p>
          <a:p>
            <a:pPr lvl="1">
              <a:lnSpc>
                <a:spcPct val="110000"/>
              </a:lnSpc>
            </a:pPr>
            <a:r>
              <a:rPr lang="en-US" dirty="0">
                <a:latin typeface="Arial" charset="0"/>
                <a:ea typeface="Arial" charset="0"/>
                <a:cs typeface="Arial" charset="0"/>
              </a:rPr>
              <a:t>Servers </a:t>
            </a:r>
            <a:r>
              <a:rPr lang="en-US" i="1" dirty="0">
                <a:latin typeface="Arial" charset="0"/>
                <a:ea typeface="Arial" charset="0"/>
                <a:cs typeface="Arial" charset="0"/>
              </a:rPr>
              <a:t>not</a:t>
            </a:r>
            <a:r>
              <a:rPr lang="en-US" dirty="0">
                <a:latin typeface="Arial" charset="0"/>
                <a:ea typeface="Arial" charset="0"/>
                <a:cs typeface="Arial" charset="0"/>
              </a:rPr>
              <a:t> required to retain </a:t>
            </a:r>
            <a:r>
              <a:rPr lang="en-US" dirty="0" smtClean="0">
                <a:latin typeface="Arial" charset="0"/>
                <a:ea typeface="Arial" charset="0"/>
                <a:cs typeface="Arial" charset="0"/>
              </a:rPr>
              <a:t>state</a:t>
            </a:r>
          </a:p>
          <a:p>
            <a:pPr lvl="1">
              <a:lnSpc>
                <a:spcPct val="110000"/>
              </a:lnSpc>
            </a:pPr>
            <a:endParaRPr lang="en-US" dirty="0">
              <a:latin typeface="Arial" charset="0"/>
              <a:ea typeface="Arial" charset="0"/>
              <a:cs typeface="Arial" charset="0"/>
            </a:endParaRPr>
          </a:p>
          <a:p>
            <a:pPr>
              <a:lnSpc>
                <a:spcPct val="110000"/>
              </a:lnSpc>
            </a:pPr>
            <a:r>
              <a:rPr lang="en-US" b="1" dirty="0" smtClean="0">
                <a:latin typeface="Arial" charset="0"/>
                <a:ea typeface="Arial" charset="0"/>
                <a:cs typeface="Arial" charset="0"/>
              </a:rPr>
              <a:t>Good</a:t>
            </a:r>
            <a:r>
              <a:rPr lang="en-US" dirty="0" smtClean="0">
                <a:latin typeface="Arial" charset="0"/>
                <a:ea typeface="Arial" charset="0"/>
                <a:cs typeface="Arial" charset="0"/>
              </a:rPr>
              <a:t>: Improves </a:t>
            </a:r>
            <a:r>
              <a:rPr lang="en-US" dirty="0">
                <a:latin typeface="Arial" charset="0"/>
                <a:ea typeface="Arial" charset="0"/>
                <a:cs typeface="Arial" charset="0"/>
              </a:rPr>
              <a:t>scalability on the server-side</a:t>
            </a:r>
          </a:p>
          <a:p>
            <a:pPr lvl="1">
              <a:lnSpc>
                <a:spcPct val="110000"/>
              </a:lnSpc>
            </a:pPr>
            <a:r>
              <a:rPr lang="en-US" dirty="0" smtClean="0">
                <a:latin typeface="Arial" charset="0"/>
                <a:ea typeface="Arial" charset="0"/>
                <a:cs typeface="Arial" charset="0"/>
              </a:rPr>
              <a:t>Failure handling is easier</a:t>
            </a:r>
            <a:endParaRPr lang="en-US" dirty="0">
              <a:latin typeface="Arial" charset="0"/>
              <a:ea typeface="Arial" charset="0"/>
              <a:cs typeface="Arial" charset="0"/>
            </a:endParaRPr>
          </a:p>
          <a:p>
            <a:pPr lvl="1">
              <a:lnSpc>
                <a:spcPct val="110000"/>
              </a:lnSpc>
            </a:pPr>
            <a:r>
              <a:rPr lang="en-US" dirty="0">
                <a:latin typeface="Arial" charset="0"/>
                <a:ea typeface="Arial" charset="0"/>
                <a:cs typeface="Arial" charset="0"/>
              </a:rPr>
              <a:t>Can handle </a:t>
            </a:r>
            <a:r>
              <a:rPr lang="en-US" dirty="0" smtClean="0">
                <a:latin typeface="Arial" charset="0"/>
                <a:ea typeface="Arial" charset="0"/>
                <a:cs typeface="Arial" charset="0"/>
              </a:rPr>
              <a:t>higher </a:t>
            </a:r>
            <a:r>
              <a:rPr lang="en-US" dirty="0">
                <a:latin typeface="Arial" charset="0"/>
                <a:ea typeface="Arial" charset="0"/>
                <a:cs typeface="Arial" charset="0"/>
              </a:rPr>
              <a:t>rate of requests</a:t>
            </a:r>
          </a:p>
          <a:p>
            <a:pPr lvl="1">
              <a:lnSpc>
                <a:spcPct val="110000"/>
              </a:lnSpc>
            </a:pPr>
            <a:r>
              <a:rPr lang="en-US" dirty="0">
                <a:latin typeface="Arial" charset="0"/>
                <a:ea typeface="Arial" charset="0"/>
                <a:cs typeface="Arial" charset="0"/>
              </a:rPr>
              <a:t>Order of requests </a:t>
            </a:r>
            <a:r>
              <a:rPr lang="en-US" dirty="0" err="1">
                <a:latin typeface="Arial" charset="0"/>
                <a:ea typeface="Arial" charset="0"/>
                <a:cs typeface="Arial" charset="0"/>
              </a:rPr>
              <a:t>doesn</a:t>
            </a:r>
            <a:r>
              <a:rPr lang="ja-JP" altLang="en-US" dirty="0">
                <a:latin typeface="Arial" charset="0"/>
                <a:ea typeface="Arial" charset="0"/>
                <a:cs typeface="Arial" charset="0"/>
              </a:rPr>
              <a:t>’</a:t>
            </a:r>
            <a:r>
              <a:rPr lang="en-US" dirty="0">
                <a:latin typeface="Arial" charset="0"/>
                <a:ea typeface="Arial" charset="0"/>
                <a:cs typeface="Arial" charset="0"/>
              </a:rPr>
              <a:t>t </a:t>
            </a:r>
            <a:r>
              <a:rPr lang="en-US" dirty="0" smtClean="0">
                <a:latin typeface="Arial" charset="0"/>
                <a:ea typeface="Arial" charset="0"/>
                <a:cs typeface="Arial" charset="0"/>
              </a:rPr>
              <a:t>matter</a:t>
            </a:r>
          </a:p>
          <a:p>
            <a:pPr lvl="1">
              <a:lnSpc>
                <a:spcPct val="110000"/>
              </a:lnSpc>
            </a:pPr>
            <a:endParaRPr lang="en-US" dirty="0">
              <a:latin typeface="Arial" charset="0"/>
              <a:ea typeface="Arial" charset="0"/>
              <a:cs typeface="Arial" charset="0"/>
            </a:endParaRPr>
          </a:p>
          <a:p>
            <a:pPr>
              <a:lnSpc>
                <a:spcPct val="110000"/>
              </a:lnSpc>
            </a:pPr>
            <a:r>
              <a:rPr lang="en-US" b="1" dirty="0" smtClean="0">
                <a:latin typeface="Arial" charset="0"/>
                <a:ea typeface="Arial" charset="0"/>
                <a:cs typeface="Arial" charset="0"/>
              </a:rPr>
              <a:t>Bad</a:t>
            </a:r>
            <a:r>
              <a:rPr lang="en-US" dirty="0" smtClean="0">
                <a:latin typeface="Arial" charset="0"/>
                <a:ea typeface="Arial" charset="0"/>
                <a:cs typeface="Arial" charset="0"/>
              </a:rPr>
              <a:t>: Some </a:t>
            </a:r>
            <a:r>
              <a:rPr lang="en-US" dirty="0">
                <a:latin typeface="Arial" charset="0"/>
                <a:ea typeface="Arial" charset="0"/>
                <a:cs typeface="Arial" charset="0"/>
              </a:rPr>
              <a:t>applications </a:t>
            </a:r>
            <a:r>
              <a:rPr lang="en-US" dirty="0">
                <a:solidFill>
                  <a:srgbClr val="FF0000"/>
                </a:solidFill>
                <a:latin typeface="Arial" charset="0"/>
                <a:ea typeface="Arial" charset="0"/>
                <a:cs typeface="Arial" charset="0"/>
              </a:rPr>
              <a:t>need</a:t>
            </a:r>
            <a:r>
              <a:rPr lang="en-US" dirty="0">
                <a:latin typeface="Arial" charset="0"/>
                <a:ea typeface="Arial" charset="0"/>
                <a:cs typeface="Arial" charset="0"/>
              </a:rPr>
              <a:t> persistent state</a:t>
            </a:r>
          </a:p>
          <a:p>
            <a:pPr lvl="1">
              <a:lnSpc>
                <a:spcPct val="110000"/>
              </a:lnSpc>
            </a:pPr>
            <a:r>
              <a:rPr lang="en-US" dirty="0">
                <a:latin typeface="Arial" charset="0"/>
                <a:ea typeface="Arial" charset="0"/>
                <a:cs typeface="Arial" charset="0"/>
              </a:rPr>
              <a:t>Need to uniquely identify user or store temporary info</a:t>
            </a:r>
          </a:p>
          <a:p>
            <a:pPr lvl="1">
              <a:lnSpc>
                <a:spcPct val="110000"/>
              </a:lnSpc>
            </a:pPr>
            <a:r>
              <a:rPr lang="en-US" i="1" dirty="0">
                <a:latin typeface="Arial" charset="0"/>
                <a:ea typeface="Arial" charset="0"/>
                <a:cs typeface="Arial" charset="0"/>
              </a:rPr>
              <a:t>e.g., </a:t>
            </a:r>
            <a:r>
              <a:rPr lang="en-US" dirty="0">
                <a:latin typeface="Arial" charset="0"/>
                <a:ea typeface="Arial" charset="0"/>
                <a:cs typeface="Arial" charset="0"/>
              </a:rPr>
              <a:t>Shopping cart, user </a:t>
            </a:r>
            <a:r>
              <a:rPr lang="en-US" dirty="0" smtClean="0">
                <a:latin typeface="Arial" charset="0"/>
                <a:ea typeface="Arial" charset="0"/>
                <a:cs typeface="Arial" charset="0"/>
              </a:rPr>
              <a:t>profiles</a:t>
            </a:r>
            <a:r>
              <a:rPr lang="en-US" dirty="0">
                <a:latin typeface="Arial" charset="0"/>
                <a:ea typeface="Arial" charset="0"/>
                <a:cs typeface="Arial" charset="0"/>
              </a:rPr>
              <a:t>, usage tracking,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1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18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18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18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18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18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18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618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61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189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AE688447-EED7-514F-85BC-5C71E4912E44}" type="slidenum">
              <a:rPr lang="en-US" sz="1400" b="0">
                <a:latin typeface="Times New Roman" charset="0"/>
              </a:rPr>
              <a:pPr eaLnBrk="1" hangingPunct="1"/>
              <a:t>52</a:t>
            </a:fld>
            <a:endParaRPr lang="en-US" sz="1400" b="0">
              <a:latin typeface="Times New Roman" charset="0"/>
            </a:endParaRPr>
          </a:p>
        </p:txBody>
      </p:sp>
      <p:sp>
        <p:nvSpPr>
          <p:cNvPr id="64515"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State in a Stateless Protocol:</a:t>
            </a:r>
            <a:r>
              <a:rPr lang="en-US" sz="3200">
                <a:latin typeface="Helvetica" charset="0"/>
                <a:ea typeface="ＭＳ Ｐゴシック" charset="0"/>
                <a:cs typeface="ＭＳ Ｐゴシック" charset="0"/>
              </a:rPr>
              <a:t/>
            </a:r>
            <a:br>
              <a:rPr lang="en-US" sz="32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Cookies</a:t>
            </a:r>
            <a:endParaRPr lang="en-US" sz="4000">
              <a:latin typeface="Helvetica" charset="0"/>
              <a:ea typeface="ＭＳ Ｐゴシック" charset="0"/>
              <a:cs typeface="ＭＳ Ｐゴシック" charset="0"/>
            </a:endParaRPr>
          </a:p>
        </p:txBody>
      </p:sp>
      <p:sp>
        <p:nvSpPr>
          <p:cNvPr id="1062915" name="Rectangle 3"/>
          <p:cNvSpPr>
            <a:spLocks noGrp="1" noChangeArrowheads="1"/>
          </p:cNvSpPr>
          <p:nvPr>
            <p:ph type="body" idx="1"/>
          </p:nvPr>
        </p:nvSpPr>
        <p:spPr>
          <a:xfrm>
            <a:off x="457200" y="1219200"/>
            <a:ext cx="8534400" cy="1524000"/>
          </a:xfrm>
          <a:noFill/>
        </p:spPr>
        <p:txBody>
          <a:bodyPr/>
          <a:lstStyle/>
          <a:p>
            <a:pPr>
              <a:lnSpc>
                <a:spcPct val="90000"/>
              </a:lnSpc>
            </a:pPr>
            <a:r>
              <a:rPr lang="en-US" sz="2400" i="1">
                <a:latin typeface="Arial" charset="0"/>
                <a:cs typeface="Arial" charset="0"/>
              </a:rPr>
              <a:t>Client-side</a:t>
            </a:r>
            <a:r>
              <a:rPr lang="en-US" sz="2400">
                <a:latin typeface="Arial" charset="0"/>
                <a:cs typeface="Arial" charset="0"/>
              </a:rPr>
              <a:t> state maintenance</a:t>
            </a:r>
            <a:endParaRPr lang="en-US" sz="2400" i="1">
              <a:latin typeface="Arial" charset="0"/>
              <a:cs typeface="Arial" charset="0"/>
            </a:endParaRPr>
          </a:p>
          <a:p>
            <a:pPr lvl="1">
              <a:lnSpc>
                <a:spcPct val="90000"/>
              </a:lnSpc>
            </a:pPr>
            <a:r>
              <a:rPr lang="en-US" sz="2000">
                <a:latin typeface="Arial" charset="0"/>
                <a:ea typeface="Arial" charset="0"/>
                <a:cs typeface="Arial" charset="0"/>
              </a:rPr>
              <a:t>Client stores small</a:t>
            </a:r>
            <a:r>
              <a:rPr lang="en-US" sz="1200" baseline="30000">
                <a:latin typeface="Arial" charset="0"/>
                <a:ea typeface="Arial" charset="0"/>
                <a:cs typeface="Arial" charset="0"/>
              </a:rPr>
              <a:t>(?)</a:t>
            </a:r>
            <a:r>
              <a:rPr lang="en-US" sz="2000">
                <a:latin typeface="Arial" charset="0"/>
                <a:ea typeface="Arial" charset="0"/>
                <a:cs typeface="Arial" charset="0"/>
              </a:rPr>
              <a:t> state on behalf of server</a:t>
            </a:r>
          </a:p>
          <a:p>
            <a:pPr lvl="1">
              <a:lnSpc>
                <a:spcPct val="90000"/>
              </a:lnSpc>
            </a:pPr>
            <a:r>
              <a:rPr lang="en-US" sz="2000">
                <a:latin typeface="Arial" charset="0"/>
                <a:ea typeface="Arial" charset="0"/>
                <a:cs typeface="Arial" charset="0"/>
              </a:rPr>
              <a:t>Client sends state in future requests to the server</a:t>
            </a:r>
          </a:p>
          <a:p>
            <a:pPr>
              <a:lnSpc>
                <a:spcPct val="90000"/>
              </a:lnSpc>
            </a:pPr>
            <a:r>
              <a:rPr lang="en-US" sz="2400">
                <a:latin typeface="Arial" charset="0"/>
                <a:cs typeface="Arial" charset="0"/>
              </a:rPr>
              <a:t>Can provide authentication</a:t>
            </a:r>
            <a:endParaRPr lang="en-US">
              <a:latin typeface="Arial" charset="0"/>
              <a:cs typeface="Arial" charset="0"/>
            </a:endParaRPr>
          </a:p>
        </p:txBody>
      </p:sp>
      <p:pic>
        <p:nvPicPr>
          <p:cNvPr id="64517" name="Picture 4" descr="j02920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4016375"/>
            <a:ext cx="1868488"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8" name="Picture 5" descr="j02857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6613" y="4292600"/>
            <a:ext cx="2497137"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2918" name="Freeform 6"/>
          <p:cNvSpPr>
            <a:spLocks/>
          </p:cNvSpPr>
          <p:nvPr/>
        </p:nvSpPr>
        <p:spPr bwMode="auto">
          <a:xfrm>
            <a:off x="2652713" y="3390900"/>
            <a:ext cx="3571875" cy="1201738"/>
          </a:xfrm>
          <a:custGeom>
            <a:avLst/>
            <a:gdLst>
              <a:gd name="T0" fmla="*/ 0 w 2250"/>
              <a:gd name="T1" fmla="*/ 1201738 h 488"/>
              <a:gd name="T2" fmla="*/ 1728788 w 2250"/>
              <a:gd name="T3" fmla="*/ 9850 h 488"/>
              <a:gd name="T4" fmla="*/ 3571875 w 2250"/>
              <a:gd name="T5" fmla="*/ 1142636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0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62919" name="Text Box 7"/>
          <p:cNvSpPr txBox="1">
            <a:spLocks noChangeArrowheads="1"/>
          </p:cNvSpPr>
          <p:nvPr/>
        </p:nvSpPr>
        <p:spPr bwMode="auto">
          <a:xfrm>
            <a:off x="3687763" y="2928938"/>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sz="2400"/>
              <a:t>Request</a:t>
            </a:r>
          </a:p>
        </p:txBody>
      </p:sp>
      <p:sp>
        <p:nvSpPr>
          <p:cNvPr id="1062920" name="Line 8"/>
          <p:cNvSpPr>
            <a:spLocks noChangeShapeType="1"/>
          </p:cNvSpPr>
          <p:nvPr/>
        </p:nvSpPr>
        <p:spPr bwMode="auto">
          <a:xfrm flipH="1">
            <a:off x="2690813" y="4887913"/>
            <a:ext cx="3494087" cy="1587"/>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wrap="none" anchor="ctr"/>
          <a:lstStyle/>
          <a:p>
            <a:endParaRPr lang="en-US"/>
          </a:p>
        </p:txBody>
      </p:sp>
      <p:sp>
        <p:nvSpPr>
          <p:cNvPr id="1062921" name="Text Box 9"/>
          <p:cNvSpPr txBox="1">
            <a:spLocks noChangeArrowheads="1"/>
          </p:cNvSpPr>
          <p:nvPr/>
        </p:nvSpPr>
        <p:spPr bwMode="auto">
          <a:xfrm>
            <a:off x="2957513" y="4143375"/>
            <a:ext cx="2927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sz="2400"/>
              <a:t>Response</a:t>
            </a:r>
          </a:p>
          <a:p>
            <a:pPr eaLnBrk="1" hangingPunct="1"/>
            <a:r>
              <a:rPr lang="en-US" sz="2400"/>
              <a:t>Set-Cookie: XYZ</a:t>
            </a:r>
          </a:p>
        </p:txBody>
      </p:sp>
      <p:sp>
        <p:nvSpPr>
          <p:cNvPr id="1062922" name="Freeform 10"/>
          <p:cNvSpPr>
            <a:spLocks/>
          </p:cNvSpPr>
          <p:nvPr/>
        </p:nvSpPr>
        <p:spPr bwMode="auto">
          <a:xfrm>
            <a:off x="2728913" y="5541963"/>
            <a:ext cx="3187700" cy="958850"/>
          </a:xfrm>
          <a:custGeom>
            <a:avLst/>
            <a:gdLst>
              <a:gd name="T0" fmla="*/ 0 w 2008"/>
              <a:gd name="T1" fmla="*/ 0 h 391"/>
              <a:gd name="T2" fmla="*/ 1689100 w 2008"/>
              <a:gd name="T3" fmla="*/ 949041 h 391"/>
              <a:gd name="T4" fmla="*/ 3187700 w 2008"/>
              <a:gd name="T5" fmla="*/ 58855 h 391"/>
              <a:gd name="T6" fmla="*/ 0 60000 65536"/>
              <a:gd name="T7" fmla="*/ 0 60000 65536"/>
              <a:gd name="T8" fmla="*/ 0 60000 65536"/>
              <a:gd name="T9" fmla="*/ 0 w 2008"/>
              <a:gd name="T10" fmla="*/ 0 h 391"/>
              <a:gd name="T11" fmla="*/ 2008 w 2008"/>
              <a:gd name="T12" fmla="*/ 391 h 391"/>
            </a:gdLst>
            <a:ahLst/>
            <a:cxnLst>
              <a:cxn ang="T6">
                <a:pos x="T0" y="T1"/>
              </a:cxn>
              <a:cxn ang="T7">
                <a:pos x="T2" y="T3"/>
              </a:cxn>
              <a:cxn ang="T8">
                <a:pos x="T4" y="T5"/>
              </a:cxn>
            </a:cxnLst>
            <a:rect l="T9" t="T10" r="T11" b="T12"/>
            <a:pathLst>
              <a:path w="2008" h="391">
                <a:moveTo>
                  <a:pt x="0" y="0"/>
                </a:moveTo>
                <a:cubicBezTo>
                  <a:pt x="364" y="191"/>
                  <a:pt x="729" y="383"/>
                  <a:pt x="1064" y="387"/>
                </a:cubicBezTo>
                <a:cubicBezTo>
                  <a:pt x="1399" y="391"/>
                  <a:pt x="1703" y="207"/>
                  <a:pt x="2008" y="24"/>
                </a:cubicBezTo>
              </a:path>
            </a:pathLst>
          </a:custGeom>
          <a:noFill/>
          <a:ln w="38100">
            <a:solidFill>
              <a:schemeClr val="tx1"/>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62923" name="Text Box 11"/>
          <p:cNvSpPr txBox="1">
            <a:spLocks noChangeArrowheads="1"/>
          </p:cNvSpPr>
          <p:nvPr/>
        </p:nvSpPr>
        <p:spPr bwMode="auto">
          <a:xfrm>
            <a:off x="3303588" y="5334000"/>
            <a:ext cx="21955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sz="2400"/>
              <a:t>Request</a:t>
            </a:r>
          </a:p>
          <a:p>
            <a:pPr eaLnBrk="1" hangingPunct="1"/>
            <a:r>
              <a:rPr lang="en-US" sz="2400"/>
              <a:t>Cookie: XYZ</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2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2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29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2919"/>
                                        </p:tgtEl>
                                        <p:attrNameLst>
                                          <p:attrName>style.visibility</p:attrName>
                                        </p:attrNameLst>
                                      </p:cBhvr>
                                      <p:to>
                                        <p:strVal val="visible"/>
                                      </p:to>
                                    </p:set>
                                  </p:childTnLst>
                                  <p:subTnLst>
                                    <p:animClr clrSpc="rgb" dir="cw">
                                      <p:cBhvr override="childStyle">
                                        <p:cTn dur="1" fill="hold" display="0" masterRel="nextClick" afterEffect="1"/>
                                        <p:tgtEl>
                                          <p:spTgt spid="1062919"/>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1062918"/>
                                        </p:tgtEl>
                                        <p:attrNameLst>
                                          <p:attrName>style.visibility</p:attrName>
                                        </p:attrNameLst>
                                      </p:cBhvr>
                                      <p:to>
                                        <p:strVal val="visible"/>
                                      </p:to>
                                    </p:set>
                                  </p:childTnLst>
                                  <p:subTnLst>
                                    <p:animClr clrSpc="rgb" dir="cw">
                                      <p:cBhvr override="childStyle">
                                        <p:cTn dur="1" fill="hold" display="0" masterRel="nextClick" afterEffect="1"/>
                                        <p:tgtEl>
                                          <p:spTgt spid="1062918"/>
                                        </p:tgtEl>
                                        <p:attrNameLst>
                                          <p:attrName>ppt_c</p:attrName>
                                        </p:attrNameLst>
                                      </p:cBhvr>
                                      <p:to>
                                        <a:schemeClr val="bg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62921"/>
                                        </p:tgtEl>
                                        <p:attrNameLst>
                                          <p:attrName>style.visibility</p:attrName>
                                        </p:attrNameLst>
                                      </p:cBhvr>
                                      <p:to>
                                        <p:strVal val="visible"/>
                                      </p:to>
                                    </p:set>
                                  </p:childTnLst>
                                  <p:subTnLst>
                                    <p:animClr clrSpc="rgb" dir="cw">
                                      <p:cBhvr override="childStyle">
                                        <p:cTn dur="1" fill="hold" display="0" masterRel="nextClick" afterEffect="1"/>
                                        <p:tgtEl>
                                          <p:spTgt spid="1062921"/>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1062920"/>
                                        </p:tgtEl>
                                        <p:attrNameLst>
                                          <p:attrName>style.visibility</p:attrName>
                                        </p:attrNameLst>
                                      </p:cBhvr>
                                      <p:to>
                                        <p:strVal val="visible"/>
                                      </p:to>
                                    </p:set>
                                  </p:childTnLst>
                                  <p:subTnLst>
                                    <p:animClr clrSpc="rgb" dir="cw">
                                      <p:cBhvr override="childStyle">
                                        <p:cTn dur="1" fill="hold" display="0" masterRel="nextClick" afterEffect="1"/>
                                        <p:tgtEl>
                                          <p:spTgt spid="1062920"/>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29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6292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62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2915" grpId="0" build="p"/>
      <p:bldP spid="1062918" grpId="0" animBg="1"/>
      <p:bldP spid="1062919" grpId="0"/>
      <p:bldP spid="1062920" grpId="0" animBg="1"/>
      <p:bldP spid="1062921" grpId="0"/>
      <p:bldP spid="1062922" grpId="0" animBg="1"/>
      <p:bldP spid="106292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33446981-F131-DC41-B9DA-356F147DB2AB}" type="slidenum">
              <a:rPr lang="en-US" sz="1400" b="0">
                <a:latin typeface="Times New Roman" charset="0"/>
              </a:rPr>
              <a:pPr eaLnBrk="1" hangingPunct="1"/>
              <a:t>53</a:t>
            </a:fld>
            <a:endParaRPr lang="en-US" sz="1400" b="0">
              <a:latin typeface="Times New Roman" charset="0"/>
            </a:endParaRPr>
          </a:p>
        </p:txBody>
      </p:sp>
      <p:sp>
        <p:nvSpPr>
          <p:cNvPr id="59395" name="Rectangle 2"/>
          <p:cNvSpPr>
            <a:spLocks noGrp="1" noChangeArrowheads="1"/>
          </p:cNvSpPr>
          <p:nvPr>
            <p:ph type="ctrTitle"/>
          </p:nvPr>
        </p:nvSpPr>
        <p:spPr/>
        <p:txBody>
          <a:bodyPr/>
          <a:lstStyle/>
          <a:p>
            <a:r>
              <a:rPr lang="en-US" dirty="0" smtClean="0">
                <a:latin typeface="Helvetica" charset="0"/>
                <a:ea typeface="ＭＳ Ｐゴシック" charset="0"/>
                <a:cs typeface="ＭＳ Ｐゴシック" charset="0"/>
              </a:rPr>
              <a:t>Performance Issues</a:t>
            </a:r>
            <a:endParaRPr lang="en-US" dirty="0">
              <a:latin typeface="Helvetica" charset="0"/>
              <a:ea typeface="ＭＳ Ｐゴシック" charset="0"/>
              <a:cs typeface="ＭＳ Ｐゴシック" charset="0"/>
            </a:endParaRPr>
          </a:p>
        </p:txBody>
      </p:sp>
      <p:sp>
        <p:nvSpPr>
          <p:cNvPr id="59396" name="Rectangle 3"/>
          <p:cNvSpPr>
            <a:spLocks noGrp="1" noChangeArrowheads="1"/>
          </p:cNvSpPr>
          <p:nvPr>
            <p:ph type="subTitle" idx="1"/>
          </p:nvPr>
        </p:nvSpPr>
        <p:spPr/>
        <p:txBody>
          <a:bodyPr/>
          <a:lstStyle/>
          <a:p>
            <a:endParaRPr lang="en-US">
              <a:latin typeface="Arial" charset="0"/>
              <a:cs typeface="Arial" charset="0"/>
            </a:endParaRPr>
          </a:p>
        </p:txBody>
      </p:sp>
    </p:spTree>
    <p:extLst>
      <p:ext uri="{BB962C8B-B14F-4D97-AF65-F5344CB8AC3E}">
        <p14:creationId xmlns:p14="http://schemas.microsoft.com/office/powerpoint/2010/main" val="137797026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4D5AAA2C-A2C7-234A-BE17-03F533CFFC64}" type="slidenum">
              <a:rPr lang="en-US" sz="1400" b="0">
                <a:latin typeface="Times New Roman" charset="0"/>
              </a:rPr>
              <a:pPr eaLnBrk="1" hangingPunct="1"/>
              <a:t>54</a:t>
            </a:fld>
            <a:endParaRPr lang="en-US" sz="1400" b="0">
              <a:latin typeface="Times New Roman" charset="0"/>
            </a:endParaRPr>
          </a:p>
        </p:txBody>
      </p:sp>
      <p:sp>
        <p:nvSpPr>
          <p:cNvPr id="82947"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HTTP Performance</a:t>
            </a:r>
          </a:p>
        </p:txBody>
      </p:sp>
      <p:sp>
        <p:nvSpPr>
          <p:cNvPr id="1143811" name="Rectangle 3"/>
          <p:cNvSpPr>
            <a:spLocks noGrp="1" noChangeArrowheads="1"/>
          </p:cNvSpPr>
          <p:nvPr>
            <p:ph type="body" idx="1"/>
          </p:nvPr>
        </p:nvSpPr>
        <p:spPr/>
        <p:txBody>
          <a:bodyPr/>
          <a:lstStyle/>
          <a:p>
            <a:r>
              <a:rPr lang="en-US" dirty="0">
                <a:latin typeface="Arial" charset="0"/>
                <a:cs typeface="Arial" charset="0"/>
              </a:rPr>
              <a:t>Most Web pages have multiple </a:t>
            </a:r>
            <a:r>
              <a:rPr lang="en-US" dirty="0" smtClean="0">
                <a:latin typeface="Arial" charset="0"/>
                <a:cs typeface="Arial" charset="0"/>
              </a:rPr>
              <a:t>objects</a:t>
            </a:r>
          </a:p>
          <a:p>
            <a:pPr lvl="1"/>
            <a:r>
              <a:rPr lang="en-US" i="1" dirty="0" smtClean="0">
                <a:latin typeface="Arial" charset="0"/>
                <a:ea typeface="Arial" charset="0"/>
                <a:cs typeface="Arial" charset="0"/>
              </a:rPr>
              <a:t>e.g.,</a:t>
            </a:r>
            <a:r>
              <a:rPr lang="en-US" dirty="0" smtClean="0">
                <a:latin typeface="Arial" charset="0"/>
                <a:ea typeface="Arial" charset="0"/>
                <a:cs typeface="Arial" charset="0"/>
              </a:rPr>
              <a:t> HTML file and a bunch of embedded images</a:t>
            </a:r>
          </a:p>
          <a:p>
            <a:endParaRPr lang="en-US" dirty="0">
              <a:latin typeface="Arial" charset="0"/>
              <a:cs typeface="Arial" charset="0"/>
            </a:endParaRPr>
          </a:p>
          <a:p>
            <a:pPr>
              <a:lnSpc>
                <a:spcPct val="90000"/>
              </a:lnSpc>
            </a:pPr>
            <a:r>
              <a:rPr lang="en-US" dirty="0">
                <a:latin typeface="Arial" charset="0"/>
                <a:cs typeface="Arial" charset="0"/>
              </a:rPr>
              <a:t>How do you retrieve those </a:t>
            </a:r>
            <a:r>
              <a:rPr lang="en-US" dirty="0" smtClean="0">
                <a:latin typeface="Arial" charset="0"/>
                <a:cs typeface="Arial" charset="0"/>
              </a:rPr>
              <a:t>objects (naively)?</a:t>
            </a:r>
            <a:endParaRPr lang="en-US" dirty="0">
              <a:latin typeface="Arial" charset="0"/>
              <a:cs typeface="Arial" charset="0"/>
            </a:endParaRPr>
          </a:p>
          <a:p>
            <a:pPr lvl="1">
              <a:lnSpc>
                <a:spcPct val="80000"/>
              </a:lnSpc>
            </a:pPr>
            <a:r>
              <a:rPr lang="en-US" i="1" dirty="0" smtClean="0">
                <a:latin typeface="Arial" charset="0"/>
                <a:cs typeface="Arial" charset="0"/>
              </a:rPr>
              <a:t>One </a:t>
            </a:r>
            <a:r>
              <a:rPr lang="en-US" i="1" dirty="0">
                <a:latin typeface="Arial" charset="0"/>
                <a:cs typeface="Arial" charset="0"/>
              </a:rPr>
              <a:t>item at a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3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3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43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43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3811"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70DCC2E-A0F5-F24D-874A-DEEC6EBCE6C1}" type="slidenum">
              <a:rPr lang="en-US" sz="1400" b="0">
                <a:latin typeface="Times New Roman" charset="0"/>
              </a:rPr>
              <a:pPr eaLnBrk="1" hangingPunct="1"/>
              <a:t>55</a:t>
            </a:fld>
            <a:endParaRPr lang="en-US" sz="1400" b="0">
              <a:latin typeface="Times New Roman" charset="0"/>
            </a:endParaRPr>
          </a:p>
        </p:txBody>
      </p:sp>
      <p:sp>
        <p:nvSpPr>
          <p:cNvPr id="84995"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Fetch HTTP Items:  Stop &amp; Wait</a:t>
            </a:r>
          </a:p>
        </p:txBody>
      </p:sp>
      <p:sp>
        <p:nvSpPr>
          <p:cNvPr id="84996" name="Line 3"/>
          <p:cNvSpPr>
            <a:spLocks noChangeShapeType="1"/>
          </p:cNvSpPr>
          <p:nvPr/>
        </p:nvSpPr>
        <p:spPr bwMode="auto">
          <a:xfrm>
            <a:off x="2362200" y="2057400"/>
            <a:ext cx="0" cy="3505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4997" name="Line 4"/>
          <p:cNvSpPr>
            <a:spLocks noChangeShapeType="1"/>
          </p:cNvSpPr>
          <p:nvPr/>
        </p:nvSpPr>
        <p:spPr bwMode="auto">
          <a:xfrm>
            <a:off x="5715000" y="2057400"/>
            <a:ext cx="0" cy="3429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4998" name="Line 5"/>
          <p:cNvSpPr>
            <a:spLocks noChangeShapeType="1"/>
          </p:cNvSpPr>
          <p:nvPr/>
        </p:nvSpPr>
        <p:spPr bwMode="auto">
          <a:xfrm>
            <a:off x="2362200" y="2362200"/>
            <a:ext cx="3352800" cy="3048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4999" name="Text Box 6"/>
          <p:cNvSpPr txBox="1">
            <a:spLocks noChangeArrowheads="1"/>
          </p:cNvSpPr>
          <p:nvPr/>
        </p:nvSpPr>
        <p:spPr bwMode="auto">
          <a:xfrm>
            <a:off x="1978025" y="1693863"/>
            <a:ext cx="815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a:latin typeface="Arial" charset="0"/>
              </a:rPr>
              <a:t>Client</a:t>
            </a:r>
            <a:endParaRPr lang="en-US" sz="1800" b="0">
              <a:latin typeface="Arial" charset="0"/>
            </a:endParaRPr>
          </a:p>
        </p:txBody>
      </p:sp>
      <p:sp>
        <p:nvSpPr>
          <p:cNvPr id="85000" name="Text Box 7"/>
          <p:cNvSpPr txBox="1">
            <a:spLocks noChangeArrowheads="1"/>
          </p:cNvSpPr>
          <p:nvPr/>
        </p:nvSpPr>
        <p:spPr bwMode="auto">
          <a:xfrm>
            <a:off x="5330825" y="1676400"/>
            <a:ext cx="892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a:latin typeface="Arial" charset="0"/>
              </a:rPr>
              <a:t>Server</a:t>
            </a:r>
            <a:endParaRPr lang="en-US" sz="1800" b="0">
              <a:latin typeface="Arial" charset="0"/>
            </a:endParaRPr>
          </a:p>
        </p:txBody>
      </p:sp>
      <p:sp>
        <p:nvSpPr>
          <p:cNvPr id="85001" name="Line 8"/>
          <p:cNvSpPr>
            <a:spLocks noChangeShapeType="1"/>
          </p:cNvSpPr>
          <p:nvPr/>
        </p:nvSpPr>
        <p:spPr bwMode="auto">
          <a:xfrm flipH="1">
            <a:off x="2362200" y="2819400"/>
            <a:ext cx="33528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02" name="Text Box 9"/>
          <p:cNvSpPr txBox="1">
            <a:spLocks noChangeArrowheads="1"/>
          </p:cNvSpPr>
          <p:nvPr/>
        </p:nvSpPr>
        <p:spPr bwMode="auto">
          <a:xfrm rot="282074">
            <a:off x="2957513" y="2143125"/>
            <a:ext cx="17176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item 1</a:t>
            </a:r>
          </a:p>
        </p:txBody>
      </p:sp>
      <p:sp>
        <p:nvSpPr>
          <p:cNvPr id="85003" name="Text Box 10"/>
          <p:cNvSpPr txBox="1">
            <a:spLocks noChangeArrowheads="1"/>
          </p:cNvSpPr>
          <p:nvPr/>
        </p:nvSpPr>
        <p:spPr bwMode="auto">
          <a:xfrm rot="-386689">
            <a:off x="3048000" y="2651125"/>
            <a:ext cx="17176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item 1</a:t>
            </a:r>
          </a:p>
        </p:txBody>
      </p:sp>
      <p:sp>
        <p:nvSpPr>
          <p:cNvPr id="85004" name="Line 11"/>
          <p:cNvSpPr>
            <a:spLocks noChangeShapeType="1"/>
          </p:cNvSpPr>
          <p:nvPr/>
        </p:nvSpPr>
        <p:spPr bwMode="auto">
          <a:xfrm>
            <a:off x="2362200" y="3352800"/>
            <a:ext cx="3352800" cy="3048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05" name="Text Box 12"/>
          <p:cNvSpPr txBox="1">
            <a:spLocks noChangeArrowheads="1"/>
          </p:cNvSpPr>
          <p:nvPr/>
        </p:nvSpPr>
        <p:spPr bwMode="auto">
          <a:xfrm rot="282074">
            <a:off x="3044825" y="3133725"/>
            <a:ext cx="17176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item 2</a:t>
            </a:r>
          </a:p>
        </p:txBody>
      </p:sp>
      <p:sp>
        <p:nvSpPr>
          <p:cNvPr id="85006" name="Line 13"/>
          <p:cNvSpPr>
            <a:spLocks noChangeShapeType="1"/>
          </p:cNvSpPr>
          <p:nvPr/>
        </p:nvSpPr>
        <p:spPr bwMode="auto">
          <a:xfrm flipH="1">
            <a:off x="2362200" y="3810000"/>
            <a:ext cx="33528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07" name="Text Box 14"/>
          <p:cNvSpPr txBox="1">
            <a:spLocks noChangeArrowheads="1"/>
          </p:cNvSpPr>
          <p:nvPr/>
        </p:nvSpPr>
        <p:spPr bwMode="auto">
          <a:xfrm rot="-353168">
            <a:off x="3124200" y="3657600"/>
            <a:ext cx="17176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item 2</a:t>
            </a:r>
          </a:p>
        </p:txBody>
      </p:sp>
      <p:sp>
        <p:nvSpPr>
          <p:cNvPr id="85008" name="Line 15"/>
          <p:cNvSpPr>
            <a:spLocks noChangeShapeType="1"/>
          </p:cNvSpPr>
          <p:nvPr/>
        </p:nvSpPr>
        <p:spPr bwMode="auto">
          <a:xfrm>
            <a:off x="2362200" y="4402138"/>
            <a:ext cx="3352800" cy="3048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09" name="Text Box 16"/>
          <p:cNvSpPr txBox="1">
            <a:spLocks noChangeArrowheads="1"/>
          </p:cNvSpPr>
          <p:nvPr/>
        </p:nvSpPr>
        <p:spPr bwMode="auto">
          <a:xfrm rot="282074">
            <a:off x="3044825" y="4183063"/>
            <a:ext cx="17176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item 3</a:t>
            </a:r>
          </a:p>
        </p:txBody>
      </p:sp>
      <p:sp>
        <p:nvSpPr>
          <p:cNvPr id="85010" name="Line 17"/>
          <p:cNvSpPr>
            <a:spLocks noChangeShapeType="1"/>
          </p:cNvSpPr>
          <p:nvPr/>
        </p:nvSpPr>
        <p:spPr bwMode="auto">
          <a:xfrm flipH="1">
            <a:off x="2362200" y="4859338"/>
            <a:ext cx="33528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11" name="Text Box 18"/>
          <p:cNvSpPr txBox="1">
            <a:spLocks noChangeArrowheads="1"/>
          </p:cNvSpPr>
          <p:nvPr/>
        </p:nvSpPr>
        <p:spPr bwMode="auto">
          <a:xfrm rot="-202938">
            <a:off x="3352800" y="4703763"/>
            <a:ext cx="17176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item 3</a:t>
            </a:r>
          </a:p>
        </p:txBody>
      </p:sp>
      <p:sp>
        <p:nvSpPr>
          <p:cNvPr id="85012" name="Text Box 19"/>
          <p:cNvSpPr txBox="1">
            <a:spLocks noChangeArrowheads="1"/>
          </p:cNvSpPr>
          <p:nvPr/>
        </p:nvSpPr>
        <p:spPr bwMode="auto">
          <a:xfrm>
            <a:off x="644525" y="5029200"/>
            <a:ext cx="16287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Finish; display</a:t>
            </a:r>
          </a:p>
          <a:p>
            <a:pPr algn="l"/>
            <a:r>
              <a:rPr lang="en-US" sz="1800" b="0">
                <a:latin typeface="Arial" charset="0"/>
              </a:rPr>
              <a:t>page </a:t>
            </a:r>
          </a:p>
        </p:txBody>
      </p:sp>
      <p:sp>
        <p:nvSpPr>
          <p:cNvPr id="85013" name="Line 20"/>
          <p:cNvSpPr>
            <a:spLocks noChangeShapeType="1"/>
          </p:cNvSpPr>
          <p:nvPr/>
        </p:nvSpPr>
        <p:spPr bwMode="auto">
          <a:xfrm>
            <a:off x="1905000" y="5410200"/>
            <a:ext cx="4572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14" name="Text Box 21"/>
          <p:cNvSpPr txBox="1">
            <a:spLocks noChangeArrowheads="1"/>
          </p:cNvSpPr>
          <p:nvPr/>
        </p:nvSpPr>
        <p:spPr bwMode="auto">
          <a:xfrm>
            <a:off x="644525" y="1981200"/>
            <a:ext cx="1527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Start fetching</a:t>
            </a:r>
          </a:p>
          <a:p>
            <a:pPr algn="l"/>
            <a:r>
              <a:rPr lang="en-US" sz="1800" b="0">
                <a:latin typeface="Arial" charset="0"/>
              </a:rPr>
              <a:t>page </a:t>
            </a:r>
          </a:p>
        </p:txBody>
      </p:sp>
      <p:sp>
        <p:nvSpPr>
          <p:cNvPr id="85015" name="Line 22"/>
          <p:cNvSpPr>
            <a:spLocks noChangeShapeType="1"/>
          </p:cNvSpPr>
          <p:nvPr/>
        </p:nvSpPr>
        <p:spPr bwMode="auto">
          <a:xfrm>
            <a:off x="1905000" y="2362200"/>
            <a:ext cx="4572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5016" name="Text Box 23"/>
          <p:cNvSpPr txBox="1">
            <a:spLocks noChangeArrowheads="1"/>
          </p:cNvSpPr>
          <p:nvPr/>
        </p:nvSpPr>
        <p:spPr bwMode="auto">
          <a:xfrm>
            <a:off x="5791200" y="2590800"/>
            <a:ext cx="519113"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nchor="ct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sz="2200">
                <a:latin typeface="Arial" charset="0"/>
              </a:rPr>
              <a:t>Time</a:t>
            </a:r>
            <a:endParaRPr lang="en-US"/>
          </a:p>
        </p:txBody>
      </p:sp>
      <p:sp>
        <p:nvSpPr>
          <p:cNvPr id="85017" name="Line 24"/>
          <p:cNvSpPr>
            <a:spLocks noChangeShapeType="1"/>
          </p:cNvSpPr>
          <p:nvPr/>
        </p:nvSpPr>
        <p:spPr bwMode="auto">
          <a:xfrm>
            <a:off x="6019800" y="3352800"/>
            <a:ext cx="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84442" name="AutoShape 26"/>
          <p:cNvSpPr>
            <a:spLocks noChangeArrowheads="1"/>
          </p:cNvSpPr>
          <p:nvPr/>
        </p:nvSpPr>
        <p:spPr bwMode="auto">
          <a:xfrm>
            <a:off x="6400800" y="3505200"/>
            <a:ext cx="2286000" cy="2743200"/>
          </a:xfrm>
          <a:prstGeom prst="irregularSeal1">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600">
                <a:solidFill>
                  <a:schemeClr val="hlink"/>
                </a:solidFill>
              </a:rPr>
              <a:t>≥</a:t>
            </a:r>
            <a:r>
              <a:rPr lang="en-US">
                <a:solidFill>
                  <a:schemeClr val="hlink"/>
                </a:solidFill>
              </a:rPr>
              <a:t>2 RTTs</a:t>
            </a:r>
          </a:p>
          <a:p>
            <a:r>
              <a:rPr lang="en-US">
                <a:solidFill>
                  <a:schemeClr val="hlink"/>
                </a:solidFill>
              </a:rPr>
              <a:t>per</a:t>
            </a:r>
          </a:p>
          <a:p>
            <a:r>
              <a:rPr lang="en-US">
                <a:solidFill>
                  <a:schemeClr val="hlink"/>
                </a:solidFill>
              </a:rPr>
              <a:t>object</a:t>
            </a:r>
            <a:endParaRPr lang="en-US"/>
          </a:p>
        </p:txBody>
      </p:sp>
      <p:sp>
        <p:nvSpPr>
          <p:cNvPr id="85019" name="Rectangle 27"/>
          <p:cNvSpPr>
            <a:spLocks noChangeArrowheads="1"/>
          </p:cNvSpPr>
          <p:nvPr/>
        </p:nvSpPr>
        <p:spPr bwMode="auto">
          <a:xfrm>
            <a:off x="1931988" y="54260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4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44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95989552-8449-6547-A617-656B83002C6F}" type="slidenum">
              <a:rPr lang="en-US" sz="1400" b="0">
                <a:latin typeface="Times New Roman" charset="0"/>
              </a:rPr>
              <a:pPr eaLnBrk="1" hangingPunct="1"/>
              <a:t>56</a:t>
            </a:fld>
            <a:endParaRPr lang="en-US" sz="1400" b="0">
              <a:latin typeface="Times New Roman" charset="0"/>
            </a:endParaRPr>
          </a:p>
        </p:txBody>
      </p:sp>
      <p:sp>
        <p:nvSpPr>
          <p:cNvPr id="87043"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Concurrent Requests &amp; Responses</a:t>
            </a:r>
          </a:p>
        </p:txBody>
      </p:sp>
      <p:sp>
        <p:nvSpPr>
          <p:cNvPr id="1149955" name="Rectangle 3"/>
          <p:cNvSpPr>
            <a:spLocks noGrp="1" noChangeArrowheads="1"/>
          </p:cNvSpPr>
          <p:nvPr>
            <p:ph type="body" idx="1"/>
          </p:nvPr>
        </p:nvSpPr>
        <p:spPr>
          <a:xfrm>
            <a:off x="457200" y="1295400"/>
            <a:ext cx="5029200" cy="1752600"/>
          </a:xfrm>
        </p:spPr>
        <p:txBody>
          <a:bodyPr/>
          <a:lstStyle/>
          <a:p>
            <a:pPr>
              <a:lnSpc>
                <a:spcPct val="90000"/>
              </a:lnSpc>
            </a:pPr>
            <a:r>
              <a:rPr lang="en-US" sz="2600">
                <a:latin typeface="Arial" charset="0"/>
                <a:cs typeface="Arial" charset="0"/>
              </a:rPr>
              <a:t>Use multiple connections </a:t>
            </a:r>
            <a:r>
              <a:rPr lang="en-US" sz="2600" i="1">
                <a:latin typeface="Arial" charset="0"/>
                <a:cs typeface="Arial" charset="0"/>
              </a:rPr>
              <a:t>in parallel</a:t>
            </a:r>
            <a:endParaRPr lang="en-US" sz="2600">
              <a:latin typeface="Arial" charset="0"/>
              <a:cs typeface="Arial" charset="0"/>
            </a:endParaRPr>
          </a:p>
          <a:p>
            <a:pPr>
              <a:lnSpc>
                <a:spcPct val="90000"/>
              </a:lnSpc>
            </a:pPr>
            <a:r>
              <a:rPr lang="en-US" sz="2600">
                <a:latin typeface="Arial" charset="0"/>
                <a:cs typeface="Arial" charset="0"/>
              </a:rPr>
              <a:t>Does not necessarily maintain order of responses</a:t>
            </a:r>
            <a:endParaRPr lang="en-US" sz="2600">
              <a:latin typeface="Arial" charset="0"/>
              <a:cs typeface="Arial" charset="0"/>
              <a:sym typeface="Wingdings" charset="0"/>
            </a:endParaRPr>
          </a:p>
          <a:p>
            <a:pPr>
              <a:lnSpc>
                <a:spcPct val="90000"/>
              </a:lnSpc>
            </a:pPr>
            <a:endParaRPr lang="en-US" sz="2600">
              <a:latin typeface="Arial" charset="0"/>
              <a:cs typeface="Arial" charset="0"/>
            </a:endParaRPr>
          </a:p>
        </p:txBody>
      </p:sp>
      <p:sp>
        <p:nvSpPr>
          <p:cNvPr id="1149982" name="Rectangle 30"/>
          <p:cNvSpPr>
            <a:spLocks noChangeArrowheads="1"/>
          </p:cNvSpPr>
          <p:nvPr/>
        </p:nvSpPr>
        <p:spPr bwMode="auto">
          <a:xfrm>
            <a:off x="457200" y="3550716"/>
            <a:ext cx="3223959" cy="157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marL="223838" indent="-223838" algn="l" eaLnBrk="0" hangingPunct="0">
              <a:lnSpc>
                <a:spcPct val="90000"/>
              </a:lnSpc>
              <a:spcBef>
                <a:spcPct val="50000"/>
              </a:spcBef>
              <a:buFontTx/>
              <a:buChar char="•"/>
            </a:pPr>
            <a:r>
              <a:rPr lang="en-US" sz="2600" b="0" dirty="0">
                <a:latin typeface="Arial" charset="0"/>
                <a:sym typeface="Wingdings" charset="0"/>
              </a:rPr>
              <a:t>Client = </a:t>
            </a:r>
            <a:r>
              <a:rPr lang="en-US" sz="2600" b="0" dirty="0" smtClean="0">
                <a:solidFill>
                  <a:srgbClr val="00D302"/>
                </a:solidFill>
                <a:latin typeface="Arial" charset="0"/>
                <a:sym typeface="Wingdings" charset="0"/>
              </a:rPr>
              <a:t></a:t>
            </a:r>
            <a:endParaRPr lang="en-US" sz="2600" b="0" dirty="0">
              <a:latin typeface="Arial" charset="0"/>
              <a:sym typeface="Wingdings" charset="0"/>
            </a:endParaRPr>
          </a:p>
          <a:p>
            <a:pPr marL="223838" indent="-223838" algn="l" eaLnBrk="0" hangingPunct="0">
              <a:lnSpc>
                <a:spcPct val="90000"/>
              </a:lnSpc>
              <a:spcBef>
                <a:spcPct val="50000"/>
              </a:spcBef>
              <a:buFontTx/>
              <a:buChar char="•"/>
            </a:pPr>
            <a:r>
              <a:rPr lang="en-US" sz="2600" b="0" dirty="0">
                <a:latin typeface="Arial" charset="0"/>
                <a:sym typeface="Wingdings" charset="0"/>
              </a:rPr>
              <a:t>Server = </a:t>
            </a:r>
            <a:r>
              <a:rPr lang="en-US" sz="2600" b="0" dirty="0" smtClean="0">
                <a:solidFill>
                  <a:srgbClr val="00D302"/>
                </a:solidFill>
                <a:latin typeface="Arial" charset="0"/>
                <a:sym typeface="Wingdings" charset="0"/>
              </a:rPr>
              <a:t></a:t>
            </a:r>
            <a:endParaRPr lang="en-US" sz="2600" b="0" dirty="0">
              <a:latin typeface="Arial" charset="0"/>
              <a:sym typeface="Wingdings" charset="0"/>
            </a:endParaRPr>
          </a:p>
          <a:p>
            <a:pPr marL="223838" indent="-223838" algn="l" eaLnBrk="0" hangingPunct="0">
              <a:lnSpc>
                <a:spcPct val="90000"/>
              </a:lnSpc>
              <a:spcBef>
                <a:spcPct val="50000"/>
              </a:spcBef>
              <a:buFontTx/>
              <a:buChar char="•"/>
            </a:pPr>
            <a:r>
              <a:rPr lang="en-US" sz="2600" b="0" dirty="0">
                <a:latin typeface="Arial" charset="0"/>
                <a:sym typeface="Wingdings" charset="0"/>
              </a:rPr>
              <a:t>Network = </a:t>
            </a:r>
            <a:r>
              <a:rPr lang="en-US" sz="2600" b="0" dirty="0">
                <a:solidFill>
                  <a:srgbClr val="FF3300"/>
                </a:solidFill>
                <a:latin typeface="Arial" charset="0"/>
                <a:sym typeface="Wingdings" charset="0"/>
              </a:rPr>
              <a:t></a:t>
            </a:r>
            <a:r>
              <a:rPr lang="en-US" sz="2600" b="0" dirty="0">
                <a:latin typeface="Arial" charset="0"/>
                <a:sym typeface="Wingdings" charset="0"/>
              </a:rPr>
              <a:t> Why</a:t>
            </a:r>
            <a:r>
              <a:rPr lang="en-US" sz="2600" b="0" dirty="0" smtClean="0">
                <a:latin typeface="Arial" charset="0"/>
                <a:sym typeface="Wingdings" charset="0"/>
              </a:rPr>
              <a:t>?</a:t>
            </a:r>
          </a:p>
        </p:txBody>
      </p:sp>
      <p:grpSp>
        <p:nvGrpSpPr>
          <p:cNvPr id="2" name="Group 117"/>
          <p:cNvGrpSpPr>
            <a:grpSpLocks/>
          </p:cNvGrpSpPr>
          <p:nvPr/>
        </p:nvGrpSpPr>
        <p:grpSpPr bwMode="auto">
          <a:xfrm>
            <a:off x="5562600" y="2514600"/>
            <a:ext cx="990600" cy="990600"/>
            <a:chOff x="1584" y="1536"/>
            <a:chExt cx="624" cy="624"/>
          </a:xfrm>
        </p:grpSpPr>
        <p:sp>
          <p:nvSpPr>
            <p:cNvPr id="87088" name="Line 118"/>
            <p:cNvSpPr>
              <a:spLocks noChangeShapeType="1"/>
            </p:cNvSpPr>
            <p:nvPr/>
          </p:nvSpPr>
          <p:spPr bwMode="auto">
            <a:xfrm>
              <a:off x="1584" y="1536"/>
              <a:ext cx="624" cy="624"/>
            </a:xfrm>
            <a:prstGeom prst="line">
              <a:avLst/>
            </a:prstGeom>
            <a:noFill/>
            <a:ln w="381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89" name="Text Box 119"/>
            <p:cNvSpPr txBox="1">
              <a:spLocks noChangeArrowheads="1"/>
            </p:cNvSpPr>
            <p:nvPr/>
          </p:nvSpPr>
          <p:spPr bwMode="auto">
            <a:xfrm>
              <a:off x="1680" y="1632"/>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b="0">
                  <a:latin typeface="Arial" charset="0"/>
                  <a:cs typeface="ＭＳ Ｐゴシック" charset="0"/>
                </a:rPr>
                <a:t>R1</a:t>
              </a:r>
            </a:p>
          </p:txBody>
        </p:sp>
      </p:grpSp>
      <p:grpSp>
        <p:nvGrpSpPr>
          <p:cNvPr id="3" name="Group 120"/>
          <p:cNvGrpSpPr>
            <a:grpSpLocks/>
          </p:cNvGrpSpPr>
          <p:nvPr/>
        </p:nvGrpSpPr>
        <p:grpSpPr bwMode="auto">
          <a:xfrm>
            <a:off x="6705600" y="2438400"/>
            <a:ext cx="990600" cy="457200"/>
            <a:chOff x="2304" y="1200"/>
            <a:chExt cx="624" cy="288"/>
          </a:xfrm>
        </p:grpSpPr>
        <p:sp>
          <p:nvSpPr>
            <p:cNvPr id="87086" name="Line 121"/>
            <p:cNvSpPr>
              <a:spLocks noChangeShapeType="1"/>
            </p:cNvSpPr>
            <p:nvPr/>
          </p:nvSpPr>
          <p:spPr bwMode="auto">
            <a:xfrm>
              <a:off x="2304" y="1248"/>
              <a:ext cx="624" cy="240"/>
            </a:xfrm>
            <a:prstGeom prst="line">
              <a:avLst/>
            </a:prstGeom>
            <a:noFill/>
            <a:ln w="381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87" name="Rectangle 122"/>
            <p:cNvSpPr>
              <a:spLocks noChangeArrowheads="1"/>
            </p:cNvSpPr>
            <p:nvPr/>
          </p:nvSpPr>
          <p:spPr bwMode="auto">
            <a:xfrm>
              <a:off x="2400" y="1200"/>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0" hangingPunct="0"/>
              <a:r>
                <a:rPr lang="en-US" sz="2400" b="0">
                  <a:latin typeface="Arial" charset="0"/>
                  <a:cs typeface="ＭＳ Ｐゴシック" charset="0"/>
                </a:rPr>
                <a:t>R2</a:t>
              </a:r>
            </a:p>
          </p:txBody>
        </p:sp>
      </p:grpSp>
      <p:grpSp>
        <p:nvGrpSpPr>
          <p:cNvPr id="4" name="Group 123"/>
          <p:cNvGrpSpPr>
            <a:grpSpLocks/>
          </p:cNvGrpSpPr>
          <p:nvPr/>
        </p:nvGrpSpPr>
        <p:grpSpPr bwMode="auto">
          <a:xfrm>
            <a:off x="7848600" y="2514600"/>
            <a:ext cx="990600" cy="533400"/>
            <a:chOff x="3024" y="1536"/>
            <a:chExt cx="624" cy="336"/>
          </a:xfrm>
        </p:grpSpPr>
        <p:sp>
          <p:nvSpPr>
            <p:cNvPr id="87084" name="Line 124"/>
            <p:cNvSpPr>
              <a:spLocks noChangeShapeType="1"/>
            </p:cNvSpPr>
            <p:nvPr/>
          </p:nvSpPr>
          <p:spPr bwMode="auto">
            <a:xfrm>
              <a:off x="3024" y="1536"/>
              <a:ext cx="624" cy="336"/>
            </a:xfrm>
            <a:prstGeom prst="line">
              <a:avLst/>
            </a:prstGeom>
            <a:noFill/>
            <a:ln w="381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85" name="Rectangle 125"/>
            <p:cNvSpPr>
              <a:spLocks noChangeArrowheads="1"/>
            </p:cNvSpPr>
            <p:nvPr/>
          </p:nvSpPr>
          <p:spPr bwMode="auto">
            <a:xfrm>
              <a:off x="3120" y="1536"/>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0" hangingPunct="0"/>
              <a:r>
                <a:rPr lang="en-US" sz="2400" b="0">
                  <a:latin typeface="Arial" charset="0"/>
                  <a:cs typeface="ＭＳ Ｐゴシック" charset="0"/>
                </a:rPr>
                <a:t>R3</a:t>
              </a:r>
            </a:p>
          </p:txBody>
        </p:sp>
      </p:grpSp>
      <p:grpSp>
        <p:nvGrpSpPr>
          <p:cNvPr id="5" name="Group 130"/>
          <p:cNvGrpSpPr>
            <a:grpSpLocks/>
          </p:cNvGrpSpPr>
          <p:nvPr/>
        </p:nvGrpSpPr>
        <p:grpSpPr bwMode="auto">
          <a:xfrm>
            <a:off x="5562600" y="3581400"/>
            <a:ext cx="990600" cy="1143000"/>
            <a:chOff x="1584" y="2208"/>
            <a:chExt cx="624" cy="720"/>
          </a:xfrm>
        </p:grpSpPr>
        <p:sp>
          <p:nvSpPr>
            <p:cNvPr id="87082" name="Line 131"/>
            <p:cNvSpPr>
              <a:spLocks noChangeShapeType="1"/>
            </p:cNvSpPr>
            <p:nvPr/>
          </p:nvSpPr>
          <p:spPr bwMode="auto">
            <a:xfrm flipH="1">
              <a:off x="1584" y="2208"/>
              <a:ext cx="624" cy="720"/>
            </a:xfrm>
            <a:prstGeom prst="line">
              <a:avLst/>
            </a:prstGeom>
            <a:noFill/>
            <a:ln w="1270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83" name="Rectangle 132"/>
            <p:cNvSpPr>
              <a:spLocks noChangeArrowheads="1"/>
            </p:cNvSpPr>
            <p:nvPr/>
          </p:nvSpPr>
          <p:spPr bwMode="auto">
            <a:xfrm>
              <a:off x="1776" y="2304"/>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0" hangingPunct="0"/>
              <a:r>
                <a:rPr lang="en-US" sz="2400" b="0">
                  <a:latin typeface="Arial" charset="0"/>
                  <a:cs typeface="ＭＳ Ｐゴシック" charset="0"/>
                </a:rPr>
                <a:t>T1</a:t>
              </a:r>
            </a:p>
          </p:txBody>
        </p:sp>
      </p:grpSp>
      <p:grpSp>
        <p:nvGrpSpPr>
          <p:cNvPr id="6" name="Group 133"/>
          <p:cNvGrpSpPr>
            <a:grpSpLocks/>
          </p:cNvGrpSpPr>
          <p:nvPr/>
        </p:nvGrpSpPr>
        <p:grpSpPr bwMode="auto">
          <a:xfrm>
            <a:off x="6705600" y="2971800"/>
            <a:ext cx="990600" cy="533400"/>
            <a:chOff x="2304" y="1824"/>
            <a:chExt cx="624" cy="336"/>
          </a:xfrm>
        </p:grpSpPr>
        <p:sp>
          <p:nvSpPr>
            <p:cNvPr id="87080" name="Line 134"/>
            <p:cNvSpPr>
              <a:spLocks noChangeShapeType="1"/>
            </p:cNvSpPr>
            <p:nvPr/>
          </p:nvSpPr>
          <p:spPr bwMode="auto">
            <a:xfrm flipH="1">
              <a:off x="2304" y="1824"/>
              <a:ext cx="624" cy="336"/>
            </a:xfrm>
            <a:prstGeom prst="line">
              <a:avLst/>
            </a:prstGeom>
            <a:noFill/>
            <a:ln w="1270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81" name="Rectangle 135"/>
            <p:cNvSpPr>
              <a:spLocks noChangeArrowheads="1"/>
            </p:cNvSpPr>
            <p:nvPr/>
          </p:nvSpPr>
          <p:spPr bwMode="auto">
            <a:xfrm>
              <a:off x="2496" y="1824"/>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0" hangingPunct="0"/>
              <a:r>
                <a:rPr lang="en-US" sz="2400" b="0">
                  <a:latin typeface="Arial" charset="0"/>
                  <a:cs typeface="ＭＳ Ｐゴシック" charset="0"/>
                </a:rPr>
                <a:t>T2</a:t>
              </a:r>
            </a:p>
          </p:txBody>
        </p:sp>
      </p:grpSp>
      <p:grpSp>
        <p:nvGrpSpPr>
          <p:cNvPr id="7" name="Group 136"/>
          <p:cNvGrpSpPr>
            <a:grpSpLocks/>
          </p:cNvGrpSpPr>
          <p:nvPr/>
        </p:nvGrpSpPr>
        <p:grpSpPr bwMode="auto">
          <a:xfrm>
            <a:off x="7848600" y="3048000"/>
            <a:ext cx="990600" cy="609600"/>
            <a:chOff x="3024" y="1872"/>
            <a:chExt cx="624" cy="384"/>
          </a:xfrm>
        </p:grpSpPr>
        <p:sp>
          <p:nvSpPr>
            <p:cNvPr id="87078" name="Line 137"/>
            <p:cNvSpPr>
              <a:spLocks noChangeShapeType="1"/>
            </p:cNvSpPr>
            <p:nvPr/>
          </p:nvSpPr>
          <p:spPr bwMode="auto">
            <a:xfrm flipH="1">
              <a:off x="3024" y="1872"/>
              <a:ext cx="624" cy="384"/>
            </a:xfrm>
            <a:prstGeom prst="line">
              <a:avLst/>
            </a:prstGeom>
            <a:noFill/>
            <a:ln w="127000">
              <a:solidFill>
                <a:srgbClr val="FF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7079" name="Rectangle 138"/>
            <p:cNvSpPr>
              <a:spLocks noChangeArrowheads="1"/>
            </p:cNvSpPr>
            <p:nvPr/>
          </p:nvSpPr>
          <p:spPr bwMode="auto">
            <a:xfrm>
              <a:off x="3216" y="1872"/>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0" hangingPunct="0"/>
              <a:r>
                <a:rPr lang="en-US" sz="2400" b="0">
                  <a:latin typeface="Arial" charset="0"/>
                  <a:cs typeface="ＭＳ Ｐゴシック" charset="0"/>
                </a:rPr>
                <a:t>T3</a:t>
              </a:r>
            </a:p>
          </p:txBody>
        </p:sp>
      </p:grpSp>
      <p:grpSp>
        <p:nvGrpSpPr>
          <p:cNvPr id="8" name="Group 148"/>
          <p:cNvGrpSpPr>
            <a:grpSpLocks/>
          </p:cNvGrpSpPr>
          <p:nvPr/>
        </p:nvGrpSpPr>
        <p:grpSpPr bwMode="auto">
          <a:xfrm>
            <a:off x="5562600" y="1905000"/>
            <a:ext cx="2286000" cy="457200"/>
            <a:chOff x="3504" y="1200"/>
            <a:chExt cx="1440" cy="288"/>
          </a:xfrm>
        </p:grpSpPr>
        <p:sp>
          <p:nvSpPr>
            <p:cNvPr id="87075" name="Line 139"/>
            <p:cNvSpPr>
              <a:spLocks noChangeShapeType="1"/>
            </p:cNvSpPr>
            <p:nvPr/>
          </p:nvSpPr>
          <p:spPr bwMode="auto">
            <a:xfrm flipV="1">
              <a:off x="3504" y="1200"/>
              <a:ext cx="768"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76" name="Line 142"/>
            <p:cNvSpPr>
              <a:spLocks noChangeShapeType="1"/>
            </p:cNvSpPr>
            <p:nvPr/>
          </p:nvSpPr>
          <p:spPr bwMode="auto">
            <a:xfrm flipV="1">
              <a:off x="4224" y="1296"/>
              <a:ext cx="96"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77" name="Line 144"/>
            <p:cNvSpPr>
              <a:spLocks noChangeShapeType="1"/>
            </p:cNvSpPr>
            <p:nvPr/>
          </p:nvSpPr>
          <p:spPr bwMode="auto">
            <a:xfrm flipH="1" flipV="1">
              <a:off x="4800" y="1296"/>
              <a:ext cx="144"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152"/>
          <p:cNvGrpSpPr>
            <a:grpSpLocks/>
          </p:cNvGrpSpPr>
          <p:nvPr/>
        </p:nvGrpSpPr>
        <p:grpSpPr bwMode="auto">
          <a:xfrm>
            <a:off x="5562600" y="2362200"/>
            <a:ext cx="3276600" cy="3429000"/>
            <a:chOff x="3504" y="1488"/>
            <a:chExt cx="2064" cy="2160"/>
          </a:xfrm>
        </p:grpSpPr>
        <p:sp>
          <p:nvSpPr>
            <p:cNvPr id="87057" name="Line 110"/>
            <p:cNvSpPr>
              <a:spLocks noChangeShapeType="1"/>
            </p:cNvSpPr>
            <p:nvPr/>
          </p:nvSpPr>
          <p:spPr bwMode="auto">
            <a:xfrm>
              <a:off x="3504" y="1584"/>
              <a:ext cx="2064"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58" name="Line 126"/>
            <p:cNvSpPr>
              <a:spLocks noChangeShapeType="1"/>
            </p:cNvSpPr>
            <p:nvPr/>
          </p:nvSpPr>
          <p:spPr bwMode="auto">
            <a:xfrm>
              <a:off x="3504" y="1920"/>
              <a:ext cx="2064"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59" name="Line 127"/>
            <p:cNvSpPr>
              <a:spLocks noChangeShapeType="1"/>
            </p:cNvSpPr>
            <p:nvPr/>
          </p:nvSpPr>
          <p:spPr bwMode="auto">
            <a:xfrm>
              <a:off x="3504" y="2256"/>
              <a:ext cx="2064"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0" name="Line 128"/>
            <p:cNvSpPr>
              <a:spLocks noChangeShapeType="1"/>
            </p:cNvSpPr>
            <p:nvPr/>
          </p:nvSpPr>
          <p:spPr bwMode="auto">
            <a:xfrm>
              <a:off x="3504" y="2592"/>
              <a:ext cx="2064"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1" name="Line 129"/>
            <p:cNvSpPr>
              <a:spLocks noChangeShapeType="1"/>
            </p:cNvSpPr>
            <p:nvPr/>
          </p:nvSpPr>
          <p:spPr bwMode="auto">
            <a:xfrm>
              <a:off x="3504" y="2928"/>
              <a:ext cx="2064"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7062" name="Group 150"/>
            <p:cNvGrpSpPr>
              <a:grpSpLocks/>
            </p:cNvGrpSpPr>
            <p:nvPr/>
          </p:nvGrpSpPr>
          <p:grpSpPr bwMode="auto">
            <a:xfrm>
              <a:off x="3504" y="1488"/>
              <a:ext cx="2064" cy="2160"/>
              <a:chOff x="3504" y="1488"/>
              <a:chExt cx="2064" cy="2160"/>
            </a:xfrm>
          </p:grpSpPr>
          <p:sp>
            <p:nvSpPr>
              <p:cNvPr id="87065" name="Line 111"/>
              <p:cNvSpPr>
                <a:spLocks noChangeShapeType="1"/>
              </p:cNvSpPr>
              <p:nvPr/>
            </p:nvSpPr>
            <p:spPr bwMode="auto">
              <a:xfrm>
                <a:off x="3504" y="1490"/>
                <a:ext cx="0" cy="16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6" name="Line 112"/>
              <p:cNvSpPr>
                <a:spLocks noChangeShapeType="1"/>
              </p:cNvSpPr>
              <p:nvPr/>
            </p:nvSpPr>
            <p:spPr bwMode="auto">
              <a:xfrm>
                <a:off x="4848" y="1490"/>
                <a:ext cx="0" cy="1630"/>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7" name="Line 113"/>
              <p:cNvSpPr>
                <a:spLocks noChangeShapeType="1"/>
              </p:cNvSpPr>
              <p:nvPr/>
            </p:nvSpPr>
            <p:spPr bwMode="auto">
              <a:xfrm>
                <a:off x="4947" y="1490"/>
                <a:ext cx="0" cy="16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8" name="Line 114"/>
              <p:cNvSpPr>
                <a:spLocks noChangeShapeType="1"/>
              </p:cNvSpPr>
              <p:nvPr/>
            </p:nvSpPr>
            <p:spPr bwMode="auto">
              <a:xfrm>
                <a:off x="4125" y="1490"/>
                <a:ext cx="0" cy="1630"/>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69" name="Line 115"/>
              <p:cNvSpPr>
                <a:spLocks noChangeShapeType="1"/>
              </p:cNvSpPr>
              <p:nvPr/>
            </p:nvSpPr>
            <p:spPr bwMode="auto">
              <a:xfrm>
                <a:off x="4224" y="1490"/>
                <a:ext cx="0" cy="16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70" name="Line 116"/>
              <p:cNvSpPr>
                <a:spLocks noChangeShapeType="1"/>
              </p:cNvSpPr>
              <p:nvPr/>
            </p:nvSpPr>
            <p:spPr bwMode="auto">
              <a:xfrm>
                <a:off x="5568" y="1488"/>
                <a:ext cx="0" cy="1630"/>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7071" name="Group 149"/>
              <p:cNvGrpSpPr>
                <a:grpSpLocks/>
              </p:cNvGrpSpPr>
              <p:nvPr/>
            </p:nvGrpSpPr>
            <p:grpSpPr bwMode="auto">
              <a:xfrm>
                <a:off x="4128" y="3120"/>
                <a:ext cx="1440" cy="528"/>
                <a:chOff x="4128" y="3120"/>
                <a:chExt cx="1440" cy="528"/>
              </a:xfrm>
            </p:grpSpPr>
            <p:sp>
              <p:nvSpPr>
                <p:cNvPr id="87072" name="Line 140"/>
                <p:cNvSpPr>
                  <a:spLocks noChangeShapeType="1"/>
                </p:cNvSpPr>
                <p:nvPr/>
              </p:nvSpPr>
              <p:spPr bwMode="auto">
                <a:xfrm flipH="1">
                  <a:off x="4704" y="3120"/>
                  <a:ext cx="864" cy="52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73" name="Line 141"/>
                <p:cNvSpPr>
                  <a:spLocks noChangeShapeType="1"/>
                </p:cNvSpPr>
                <p:nvPr/>
              </p:nvSpPr>
              <p:spPr bwMode="auto">
                <a:xfrm>
                  <a:off x="4128" y="3120"/>
                  <a:ext cx="240" cy="52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074" name="Line 143"/>
                <p:cNvSpPr>
                  <a:spLocks noChangeShapeType="1"/>
                </p:cNvSpPr>
                <p:nvPr/>
              </p:nvSpPr>
              <p:spPr bwMode="auto">
                <a:xfrm flipH="1">
                  <a:off x="4608" y="3120"/>
                  <a:ext cx="240" cy="52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87063" name="Rectangle 145"/>
            <p:cNvSpPr>
              <a:spLocks noChangeArrowheads="1"/>
            </p:cNvSpPr>
            <p:nvPr/>
          </p:nvSpPr>
          <p:spPr bwMode="auto">
            <a:xfrm>
              <a:off x="4859" y="1536"/>
              <a:ext cx="79" cy="17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7064" name="Rectangle 146"/>
            <p:cNvSpPr>
              <a:spLocks noChangeArrowheads="1"/>
            </p:cNvSpPr>
            <p:nvPr/>
          </p:nvSpPr>
          <p:spPr bwMode="auto">
            <a:xfrm>
              <a:off x="4136" y="1536"/>
              <a:ext cx="75" cy="15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pic>
        <p:nvPicPr>
          <p:cNvPr id="1150099" name="Picture 147" descr="j04316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10200"/>
            <a:ext cx="129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0061" name="Picture 109"/>
          <p:cNvPicPr>
            <a:picLocks noChangeAspect="1" noChangeArrowheads="1"/>
          </p:cNvPicPr>
          <p:nvPr/>
        </p:nvPicPr>
        <p:blipFill>
          <a:blip r:embed="rId4">
            <a:extLst>
              <a:ext uri="{28A0092B-C50C-407E-A947-70E740481C1C}">
                <a14:useLocalDpi xmlns:a14="http://schemas.microsoft.com/office/drawing/2010/main" val="0"/>
              </a:ext>
            </a:extLst>
          </a:blip>
          <a:srcRect l="6250" t="20000" b="13333"/>
          <a:stretch>
            <a:fillRect/>
          </a:stretch>
        </p:blipFill>
        <p:spPr bwMode="auto">
          <a:xfrm>
            <a:off x="6705600" y="1219200"/>
            <a:ext cx="1143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9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00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5009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par>
                          <p:cTn id="22" fill="hold" nodeType="afterGroup">
                            <p:stCondLst>
                              <p:cond delay="500"/>
                            </p:stCondLst>
                            <p:childTnLst>
                              <p:par>
                                <p:cTn id="23" presetID="22" presetClass="entr" presetSubtype="1"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2000"/>
                                        <p:tgtEl>
                                          <p:spTgt spid="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up)">
                                      <p:cBhvr>
                                        <p:cTn id="30" dur="1000"/>
                                        <p:tgtEl>
                                          <p:spTgt spid="2"/>
                                        </p:tgtEl>
                                      </p:cBhvr>
                                    </p:animEffect>
                                  </p:childTnLst>
                                </p:cTn>
                              </p:par>
                              <p:par>
                                <p:cTn id="31" presetID="22" presetClass="entr" presetSubtype="1"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up)">
                                      <p:cBhvr>
                                        <p:cTn id="33" dur="1000"/>
                                        <p:tgtEl>
                                          <p:spTgt spid="3"/>
                                        </p:tgtEl>
                                      </p:cBhvr>
                                    </p:animEffect>
                                  </p:childTnLst>
                                </p:cTn>
                              </p:par>
                              <p:par>
                                <p:cTn id="34" presetID="22" presetClass="entr" presetSubtype="1"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1000"/>
                                        <p:tgtEl>
                                          <p:spTgt spid="4"/>
                                        </p:tgtEl>
                                      </p:cBhvr>
                                    </p:animEffect>
                                  </p:childTnLst>
                                </p:cTn>
                              </p:par>
                            </p:childTnLst>
                          </p:cTn>
                        </p:par>
                        <p:par>
                          <p:cTn id="37" fill="hold" nodeType="afterGroup">
                            <p:stCondLst>
                              <p:cond delay="1000"/>
                            </p:stCondLst>
                            <p:childTnLst>
                              <p:par>
                                <p:cTn id="38" presetID="22" presetClass="entr" presetSubtype="1"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1000"/>
                                        <p:tgtEl>
                                          <p:spTgt spid="6"/>
                                        </p:tgtEl>
                                      </p:cBhvr>
                                    </p:animEffect>
                                  </p:childTnLst>
                                </p:cTn>
                              </p:par>
                            </p:childTnLst>
                          </p:cTn>
                        </p:par>
                        <p:par>
                          <p:cTn id="41" fill="hold" nodeType="afterGroup">
                            <p:stCondLst>
                              <p:cond delay="2000"/>
                            </p:stCondLst>
                            <p:childTnLst>
                              <p:par>
                                <p:cTn id="42" presetID="22" presetClass="entr" presetSubtype="1"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up)">
                                      <p:cBhvr>
                                        <p:cTn id="44" dur="1000"/>
                                        <p:tgtEl>
                                          <p:spTgt spid="7"/>
                                        </p:tgtEl>
                                      </p:cBhvr>
                                    </p:animEffect>
                                  </p:childTnLst>
                                </p:cTn>
                              </p:par>
                            </p:childTnLst>
                          </p:cTn>
                        </p:par>
                        <p:par>
                          <p:cTn id="45" fill="hold" nodeType="afterGroup">
                            <p:stCondLst>
                              <p:cond delay="3000"/>
                            </p:stCondLst>
                            <p:childTnLst>
                              <p:par>
                                <p:cTn id="46" presetID="22" presetClass="entr" presetSubtype="1"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up)">
                                      <p:cBhvr>
                                        <p:cTn id="48" dur="20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49982">
                                            <p:txEl>
                                              <p:pRg st="0" end="0"/>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49982">
                                            <p:txEl>
                                              <p:pRg st="1" end="1"/>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499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955" grpId="0" build="p"/>
      <p:bldP spid="1149982"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B7420068-DF72-A340-BAE1-37DFC07D2A46}" type="slidenum">
              <a:rPr lang="en-US" sz="1400" b="0">
                <a:latin typeface="Times New Roman" charset="0"/>
              </a:rPr>
              <a:pPr eaLnBrk="1" hangingPunct="1"/>
              <a:t>57</a:t>
            </a:fld>
            <a:endParaRPr lang="en-US" sz="1400" b="0">
              <a:latin typeface="Times New Roman" charset="0"/>
            </a:endParaRPr>
          </a:p>
        </p:txBody>
      </p:sp>
      <p:sp>
        <p:nvSpPr>
          <p:cNvPr id="89091"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Pipelined Requests &amp; Responses</a:t>
            </a:r>
            <a:endParaRPr lang="en-US" sz="3900" b="0" u="sng">
              <a:latin typeface="Helvetica" charset="0"/>
              <a:ea typeface="ＭＳ Ｐゴシック" charset="0"/>
              <a:cs typeface="ＭＳ Ｐゴシック" charset="0"/>
            </a:endParaRPr>
          </a:p>
        </p:txBody>
      </p:sp>
      <p:sp>
        <p:nvSpPr>
          <p:cNvPr id="1086467" name="Rectangle 3"/>
          <p:cNvSpPr>
            <a:spLocks noGrp="1" noChangeArrowheads="1"/>
          </p:cNvSpPr>
          <p:nvPr>
            <p:ph type="body" idx="1"/>
          </p:nvPr>
        </p:nvSpPr>
        <p:spPr>
          <a:xfrm>
            <a:off x="457200" y="1219200"/>
            <a:ext cx="5257800" cy="5257800"/>
          </a:xfrm>
        </p:spPr>
        <p:txBody>
          <a:bodyPr/>
          <a:lstStyle/>
          <a:p>
            <a:r>
              <a:rPr lang="en-US" sz="2600" i="1" dirty="0">
                <a:latin typeface="Arial" charset="0"/>
                <a:cs typeface="Arial" charset="0"/>
              </a:rPr>
              <a:t>Batch</a:t>
            </a:r>
            <a:r>
              <a:rPr lang="en-US" sz="2600" dirty="0">
                <a:latin typeface="Arial" charset="0"/>
                <a:cs typeface="Arial" charset="0"/>
              </a:rPr>
              <a:t> requests and responses</a:t>
            </a:r>
          </a:p>
          <a:p>
            <a:pPr lvl="1"/>
            <a:r>
              <a:rPr lang="en-US" sz="2200" dirty="0">
                <a:latin typeface="Arial" charset="0"/>
                <a:ea typeface="Arial" charset="0"/>
                <a:cs typeface="Arial" charset="0"/>
              </a:rPr>
              <a:t>Reduce connection overhead</a:t>
            </a:r>
          </a:p>
          <a:p>
            <a:pPr lvl="1"/>
            <a:r>
              <a:rPr lang="en-US" sz="2200" dirty="0">
                <a:latin typeface="Arial" charset="0"/>
                <a:ea typeface="Arial" charset="0"/>
                <a:cs typeface="Arial" charset="0"/>
              </a:rPr>
              <a:t>Multiple requests sent in a single batch</a:t>
            </a:r>
          </a:p>
          <a:p>
            <a:pPr lvl="1"/>
            <a:r>
              <a:rPr lang="en-US" sz="2200" dirty="0" smtClean="0">
                <a:latin typeface="Arial" charset="0"/>
                <a:ea typeface="Arial" charset="0"/>
                <a:cs typeface="Arial" charset="0"/>
              </a:rPr>
              <a:t>Maintains </a:t>
            </a:r>
            <a:r>
              <a:rPr lang="en-US" sz="2200" dirty="0">
                <a:latin typeface="Arial" charset="0"/>
                <a:ea typeface="Arial" charset="0"/>
                <a:cs typeface="Arial" charset="0"/>
              </a:rPr>
              <a:t>order of responses</a:t>
            </a:r>
          </a:p>
          <a:p>
            <a:pPr lvl="1"/>
            <a:r>
              <a:rPr lang="en-US" sz="2200" dirty="0">
                <a:latin typeface="Arial" charset="0"/>
                <a:ea typeface="Arial" charset="0"/>
                <a:cs typeface="Arial" charset="0"/>
              </a:rPr>
              <a:t>Item 1 always arrives before item 2</a:t>
            </a:r>
          </a:p>
          <a:p>
            <a:r>
              <a:rPr lang="en-US" sz="2600" dirty="0">
                <a:latin typeface="Arial" charset="0"/>
                <a:cs typeface="Arial" charset="0"/>
              </a:rPr>
              <a:t>How is this different from concurrent requests/responses</a:t>
            </a:r>
            <a:r>
              <a:rPr lang="en-US" sz="2600" dirty="0" smtClean="0">
                <a:latin typeface="Arial" charset="0"/>
                <a:cs typeface="Arial" charset="0"/>
              </a:rPr>
              <a:t>?</a:t>
            </a:r>
          </a:p>
          <a:p>
            <a:pPr lvl="1"/>
            <a:r>
              <a:rPr lang="en-US" sz="2200" dirty="0" smtClean="0">
                <a:latin typeface="Arial" charset="0"/>
                <a:cs typeface="Arial" charset="0"/>
              </a:rPr>
              <a:t>Single TCP connection</a:t>
            </a:r>
            <a:endParaRPr lang="en-US" sz="2200" dirty="0">
              <a:latin typeface="Arial" charset="0"/>
              <a:cs typeface="Arial" charset="0"/>
            </a:endParaRPr>
          </a:p>
        </p:txBody>
      </p:sp>
      <p:sp>
        <p:nvSpPr>
          <p:cNvPr id="89093" name="Line 4"/>
          <p:cNvSpPr>
            <a:spLocks noChangeShapeType="1"/>
          </p:cNvSpPr>
          <p:nvPr/>
        </p:nvSpPr>
        <p:spPr bwMode="auto">
          <a:xfrm>
            <a:off x="6156325" y="2062163"/>
            <a:ext cx="0" cy="3200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094" name="Line 5"/>
          <p:cNvSpPr>
            <a:spLocks noChangeShapeType="1"/>
          </p:cNvSpPr>
          <p:nvPr/>
        </p:nvSpPr>
        <p:spPr bwMode="auto">
          <a:xfrm>
            <a:off x="8442325" y="1985963"/>
            <a:ext cx="0" cy="3200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095" name="Text Box 6"/>
          <p:cNvSpPr txBox="1">
            <a:spLocks noChangeArrowheads="1"/>
          </p:cNvSpPr>
          <p:nvPr/>
        </p:nvSpPr>
        <p:spPr bwMode="auto">
          <a:xfrm>
            <a:off x="5761038" y="1719263"/>
            <a:ext cx="815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a:latin typeface="Arial" charset="0"/>
              </a:rPr>
              <a:t>Client</a:t>
            </a:r>
            <a:endParaRPr lang="en-US" sz="1800" b="0">
              <a:latin typeface="Arial" charset="0"/>
            </a:endParaRPr>
          </a:p>
        </p:txBody>
      </p:sp>
      <p:sp>
        <p:nvSpPr>
          <p:cNvPr id="89096" name="Text Box 7"/>
          <p:cNvSpPr txBox="1">
            <a:spLocks noChangeArrowheads="1"/>
          </p:cNvSpPr>
          <p:nvPr/>
        </p:nvSpPr>
        <p:spPr bwMode="auto">
          <a:xfrm>
            <a:off x="7985125" y="1698625"/>
            <a:ext cx="892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a:latin typeface="Arial" charset="0"/>
              </a:rPr>
              <a:t>Server</a:t>
            </a:r>
            <a:endParaRPr lang="en-US" sz="1800" b="0">
              <a:latin typeface="Arial" charset="0"/>
            </a:endParaRPr>
          </a:p>
        </p:txBody>
      </p:sp>
      <p:sp>
        <p:nvSpPr>
          <p:cNvPr id="89097" name="Line 8"/>
          <p:cNvSpPr>
            <a:spLocks noChangeShapeType="1"/>
          </p:cNvSpPr>
          <p:nvPr/>
        </p:nvSpPr>
        <p:spPr bwMode="auto">
          <a:xfrm>
            <a:off x="6156325" y="23669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098" name="Text Box 9"/>
          <p:cNvSpPr txBox="1">
            <a:spLocks noChangeArrowheads="1"/>
          </p:cNvSpPr>
          <p:nvPr/>
        </p:nvSpPr>
        <p:spPr bwMode="auto">
          <a:xfrm rot="523781">
            <a:off x="6613525" y="2214563"/>
            <a:ext cx="12223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1</a:t>
            </a:r>
          </a:p>
        </p:txBody>
      </p:sp>
      <p:sp>
        <p:nvSpPr>
          <p:cNvPr id="89099" name="Line 10"/>
          <p:cNvSpPr>
            <a:spLocks noChangeShapeType="1"/>
          </p:cNvSpPr>
          <p:nvPr/>
        </p:nvSpPr>
        <p:spPr bwMode="auto">
          <a:xfrm>
            <a:off x="6156325" y="26717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100" name="Text Box 11"/>
          <p:cNvSpPr txBox="1">
            <a:spLocks noChangeArrowheads="1"/>
          </p:cNvSpPr>
          <p:nvPr/>
        </p:nvSpPr>
        <p:spPr bwMode="auto">
          <a:xfrm rot="523781">
            <a:off x="6613525" y="2519363"/>
            <a:ext cx="12223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2</a:t>
            </a:r>
          </a:p>
        </p:txBody>
      </p:sp>
      <p:sp>
        <p:nvSpPr>
          <p:cNvPr id="89101" name="Line 12"/>
          <p:cNvSpPr>
            <a:spLocks noChangeShapeType="1"/>
          </p:cNvSpPr>
          <p:nvPr/>
        </p:nvSpPr>
        <p:spPr bwMode="auto">
          <a:xfrm>
            <a:off x="6156325" y="29765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102" name="Text Box 13"/>
          <p:cNvSpPr txBox="1">
            <a:spLocks noChangeArrowheads="1"/>
          </p:cNvSpPr>
          <p:nvPr/>
        </p:nvSpPr>
        <p:spPr bwMode="auto">
          <a:xfrm rot="523781">
            <a:off x="6613525" y="2841625"/>
            <a:ext cx="12223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Request 3</a:t>
            </a:r>
          </a:p>
        </p:txBody>
      </p:sp>
      <p:sp>
        <p:nvSpPr>
          <p:cNvPr id="89103" name="Line 14"/>
          <p:cNvSpPr>
            <a:spLocks noChangeShapeType="1"/>
          </p:cNvSpPr>
          <p:nvPr/>
        </p:nvSpPr>
        <p:spPr bwMode="auto">
          <a:xfrm flipH="1">
            <a:off x="6156325" y="38909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104" name="Text Box 15"/>
          <p:cNvSpPr txBox="1">
            <a:spLocks noChangeArrowheads="1"/>
          </p:cNvSpPr>
          <p:nvPr/>
        </p:nvSpPr>
        <p:spPr bwMode="auto">
          <a:xfrm rot="-543031">
            <a:off x="6523038" y="3776663"/>
            <a:ext cx="12223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1</a:t>
            </a:r>
          </a:p>
        </p:txBody>
      </p:sp>
      <p:sp>
        <p:nvSpPr>
          <p:cNvPr id="89105" name="Line 16"/>
          <p:cNvSpPr>
            <a:spLocks noChangeShapeType="1"/>
          </p:cNvSpPr>
          <p:nvPr/>
        </p:nvSpPr>
        <p:spPr bwMode="auto">
          <a:xfrm flipH="1">
            <a:off x="6156325" y="41957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106" name="Text Box 17"/>
          <p:cNvSpPr txBox="1">
            <a:spLocks noChangeArrowheads="1"/>
          </p:cNvSpPr>
          <p:nvPr/>
        </p:nvSpPr>
        <p:spPr bwMode="auto">
          <a:xfrm rot="-543031">
            <a:off x="6523038" y="4081463"/>
            <a:ext cx="12223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2</a:t>
            </a:r>
          </a:p>
        </p:txBody>
      </p:sp>
      <p:sp>
        <p:nvSpPr>
          <p:cNvPr id="89107" name="Line 18"/>
          <p:cNvSpPr>
            <a:spLocks noChangeShapeType="1"/>
          </p:cNvSpPr>
          <p:nvPr/>
        </p:nvSpPr>
        <p:spPr bwMode="auto">
          <a:xfrm flipH="1">
            <a:off x="6156325" y="4538663"/>
            <a:ext cx="2286000" cy="381000"/>
          </a:xfrm>
          <a:prstGeom prst="line">
            <a:avLst/>
          </a:prstGeom>
          <a:noFill/>
          <a:ln w="25400">
            <a:solidFill>
              <a:schemeClr val="accent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89108" name="Text Box 19"/>
          <p:cNvSpPr txBox="1">
            <a:spLocks noChangeArrowheads="1"/>
          </p:cNvSpPr>
          <p:nvPr/>
        </p:nvSpPr>
        <p:spPr bwMode="auto">
          <a:xfrm rot="-543031">
            <a:off x="6523038" y="4424363"/>
            <a:ext cx="12223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800" b="0">
                <a:latin typeface="Arial" charset="0"/>
              </a:rPr>
              <a:t>Transfer 3</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64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64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64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64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64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64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64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6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304800" y="304800"/>
            <a:ext cx="8069263" cy="685800"/>
          </a:xfrm>
        </p:spPr>
        <p:txBody>
          <a:bodyPr/>
          <a:lstStyle/>
          <a:p>
            <a:r>
              <a:rPr lang="en-US" sz="2000">
                <a:latin typeface="Helvetica" charset="0"/>
                <a:ea typeface="ＭＳ Ｐゴシック" charset="0"/>
                <a:cs typeface="ＭＳ Ｐゴシック" charset="0"/>
              </a:rPr>
              <a:t>Improving HTTP Performance:</a:t>
            </a:r>
            <a:r>
              <a:rPr lang="en-US">
                <a:latin typeface="Helvetica" charset="0"/>
                <a:ea typeface="ＭＳ Ｐゴシック" charset="0"/>
                <a:cs typeface="ＭＳ Ｐゴシック" charset="0"/>
              </a:rPr>
              <a:t/>
            </a:r>
            <a:br>
              <a:rPr lang="en-US">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Persistent Connections</a:t>
            </a:r>
          </a:p>
        </p:txBody>
      </p:sp>
      <p:sp>
        <p:nvSpPr>
          <p:cNvPr id="3" name="Content Placeholder 2"/>
          <p:cNvSpPr>
            <a:spLocks noGrp="1"/>
          </p:cNvSpPr>
          <p:nvPr>
            <p:ph idx="1"/>
          </p:nvPr>
        </p:nvSpPr>
        <p:spPr/>
        <p:txBody>
          <a:bodyPr/>
          <a:lstStyle/>
          <a:p>
            <a:r>
              <a:rPr lang="en-US">
                <a:latin typeface="Arial" charset="0"/>
                <a:cs typeface="Arial" charset="0"/>
              </a:rPr>
              <a:t>Enables multiple transfers per connection</a:t>
            </a:r>
          </a:p>
          <a:p>
            <a:pPr lvl="1"/>
            <a:r>
              <a:rPr lang="en-US">
                <a:latin typeface="Arial" charset="0"/>
                <a:ea typeface="Arial" charset="0"/>
                <a:cs typeface="Arial" charset="0"/>
              </a:rPr>
              <a:t>Maintain TCP connection across multiple requests</a:t>
            </a:r>
          </a:p>
          <a:p>
            <a:pPr lvl="1"/>
            <a:r>
              <a:rPr lang="en-US">
                <a:latin typeface="Arial" charset="0"/>
                <a:ea typeface="Arial" charset="0"/>
                <a:cs typeface="Arial" charset="0"/>
              </a:rPr>
              <a:t>Including transfers subsequent to current page</a:t>
            </a:r>
          </a:p>
          <a:p>
            <a:pPr lvl="1"/>
            <a:r>
              <a:rPr lang="en-US">
                <a:latin typeface="Arial" charset="0"/>
                <a:ea typeface="Arial" charset="0"/>
                <a:cs typeface="Arial" charset="0"/>
              </a:rPr>
              <a:t>Client or server can tear down connection</a:t>
            </a:r>
            <a:br>
              <a:rPr lang="en-US">
                <a:latin typeface="Arial" charset="0"/>
                <a:ea typeface="Arial" charset="0"/>
                <a:cs typeface="Arial" charset="0"/>
              </a:rPr>
            </a:br>
            <a:endParaRPr lang="en-US">
              <a:latin typeface="Arial" charset="0"/>
              <a:ea typeface="Arial" charset="0"/>
              <a:cs typeface="Arial" charset="0"/>
            </a:endParaRPr>
          </a:p>
          <a:p>
            <a:r>
              <a:rPr lang="en-US">
                <a:latin typeface="Arial" charset="0"/>
                <a:cs typeface="Arial" charset="0"/>
              </a:rPr>
              <a:t>Performance advantages:</a:t>
            </a:r>
          </a:p>
          <a:p>
            <a:pPr lvl="1"/>
            <a:r>
              <a:rPr lang="en-US">
                <a:latin typeface="Arial" charset="0"/>
                <a:ea typeface="Arial" charset="0"/>
                <a:cs typeface="Arial" charset="0"/>
              </a:rPr>
              <a:t>Avoid overhead of connection set-up and tear-down</a:t>
            </a:r>
          </a:p>
          <a:p>
            <a:pPr lvl="1"/>
            <a:r>
              <a:rPr lang="en-US">
                <a:latin typeface="Arial" charset="0"/>
                <a:ea typeface="Arial" charset="0"/>
                <a:cs typeface="Arial" charset="0"/>
              </a:rPr>
              <a:t>Allow TCP to learn more accurate RTT estimate</a:t>
            </a:r>
          </a:p>
          <a:p>
            <a:pPr lvl="1"/>
            <a:r>
              <a:rPr lang="en-US">
                <a:latin typeface="Arial" charset="0"/>
                <a:ea typeface="Arial" charset="0"/>
                <a:cs typeface="Arial" charset="0"/>
              </a:rPr>
              <a:t>Allow TCP congestion window to increase</a:t>
            </a:r>
          </a:p>
          <a:p>
            <a:pPr lvl="1"/>
            <a:r>
              <a:rPr lang="en-US">
                <a:latin typeface="Arial" charset="0"/>
                <a:ea typeface="Arial" charset="0"/>
                <a:cs typeface="Arial" charset="0"/>
              </a:rPr>
              <a:t>i.e., leverage previously discovered bandwidth</a:t>
            </a:r>
            <a:br>
              <a:rPr lang="en-US">
                <a:latin typeface="Arial" charset="0"/>
                <a:ea typeface="Arial" charset="0"/>
                <a:cs typeface="Arial" charset="0"/>
              </a:rPr>
            </a:br>
            <a:endParaRPr lang="en-US">
              <a:latin typeface="Arial" charset="0"/>
              <a:ea typeface="Arial" charset="0"/>
              <a:cs typeface="Arial" charset="0"/>
            </a:endParaRPr>
          </a:p>
          <a:p>
            <a:r>
              <a:rPr lang="en-US">
                <a:latin typeface="Arial" charset="0"/>
                <a:cs typeface="Arial" charset="0"/>
              </a:rPr>
              <a:t>Default in HTTP/1.1</a:t>
            </a:r>
          </a:p>
        </p:txBody>
      </p:sp>
      <p:sp>
        <p:nvSpPr>
          <p:cNvPr id="911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E5AC1D59-5544-D74C-B85D-FA6F3E6DF547}" type="slidenum">
              <a:rPr lang="en-US" sz="1400" b="0">
                <a:latin typeface="Times New Roman" charset="0"/>
              </a:rPr>
              <a:pPr eaLnBrk="1" hangingPunct="1"/>
              <a:t>58</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Scorecard: Getting n Small Objects</a:t>
            </a:r>
            <a:endParaRPr lang="en-US" dirty="0"/>
          </a:p>
        </p:txBody>
      </p:sp>
      <p:sp>
        <p:nvSpPr>
          <p:cNvPr id="3" name="Content Placeholder 2"/>
          <p:cNvSpPr>
            <a:spLocks noGrp="1"/>
          </p:cNvSpPr>
          <p:nvPr>
            <p:ph idx="1"/>
          </p:nvPr>
        </p:nvSpPr>
        <p:spPr/>
        <p:txBody>
          <a:bodyPr/>
          <a:lstStyle/>
          <a:p>
            <a:pPr marL="0" indent="0" algn="ctr">
              <a:buNone/>
            </a:pPr>
            <a:r>
              <a:rPr lang="en-US" i="1" dirty="0" smtClean="0">
                <a:solidFill>
                  <a:schemeClr val="accent1"/>
                </a:solidFill>
              </a:rPr>
              <a:t>Time dominated by latency</a:t>
            </a:r>
          </a:p>
          <a:p>
            <a:pPr marL="0" indent="0" algn="ctr">
              <a:buNone/>
            </a:pPr>
            <a:endParaRPr lang="en-US" i="1" dirty="0" smtClean="0">
              <a:solidFill>
                <a:schemeClr val="accent1"/>
              </a:solidFill>
            </a:endParaRPr>
          </a:p>
          <a:p>
            <a:r>
              <a:rPr lang="en-US" dirty="0" smtClean="0"/>
              <a:t>One-at-a-time:  ~2n RTT</a:t>
            </a:r>
          </a:p>
          <a:p>
            <a:r>
              <a:rPr lang="en-US" dirty="0" smtClean="0"/>
              <a:t>Persistent: ~ (n+1)RTT</a:t>
            </a:r>
          </a:p>
          <a:p>
            <a:r>
              <a:rPr lang="en-US" dirty="0" smtClean="0"/>
              <a:t>M concurrent: ~2[n/m] RTT</a:t>
            </a:r>
          </a:p>
          <a:p>
            <a:r>
              <a:rPr lang="en-US" dirty="0" smtClean="0"/>
              <a:t>Pipelined: ~2 RTT</a:t>
            </a:r>
          </a:p>
          <a:p>
            <a:r>
              <a:rPr lang="en-US" dirty="0" smtClean="0"/>
              <a:t>Pipelined/Persistent: ~2 RTT first time, RTT later</a:t>
            </a:r>
          </a:p>
          <a:p>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59</a:t>
            </a:fld>
            <a:endParaRPr lang="en-US"/>
          </a:p>
        </p:txBody>
      </p:sp>
    </p:spTree>
    <p:extLst>
      <p:ext uri="{BB962C8B-B14F-4D97-AF65-F5344CB8AC3E}">
        <p14:creationId xmlns:p14="http://schemas.microsoft.com/office/powerpoint/2010/main" val="1191528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Steps in Using Internet</a:t>
            </a:r>
            <a:endParaRPr lang="en-US" dirty="0"/>
          </a:p>
        </p:txBody>
      </p:sp>
      <p:sp>
        <p:nvSpPr>
          <p:cNvPr id="3" name="Content Placeholder 2"/>
          <p:cNvSpPr>
            <a:spLocks noGrp="1"/>
          </p:cNvSpPr>
          <p:nvPr>
            <p:ph idx="1"/>
          </p:nvPr>
        </p:nvSpPr>
        <p:spPr/>
        <p:txBody>
          <a:bodyPr/>
          <a:lstStyle/>
          <a:p>
            <a:r>
              <a:rPr lang="en-US" dirty="0" smtClean="0"/>
              <a:t>Person has </a:t>
            </a:r>
            <a:r>
              <a:rPr lang="en-US" dirty="0" smtClean="0"/>
              <a:t>name of entity she wants to access</a:t>
            </a:r>
          </a:p>
          <a:p>
            <a:pPr lvl="1"/>
            <a:r>
              <a:rPr lang="en-US" dirty="0" smtClean="0"/>
              <a:t>Content, host, etc.</a:t>
            </a:r>
          </a:p>
          <a:p>
            <a:pPr lvl="1"/>
            <a:endParaRPr lang="en-US" dirty="0"/>
          </a:p>
          <a:p>
            <a:r>
              <a:rPr lang="en-US" dirty="0" smtClean="0"/>
              <a:t>Invokes an application to perform relevant task</a:t>
            </a:r>
          </a:p>
          <a:p>
            <a:pPr lvl="1"/>
            <a:r>
              <a:rPr lang="en-US" dirty="0" smtClean="0"/>
              <a:t>Using that name (e.g., </a:t>
            </a:r>
            <a:r>
              <a:rPr lang="en-US" dirty="0" err="1" smtClean="0"/>
              <a:t>www.cnn.com</a:t>
            </a:r>
            <a:r>
              <a:rPr lang="en-US" dirty="0" smtClean="0"/>
              <a:t>)</a:t>
            </a:r>
          </a:p>
          <a:p>
            <a:pPr lvl="1"/>
            <a:endParaRPr lang="en-US" dirty="0" smtClean="0"/>
          </a:p>
          <a:p>
            <a:r>
              <a:rPr lang="en-US" dirty="0" smtClean="0"/>
              <a:t>App invokes DNS to translate name to address</a:t>
            </a:r>
          </a:p>
          <a:p>
            <a:pPr lvl="1"/>
            <a:r>
              <a:rPr lang="en-US" dirty="0"/>
              <a:t>E.g. 157.166.255.18</a:t>
            </a:r>
            <a:endParaRPr lang="en-US" dirty="0" smtClean="0"/>
          </a:p>
          <a:p>
            <a:pPr lvl="1"/>
            <a:endParaRPr lang="en-US" dirty="0" smtClean="0"/>
          </a:p>
          <a:p>
            <a:r>
              <a:rPr lang="en-US" dirty="0" smtClean="0"/>
              <a:t>App invokes transport protocol to contact host</a:t>
            </a:r>
          </a:p>
          <a:p>
            <a:pPr lvl="1"/>
            <a:r>
              <a:rPr lang="en-US" dirty="0" smtClean="0"/>
              <a:t>Using address as destination</a:t>
            </a:r>
          </a:p>
          <a:p>
            <a:pPr lvl="1"/>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6</a:t>
            </a:fld>
            <a:endParaRPr lang="en-US"/>
          </a:p>
        </p:txBody>
      </p:sp>
    </p:spTree>
    <p:extLst>
      <p:ext uri="{BB962C8B-B14F-4D97-AF65-F5344CB8AC3E}">
        <p14:creationId xmlns:p14="http://schemas.microsoft.com/office/powerpoint/2010/main" val="3730185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Scorecard: Getting n Large Objects</a:t>
            </a:r>
            <a:endParaRPr lang="en-US" dirty="0"/>
          </a:p>
        </p:txBody>
      </p:sp>
      <p:sp>
        <p:nvSpPr>
          <p:cNvPr id="3" name="Content Placeholder 2"/>
          <p:cNvSpPr>
            <a:spLocks noGrp="1"/>
          </p:cNvSpPr>
          <p:nvPr>
            <p:ph idx="1"/>
          </p:nvPr>
        </p:nvSpPr>
        <p:spPr/>
        <p:txBody>
          <a:bodyPr/>
          <a:lstStyle/>
          <a:p>
            <a:pPr marL="0" indent="0" algn="ctr">
              <a:buNone/>
            </a:pPr>
            <a:r>
              <a:rPr lang="en-US" i="1" dirty="0" smtClean="0">
                <a:solidFill>
                  <a:schemeClr val="accent1"/>
                </a:solidFill>
              </a:rPr>
              <a:t>Time dominated by bandwidth</a:t>
            </a:r>
          </a:p>
          <a:p>
            <a:pPr marL="0" indent="0" algn="ctr">
              <a:buNone/>
            </a:pPr>
            <a:endParaRPr lang="en-US" i="1" dirty="0" smtClean="0">
              <a:solidFill>
                <a:schemeClr val="accent1"/>
              </a:solidFill>
            </a:endParaRPr>
          </a:p>
          <a:p>
            <a:r>
              <a:rPr lang="en-US" dirty="0" smtClean="0"/>
              <a:t>One-at-a-time:  ~ </a:t>
            </a:r>
            <a:r>
              <a:rPr lang="en-US" dirty="0" err="1" smtClean="0"/>
              <a:t>nF</a:t>
            </a:r>
            <a:r>
              <a:rPr lang="en-US" dirty="0" smtClean="0"/>
              <a:t>/B</a:t>
            </a:r>
          </a:p>
          <a:p>
            <a:r>
              <a:rPr lang="en-US" dirty="0" smtClean="0"/>
              <a:t>M concurrent: ~ [n/m] F/B</a:t>
            </a:r>
          </a:p>
          <a:p>
            <a:pPr lvl="1"/>
            <a:r>
              <a:rPr lang="en-US" dirty="0" smtClean="0"/>
              <a:t>assuming shared with large population of users</a:t>
            </a:r>
          </a:p>
          <a:p>
            <a:pPr lvl="1"/>
            <a:r>
              <a:rPr lang="en-US" dirty="0"/>
              <a:t>a</a:t>
            </a:r>
            <a:r>
              <a:rPr lang="en-US" dirty="0" smtClean="0"/>
              <a:t>nd each TCP connection gets the same bandwidth</a:t>
            </a:r>
          </a:p>
          <a:p>
            <a:r>
              <a:rPr lang="en-US" dirty="0" smtClean="0"/>
              <a:t>Pipelined and/or persistent: ~ </a:t>
            </a:r>
            <a:r>
              <a:rPr lang="en-US" dirty="0" err="1" smtClean="0"/>
              <a:t>nF</a:t>
            </a:r>
            <a:r>
              <a:rPr lang="en-US" dirty="0" smtClean="0"/>
              <a:t>/B</a:t>
            </a:r>
          </a:p>
          <a:p>
            <a:pPr lvl="1"/>
            <a:r>
              <a:rPr lang="en-US" dirty="0" smtClean="0"/>
              <a:t>The only thing that helps is getting more bandwidth..</a:t>
            </a:r>
          </a:p>
          <a:p>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60</a:t>
            </a:fld>
            <a:endParaRPr lang="en-US"/>
          </a:p>
        </p:txBody>
      </p:sp>
    </p:spTree>
    <p:extLst>
      <p:ext uri="{BB962C8B-B14F-4D97-AF65-F5344CB8AC3E}">
        <p14:creationId xmlns:p14="http://schemas.microsoft.com/office/powerpoint/2010/main" val="153351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6CA5922D-5EC9-C948-9F13-0643C339D2D9}" type="slidenum">
              <a:rPr lang="en-US" sz="1400" b="0">
                <a:latin typeface="Times New Roman" charset="0"/>
              </a:rPr>
              <a:pPr eaLnBrk="1" hangingPunct="1"/>
              <a:t>61</a:t>
            </a:fld>
            <a:endParaRPr lang="en-US" sz="1400" b="0">
              <a:latin typeface="Times New Roman" charset="0"/>
            </a:endParaRPr>
          </a:p>
        </p:txBody>
      </p:sp>
      <p:sp>
        <p:nvSpPr>
          <p:cNvPr id="92164"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a:t>
            </a:r>
          </a:p>
        </p:txBody>
      </p:sp>
      <p:sp>
        <p:nvSpPr>
          <p:cNvPr id="92165" name="Rectangle 3"/>
          <p:cNvSpPr>
            <a:spLocks noGrp="1" noChangeArrowheads="1"/>
          </p:cNvSpPr>
          <p:nvPr>
            <p:ph type="body" idx="1"/>
          </p:nvPr>
        </p:nvSpPr>
        <p:spPr>
          <a:xfrm>
            <a:off x="609600" y="1143000"/>
            <a:ext cx="7467600" cy="1828800"/>
          </a:xfrm>
        </p:spPr>
        <p:txBody>
          <a:bodyPr/>
          <a:lstStyle/>
          <a:p>
            <a:pPr>
              <a:lnSpc>
                <a:spcPct val="90000"/>
              </a:lnSpc>
            </a:pPr>
            <a:r>
              <a:rPr lang="en-US" dirty="0">
                <a:latin typeface="Arial" charset="0"/>
                <a:cs typeface="Arial" charset="0"/>
              </a:rPr>
              <a:t>Many clients transfer </a:t>
            </a:r>
            <a:r>
              <a:rPr lang="en-US" dirty="0">
                <a:solidFill>
                  <a:srgbClr val="0000FF"/>
                </a:solidFill>
                <a:latin typeface="Arial" charset="0"/>
                <a:cs typeface="Arial" charset="0"/>
              </a:rPr>
              <a:t>same information</a:t>
            </a:r>
            <a:r>
              <a:rPr lang="en-US" dirty="0">
                <a:latin typeface="Arial" charset="0"/>
                <a:cs typeface="Arial" charset="0"/>
                <a:sym typeface="Wingdings" charset="0"/>
              </a:rPr>
              <a:t> </a:t>
            </a:r>
          </a:p>
          <a:p>
            <a:pPr lvl="1">
              <a:lnSpc>
                <a:spcPct val="90000"/>
              </a:lnSpc>
            </a:pPr>
            <a:r>
              <a:rPr lang="en-US" dirty="0">
                <a:latin typeface="Arial" charset="0"/>
                <a:ea typeface="Arial" charset="0"/>
                <a:cs typeface="Arial" charset="0"/>
                <a:sym typeface="Wingdings" charset="0"/>
              </a:rPr>
              <a:t>Generates </a:t>
            </a:r>
            <a:r>
              <a:rPr lang="en-US" dirty="0">
                <a:solidFill>
                  <a:srgbClr val="FF0000"/>
                </a:solidFill>
                <a:latin typeface="Arial" charset="0"/>
                <a:ea typeface="Arial" charset="0"/>
                <a:cs typeface="Arial" charset="0"/>
                <a:sym typeface="Wingdings" charset="0"/>
              </a:rPr>
              <a:t>redundant</a:t>
            </a:r>
            <a:r>
              <a:rPr lang="en-US" dirty="0">
                <a:latin typeface="Arial" charset="0"/>
                <a:ea typeface="Arial" charset="0"/>
                <a:cs typeface="Arial" charset="0"/>
                <a:sym typeface="Wingdings" charset="0"/>
              </a:rPr>
              <a:t> server and network load</a:t>
            </a:r>
          </a:p>
          <a:p>
            <a:pPr lvl="1">
              <a:lnSpc>
                <a:spcPct val="90000"/>
              </a:lnSpc>
            </a:pPr>
            <a:r>
              <a:rPr lang="en-US" dirty="0">
                <a:latin typeface="Arial" charset="0"/>
                <a:ea typeface="Arial" charset="0"/>
                <a:cs typeface="Arial" charset="0"/>
                <a:sym typeface="Wingdings" charset="0"/>
              </a:rPr>
              <a:t>Clients experience </a:t>
            </a:r>
            <a:r>
              <a:rPr lang="en-US" dirty="0">
                <a:solidFill>
                  <a:srgbClr val="FF0000"/>
                </a:solidFill>
                <a:latin typeface="Arial" charset="0"/>
                <a:ea typeface="Arial" charset="0"/>
                <a:cs typeface="Arial" charset="0"/>
                <a:sym typeface="Wingdings" charset="0"/>
              </a:rPr>
              <a:t>unnecessary</a:t>
            </a:r>
            <a:r>
              <a:rPr lang="en-US" dirty="0">
                <a:latin typeface="Arial" charset="0"/>
                <a:ea typeface="Arial" charset="0"/>
                <a:cs typeface="Arial" charset="0"/>
                <a:sym typeface="Wingdings" charset="0"/>
              </a:rPr>
              <a:t> latency</a:t>
            </a:r>
          </a:p>
        </p:txBody>
      </p:sp>
      <p:grpSp>
        <p:nvGrpSpPr>
          <p:cNvPr id="92166" name="Group 4"/>
          <p:cNvGrpSpPr>
            <a:grpSpLocks/>
          </p:cNvGrpSpPr>
          <p:nvPr/>
        </p:nvGrpSpPr>
        <p:grpSpPr bwMode="auto">
          <a:xfrm>
            <a:off x="6019800" y="5715000"/>
            <a:ext cx="371475" cy="381000"/>
            <a:chOff x="1014" y="912"/>
            <a:chExt cx="574" cy="596"/>
          </a:xfrm>
        </p:grpSpPr>
        <p:sp>
          <p:nvSpPr>
            <p:cNvPr id="92245" name="Freeform 5"/>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92246" name="Line 6"/>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7" name="Line 7"/>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8" name="Freeform 8"/>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92249" name="Line 9"/>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0" name="Line 10"/>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1" name="Line 11"/>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2" name="Rectangle 12"/>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53" name="Freeform 13"/>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92254" name="Line 14"/>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5" name="Line 15"/>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6" name="Line 16"/>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167" name="Group 17"/>
          <p:cNvGrpSpPr>
            <a:grpSpLocks/>
          </p:cNvGrpSpPr>
          <p:nvPr/>
        </p:nvGrpSpPr>
        <p:grpSpPr bwMode="auto">
          <a:xfrm>
            <a:off x="7477125" y="5715000"/>
            <a:ext cx="371475" cy="381000"/>
            <a:chOff x="1014" y="912"/>
            <a:chExt cx="574" cy="596"/>
          </a:xfrm>
        </p:grpSpPr>
        <p:sp>
          <p:nvSpPr>
            <p:cNvPr id="92233" name="Freeform 18"/>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92234" name="Line 19"/>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5" name="Line 20"/>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6" name="Freeform 21"/>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92237" name="Line 22"/>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8" name="Line 23"/>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9" name="Line 24"/>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0" name="Rectangle 25"/>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41" name="Freeform 26"/>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92242" name="Line 27"/>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3" name="Line 28"/>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4" name="Line 29"/>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168" name="Group 30"/>
          <p:cNvGrpSpPr>
            <a:grpSpLocks/>
          </p:cNvGrpSpPr>
          <p:nvPr/>
        </p:nvGrpSpPr>
        <p:grpSpPr bwMode="auto">
          <a:xfrm>
            <a:off x="1219200" y="5715000"/>
            <a:ext cx="371475" cy="381000"/>
            <a:chOff x="1014" y="912"/>
            <a:chExt cx="574" cy="596"/>
          </a:xfrm>
        </p:grpSpPr>
        <p:sp>
          <p:nvSpPr>
            <p:cNvPr id="92221" name="Freeform 31"/>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92222" name="Line 32"/>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3" name="Line 33"/>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4" name="Freeform 34"/>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92225" name="Line 35"/>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6" name="Line 36"/>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7" name="Line 37"/>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8" name="Rectangle 38"/>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9" name="Freeform 39"/>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92230" name="Line 40"/>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1" name="Line 41"/>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2" name="Line 42"/>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169" name="Group 43"/>
          <p:cNvGrpSpPr>
            <a:grpSpLocks/>
          </p:cNvGrpSpPr>
          <p:nvPr/>
        </p:nvGrpSpPr>
        <p:grpSpPr bwMode="auto">
          <a:xfrm>
            <a:off x="2895600" y="5715000"/>
            <a:ext cx="371475" cy="381000"/>
            <a:chOff x="1014" y="912"/>
            <a:chExt cx="574" cy="596"/>
          </a:xfrm>
        </p:grpSpPr>
        <p:sp>
          <p:nvSpPr>
            <p:cNvPr id="92209" name="Freeform 44"/>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92210" name="Line 45"/>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1" name="Line 46"/>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2" name="Freeform 47"/>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92213" name="Line 48"/>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4" name="Line 49"/>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5" name="Line 50"/>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6" name="Rectangle 51"/>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17" name="Freeform 52"/>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92218" name="Line 53"/>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9" name="Line 54"/>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0" name="Line 55"/>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170" name="Group 56"/>
          <p:cNvGrpSpPr>
            <a:grpSpLocks/>
          </p:cNvGrpSpPr>
          <p:nvPr/>
        </p:nvGrpSpPr>
        <p:grpSpPr bwMode="auto">
          <a:xfrm>
            <a:off x="1371600" y="4191000"/>
            <a:ext cx="2179638" cy="1447800"/>
            <a:chOff x="832" y="1344"/>
            <a:chExt cx="1136" cy="1024"/>
          </a:xfrm>
        </p:grpSpPr>
        <p:sp>
          <p:nvSpPr>
            <p:cNvPr id="92200" name="Oval 57"/>
            <p:cNvSpPr>
              <a:spLocks noChangeArrowheads="1"/>
            </p:cNvSpPr>
            <p:nvPr/>
          </p:nvSpPr>
          <p:spPr bwMode="auto">
            <a:xfrm>
              <a:off x="1220" y="1344"/>
              <a:ext cx="495" cy="424"/>
            </a:xfrm>
            <a:prstGeom prst="ellipse">
              <a:avLst/>
            </a:prstGeom>
            <a:solidFill>
              <a:srgbClr val="99CCFF"/>
            </a:solidFill>
            <a:ln w="9525">
              <a:solidFill>
                <a:srgbClr val="99CCFF"/>
              </a:solidFill>
              <a:round/>
              <a:headEnd/>
              <a:tailEnd/>
            </a:ln>
          </p:spPr>
          <p:txBody>
            <a:bodyPr/>
            <a:lstStyle/>
            <a:p>
              <a:endParaRPr lang="en-US"/>
            </a:p>
          </p:txBody>
        </p:sp>
        <p:sp>
          <p:nvSpPr>
            <p:cNvPr id="92201" name="Oval 58"/>
            <p:cNvSpPr>
              <a:spLocks noChangeArrowheads="1"/>
            </p:cNvSpPr>
            <p:nvPr/>
          </p:nvSpPr>
          <p:spPr bwMode="auto">
            <a:xfrm>
              <a:off x="948" y="1455"/>
              <a:ext cx="379" cy="424"/>
            </a:xfrm>
            <a:prstGeom prst="ellipse">
              <a:avLst/>
            </a:prstGeom>
            <a:solidFill>
              <a:srgbClr val="99CCFF"/>
            </a:solidFill>
            <a:ln w="9525">
              <a:solidFill>
                <a:srgbClr val="99CCFF"/>
              </a:solidFill>
              <a:round/>
              <a:headEnd/>
              <a:tailEnd/>
            </a:ln>
          </p:spPr>
          <p:txBody>
            <a:bodyPr/>
            <a:lstStyle/>
            <a:p>
              <a:endParaRPr lang="en-US"/>
            </a:p>
          </p:txBody>
        </p:sp>
        <p:sp>
          <p:nvSpPr>
            <p:cNvPr id="92202" name="Oval 59"/>
            <p:cNvSpPr>
              <a:spLocks noChangeArrowheads="1"/>
            </p:cNvSpPr>
            <p:nvPr/>
          </p:nvSpPr>
          <p:spPr bwMode="auto">
            <a:xfrm>
              <a:off x="832" y="1710"/>
              <a:ext cx="256" cy="306"/>
            </a:xfrm>
            <a:prstGeom prst="ellipse">
              <a:avLst/>
            </a:prstGeom>
            <a:solidFill>
              <a:srgbClr val="99CCFF"/>
            </a:solidFill>
            <a:ln w="9525">
              <a:solidFill>
                <a:srgbClr val="99CCFF"/>
              </a:solidFill>
              <a:round/>
              <a:headEnd/>
              <a:tailEnd/>
            </a:ln>
          </p:spPr>
          <p:txBody>
            <a:bodyPr/>
            <a:lstStyle/>
            <a:p>
              <a:endParaRPr lang="en-US"/>
            </a:p>
          </p:txBody>
        </p:sp>
        <p:sp>
          <p:nvSpPr>
            <p:cNvPr id="92203" name="Oval 60"/>
            <p:cNvSpPr>
              <a:spLocks noChangeArrowheads="1"/>
            </p:cNvSpPr>
            <p:nvPr/>
          </p:nvSpPr>
          <p:spPr bwMode="auto">
            <a:xfrm>
              <a:off x="909" y="1862"/>
              <a:ext cx="435" cy="442"/>
            </a:xfrm>
            <a:prstGeom prst="ellipse">
              <a:avLst/>
            </a:prstGeom>
            <a:solidFill>
              <a:srgbClr val="99CCFF"/>
            </a:solidFill>
            <a:ln w="9525">
              <a:solidFill>
                <a:srgbClr val="99CCFF"/>
              </a:solidFill>
              <a:round/>
              <a:headEnd/>
              <a:tailEnd/>
            </a:ln>
          </p:spPr>
          <p:txBody>
            <a:bodyPr/>
            <a:lstStyle/>
            <a:p>
              <a:endParaRPr lang="en-US"/>
            </a:p>
          </p:txBody>
        </p:sp>
        <p:sp>
          <p:nvSpPr>
            <p:cNvPr id="92204" name="Oval 61"/>
            <p:cNvSpPr>
              <a:spLocks noChangeArrowheads="1"/>
            </p:cNvSpPr>
            <p:nvPr/>
          </p:nvSpPr>
          <p:spPr bwMode="auto">
            <a:xfrm>
              <a:off x="1086" y="1924"/>
              <a:ext cx="671" cy="444"/>
            </a:xfrm>
            <a:prstGeom prst="ellipse">
              <a:avLst/>
            </a:prstGeom>
            <a:solidFill>
              <a:srgbClr val="99CCFF"/>
            </a:solidFill>
            <a:ln w="9525">
              <a:solidFill>
                <a:srgbClr val="99CCFF"/>
              </a:solidFill>
              <a:round/>
              <a:headEnd/>
              <a:tailEnd/>
            </a:ln>
          </p:spPr>
          <p:txBody>
            <a:bodyPr/>
            <a:lstStyle/>
            <a:p>
              <a:endParaRPr lang="en-US"/>
            </a:p>
          </p:txBody>
        </p:sp>
        <p:sp>
          <p:nvSpPr>
            <p:cNvPr id="92205" name="Oval 62"/>
            <p:cNvSpPr>
              <a:spLocks noChangeArrowheads="1"/>
            </p:cNvSpPr>
            <p:nvPr/>
          </p:nvSpPr>
          <p:spPr bwMode="auto">
            <a:xfrm>
              <a:off x="1605" y="1488"/>
              <a:ext cx="311" cy="312"/>
            </a:xfrm>
            <a:prstGeom prst="ellipse">
              <a:avLst/>
            </a:prstGeom>
            <a:solidFill>
              <a:srgbClr val="99CCFF"/>
            </a:solidFill>
            <a:ln w="9525">
              <a:solidFill>
                <a:srgbClr val="99CCFF"/>
              </a:solidFill>
              <a:round/>
              <a:headEnd/>
              <a:tailEnd/>
            </a:ln>
          </p:spPr>
          <p:txBody>
            <a:bodyPr/>
            <a:lstStyle/>
            <a:p>
              <a:endParaRPr lang="en-US"/>
            </a:p>
          </p:txBody>
        </p:sp>
        <p:sp>
          <p:nvSpPr>
            <p:cNvPr id="92206" name="Oval 63"/>
            <p:cNvSpPr>
              <a:spLocks noChangeArrowheads="1"/>
            </p:cNvSpPr>
            <p:nvPr/>
          </p:nvSpPr>
          <p:spPr bwMode="auto">
            <a:xfrm>
              <a:off x="1602" y="1681"/>
              <a:ext cx="366" cy="333"/>
            </a:xfrm>
            <a:prstGeom prst="ellipse">
              <a:avLst/>
            </a:prstGeom>
            <a:solidFill>
              <a:srgbClr val="99CCFF"/>
            </a:solidFill>
            <a:ln w="9525">
              <a:solidFill>
                <a:srgbClr val="99CCFF"/>
              </a:solidFill>
              <a:round/>
              <a:headEnd/>
              <a:tailEnd/>
            </a:ln>
          </p:spPr>
          <p:txBody>
            <a:bodyPr/>
            <a:lstStyle/>
            <a:p>
              <a:endParaRPr lang="en-US"/>
            </a:p>
          </p:txBody>
        </p:sp>
        <p:sp>
          <p:nvSpPr>
            <p:cNvPr id="92207" name="Oval 64"/>
            <p:cNvSpPr>
              <a:spLocks noChangeArrowheads="1"/>
            </p:cNvSpPr>
            <p:nvPr/>
          </p:nvSpPr>
          <p:spPr bwMode="auto">
            <a:xfrm>
              <a:off x="1569" y="1751"/>
              <a:ext cx="364" cy="547"/>
            </a:xfrm>
            <a:prstGeom prst="ellipse">
              <a:avLst/>
            </a:prstGeom>
            <a:solidFill>
              <a:srgbClr val="99CCFF"/>
            </a:solidFill>
            <a:ln w="9525">
              <a:solidFill>
                <a:srgbClr val="99CCFF"/>
              </a:solidFill>
              <a:round/>
              <a:headEnd/>
              <a:tailEnd/>
            </a:ln>
          </p:spPr>
          <p:txBody>
            <a:bodyPr/>
            <a:lstStyle/>
            <a:p>
              <a:endParaRPr lang="en-US"/>
            </a:p>
          </p:txBody>
        </p:sp>
        <p:sp>
          <p:nvSpPr>
            <p:cNvPr id="92208" name="Oval 65"/>
            <p:cNvSpPr>
              <a:spLocks noChangeArrowheads="1"/>
            </p:cNvSpPr>
            <p:nvPr/>
          </p:nvSpPr>
          <p:spPr bwMode="auto">
            <a:xfrm>
              <a:off x="912" y="1434"/>
              <a:ext cx="1008" cy="918"/>
            </a:xfrm>
            <a:prstGeom prst="ellipse">
              <a:avLst/>
            </a:prstGeom>
            <a:solidFill>
              <a:srgbClr val="99CCFF"/>
            </a:solidFill>
            <a:ln w="9525">
              <a:solidFill>
                <a:srgbClr val="99CCFF"/>
              </a:solidFill>
              <a:round/>
              <a:headEnd/>
              <a:tailEnd/>
            </a:ln>
          </p:spPr>
          <p:txBody>
            <a:bodyPr/>
            <a:lstStyle/>
            <a:p>
              <a:endParaRPr lang="en-US"/>
            </a:p>
          </p:txBody>
        </p:sp>
      </p:grpSp>
      <p:grpSp>
        <p:nvGrpSpPr>
          <p:cNvPr id="92171" name="Group 66"/>
          <p:cNvGrpSpPr>
            <a:grpSpLocks/>
          </p:cNvGrpSpPr>
          <p:nvPr/>
        </p:nvGrpSpPr>
        <p:grpSpPr bwMode="auto">
          <a:xfrm>
            <a:off x="5440363" y="4191000"/>
            <a:ext cx="2179637" cy="1447800"/>
            <a:chOff x="832" y="1344"/>
            <a:chExt cx="1136" cy="1024"/>
          </a:xfrm>
        </p:grpSpPr>
        <p:sp>
          <p:nvSpPr>
            <p:cNvPr id="92191" name="Oval 67"/>
            <p:cNvSpPr>
              <a:spLocks noChangeArrowheads="1"/>
            </p:cNvSpPr>
            <p:nvPr/>
          </p:nvSpPr>
          <p:spPr bwMode="auto">
            <a:xfrm>
              <a:off x="1220" y="1344"/>
              <a:ext cx="495" cy="424"/>
            </a:xfrm>
            <a:prstGeom prst="ellipse">
              <a:avLst/>
            </a:prstGeom>
            <a:solidFill>
              <a:srgbClr val="99FF66"/>
            </a:solidFill>
            <a:ln w="9525">
              <a:solidFill>
                <a:srgbClr val="99FF66"/>
              </a:solidFill>
              <a:round/>
              <a:headEnd/>
              <a:tailEnd/>
            </a:ln>
          </p:spPr>
          <p:txBody>
            <a:bodyPr/>
            <a:lstStyle/>
            <a:p>
              <a:endParaRPr lang="en-US"/>
            </a:p>
          </p:txBody>
        </p:sp>
        <p:sp>
          <p:nvSpPr>
            <p:cNvPr id="92192" name="Oval 68"/>
            <p:cNvSpPr>
              <a:spLocks noChangeArrowheads="1"/>
            </p:cNvSpPr>
            <p:nvPr/>
          </p:nvSpPr>
          <p:spPr bwMode="auto">
            <a:xfrm>
              <a:off x="948" y="1455"/>
              <a:ext cx="379" cy="424"/>
            </a:xfrm>
            <a:prstGeom prst="ellipse">
              <a:avLst/>
            </a:prstGeom>
            <a:solidFill>
              <a:srgbClr val="99FF66"/>
            </a:solidFill>
            <a:ln w="9525">
              <a:solidFill>
                <a:srgbClr val="99FF66"/>
              </a:solidFill>
              <a:round/>
              <a:headEnd/>
              <a:tailEnd/>
            </a:ln>
          </p:spPr>
          <p:txBody>
            <a:bodyPr/>
            <a:lstStyle/>
            <a:p>
              <a:endParaRPr lang="en-US"/>
            </a:p>
          </p:txBody>
        </p:sp>
        <p:sp>
          <p:nvSpPr>
            <p:cNvPr id="92193" name="Oval 69"/>
            <p:cNvSpPr>
              <a:spLocks noChangeArrowheads="1"/>
            </p:cNvSpPr>
            <p:nvPr/>
          </p:nvSpPr>
          <p:spPr bwMode="auto">
            <a:xfrm>
              <a:off x="832" y="1710"/>
              <a:ext cx="256" cy="306"/>
            </a:xfrm>
            <a:prstGeom prst="ellipse">
              <a:avLst/>
            </a:prstGeom>
            <a:solidFill>
              <a:srgbClr val="99FF66"/>
            </a:solidFill>
            <a:ln w="9525">
              <a:solidFill>
                <a:srgbClr val="99FF66"/>
              </a:solidFill>
              <a:round/>
              <a:headEnd/>
              <a:tailEnd/>
            </a:ln>
          </p:spPr>
          <p:txBody>
            <a:bodyPr/>
            <a:lstStyle/>
            <a:p>
              <a:endParaRPr lang="en-US"/>
            </a:p>
          </p:txBody>
        </p:sp>
        <p:sp>
          <p:nvSpPr>
            <p:cNvPr id="92194" name="Oval 70"/>
            <p:cNvSpPr>
              <a:spLocks noChangeArrowheads="1"/>
            </p:cNvSpPr>
            <p:nvPr/>
          </p:nvSpPr>
          <p:spPr bwMode="auto">
            <a:xfrm>
              <a:off x="909" y="1862"/>
              <a:ext cx="435" cy="442"/>
            </a:xfrm>
            <a:prstGeom prst="ellipse">
              <a:avLst/>
            </a:prstGeom>
            <a:solidFill>
              <a:srgbClr val="99FF66"/>
            </a:solidFill>
            <a:ln w="9525">
              <a:solidFill>
                <a:srgbClr val="99FF66"/>
              </a:solidFill>
              <a:round/>
              <a:headEnd/>
              <a:tailEnd/>
            </a:ln>
          </p:spPr>
          <p:txBody>
            <a:bodyPr/>
            <a:lstStyle/>
            <a:p>
              <a:endParaRPr lang="en-US"/>
            </a:p>
          </p:txBody>
        </p:sp>
        <p:sp>
          <p:nvSpPr>
            <p:cNvPr id="92195" name="Oval 71"/>
            <p:cNvSpPr>
              <a:spLocks noChangeArrowheads="1"/>
            </p:cNvSpPr>
            <p:nvPr/>
          </p:nvSpPr>
          <p:spPr bwMode="auto">
            <a:xfrm>
              <a:off x="1086" y="1924"/>
              <a:ext cx="671" cy="444"/>
            </a:xfrm>
            <a:prstGeom prst="ellipse">
              <a:avLst/>
            </a:prstGeom>
            <a:solidFill>
              <a:srgbClr val="99FF66"/>
            </a:solidFill>
            <a:ln w="9525">
              <a:solidFill>
                <a:srgbClr val="99FF66"/>
              </a:solidFill>
              <a:round/>
              <a:headEnd/>
              <a:tailEnd/>
            </a:ln>
          </p:spPr>
          <p:txBody>
            <a:bodyPr/>
            <a:lstStyle/>
            <a:p>
              <a:endParaRPr lang="en-US"/>
            </a:p>
          </p:txBody>
        </p:sp>
        <p:sp>
          <p:nvSpPr>
            <p:cNvPr id="92196" name="Oval 72"/>
            <p:cNvSpPr>
              <a:spLocks noChangeArrowheads="1"/>
            </p:cNvSpPr>
            <p:nvPr/>
          </p:nvSpPr>
          <p:spPr bwMode="auto">
            <a:xfrm>
              <a:off x="1605" y="1488"/>
              <a:ext cx="311" cy="312"/>
            </a:xfrm>
            <a:prstGeom prst="ellipse">
              <a:avLst/>
            </a:prstGeom>
            <a:solidFill>
              <a:srgbClr val="99FF66"/>
            </a:solidFill>
            <a:ln w="9525">
              <a:solidFill>
                <a:srgbClr val="99FF66"/>
              </a:solidFill>
              <a:round/>
              <a:headEnd/>
              <a:tailEnd/>
            </a:ln>
          </p:spPr>
          <p:txBody>
            <a:bodyPr/>
            <a:lstStyle/>
            <a:p>
              <a:endParaRPr lang="en-US"/>
            </a:p>
          </p:txBody>
        </p:sp>
        <p:sp>
          <p:nvSpPr>
            <p:cNvPr id="92197" name="Oval 73"/>
            <p:cNvSpPr>
              <a:spLocks noChangeArrowheads="1"/>
            </p:cNvSpPr>
            <p:nvPr/>
          </p:nvSpPr>
          <p:spPr bwMode="auto">
            <a:xfrm>
              <a:off x="1602" y="1681"/>
              <a:ext cx="366" cy="333"/>
            </a:xfrm>
            <a:prstGeom prst="ellipse">
              <a:avLst/>
            </a:prstGeom>
            <a:solidFill>
              <a:srgbClr val="99FF66"/>
            </a:solidFill>
            <a:ln w="9525">
              <a:solidFill>
                <a:srgbClr val="99FF66"/>
              </a:solidFill>
              <a:round/>
              <a:headEnd/>
              <a:tailEnd/>
            </a:ln>
          </p:spPr>
          <p:txBody>
            <a:bodyPr/>
            <a:lstStyle/>
            <a:p>
              <a:endParaRPr lang="en-US"/>
            </a:p>
          </p:txBody>
        </p:sp>
        <p:sp>
          <p:nvSpPr>
            <p:cNvPr id="92198" name="Oval 74"/>
            <p:cNvSpPr>
              <a:spLocks noChangeArrowheads="1"/>
            </p:cNvSpPr>
            <p:nvPr/>
          </p:nvSpPr>
          <p:spPr bwMode="auto">
            <a:xfrm>
              <a:off x="1569" y="1751"/>
              <a:ext cx="364" cy="547"/>
            </a:xfrm>
            <a:prstGeom prst="ellipse">
              <a:avLst/>
            </a:prstGeom>
            <a:solidFill>
              <a:srgbClr val="99FF66"/>
            </a:solidFill>
            <a:ln w="9525">
              <a:solidFill>
                <a:srgbClr val="99FF66"/>
              </a:solidFill>
              <a:round/>
              <a:headEnd/>
              <a:tailEnd/>
            </a:ln>
          </p:spPr>
          <p:txBody>
            <a:bodyPr/>
            <a:lstStyle/>
            <a:p>
              <a:endParaRPr lang="en-US"/>
            </a:p>
          </p:txBody>
        </p:sp>
        <p:sp>
          <p:nvSpPr>
            <p:cNvPr id="92199" name="Oval 75"/>
            <p:cNvSpPr>
              <a:spLocks noChangeArrowheads="1"/>
            </p:cNvSpPr>
            <p:nvPr/>
          </p:nvSpPr>
          <p:spPr bwMode="auto">
            <a:xfrm>
              <a:off x="912" y="1434"/>
              <a:ext cx="1008" cy="918"/>
            </a:xfrm>
            <a:prstGeom prst="ellipse">
              <a:avLst/>
            </a:prstGeom>
            <a:solidFill>
              <a:srgbClr val="99FF66"/>
            </a:solidFill>
            <a:ln w="9525">
              <a:solidFill>
                <a:srgbClr val="99FF66"/>
              </a:solidFill>
              <a:round/>
              <a:headEnd/>
              <a:tailEnd/>
            </a:ln>
          </p:spPr>
          <p:txBody>
            <a:bodyPr/>
            <a:lstStyle/>
            <a:p>
              <a:endParaRPr lang="en-US"/>
            </a:p>
          </p:txBody>
        </p:sp>
      </p:grpSp>
      <p:grpSp>
        <p:nvGrpSpPr>
          <p:cNvPr id="92172" name="Group 76"/>
          <p:cNvGrpSpPr>
            <a:grpSpLocks/>
          </p:cNvGrpSpPr>
          <p:nvPr/>
        </p:nvGrpSpPr>
        <p:grpSpPr bwMode="auto">
          <a:xfrm>
            <a:off x="3276600" y="3581400"/>
            <a:ext cx="2438400" cy="1447800"/>
            <a:chOff x="832" y="1344"/>
            <a:chExt cx="1136" cy="1024"/>
          </a:xfrm>
        </p:grpSpPr>
        <p:sp>
          <p:nvSpPr>
            <p:cNvPr id="92182" name="Oval 77"/>
            <p:cNvSpPr>
              <a:spLocks noChangeArrowheads="1"/>
            </p:cNvSpPr>
            <p:nvPr/>
          </p:nvSpPr>
          <p:spPr bwMode="auto">
            <a:xfrm>
              <a:off x="1220" y="1344"/>
              <a:ext cx="495" cy="424"/>
            </a:xfrm>
            <a:prstGeom prst="ellipse">
              <a:avLst/>
            </a:prstGeom>
            <a:solidFill>
              <a:srgbClr val="FFCC00"/>
            </a:solidFill>
            <a:ln w="9525">
              <a:solidFill>
                <a:srgbClr val="FFCC00"/>
              </a:solidFill>
              <a:round/>
              <a:headEnd/>
              <a:tailEnd/>
            </a:ln>
          </p:spPr>
          <p:txBody>
            <a:bodyPr/>
            <a:lstStyle/>
            <a:p>
              <a:endParaRPr lang="en-US"/>
            </a:p>
          </p:txBody>
        </p:sp>
        <p:sp>
          <p:nvSpPr>
            <p:cNvPr id="92183" name="Oval 78"/>
            <p:cNvSpPr>
              <a:spLocks noChangeArrowheads="1"/>
            </p:cNvSpPr>
            <p:nvPr/>
          </p:nvSpPr>
          <p:spPr bwMode="auto">
            <a:xfrm>
              <a:off x="948" y="1455"/>
              <a:ext cx="379" cy="424"/>
            </a:xfrm>
            <a:prstGeom prst="ellipse">
              <a:avLst/>
            </a:prstGeom>
            <a:solidFill>
              <a:srgbClr val="FFCC00"/>
            </a:solidFill>
            <a:ln w="9525">
              <a:solidFill>
                <a:srgbClr val="FFCC00"/>
              </a:solidFill>
              <a:round/>
              <a:headEnd/>
              <a:tailEnd/>
            </a:ln>
          </p:spPr>
          <p:txBody>
            <a:bodyPr/>
            <a:lstStyle/>
            <a:p>
              <a:endParaRPr lang="en-US"/>
            </a:p>
          </p:txBody>
        </p:sp>
        <p:sp>
          <p:nvSpPr>
            <p:cNvPr id="92184" name="Oval 79"/>
            <p:cNvSpPr>
              <a:spLocks noChangeArrowheads="1"/>
            </p:cNvSpPr>
            <p:nvPr/>
          </p:nvSpPr>
          <p:spPr bwMode="auto">
            <a:xfrm>
              <a:off x="832" y="1710"/>
              <a:ext cx="256" cy="306"/>
            </a:xfrm>
            <a:prstGeom prst="ellipse">
              <a:avLst/>
            </a:prstGeom>
            <a:solidFill>
              <a:srgbClr val="FFCC00"/>
            </a:solidFill>
            <a:ln w="9525">
              <a:solidFill>
                <a:srgbClr val="FFCC00"/>
              </a:solidFill>
              <a:round/>
              <a:headEnd/>
              <a:tailEnd/>
            </a:ln>
          </p:spPr>
          <p:txBody>
            <a:bodyPr/>
            <a:lstStyle/>
            <a:p>
              <a:endParaRPr lang="en-US"/>
            </a:p>
          </p:txBody>
        </p:sp>
        <p:sp>
          <p:nvSpPr>
            <p:cNvPr id="92185" name="Oval 80"/>
            <p:cNvSpPr>
              <a:spLocks noChangeArrowheads="1"/>
            </p:cNvSpPr>
            <p:nvPr/>
          </p:nvSpPr>
          <p:spPr bwMode="auto">
            <a:xfrm>
              <a:off x="909" y="1862"/>
              <a:ext cx="435" cy="442"/>
            </a:xfrm>
            <a:prstGeom prst="ellipse">
              <a:avLst/>
            </a:prstGeom>
            <a:solidFill>
              <a:srgbClr val="FFCC00"/>
            </a:solidFill>
            <a:ln w="9525">
              <a:solidFill>
                <a:srgbClr val="FFCC00"/>
              </a:solidFill>
              <a:round/>
              <a:headEnd/>
              <a:tailEnd/>
            </a:ln>
          </p:spPr>
          <p:txBody>
            <a:bodyPr/>
            <a:lstStyle/>
            <a:p>
              <a:endParaRPr lang="en-US"/>
            </a:p>
          </p:txBody>
        </p:sp>
        <p:sp>
          <p:nvSpPr>
            <p:cNvPr id="92186" name="Oval 81"/>
            <p:cNvSpPr>
              <a:spLocks noChangeArrowheads="1"/>
            </p:cNvSpPr>
            <p:nvPr/>
          </p:nvSpPr>
          <p:spPr bwMode="auto">
            <a:xfrm>
              <a:off x="1086" y="1924"/>
              <a:ext cx="671" cy="444"/>
            </a:xfrm>
            <a:prstGeom prst="ellipse">
              <a:avLst/>
            </a:prstGeom>
            <a:solidFill>
              <a:srgbClr val="FFCC00"/>
            </a:solidFill>
            <a:ln w="9525">
              <a:solidFill>
                <a:srgbClr val="FFCC00"/>
              </a:solidFill>
              <a:round/>
              <a:headEnd/>
              <a:tailEnd/>
            </a:ln>
          </p:spPr>
          <p:txBody>
            <a:bodyPr/>
            <a:lstStyle/>
            <a:p>
              <a:endParaRPr lang="en-US"/>
            </a:p>
          </p:txBody>
        </p:sp>
        <p:sp>
          <p:nvSpPr>
            <p:cNvPr id="92187" name="Oval 82"/>
            <p:cNvSpPr>
              <a:spLocks noChangeArrowheads="1"/>
            </p:cNvSpPr>
            <p:nvPr/>
          </p:nvSpPr>
          <p:spPr bwMode="auto">
            <a:xfrm>
              <a:off x="1605" y="1488"/>
              <a:ext cx="311" cy="312"/>
            </a:xfrm>
            <a:prstGeom prst="ellipse">
              <a:avLst/>
            </a:prstGeom>
            <a:solidFill>
              <a:srgbClr val="FFCC00"/>
            </a:solidFill>
            <a:ln w="9525">
              <a:solidFill>
                <a:srgbClr val="FFCC00"/>
              </a:solidFill>
              <a:round/>
              <a:headEnd/>
              <a:tailEnd/>
            </a:ln>
          </p:spPr>
          <p:txBody>
            <a:bodyPr/>
            <a:lstStyle/>
            <a:p>
              <a:endParaRPr lang="en-US"/>
            </a:p>
          </p:txBody>
        </p:sp>
        <p:sp>
          <p:nvSpPr>
            <p:cNvPr id="92188" name="Oval 83"/>
            <p:cNvSpPr>
              <a:spLocks noChangeArrowheads="1"/>
            </p:cNvSpPr>
            <p:nvPr/>
          </p:nvSpPr>
          <p:spPr bwMode="auto">
            <a:xfrm>
              <a:off x="1602" y="1681"/>
              <a:ext cx="366" cy="333"/>
            </a:xfrm>
            <a:prstGeom prst="ellipse">
              <a:avLst/>
            </a:prstGeom>
            <a:solidFill>
              <a:srgbClr val="FFCC00"/>
            </a:solidFill>
            <a:ln w="9525">
              <a:solidFill>
                <a:srgbClr val="FFCC00"/>
              </a:solidFill>
              <a:round/>
              <a:headEnd/>
              <a:tailEnd/>
            </a:ln>
          </p:spPr>
          <p:txBody>
            <a:bodyPr/>
            <a:lstStyle/>
            <a:p>
              <a:endParaRPr lang="en-US"/>
            </a:p>
          </p:txBody>
        </p:sp>
        <p:sp>
          <p:nvSpPr>
            <p:cNvPr id="92189" name="Oval 84"/>
            <p:cNvSpPr>
              <a:spLocks noChangeArrowheads="1"/>
            </p:cNvSpPr>
            <p:nvPr/>
          </p:nvSpPr>
          <p:spPr bwMode="auto">
            <a:xfrm>
              <a:off x="1569" y="1751"/>
              <a:ext cx="364" cy="547"/>
            </a:xfrm>
            <a:prstGeom prst="ellipse">
              <a:avLst/>
            </a:prstGeom>
            <a:solidFill>
              <a:srgbClr val="FFCC00"/>
            </a:solidFill>
            <a:ln w="9525">
              <a:solidFill>
                <a:srgbClr val="FFCC00"/>
              </a:solidFill>
              <a:round/>
              <a:headEnd/>
              <a:tailEnd/>
            </a:ln>
          </p:spPr>
          <p:txBody>
            <a:bodyPr/>
            <a:lstStyle/>
            <a:p>
              <a:endParaRPr lang="en-US"/>
            </a:p>
          </p:txBody>
        </p:sp>
        <p:sp>
          <p:nvSpPr>
            <p:cNvPr id="92190" name="Oval 85"/>
            <p:cNvSpPr>
              <a:spLocks noChangeArrowheads="1"/>
            </p:cNvSpPr>
            <p:nvPr/>
          </p:nvSpPr>
          <p:spPr bwMode="auto">
            <a:xfrm>
              <a:off x="912" y="1434"/>
              <a:ext cx="1008" cy="918"/>
            </a:xfrm>
            <a:prstGeom prst="ellipse">
              <a:avLst/>
            </a:prstGeom>
            <a:solidFill>
              <a:srgbClr val="FFCC00"/>
            </a:solidFill>
            <a:ln w="9525">
              <a:solidFill>
                <a:srgbClr val="FFCC00"/>
              </a:solidFill>
              <a:round/>
              <a:headEnd/>
              <a:tailEnd/>
            </a:ln>
          </p:spPr>
          <p:txBody>
            <a:bodyPr/>
            <a:lstStyle/>
            <a:p>
              <a:endParaRPr lang="en-US"/>
            </a:p>
          </p:txBody>
        </p:sp>
      </p:grpSp>
      <p:sp>
        <p:nvSpPr>
          <p:cNvPr id="92173" name="Text Box 86"/>
          <p:cNvSpPr txBox="1">
            <a:spLocks noChangeArrowheads="1"/>
          </p:cNvSpPr>
          <p:nvPr/>
        </p:nvSpPr>
        <p:spPr bwMode="auto">
          <a:xfrm>
            <a:off x="3716338" y="3095625"/>
            <a:ext cx="7794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Server</a:t>
            </a:r>
          </a:p>
        </p:txBody>
      </p:sp>
      <p:sp>
        <p:nvSpPr>
          <p:cNvPr id="92174" name="Text Box 87"/>
          <p:cNvSpPr txBox="1">
            <a:spLocks noChangeArrowheads="1"/>
          </p:cNvSpPr>
          <p:nvPr/>
        </p:nvSpPr>
        <p:spPr bwMode="auto">
          <a:xfrm>
            <a:off x="419100" y="5762625"/>
            <a:ext cx="801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Clients</a:t>
            </a:r>
          </a:p>
        </p:txBody>
      </p:sp>
      <p:sp>
        <p:nvSpPr>
          <p:cNvPr id="92175" name="Freeform 88"/>
          <p:cNvSpPr>
            <a:spLocks/>
          </p:cNvSpPr>
          <p:nvPr/>
        </p:nvSpPr>
        <p:spPr bwMode="auto">
          <a:xfrm>
            <a:off x="1525588" y="3500438"/>
            <a:ext cx="3043237" cy="2211387"/>
          </a:xfrm>
          <a:custGeom>
            <a:avLst/>
            <a:gdLst>
              <a:gd name="T0" fmla="*/ 3043237 w 1920"/>
              <a:gd name="T1" fmla="*/ 0 h 1392"/>
              <a:gd name="T2" fmla="*/ 2814994 w 1920"/>
              <a:gd name="T3" fmla="*/ 305019 h 1392"/>
              <a:gd name="T4" fmla="*/ 2358509 w 1920"/>
              <a:gd name="T5" fmla="*/ 457528 h 1392"/>
              <a:gd name="T6" fmla="*/ 1369457 w 1920"/>
              <a:gd name="T7" fmla="*/ 1067566 h 1392"/>
              <a:gd name="T8" fmla="*/ 456486 w 1920"/>
              <a:gd name="T9" fmla="*/ 1677604 h 1392"/>
              <a:gd name="T10" fmla="*/ 0 w 1920"/>
              <a:gd name="T11" fmla="*/ 2211387 h 1392"/>
              <a:gd name="T12" fmla="*/ 0 60000 65536"/>
              <a:gd name="T13" fmla="*/ 0 60000 65536"/>
              <a:gd name="T14" fmla="*/ 0 60000 65536"/>
              <a:gd name="T15" fmla="*/ 0 60000 65536"/>
              <a:gd name="T16" fmla="*/ 0 60000 65536"/>
              <a:gd name="T17" fmla="*/ 0 60000 65536"/>
              <a:gd name="T18" fmla="*/ 0 w 1920"/>
              <a:gd name="T19" fmla="*/ 0 h 1392"/>
              <a:gd name="T20" fmla="*/ 1920 w 1920"/>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1920" h="1392">
                <a:moveTo>
                  <a:pt x="1920" y="0"/>
                </a:moveTo>
                <a:lnTo>
                  <a:pt x="1776" y="192"/>
                </a:lnTo>
                <a:lnTo>
                  <a:pt x="1488" y="288"/>
                </a:lnTo>
                <a:lnTo>
                  <a:pt x="864" y="672"/>
                </a:lnTo>
                <a:lnTo>
                  <a:pt x="288" y="1056"/>
                </a:lnTo>
                <a:lnTo>
                  <a:pt x="0"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92176" name="Freeform 89"/>
          <p:cNvSpPr>
            <a:spLocks/>
          </p:cNvSpPr>
          <p:nvPr/>
        </p:nvSpPr>
        <p:spPr bwMode="auto">
          <a:xfrm>
            <a:off x="3048000" y="3505200"/>
            <a:ext cx="1600200" cy="2209800"/>
          </a:xfrm>
          <a:custGeom>
            <a:avLst/>
            <a:gdLst>
              <a:gd name="T0" fmla="*/ 1600200 w 1008"/>
              <a:gd name="T1" fmla="*/ 0 h 1296"/>
              <a:gd name="T2" fmla="*/ 1371600 w 1008"/>
              <a:gd name="T3" fmla="*/ 572911 h 1296"/>
              <a:gd name="T4" fmla="*/ 0 w 1008"/>
              <a:gd name="T5" fmla="*/ 1473200 h 1296"/>
              <a:gd name="T6" fmla="*/ 0 w 1008"/>
              <a:gd name="T7" fmla="*/ 2209800 h 1296"/>
              <a:gd name="T8" fmla="*/ 0 60000 65536"/>
              <a:gd name="T9" fmla="*/ 0 60000 65536"/>
              <a:gd name="T10" fmla="*/ 0 60000 65536"/>
              <a:gd name="T11" fmla="*/ 0 60000 65536"/>
              <a:gd name="T12" fmla="*/ 0 w 1008"/>
              <a:gd name="T13" fmla="*/ 0 h 1296"/>
              <a:gd name="T14" fmla="*/ 1008 w 1008"/>
              <a:gd name="T15" fmla="*/ 1296 h 1296"/>
            </a:gdLst>
            <a:ahLst/>
            <a:cxnLst>
              <a:cxn ang="T8">
                <a:pos x="T0" y="T1"/>
              </a:cxn>
              <a:cxn ang="T9">
                <a:pos x="T2" y="T3"/>
              </a:cxn>
              <a:cxn ang="T10">
                <a:pos x="T4" y="T5"/>
              </a:cxn>
              <a:cxn ang="T11">
                <a:pos x="T6" y="T7"/>
              </a:cxn>
            </a:cxnLst>
            <a:rect l="T12" t="T13" r="T14" b="T15"/>
            <a:pathLst>
              <a:path w="1008" h="1296">
                <a:moveTo>
                  <a:pt x="1008" y="0"/>
                </a:moveTo>
                <a:lnTo>
                  <a:pt x="864" y="336"/>
                </a:lnTo>
                <a:lnTo>
                  <a:pt x="0" y="864"/>
                </a:lnTo>
                <a:lnTo>
                  <a:pt x="0" y="1296"/>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92177" name="Freeform 90"/>
          <p:cNvSpPr>
            <a:spLocks/>
          </p:cNvSpPr>
          <p:nvPr/>
        </p:nvSpPr>
        <p:spPr bwMode="auto">
          <a:xfrm>
            <a:off x="4724400" y="3505200"/>
            <a:ext cx="2895600" cy="2209800"/>
          </a:xfrm>
          <a:custGeom>
            <a:avLst/>
            <a:gdLst>
              <a:gd name="T0" fmla="*/ 0 w 1824"/>
              <a:gd name="T1" fmla="*/ 0 h 1392"/>
              <a:gd name="T2" fmla="*/ 609600 w 1824"/>
              <a:gd name="T3" fmla="*/ 457200 h 1392"/>
              <a:gd name="T4" fmla="*/ 1066800 w 1824"/>
              <a:gd name="T5" fmla="*/ 990600 h 1392"/>
              <a:gd name="T6" fmla="*/ 1981200 w 1824"/>
              <a:gd name="T7" fmla="*/ 1066800 h 1392"/>
              <a:gd name="T8" fmla="*/ 2895600 w 1824"/>
              <a:gd name="T9" fmla="*/ 2209800 h 1392"/>
              <a:gd name="T10" fmla="*/ 0 60000 65536"/>
              <a:gd name="T11" fmla="*/ 0 60000 65536"/>
              <a:gd name="T12" fmla="*/ 0 60000 65536"/>
              <a:gd name="T13" fmla="*/ 0 60000 65536"/>
              <a:gd name="T14" fmla="*/ 0 60000 65536"/>
              <a:gd name="T15" fmla="*/ 0 w 1824"/>
              <a:gd name="T16" fmla="*/ 0 h 1392"/>
              <a:gd name="T17" fmla="*/ 1824 w 1824"/>
              <a:gd name="T18" fmla="*/ 1392 h 1392"/>
            </a:gdLst>
            <a:ahLst/>
            <a:cxnLst>
              <a:cxn ang="T10">
                <a:pos x="T0" y="T1"/>
              </a:cxn>
              <a:cxn ang="T11">
                <a:pos x="T2" y="T3"/>
              </a:cxn>
              <a:cxn ang="T12">
                <a:pos x="T4" y="T5"/>
              </a:cxn>
              <a:cxn ang="T13">
                <a:pos x="T6" y="T7"/>
              </a:cxn>
              <a:cxn ang="T14">
                <a:pos x="T8" y="T9"/>
              </a:cxn>
            </a:cxnLst>
            <a:rect l="T15" t="T16" r="T17" b="T18"/>
            <a:pathLst>
              <a:path w="1824" h="1392">
                <a:moveTo>
                  <a:pt x="0" y="0"/>
                </a:moveTo>
                <a:lnTo>
                  <a:pt x="384" y="288"/>
                </a:lnTo>
                <a:lnTo>
                  <a:pt x="672" y="624"/>
                </a:lnTo>
                <a:lnTo>
                  <a:pt x="1248" y="672"/>
                </a:lnTo>
                <a:lnTo>
                  <a:pt x="1824"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92178" name="Freeform 91"/>
          <p:cNvSpPr>
            <a:spLocks/>
          </p:cNvSpPr>
          <p:nvPr/>
        </p:nvSpPr>
        <p:spPr bwMode="auto">
          <a:xfrm>
            <a:off x="4648200" y="3505200"/>
            <a:ext cx="1600200" cy="2209800"/>
          </a:xfrm>
          <a:custGeom>
            <a:avLst/>
            <a:gdLst>
              <a:gd name="T0" fmla="*/ 0 w 1008"/>
              <a:gd name="T1" fmla="*/ 0 h 1392"/>
              <a:gd name="T2" fmla="*/ 609600 w 1008"/>
              <a:gd name="T3" fmla="*/ 685800 h 1392"/>
              <a:gd name="T4" fmla="*/ 1066800 w 1008"/>
              <a:gd name="T5" fmla="*/ 1371600 h 1392"/>
              <a:gd name="T6" fmla="*/ 1447800 w 1008"/>
              <a:gd name="T7" fmla="*/ 1600200 h 1392"/>
              <a:gd name="T8" fmla="*/ 1600200 w 1008"/>
              <a:gd name="T9" fmla="*/ 2209800 h 1392"/>
              <a:gd name="T10" fmla="*/ 0 60000 65536"/>
              <a:gd name="T11" fmla="*/ 0 60000 65536"/>
              <a:gd name="T12" fmla="*/ 0 60000 65536"/>
              <a:gd name="T13" fmla="*/ 0 60000 65536"/>
              <a:gd name="T14" fmla="*/ 0 60000 65536"/>
              <a:gd name="T15" fmla="*/ 0 w 1008"/>
              <a:gd name="T16" fmla="*/ 0 h 1392"/>
              <a:gd name="T17" fmla="*/ 1008 w 1008"/>
              <a:gd name="T18" fmla="*/ 1392 h 1392"/>
            </a:gdLst>
            <a:ahLst/>
            <a:cxnLst>
              <a:cxn ang="T10">
                <a:pos x="T0" y="T1"/>
              </a:cxn>
              <a:cxn ang="T11">
                <a:pos x="T2" y="T3"/>
              </a:cxn>
              <a:cxn ang="T12">
                <a:pos x="T4" y="T5"/>
              </a:cxn>
              <a:cxn ang="T13">
                <a:pos x="T6" y="T7"/>
              </a:cxn>
              <a:cxn ang="T14">
                <a:pos x="T8" y="T9"/>
              </a:cxn>
            </a:cxnLst>
            <a:rect l="T15" t="T16" r="T17" b="T18"/>
            <a:pathLst>
              <a:path w="1008" h="1392">
                <a:moveTo>
                  <a:pt x="0" y="0"/>
                </a:moveTo>
                <a:lnTo>
                  <a:pt x="384" y="432"/>
                </a:lnTo>
                <a:lnTo>
                  <a:pt x="672" y="864"/>
                </a:lnTo>
                <a:lnTo>
                  <a:pt x="912" y="1008"/>
                </a:lnTo>
                <a:lnTo>
                  <a:pt x="1008"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92179" name="Text Box 92"/>
          <p:cNvSpPr txBox="1">
            <a:spLocks noChangeArrowheads="1"/>
          </p:cNvSpPr>
          <p:nvPr/>
        </p:nvSpPr>
        <p:spPr bwMode="auto">
          <a:xfrm>
            <a:off x="3810000" y="3962400"/>
            <a:ext cx="14684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Backbone ISP</a:t>
            </a:r>
          </a:p>
        </p:txBody>
      </p:sp>
      <p:sp>
        <p:nvSpPr>
          <p:cNvPr id="92180" name="Text Box 93"/>
          <p:cNvSpPr txBox="1">
            <a:spLocks noChangeArrowheads="1"/>
          </p:cNvSpPr>
          <p:nvPr/>
        </p:nvSpPr>
        <p:spPr bwMode="auto">
          <a:xfrm>
            <a:off x="2043113" y="4633913"/>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ISP-1</a:t>
            </a:r>
          </a:p>
        </p:txBody>
      </p:sp>
      <p:sp>
        <p:nvSpPr>
          <p:cNvPr id="92181" name="Text Box 94"/>
          <p:cNvSpPr txBox="1">
            <a:spLocks noChangeArrowheads="1"/>
          </p:cNvSpPr>
          <p:nvPr/>
        </p:nvSpPr>
        <p:spPr bwMode="auto">
          <a:xfrm>
            <a:off x="6245225" y="4648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ISP-2</a:t>
            </a:r>
          </a:p>
        </p:txBody>
      </p:sp>
      <p:graphicFrame>
        <p:nvGraphicFramePr>
          <p:cNvPr id="92162" name="Object 2"/>
          <p:cNvGraphicFramePr>
            <a:graphicFrameLocks noChangeAspect="1"/>
          </p:cNvGraphicFramePr>
          <p:nvPr/>
        </p:nvGraphicFramePr>
        <p:xfrm>
          <a:off x="4486275" y="3048000"/>
          <a:ext cx="314325" cy="515938"/>
        </p:xfrm>
        <a:graphic>
          <a:graphicData uri="http://schemas.openxmlformats.org/presentationml/2006/ole">
            <mc:AlternateContent xmlns:mc="http://schemas.openxmlformats.org/markup-compatibility/2006">
              <mc:Choice xmlns:v="urn:schemas-microsoft-com:vml" Requires="v">
                <p:oleObj spid="_x0000_s578693" name="Clip" r:id="rId4" imgW="2107949" imgH="3470495" progId="MS_ClipArt_Gallery.5">
                  <p:embed/>
                </p:oleObj>
              </mc:Choice>
              <mc:Fallback>
                <p:oleObj name="Clip" r:id="rId4" imgW="2107949" imgH="3470495"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6275" y="3048000"/>
                        <a:ext cx="3143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A3191A26-52D6-EA41-AA1B-978E68BAB3E0}" type="slidenum">
              <a:rPr lang="en-US" sz="1400" b="0">
                <a:latin typeface="Times New Roman" charset="0"/>
              </a:rPr>
              <a:pPr eaLnBrk="1" hangingPunct="1"/>
              <a:t>62</a:t>
            </a:fld>
            <a:endParaRPr lang="en-US" sz="1400" b="0">
              <a:latin typeface="Times New Roman" charset="0"/>
            </a:endParaRPr>
          </a:p>
        </p:txBody>
      </p:sp>
      <p:sp>
        <p:nvSpPr>
          <p:cNvPr id="94211"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How</a:t>
            </a:r>
          </a:p>
        </p:txBody>
      </p:sp>
      <p:sp>
        <p:nvSpPr>
          <p:cNvPr id="1085443" name="Rectangle 3"/>
          <p:cNvSpPr>
            <a:spLocks noGrp="1" noChangeArrowheads="1"/>
          </p:cNvSpPr>
          <p:nvPr>
            <p:ph type="body" idx="1"/>
          </p:nvPr>
        </p:nvSpPr>
        <p:spPr/>
        <p:txBody>
          <a:bodyPr/>
          <a:lstStyle/>
          <a:p>
            <a:pPr marL="346075" indent="-228600">
              <a:lnSpc>
                <a:spcPct val="90000"/>
              </a:lnSpc>
            </a:pPr>
            <a:r>
              <a:rPr lang="en-US">
                <a:latin typeface="Arial" charset="0"/>
                <a:cs typeface="Arial" charset="0"/>
              </a:rPr>
              <a:t>Modifier to GET requests:</a:t>
            </a:r>
          </a:p>
          <a:p>
            <a:pPr marL="795338" lvl="1" indent="-228600">
              <a:lnSpc>
                <a:spcPct val="90000"/>
              </a:lnSpc>
            </a:pPr>
            <a:r>
              <a:rPr lang="en-US" sz="2200">
                <a:solidFill>
                  <a:schemeClr val="accent1"/>
                </a:solidFill>
                <a:latin typeface="Courier" charset="0"/>
                <a:ea typeface="Arial" charset="0"/>
                <a:cs typeface="Arial" charset="0"/>
              </a:rPr>
              <a:t>If-modified-since</a:t>
            </a:r>
            <a:r>
              <a:rPr lang="en-US">
                <a:latin typeface="Arial" charset="0"/>
                <a:ea typeface="Arial" charset="0"/>
                <a:cs typeface="Arial" charset="0"/>
              </a:rPr>
              <a:t> – returns </a:t>
            </a:r>
            <a:r>
              <a:rPr lang="ja-JP" altLang="en-US">
                <a:latin typeface="Arial" charset="0"/>
                <a:ea typeface="Arial" charset="0"/>
                <a:cs typeface="Arial" charset="0"/>
              </a:rPr>
              <a:t>“</a:t>
            </a:r>
            <a:r>
              <a:rPr lang="en-US">
                <a:latin typeface="Arial" charset="0"/>
                <a:ea typeface="Arial" charset="0"/>
                <a:cs typeface="Arial" charset="0"/>
              </a:rPr>
              <a:t>not modified</a:t>
            </a:r>
            <a:r>
              <a:rPr lang="ja-JP" altLang="en-US">
                <a:latin typeface="Arial" charset="0"/>
                <a:ea typeface="Arial" charset="0"/>
                <a:cs typeface="Arial" charset="0"/>
              </a:rPr>
              <a:t>”</a:t>
            </a:r>
            <a:r>
              <a:rPr lang="en-US">
                <a:latin typeface="Arial" charset="0"/>
                <a:ea typeface="Arial" charset="0"/>
                <a:cs typeface="Arial" charset="0"/>
              </a:rPr>
              <a:t> if resource not modified since specified time </a:t>
            </a:r>
          </a:p>
          <a:p>
            <a:pPr marL="346075" indent="-228600">
              <a:lnSpc>
                <a:spcPct val="90000"/>
              </a:lnSpc>
            </a:pPr>
            <a:r>
              <a:rPr lang="en-US">
                <a:latin typeface="Arial" charset="0"/>
                <a:cs typeface="Arial" charset="0"/>
              </a:rPr>
              <a:t>Response header:</a:t>
            </a:r>
          </a:p>
          <a:p>
            <a:pPr marL="795338" lvl="1" indent="-228600">
              <a:lnSpc>
                <a:spcPct val="90000"/>
              </a:lnSpc>
            </a:pPr>
            <a:r>
              <a:rPr lang="en-US" sz="2200">
                <a:solidFill>
                  <a:schemeClr val="accent1"/>
                </a:solidFill>
                <a:latin typeface="Courier" charset="0"/>
                <a:ea typeface="Arial" charset="0"/>
                <a:cs typeface="Arial" charset="0"/>
              </a:rPr>
              <a:t>Expires</a:t>
            </a:r>
            <a:r>
              <a:rPr lang="en-US">
                <a:latin typeface="Arial" charset="0"/>
                <a:ea typeface="Arial" charset="0"/>
                <a:cs typeface="Arial" charset="0"/>
              </a:rPr>
              <a:t> – how long it</a:t>
            </a:r>
            <a:r>
              <a:rPr lang="ja-JP" altLang="en-US">
                <a:latin typeface="Arial" charset="0"/>
                <a:ea typeface="Arial" charset="0"/>
                <a:cs typeface="Arial" charset="0"/>
              </a:rPr>
              <a:t>’</a:t>
            </a:r>
            <a:r>
              <a:rPr lang="en-US">
                <a:latin typeface="Arial" charset="0"/>
                <a:ea typeface="Arial" charset="0"/>
                <a:cs typeface="Arial" charset="0"/>
              </a:rPr>
              <a:t>s safe to cache the resource</a:t>
            </a:r>
          </a:p>
          <a:p>
            <a:pPr marL="795338" lvl="1" indent="-228600">
              <a:lnSpc>
                <a:spcPct val="90000"/>
              </a:lnSpc>
            </a:pPr>
            <a:r>
              <a:rPr lang="en-US" sz="2200">
                <a:solidFill>
                  <a:schemeClr val="accent1"/>
                </a:solidFill>
                <a:latin typeface="Courier" charset="0"/>
                <a:ea typeface="Arial" charset="0"/>
                <a:cs typeface="Arial" charset="0"/>
              </a:rPr>
              <a:t>No-cache</a:t>
            </a:r>
            <a:r>
              <a:rPr lang="en-US">
                <a:latin typeface="Arial" charset="0"/>
                <a:ea typeface="Arial" charset="0"/>
                <a:cs typeface="Arial" charset="0"/>
              </a:rPr>
              <a:t> – ignore all caches; always get resource directly from server</a:t>
            </a:r>
          </a:p>
          <a:p>
            <a:pPr marL="795338" lvl="1" indent="-228600">
              <a:lnSpc>
                <a:spcPct val="90000"/>
              </a:lnSpc>
            </a:pPr>
            <a:endParaRPr lang="en-US">
              <a:latin typeface="Arial" charset="0"/>
              <a:ea typeface="Arial" charset="0"/>
              <a:cs typeface="Arial" charset="0"/>
            </a:endParaRPr>
          </a:p>
          <a:p>
            <a:pPr marL="795338" lvl="1" indent="-228600">
              <a:lnSpc>
                <a:spcPct val="90000"/>
              </a:lnSpc>
            </a:pPr>
            <a:endParaRPr lang="en-US">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54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4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54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54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85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2631659-5828-6F43-9995-742D1FB1D521}" type="slidenum">
              <a:rPr lang="en-US" sz="1400" b="0">
                <a:latin typeface="Times New Roman" charset="0"/>
              </a:rPr>
              <a:pPr eaLnBrk="1" hangingPunct="1"/>
              <a:t>63</a:t>
            </a:fld>
            <a:endParaRPr lang="en-US" sz="1400" b="0">
              <a:latin typeface="Times New Roman" charset="0"/>
            </a:endParaRPr>
          </a:p>
        </p:txBody>
      </p:sp>
      <p:sp>
        <p:nvSpPr>
          <p:cNvPr id="96259"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Why</a:t>
            </a:r>
          </a:p>
        </p:txBody>
      </p:sp>
      <p:sp>
        <p:nvSpPr>
          <p:cNvPr id="1085443" name="Rectangle 3"/>
          <p:cNvSpPr>
            <a:spLocks noGrp="1" noChangeArrowheads="1"/>
          </p:cNvSpPr>
          <p:nvPr>
            <p:ph type="body" idx="1"/>
          </p:nvPr>
        </p:nvSpPr>
        <p:spPr/>
        <p:txBody>
          <a:bodyPr/>
          <a:lstStyle/>
          <a:p>
            <a:pPr marL="346075" indent="-228600">
              <a:lnSpc>
                <a:spcPct val="90000"/>
              </a:lnSpc>
            </a:pPr>
            <a:r>
              <a:rPr lang="en-US" dirty="0">
                <a:latin typeface="Arial" charset="0"/>
                <a:cs typeface="Arial" charset="0"/>
              </a:rPr>
              <a:t>Motive for placing content closer to client:</a:t>
            </a:r>
          </a:p>
          <a:p>
            <a:pPr marL="685800" lvl="1" indent="-228600">
              <a:lnSpc>
                <a:spcPct val="90000"/>
              </a:lnSpc>
            </a:pPr>
            <a:r>
              <a:rPr lang="en-US" dirty="0">
                <a:latin typeface="Arial" charset="0"/>
                <a:ea typeface="Arial" charset="0"/>
                <a:cs typeface="Arial" charset="0"/>
              </a:rPr>
              <a:t>User gets better response time</a:t>
            </a:r>
          </a:p>
          <a:p>
            <a:pPr marL="685800" lvl="1" indent="-228600">
              <a:lnSpc>
                <a:spcPct val="90000"/>
              </a:lnSpc>
            </a:pPr>
            <a:r>
              <a:rPr lang="en-US" dirty="0">
                <a:latin typeface="Arial" charset="0"/>
                <a:ea typeface="Arial" charset="0"/>
                <a:cs typeface="Arial" charset="0"/>
              </a:rPr>
              <a:t>Content providers get happier users</a:t>
            </a:r>
          </a:p>
          <a:p>
            <a:pPr marL="1031875" lvl="2" indent="-228600">
              <a:lnSpc>
                <a:spcPct val="90000"/>
              </a:lnSpc>
            </a:pPr>
            <a:r>
              <a:rPr lang="en-US" dirty="0">
                <a:latin typeface="Arial" charset="0"/>
                <a:ea typeface="Arial" charset="0"/>
                <a:cs typeface="Arial" charset="0"/>
              </a:rPr>
              <a:t>Time is money, really!</a:t>
            </a:r>
          </a:p>
          <a:p>
            <a:pPr marL="685800" lvl="1" indent="-228600">
              <a:lnSpc>
                <a:spcPct val="90000"/>
              </a:lnSpc>
            </a:pPr>
            <a:r>
              <a:rPr lang="en-US" dirty="0">
                <a:latin typeface="Arial" charset="0"/>
                <a:ea typeface="Arial" charset="0"/>
                <a:cs typeface="Arial" charset="0"/>
              </a:rPr>
              <a:t>Network gets reduced load</a:t>
            </a:r>
          </a:p>
          <a:p>
            <a:pPr marL="685800" lvl="1" indent="-228600">
              <a:lnSpc>
                <a:spcPct val="90000"/>
              </a:lnSpc>
            </a:pPr>
            <a:endParaRPr lang="en-US" dirty="0">
              <a:latin typeface="Arial" charset="0"/>
              <a:ea typeface="Arial" charset="0"/>
              <a:cs typeface="Arial" charset="0"/>
            </a:endParaRPr>
          </a:p>
          <a:p>
            <a:pPr marL="346075" indent="-228600">
              <a:lnSpc>
                <a:spcPct val="90000"/>
              </a:lnSpc>
            </a:pPr>
            <a:r>
              <a:rPr lang="en-US" dirty="0">
                <a:latin typeface="Arial" charset="0"/>
                <a:cs typeface="Arial" charset="0"/>
              </a:rPr>
              <a:t>Why does caching work?</a:t>
            </a:r>
          </a:p>
          <a:p>
            <a:pPr marL="685800" lvl="1" indent="-228600">
              <a:lnSpc>
                <a:spcPct val="90000"/>
              </a:lnSpc>
            </a:pPr>
            <a:r>
              <a:rPr lang="en-US" dirty="0">
                <a:latin typeface="Arial" charset="0"/>
                <a:ea typeface="Arial" charset="0"/>
                <a:cs typeface="Arial" charset="0"/>
              </a:rPr>
              <a:t>Exploits </a:t>
            </a:r>
            <a:r>
              <a:rPr lang="en-US" i="1" dirty="0">
                <a:latin typeface="Arial" charset="0"/>
                <a:ea typeface="Arial" charset="0"/>
                <a:cs typeface="Arial" charset="0"/>
              </a:rPr>
              <a:t>locality of reference</a:t>
            </a:r>
          </a:p>
          <a:p>
            <a:pPr marL="685800" lvl="1" indent="-228600">
              <a:lnSpc>
                <a:spcPct val="90000"/>
              </a:lnSpc>
            </a:pPr>
            <a:endParaRPr lang="en-US" sz="2500" i="1" dirty="0">
              <a:latin typeface="Arial" charset="0"/>
              <a:ea typeface="Arial" charset="0"/>
              <a:cs typeface="Arial" charset="0"/>
            </a:endParaRPr>
          </a:p>
          <a:p>
            <a:pPr marL="346075" indent="-228600">
              <a:lnSpc>
                <a:spcPct val="90000"/>
              </a:lnSpc>
            </a:pPr>
            <a:r>
              <a:rPr lang="en-US" sz="2900" dirty="0">
                <a:latin typeface="Arial" charset="0"/>
                <a:cs typeface="Arial" charset="0"/>
              </a:rPr>
              <a:t>How well does caching work?</a:t>
            </a:r>
          </a:p>
          <a:p>
            <a:pPr marL="685800" lvl="1" indent="-228600">
              <a:lnSpc>
                <a:spcPct val="90000"/>
              </a:lnSpc>
            </a:pPr>
            <a:r>
              <a:rPr lang="en-US" sz="2500" dirty="0">
                <a:latin typeface="Arial" charset="0"/>
                <a:ea typeface="Arial" charset="0"/>
                <a:cs typeface="Arial" charset="0"/>
              </a:rPr>
              <a:t>Very well, up to a limit</a:t>
            </a:r>
          </a:p>
          <a:p>
            <a:pPr marL="685800" lvl="1" indent="-228600">
              <a:lnSpc>
                <a:spcPct val="90000"/>
              </a:lnSpc>
            </a:pPr>
            <a:r>
              <a:rPr lang="en-US" sz="2500" dirty="0">
                <a:latin typeface="Arial" charset="0"/>
                <a:ea typeface="Arial" charset="0"/>
                <a:cs typeface="Arial" charset="0"/>
              </a:rPr>
              <a:t>Large overlap in content</a:t>
            </a:r>
          </a:p>
          <a:p>
            <a:pPr marL="685800" lvl="1" indent="-228600">
              <a:lnSpc>
                <a:spcPct val="90000"/>
              </a:lnSpc>
            </a:pPr>
            <a:r>
              <a:rPr lang="en-US" sz="2500" dirty="0">
                <a:latin typeface="Arial" charset="0"/>
                <a:ea typeface="Arial" charset="0"/>
                <a:cs typeface="Arial" charset="0"/>
              </a:rPr>
              <a:t>But many unique requests</a:t>
            </a:r>
          </a:p>
          <a:p>
            <a:pPr marL="346075" indent="-228600">
              <a:lnSpc>
                <a:spcPct val="90000"/>
              </a:lnSpc>
            </a:pPr>
            <a:endParaRPr lang="en-US" dirty="0">
              <a:latin typeface="Arial" charset="0"/>
              <a:cs typeface="Arial" charset="0"/>
            </a:endParaRPr>
          </a:p>
          <a:p>
            <a:pPr marL="685800" lvl="1" indent="-228600">
              <a:lnSpc>
                <a:spcPct val="90000"/>
              </a:lnSpc>
            </a:pPr>
            <a:endParaRPr lang="en-US" dirty="0">
              <a:latin typeface="Arial" charset="0"/>
              <a:ea typeface="Arial" charset="0"/>
              <a:cs typeface="Arial" charset="0"/>
            </a:endParaRPr>
          </a:p>
          <a:p>
            <a:pPr marL="346075" indent="-228600">
              <a:lnSpc>
                <a:spcPct val="90000"/>
              </a:lnSpc>
            </a:pPr>
            <a:endParaRPr lang="en-US" dirty="0">
              <a:latin typeface="Arial" charset="0"/>
              <a:cs typeface="Arial" charset="0"/>
            </a:endParaRPr>
          </a:p>
          <a:p>
            <a:pPr marL="685800" lvl="1" indent="-228600">
              <a:lnSpc>
                <a:spcPct val="90000"/>
              </a:lnSpc>
            </a:pPr>
            <a:endParaRPr lang="en-US" dirty="0">
              <a:latin typeface="Arial" charset="0"/>
              <a:ea typeface="Arial" charset="0"/>
              <a:cs typeface="Arial" charset="0"/>
            </a:endParaRPr>
          </a:p>
          <a:p>
            <a:pPr marL="685800" lvl="1" indent="-228600">
              <a:lnSpc>
                <a:spcPct val="90000"/>
              </a:lnSpc>
            </a:pP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5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54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8544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544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8544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85443">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8544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8544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8544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854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60FC38F-06B4-2144-9AD1-4ED027029300}" type="slidenum">
              <a:rPr lang="en-US" sz="1400" b="0">
                <a:latin typeface="Times New Roman" charset="0"/>
              </a:rPr>
              <a:pPr eaLnBrk="1" hangingPunct="1"/>
              <a:t>64</a:t>
            </a:fld>
            <a:endParaRPr lang="en-US" sz="1400" b="0">
              <a:latin typeface="Times New Roman" charset="0"/>
            </a:endParaRPr>
          </a:p>
        </p:txBody>
      </p:sp>
      <p:sp>
        <p:nvSpPr>
          <p:cNvPr id="98307"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on the Client</a:t>
            </a:r>
          </a:p>
        </p:txBody>
      </p:sp>
      <p:sp>
        <p:nvSpPr>
          <p:cNvPr id="1057795" name="Rectangle 3"/>
          <p:cNvSpPr>
            <a:spLocks noGrp="1" noChangeArrowheads="1"/>
          </p:cNvSpPr>
          <p:nvPr>
            <p:ph type="body" idx="1"/>
          </p:nvPr>
        </p:nvSpPr>
        <p:spPr/>
        <p:txBody>
          <a:bodyPr/>
          <a:lstStyle/>
          <a:p>
            <a:pPr>
              <a:lnSpc>
                <a:spcPct val="90000"/>
              </a:lnSpc>
              <a:buFontTx/>
              <a:buNone/>
            </a:pPr>
            <a:r>
              <a:rPr lang="en-US" sz="2400">
                <a:latin typeface="Arial" charset="0"/>
                <a:cs typeface="Arial" charset="0"/>
              </a:rPr>
              <a:t>Example: Conditional GET Request</a:t>
            </a:r>
          </a:p>
          <a:p>
            <a:pPr>
              <a:lnSpc>
                <a:spcPct val="90000"/>
              </a:lnSpc>
            </a:pPr>
            <a:r>
              <a:rPr lang="en-US" sz="2400">
                <a:latin typeface="Arial" charset="0"/>
                <a:cs typeface="Arial" charset="0"/>
              </a:rPr>
              <a:t>Return resource only if it has changed at the server</a:t>
            </a:r>
          </a:p>
          <a:p>
            <a:pPr lvl="1">
              <a:lnSpc>
                <a:spcPct val="90000"/>
              </a:lnSpc>
            </a:pPr>
            <a:r>
              <a:rPr lang="en-US" sz="2000">
                <a:latin typeface="Arial" charset="0"/>
                <a:ea typeface="Arial" charset="0"/>
                <a:cs typeface="Arial" charset="0"/>
              </a:rPr>
              <a:t>Save server resources!</a:t>
            </a:r>
          </a:p>
          <a:p>
            <a:pPr>
              <a:lnSpc>
                <a:spcPct val="90000"/>
              </a:lnSpc>
            </a:pPr>
            <a:endParaRPr lang="en-US" sz="2400">
              <a:latin typeface="Arial" charset="0"/>
              <a:cs typeface="Arial" charset="0"/>
            </a:endParaRPr>
          </a:p>
          <a:p>
            <a:pPr>
              <a:lnSpc>
                <a:spcPct val="90000"/>
              </a:lnSpc>
            </a:pPr>
            <a:endParaRPr lang="en-US" sz="2400">
              <a:latin typeface="Arial" charset="0"/>
              <a:cs typeface="Arial" charset="0"/>
            </a:endParaRPr>
          </a:p>
          <a:p>
            <a:pPr>
              <a:lnSpc>
                <a:spcPct val="90000"/>
              </a:lnSpc>
            </a:pPr>
            <a:endParaRPr lang="en-US" sz="2400">
              <a:latin typeface="Arial" charset="0"/>
              <a:cs typeface="Arial" charset="0"/>
            </a:endParaRPr>
          </a:p>
          <a:p>
            <a:pPr>
              <a:lnSpc>
                <a:spcPct val="90000"/>
              </a:lnSpc>
            </a:pPr>
            <a:endParaRPr lang="en-US" sz="2400">
              <a:latin typeface="Arial" charset="0"/>
              <a:cs typeface="Arial" charset="0"/>
            </a:endParaRPr>
          </a:p>
          <a:p>
            <a:pPr>
              <a:lnSpc>
                <a:spcPct val="70000"/>
              </a:lnSpc>
            </a:pPr>
            <a:r>
              <a:rPr lang="en-US" sz="2400">
                <a:latin typeface="Arial" charset="0"/>
                <a:cs typeface="Arial" charset="0"/>
              </a:rPr>
              <a:t>How?</a:t>
            </a:r>
          </a:p>
          <a:p>
            <a:pPr lvl="1">
              <a:lnSpc>
                <a:spcPct val="90000"/>
              </a:lnSpc>
            </a:pPr>
            <a:r>
              <a:rPr lang="en-US" sz="2000">
                <a:latin typeface="Arial" charset="0"/>
                <a:ea typeface="Arial" charset="0"/>
                <a:cs typeface="Arial" charset="0"/>
              </a:rPr>
              <a:t>Client specifies </a:t>
            </a:r>
            <a:r>
              <a:rPr lang="ja-JP" altLang="en-US" sz="2000">
                <a:latin typeface="Arial" charset="0"/>
                <a:ea typeface="Arial" charset="0"/>
                <a:cs typeface="Arial" charset="0"/>
              </a:rPr>
              <a:t>“</a:t>
            </a:r>
            <a:r>
              <a:rPr lang="en-US" sz="2000">
                <a:latin typeface="Arial" charset="0"/>
                <a:ea typeface="Arial" charset="0"/>
                <a:cs typeface="Arial" charset="0"/>
              </a:rPr>
              <a:t>if-modified-since</a:t>
            </a:r>
            <a:r>
              <a:rPr lang="ja-JP" altLang="en-US" sz="2000">
                <a:latin typeface="Arial" charset="0"/>
                <a:ea typeface="Arial" charset="0"/>
                <a:cs typeface="Arial" charset="0"/>
              </a:rPr>
              <a:t>”</a:t>
            </a:r>
            <a:r>
              <a:rPr lang="en-US" sz="2000">
                <a:latin typeface="Arial" charset="0"/>
                <a:ea typeface="Arial" charset="0"/>
                <a:cs typeface="Arial" charset="0"/>
              </a:rPr>
              <a:t> time in request</a:t>
            </a:r>
          </a:p>
          <a:p>
            <a:pPr lvl="1">
              <a:lnSpc>
                <a:spcPct val="90000"/>
              </a:lnSpc>
            </a:pPr>
            <a:r>
              <a:rPr lang="en-US" sz="2000">
                <a:latin typeface="Arial" charset="0"/>
                <a:ea typeface="Arial" charset="0"/>
                <a:cs typeface="Arial" charset="0"/>
              </a:rPr>
              <a:t>Server compares this against </a:t>
            </a:r>
            <a:r>
              <a:rPr lang="ja-JP" altLang="en-US" sz="2000">
                <a:latin typeface="Arial" charset="0"/>
                <a:ea typeface="Arial" charset="0"/>
                <a:cs typeface="Arial" charset="0"/>
              </a:rPr>
              <a:t>“</a:t>
            </a:r>
            <a:r>
              <a:rPr lang="en-US" sz="2000">
                <a:latin typeface="Arial" charset="0"/>
                <a:ea typeface="Arial" charset="0"/>
                <a:cs typeface="Arial" charset="0"/>
              </a:rPr>
              <a:t>last modified</a:t>
            </a:r>
            <a:r>
              <a:rPr lang="ja-JP" altLang="en-US" sz="2000">
                <a:latin typeface="Arial" charset="0"/>
                <a:ea typeface="Arial" charset="0"/>
                <a:cs typeface="Arial" charset="0"/>
              </a:rPr>
              <a:t>”</a:t>
            </a:r>
            <a:r>
              <a:rPr lang="en-US" sz="2000">
                <a:latin typeface="Arial" charset="0"/>
                <a:ea typeface="Arial" charset="0"/>
                <a:cs typeface="Arial" charset="0"/>
              </a:rPr>
              <a:t> time of desired resource</a:t>
            </a:r>
          </a:p>
          <a:p>
            <a:pPr lvl="1">
              <a:lnSpc>
                <a:spcPct val="90000"/>
              </a:lnSpc>
            </a:pPr>
            <a:r>
              <a:rPr lang="en-US" sz="2000">
                <a:latin typeface="Arial" charset="0"/>
                <a:ea typeface="Arial" charset="0"/>
                <a:cs typeface="Arial" charset="0"/>
              </a:rPr>
              <a:t>Server returns </a:t>
            </a:r>
            <a:r>
              <a:rPr lang="ja-JP" altLang="en-US" sz="2000">
                <a:latin typeface="Arial" charset="0"/>
                <a:ea typeface="Arial" charset="0"/>
                <a:cs typeface="Arial" charset="0"/>
              </a:rPr>
              <a:t>“</a:t>
            </a:r>
            <a:r>
              <a:rPr lang="en-US" sz="2000">
                <a:latin typeface="Arial" charset="0"/>
                <a:ea typeface="Arial" charset="0"/>
                <a:cs typeface="Arial" charset="0"/>
              </a:rPr>
              <a:t>304 Not Modified</a:t>
            </a:r>
            <a:r>
              <a:rPr lang="ja-JP" altLang="en-US" sz="2000">
                <a:latin typeface="Arial" charset="0"/>
                <a:ea typeface="Arial" charset="0"/>
                <a:cs typeface="Arial" charset="0"/>
              </a:rPr>
              <a:t>”</a:t>
            </a:r>
            <a:r>
              <a:rPr lang="en-US" sz="2000">
                <a:latin typeface="Arial" charset="0"/>
                <a:ea typeface="Arial" charset="0"/>
                <a:cs typeface="Arial" charset="0"/>
              </a:rPr>
              <a:t> if resource has not changed</a:t>
            </a:r>
          </a:p>
          <a:p>
            <a:pPr lvl="1">
              <a:lnSpc>
                <a:spcPct val="90000"/>
              </a:lnSpc>
            </a:pPr>
            <a:r>
              <a:rPr lang="en-US" sz="2000">
                <a:latin typeface="Arial" charset="0"/>
                <a:ea typeface="Arial" charset="0"/>
                <a:cs typeface="Arial" charset="0"/>
              </a:rPr>
              <a:t>…. or a </a:t>
            </a:r>
            <a:r>
              <a:rPr lang="ja-JP" altLang="en-US" sz="2000">
                <a:latin typeface="Arial" charset="0"/>
                <a:ea typeface="Arial" charset="0"/>
                <a:cs typeface="Arial" charset="0"/>
              </a:rPr>
              <a:t>“</a:t>
            </a:r>
            <a:r>
              <a:rPr lang="en-US" sz="2000">
                <a:latin typeface="Arial" charset="0"/>
                <a:ea typeface="Arial" charset="0"/>
                <a:cs typeface="Arial" charset="0"/>
              </a:rPr>
              <a:t>200 OK</a:t>
            </a:r>
            <a:r>
              <a:rPr lang="ja-JP" altLang="en-US" sz="2000">
                <a:latin typeface="Arial" charset="0"/>
                <a:ea typeface="Arial" charset="0"/>
                <a:cs typeface="Arial" charset="0"/>
              </a:rPr>
              <a:t>”</a:t>
            </a:r>
            <a:r>
              <a:rPr lang="en-US" sz="2000">
                <a:latin typeface="Arial" charset="0"/>
                <a:ea typeface="Arial" charset="0"/>
                <a:cs typeface="Arial" charset="0"/>
              </a:rPr>
              <a:t> with the latest version otherwise</a:t>
            </a:r>
          </a:p>
        </p:txBody>
      </p:sp>
      <p:sp>
        <p:nvSpPr>
          <p:cNvPr id="1057796" name="Text Box 4"/>
          <p:cNvSpPr txBox="1">
            <a:spLocks noChangeArrowheads="1"/>
          </p:cNvSpPr>
          <p:nvPr/>
        </p:nvSpPr>
        <p:spPr bwMode="auto">
          <a:xfrm>
            <a:off x="814388" y="2765425"/>
            <a:ext cx="7796212" cy="1654175"/>
          </a:xfrm>
          <a:prstGeom prst="rect">
            <a:avLst/>
          </a:prstGeom>
          <a:solidFill>
            <a:srgbClr val="CCFFFF"/>
          </a:solidFill>
          <a:ln w="38100">
            <a:solidFill>
              <a:srgbClr val="66CCFF"/>
            </a:solidFill>
            <a:miter lim="800000"/>
            <a:headEnd/>
            <a:tailEnd/>
          </a:ln>
        </p:spPr>
        <p:txBody>
          <a:bodyPr>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eaLnBrk="1" hangingPunct="1"/>
            <a:r>
              <a:rPr lang="en-US">
                <a:latin typeface="Courier" charset="0"/>
              </a:rPr>
              <a:t>GET /~ee122/fa07/ HTTP/1.1</a:t>
            </a:r>
          </a:p>
          <a:p>
            <a:pPr algn="l" eaLnBrk="1" hangingPunct="1"/>
            <a:r>
              <a:rPr lang="en-US">
                <a:latin typeface="Courier" charset="0"/>
              </a:rPr>
              <a:t>Host: inst.eecs.berkeley.edu</a:t>
            </a:r>
          </a:p>
          <a:p>
            <a:pPr algn="l" eaLnBrk="1" hangingPunct="1"/>
            <a:r>
              <a:rPr lang="en-US">
                <a:latin typeface="Courier" charset="0"/>
              </a:rPr>
              <a:t>User-Agent: Mozilla/4.03</a:t>
            </a:r>
          </a:p>
          <a:p>
            <a:pPr algn="l" eaLnBrk="1" hangingPunct="1"/>
            <a:r>
              <a:rPr lang="en-US">
                <a:solidFill>
                  <a:schemeClr val="hlink"/>
                </a:solidFill>
                <a:latin typeface="Courier" charset="0"/>
              </a:rPr>
              <a:t>If-Modified-Since: Sun, 27 Aug 2006 22:25:50 GMT</a:t>
            </a:r>
          </a:p>
          <a:p>
            <a:pPr algn="l" eaLnBrk="1" hangingPunct="1"/>
            <a:r>
              <a:rPr lang="en-US" b="0">
                <a:solidFill>
                  <a:schemeClr val="bg2"/>
                </a:solidFill>
                <a:latin typeface="Courier" charset="0"/>
              </a:rPr>
              <a:t>&lt;CRLF&gt;</a:t>
            </a:r>
            <a:endParaRPr lang="en-US" sz="2400">
              <a:latin typeface="Helvetica" charset="0"/>
            </a:endParaRPr>
          </a:p>
        </p:txBody>
      </p:sp>
      <p:sp>
        <p:nvSpPr>
          <p:cNvPr id="1057797" name="Rectangle 5"/>
          <p:cNvSpPr>
            <a:spLocks noChangeArrowheads="1"/>
          </p:cNvSpPr>
          <p:nvPr/>
        </p:nvSpPr>
        <p:spPr bwMode="auto">
          <a:xfrm>
            <a:off x="730250" y="2514600"/>
            <a:ext cx="25066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r>
              <a:rPr lang="en-US" sz="1400" b="0" i="1">
                <a:latin typeface="Arial" charset="0"/>
              </a:rPr>
              <a:t>Request from client to server:</a:t>
            </a:r>
            <a:endParaRPr lang="en-US" sz="1800" b="0" i="1">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7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77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77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5779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779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77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77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779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779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577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5" grpId="0" build="p"/>
      <p:bldP spid="1057796" grpId="0" animBg="1"/>
      <p:bldP spid="105779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6186CFC0-32C9-564D-9308-C927F150393C}" type="slidenum">
              <a:rPr lang="en-US" sz="1400" b="0">
                <a:latin typeface="Times New Roman" charset="0"/>
              </a:rPr>
              <a:pPr eaLnBrk="1" hangingPunct="1"/>
              <a:t>65</a:t>
            </a:fld>
            <a:endParaRPr lang="en-US" sz="1400" b="0">
              <a:latin typeface="Times New Roman" charset="0"/>
            </a:endParaRPr>
          </a:p>
        </p:txBody>
      </p:sp>
      <p:sp>
        <p:nvSpPr>
          <p:cNvPr id="100356"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with Reverse Proxies</a:t>
            </a:r>
          </a:p>
        </p:txBody>
      </p:sp>
      <p:sp>
        <p:nvSpPr>
          <p:cNvPr id="100357" name="Rectangle 3"/>
          <p:cNvSpPr>
            <a:spLocks noGrp="1" noChangeArrowheads="1"/>
          </p:cNvSpPr>
          <p:nvPr>
            <p:ph type="body" idx="1"/>
          </p:nvPr>
        </p:nvSpPr>
        <p:spPr>
          <a:xfrm>
            <a:off x="457200" y="1219200"/>
            <a:ext cx="8458200" cy="1676400"/>
          </a:xfrm>
        </p:spPr>
        <p:txBody>
          <a:bodyPr/>
          <a:lstStyle/>
          <a:p>
            <a:pPr marL="285750" indent="-285750">
              <a:buFontTx/>
              <a:buNone/>
            </a:pPr>
            <a:r>
              <a:rPr lang="en-US" sz="2600">
                <a:latin typeface="Arial" charset="0"/>
                <a:cs typeface="Arial" charset="0"/>
              </a:rPr>
              <a:t>Cache documents close to </a:t>
            </a:r>
            <a:r>
              <a:rPr lang="en-US" sz="2600" b="1">
                <a:latin typeface="Arial" charset="0"/>
                <a:cs typeface="Arial" charset="0"/>
              </a:rPr>
              <a:t>server</a:t>
            </a:r>
            <a:r>
              <a:rPr lang="en-US" sz="2600">
                <a:latin typeface="Arial" charset="0"/>
                <a:cs typeface="Arial" charset="0"/>
              </a:rPr>
              <a:t> </a:t>
            </a:r>
            <a:br>
              <a:rPr lang="en-US" sz="2600">
                <a:latin typeface="Arial" charset="0"/>
                <a:cs typeface="Arial" charset="0"/>
              </a:rPr>
            </a:br>
            <a:r>
              <a:rPr lang="en-US" sz="2600">
                <a:latin typeface="Arial" charset="0"/>
                <a:cs typeface="Arial" charset="0"/>
              </a:rPr>
              <a:t>	</a:t>
            </a:r>
            <a:r>
              <a:rPr lang="en-US" sz="2600">
                <a:latin typeface="Arial" charset="0"/>
                <a:cs typeface="Arial" charset="0"/>
                <a:sym typeface="Wingdings" charset="0"/>
              </a:rPr>
              <a:t> decrease server load</a:t>
            </a:r>
          </a:p>
          <a:p>
            <a:pPr marL="285750" indent="-285750">
              <a:lnSpc>
                <a:spcPct val="70000"/>
              </a:lnSpc>
            </a:pPr>
            <a:r>
              <a:rPr lang="en-US" sz="2200">
                <a:latin typeface="Arial" charset="0"/>
                <a:cs typeface="Arial" charset="0"/>
                <a:sym typeface="Wingdings" charset="0"/>
              </a:rPr>
              <a:t>Typically done by content providers</a:t>
            </a:r>
          </a:p>
          <a:p>
            <a:pPr marL="285750" indent="-285750">
              <a:lnSpc>
                <a:spcPct val="40000"/>
              </a:lnSpc>
            </a:pPr>
            <a:r>
              <a:rPr lang="en-US" sz="2200">
                <a:latin typeface="Arial" charset="0"/>
                <a:cs typeface="Arial" charset="0"/>
              </a:rPr>
              <a:t>Only works for </a:t>
            </a:r>
            <a:r>
              <a:rPr lang="en-US" sz="2200" i="1">
                <a:solidFill>
                  <a:srgbClr val="FF0000"/>
                </a:solidFill>
                <a:latin typeface="Arial" charset="0"/>
                <a:cs typeface="Arial" charset="0"/>
              </a:rPr>
              <a:t>static</a:t>
            </a:r>
            <a:r>
              <a:rPr lang="en-US" sz="2200" i="1">
                <a:latin typeface="Arial" charset="0"/>
                <a:cs typeface="Arial" charset="0"/>
              </a:rPr>
              <a:t> </a:t>
            </a:r>
            <a:r>
              <a:rPr lang="en-US" sz="2200" i="1">
                <a:solidFill>
                  <a:srgbClr val="FF0000"/>
                </a:solidFill>
                <a:latin typeface="Arial" charset="0"/>
                <a:cs typeface="Arial" charset="0"/>
              </a:rPr>
              <a:t>content</a:t>
            </a:r>
            <a:endParaRPr lang="en-US">
              <a:latin typeface="Arial" charset="0"/>
              <a:cs typeface="Arial" charset="0"/>
            </a:endParaRPr>
          </a:p>
        </p:txBody>
      </p:sp>
      <p:grpSp>
        <p:nvGrpSpPr>
          <p:cNvPr id="100358" name="Group 4"/>
          <p:cNvGrpSpPr>
            <a:grpSpLocks/>
          </p:cNvGrpSpPr>
          <p:nvPr/>
        </p:nvGrpSpPr>
        <p:grpSpPr bwMode="auto">
          <a:xfrm>
            <a:off x="6172200" y="6172200"/>
            <a:ext cx="371475" cy="381000"/>
            <a:chOff x="1014" y="912"/>
            <a:chExt cx="574" cy="596"/>
          </a:xfrm>
        </p:grpSpPr>
        <p:sp>
          <p:nvSpPr>
            <p:cNvPr id="100443" name="Freeform 5"/>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0444" name="Line 6"/>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5" name="Line 7"/>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6" name="Freeform 8"/>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0447" name="Line 9"/>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8" name="Line 10"/>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9" name="Line 11"/>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50" name="Rectangle 12"/>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51" name="Freeform 13"/>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0452" name="Line 14"/>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53" name="Line 15"/>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54" name="Line 16"/>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0359" name="Group 17"/>
          <p:cNvGrpSpPr>
            <a:grpSpLocks/>
          </p:cNvGrpSpPr>
          <p:nvPr/>
        </p:nvGrpSpPr>
        <p:grpSpPr bwMode="auto">
          <a:xfrm>
            <a:off x="7629525" y="6172200"/>
            <a:ext cx="371475" cy="381000"/>
            <a:chOff x="1014" y="912"/>
            <a:chExt cx="574" cy="596"/>
          </a:xfrm>
        </p:grpSpPr>
        <p:sp>
          <p:nvSpPr>
            <p:cNvPr id="100431" name="Freeform 18"/>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0432" name="Line 19"/>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3" name="Line 20"/>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4" name="Freeform 21"/>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0435" name="Line 22"/>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6" name="Line 23"/>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7" name="Line 24"/>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8" name="Rectangle 25"/>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39" name="Freeform 26"/>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0440" name="Line 27"/>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1" name="Line 28"/>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42" name="Line 29"/>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0360" name="Group 30"/>
          <p:cNvGrpSpPr>
            <a:grpSpLocks/>
          </p:cNvGrpSpPr>
          <p:nvPr/>
        </p:nvGrpSpPr>
        <p:grpSpPr bwMode="auto">
          <a:xfrm>
            <a:off x="1371600" y="6172200"/>
            <a:ext cx="371475" cy="381000"/>
            <a:chOff x="1014" y="912"/>
            <a:chExt cx="574" cy="596"/>
          </a:xfrm>
        </p:grpSpPr>
        <p:sp>
          <p:nvSpPr>
            <p:cNvPr id="100419" name="Freeform 31"/>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0420" name="Line 32"/>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1" name="Line 33"/>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2" name="Freeform 34"/>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0423" name="Line 35"/>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4" name="Line 36"/>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5" name="Line 37"/>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6" name="Rectangle 38"/>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27" name="Freeform 39"/>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0428" name="Line 40"/>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29" name="Line 41"/>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0" name="Line 42"/>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0361" name="Group 43"/>
          <p:cNvGrpSpPr>
            <a:grpSpLocks/>
          </p:cNvGrpSpPr>
          <p:nvPr/>
        </p:nvGrpSpPr>
        <p:grpSpPr bwMode="auto">
          <a:xfrm>
            <a:off x="3048000" y="6172200"/>
            <a:ext cx="371475" cy="381000"/>
            <a:chOff x="1014" y="912"/>
            <a:chExt cx="574" cy="596"/>
          </a:xfrm>
        </p:grpSpPr>
        <p:sp>
          <p:nvSpPr>
            <p:cNvPr id="100407" name="Freeform 44"/>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0408" name="Line 45"/>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09" name="Line 46"/>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0" name="Freeform 47"/>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0411" name="Line 48"/>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2" name="Line 49"/>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3" name="Line 50"/>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4" name="Rectangle 51"/>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15" name="Freeform 52"/>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0416" name="Line 53"/>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7" name="Line 54"/>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18" name="Line 55"/>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0362" name="Group 56"/>
          <p:cNvGrpSpPr>
            <a:grpSpLocks/>
          </p:cNvGrpSpPr>
          <p:nvPr/>
        </p:nvGrpSpPr>
        <p:grpSpPr bwMode="auto">
          <a:xfrm>
            <a:off x="1524000" y="4648200"/>
            <a:ext cx="2179638" cy="1447800"/>
            <a:chOff x="832" y="1344"/>
            <a:chExt cx="1136" cy="1024"/>
          </a:xfrm>
        </p:grpSpPr>
        <p:sp>
          <p:nvSpPr>
            <p:cNvPr id="100398" name="Oval 57"/>
            <p:cNvSpPr>
              <a:spLocks noChangeArrowheads="1"/>
            </p:cNvSpPr>
            <p:nvPr/>
          </p:nvSpPr>
          <p:spPr bwMode="auto">
            <a:xfrm>
              <a:off x="1220" y="1344"/>
              <a:ext cx="495" cy="424"/>
            </a:xfrm>
            <a:prstGeom prst="ellipse">
              <a:avLst/>
            </a:prstGeom>
            <a:solidFill>
              <a:srgbClr val="99CCFF"/>
            </a:solidFill>
            <a:ln w="9525">
              <a:solidFill>
                <a:srgbClr val="99CCFF"/>
              </a:solidFill>
              <a:round/>
              <a:headEnd/>
              <a:tailEnd/>
            </a:ln>
          </p:spPr>
          <p:txBody>
            <a:bodyPr/>
            <a:lstStyle/>
            <a:p>
              <a:endParaRPr lang="en-US"/>
            </a:p>
          </p:txBody>
        </p:sp>
        <p:sp>
          <p:nvSpPr>
            <p:cNvPr id="100399" name="Oval 58"/>
            <p:cNvSpPr>
              <a:spLocks noChangeArrowheads="1"/>
            </p:cNvSpPr>
            <p:nvPr/>
          </p:nvSpPr>
          <p:spPr bwMode="auto">
            <a:xfrm>
              <a:off x="948" y="1455"/>
              <a:ext cx="379" cy="424"/>
            </a:xfrm>
            <a:prstGeom prst="ellipse">
              <a:avLst/>
            </a:prstGeom>
            <a:solidFill>
              <a:srgbClr val="99CCFF"/>
            </a:solidFill>
            <a:ln w="9525">
              <a:solidFill>
                <a:srgbClr val="99CCFF"/>
              </a:solidFill>
              <a:round/>
              <a:headEnd/>
              <a:tailEnd/>
            </a:ln>
          </p:spPr>
          <p:txBody>
            <a:bodyPr/>
            <a:lstStyle/>
            <a:p>
              <a:endParaRPr lang="en-US"/>
            </a:p>
          </p:txBody>
        </p:sp>
        <p:sp>
          <p:nvSpPr>
            <p:cNvPr id="100400" name="Oval 59"/>
            <p:cNvSpPr>
              <a:spLocks noChangeArrowheads="1"/>
            </p:cNvSpPr>
            <p:nvPr/>
          </p:nvSpPr>
          <p:spPr bwMode="auto">
            <a:xfrm>
              <a:off x="832" y="1710"/>
              <a:ext cx="256" cy="306"/>
            </a:xfrm>
            <a:prstGeom prst="ellipse">
              <a:avLst/>
            </a:prstGeom>
            <a:solidFill>
              <a:srgbClr val="99CCFF"/>
            </a:solidFill>
            <a:ln w="9525">
              <a:solidFill>
                <a:srgbClr val="99CCFF"/>
              </a:solidFill>
              <a:round/>
              <a:headEnd/>
              <a:tailEnd/>
            </a:ln>
          </p:spPr>
          <p:txBody>
            <a:bodyPr/>
            <a:lstStyle/>
            <a:p>
              <a:endParaRPr lang="en-US"/>
            </a:p>
          </p:txBody>
        </p:sp>
        <p:sp>
          <p:nvSpPr>
            <p:cNvPr id="100401" name="Oval 60"/>
            <p:cNvSpPr>
              <a:spLocks noChangeArrowheads="1"/>
            </p:cNvSpPr>
            <p:nvPr/>
          </p:nvSpPr>
          <p:spPr bwMode="auto">
            <a:xfrm>
              <a:off x="909" y="1862"/>
              <a:ext cx="435" cy="442"/>
            </a:xfrm>
            <a:prstGeom prst="ellipse">
              <a:avLst/>
            </a:prstGeom>
            <a:solidFill>
              <a:srgbClr val="99CCFF"/>
            </a:solidFill>
            <a:ln w="9525">
              <a:solidFill>
                <a:srgbClr val="99CCFF"/>
              </a:solidFill>
              <a:round/>
              <a:headEnd/>
              <a:tailEnd/>
            </a:ln>
          </p:spPr>
          <p:txBody>
            <a:bodyPr/>
            <a:lstStyle/>
            <a:p>
              <a:endParaRPr lang="en-US"/>
            </a:p>
          </p:txBody>
        </p:sp>
        <p:sp>
          <p:nvSpPr>
            <p:cNvPr id="100402" name="Oval 61"/>
            <p:cNvSpPr>
              <a:spLocks noChangeArrowheads="1"/>
            </p:cNvSpPr>
            <p:nvPr/>
          </p:nvSpPr>
          <p:spPr bwMode="auto">
            <a:xfrm>
              <a:off x="1086" y="1924"/>
              <a:ext cx="671" cy="444"/>
            </a:xfrm>
            <a:prstGeom prst="ellipse">
              <a:avLst/>
            </a:prstGeom>
            <a:solidFill>
              <a:srgbClr val="99CCFF"/>
            </a:solidFill>
            <a:ln w="9525">
              <a:solidFill>
                <a:srgbClr val="99CCFF"/>
              </a:solidFill>
              <a:round/>
              <a:headEnd/>
              <a:tailEnd/>
            </a:ln>
          </p:spPr>
          <p:txBody>
            <a:bodyPr/>
            <a:lstStyle/>
            <a:p>
              <a:endParaRPr lang="en-US"/>
            </a:p>
          </p:txBody>
        </p:sp>
        <p:sp>
          <p:nvSpPr>
            <p:cNvPr id="100403" name="Oval 62"/>
            <p:cNvSpPr>
              <a:spLocks noChangeArrowheads="1"/>
            </p:cNvSpPr>
            <p:nvPr/>
          </p:nvSpPr>
          <p:spPr bwMode="auto">
            <a:xfrm>
              <a:off x="1605" y="1488"/>
              <a:ext cx="311" cy="312"/>
            </a:xfrm>
            <a:prstGeom prst="ellipse">
              <a:avLst/>
            </a:prstGeom>
            <a:solidFill>
              <a:srgbClr val="99CCFF"/>
            </a:solidFill>
            <a:ln w="9525">
              <a:solidFill>
                <a:srgbClr val="99CCFF"/>
              </a:solidFill>
              <a:round/>
              <a:headEnd/>
              <a:tailEnd/>
            </a:ln>
          </p:spPr>
          <p:txBody>
            <a:bodyPr/>
            <a:lstStyle/>
            <a:p>
              <a:endParaRPr lang="en-US"/>
            </a:p>
          </p:txBody>
        </p:sp>
        <p:sp>
          <p:nvSpPr>
            <p:cNvPr id="100404" name="Oval 63"/>
            <p:cNvSpPr>
              <a:spLocks noChangeArrowheads="1"/>
            </p:cNvSpPr>
            <p:nvPr/>
          </p:nvSpPr>
          <p:spPr bwMode="auto">
            <a:xfrm>
              <a:off x="1602" y="1681"/>
              <a:ext cx="366" cy="333"/>
            </a:xfrm>
            <a:prstGeom prst="ellipse">
              <a:avLst/>
            </a:prstGeom>
            <a:solidFill>
              <a:srgbClr val="99CCFF"/>
            </a:solidFill>
            <a:ln w="9525">
              <a:solidFill>
                <a:srgbClr val="99CCFF"/>
              </a:solidFill>
              <a:round/>
              <a:headEnd/>
              <a:tailEnd/>
            </a:ln>
          </p:spPr>
          <p:txBody>
            <a:bodyPr/>
            <a:lstStyle/>
            <a:p>
              <a:endParaRPr lang="en-US"/>
            </a:p>
          </p:txBody>
        </p:sp>
        <p:sp>
          <p:nvSpPr>
            <p:cNvPr id="100405" name="Oval 64"/>
            <p:cNvSpPr>
              <a:spLocks noChangeArrowheads="1"/>
            </p:cNvSpPr>
            <p:nvPr/>
          </p:nvSpPr>
          <p:spPr bwMode="auto">
            <a:xfrm>
              <a:off x="1569" y="1751"/>
              <a:ext cx="364" cy="547"/>
            </a:xfrm>
            <a:prstGeom prst="ellipse">
              <a:avLst/>
            </a:prstGeom>
            <a:solidFill>
              <a:srgbClr val="99CCFF"/>
            </a:solidFill>
            <a:ln w="9525">
              <a:solidFill>
                <a:srgbClr val="99CCFF"/>
              </a:solidFill>
              <a:round/>
              <a:headEnd/>
              <a:tailEnd/>
            </a:ln>
          </p:spPr>
          <p:txBody>
            <a:bodyPr/>
            <a:lstStyle/>
            <a:p>
              <a:endParaRPr lang="en-US"/>
            </a:p>
          </p:txBody>
        </p:sp>
        <p:sp>
          <p:nvSpPr>
            <p:cNvPr id="100406" name="Oval 65"/>
            <p:cNvSpPr>
              <a:spLocks noChangeArrowheads="1"/>
            </p:cNvSpPr>
            <p:nvPr/>
          </p:nvSpPr>
          <p:spPr bwMode="auto">
            <a:xfrm>
              <a:off x="912" y="1434"/>
              <a:ext cx="1008" cy="918"/>
            </a:xfrm>
            <a:prstGeom prst="ellipse">
              <a:avLst/>
            </a:prstGeom>
            <a:solidFill>
              <a:srgbClr val="99CCFF"/>
            </a:solidFill>
            <a:ln w="9525">
              <a:solidFill>
                <a:srgbClr val="99CCFF"/>
              </a:solidFill>
              <a:round/>
              <a:headEnd/>
              <a:tailEnd/>
            </a:ln>
          </p:spPr>
          <p:txBody>
            <a:bodyPr/>
            <a:lstStyle/>
            <a:p>
              <a:endParaRPr lang="en-US"/>
            </a:p>
          </p:txBody>
        </p:sp>
      </p:grpSp>
      <p:grpSp>
        <p:nvGrpSpPr>
          <p:cNvPr id="100363" name="Group 66"/>
          <p:cNvGrpSpPr>
            <a:grpSpLocks/>
          </p:cNvGrpSpPr>
          <p:nvPr/>
        </p:nvGrpSpPr>
        <p:grpSpPr bwMode="auto">
          <a:xfrm>
            <a:off x="5592763" y="4648200"/>
            <a:ext cx="2179637" cy="1447800"/>
            <a:chOff x="832" y="1344"/>
            <a:chExt cx="1136" cy="1024"/>
          </a:xfrm>
        </p:grpSpPr>
        <p:sp>
          <p:nvSpPr>
            <p:cNvPr id="100389" name="Oval 67"/>
            <p:cNvSpPr>
              <a:spLocks noChangeArrowheads="1"/>
            </p:cNvSpPr>
            <p:nvPr/>
          </p:nvSpPr>
          <p:spPr bwMode="auto">
            <a:xfrm>
              <a:off x="1220" y="1344"/>
              <a:ext cx="495" cy="424"/>
            </a:xfrm>
            <a:prstGeom prst="ellipse">
              <a:avLst/>
            </a:prstGeom>
            <a:solidFill>
              <a:srgbClr val="99FF66"/>
            </a:solidFill>
            <a:ln w="9525">
              <a:solidFill>
                <a:srgbClr val="99FF66"/>
              </a:solidFill>
              <a:round/>
              <a:headEnd/>
              <a:tailEnd/>
            </a:ln>
          </p:spPr>
          <p:txBody>
            <a:bodyPr/>
            <a:lstStyle/>
            <a:p>
              <a:endParaRPr lang="en-US"/>
            </a:p>
          </p:txBody>
        </p:sp>
        <p:sp>
          <p:nvSpPr>
            <p:cNvPr id="100390" name="Oval 68"/>
            <p:cNvSpPr>
              <a:spLocks noChangeArrowheads="1"/>
            </p:cNvSpPr>
            <p:nvPr/>
          </p:nvSpPr>
          <p:spPr bwMode="auto">
            <a:xfrm>
              <a:off x="948" y="1455"/>
              <a:ext cx="379" cy="424"/>
            </a:xfrm>
            <a:prstGeom prst="ellipse">
              <a:avLst/>
            </a:prstGeom>
            <a:solidFill>
              <a:srgbClr val="99FF66"/>
            </a:solidFill>
            <a:ln w="9525">
              <a:solidFill>
                <a:srgbClr val="99FF66"/>
              </a:solidFill>
              <a:round/>
              <a:headEnd/>
              <a:tailEnd/>
            </a:ln>
          </p:spPr>
          <p:txBody>
            <a:bodyPr/>
            <a:lstStyle/>
            <a:p>
              <a:endParaRPr lang="en-US"/>
            </a:p>
          </p:txBody>
        </p:sp>
        <p:sp>
          <p:nvSpPr>
            <p:cNvPr id="100391" name="Oval 69"/>
            <p:cNvSpPr>
              <a:spLocks noChangeArrowheads="1"/>
            </p:cNvSpPr>
            <p:nvPr/>
          </p:nvSpPr>
          <p:spPr bwMode="auto">
            <a:xfrm>
              <a:off x="832" y="1710"/>
              <a:ext cx="256" cy="306"/>
            </a:xfrm>
            <a:prstGeom prst="ellipse">
              <a:avLst/>
            </a:prstGeom>
            <a:solidFill>
              <a:srgbClr val="99FF66"/>
            </a:solidFill>
            <a:ln w="9525">
              <a:solidFill>
                <a:srgbClr val="99FF66"/>
              </a:solidFill>
              <a:round/>
              <a:headEnd/>
              <a:tailEnd/>
            </a:ln>
          </p:spPr>
          <p:txBody>
            <a:bodyPr/>
            <a:lstStyle/>
            <a:p>
              <a:endParaRPr lang="en-US"/>
            </a:p>
          </p:txBody>
        </p:sp>
        <p:sp>
          <p:nvSpPr>
            <p:cNvPr id="100392" name="Oval 70"/>
            <p:cNvSpPr>
              <a:spLocks noChangeArrowheads="1"/>
            </p:cNvSpPr>
            <p:nvPr/>
          </p:nvSpPr>
          <p:spPr bwMode="auto">
            <a:xfrm>
              <a:off x="909" y="1862"/>
              <a:ext cx="435" cy="442"/>
            </a:xfrm>
            <a:prstGeom prst="ellipse">
              <a:avLst/>
            </a:prstGeom>
            <a:solidFill>
              <a:srgbClr val="99FF66"/>
            </a:solidFill>
            <a:ln w="9525">
              <a:solidFill>
                <a:srgbClr val="99FF66"/>
              </a:solidFill>
              <a:round/>
              <a:headEnd/>
              <a:tailEnd/>
            </a:ln>
          </p:spPr>
          <p:txBody>
            <a:bodyPr/>
            <a:lstStyle/>
            <a:p>
              <a:endParaRPr lang="en-US"/>
            </a:p>
          </p:txBody>
        </p:sp>
        <p:sp>
          <p:nvSpPr>
            <p:cNvPr id="100393" name="Oval 71"/>
            <p:cNvSpPr>
              <a:spLocks noChangeArrowheads="1"/>
            </p:cNvSpPr>
            <p:nvPr/>
          </p:nvSpPr>
          <p:spPr bwMode="auto">
            <a:xfrm>
              <a:off x="1086" y="1924"/>
              <a:ext cx="671" cy="444"/>
            </a:xfrm>
            <a:prstGeom prst="ellipse">
              <a:avLst/>
            </a:prstGeom>
            <a:solidFill>
              <a:srgbClr val="99FF66"/>
            </a:solidFill>
            <a:ln w="9525">
              <a:solidFill>
                <a:srgbClr val="99FF66"/>
              </a:solidFill>
              <a:round/>
              <a:headEnd/>
              <a:tailEnd/>
            </a:ln>
          </p:spPr>
          <p:txBody>
            <a:bodyPr/>
            <a:lstStyle/>
            <a:p>
              <a:endParaRPr lang="en-US"/>
            </a:p>
          </p:txBody>
        </p:sp>
        <p:sp>
          <p:nvSpPr>
            <p:cNvPr id="100394" name="Oval 72"/>
            <p:cNvSpPr>
              <a:spLocks noChangeArrowheads="1"/>
            </p:cNvSpPr>
            <p:nvPr/>
          </p:nvSpPr>
          <p:spPr bwMode="auto">
            <a:xfrm>
              <a:off x="1605" y="1488"/>
              <a:ext cx="311" cy="312"/>
            </a:xfrm>
            <a:prstGeom prst="ellipse">
              <a:avLst/>
            </a:prstGeom>
            <a:solidFill>
              <a:srgbClr val="99FF66"/>
            </a:solidFill>
            <a:ln w="9525">
              <a:solidFill>
                <a:srgbClr val="99FF66"/>
              </a:solidFill>
              <a:round/>
              <a:headEnd/>
              <a:tailEnd/>
            </a:ln>
          </p:spPr>
          <p:txBody>
            <a:bodyPr/>
            <a:lstStyle/>
            <a:p>
              <a:endParaRPr lang="en-US"/>
            </a:p>
          </p:txBody>
        </p:sp>
        <p:sp>
          <p:nvSpPr>
            <p:cNvPr id="100395" name="Oval 73"/>
            <p:cNvSpPr>
              <a:spLocks noChangeArrowheads="1"/>
            </p:cNvSpPr>
            <p:nvPr/>
          </p:nvSpPr>
          <p:spPr bwMode="auto">
            <a:xfrm>
              <a:off x="1602" y="1681"/>
              <a:ext cx="366" cy="333"/>
            </a:xfrm>
            <a:prstGeom prst="ellipse">
              <a:avLst/>
            </a:prstGeom>
            <a:solidFill>
              <a:srgbClr val="99FF66"/>
            </a:solidFill>
            <a:ln w="9525">
              <a:solidFill>
                <a:srgbClr val="99FF66"/>
              </a:solidFill>
              <a:round/>
              <a:headEnd/>
              <a:tailEnd/>
            </a:ln>
          </p:spPr>
          <p:txBody>
            <a:bodyPr/>
            <a:lstStyle/>
            <a:p>
              <a:endParaRPr lang="en-US"/>
            </a:p>
          </p:txBody>
        </p:sp>
        <p:sp>
          <p:nvSpPr>
            <p:cNvPr id="100396" name="Oval 74"/>
            <p:cNvSpPr>
              <a:spLocks noChangeArrowheads="1"/>
            </p:cNvSpPr>
            <p:nvPr/>
          </p:nvSpPr>
          <p:spPr bwMode="auto">
            <a:xfrm>
              <a:off x="1569" y="1751"/>
              <a:ext cx="364" cy="547"/>
            </a:xfrm>
            <a:prstGeom prst="ellipse">
              <a:avLst/>
            </a:prstGeom>
            <a:solidFill>
              <a:srgbClr val="99FF66"/>
            </a:solidFill>
            <a:ln w="9525">
              <a:solidFill>
                <a:srgbClr val="99FF66"/>
              </a:solidFill>
              <a:round/>
              <a:headEnd/>
              <a:tailEnd/>
            </a:ln>
          </p:spPr>
          <p:txBody>
            <a:bodyPr/>
            <a:lstStyle/>
            <a:p>
              <a:endParaRPr lang="en-US"/>
            </a:p>
          </p:txBody>
        </p:sp>
        <p:sp>
          <p:nvSpPr>
            <p:cNvPr id="100397" name="Oval 75"/>
            <p:cNvSpPr>
              <a:spLocks noChangeArrowheads="1"/>
            </p:cNvSpPr>
            <p:nvPr/>
          </p:nvSpPr>
          <p:spPr bwMode="auto">
            <a:xfrm>
              <a:off x="912" y="1434"/>
              <a:ext cx="1008" cy="918"/>
            </a:xfrm>
            <a:prstGeom prst="ellipse">
              <a:avLst/>
            </a:prstGeom>
            <a:solidFill>
              <a:srgbClr val="99FF66"/>
            </a:solidFill>
            <a:ln w="9525">
              <a:solidFill>
                <a:srgbClr val="99FF66"/>
              </a:solidFill>
              <a:round/>
              <a:headEnd/>
              <a:tailEnd/>
            </a:ln>
          </p:spPr>
          <p:txBody>
            <a:bodyPr/>
            <a:lstStyle/>
            <a:p>
              <a:endParaRPr lang="en-US"/>
            </a:p>
          </p:txBody>
        </p:sp>
      </p:grpSp>
      <p:grpSp>
        <p:nvGrpSpPr>
          <p:cNvPr id="100364" name="Group 76"/>
          <p:cNvGrpSpPr>
            <a:grpSpLocks/>
          </p:cNvGrpSpPr>
          <p:nvPr/>
        </p:nvGrpSpPr>
        <p:grpSpPr bwMode="auto">
          <a:xfrm>
            <a:off x="3429000" y="4038600"/>
            <a:ext cx="2438400" cy="1447800"/>
            <a:chOff x="832" y="1344"/>
            <a:chExt cx="1136" cy="1024"/>
          </a:xfrm>
        </p:grpSpPr>
        <p:sp>
          <p:nvSpPr>
            <p:cNvPr id="100380" name="Oval 77"/>
            <p:cNvSpPr>
              <a:spLocks noChangeArrowheads="1"/>
            </p:cNvSpPr>
            <p:nvPr/>
          </p:nvSpPr>
          <p:spPr bwMode="auto">
            <a:xfrm>
              <a:off x="1220" y="1344"/>
              <a:ext cx="495" cy="424"/>
            </a:xfrm>
            <a:prstGeom prst="ellipse">
              <a:avLst/>
            </a:prstGeom>
            <a:solidFill>
              <a:srgbClr val="FFCC00"/>
            </a:solidFill>
            <a:ln w="9525">
              <a:solidFill>
                <a:srgbClr val="FFCC00"/>
              </a:solidFill>
              <a:round/>
              <a:headEnd/>
              <a:tailEnd/>
            </a:ln>
          </p:spPr>
          <p:txBody>
            <a:bodyPr/>
            <a:lstStyle/>
            <a:p>
              <a:endParaRPr lang="en-US"/>
            </a:p>
          </p:txBody>
        </p:sp>
        <p:sp>
          <p:nvSpPr>
            <p:cNvPr id="100381" name="Oval 78"/>
            <p:cNvSpPr>
              <a:spLocks noChangeArrowheads="1"/>
            </p:cNvSpPr>
            <p:nvPr/>
          </p:nvSpPr>
          <p:spPr bwMode="auto">
            <a:xfrm>
              <a:off x="948" y="1455"/>
              <a:ext cx="379" cy="424"/>
            </a:xfrm>
            <a:prstGeom prst="ellipse">
              <a:avLst/>
            </a:prstGeom>
            <a:solidFill>
              <a:srgbClr val="FFCC00"/>
            </a:solidFill>
            <a:ln w="9525">
              <a:solidFill>
                <a:srgbClr val="FFCC00"/>
              </a:solidFill>
              <a:round/>
              <a:headEnd/>
              <a:tailEnd/>
            </a:ln>
          </p:spPr>
          <p:txBody>
            <a:bodyPr/>
            <a:lstStyle/>
            <a:p>
              <a:endParaRPr lang="en-US"/>
            </a:p>
          </p:txBody>
        </p:sp>
        <p:sp>
          <p:nvSpPr>
            <p:cNvPr id="100382" name="Oval 79"/>
            <p:cNvSpPr>
              <a:spLocks noChangeArrowheads="1"/>
            </p:cNvSpPr>
            <p:nvPr/>
          </p:nvSpPr>
          <p:spPr bwMode="auto">
            <a:xfrm>
              <a:off x="832" y="1710"/>
              <a:ext cx="256" cy="306"/>
            </a:xfrm>
            <a:prstGeom prst="ellipse">
              <a:avLst/>
            </a:prstGeom>
            <a:solidFill>
              <a:srgbClr val="FFCC00"/>
            </a:solidFill>
            <a:ln w="9525">
              <a:solidFill>
                <a:srgbClr val="FFCC00"/>
              </a:solidFill>
              <a:round/>
              <a:headEnd/>
              <a:tailEnd/>
            </a:ln>
          </p:spPr>
          <p:txBody>
            <a:bodyPr/>
            <a:lstStyle/>
            <a:p>
              <a:endParaRPr lang="en-US"/>
            </a:p>
          </p:txBody>
        </p:sp>
        <p:sp>
          <p:nvSpPr>
            <p:cNvPr id="100383" name="Oval 80"/>
            <p:cNvSpPr>
              <a:spLocks noChangeArrowheads="1"/>
            </p:cNvSpPr>
            <p:nvPr/>
          </p:nvSpPr>
          <p:spPr bwMode="auto">
            <a:xfrm>
              <a:off x="909" y="1862"/>
              <a:ext cx="435" cy="442"/>
            </a:xfrm>
            <a:prstGeom prst="ellipse">
              <a:avLst/>
            </a:prstGeom>
            <a:solidFill>
              <a:srgbClr val="FFCC00"/>
            </a:solidFill>
            <a:ln w="9525">
              <a:solidFill>
                <a:srgbClr val="FFCC00"/>
              </a:solidFill>
              <a:round/>
              <a:headEnd/>
              <a:tailEnd/>
            </a:ln>
          </p:spPr>
          <p:txBody>
            <a:bodyPr/>
            <a:lstStyle/>
            <a:p>
              <a:endParaRPr lang="en-US"/>
            </a:p>
          </p:txBody>
        </p:sp>
        <p:sp>
          <p:nvSpPr>
            <p:cNvPr id="100384" name="Oval 81"/>
            <p:cNvSpPr>
              <a:spLocks noChangeArrowheads="1"/>
            </p:cNvSpPr>
            <p:nvPr/>
          </p:nvSpPr>
          <p:spPr bwMode="auto">
            <a:xfrm>
              <a:off x="1086" y="1924"/>
              <a:ext cx="671" cy="444"/>
            </a:xfrm>
            <a:prstGeom prst="ellipse">
              <a:avLst/>
            </a:prstGeom>
            <a:solidFill>
              <a:srgbClr val="FFCC00"/>
            </a:solidFill>
            <a:ln w="9525">
              <a:solidFill>
                <a:srgbClr val="FFCC00"/>
              </a:solidFill>
              <a:round/>
              <a:headEnd/>
              <a:tailEnd/>
            </a:ln>
          </p:spPr>
          <p:txBody>
            <a:bodyPr/>
            <a:lstStyle/>
            <a:p>
              <a:endParaRPr lang="en-US"/>
            </a:p>
          </p:txBody>
        </p:sp>
        <p:sp>
          <p:nvSpPr>
            <p:cNvPr id="100385" name="Oval 82"/>
            <p:cNvSpPr>
              <a:spLocks noChangeArrowheads="1"/>
            </p:cNvSpPr>
            <p:nvPr/>
          </p:nvSpPr>
          <p:spPr bwMode="auto">
            <a:xfrm>
              <a:off x="1605" y="1488"/>
              <a:ext cx="311" cy="312"/>
            </a:xfrm>
            <a:prstGeom prst="ellipse">
              <a:avLst/>
            </a:prstGeom>
            <a:solidFill>
              <a:srgbClr val="FFCC00"/>
            </a:solidFill>
            <a:ln w="9525">
              <a:solidFill>
                <a:srgbClr val="FFCC00"/>
              </a:solidFill>
              <a:round/>
              <a:headEnd/>
              <a:tailEnd/>
            </a:ln>
          </p:spPr>
          <p:txBody>
            <a:bodyPr/>
            <a:lstStyle/>
            <a:p>
              <a:endParaRPr lang="en-US"/>
            </a:p>
          </p:txBody>
        </p:sp>
        <p:sp>
          <p:nvSpPr>
            <p:cNvPr id="100386" name="Oval 83"/>
            <p:cNvSpPr>
              <a:spLocks noChangeArrowheads="1"/>
            </p:cNvSpPr>
            <p:nvPr/>
          </p:nvSpPr>
          <p:spPr bwMode="auto">
            <a:xfrm>
              <a:off x="1602" y="1681"/>
              <a:ext cx="366" cy="333"/>
            </a:xfrm>
            <a:prstGeom prst="ellipse">
              <a:avLst/>
            </a:prstGeom>
            <a:solidFill>
              <a:srgbClr val="FFCC00"/>
            </a:solidFill>
            <a:ln w="9525">
              <a:solidFill>
                <a:srgbClr val="FFCC00"/>
              </a:solidFill>
              <a:round/>
              <a:headEnd/>
              <a:tailEnd/>
            </a:ln>
          </p:spPr>
          <p:txBody>
            <a:bodyPr/>
            <a:lstStyle/>
            <a:p>
              <a:endParaRPr lang="en-US"/>
            </a:p>
          </p:txBody>
        </p:sp>
        <p:sp>
          <p:nvSpPr>
            <p:cNvPr id="100387" name="Oval 84"/>
            <p:cNvSpPr>
              <a:spLocks noChangeArrowheads="1"/>
            </p:cNvSpPr>
            <p:nvPr/>
          </p:nvSpPr>
          <p:spPr bwMode="auto">
            <a:xfrm>
              <a:off x="1569" y="1751"/>
              <a:ext cx="364" cy="547"/>
            </a:xfrm>
            <a:prstGeom prst="ellipse">
              <a:avLst/>
            </a:prstGeom>
            <a:solidFill>
              <a:srgbClr val="FFCC00"/>
            </a:solidFill>
            <a:ln w="9525">
              <a:solidFill>
                <a:srgbClr val="FFCC00"/>
              </a:solidFill>
              <a:round/>
              <a:headEnd/>
              <a:tailEnd/>
            </a:ln>
          </p:spPr>
          <p:txBody>
            <a:bodyPr/>
            <a:lstStyle/>
            <a:p>
              <a:endParaRPr lang="en-US"/>
            </a:p>
          </p:txBody>
        </p:sp>
        <p:sp>
          <p:nvSpPr>
            <p:cNvPr id="100388" name="Oval 85"/>
            <p:cNvSpPr>
              <a:spLocks noChangeArrowheads="1"/>
            </p:cNvSpPr>
            <p:nvPr/>
          </p:nvSpPr>
          <p:spPr bwMode="auto">
            <a:xfrm>
              <a:off x="912" y="1434"/>
              <a:ext cx="1008" cy="918"/>
            </a:xfrm>
            <a:prstGeom prst="ellipse">
              <a:avLst/>
            </a:prstGeom>
            <a:solidFill>
              <a:srgbClr val="FFCC00"/>
            </a:solidFill>
            <a:ln w="9525">
              <a:solidFill>
                <a:srgbClr val="FFCC00"/>
              </a:solidFill>
              <a:round/>
              <a:headEnd/>
              <a:tailEnd/>
            </a:ln>
          </p:spPr>
          <p:txBody>
            <a:bodyPr/>
            <a:lstStyle/>
            <a:p>
              <a:endParaRPr lang="en-US"/>
            </a:p>
          </p:txBody>
        </p:sp>
      </p:grpSp>
      <p:sp>
        <p:nvSpPr>
          <p:cNvPr id="100365" name="Text Box 86"/>
          <p:cNvSpPr txBox="1">
            <a:spLocks noChangeArrowheads="1"/>
          </p:cNvSpPr>
          <p:nvPr/>
        </p:nvSpPr>
        <p:spPr bwMode="auto">
          <a:xfrm>
            <a:off x="571500" y="6219825"/>
            <a:ext cx="801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Clients</a:t>
            </a:r>
          </a:p>
        </p:txBody>
      </p:sp>
      <p:sp>
        <p:nvSpPr>
          <p:cNvPr id="100366" name="Freeform 87"/>
          <p:cNvSpPr>
            <a:spLocks/>
          </p:cNvSpPr>
          <p:nvPr/>
        </p:nvSpPr>
        <p:spPr bwMode="auto">
          <a:xfrm>
            <a:off x="1677988" y="3957638"/>
            <a:ext cx="3043237" cy="2211387"/>
          </a:xfrm>
          <a:custGeom>
            <a:avLst/>
            <a:gdLst>
              <a:gd name="T0" fmla="*/ 3043237 w 1920"/>
              <a:gd name="T1" fmla="*/ 0 h 1392"/>
              <a:gd name="T2" fmla="*/ 2814994 w 1920"/>
              <a:gd name="T3" fmla="*/ 305019 h 1392"/>
              <a:gd name="T4" fmla="*/ 2358509 w 1920"/>
              <a:gd name="T5" fmla="*/ 457528 h 1392"/>
              <a:gd name="T6" fmla="*/ 1369457 w 1920"/>
              <a:gd name="T7" fmla="*/ 1067566 h 1392"/>
              <a:gd name="T8" fmla="*/ 456486 w 1920"/>
              <a:gd name="T9" fmla="*/ 1677604 h 1392"/>
              <a:gd name="T10" fmla="*/ 0 w 1920"/>
              <a:gd name="T11" fmla="*/ 2211387 h 1392"/>
              <a:gd name="T12" fmla="*/ 0 60000 65536"/>
              <a:gd name="T13" fmla="*/ 0 60000 65536"/>
              <a:gd name="T14" fmla="*/ 0 60000 65536"/>
              <a:gd name="T15" fmla="*/ 0 60000 65536"/>
              <a:gd name="T16" fmla="*/ 0 60000 65536"/>
              <a:gd name="T17" fmla="*/ 0 60000 65536"/>
              <a:gd name="T18" fmla="*/ 0 w 1920"/>
              <a:gd name="T19" fmla="*/ 0 h 1392"/>
              <a:gd name="T20" fmla="*/ 1920 w 1920"/>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1920" h="1392">
                <a:moveTo>
                  <a:pt x="1920" y="0"/>
                </a:moveTo>
                <a:lnTo>
                  <a:pt x="1776" y="192"/>
                </a:lnTo>
                <a:lnTo>
                  <a:pt x="1488" y="288"/>
                </a:lnTo>
                <a:lnTo>
                  <a:pt x="864" y="672"/>
                </a:lnTo>
                <a:lnTo>
                  <a:pt x="288" y="1056"/>
                </a:lnTo>
                <a:lnTo>
                  <a:pt x="0"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0367" name="Freeform 88"/>
          <p:cNvSpPr>
            <a:spLocks/>
          </p:cNvSpPr>
          <p:nvPr/>
        </p:nvSpPr>
        <p:spPr bwMode="auto">
          <a:xfrm>
            <a:off x="3200400" y="3962400"/>
            <a:ext cx="1600200" cy="2209800"/>
          </a:xfrm>
          <a:custGeom>
            <a:avLst/>
            <a:gdLst>
              <a:gd name="T0" fmla="*/ 1600200 w 1008"/>
              <a:gd name="T1" fmla="*/ 0 h 1296"/>
              <a:gd name="T2" fmla="*/ 1371600 w 1008"/>
              <a:gd name="T3" fmla="*/ 572911 h 1296"/>
              <a:gd name="T4" fmla="*/ 0 w 1008"/>
              <a:gd name="T5" fmla="*/ 1473200 h 1296"/>
              <a:gd name="T6" fmla="*/ 0 w 1008"/>
              <a:gd name="T7" fmla="*/ 2209800 h 1296"/>
              <a:gd name="T8" fmla="*/ 0 60000 65536"/>
              <a:gd name="T9" fmla="*/ 0 60000 65536"/>
              <a:gd name="T10" fmla="*/ 0 60000 65536"/>
              <a:gd name="T11" fmla="*/ 0 60000 65536"/>
              <a:gd name="T12" fmla="*/ 0 w 1008"/>
              <a:gd name="T13" fmla="*/ 0 h 1296"/>
              <a:gd name="T14" fmla="*/ 1008 w 1008"/>
              <a:gd name="T15" fmla="*/ 1296 h 1296"/>
            </a:gdLst>
            <a:ahLst/>
            <a:cxnLst>
              <a:cxn ang="T8">
                <a:pos x="T0" y="T1"/>
              </a:cxn>
              <a:cxn ang="T9">
                <a:pos x="T2" y="T3"/>
              </a:cxn>
              <a:cxn ang="T10">
                <a:pos x="T4" y="T5"/>
              </a:cxn>
              <a:cxn ang="T11">
                <a:pos x="T6" y="T7"/>
              </a:cxn>
            </a:cxnLst>
            <a:rect l="T12" t="T13" r="T14" b="T15"/>
            <a:pathLst>
              <a:path w="1008" h="1296">
                <a:moveTo>
                  <a:pt x="1008" y="0"/>
                </a:moveTo>
                <a:lnTo>
                  <a:pt x="864" y="336"/>
                </a:lnTo>
                <a:lnTo>
                  <a:pt x="0" y="864"/>
                </a:lnTo>
                <a:lnTo>
                  <a:pt x="0" y="1296"/>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0368" name="Freeform 89"/>
          <p:cNvSpPr>
            <a:spLocks/>
          </p:cNvSpPr>
          <p:nvPr/>
        </p:nvSpPr>
        <p:spPr bwMode="auto">
          <a:xfrm>
            <a:off x="4876800" y="3962400"/>
            <a:ext cx="2895600" cy="2209800"/>
          </a:xfrm>
          <a:custGeom>
            <a:avLst/>
            <a:gdLst>
              <a:gd name="T0" fmla="*/ 0 w 1824"/>
              <a:gd name="T1" fmla="*/ 0 h 1392"/>
              <a:gd name="T2" fmla="*/ 609600 w 1824"/>
              <a:gd name="T3" fmla="*/ 457200 h 1392"/>
              <a:gd name="T4" fmla="*/ 1066800 w 1824"/>
              <a:gd name="T5" fmla="*/ 990600 h 1392"/>
              <a:gd name="T6" fmla="*/ 1981200 w 1824"/>
              <a:gd name="T7" fmla="*/ 1066800 h 1392"/>
              <a:gd name="T8" fmla="*/ 2895600 w 1824"/>
              <a:gd name="T9" fmla="*/ 2209800 h 1392"/>
              <a:gd name="T10" fmla="*/ 0 60000 65536"/>
              <a:gd name="T11" fmla="*/ 0 60000 65536"/>
              <a:gd name="T12" fmla="*/ 0 60000 65536"/>
              <a:gd name="T13" fmla="*/ 0 60000 65536"/>
              <a:gd name="T14" fmla="*/ 0 60000 65536"/>
              <a:gd name="T15" fmla="*/ 0 w 1824"/>
              <a:gd name="T16" fmla="*/ 0 h 1392"/>
              <a:gd name="T17" fmla="*/ 1824 w 1824"/>
              <a:gd name="T18" fmla="*/ 1392 h 1392"/>
            </a:gdLst>
            <a:ahLst/>
            <a:cxnLst>
              <a:cxn ang="T10">
                <a:pos x="T0" y="T1"/>
              </a:cxn>
              <a:cxn ang="T11">
                <a:pos x="T2" y="T3"/>
              </a:cxn>
              <a:cxn ang="T12">
                <a:pos x="T4" y="T5"/>
              </a:cxn>
              <a:cxn ang="T13">
                <a:pos x="T6" y="T7"/>
              </a:cxn>
              <a:cxn ang="T14">
                <a:pos x="T8" y="T9"/>
              </a:cxn>
            </a:cxnLst>
            <a:rect l="T15" t="T16" r="T17" b="T18"/>
            <a:pathLst>
              <a:path w="1824" h="1392">
                <a:moveTo>
                  <a:pt x="0" y="0"/>
                </a:moveTo>
                <a:lnTo>
                  <a:pt x="384" y="288"/>
                </a:lnTo>
                <a:lnTo>
                  <a:pt x="672" y="624"/>
                </a:lnTo>
                <a:lnTo>
                  <a:pt x="1248" y="672"/>
                </a:lnTo>
                <a:lnTo>
                  <a:pt x="1824"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0369" name="Freeform 90"/>
          <p:cNvSpPr>
            <a:spLocks/>
          </p:cNvSpPr>
          <p:nvPr/>
        </p:nvSpPr>
        <p:spPr bwMode="auto">
          <a:xfrm>
            <a:off x="4800600" y="3962400"/>
            <a:ext cx="1600200" cy="2209800"/>
          </a:xfrm>
          <a:custGeom>
            <a:avLst/>
            <a:gdLst>
              <a:gd name="T0" fmla="*/ 0 w 1008"/>
              <a:gd name="T1" fmla="*/ 0 h 1392"/>
              <a:gd name="T2" fmla="*/ 609600 w 1008"/>
              <a:gd name="T3" fmla="*/ 685800 h 1392"/>
              <a:gd name="T4" fmla="*/ 1066800 w 1008"/>
              <a:gd name="T5" fmla="*/ 1371600 h 1392"/>
              <a:gd name="T6" fmla="*/ 1447800 w 1008"/>
              <a:gd name="T7" fmla="*/ 1600200 h 1392"/>
              <a:gd name="T8" fmla="*/ 1600200 w 1008"/>
              <a:gd name="T9" fmla="*/ 2209800 h 1392"/>
              <a:gd name="T10" fmla="*/ 0 60000 65536"/>
              <a:gd name="T11" fmla="*/ 0 60000 65536"/>
              <a:gd name="T12" fmla="*/ 0 60000 65536"/>
              <a:gd name="T13" fmla="*/ 0 60000 65536"/>
              <a:gd name="T14" fmla="*/ 0 60000 65536"/>
              <a:gd name="T15" fmla="*/ 0 w 1008"/>
              <a:gd name="T16" fmla="*/ 0 h 1392"/>
              <a:gd name="T17" fmla="*/ 1008 w 1008"/>
              <a:gd name="T18" fmla="*/ 1392 h 1392"/>
            </a:gdLst>
            <a:ahLst/>
            <a:cxnLst>
              <a:cxn ang="T10">
                <a:pos x="T0" y="T1"/>
              </a:cxn>
              <a:cxn ang="T11">
                <a:pos x="T2" y="T3"/>
              </a:cxn>
              <a:cxn ang="T12">
                <a:pos x="T4" y="T5"/>
              </a:cxn>
              <a:cxn ang="T13">
                <a:pos x="T6" y="T7"/>
              </a:cxn>
              <a:cxn ang="T14">
                <a:pos x="T8" y="T9"/>
              </a:cxn>
            </a:cxnLst>
            <a:rect l="T15" t="T16" r="T17" b="T18"/>
            <a:pathLst>
              <a:path w="1008" h="1392">
                <a:moveTo>
                  <a:pt x="0" y="0"/>
                </a:moveTo>
                <a:lnTo>
                  <a:pt x="384" y="432"/>
                </a:lnTo>
                <a:lnTo>
                  <a:pt x="672" y="864"/>
                </a:lnTo>
                <a:lnTo>
                  <a:pt x="912" y="1008"/>
                </a:lnTo>
                <a:lnTo>
                  <a:pt x="1008" y="139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0370" name="Text Box 91"/>
          <p:cNvSpPr txBox="1">
            <a:spLocks noChangeArrowheads="1"/>
          </p:cNvSpPr>
          <p:nvPr/>
        </p:nvSpPr>
        <p:spPr bwMode="auto">
          <a:xfrm>
            <a:off x="3962400" y="4419600"/>
            <a:ext cx="14684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Backbone ISP</a:t>
            </a:r>
          </a:p>
        </p:txBody>
      </p:sp>
      <p:sp>
        <p:nvSpPr>
          <p:cNvPr id="100371" name="Text Box 92"/>
          <p:cNvSpPr txBox="1">
            <a:spLocks noChangeArrowheads="1"/>
          </p:cNvSpPr>
          <p:nvPr/>
        </p:nvSpPr>
        <p:spPr bwMode="auto">
          <a:xfrm>
            <a:off x="2195513" y="5091113"/>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ISP-1</a:t>
            </a:r>
          </a:p>
        </p:txBody>
      </p:sp>
      <p:sp>
        <p:nvSpPr>
          <p:cNvPr id="100372" name="Text Box 93"/>
          <p:cNvSpPr txBox="1">
            <a:spLocks noChangeArrowheads="1"/>
          </p:cNvSpPr>
          <p:nvPr/>
        </p:nvSpPr>
        <p:spPr bwMode="auto">
          <a:xfrm>
            <a:off x="6397625" y="51054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ISP-2</a:t>
            </a:r>
          </a:p>
        </p:txBody>
      </p:sp>
      <p:sp>
        <p:nvSpPr>
          <p:cNvPr id="100373" name="Text Box 94"/>
          <p:cNvSpPr txBox="1">
            <a:spLocks noChangeArrowheads="1"/>
          </p:cNvSpPr>
          <p:nvPr/>
        </p:nvSpPr>
        <p:spPr bwMode="auto">
          <a:xfrm>
            <a:off x="4953000" y="2714625"/>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Server</a:t>
            </a:r>
          </a:p>
        </p:txBody>
      </p:sp>
      <p:graphicFrame>
        <p:nvGraphicFramePr>
          <p:cNvPr id="100354" name="Object 2"/>
          <p:cNvGraphicFramePr>
            <a:graphicFrameLocks noChangeAspect="1"/>
          </p:cNvGraphicFramePr>
          <p:nvPr/>
        </p:nvGraphicFramePr>
        <p:xfrm>
          <a:off x="4638675" y="2638425"/>
          <a:ext cx="314325" cy="515938"/>
        </p:xfrm>
        <a:graphic>
          <a:graphicData uri="http://schemas.openxmlformats.org/presentationml/2006/ole">
            <mc:AlternateContent xmlns:mc="http://schemas.openxmlformats.org/markup-compatibility/2006">
              <mc:Choice xmlns:v="urn:schemas-microsoft-com:vml" Requires="v">
                <p:oleObj spid="_x0000_s586885" name="Clip" r:id="rId4" imgW="2107949" imgH="3470495" progId="MS_ClipArt_Gallery.5">
                  <p:embed/>
                </p:oleObj>
              </mc:Choice>
              <mc:Fallback>
                <p:oleObj name="Clip" r:id="rId4" imgW="2107949" imgH="3470495"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8675" y="2638425"/>
                        <a:ext cx="3143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0374" name="Rectangle 96"/>
          <p:cNvSpPr>
            <a:spLocks noChangeArrowheads="1"/>
          </p:cNvSpPr>
          <p:nvPr/>
        </p:nvSpPr>
        <p:spPr bwMode="auto">
          <a:xfrm>
            <a:off x="4191000" y="36576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0375" name="Rectangle 97"/>
          <p:cNvSpPr>
            <a:spLocks noChangeArrowheads="1"/>
          </p:cNvSpPr>
          <p:nvPr/>
        </p:nvSpPr>
        <p:spPr bwMode="auto">
          <a:xfrm>
            <a:off x="4724400" y="36576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0376" name="Rectangle 98"/>
          <p:cNvSpPr>
            <a:spLocks noChangeArrowheads="1"/>
          </p:cNvSpPr>
          <p:nvPr/>
        </p:nvSpPr>
        <p:spPr bwMode="auto">
          <a:xfrm>
            <a:off x="5181600" y="36576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0377" name="Oval 99"/>
          <p:cNvSpPr>
            <a:spLocks noChangeArrowheads="1"/>
          </p:cNvSpPr>
          <p:nvPr/>
        </p:nvSpPr>
        <p:spPr bwMode="auto">
          <a:xfrm>
            <a:off x="3735388" y="3500438"/>
            <a:ext cx="1979612" cy="457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100378" name="Line 100"/>
          <p:cNvSpPr>
            <a:spLocks noChangeShapeType="1"/>
          </p:cNvSpPr>
          <p:nvPr/>
        </p:nvSpPr>
        <p:spPr bwMode="auto">
          <a:xfrm>
            <a:off x="4799013" y="3124200"/>
            <a:ext cx="1587" cy="3810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0379" name="Text Box 101"/>
          <p:cNvSpPr txBox="1">
            <a:spLocks noChangeArrowheads="1"/>
          </p:cNvSpPr>
          <p:nvPr/>
        </p:nvSpPr>
        <p:spPr bwMode="auto">
          <a:xfrm>
            <a:off x="2057400" y="3552825"/>
            <a:ext cx="16494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solidFill>
                  <a:srgbClr val="FF0000"/>
                </a:solidFill>
                <a:latin typeface="Arial" charset="0"/>
              </a:rPr>
              <a:t>Reverse proxies</a:t>
            </a:r>
            <a:endParaRPr lang="en-US" sz="1600" b="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C6DB1B92-530E-044E-A550-BA6F739DAF96}" type="slidenum">
              <a:rPr lang="en-US" sz="1400" b="0">
                <a:latin typeface="Times New Roman" charset="0"/>
              </a:rPr>
              <a:pPr eaLnBrk="1" hangingPunct="1"/>
              <a:t>66</a:t>
            </a:fld>
            <a:endParaRPr lang="en-US" sz="1400" b="0">
              <a:latin typeface="Times New Roman" charset="0"/>
            </a:endParaRPr>
          </a:p>
        </p:txBody>
      </p:sp>
      <p:sp>
        <p:nvSpPr>
          <p:cNvPr id="102404" name="Rectangle 2"/>
          <p:cNvSpPr>
            <a:spLocks noGrp="1" noChangeArrowheads="1"/>
          </p:cNvSpPr>
          <p:nvPr>
            <p:ph type="title"/>
          </p:nvPr>
        </p:nvSpPr>
        <p:spPr>
          <a:xfrm>
            <a:off x="304800" y="228600"/>
            <a:ext cx="8069263"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with Forward Proxies</a:t>
            </a:r>
          </a:p>
        </p:txBody>
      </p:sp>
      <p:sp>
        <p:nvSpPr>
          <p:cNvPr id="102405" name="Rectangle 3"/>
          <p:cNvSpPr>
            <a:spLocks noGrp="1" noChangeArrowheads="1"/>
          </p:cNvSpPr>
          <p:nvPr>
            <p:ph type="body" idx="1"/>
          </p:nvPr>
        </p:nvSpPr>
        <p:spPr>
          <a:xfrm>
            <a:off x="457200" y="1219200"/>
            <a:ext cx="8458200" cy="1219200"/>
          </a:xfrm>
        </p:spPr>
        <p:txBody>
          <a:bodyPr/>
          <a:lstStyle/>
          <a:p>
            <a:pPr marL="285750" indent="-285750">
              <a:lnSpc>
                <a:spcPct val="90000"/>
              </a:lnSpc>
              <a:buFontTx/>
              <a:buNone/>
            </a:pPr>
            <a:r>
              <a:rPr lang="en-US" sz="2600">
                <a:latin typeface="Arial" charset="0"/>
                <a:cs typeface="Arial" charset="0"/>
              </a:rPr>
              <a:t>Cache documents close to </a:t>
            </a:r>
            <a:r>
              <a:rPr lang="en-US" sz="2600" b="1">
                <a:latin typeface="Arial" charset="0"/>
                <a:cs typeface="Arial" charset="0"/>
              </a:rPr>
              <a:t>clients</a:t>
            </a:r>
            <a:r>
              <a:rPr lang="en-US" sz="2600">
                <a:latin typeface="Arial" charset="0"/>
                <a:cs typeface="Arial" charset="0"/>
              </a:rPr>
              <a:t> </a:t>
            </a:r>
          </a:p>
          <a:p>
            <a:pPr marL="285750" indent="-285750">
              <a:lnSpc>
                <a:spcPct val="40000"/>
              </a:lnSpc>
              <a:buFontTx/>
              <a:buNone/>
            </a:pPr>
            <a:r>
              <a:rPr lang="en-US" sz="2600">
                <a:latin typeface="Arial" charset="0"/>
                <a:cs typeface="Arial" charset="0"/>
                <a:sym typeface="Wingdings" charset="0"/>
              </a:rPr>
              <a:t>		 reduce network traffic and decrease latency</a:t>
            </a:r>
          </a:p>
          <a:p>
            <a:pPr marL="285750" indent="-285750">
              <a:lnSpc>
                <a:spcPct val="110000"/>
              </a:lnSpc>
            </a:pPr>
            <a:r>
              <a:rPr lang="en-US" sz="2200">
                <a:latin typeface="Arial" charset="0"/>
                <a:cs typeface="Arial" charset="0"/>
                <a:sym typeface="Wingdings" charset="0"/>
              </a:rPr>
              <a:t>Typically done by ISPs or corporate LANs</a:t>
            </a:r>
            <a:endParaRPr lang="en-US" sz="2600">
              <a:latin typeface="Arial" charset="0"/>
              <a:cs typeface="Arial" charset="0"/>
            </a:endParaRPr>
          </a:p>
        </p:txBody>
      </p:sp>
      <p:grpSp>
        <p:nvGrpSpPr>
          <p:cNvPr id="102406" name="Group 4"/>
          <p:cNvGrpSpPr>
            <a:grpSpLocks/>
          </p:cNvGrpSpPr>
          <p:nvPr/>
        </p:nvGrpSpPr>
        <p:grpSpPr bwMode="auto">
          <a:xfrm>
            <a:off x="6189663" y="6172200"/>
            <a:ext cx="371475" cy="381000"/>
            <a:chOff x="1014" y="912"/>
            <a:chExt cx="574" cy="596"/>
          </a:xfrm>
        </p:grpSpPr>
        <p:sp>
          <p:nvSpPr>
            <p:cNvPr id="102500" name="Freeform 5"/>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2501" name="Line 6"/>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2" name="Line 7"/>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3" name="Freeform 8"/>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2504" name="Line 9"/>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5" name="Line 10"/>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6" name="Line 11"/>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7" name="Rectangle 12"/>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08" name="Freeform 13"/>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2509" name="Line 14"/>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0" name="Line 15"/>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1" name="Line 16"/>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407" name="Group 17"/>
          <p:cNvGrpSpPr>
            <a:grpSpLocks/>
          </p:cNvGrpSpPr>
          <p:nvPr/>
        </p:nvGrpSpPr>
        <p:grpSpPr bwMode="auto">
          <a:xfrm>
            <a:off x="7646988" y="6172200"/>
            <a:ext cx="371475" cy="381000"/>
            <a:chOff x="1014" y="912"/>
            <a:chExt cx="574" cy="596"/>
          </a:xfrm>
        </p:grpSpPr>
        <p:sp>
          <p:nvSpPr>
            <p:cNvPr id="102488" name="Freeform 18"/>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2489" name="Line 19"/>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0" name="Line 20"/>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1" name="Freeform 21"/>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2492" name="Line 22"/>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3" name="Line 23"/>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4" name="Line 24"/>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5" name="Rectangle 25"/>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96" name="Freeform 26"/>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2497" name="Line 27"/>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8" name="Line 28"/>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9" name="Line 29"/>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408" name="Group 30"/>
          <p:cNvGrpSpPr>
            <a:grpSpLocks/>
          </p:cNvGrpSpPr>
          <p:nvPr/>
        </p:nvGrpSpPr>
        <p:grpSpPr bwMode="auto">
          <a:xfrm>
            <a:off x="1389063" y="6172200"/>
            <a:ext cx="371475" cy="381000"/>
            <a:chOff x="1014" y="912"/>
            <a:chExt cx="574" cy="596"/>
          </a:xfrm>
        </p:grpSpPr>
        <p:sp>
          <p:nvSpPr>
            <p:cNvPr id="102476" name="Freeform 31"/>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2477" name="Line 32"/>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8" name="Line 33"/>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9" name="Freeform 34"/>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2480" name="Line 35"/>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1" name="Line 36"/>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2" name="Line 37"/>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3" name="Rectangle 38"/>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84" name="Freeform 39"/>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2485" name="Line 40"/>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6" name="Line 41"/>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7" name="Line 42"/>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409" name="Group 43"/>
          <p:cNvGrpSpPr>
            <a:grpSpLocks/>
          </p:cNvGrpSpPr>
          <p:nvPr/>
        </p:nvGrpSpPr>
        <p:grpSpPr bwMode="auto">
          <a:xfrm>
            <a:off x="3065463" y="6172200"/>
            <a:ext cx="371475" cy="381000"/>
            <a:chOff x="1014" y="912"/>
            <a:chExt cx="574" cy="596"/>
          </a:xfrm>
        </p:grpSpPr>
        <p:sp>
          <p:nvSpPr>
            <p:cNvPr id="102464" name="Freeform 44"/>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2465" name="Line 45"/>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6" name="Line 46"/>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7" name="Freeform 47"/>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2468" name="Line 48"/>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9" name="Line 49"/>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0" name="Line 50"/>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1" name="Rectangle 51"/>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72" name="Freeform 52"/>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2473" name="Line 53"/>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4" name="Line 54"/>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5" name="Line 55"/>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410" name="Group 56"/>
          <p:cNvGrpSpPr>
            <a:grpSpLocks/>
          </p:cNvGrpSpPr>
          <p:nvPr/>
        </p:nvGrpSpPr>
        <p:grpSpPr bwMode="auto">
          <a:xfrm>
            <a:off x="1541463" y="4648200"/>
            <a:ext cx="2179637" cy="1447800"/>
            <a:chOff x="832" y="1344"/>
            <a:chExt cx="1136" cy="1024"/>
          </a:xfrm>
        </p:grpSpPr>
        <p:sp>
          <p:nvSpPr>
            <p:cNvPr id="102455" name="Oval 57"/>
            <p:cNvSpPr>
              <a:spLocks noChangeArrowheads="1"/>
            </p:cNvSpPr>
            <p:nvPr/>
          </p:nvSpPr>
          <p:spPr bwMode="auto">
            <a:xfrm>
              <a:off x="1220" y="1344"/>
              <a:ext cx="495" cy="424"/>
            </a:xfrm>
            <a:prstGeom prst="ellipse">
              <a:avLst/>
            </a:prstGeom>
            <a:solidFill>
              <a:srgbClr val="99CCFF"/>
            </a:solidFill>
            <a:ln w="9525">
              <a:solidFill>
                <a:srgbClr val="99CCFF"/>
              </a:solidFill>
              <a:round/>
              <a:headEnd/>
              <a:tailEnd/>
            </a:ln>
          </p:spPr>
          <p:txBody>
            <a:bodyPr/>
            <a:lstStyle/>
            <a:p>
              <a:endParaRPr lang="en-US"/>
            </a:p>
          </p:txBody>
        </p:sp>
        <p:sp>
          <p:nvSpPr>
            <p:cNvPr id="102456" name="Oval 58"/>
            <p:cNvSpPr>
              <a:spLocks noChangeArrowheads="1"/>
            </p:cNvSpPr>
            <p:nvPr/>
          </p:nvSpPr>
          <p:spPr bwMode="auto">
            <a:xfrm>
              <a:off x="948" y="1455"/>
              <a:ext cx="379" cy="424"/>
            </a:xfrm>
            <a:prstGeom prst="ellipse">
              <a:avLst/>
            </a:prstGeom>
            <a:solidFill>
              <a:srgbClr val="99CCFF"/>
            </a:solidFill>
            <a:ln w="9525">
              <a:solidFill>
                <a:srgbClr val="99CCFF"/>
              </a:solidFill>
              <a:round/>
              <a:headEnd/>
              <a:tailEnd/>
            </a:ln>
          </p:spPr>
          <p:txBody>
            <a:bodyPr/>
            <a:lstStyle/>
            <a:p>
              <a:endParaRPr lang="en-US"/>
            </a:p>
          </p:txBody>
        </p:sp>
        <p:sp>
          <p:nvSpPr>
            <p:cNvPr id="102457" name="Oval 59"/>
            <p:cNvSpPr>
              <a:spLocks noChangeArrowheads="1"/>
            </p:cNvSpPr>
            <p:nvPr/>
          </p:nvSpPr>
          <p:spPr bwMode="auto">
            <a:xfrm>
              <a:off x="832" y="1710"/>
              <a:ext cx="256" cy="306"/>
            </a:xfrm>
            <a:prstGeom prst="ellipse">
              <a:avLst/>
            </a:prstGeom>
            <a:solidFill>
              <a:srgbClr val="99CCFF"/>
            </a:solidFill>
            <a:ln w="9525">
              <a:solidFill>
                <a:srgbClr val="99CCFF"/>
              </a:solidFill>
              <a:round/>
              <a:headEnd/>
              <a:tailEnd/>
            </a:ln>
          </p:spPr>
          <p:txBody>
            <a:bodyPr/>
            <a:lstStyle/>
            <a:p>
              <a:endParaRPr lang="en-US"/>
            </a:p>
          </p:txBody>
        </p:sp>
        <p:sp>
          <p:nvSpPr>
            <p:cNvPr id="102458" name="Oval 60"/>
            <p:cNvSpPr>
              <a:spLocks noChangeArrowheads="1"/>
            </p:cNvSpPr>
            <p:nvPr/>
          </p:nvSpPr>
          <p:spPr bwMode="auto">
            <a:xfrm>
              <a:off x="909" y="1862"/>
              <a:ext cx="435" cy="442"/>
            </a:xfrm>
            <a:prstGeom prst="ellipse">
              <a:avLst/>
            </a:prstGeom>
            <a:solidFill>
              <a:srgbClr val="99CCFF"/>
            </a:solidFill>
            <a:ln w="9525">
              <a:solidFill>
                <a:srgbClr val="99CCFF"/>
              </a:solidFill>
              <a:round/>
              <a:headEnd/>
              <a:tailEnd/>
            </a:ln>
          </p:spPr>
          <p:txBody>
            <a:bodyPr/>
            <a:lstStyle/>
            <a:p>
              <a:endParaRPr lang="en-US"/>
            </a:p>
          </p:txBody>
        </p:sp>
        <p:sp>
          <p:nvSpPr>
            <p:cNvPr id="102459" name="Oval 61"/>
            <p:cNvSpPr>
              <a:spLocks noChangeArrowheads="1"/>
            </p:cNvSpPr>
            <p:nvPr/>
          </p:nvSpPr>
          <p:spPr bwMode="auto">
            <a:xfrm>
              <a:off x="1086" y="1924"/>
              <a:ext cx="671" cy="444"/>
            </a:xfrm>
            <a:prstGeom prst="ellipse">
              <a:avLst/>
            </a:prstGeom>
            <a:solidFill>
              <a:srgbClr val="99CCFF"/>
            </a:solidFill>
            <a:ln w="9525">
              <a:solidFill>
                <a:srgbClr val="99CCFF"/>
              </a:solidFill>
              <a:round/>
              <a:headEnd/>
              <a:tailEnd/>
            </a:ln>
          </p:spPr>
          <p:txBody>
            <a:bodyPr/>
            <a:lstStyle/>
            <a:p>
              <a:endParaRPr lang="en-US"/>
            </a:p>
          </p:txBody>
        </p:sp>
        <p:sp>
          <p:nvSpPr>
            <p:cNvPr id="102460" name="Oval 62"/>
            <p:cNvSpPr>
              <a:spLocks noChangeArrowheads="1"/>
            </p:cNvSpPr>
            <p:nvPr/>
          </p:nvSpPr>
          <p:spPr bwMode="auto">
            <a:xfrm>
              <a:off x="1605" y="1488"/>
              <a:ext cx="311" cy="312"/>
            </a:xfrm>
            <a:prstGeom prst="ellipse">
              <a:avLst/>
            </a:prstGeom>
            <a:solidFill>
              <a:srgbClr val="99CCFF"/>
            </a:solidFill>
            <a:ln w="9525">
              <a:solidFill>
                <a:srgbClr val="99CCFF"/>
              </a:solidFill>
              <a:round/>
              <a:headEnd/>
              <a:tailEnd/>
            </a:ln>
          </p:spPr>
          <p:txBody>
            <a:bodyPr/>
            <a:lstStyle/>
            <a:p>
              <a:endParaRPr lang="en-US"/>
            </a:p>
          </p:txBody>
        </p:sp>
        <p:sp>
          <p:nvSpPr>
            <p:cNvPr id="102461" name="Oval 63"/>
            <p:cNvSpPr>
              <a:spLocks noChangeArrowheads="1"/>
            </p:cNvSpPr>
            <p:nvPr/>
          </p:nvSpPr>
          <p:spPr bwMode="auto">
            <a:xfrm>
              <a:off x="1602" y="1681"/>
              <a:ext cx="366" cy="333"/>
            </a:xfrm>
            <a:prstGeom prst="ellipse">
              <a:avLst/>
            </a:prstGeom>
            <a:solidFill>
              <a:srgbClr val="99CCFF"/>
            </a:solidFill>
            <a:ln w="9525">
              <a:solidFill>
                <a:srgbClr val="99CCFF"/>
              </a:solidFill>
              <a:round/>
              <a:headEnd/>
              <a:tailEnd/>
            </a:ln>
          </p:spPr>
          <p:txBody>
            <a:bodyPr/>
            <a:lstStyle/>
            <a:p>
              <a:endParaRPr lang="en-US"/>
            </a:p>
          </p:txBody>
        </p:sp>
        <p:sp>
          <p:nvSpPr>
            <p:cNvPr id="102462" name="Oval 64"/>
            <p:cNvSpPr>
              <a:spLocks noChangeArrowheads="1"/>
            </p:cNvSpPr>
            <p:nvPr/>
          </p:nvSpPr>
          <p:spPr bwMode="auto">
            <a:xfrm>
              <a:off x="1569" y="1751"/>
              <a:ext cx="364" cy="547"/>
            </a:xfrm>
            <a:prstGeom prst="ellipse">
              <a:avLst/>
            </a:prstGeom>
            <a:solidFill>
              <a:srgbClr val="99CCFF"/>
            </a:solidFill>
            <a:ln w="9525">
              <a:solidFill>
                <a:srgbClr val="99CCFF"/>
              </a:solidFill>
              <a:round/>
              <a:headEnd/>
              <a:tailEnd/>
            </a:ln>
          </p:spPr>
          <p:txBody>
            <a:bodyPr/>
            <a:lstStyle/>
            <a:p>
              <a:endParaRPr lang="en-US"/>
            </a:p>
          </p:txBody>
        </p:sp>
        <p:sp>
          <p:nvSpPr>
            <p:cNvPr id="102463" name="Oval 65"/>
            <p:cNvSpPr>
              <a:spLocks noChangeArrowheads="1"/>
            </p:cNvSpPr>
            <p:nvPr/>
          </p:nvSpPr>
          <p:spPr bwMode="auto">
            <a:xfrm>
              <a:off x="912" y="1434"/>
              <a:ext cx="1008" cy="918"/>
            </a:xfrm>
            <a:prstGeom prst="ellipse">
              <a:avLst/>
            </a:prstGeom>
            <a:solidFill>
              <a:srgbClr val="99CCFF"/>
            </a:solidFill>
            <a:ln w="9525">
              <a:solidFill>
                <a:srgbClr val="99CCFF"/>
              </a:solidFill>
              <a:round/>
              <a:headEnd/>
              <a:tailEnd/>
            </a:ln>
          </p:spPr>
          <p:txBody>
            <a:bodyPr/>
            <a:lstStyle/>
            <a:p>
              <a:endParaRPr lang="en-US"/>
            </a:p>
          </p:txBody>
        </p:sp>
      </p:grpSp>
      <p:grpSp>
        <p:nvGrpSpPr>
          <p:cNvPr id="102411" name="Group 66"/>
          <p:cNvGrpSpPr>
            <a:grpSpLocks/>
          </p:cNvGrpSpPr>
          <p:nvPr/>
        </p:nvGrpSpPr>
        <p:grpSpPr bwMode="auto">
          <a:xfrm>
            <a:off x="5610225" y="4648200"/>
            <a:ext cx="2179638" cy="1447800"/>
            <a:chOff x="832" y="1344"/>
            <a:chExt cx="1136" cy="1024"/>
          </a:xfrm>
        </p:grpSpPr>
        <p:sp>
          <p:nvSpPr>
            <p:cNvPr id="102446" name="Oval 67"/>
            <p:cNvSpPr>
              <a:spLocks noChangeArrowheads="1"/>
            </p:cNvSpPr>
            <p:nvPr/>
          </p:nvSpPr>
          <p:spPr bwMode="auto">
            <a:xfrm>
              <a:off x="1220" y="1344"/>
              <a:ext cx="495" cy="424"/>
            </a:xfrm>
            <a:prstGeom prst="ellipse">
              <a:avLst/>
            </a:prstGeom>
            <a:solidFill>
              <a:srgbClr val="99FF66"/>
            </a:solidFill>
            <a:ln w="9525">
              <a:solidFill>
                <a:srgbClr val="99FF66"/>
              </a:solidFill>
              <a:round/>
              <a:headEnd/>
              <a:tailEnd/>
            </a:ln>
          </p:spPr>
          <p:txBody>
            <a:bodyPr/>
            <a:lstStyle/>
            <a:p>
              <a:endParaRPr lang="en-US"/>
            </a:p>
          </p:txBody>
        </p:sp>
        <p:sp>
          <p:nvSpPr>
            <p:cNvPr id="102447" name="Oval 68"/>
            <p:cNvSpPr>
              <a:spLocks noChangeArrowheads="1"/>
            </p:cNvSpPr>
            <p:nvPr/>
          </p:nvSpPr>
          <p:spPr bwMode="auto">
            <a:xfrm>
              <a:off x="948" y="1455"/>
              <a:ext cx="379" cy="424"/>
            </a:xfrm>
            <a:prstGeom prst="ellipse">
              <a:avLst/>
            </a:prstGeom>
            <a:solidFill>
              <a:srgbClr val="99FF66"/>
            </a:solidFill>
            <a:ln w="9525">
              <a:solidFill>
                <a:srgbClr val="99FF66"/>
              </a:solidFill>
              <a:round/>
              <a:headEnd/>
              <a:tailEnd/>
            </a:ln>
          </p:spPr>
          <p:txBody>
            <a:bodyPr/>
            <a:lstStyle/>
            <a:p>
              <a:endParaRPr lang="en-US"/>
            </a:p>
          </p:txBody>
        </p:sp>
        <p:sp>
          <p:nvSpPr>
            <p:cNvPr id="102448" name="Oval 69"/>
            <p:cNvSpPr>
              <a:spLocks noChangeArrowheads="1"/>
            </p:cNvSpPr>
            <p:nvPr/>
          </p:nvSpPr>
          <p:spPr bwMode="auto">
            <a:xfrm>
              <a:off x="832" y="1710"/>
              <a:ext cx="256" cy="306"/>
            </a:xfrm>
            <a:prstGeom prst="ellipse">
              <a:avLst/>
            </a:prstGeom>
            <a:solidFill>
              <a:srgbClr val="99FF66"/>
            </a:solidFill>
            <a:ln w="9525">
              <a:solidFill>
                <a:srgbClr val="99FF66"/>
              </a:solidFill>
              <a:round/>
              <a:headEnd/>
              <a:tailEnd/>
            </a:ln>
          </p:spPr>
          <p:txBody>
            <a:bodyPr/>
            <a:lstStyle/>
            <a:p>
              <a:endParaRPr lang="en-US"/>
            </a:p>
          </p:txBody>
        </p:sp>
        <p:sp>
          <p:nvSpPr>
            <p:cNvPr id="102449" name="Oval 70"/>
            <p:cNvSpPr>
              <a:spLocks noChangeArrowheads="1"/>
            </p:cNvSpPr>
            <p:nvPr/>
          </p:nvSpPr>
          <p:spPr bwMode="auto">
            <a:xfrm>
              <a:off x="909" y="1862"/>
              <a:ext cx="435" cy="442"/>
            </a:xfrm>
            <a:prstGeom prst="ellipse">
              <a:avLst/>
            </a:prstGeom>
            <a:solidFill>
              <a:srgbClr val="99FF66"/>
            </a:solidFill>
            <a:ln w="9525">
              <a:solidFill>
                <a:srgbClr val="99FF66"/>
              </a:solidFill>
              <a:round/>
              <a:headEnd/>
              <a:tailEnd/>
            </a:ln>
          </p:spPr>
          <p:txBody>
            <a:bodyPr/>
            <a:lstStyle/>
            <a:p>
              <a:endParaRPr lang="en-US"/>
            </a:p>
          </p:txBody>
        </p:sp>
        <p:sp>
          <p:nvSpPr>
            <p:cNvPr id="102450" name="Oval 71"/>
            <p:cNvSpPr>
              <a:spLocks noChangeArrowheads="1"/>
            </p:cNvSpPr>
            <p:nvPr/>
          </p:nvSpPr>
          <p:spPr bwMode="auto">
            <a:xfrm>
              <a:off x="1086" y="1924"/>
              <a:ext cx="671" cy="444"/>
            </a:xfrm>
            <a:prstGeom prst="ellipse">
              <a:avLst/>
            </a:prstGeom>
            <a:solidFill>
              <a:srgbClr val="99FF66"/>
            </a:solidFill>
            <a:ln w="9525">
              <a:solidFill>
                <a:srgbClr val="99FF66"/>
              </a:solidFill>
              <a:round/>
              <a:headEnd/>
              <a:tailEnd/>
            </a:ln>
          </p:spPr>
          <p:txBody>
            <a:bodyPr/>
            <a:lstStyle/>
            <a:p>
              <a:endParaRPr lang="en-US"/>
            </a:p>
          </p:txBody>
        </p:sp>
        <p:sp>
          <p:nvSpPr>
            <p:cNvPr id="102451" name="Oval 72"/>
            <p:cNvSpPr>
              <a:spLocks noChangeArrowheads="1"/>
            </p:cNvSpPr>
            <p:nvPr/>
          </p:nvSpPr>
          <p:spPr bwMode="auto">
            <a:xfrm>
              <a:off x="1605" y="1488"/>
              <a:ext cx="311" cy="312"/>
            </a:xfrm>
            <a:prstGeom prst="ellipse">
              <a:avLst/>
            </a:prstGeom>
            <a:solidFill>
              <a:srgbClr val="99FF66"/>
            </a:solidFill>
            <a:ln w="9525">
              <a:solidFill>
                <a:srgbClr val="99FF66"/>
              </a:solidFill>
              <a:round/>
              <a:headEnd/>
              <a:tailEnd/>
            </a:ln>
          </p:spPr>
          <p:txBody>
            <a:bodyPr/>
            <a:lstStyle/>
            <a:p>
              <a:endParaRPr lang="en-US"/>
            </a:p>
          </p:txBody>
        </p:sp>
        <p:sp>
          <p:nvSpPr>
            <p:cNvPr id="102452" name="Oval 73"/>
            <p:cNvSpPr>
              <a:spLocks noChangeArrowheads="1"/>
            </p:cNvSpPr>
            <p:nvPr/>
          </p:nvSpPr>
          <p:spPr bwMode="auto">
            <a:xfrm>
              <a:off x="1602" y="1681"/>
              <a:ext cx="366" cy="333"/>
            </a:xfrm>
            <a:prstGeom prst="ellipse">
              <a:avLst/>
            </a:prstGeom>
            <a:solidFill>
              <a:srgbClr val="99FF66"/>
            </a:solidFill>
            <a:ln w="9525">
              <a:solidFill>
                <a:srgbClr val="99FF66"/>
              </a:solidFill>
              <a:round/>
              <a:headEnd/>
              <a:tailEnd/>
            </a:ln>
          </p:spPr>
          <p:txBody>
            <a:bodyPr/>
            <a:lstStyle/>
            <a:p>
              <a:endParaRPr lang="en-US"/>
            </a:p>
          </p:txBody>
        </p:sp>
        <p:sp>
          <p:nvSpPr>
            <p:cNvPr id="102453" name="Oval 74"/>
            <p:cNvSpPr>
              <a:spLocks noChangeArrowheads="1"/>
            </p:cNvSpPr>
            <p:nvPr/>
          </p:nvSpPr>
          <p:spPr bwMode="auto">
            <a:xfrm>
              <a:off x="1569" y="1751"/>
              <a:ext cx="364" cy="547"/>
            </a:xfrm>
            <a:prstGeom prst="ellipse">
              <a:avLst/>
            </a:prstGeom>
            <a:solidFill>
              <a:srgbClr val="99FF66"/>
            </a:solidFill>
            <a:ln w="9525">
              <a:solidFill>
                <a:srgbClr val="99FF66"/>
              </a:solidFill>
              <a:round/>
              <a:headEnd/>
              <a:tailEnd/>
            </a:ln>
          </p:spPr>
          <p:txBody>
            <a:bodyPr/>
            <a:lstStyle/>
            <a:p>
              <a:endParaRPr lang="en-US"/>
            </a:p>
          </p:txBody>
        </p:sp>
        <p:sp>
          <p:nvSpPr>
            <p:cNvPr id="102454" name="Oval 75"/>
            <p:cNvSpPr>
              <a:spLocks noChangeArrowheads="1"/>
            </p:cNvSpPr>
            <p:nvPr/>
          </p:nvSpPr>
          <p:spPr bwMode="auto">
            <a:xfrm>
              <a:off x="912" y="1434"/>
              <a:ext cx="1008" cy="918"/>
            </a:xfrm>
            <a:prstGeom prst="ellipse">
              <a:avLst/>
            </a:prstGeom>
            <a:solidFill>
              <a:srgbClr val="99FF66"/>
            </a:solidFill>
            <a:ln w="9525">
              <a:solidFill>
                <a:srgbClr val="99FF66"/>
              </a:solidFill>
              <a:round/>
              <a:headEnd/>
              <a:tailEnd/>
            </a:ln>
          </p:spPr>
          <p:txBody>
            <a:bodyPr/>
            <a:lstStyle/>
            <a:p>
              <a:endParaRPr lang="en-US"/>
            </a:p>
          </p:txBody>
        </p:sp>
      </p:grpSp>
      <p:grpSp>
        <p:nvGrpSpPr>
          <p:cNvPr id="102412" name="Group 76"/>
          <p:cNvGrpSpPr>
            <a:grpSpLocks/>
          </p:cNvGrpSpPr>
          <p:nvPr/>
        </p:nvGrpSpPr>
        <p:grpSpPr bwMode="auto">
          <a:xfrm>
            <a:off x="3446463" y="4038600"/>
            <a:ext cx="2438400" cy="1447800"/>
            <a:chOff x="832" y="1344"/>
            <a:chExt cx="1136" cy="1024"/>
          </a:xfrm>
        </p:grpSpPr>
        <p:sp>
          <p:nvSpPr>
            <p:cNvPr id="102437" name="Oval 77"/>
            <p:cNvSpPr>
              <a:spLocks noChangeArrowheads="1"/>
            </p:cNvSpPr>
            <p:nvPr/>
          </p:nvSpPr>
          <p:spPr bwMode="auto">
            <a:xfrm>
              <a:off x="1220" y="1344"/>
              <a:ext cx="495" cy="424"/>
            </a:xfrm>
            <a:prstGeom prst="ellipse">
              <a:avLst/>
            </a:prstGeom>
            <a:solidFill>
              <a:srgbClr val="FFCC00"/>
            </a:solidFill>
            <a:ln w="9525">
              <a:solidFill>
                <a:srgbClr val="FFCC00"/>
              </a:solidFill>
              <a:round/>
              <a:headEnd/>
              <a:tailEnd/>
            </a:ln>
          </p:spPr>
          <p:txBody>
            <a:bodyPr/>
            <a:lstStyle/>
            <a:p>
              <a:endParaRPr lang="en-US"/>
            </a:p>
          </p:txBody>
        </p:sp>
        <p:sp>
          <p:nvSpPr>
            <p:cNvPr id="102438" name="Oval 78"/>
            <p:cNvSpPr>
              <a:spLocks noChangeArrowheads="1"/>
            </p:cNvSpPr>
            <p:nvPr/>
          </p:nvSpPr>
          <p:spPr bwMode="auto">
            <a:xfrm>
              <a:off x="948" y="1455"/>
              <a:ext cx="379" cy="424"/>
            </a:xfrm>
            <a:prstGeom prst="ellipse">
              <a:avLst/>
            </a:prstGeom>
            <a:solidFill>
              <a:srgbClr val="FFCC00"/>
            </a:solidFill>
            <a:ln w="9525">
              <a:solidFill>
                <a:srgbClr val="FFCC00"/>
              </a:solidFill>
              <a:round/>
              <a:headEnd/>
              <a:tailEnd/>
            </a:ln>
          </p:spPr>
          <p:txBody>
            <a:bodyPr/>
            <a:lstStyle/>
            <a:p>
              <a:endParaRPr lang="en-US"/>
            </a:p>
          </p:txBody>
        </p:sp>
        <p:sp>
          <p:nvSpPr>
            <p:cNvPr id="102439" name="Oval 79"/>
            <p:cNvSpPr>
              <a:spLocks noChangeArrowheads="1"/>
            </p:cNvSpPr>
            <p:nvPr/>
          </p:nvSpPr>
          <p:spPr bwMode="auto">
            <a:xfrm>
              <a:off x="832" y="1710"/>
              <a:ext cx="256" cy="306"/>
            </a:xfrm>
            <a:prstGeom prst="ellipse">
              <a:avLst/>
            </a:prstGeom>
            <a:solidFill>
              <a:srgbClr val="FFCC00"/>
            </a:solidFill>
            <a:ln w="9525">
              <a:solidFill>
                <a:srgbClr val="FFCC00"/>
              </a:solidFill>
              <a:round/>
              <a:headEnd/>
              <a:tailEnd/>
            </a:ln>
          </p:spPr>
          <p:txBody>
            <a:bodyPr/>
            <a:lstStyle/>
            <a:p>
              <a:endParaRPr lang="en-US"/>
            </a:p>
          </p:txBody>
        </p:sp>
        <p:sp>
          <p:nvSpPr>
            <p:cNvPr id="102440" name="Oval 80"/>
            <p:cNvSpPr>
              <a:spLocks noChangeArrowheads="1"/>
            </p:cNvSpPr>
            <p:nvPr/>
          </p:nvSpPr>
          <p:spPr bwMode="auto">
            <a:xfrm>
              <a:off x="909" y="1862"/>
              <a:ext cx="435" cy="442"/>
            </a:xfrm>
            <a:prstGeom prst="ellipse">
              <a:avLst/>
            </a:prstGeom>
            <a:solidFill>
              <a:srgbClr val="FFCC00"/>
            </a:solidFill>
            <a:ln w="9525">
              <a:solidFill>
                <a:srgbClr val="FFCC00"/>
              </a:solidFill>
              <a:round/>
              <a:headEnd/>
              <a:tailEnd/>
            </a:ln>
          </p:spPr>
          <p:txBody>
            <a:bodyPr/>
            <a:lstStyle/>
            <a:p>
              <a:endParaRPr lang="en-US"/>
            </a:p>
          </p:txBody>
        </p:sp>
        <p:sp>
          <p:nvSpPr>
            <p:cNvPr id="102441" name="Oval 81"/>
            <p:cNvSpPr>
              <a:spLocks noChangeArrowheads="1"/>
            </p:cNvSpPr>
            <p:nvPr/>
          </p:nvSpPr>
          <p:spPr bwMode="auto">
            <a:xfrm>
              <a:off x="1086" y="1924"/>
              <a:ext cx="671" cy="444"/>
            </a:xfrm>
            <a:prstGeom prst="ellipse">
              <a:avLst/>
            </a:prstGeom>
            <a:solidFill>
              <a:srgbClr val="FFCC00"/>
            </a:solidFill>
            <a:ln w="9525">
              <a:solidFill>
                <a:srgbClr val="FFCC00"/>
              </a:solidFill>
              <a:round/>
              <a:headEnd/>
              <a:tailEnd/>
            </a:ln>
          </p:spPr>
          <p:txBody>
            <a:bodyPr/>
            <a:lstStyle/>
            <a:p>
              <a:endParaRPr lang="en-US"/>
            </a:p>
          </p:txBody>
        </p:sp>
        <p:sp>
          <p:nvSpPr>
            <p:cNvPr id="102442" name="Oval 82"/>
            <p:cNvSpPr>
              <a:spLocks noChangeArrowheads="1"/>
            </p:cNvSpPr>
            <p:nvPr/>
          </p:nvSpPr>
          <p:spPr bwMode="auto">
            <a:xfrm>
              <a:off x="1605" y="1488"/>
              <a:ext cx="311" cy="312"/>
            </a:xfrm>
            <a:prstGeom prst="ellipse">
              <a:avLst/>
            </a:prstGeom>
            <a:solidFill>
              <a:srgbClr val="FFCC00"/>
            </a:solidFill>
            <a:ln w="9525">
              <a:solidFill>
                <a:srgbClr val="FFCC00"/>
              </a:solidFill>
              <a:round/>
              <a:headEnd/>
              <a:tailEnd/>
            </a:ln>
          </p:spPr>
          <p:txBody>
            <a:bodyPr/>
            <a:lstStyle/>
            <a:p>
              <a:endParaRPr lang="en-US"/>
            </a:p>
          </p:txBody>
        </p:sp>
        <p:sp>
          <p:nvSpPr>
            <p:cNvPr id="102443" name="Oval 83"/>
            <p:cNvSpPr>
              <a:spLocks noChangeArrowheads="1"/>
            </p:cNvSpPr>
            <p:nvPr/>
          </p:nvSpPr>
          <p:spPr bwMode="auto">
            <a:xfrm>
              <a:off x="1602" y="1681"/>
              <a:ext cx="366" cy="333"/>
            </a:xfrm>
            <a:prstGeom prst="ellipse">
              <a:avLst/>
            </a:prstGeom>
            <a:solidFill>
              <a:srgbClr val="FFCC00"/>
            </a:solidFill>
            <a:ln w="9525">
              <a:solidFill>
                <a:srgbClr val="FFCC00"/>
              </a:solidFill>
              <a:round/>
              <a:headEnd/>
              <a:tailEnd/>
            </a:ln>
          </p:spPr>
          <p:txBody>
            <a:bodyPr/>
            <a:lstStyle/>
            <a:p>
              <a:endParaRPr lang="en-US"/>
            </a:p>
          </p:txBody>
        </p:sp>
        <p:sp>
          <p:nvSpPr>
            <p:cNvPr id="102444" name="Oval 84"/>
            <p:cNvSpPr>
              <a:spLocks noChangeArrowheads="1"/>
            </p:cNvSpPr>
            <p:nvPr/>
          </p:nvSpPr>
          <p:spPr bwMode="auto">
            <a:xfrm>
              <a:off x="1569" y="1751"/>
              <a:ext cx="364" cy="547"/>
            </a:xfrm>
            <a:prstGeom prst="ellipse">
              <a:avLst/>
            </a:prstGeom>
            <a:solidFill>
              <a:srgbClr val="FFCC00"/>
            </a:solidFill>
            <a:ln w="9525">
              <a:solidFill>
                <a:srgbClr val="FFCC00"/>
              </a:solidFill>
              <a:round/>
              <a:headEnd/>
              <a:tailEnd/>
            </a:ln>
          </p:spPr>
          <p:txBody>
            <a:bodyPr/>
            <a:lstStyle/>
            <a:p>
              <a:endParaRPr lang="en-US"/>
            </a:p>
          </p:txBody>
        </p:sp>
        <p:sp>
          <p:nvSpPr>
            <p:cNvPr id="102445" name="Oval 85"/>
            <p:cNvSpPr>
              <a:spLocks noChangeArrowheads="1"/>
            </p:cNvSpPr>
            <p:nvPr/>
          </p:nvSpPr>
          <p:spPr bwMode="auto">
            <a:xfrm>
              <a:off x="912" y="1434"/>
              <a:ext cx="1008" cy="918"/>
            </a:xfrm>
            <a:prstGeom prst="ellipse">
              <a:avLst/>
            </a:prstGeom>
            <a:solidFill>
              <a:srgbClr val="FFCC00"/>
            </a:solidFill>
            <a:ln w="9525">
              <a:solidFill>
                <a:srgbClr val="FFCC00"/>
              </a:solidFill>
              <a:round/>
              <a:headEnd/>
              <a:tailEnd/>
            </a:ln>
          </p:spPr>
          <p:txBody>
            <a:bodyPr/>
            <a:lstStyle/>
            <a:p>
              <a:endParaRPr lang="en-US"/>
            </a:p>
          </p:txBody>
        </p:sp>
      </p:grpSp>
      <p:sp>
        <p:nvSpPr>
          <p:cNvPr id="102413" name="Text Box 86"/>
          <p:cNvSpPr txBox="1">
            <a:spLocks noChangeArrowheads="1"/>
          </p:cNvSpPr>
          <p:nvPr/>
        </p:nvSpPr>
        <p:spPr bwMode="auto">
          <a:xfrm>
            <a:off x="588963" y="6219825"/>
            <a:ext cx="8016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Clients</a:t>
            </a:r>
          </a:p>
        </p:txBody>
      </p:sp>
      <p:sp>
        <p:nvSpPr>
          <p:cNvPr id="102414" name="Text Box 87"/>
          <p:cNvSpPr txBox="1">
            <a:spLocks noChangeArrowheads="1"/>
          </p:cNvSpPr>
          <p:nvPr/>
        </p:nvSpPr>
        <p:spPr bwMode="auto">
          <a:xfrm>
            <a:off x="3979863" y="4419600"/>
            <a:ext cx="1468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Backbone ISP</a:t>
            </a:r>
          </a:p>
        </p:txBody>
      </p:sp>
      <p:sp>
        <p:nvSpPr>
          <p:cNvPr id="102415" name="Text Box 88"/>
          <p:cNvSpPr txBox="1">
            <a:spLocks noChangeArrowheads="1"/>
          </p:cNvSpPr>
          <p:nvPr/>
        </p:nvSpPr>
        <p:spPr bwMode="auto">
          <a:xfrm>
            <a:off x="2212975" y="5091113"/>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ISP-1</a:t>
            </a:r>
          </a:p>
        </p:txBody>
      </p:sp>
      <p:sp>
        <p:nvSpPr>
          <p:cNvPr id="102416" name="Text Box 89"/>
          <p:cNvSpPr txBox="1">
            <a:spLocks noChangeArrowheads="1"/>
          </p:cNvSpPr>
          <p:nvPr/>
        </p:nvSpPr>
        <p:spPr bwMode="auto">
          <a:xfrm>
            <a:off x="6415088" y="51054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ISP-2</a:t>
            </a:r>
          </a:p>
        </p:txBody>
      </p:sp>
      <p:sp>
        <p:nvSpPr>
          <p:cNvPr id="102417" name="Text Box 90"/>
          <p:cNvSpPr txBox="1">
            <a:spLocks noChangeArrowheads="1"/>
          </p:cNvSpPr>
          <p:nvPr/>
        </p:nvSpPr>
        <p:spPr bwMode="auto">
          <a:xfrm>
            <a:off x="4876800" y="2743200"/>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Server</a:t>
            </a:r>
          </a:p>
        </p:txBody>
      </p:sp>
      <p:graphicFrame>
        <p:nvGraphicFramePr>
          <p:cNvPr id="102402" name="Object 2"/>
          <p:cNvGraphicFramePr>
            <a:graphicFrameLocks noChangeAspect="1"/>
          </p:cNvGraphicFramePr>
          <p:nvPr/>
        </p:nvGraphicFramePr>
        <p:xfrm>
          <a:off x="4589463" y="2667000"/>
          <a:ext cx="314325" cy="515938"/>
        </p:xfrm>
        <a:graphic>
          <a:graphicData uri="http://schemas.openxmlformats.org/presentationml/2006/ole">
            <mc:AlternateContent xmlns:mc="http://schemas.openxmlformats.org/markup-compatibility/2006">
              <mc:Choice xmlns:v="urn:schemas-microsoft-com:vml" Requires="v">
                <p:oleObj spid="_x0000_s588933" name="Clip" r:id="rId4" imgW="2107949" imgH="3470495" progId="MS_ClipArt_Gallery.5">
                  <p:embed/>
                </p:oleObj>
              </mc:Choice>
              <mc:Fallback>
                <p:oleObj name="Clip" r:id="rId4" imgW="2107949" imgH="3470495"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9463" y="2667000"/>
                        <a:ext cx="3143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2418" name="Rectangle 92"/>
          <p:cNvSpPr>
            <a:spLocks noChangeArrowheads="1"/>
          </p:cNvSpPr>
          <p:nvPr/>
        </p:nvSpPr>
        <p:spPr bwMode="auto">
          <a:xfrm>
            <a:off x="4208463" y="3657600"/>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19" name="Rectangle 93"/>
          <p:cNvSpPr>
            <a:spLocks noChangeArrowheads="1"/>
          </p:cNvSpPr>
          <p:nvPr/>
        </p:nvSpPr>
        <p:spPr bwMode="auto">
          <a:xfrm>
            <a:off x="4741863" y="3657600"/>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0" name="Rectangle 94"/>
          <p:cNvSpPr>
            <a:spLocks noChangeArrowheads="1"/>
          </p:cNvSpPr>
          <p:nvPr/>
        </p:nvSpPr>
        <p:spPr bwMode="auto">
          <a:xfrm>
            <a:off x="5199063" y="3657600"/>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1" name="Oval 95"/>
          <p:cNvSpPr>
            <a:spLocks noChangeArrowheads="1"/>
          </p:cNvSpPr>
          <p:nvPr/>
        </p:nvSpPr>
        <p:spPr bwMode="auto">
          <a:xfrm>
            <a:off x="3752850" y="3500438"/>
            <a:ext cx="1979613" cy="457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102422" name="Line 96"/>
          <p:cNvSpPr>
            <a:spLocks noChangeShapeType="1"/>
          </p:cNvSpPr>
          <p:nvPr/>
        </p:nvSpPr>
        <p:spPr bwMode="auto">
          <a:xfrm>
            <a:off x="4741863" y="3124200"/>
            <a:ext cx="0" cy="3810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2423" name="Text Box 97"/>
          <p:cNvSpPr txBox="1">
            <a:spLocks noChangeArrowheads="1"/>
          </p:cNvSpPr>
          <p:nvPr/>
        </p:nvSpPr>
        <p:spPr bwMode="auto">
          <a:xfrm>
            <a:off x="2074863" y="3552825"/>
            <a:ext cx="16494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Reverse proxies</a:t>
            </a:r>
          </a:p>
        </p:txBody>
      </p:sp>
      <p:sp>
        <p:nvSpPr>
          <p:cNvPr id="102424" name="Rectangle 98"/>
          <p:cNvSpPr>
            <a:spLocks noChangeArrowheads="1"/>
          </p:cNvSpPr>
          <p:nvPr/>
        </p:nvSpPr>
        <p:spPr bwMode="auto">
          <a:xfrm>
            <a:off x="2303463" y="5567363"/>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5" name="Rectangle 99"/>
          <p:cNvSpPr>
            <a:spLocks noChangeArrowheads="1"/>
          </p:cNvSpPr>
          <p:nvPr/>
        </p:nvSpPr>
        <p:spPr bwMode="auto">
          <a:xfrm>
            <a:off x="2760663" y="5567363"/>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6" name="Oval 100"/>
          <p:cNvSpPr>
            <a:spLocks noChangeArrowheads="1"/>
          </p:cNvSpPr>
          <p:nvPr/>
        </p:nvSpPr>
        <p:spPr bwMode="auto">
          <a:xfrm>
            <a:off x="2074863" y="5410200"/>
            <a:ext cx="1066800" cy="457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102427" name="Rectangle 101"/>
          <p:cNvSpPr>
            <a:spLocks noChangeArrowheads="1"/>
          </p:cNvSpPr>
          <p:nvPr/>
        </p:nvSpPr>
        <p:spPr bwMode="auto">
          <a:xfrm>
            <a:off x="6570663" y="5567363"/>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8" name="Rectangle 102"/>
          <p:cNvSpPr>
            <a:spLocks noChangeArrowheads="1"/>
          </p:cNvSpPr>
          <p:nvPr/>
        </p:nvSpPr>
        <p:spPr bwMode="auto">
          <a:xfrm>
            <a:off x="7027863" y="5567363"/>
            <a:ext cx="236537"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2429" name="Oval 103"/>
          <p:cNvSpPr>
            <a:spLocks noChangeArrowheads="1"/>
          </p:cNvSpPr>
          <p:nvPr/>
        </p:nvSpPr>
        <p:spPr bwMode="auto">
          <a:xfrm>
            <a:off x="6342063" y="5410200"/>
            <a:ext cx="1066800" cy="457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102430" name="Freeform 104"/>
          <p:cNvSpPr>
            <a:spLocks/>
          </p:cNvSpPr>
          <p:nvPr/>
        </p:nvSpPr>
        <p:spPr bwMode="auto">
          <a:xfrm>
            <a:off x="2836863" y="3962400"/>
            <a:ext cx="1828800" cy="1447800"/>
          </a:xfrm>
          <a:custGeom>
            <a:avLst/>
            <a:gdLst>
              <a:gd name="T0" fmla="*/ 1828800 w 1152"/>
              <a:gd name="T1" fmla="*/ 0 h 912"/>
              <a:gd name="T2" fmla="*/ 1676400 w 1152"/>
              <a:gd name="T3" fmla="*/ 304800 h 912"/>
              <a:gd name="T4" fmla="*/ 0 w 1152"/>
              <a:gd name="T5" fmla="*/ 1447800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1152" y="0"/>
                </a:moveTo>
                <a:lnTo>
                  <a:pt x="1056" y="192"/>
                </a:lnTo>
                <a:lnTo>
                  <a:pt x="0" y="91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2431" name="Freeform 105"/>
          <p:cNvSpPr>
            <a:spLocks/>
          </p:cNvSpPr>
          <p:nvPr/>
        </p:nvSpPr>
        <p:spPr bwMode="auto">
          <a:xfrm>
            <a:off x="4894263" y="3962400"/>
            <a:ext cx="1676400" cy="1447800"/>
          </a:xfrm>
          <a:custGeom>
            <a:avLst/>
            <a:gdLst>
              <a:gd name="T0" fmla="*/ 0 w 1056"/>
              <a:gd name="T1" fmla="*/ 0 h 912"/>
              <a:gd name="T2" fmla="*/ 304800 w 1056"/>
              <a:gd name="T3" fmla="*/ 533400 h 912"/>
              <a:gd name="T4" fmla="*/ 1676400 w 1056"/>
              <a:gd name="T5" fmla="*/ 1447800 h 912"/>
              <a:gd name="T6" fmla="*/ 0 60000 65536"/>
              <a:gd name="T7" fmla="*/ 0 60000 65536"/>
              <a:gd name="T8" fmla="*/ 0 60000 65536"/>
              <a:gd name="T9" fmla="*/ 0 w 1056"/>
              <a:gd name="T10" fmla="*/ 0 h 912"/>
              <a:gd name="T11" fmla="*/ 1056 w 1056"/>
              <a:gd name="T12" fmla="*/ 912 h 912"/>
            </a:gdLst>
            <a:ahLst/>
            <a:cxnLst>
              <a:cxn ang="T6">
                <a:pos x="T0" y="T1"/>
              </a:cxn>
              <a:cxn ang="T7">
                <a:pos x="T2" y="T3"/>
              </a:cxn>
              <a:cxn ang="T8">
                <a:pos x="T4" y="T5"/>
              </a:cxn>
            </a:cxnLst>
            <a:rect l="T9" t="T10" r="T11" b="T12"/>
            <a:pathLst>
              <a:path w="1056" h="912">
                <a:moveTo>
                  <a:pt x="0" y="0"/>
                </a:moveTo>
                <a:lnTo>
                  <a:pt x="192" y="336"/>
                </a:lnTo>
                <a:lnTo>
                  <a:pt x="1056" y="912"/>
                </a:lnTo>
              </a:path>
            </a:pathLst>
          </a:custGeom>
          <a:noFill/>
          <a:ln w="25400">
            <a:solidFill>
              <a:schemeClr val="tx2"/>
            </a:solidFill>
            <a:round/>
            <a:headEnd/>
            <a:tailEnd type="triangle" w="med" len="me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2432" name="Line 106"/>
          <p:cNvSpPr>
            <a:spLocks noChangeShapeType="1"/>
          </p:cNvSpPr>
          <p:nvPr/>
        </p:nvSpPr>
        <p:spPr bwMode="auto">
          <a:xfrm flipH="1">
            <a:off x="1541463" y="5791200"/>
            <a:ext cx="685800" cy="3810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2433" name="Line 107"/>
          <p:cNvSpPr>
            <a:spLocks noChangeShapeType="1"/>
          </p:cNvSpPr>
          <p:nvPr/>
        </p:nvSpPr>
        <p:spPr bwMode="auto">
          <a:xfrm>
            <a:off x="2836863" y="5867400"/>
            <a:ext cx="45720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2434" name="Line 108"/>
          <p:cNvSpPr>
            <a:spLocks noChangeShapeType="1"/>
          </p:cNvSpPr>
          <p:nvPr/>
        </p:nvSpPr>
        <p:spPr bwMode="auto">
          <a:xfrm flipH="1">
            <a:off x="6418263" y="5867400"/>
            <a:ext cx="45720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2435" name="Line 109"/>
          <p:cNvSpPr>
            <a:spLocks noChangeShapeType="1"/>
          </p:cNvSpPr>
          <p:nvPr/>
        </p:nvSpPr>
        <p:spPr bwMode="auto">
          <a:xfrm>
            <a:off x="7104063" y="5867400"/>
            <a:ext cx="76200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2436" name="Text Box 110"/>
          <p:cNvSpPr txBox="1">
            <a:spLocks noChangeArrowheads="1"/>
          </p:cNvSpPr>
          <p:nvPr/>
        </p:nvSpPr>
        <p:spPr bwMode="auto">
          <a:xfrm>
            <a:off x="398463" y="5381625"/>
            <a:ext cx="1638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solidFill>
                  <a:srgbClr val="FF0000"/>
                </a:solidFill>
                <a:latin typeface="Arial" charset="0"/>
              </a:rPr>
              <a:t>Forward proxies</a:t>
            </a:r>
            <a:endParaRPr lang="en-US" sz="1600" b="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F57962B0-CD1F-2645-8BE7-E56BC5616E0E}" type="slidenum">
              <a:rPr lang="en-US" sz="1400" b="0">
                <a:latin typeface="Times New Roman" charset="0"/>
              </a:rPr>
              <a:pPr eaLnBrk="1" hangingPunct="1"/>
              <a:t>67</a:t>
            </a:fld>
            <a:endParaRPr lang="en-US" sz="1400" b="0">
              <a:latin typeface="Times New Roman" charset="0"/>
            </a:endParaRPr>
          </a:p>
        </p:txBody>
      </p:sp>
      <p:sp>
        <p:nvSpPr>
          <p:cNvPr id="104451" name="Rectangle 2"/>
          <p:cNvSpPr>
            <a:spLocks noGrp="1" noChangeArrowheads="1"/>
          </p:cNvSpPr>
          <p:nvPr>
            <p:ph type="title"/>
          </p:nvPr>
        </p:nvSpPr>
        <p:spPr>
          <a:xfrm>
            <a:off x="304800" y="228600"/>
            <a:ext cx="8610600"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w/ Content Distribution Networks</a:t>
            </a:r>
          </a:p>
        </p:txBody>
      </p:sp>
      <p:sp>
        <p:nvSpPr>
          <p:cNvPr id="99332" name="Rectangle 3"/>
          <p:cNvSpPr>
            <a:spLocks noGrp="1" noChangeArrowheads="1"/>
          </p:cNvSpPr>
          <p:nvPr>
            <p:ph type="body" idx="1"/>
          </p:nvPr>
        </p:nvSpPr>
        <p:spPr/>
        <p:txBody>
          <a:bodyPr/>
          <a:lstStyle/>
          <a:p>
            <a:r>
              <a:rPr lang="en-US">
                <a:latin typeface="Arial" charset="0"/>
                <a:cs typeface="Arial" charset="0"/>
              </a:rPr>
              <a:t>Integrate forward and reverse caching functionality</a:t>
            </a:r>
          </a:p>
          <a:p>
            <a:pPr lvl="1"/>
            <a:r>
              <a:rPr lang="en-US">
                <a:latin typeface="Arial" charset="0"/>
                <a:ea typeface="Arial" charset="0"/>
                <a:cs typeface="Arial" charset="0"/>
              </a:rPr>
              <a:t>One overlay network (usually) administered by one entity</a:t>
            </a:r>
          </a:p>
          <a:p>
            <a:pPr lvl="1"/>
            <a:r>
              <a:rPr lang="en-US" i="1">
                <a:latin typeface="Arial" charset="0"/>
                <a:ea typeface="Arial" charset="0"/>
                <a:cs typeface="Arial" charset="0"/>
              </a:rPr>
              <a:t>e.g.,</a:t>
            </a:r>
            <a:r>
              <a:rPr lang="en-US">
                <a:latin typeface="Arial" charset="0"/>
                <a:ea typeface="Arial" charset="0"/>
                <a:cs typeface="Arial" charset="0"/>
              </a:rPr>
              <a:t> Akamai</a:t>
            </a:r>
          </a:p>
          <a:p>
            <a:r>
              <a:rPr lang="en-US">
                <a:latin typeface="Arial" charset="0"/>
                <a:cs typeface="Arial" charset="0"/>
              </a:rPr>
              <a:t>Provide document caching</a:t>
            </a:r>
          </a:p>
          <a:p>
            <a:pPr lvl="1"/>
            <a:r>
              <a:rPr lang="en-US" b="1">
                <a:latin typeface="Arial" charset="0"/>
                <a:ea typeface="Arial" charset="0"/>
                <a:cs typeface="Arial" charset="0"/>
              </a:rPr>
              <a:t>Pull:</a:t>
            </a:r>
            <a:r>
              <a:rPr lang="en-US">
                <a:latin typeface="Arial" charset="0"/>
                <a:ea typeface="Arial" charset="0"/>
                <a:cs typeface="Arial" charset="0"/>
              </a:rPr>
              <a:t>  Direct result of clients</a:t>
            </a:r>
            <a:r>
              <a:rPr lang="ja-JP" altLang="en-US">
                <a:latin typeface="Arial" charset="0"/>
                <a:ea typeface="Arial" charset="0"/>
                <a:cs typeface="Arial" charset="0"/>
              </a:rPr>
              <a:t>’</a:t>
            </a:r>
            <a:r>
              <a:rPr lang="en-US">
                <a:latin typeface="Arial" charset="0"/>
                <a:ea typeface="Arial" charset="0"/>
                <a:cs typeface="Arial" charset="0"/>
              </a:rPr>
              <a:t> requests </a:t>
            </a:r>
          </a:p>
          <a:p>
            <a:pPr lvl="1"/>
            <a:r>
              <a:rPr lang="en-US" b="1">
                <a:latin typeface="Arial" charset="0"/>
                <a:ea typeface="Arial" charset="0"/>
                <a:cs typeface="Arial" charset="0"/>
              </a:rPr>
              <a:t>Push:  </a:t>
            </a:r>
            <a:r>
              <a:rPr lang="en-US">
                <a:latin typeface="Arial" charset="0"/>
                <a:ea typeface="Arial" charset="0"/>
                <a:cs typeface="Arial" charset="0"/>
              </a:rPr>
              <a:t>Expectation of high access rate</a:t>
            </a:r>
          </a:p>
          <a:p>
            <a:r>
              <a:rPr lang="en-US">
                <a:latin typeface="Arial" charset="0"/>
                <a:cs typeface="Arial" charset="0"/>
              </a:rPr>
              <a:t>Also do some processing</a:t>
            </a:r>
          </a:p>
          <a:p>
            <a:pPr lvl="1"/>
            <a:r>
              <a:rPr lang="en-US">
                <a:latin typeface="Arial" charset="0"/>
                <a:ea typeface="Arial" charset="0"/>
                <a:cs typeface="Arial" charset="0"/>
              </a:rPr>
              <a:t>Handle </a:t>
            </a:r>
            <a:r>
              <a:rPr lang="en-US" i="1">
                <a:latin typeface="Arial" charset="0"/>
                <a:ea typeface="Arial" charset="0"/>
                <a:cs typeface="Arial" charset="0"/>
              </a:rPr>
              <a:t>dynamic</a:t>
            </a:r>
            <a:r>
              <a:rPr lang="en-US">
                <a:latin typeface="Arial" charset="0"/>
                <a:ea typeface="Arial" charset="0"/>
                <a:cs typeface="Arial" charset="0"/>
              </a:rPr>
              <a:t> web pages</a:t>
            </a:r>
          </a:p>
          <a:p>
            <a:pPr lvl="1"/>
            <a:r>
              <a:rPr lang="en-US" i="1">
                <a:latin typeface="Arial" charset="0"/>
                <a:ea typeface="Arial" charset="0"/>
                <a:cs typeface="Arial" charset="0"/>
              </a:rPr>
              <a:t>Transcoding</a:t>
            </a:r>
            <a:r>
              <a:rPr lang="en-US">
                <a:latin typeface="Arial" charset="0"/>
                <a:ea typeface="Arial" charset="0"/>
                <a:cs typeface="Arial" charset="0"/>
              </a:rPr>
              <a:t> </a:t>
            </a:r>
          </a:p>
          <a:p>
            <a:pPr lvl="1">
              <a:buFont typeface="Helvetica" charset="0"/>
              <a:buNone/>
            </a:pPr>
            <a:r>
              <a:rPr lang="en-US">
                <a:latin typeface="Arial" charset="0"/>
                <a:ea typeface="Arial" charset="0"/>
                <a:cs typeface="Arial"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933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33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933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933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933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933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F9C04B0D-7BE7-9244-ADBD-E493DA3851E0}" type="slidenum">
              <a:rPr lang="en-US" sz="1400" b="0">
                <a:latin typeface="Times New Roman" charset="0"/>
              </a:rPr>
              <a:pPr eaLnBrk="1" hangingPunct="1"/>
              <a:t>68</a:t>
            </a:fld>
            <a:endParaRPr lang="en-US" sz="1400" b="0">
              <a:latin typeface="Times New Roman" charset="0"/>
            </a:endParaRPr>
          </a:p>
        </p:txBody>
      </p:sp>
      <p:sp>
        <p:nvSpPr>
          <p:cNvPr id="106500" name="Rectangle 2"/>
          <p:cNvSpPr>
            <a:spLocks noGrp="1" noChangeArrowheads="1"/>
          </p:cNvSpPr>
          <p:nvPr>
            <p:ph type="title"/>
          </p:nvPr>
        </p:nvSpPr>
        <p:spPr>
          <a:xfrm>
            <a:off x="304800" y="228600"/>
            <a:ext cx="8686800"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Caching with CDNs (cont.)</a:t>
            </a:r>
          </a:p>
        </p:txBody>
      </p:sp>
      <p:grpSp>
        <p:nvGrpSpPr>
          <p:cNvPr id="106501" name="Group 3"/>
          <p:cNvGrpSpPr>
            <a:grpSpLocks/>
          </p:cNvGrpSpPr>
          <p:nvPr/>
        </p:nvGrpSpPr>
        <p:grpSpPr bwMode="auto">
          <a:xfrm>
            <a:off x="6096000" y="4800600"/>
            <a:ext cx="371475" cy="381000"/>
            <a:chOff x="1014" y="912"/>
            <a:chExt cx="574" cy="596"/>
          </a:xfrm>
        </p:grpSpPr>
        <p:sp>
          <p:nvSpPr>
            <p:cNvPr id="106594" name="Freeform 4"/>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6595" name="Line 5"/>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96" name="Line 6"/>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97" name="Freeform 7"/>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6598" name="Line 8"/>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99" name="Line 9"/>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600" name="Line 10"/>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601" name="Rectangle 11"/>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602" name="Freeform 12"/>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6603" name="Line 13"/>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604" name="Line 14"/>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605" name="Line 15"/>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6502" name="Group 16"/>
          <p:cNvGrpSpPr>
            <a:grpSpLocks/>
          </p:cNvGrpSpPr>
          <p:nvPr/>
        </p:nvGrpSpPr>
        <p:grpSpPr bwMode="auto">
          <a:xfrm>
            <a:off x="7553325" y="4800600"/>
            <a:ext cx="371475" cy="381000"/>
            <a:chOff x="1014" y="912"/>
            <a:chExt cx="574" cy="596"/>
          </a:xfrm>
        </p:grpSpPr>
        <p:sp>
          <p:nvSpPr>
            <p:cNvPr id="106582" name="Freeform 17"/>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6583" name="Line 18"/>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4" name="Line 19"/>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5" name="Freeform 20"/>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6586" name="Line 21"/>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7" name="Line 22"/>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8" name="Line 23"/>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9" name="Rectangle 24"/>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90" name="Freeform 25"/>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6591" name="Line 26"/>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92" name="Line 27"/>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93" name="Line 28"/>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6503" name="Group 29"/>
          <p:cNvGrpSpPr>
            <a:grpSpLocks/>
          </p:cNvGrpSpPr>
          <p:nvPr/>
        </p:nvGrpSpPr>
        <p:grpSpPr bwMode="auto">
          <a:xfrm>
            <a:off x="1295400" y="4800600"/>
            <a:ext cx="371475" cy="381000"/>
            <a:chOff x="1014" y="912"/>
            <a:chExt cx="574" cy="596"/>
          </a:xfrm>
        </p:grpSpPr>
        <p:sp>
          <p:nvSpPr>
            <p:cNvPr id="106570" name="Freeform 30"/>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6571" name="Line 31"/>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72" name="Line 32"/>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73" name="Freeform 33"/>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6574" name="Line 34"/>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75" name="Line 35"/>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76" name="Line 36"/>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77" name="Rectangle 37"/>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78" name="Freeform 38"/>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6579" name="Line 39"/>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0" name="Line 40"/>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1" name="Line 41"/>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6504" name="Group 42"/>
          <p:cNvGrpSpPr>
            <a:grpSpLocks/>
          </p:cNvGrpSpPr>
          <p:nvPr/>
        </p:nvGrpSpPr>
        <p:grpSpPr bwMode="auto">
          <a:xfrm>
            <a:off x="2971800" y="4800600"/>
            <a:ext cx="371475" cy="381000"/>
            <a:chOff x="1014" y="912"/>
            <a:chExt cx="574" cy="596"/>
          </a:xfrm>
        </p:grpSpPr>
        <p:sp>
          <p:nvSpPr>
            <p:cNvPr id="106558" name="Freeform 43"/>
            <p:cNvSpPr>
              <a:spLocks/>
            </p:cNvSpPr>
            <p:nvPr/>
          </p:nvSpPr>
          <p:spPr bwMode="auto">
            <a:xfrm>
              <a:off x="1014" y="912"/>
              <a:ext cx="574" cy="596"/>
            </a:xfrm>
            <a:custGeom>
              <a:avLst/>
              <a:gdLst>
                <a:gd name="T0" fmla="*/ 124 w 574"/>
                <a:gd name="T1" fmla="*/ 391 h 596"/>
                <a:gd name="T2" fmla="*/ 0 w 574"/>
                <a:gd name="T3" fmla="*/ 391 h 596"/>
                <a:gd name="T4" fmla="*/ 0 w 574"/>
                <a:gd name="T5" fmla="*/ 596 h 596"/>
                <a:gd name="T6" fmla="*/ 574 w 574"/>
                <a:gd name="T7" fmla="*/ 596 h 596"/>
                <a:gd name="T8" fmla="*/ 574 w 574"/>
                <a:gd name="T9" fmla="*/ 391 h 596"/>
                <a:gd name="T10" fmla="*/ 446 w 574"/>
                <a:gd name="T11" fmla="*/ 391 h 596"/>
                <a:gd name="T12" fmla="*/ 446 w 574"/>
                <a:gd name="T13" fmla="*/ 364 h 596"/>
                <a:gd name="T14" fmla="*/ 500 w 574"/>
                <a:gd name="T15" fmla="*/ 364 h 596"/>
                <a:gd name="T16" fmla="*/ 500 w 574"/>
                <a:gd name="T17" fmla="*/ 0 h 596"/>
                <a:gd name="T18" fmla="*/ 70 w 574"/>
                <a:gd name="T19" fmla="*/ 0 h 596"/>
                <a:gd name="T20" fmla="*/ 70 w 574"/>
                <a:gd name="T21" fmla="*/ 364 h 596"/>
                <a:gd name="T22" fmla="*/ 124 w 574"/>
                <a:gd name="T23" fmla="*/ 364 h 596"/>
                <a:gd name="T24" fmla="*/ 124 w 574"/>
                <a:gd name="T25" fmla="*/ 391 h 5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4"/>
                <a:gd name="T40" fmla="*/ 0 h 596"/>
                <a:gd name="T41" fmla="*/ 574 w 574"/>
                <a:gd name="T42" fmla="*/ 596 h 5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4" h="596">
                  <a:moveTo>
                    <a:pt x="124" y="391"/>
                  </a:moveTo>
                  <a:lnTo>
                    <a:pt x="0" y="391"/>
                  </a:lnTo>
                  <a:lnTo>
                    <a:pt x="0" y="596"/>
                  </a:lnTo>
                  <a:lnTo>
                    <a:pt x="574" y="596"/>
                  </a:lnTo>
                  <a:lnTo>
                    <a:pt x="574" y="391"/>
                  </a:lnTo>
                  <a:lnTo>
                    <a:pt x="446" y="391"/>
                  </a:lnTo>
                  <a:lnTo>
                    <a:pt x="446" y="364"/>
                  </a:lnTo>
                  <a:lnTo>
                    <a:pt x="500" y="364"/>
                  </a:lnTo>
                  <a:lnTo>
                    <a:pt x="500" y="0"/>
                  </a:lnTo>
                  <a:lnTo>
                    <a:pt x="70" y="0"/>
                  </a:lnTo>
                  <a:lnTo>
                    <a:pt x="70" y="364"/>
                  </a:lnTo>
                  <a:lnTo>
                    <a:pt x="124" y="364"/>
                  </a:lnTo>
                  <a:lnTo>
                    <a:pt x="124" y="391"/>
                  </a:lnTo>
                  <a:close/>
                </a:path>
              </a:pathLst>
            </a:custGeom>
            <a:solidFill>
              <a:srgbClr val="FFFFFF"/>
            </a:solidFill>
            <a:ln w="15875">
              <a:solidFill>
                <a:srgbClr val="000000"/>
              </a:solidFill>
              <a:round/>
              <a:headEnd/>
              <a:tailEnd/>
            </a:ln>
          </p:spPr>
          <p:txBody>
            <a:bodyPr/>
            <a:lstStyle/>
            <a:p>
              <a:endParaRPr lang="en-US"/>
            </a:p>
          </p:txBody>
        </p:sp>
        <p:sp>
          <p:nvSpPr>
            <p:cNvPr id="106559" name="Line 44"/>
            <p:cNvSpPr>
              <a:spLocks noChangeShapeType="1"/>
            </p:cNvSpPr>
            <p:nvPr/>
          </p:nvSpPr>
          <p:spPr bwMode="auto">
            <a:xfrm>
              <a:off x="1138" y="1303"/>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0" name="Line 45"/>
            <p:cNvSpPr>
              <a:spLocks noChangeShapeType="1"/>
            </p:cNvSpPr>
            <p:nvPr/>
          </p:nvSpPr>
          <p:spPr bwMode="auto">
            <a:xfrm>
              <a:off x="1138" y="1276"/>
              <a:ext cx="322"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1" name="Freeform 46"/>
            <p:cNvSpPr>
              <a:spLocks noEditPoints="1"/>
            </p:cNvSpPr>
            <p:nvPr/>
          </p:nvSpPr>
          <p:spPr bwMode="auto">
            <a:xfrm>
              <a:off x="1310" y="1323"/>
              <a:ext cx="233" cy="168"/>
            </a:xfrm>
            <a:custGeom>
              <a:avLst/>
              <a:gdLst>
                <a:gd name="T0" fmla="*/ 0 w 233"/>
                <a:gd name="T1" fmla="*/ 168 h 168"/>
                <a:gd name="T2" fmla="*/ 188 w 233"/>
                <a:gd name="T3" fmla="*/ 168 h 168"/>
                <a:gd name="T4" fmla="*/ 188 w 233"/>
                <a:gd name="T5" fmla="*/ 0 h 168"/>
                <a:gd name="T6" fmla="*/ 0 w 233"/>
                <a:gd name="T7" fmla="*/ 0 h 168"/>
                <a:gd name="T8" fmla="*/ 0 w 233"/>
                <a:gd name="T9" fmla="*/ 168 h 168"/>
                <a:gd name="T10" fmla="*/ 204 w 233"/>
                <a:gd name="T11" fmla="*/ 26 h 168"/>
                <a:gd name="T12" fmla="*/ 233 w 233"/>
                <a:gd name="T13" fmla="*/ 26 h 168"/>
                <a:gd name="T14" fmla="*/ 233 w 233"/>
                <a:gd name="T15" fmla="*/ 0 h 168"/>
                <a:gd name="T16" fmla="*/ 204 w 233"/>
                <a:gd name="T17" fmla="*/ 0 h 168"/>
                <a:gd name="T18" fmla="*/ 204 w 233"/>
                <a:gd name="T19" fmla="*/ 26 h 1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3"/>
                <a:gd name="T31" fmla="*/ 0 h 168"/>
                <a:gd name="T32" fmla="*/ 233 w 233"/>
                <a:gd name="T33" fmla="*/ 168 h 1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3" h="168">
                  <a:moveTo>
                    <a:pt x="0" y="168"/>
                  </a:moveTo>
                  <a:lnTo>
                    <a:pt x="188" y="168"/>
                  </a:lnTo>
                  <a:lnTo>
                    <a:pt x="188" y="0"/>
                  </a:lnTo>
                  <a:lnTo>
                    <a:pt x="0" y="0"/>
                  </a:lnTo>
                  <a:lnTo>
                    <a:pt x="0" y="168"/>
                  </a:lnTo>
                  <a:close/>
                  <a:moveTo>
                    <a:pt x="204" y="26"/>
                  </a:moveTo>
                  <a:lnTo>
                    <a:pt x="233" y="26"/>
                  </a:lnTo>
                  <a:lnTo>
                    <a:pt x="233" y="0"/>
                  </a:lnTo>
                  <a:lnTo>
                    <a:pt x="204" y="0"/>
                  </a:lnTo>
                  <a:lnTo>
                    <a:pt x="204" y="26"/>
                  </a:lnTo>
                  <a:close/>
                </a:path>
              </a:pathLst>
            </a:custGeom>
            <a:solidFill>
              <a:srgbClr val="FFFFFF"/>
            </a:solidFill>
            <a:ln w="4763">
              <a:solidFill>
                <a:srgbClr val="000000"/>
              </a:solidFill>
              <a:round/>
              <a:headEnd/>
              <a:tailEnd/>
            </a:ln>
          </p:spPr>
          <p:txBody>
            <a:bodyPr/>
            <a:lstStyle/>
            <a:p>
              <a:endParaRPr lang="en-US"/>
            </a:p>
          </p:txBody>
        </p:sp>
        <p:sp>
          <p:nvSpPr>
            <p:cNvPr id="106562" name="Line 47"/>
            <p:cNvSpPr>
              <a:spLocks noChangeShapeType="1"/>
            </p:cNvSpPr>
            <p:nvPr/>
          </p:nvSpPr>
          <p:spPr bwMode="auto">
            <a:xfrm>
              <a:off x="1310" y="1379"/>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3" name="Line 48"/>
            <p:cNvSpPr>
              <a:spLocks noChangeShapeType="1"/>
            </p:cNvSpPr>
            <p:nvPr/>
          </p:nvSpPr>
          <p:spPr bwMode="auto">
            <a:xfrm>
              <a:off x="1310" y="1435"/>
              <a:ext cx="188"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4" name="Line 49"/>
            <p:cNvSpPr>
              <a:spLocks noChangeShapeType="1"/>
            </p:cNvSpPr>
            <p:nvPr/>
          </p:nvSpPr>
          <p:spPr bwMode="auto">
            <a:xfrm>
              <a:off x="1317" y="1405"/>
              <a:ext cx="17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5" name="Rectangle 50"/>
            <p:cNvSpPr>
              <a:spLocks noChangeArrowheads="1"/>
            </p:cNvSpPr>
            <p:nvPr/>
          </p:nvSpPr>
          <p:spPr bwMode="auto">
            <a:xfrm>
              <a:off x="1416" y="1389"/>
              <a:ext cx="54" cy="36"/>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66" name="Freeform 51"/>
            <p:cNvSpPr>
              <a:spLocks noEditPoints="1"/>
            </p:cNvSpPr>
            <p:nvPr/>
          </p:nvSpPr>
          <p:spPr bwMode="auto">
            <a:xfrm>
              <a:off x="1030" y="955"/>
              <a:ext cx="538" cy="401"/>
            </a:xfrm>
            <a:custGeom>
              <a:avLst/>
              <a:gdLst>
                <a:gd name="T0" fmla="*/ 452 w 538"/>
                <a:gd name="T1" fmla="*/ 285 h 401"/>
                <a:gd name="T2" fmla="*/ 472 w 538"/>
                <a:gd name="T3" fmla="*/ 285 h 401"/>
                <a:gd name="T4" fmla="*/ 472 w 538"/>
                <a:gd name="T5" fmla="*/ 278 h 401"/>
                <a:gd name="T6" fmla="*/ 452 w 538"/>
                <a:gd name="T7" fmla="*/ 278 h 401"/>
                <a:gd name="T8" fmla="*/ 452 w 538"/>
                <a:gd name="T9" fmla="*/ 285 h 401"/>
                <a:gd name="T10" fmla="*/ 121 w 538"/>
                <a:gd name="T11" fmla="*/ 239 h 401"/>
                <a:gd name="T12" fmla="*/ 121 w 538"/>
                <a:gd name="T13" fmla="*/ 27 h 401"/>
                <a:gd name="T14" fmla="*/ 417 w 538"/>
                <a:gd name="T15" fmla="*/ 27 h 401"/>
                <a:gd name="T16" fmla="*/ 417 w 538"/>
                <a:gd name="T17" fmla="*/ 239 h 401"/>
                <a:gd name="T18" fmla="*/ 121 w 538"/>
                <a:gd name="T19" fmla="*/ 239 h 401"/>
                <a:gd name="T20" fmla="*/ 108 w 538"/>
                <a:gd name="T21" fmla="*/ 252 h 401"/>
                <a:gd name="T22" fmla="*/ 430 w 538"/>
                <a:gd name="T23" fmla="*/ 252 h 401"/>
                <a:gd name="T24" fmla="*/ 430 w 538"/>
                <a:gd name="T25" fmla="*/ 14 h 401"/>
                <a:gd name="T26" fmla="*/ 446 w 538"/>
                <a:gd name="T27" fmla="*/ 14 h 401"/>
                <a:gd name="T28" fmla="*/ 446 w 538"/>
                <a:gd name="T29" fmla="*/ 0 h 401"/>
                <a:gd name="T30" fmla="*/ 96 w 538"/>
                <a:gd name="T31" fmla="*/ 0 h 401"/>
                <a:gd name="T32" fmla="*/ 96 w 538"/>
                <a:gd name="T33" fmla="*/ 265 h 401"/>
                <a:gd name="T34" fmla="*/ 108 w 538"/>
                <a:gd name="T35" fmla="*/ 265 h 401"/>
                <a:gd name="T36" fmla="*/ 108 w 538"/>
                <a:gd name="T37" fmla="*/ 252 h 401"/>
                <a:gd name="T38" fmla="*/ 0 w 538"/>
                <a:gd name="T39" fmla="*/ 388 h 401"/>
                <a:gd name="T40" fmla="*/ 54 w 538"/>
                <a:gd name="T41" fmla="*/ 388 h 401"/>
                <a:gd name="T42" fmla="*/ 54 w 538"/>
                <a:gd name="T43" fmla="*/ 368 h 401"/>
                <a:gd name="T44" fmla="*/ 0 w 538"/>
                <a:gd name="T45" fmla="*/ 368 h 401"/>
                <a:gd name="T46" fmla="*/ 0 w 538"/>
                <a:gd name="T47" fmla="*/ 388 h 401"/>
                <a:gd name="T48" fmla="*/ 316 w 538"/>
                <a:gd name="T49" fmla="*/ 401 h 401"/>
                <a:gd name="T50" fmla="*/ 430 w 538"/>
                <a:gd name="T51" fmla="*/ 401 h 401"/>
                <a:gd name="T52" fmla="*/ 430 w 538"/>
                <a:gd name="T53" fmla="*/ 391 h 401"/>
                <a:gd name="T54" fmla="*/ 316 w 538"/>
                <a:gd name="T55" fmla="*/ 391 h 401"/>
                <a:gd name="T56" fmla="*/ 316 w 538"/>
                <a:gd name="T57" fmla="*/ 401 h 401"/>
                <a:gd name="T58" fmla="*/ 523 w 538"/>
                <a:gd name="T59" fmla="*/ 378 h 401"/>
                <a:gd name="T60" fmla="*/ 538 w 538"/>
                <a:gd name="T61" fmla="*/ 378 h 401"/>
                <a:gd name="T62" fmla="*/ 538 w 538"/>
                <a:gd name="T63" fmla="*/ 368 h 401"/>
                <a:gd name="T64" fmla="*/ 523 w 538"/>
                <a:gd name="T65" fmla="*/ 368 h 401"/>
                <a:gd name="T66" fmla="*/ 523 w 538"/>
                <a:gd name="T67" fmla="*/ 378 h 401"/>
                <a:gd name="T68" fmla="*/ 523 w 538"/>
                <a:gd name="T69" fmla="*/ 394 h 401"/>
                <a:gd name="T70" fmla="*/ 538 w 538"/>
                <a:gd name="T71" fmla="*/ 394 h 401"/>
                <a:gd name="T72" fmla="*/ 538 w 538"/>
                <a:gd name="T73" fmla="*/ 388 h 401"/>
                <a:gd name="T74" fmla="*/ 523 w 538"/>
                <a:gd name="T75" fmla="*/ 388 h 401"/>
                <a:gd name="T76" fmla="*/ 523 w 538"/>
                <a:gd name="T77" fmla="*/ 394 h 4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8"/>
                <a:gd name="T118" fmla="*/ 0 h 401"/>
                <a:gd name="T119" fmla="*/ 538 w 538"/>
                <a:gd name="T120" fmla="*/ 401 h 4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8" h="401">
                  <a:moveTo>
                    <a:pt x="452" y="285"/>
                  </a:moveTo>
                  <a:lnTo>
                    <a:pt x="472" y="285"/>
                  </a:lnTo>
                  <a:lnTo>
                    <a:pt x="472" y="278"/>
                  </a:lnTo>
                  <a:lnTo>
                    <a:pt x="452" y="278"/>
                  </a:lnTo>
                  <a:lnTo>
                    <a:pt x="452" y="285"/>
                  </a:lnTo>
                  <a:close/>
                  <a:moveTo>
                    <a:pt x="121" y="239"/>
                  </a:moveTo>
                  <a:lnTo>
                    <a:pt x="121" y="27"/>
                  </a:lnTo>
                  <a:lnTo>
                    <a:pt x="417" y="27"/>
                  </a:lnTo>
                  <a:lnTo>
                    <a:pt x="417" y="239"/>
                  </a:lnTo>
                  <a:lnTo>
                    <a:pt x="121" y="239"/>
                  </a:lnTo>
                  <a:close/>
                  <a:moveTo>
                    <a:pt x="108" y="252"/>
                  </a:moveTo>
                  <a:lnTo>
                    <a:pt x="430" y="252"/>
                  </a:lnTo>
                  <a:lnTo>
                    <a:pt x="430" y="14"/>
                  </a:lnTo>
                  <a:lnTo>
                    <a:pt x="446" y="14"/>
                  </a:lnTo>
                  <a:lnTo>
                    <a:pt x="446" y="0"/>
                  </a:lnTo>
                  <a:lnTo>
                    <a:pt x="96" y="0"/>
                  </a:lnTo>
                  <a:lnTo>
                    <a:pt x="96" y="265"/>
                  </a:lnTo>
                  <a:lnTo>
                    <a:pt x="108" y="265"/>
                  </a:lnTo>
                  <a:lnTo>
                    <a:pt x="108" y="252"/>
                  </a:lnTo>
                  <a:close/>
                  <a:moveTo>
                    <a:pt x="0" y="388"/>
                  </a:moveTo>
                  <a:lnTo>
                    <a:pt x="54" y="388"/>
                  </a:lnTo>
                  <a:lnTo>
                    <a:pt x="54" y="368"/>
                  </a:lnTo>
                  <a:lnTo>
                    <a:pt x="0" y="368"/>
                  </a:lnTo>
                  <a:lnTo>
                    <a:pt x="0" y="388"/>
                  </a:lnTo>
                  <a:close/>
                  <a:moveTo>
                    <a:pt x="316" y="401"/>
                  </a:moveTo>
                  <a:lnTo>
                    <a:pt x="430" y="401"/>
                  </a:lnTo>
                  <a:lnTo>
                    <a:pt x="430" y="391"/>
                  </a:lnTo>
                  <a:lnTo>
                    <a:pt x="316" y="391"/>
                  </a:lnTo>
                  <a:lnTo>
                    <a:pt x="316" y="401"/>
                  </a:lnTo>
                  <a:close/>
                  <a:moveTo>
                    <a:pt x="523" y="378"/>
                  </a:moveTo>
                  <a:lnTo>
                    <a:pt x="538" y="378"/>
                  </a:lnTo>
                  <a:lnTo>
                    <a:pt x="538" y="368"/>
                  </a:lnTo>
                  <a:lnTo>
                    <a:pt x="523" y="368"/>
                  </a:lnTo>
                  <a:lnTo>
                    <a:pt x="523" y="378"/>
                  </a:lnTo>
                  <a:close/>
                  <a:moveTo>
                    <a:pt x="523" y="394"/>
                  </a:moveTo>
                  <a:lnTo>
                    <a:pt x="538" y="394"/>
                  </a:lnTo>
                  <a:lnTo>
                    <a:pt x="538" y="388"/>
                  </a:lnTo>
                  <a:lnTo>
                    <a:pt x="523" y="388"/>
                  </a:lnTo>
                  <a:lnTo>
                    <a:pt x="523" y="394"/>
                  </a:lnTo>
                  <a:close/>
                </a:path>
              </a:pathLst>
            </a:custGeom>
            <a:solidFill>
              <a:srgbClr val="000000"/>
            </a:solidFill>
            <a:ln w="4763">
              <a:solidFill>
                <a:srgbClr val="000000"/>
              </a:solidFill>
              <a:round/>
              <a:headEnd/>
              <a:tailEnd/>
            </a:ln>
          </p:spPr>
          <p:txBody>
            <a:bodyPr/>
            <a:lstStyle/>
            <a:p>
              <a:endParaRPr lang="en-US"/>
            </a:p>
          </p:txBody>
        </p:sp>
        <p:sp>
          <p:nvSpPr>
            <p:cNvPr id="106567" name="Line 52"/>
            <p:cNvSpPr>
              <a:spLocks noChangeShapeType="1"/>
            </p:cNvSpPr>
            <p:nvPr/>
          </p:nvSpPr>
          <p:spPr bwMode="auto">
            <a:xfrm>
              <a:off x="1084" y="1257"/>
              <a:ext cx="430"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8" name="Line 53"/>
            <p:cNvSpPr>
              <a:spLocks noChangeShapeType="1"/>
            </p:cNvSpPr>
            <p:nvPr/>
          </p:nvSpPr>
          <p:spPr bwMode="auto">
            <a:xfrm flipV="1">
              <a:off x="1193"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69" name="Line 54"/>
            <p:cNvSpPr>
              <a:spLocks noChangeShapeType="1"/>
            </p:cNvSpPr>
            <p:nvPr/>
          </p:nvSpPr>
          <p:spPr bwMode="auto">
            <a:xfrm flipV="1">
              <a:off x="1301" y="1257"/>
              <a:ext cx="1" cy="19"/>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6505" name="Group 55"/>
          <p:cNvGrpSpPr>
            <a:grpSpLocks/>
          </p:cNvGrpSpPr>
          <p:nvPr/>
        </p:nvGrpSpPr>
        <p:grpSpPr bwMode="auto">
          <a:xfrm>
            <a:off x="1447800" y="3276600"/>
            <a:ext cx="2179638" cy="1447800"/>
            <a:chOff x="832" y="1344"/>
            <a:chExt cx="1136" cy="1024"/>
          </a:xfrm>
        </p:grpSpPr>
        <p:sp>
          <p:nvSpPr>
            <p:cNvPr id="106549" name="Oval 56"/>
            <p:cNvSpPr>
              <a:spLocks noChangeArrowheads="1"/>
            </p:cNvSpPr>
            <p:nvPr/>
          </p:nvSpPr>
          <p:spPr bwMode="auto">
            <a:xfrm>
              <a:off x="1220" y="1344"/>
              <a:ext cx="495" cy="424"/>
            </a:xfrm>
            <a:prstGeom prst="ellipse">
              <a:avLst/>
            </a:prstGeom>
            <a:solidFill>
              <a:srgbClr val="99CCFF"/>
            </a:solidFill>
            <a:ln w="9525">
              <a:solidFill>
                <a:srgbClr val="99CCFF"/>
              </a:solidFill>
              <a:round/>
              <a:headEnd/>
              <a:tailEnd/>
            </a:ln>
          </p:spPr>
          <p:txBody>
            <a:bodyPr/>
            <a:lstStyle/>
            <a:p>
              <a:endParaRPr lang="en-US"/>
            </a:p>
          </p:txBody>
        </p:sp>
        <p:sp>
          <p:nvSpPr>
            <p:cNvPr id="106550" name="Oval 57"/>
            <p:cNvSpPr>
              <a:spLocks noChangeArrowheads="1"/>
            </p:cNvSpPr>
            <p:nvPr/>
          </p:nvSpPr>
          <p:spPr bwMode="auto">
            <a:xfrm>
              <a:off x="948" y="1455"/>
              <a:ext cx="379" cy="424"/>
            </a:xfrm>
            <a:prstGeom prst="ellipse">
              <a:avLst/>
            </a:prstGeom>
            <a:solidFill>
              <a:srgbClr val="99CCFF"/>
            </a:solidFill>
            <a:ln w="9525">
              <a:solidFill>
                <a:srgbClr val="99CCFF"/>
              </a:solidFill>
              <a:round/>
              <a:headEnd/>
              <a:tailEnd/>
            </a:ln>
          </p:spPr>
          <p:txBody>
            <a:bodyPr/>
            <a:lstStyle/>
            <a:p>
              <a:endParaRPr lang="en-US"/>
            </a:p>
          </p:txBody>
        </p:sp>
        <p:sp>
          <p:nvSpPr>
            <p:cNvPr id="106551" name="Oval 58"/>
            <p:cNvSpPr>
              <a:spLocks noChangeArrowheads="1"/>
            </p:cNvSpPr>
            <p:nvPr/>
          </p:nvSpPr>
          <p:spPr bwMode="auto">
            <a:xfrm>
              <a:off x="832" y="1710"/>
              <a:ext cx="256" cy="306"/>
            </a:xfrm>
            <a:prstGeom prst="ellipse">
              <a:avLst/>
            </a:prstGeom>
            <a:solidFill>
              <a:srgbClr val="99CCFF"/>
            </a:solidFill>
            <a:ln w="9525">
              <a:solidFill>
                <a:srgbClr val="99CCFF"/>
              </a:solidFill>
              <a:round/>
              <a:headEnd/>
              <a:tailEnd/>
            </a:ln>
          </p:spPr>
          <p:txBody>
            <a:bodyPr/>
            <a:lstStyle/>
            <a:p>
              <a:endParaRPr lang="en-US"/>
            </a:p>
          </p:txBody>
        </p:sp>
        <p:sp>
          <p:nvSpPr>
            <p:cNvPr id="106552" name="Oval 59"/>
            <p:cNvSpPr>
              <a:spLocks noChangeArrowheads="1"/>
            </p:cNvSpPr>
            <p:nvPr/>
          </p:nvSpPr>
          <p:spPr bwMode="auto">
            <a:xfrm>
              <a:off x="909" y="1862"/>
              <a:ext cx="435" cy="442"/>
            </a:xfrm>
            <a:prstGeom prst="ellipse">
              <a:avLst/>
            </a:prstGeom>
            <a:solidFill>
              <a:srgbClr val="99CCFF"/>
            </a:solidFill>
            <a:ln w="9525">
              <a:solidFill>
                <a:srgbClr val="99CCFF"/>
              </a:solidFill>
              <a:round/>
              <a:headEnd/>
              <a:tailEnd/>
            </a:ln>
          </p:spPr>
          <p:txBody>
            <a:bodyPr/>
            <a:lstStyle/>
            <a:p>
              <a:endParaRPr lang="en-US"/>
            </a:p>
          </p:txBody>
        </p:sp>
        <p:sp>
          <p:nvSpPr>
            <p:cNvPr id="106553" name="Oval 60"/>
            <p:cNvSpPr>
              <a:spLocks noChangeArrowheads="1"/>
            </p:cNvSpPr>
            <p:nvPr/>
          </p:nvSpPr>
          <p:spPr bwMode="auto">
            <a:xfrm>
              <a:off x="1086" y="1924"/>
              <a:ext cx="671" cy="444"/>
            </a:xfrm>
            <a:prstGeom prst="ellipse">
              <a:avLst/>
            </a:prstGeom>
            <a:solidFill>
              <a:srgbClr val="99CCFF"/>
            </a:solidFill>
            <a:ln w="9525">
              <a:solidFill>
                <a:srgbClr val="99CCFF"/>
              </a:solidFill>
              <a:round/>
              <a:headEnd/>
              <a:tailEnd/>
            </a:ln>
          </p:spPr>
          <p:txBody>
            <a:bodyPr/>
            <a:lstStyle/>
            <a:p>
              <a:endParaRPr lang="en-US"/>
            </a:p>
          </p:txBody>
        </p:sp>
        <p:sp>
          <p:nvSpPr>
            <p:cNvPr id="106554" name="Oval 61"/>
            <p:cNvSpPr>
              <a:spLocks noChangeArrowheads="1"/>
            </p:cNvSpPr>
            <p:nvPr/>
          </p:nvSpPr>
          <p:spPr bwMode="auto">
            <a:xfrm>
              <a:off x="1605" y="1488"/>
              <a:ext cx="311" cy="312"/>
            </a:xfrm>
            <a:prstGeom prst="ellipse">
              <a:avLst/>
            </a:prstGeom>
            <a:solidFill>
              <a:srgbClr val="99CCFF"/>
            </a:solidFill>
            <a:ln w="9525">
              <a:solidFill>
                <a:srgbClr val="99CCFF"/>
              </a:solidFill>
              <a:round/>
              <a:headEnd/>
              <a:tailEnd/>
            </a:ln>
          </p:spPr>
          <p:txBody>
            <a:bodyPr/>
            <a:lstStyle/>
            <a:p>
              <a:endParaRPr lang="en-US"/>
            </a:p>
          </p:txBody>
        </p:sp>
        <p:sp>
          <p:nvSpPr>
            <p:cNvPr id="106555" name="Oval 62"/>
            <p:cNvSpPr>
              <a:spLocks noChangeArrowheads="1"/>
            </p:cNvSpPr>
            <p:nvPr/>
          </p:nvSpPr>
          <p:spPr bwMode="auto">
            <a:xfrm>
              <a:off x="1602" y="1681"/>
              <a:ext cx="366" cy="333"/>
            </a:xfrm>
            <a:prstGeom prst="ellipse">
              <a:avLst/>
            </a:prstGeom>
            <a:solidFill>
              <a:srgbClr val="99CCFF"/>
            </a:solidFill>
            <a:ln w="9525">
              <a:solidFill>
                <a:srgbClr val="99CCFF"/>
              </a:solidFill>
              <a:round/>
              <a:headEnd/>
              <a:tailEnd/>
            </a:ln>
          </p:spPr>
          <p:txBody>
            <a:bodyPr/>
            <a:lstStyle/>
            <a:p>
              <a:endParaRPr lang="en-US"/>
            </a:p>
          </p:txBody>
        </p:sp>
        <p:sp>
          <p:nvSpPr>
            <p:cNvPr id="106556" name="Oval 63"/>
            <p:cNvSpPr>
              <a:spLocks noChangeArrowheads="1"/>
            </p:cNvSpPr>
            <p:nvPr/>
          </p:nvSpPr>
          <p:spPr bwMode="auto">
            <a:xfrm>
              <a:off x="1569" y="1751"/>
              <a:ext cx="364" cy="547"/>
            </a:xfrm>
            <a:prstGeom prst="ellipse">
              <a:avLst/>
            </a:prstGeom>
            <a:solidFill>
              <a:srgbClr val="99CCFF"/>
            </a:solidFill>
            <a:ln w="9525">
              <a:solidFill>
                <a:srgbClr val="99CCFF"/>
              </a:solidFill>
              <a:round/>
              <a:headEnd/>
              <a:tailEnd/>
            </a:ln>
          </p:spPr>
          <p:txBody>
            <a:bodyPr/>
            <a:lstStyle/>
            <a:p>
              <a:endParaRPr lang="en-US"/>
            </a:p>
          </p:txBody>
        </p:sp>
        <p:sp>
          <p:nvSpPr>
            <p:cNvPr id="106557" name="Oval 64"/>
            <p:cNvSpPr>
              <a:spLocks noChangeArrowheads="1"/>
            </p:cNvSpPr>
            <p:nvPr/>
          </p:nvSpPr>
          <p:spPr bwMode="auto">
            <a:xfrm>
              <a:off x="912" y="1434"/>
              <a:ext cx="1008" cy="918"/>
            </a:xfrm>
            <a:prstGeom prst="ellipse">
              <a:avLst/>
            </a:prstGeom>
            <a:solidFill>
              <a:srgbClr val="99CCFF"/>
            </a:solidFill>
            <a:ln w="9525">
              <a:solidFill>
                <a:srgbClr val="99CCFF"/>
              </a:solidFill>
              <a:round/>
              <a:headEnd/>
              <a:tailEnd/>
            </a:ln>
          </p:spPr>
          <p:txBody>
            <a:bodyPr/>
            <a:lstStyle/>
            <a:p>
              <a:endParaRPr lang="en-US"/>
            </a:p>
          </p:txBody>
        </p:sp>
      </p:grpSp>
      <p:grpSp>
        <p:nvGrpSpPr>
          <p:cNvPr id="106506" name="Group 65"/>
          <p:cNvGrpSpPr>
            <a:grpSpLocks/>
          </p:cNvGrpSpPr>
          <p:nvPr/>
        </p:nvGrpSpPr>
        <p:grpSpPr bwMode="auto">
          <a:xfrm>
            <a:off x="5486400" y="3276600"/>
            <a:ext cx="2179638" cy="1447800"/>
            <a:chOff x="832" y="1344"/>
            <a:chExt cx="1136" cy="1024"/>
          </a:xfrm>
        </p:grpSpPr>
        <p:sp>
          <p:nvSpPr>
            <p:cNvPr id="106540" name="Oval 66"/>
            <p:cNvSpPr>
              <a:spLocks noChangeArrowheads="1"/>
            </p:cNvSpPr>
            <p:nvPr/>
          </p:nvSpPr>
          <p:spPr bwMode="auto">
            <a:xfrm>
              <a:off x="1220" y="1344"/>
              <a:ext cx="495" cy="424"/>
            </a:xfrm>
            <a:prstGeom prst="ellipse">
              <a:avLst/>
            </a:prstGeom>
            <a:solidFill>
              <a:srgbClr val="99FF66"/>
            </a:solidFill>
            <a:ln w="9525">
              <a:solidFill>
                <a:srgbClr val="99FF66"/>
              </a:solidFill>
              <a:round/>
              <a:headEnd/>
              <a:tailEnd/>
            </a:ln>
          </p:spPr>
          <p:txBody>
            <a:bodyPr/>
            <a:lstStyle/>
            <a:p>
              <a:endParaRPr lang="en-US"/>
            </a:p>
          </p:txBody>
        </p:sp>
        <p:sp>
          <p:nvSpPr>
            <p:cNvPr id="106541" name="Oval 67"/>
            <p:cNvSpPr>
              <a:spLocks noChangeArrowheads="1"/>
            </p:cNvSpPr>
            <p:nvPr/>
          </p:nvSpPr>
          <p:spPr bwMode="auto">
            <a:xfrm>
              <a:off x="948" y="1455"/>
              <a:ext cx="379" cy="424"/>
            </a:xfrm>
            <a:prstGeom prst="ellipse">
              <a:avLst/>
            </a:prstGeom>
            <a:solidFill>
              <a:srgbClr val="99FF66"/>
            </a:solidFill>
            <a:ln w="9525">
              <a:solidFill>
                <a:srgbClr val="99FF66"/>
              </a:solidFill>
              <a:round/>
              <a:headEnd/>
              <a:tailEnd/>
            </a:ln>
          </p:spPr>
          <p:txBody>
            <a:bodyPr/>
            <a:lstStyle/>
            <a:p>
              <a:endParaRPr lang="en-US"/>
            </a:p>
          </p:txBody>
        </p:sp>
        <p:sp>
          <p:nvSpPr>
            <p:cNvPr id="106542" name="Oval 68"/>
            <p:cNvSpPr>
              <a:spLocks noChangeArrowheads="1"/>
            </p:cNvSpPr>
            <p:nvPr/>
          </p:nvSpPr>
          <p:spPr bwMode="auto">
            <a:xfrm>
              <a:off x="832" y="1710"/>
              <a:ext cx="256" cy="306"/>
            </a:xfrm>
            <a:prstGeom prst="ellipse">
              <a:avLst/>
            </a:prstGeom>
            <a:solidFill>
              <a:srgbClr val="99FF66"/>
            </a:solidFill>
            <a:ln w="9525">
              <a:solidFill>
                <a:srgbClr val="99FF66"/>
              </a:solidFill>
              <a:round/>
              <a:headEnd/>
              <a:tailEnd/>
            </a:ln>
          </p:spPr>
          <p:txBody>
            <a:bodyPr/>
            <a:lstStyle/>
            <a:p>
              <a:endParaRPr lang="en-US"/>
            </a:p>
          </p:txBody>
        </p:sp>
        <p:sp>
          <p:nvSpPr>
            <p:cNvPr id="106543" name="Oval 69"/>
            <p:cNvSpPr>
              <a:spLocks noChangeArrowheads="1"/>
            </p:cNvSpPr>
            <p:nvPr/>
          </p:nvSpPr>
          <p:spPr bwMode="auto">
            <a:xfrm>
              <a:off x="909" y="1862"/>
              <a:ext cx="435" cy="442"/>
            </a:xfrm>
            <a:prstGeom prst="ellipse">
              <a:avLst/>
            </a:prstGeom>
            <a:solidFill>
              <a:srgbClr val="99FF66"/>
            </a:solidFill>
            <a:ln w="9525">
              <a:solidFill>
                <a:srgbClr val="99FF66"/>
              </a:solidFill>
              <a:round/>
              <a:headEnd/>
              <a:tailEnd/>
            </a:ln>
          </p:spPr>
          <p:txBody>
            <a:bodyPr/>
            <a:lstStyle/>
            <a:p>
              <a:endParaRPr lang="en-US"/>
            </a:p>
          </p:txBody>
        </p:sp>
        <p:sp>
          <p:nvSpPr>
            <p:cNvPr id="106544" name="Oval 70"/>
            <p:cNvSpPr>
              <a:spLocks noChangeArrowheads="1"/>
            </p:cNvSpPr>
            <p:nvPr/>
          </p:nvSpPr>
          <p:spPr bwMode="auto">
            <a:xfrm>
              <a:off x="1086" y="1924"/>
              <a:ext cx="671" cy="444"/>
            </a:xfrm>
            <a:prstGeom prst="ellipse">
              <a:avLst/>
            </a:prstGeom>
            <a:solidFill>
              <a:srgbClr val="99FF66"/>
            </a:solidFill>
            <a:ln w="9525">
              <a:solidFill>
                <a:srgbClr val="99FF66"/>
              </a:solidFill>
              <a:round/>
              <a:headEnd/>
              <a:tailEnd/>
            </a:ln>
          </p:spPr>
          <p:txBody>
            <a:bodyPr/>
            <a:lstStyle/>
            <a:p>
              <a:endParaRPr lang="en-US"/>
            </a:p>
          </p:txBody>
        </p:sp>
        <p:sp>
          <p:nvSpPr>
            <p:cNvPr id="106545" name="Oval 71"/>
            <p:cNvSpPr>
              <a:spLocks noChangeArrowheads="1"/>
            </p:cNvSpPr>
            <p:nvPr/>
          </p:nvSpPr>
          <p:spPr bwMode="auto">
            <a:xfrm>
              <a:off x="1605" y="1488"/>
              <a:ext cx="311" cy="312"/>
            </a:xfrm>
            <a:prstGeom prst="ellipse">
              <a:avLst/>
            </a:prstGeom>
            <a:solidFill>
              <a:srgbClr val="99FF66"/>
            </a:solidFill>
            <a:ln w="9525">
              <a:solidFill>
                <a:srgbClr val="99FF66"/>
              </a:solidFill>
              <a:round/>
              <a:headEnd/>
              <a:tailEnd/>
            </a:ln>
          </p:spPr>
          <p:txBody>
            <a:bodyPr/>
            <a:lstStyle/>
            <a:p>
              <a:endParaRPr lang="en-US"/>
            </a:p>
          </p:txBody>
        </p:sp>
        <p:sp>
          <p:nvSpPr>
            <p:cNvPr id="106546" name="Oval 72"/>
            <p:cNvSpPr>
              <a:spLocks noChangeArrowheads="1"/>
            </p:cNvSpPr>
            <p:nvPr/>
          </p:nvSpPr>
          <p:spPr bwMode="auto">
            <a:xfrm>
              <a:off x="1602" y="1681"/>
              <a:ext cx="366" cy="333"/>
            </a:xfrm>
            <a:prstGeom prst="ellipse">
              <a:avLst/>
            </a:prstGeom>
            <a:solidFill>
              <a:srgbClr val="99FF66"/>
            </a:solidFill>
            <a:ln w="9525">
              <a:solidFill>
                <a:srgbClr val="99FF66"/>
              </a:solidFill>
              <a:round/>
              <a:headEnd/>
              <a:tailEnd/>
            </a:ln>
          </p:spPr>
          <p:txBody>
            <a:bodyPr/>
            <a:lstStyle/>
            <a:p>
              <a:endParaRPr lang="en-US"/>
            </a:p>
          </p:txBody>
        </p:sp>
        <p:sp>
          <p:nvSpPr>
            <p:cNvPr id="106547" name="Oval 73"/>
            <p:cNvSpPr>
              <a:spLocks noChangeArrowheads="1"/>
            </p:cNvSpPr>
            <p:nvPr/>
          </p:nvSpPr>
          <p:spPr bwMode="auto">
            <a:xfrm>
              <a:off x="1569" y="1751"/>
              <a:ext cx="364" cy="547"/>
            </a:xfrm>
            <a:prstGeom prst="ellipse">
              <a:avLst/>
            </a:prstGeom>
            <a:solidFill>
              <a:srgbClr val="99FF66"/>
            </a:solidFill>
            <a:ln w="9525">
              <a:solidFill>
                <a:srgbClr val="99FF66"/>
              </a:solidFill>
              <a:round/>
              <a:headEnd/>
              <a:tailEnd/>
            </a:ln>
          </p:spPr>
          <p:txBody>
            <a:bodyPr/>
            <a:lstStyle/>
            <a:p>
              <a:endParaRPr lang="en-US"/>
            </a:p>
          </p:txBody>
        </p:sp>
        <p:sp>
          <p:nvSpPr>
            <p:cNvPr id="106548" name="Oval 74"/>
            <p:cNvSpPr>
              <a:spLocks noChangeArrowheads="1"/>
            </p:cNvSpPr>
            <p:nvPr/>
          </p:nvSpPr>
          <p:spPr bwMode="auto">
            <a:xfrm>
              <a:off x="912" y="1434"/>
              <a:ext cx="1008" cy="918"/>
            </a:xfrm>
            <a:prstGeom prst="ellipse">
              <a:avLst/>
            </a:prstGeom>
            <a:solidFill>
              <a:srgbClr val="99FF66"/>
            </a:solidFill>
            <a:ln w="9525">
              <a:solidFill>
                <a:srgbClr val="99FF66"/>
              </a:solidFill>
              <a:round/>
              <a:headEnd/>
              <a:tailEnd/>
            </a:ln>
          </p:spPr>
          <p:txBody>
            <a:bodyPr/>
            <a:lstStyle/>
            <a:p>
              <a:endParaRPr lang="en-US"/>
            </a:p>
          </p:txBody>
        </p:sp>
      </p:grpSp>
      <p:grpSp>
        <p:nvGrpSpPr>
          <p:cNvPr id="106507" name="Group 75"/>
          <p:cNvGrpSpPr>
            <a:grpSpLocks/>
          </p:cNvGrpSpPr>
          <p:nvPr/>
        </p:nvGrpSpPr>
        <p:grpSpPr bwMode="auto">
          <a:xfrm>
            <a:off x="3352800" y="2667000"/>
            <a:ext cx="2438400" cy="1447800"/>
            <a:chOff x="832" y="1344"/>
            <a:chExt cx="1136" cy="1024"/>
          </a:xfrm>
        </p:grpSpPr>
        <p:sp>
          <p:nvSpPr>
            <p:cNvPr id="106531" name="Oval 76"/>
            <p:cNvSpPr>
              <a:spLocks noChangeArrowheads="1"/>
            </p:cNvSpPr>
            <p:nvPr/>
          </p:nvSpPr>
          <p:spPr bwMode="auto">
            <a:xfrm>
              <a:off x="1220" y="1344"/>
              <a:ext cx="495" cy="424"/>
            </a:xfrm>
            <a:prstGeom prst="ellipse">
              <a:avLst/>
            </a:prstGeom>
            <a:solidFill>
              <a:srgbClr val="FFCC00"/>
            </a:solidFill>
            <a:ln w="9525">
              <a:solidFill>
                <a:srgbClr val="FFCC00"/>
              </a:solidFill>
              <a:round/>
              <a:headEnd/>
              <a:tailEnd/>
            </a:ln>
          </p:spPr>
          <p:txBody>
            <a:bodyPr/>
            <a:lstStyle/>
            <a:p>
              <a:endParaRPr lang="en-US"/>
            </a:p>
          </p:txBody>
        </p:sp>
        <p:sp>
          <p:nvSpPr>
            <p:cNvPr id="106532" name="Oval 77"/>
            <p:cNvSpPr>
              <a:spLocks noChangeArrowheads="1"/>
            </p:cNvSpPr>
            <p:nvPr/>
          </p:nvSpPr>
          <p:spPr bwMode="auto">
            <a:xfrm>
              <a:off x="948" y="1455"/>
              <a:ext cx="379" cy="424"/>
            </a:xfrm>
            <a:prstGeom prst="ellipse">
              <a:avLst/>
            </a:prstGeom>
            <a:solidFill>
              <a:srgbClr val="FFCC00"/>
            </a:solidFill>
            <a:ln w="9525">
              <a:solidFill>
                <a:srgbClr val="FFCC00"/>
              </a:solidFill>
              <a:round/>
              <a:headEnd/>
              <a:tailEnd/>
            </a:ln>
          </p:spPr>
          <p:txBody>
            <a:bodyPr/>
            <a:lstStyle/>
            <a:p>
              <a:endParaRPr lang="en-US"/>
            </a:p>
          </p:txBody>
        </p:sp>
        <p:sp>
          <p:nvSpPr>
            <p:cNvPr id="106533" name="Oval 78"/>
            <p:cNvSpPr>
              <a:spLocks noChangeArrowheads="1"/>
            </p:cNvSpPr>
            <p:nvPr/>
          </p:nvSpPr>
          <p:spPr bwMode="auto">
            <a:xfrm>
              <a:off x="832" y="1710"/>
              <a:ext cx="256" cy="306"/>
            </a:xfrm>
            <a:prstGeom prst="ellipse">
              <a:avLst/>
            </a:prstGeom>
            <a:solidFill>
              <a:srgbClr val="FFCC00"/>
            </a:solidFill>
            <a:ln w="9525">
              <a:solidFill>
                <a:srgbClr val="FFCC00"/>
              </a:solidFill>
              <a:round/>
              <a:headEnd/>
              <a:tailEnd/>
            </a:ln>
          </p:spPr>
          <p:txBody>
            <a:bodyPr/>
            <a:lstStyle/>
            <a:p>
              <a:endParaRPr lang="en-US"/>
            </a:p>
          </p:txBody>
        </p:sp>
        <p:sp>
          <p:nvSpPr>
            <p:cNvPr id="106534" name="Oval 79"/>
            <p:cNvSpPr>
              <a:spLocks noChangeArrowheads="1"/>
            </p:cNvSpPr>
            <p:nvPr/>
          </p:nvSpPr>
          <p:spPr bwMode="auto">
            <a:xfrm>
              <a:off x="909" y="1862"/>
              <a:ext cx="435" cy="442"/>
            </a:xfrm>
            <a:prstGeom prst="ellipse">
              <a:avLst/>
            </a:prstGeom>
            <a:solidFill>
              <a:srgbClr val="FFCC00"/>
            </a:solidFill>
            <a:ln w="9525">
              <a:solidFill>
                <a:srgbClr val="FFCC00"/>
              </a:solidFill>
              <a:round/>
              <a:headEnd/>
              <a:tailEnd/>
            </a:ln>
          </p:spPr>
          <p:txBody>
            <a:bodyPr/>
            <a:lstStyle/>
            <a:p>
              <a:endParaRPr lang="en-US"/>
            </a:p>
          </p:txBody>
        </p:sp>
        <p:sp>
          <p:nvSpPr>
            <p:cNvPr id="106535" name="Oval 80"/>
            <p:cNvSpPr>
              <a:spLocks noChangeArrowheads="1"/>
            </p:cNvSpPr>
            <p:nvPr/>
          </p:nvSpPr>
          <p:spPr bwMode="auto">
            <a:xfrm>
              <a:off x="1086" y="1924"/>
              <a:ext cx="671" cy="444"/>
            </a:xfrm>
            <a:prstGeom prst="ellipse">
              <a:avLst/>
            </a:prstGeom>
            <a:solidFill>
              <a:srgbClr val="FFCC00"/>
            </a:solidFill>
            <a:ln w="9525">
              <a:solidFill>
                <a:srgbClr val="FFCC00"/>
              </a:solidFill>
              <a:round/>
              <a:headEnd/>
              <a:tailEnd/>
            </a:ln>
          </p:spPr>
          <p:txBody>
            <a:bodyPr/>
            <a:lstStyle/>
            <a:p>
              <a:endParaRPr lang="en-US"/>
            </a:p>
          </p:txBody>
        </p:sp>
        <p:sp>
          <p:nvSpPr>
            <p:cNvPr id="106536" name="Oval 81"/>
            <p:cNvSpPr>
              <a:spLocks noChangeArrowheads="1"/>
            </p:cNvSpPr>
            <p:nvPr/>
          </p:nvSpPr>
          <p:spPr bwMode="auto">
            <a:xfrm>
              <a:off x="1605" y="1488"/>
              <a:ext cx="311" cy="312"/>
            </a:xfrm>
            <a:prstGeom prst="ellipse">
              <a:avLst/>
            </a:prstGeom>
            <a:solidFill>
              <a:srgbClr val="FFCC00"/>
            </a:solidFill>
            <a:ln w="9525">
              <a:solidFill>
                <a:srgbClr val="FFCC00"/>
              </a:solidFill>
              <a:round/>
              <a:headEnd/>
              <a:tailEnd/>
            </a:ln>
          </p:spPr>
          <p:txBody>
            <a:bodyPr/>
            <a:lstStyle/>
            <a:p>
              <a:endParaRPr lang="en-US"/>
            </a:p>
          </p:txBody>
        </p:sp>
        <p:sp>
          <p:nvSpPr>
            <p:cNvPr id="106537" name="Oval 82"/>
            <p:cNvSpPr>
              <a:spLocks noChangeArrowheads="1"/>
            </p:cNvSpPr>
            <p:nvPr/>
          </p:nvSpPr>
          <p:spPr bwMode="auto">
            <a:xfrm>
              <a:off x="1602" y="1681"/>
              <a:ext cx="366" cy="333"/>
            </a:xfrm>
            <a:prstGeom prst="ellipse">
              <a:avLst/>
            </a:prstGeom>
            <a:solidFill>
              <a:srgbClr val="FFCC00"/>
            </a:solidFill>
            <a:ln w="9525">
              <a:solidFill>
                <a:srgbClr val="FFCC00"/>
              </a:solidFill>
              <a:round/>
              <a:headEnd/>
              <a:tailEnd/>
            </a:ln>
          </p:spPr>
          <p:txBody>
            <a:bodyPr/>
            <a:lstStyle/>
            <a:p>
              <a:endParaRPr lang="en-US"/>
            </a:p>
          </p:txBody>
        </p:sp>
        <p:sp>
          <p:nvSpPr>
            <p:cNvPr id="106538" name="Oval 83"/>
            <p:cNvSpPr>
              <a:spLocks noChangeArrowheads="1"/>
            </p:cNvSpPr>
            <p:nvPr/>
          </p:nvSpPr>
          <p:spPr bwMode="auto">
            <a:xfrm>
              <a:off x="1569" y="1751"/>
              <a:ext cx="364" cy="547"/>
            </a:xfrm>
            <a:prstGeom prst="ellipse">
              <a:avLst/>
            </a:prstGeom>
            <a:solidFill>
              <a:srgbClr val="FFCC00"/>
            </a:solidFill>
            <a:ln w="9525">
              <a:solidFill>
                <a:srgbClr val="FFCC00"/>
              </a:solidFill>
              <a:round/>
              <a:headEnd/>
              <a:tailEnd/>
            </a:ln>
          </p:spPr>
          <p:txBody>
            <a:bodyPr/>
            <a:lstStyle/>
            <a:p>
              <a:endParaRPr lang="en-US"/>
            </a:p>
          </p:txBody>
        </p:sp>
        <p:sp>
          <p:nvSpPr>
            <p:cNvPr id="106539" name="Oval 84"/>
            <p:cNvSpPr>
              <a:spLocks noChangeArrowheads="1"/>
            </p:cNvSpPr>
            <p:nvPr/>
          </p:nvSpPr>
          <p:spPr bwMode="auto">
            <a:xfrm>
              <a:off x="912" y="1434"/>
              <a:ext cx="1008" cy="918"/>
            </a:xfrm>
            <a:prstGeom prst="ellipse">
              <a:avLst/>
            </a:prstGeom>
            <a:solidFill>
              <a:srgbClr val="FFCC00"/>
            </a:solidFill>
            <a:ln w="9525">
              <a:solidFill>
                <a:srgbClr val="FFCC00"/>
              </a:solidFill>
              <a:round/>
              <a:headEnd/>
              <a:tailEnd/>
            </a:ln>
          </p:spPr>
          <p:txBody>
            <a:bodyPr/>
            <a:lstStyle/>
            <a:p>
              <a:endParaRPr lang="en-US"/>
            </a:p>
          </p:txBody>
        </p:sp>
      </p:grpSp>
      <p:sp>
        <p:nvSpPr>
          <p:cNvPr id="106508" name="Text Box 85"/>
          <p:cNvSpPr txBox="1">
            <a:spLocks noChangeArrowheads="1"/>
          </p:cNvSpPr>
          <p:nvPr/>
        </p:nvSpPr>
        <p:spPr bwMode="auto">
          <a:xfrm>
            <a:off x="495300" y="4848225"/>
            <a:ext cx="801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Clients</a:t>
            </a:r>
          </a:p>
        </p:txBody>
      </p:sp>
      <p:sp>
        <p:nvSpPr>
          <p:cNvPr id="106509" name="Text Box 86"/>
          <p:cNvSpPr txBox="1">
            <a:spLocks noChangeArrowheads="1"/>
          </p:cNvSpPr>
          <p:nvPr/>
        </p:nvSpPr>
        <p:spPr bwMode="auto">
          <a:xfrm>
            <a:off x="2119313" y="3719513"/>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ISP-1</a:t>
            </a:r>
          </a:p>
        </p:txBody>
      </p:sp>
      <p:sp>
        <p:nvSpPr>
          <p:cNvPr id="106510" name="Text Box 87"/>
          <p:cNvSpPr txBox="1">
            <a:spLocks noChangeArrowheads="1"/>
          </p:cNvSpPr>
          <p:nvPr/>
        </p:nvSpPr>
        <p:spPr bwMode="auto">
          <a:xfrm>
            <a:off x="3716338" y="2028825"/>
            <a:ext cx="7794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Server</a:t>
            </a:r>
          </a:p>
        </p:txBody>
      </p:sp>
      <p:graphicFrame>
        <p:nvGraphicFramePr>
          <p:cNvPr id="106498" name="Object 2"/>
          <p:cNvGraphicFramePr>
            <a:graphicFrameLocks noChangeAspect="1"/>
          </p:cNvGraphicFramePr>
          <p:nvPr/>
        </p:nvGraphicFramePr>
        <p:xfrm>
          <a:off x="4495800" y="1981200"/>
          <a:ext cx="314325" cy="515938"/>
        </p:xfrm>
        <a:graphic>
          <a:graphicData uri="http://schemas.openxmlformats.org/presentationml/2006/ole">
            <mc:AlternateContent xmlns:mc="http://schemas.openxmlformats.org/markup-compatibility/2006">
              <mc:Choice xmlns:v="urn:schemas-microsoft-com:vml" Requires="v">
                <p:oleObj spid="_x0000_s593029" name="Clip" r:id="rId4" imgW="2107949" imgH="3470495" progId="MS_ClipArt_Gallery.5">
                  <p:embed/>
                </p:oleObj>
              </mc:Choice>
              <mc:Fallback>
                <p:oleObj name="Clip" r:id="rId4" imgW="2107949" imgH="3470495"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81200"/>
                        <a:ext cx="3143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6511" name="Rectangle 89"/>
          <p:cNvSpPr>
            <a:spLocks noChangeArrowheads="1"/>
          </p:cNvSpPr>
          <p:nvPr/>
        </p:nvSpPr>
        <p:spPr bwMode="auto">
          <a:xfrm>
            <a:off x="5867400" y="39624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6512" name="Line 90"/>
          <p:cNvSpPr>
            <a:spLocks noChangeShapeType="1"/>
          </p:cNvSpPr>
          <p:nvPr/>
        </p:nvSpPr>
        <p:spPr bwMode="auto">
          <a:xfrm flipH="1">
            <a:off x="4419600" y="3352800"/>
            <a:ext cx="762000" cy="1524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13" name="Rectangle 91"/>
          <p:cNvSpPr>
            <a:spLocks noChangeArrowheads="1"/>
          </p:cNvSpPr>
          <p:nvPr/>
        </p:nvSpPr>
        <p:spPr bwMode="auto">
          <a:xfrm>
            <a:off x="2209800" y="4195763"/>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6514" name="Rectangle 92"/>
          <p:cNvSpPr>
            <a:spLocks noChangeArrowheads="1"/>
          </p:cNvSpPr>
          <p:nvPr/>
        </p:nvSpPr>
        <p:spPr bwMode="auto">
          <a:xfrm>
            <a:off x="4191000" y="34290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6515" name="Rectangle 93"/>
          <p:cNvSpPr>
            <a:spLocks noChangeArrowheads="1"/>
          </p:cNvSpPr>
          <p:nvPr/>
        </p:nvSpPr>
        <p:spPr bwMode="auto">
          <a:xfrm>
            <a:off x="5257800" y="3276600"/>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6516" name="Rectangle 94"/>
          <p:cNvSpPr>
            <a:spLocks noChangeArrowheads="1"/>
          </p:cNvSpPr>
          <p:nvPr/>
        </p:nvSpPr>
        <p:spPr bwMode="auto">
          <a:xfrm>
            <a:off x="6934200" y="4195763"/>
            <a:ext cx="236538" cy="228600"/>
          </a:xfrm>
          <a:prstGeom prst="rect">
            <a:avLst/>
          </a:prstGeom>
          <a:solidFill>
            <a:srgbClr val="EAEAEA"/>
          </a:solidFill>
          <a:ln w="9525">
            <a:miter lim="800000"/>
            <a:headEnd/>
            <a:tailEnd/>
          </a:ln>
          <a:scene3d>
            <a:camera prst="legacyObliqueTopLeft"/>
            <a:lightRig rig="legacyFlat3" dir="t"/>
          </a:scene3d>
          <a:sp3d extrusionH="125400" prstMaterial="legacyMatte">
            <a:bevelT w="13500" h="13500" prst="angle"/>
            <a:bevelB w="13500" h="13500" prst="angle"/>
            <a:extrusionClr>
              <a:srgbClr val="EAEAEA"/>
            </a:extrusionClr>
          </a:sp3d>
        </p:spPr>
        <p:txBody>
          <a:bodyPr wrap="none" lIns="90488" tIns="44450" rIns="90488" bIns="44450" anchor="ctr">
            <a:flatTx/>
          </a:bodyPr>
          <a:lstStyle/>
          <a:p>
            <a:endParaRPr lang="en-US"/>
          </a:p>
        </p:txBody>
      </p:sp>
      <p:sp>
        <p:nvSpPr>
          <p:cNvPr id="106517" name="Line 95"/>
          <p:cNvSpPr>
            <a:spLocks noChangeShapeType="1"/>
          </p:cNvSpPr>
          <p:nvPr/>
        </p:nvSpPr>
        <p:spPr bwMode="auto">
          <a:xfrm flipH="1">
            <a:off x="1447800" y="4419600"/>
            <a:ext cx="685800" cy="3810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18" name="Line 96"/>
          <p:cNvSpPr>
            <a:spLocks noChangeShapeType="1"/>
          </p:cNvSpPr>
          <p:nvPr/>
        </p:nvSpPr>
        <p:spPr bwMode="auto">
          <a:xfrm>
            <a:off x="2438400" y="4343400"/>
            <a:ext cx="762000" cy="4572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19" name="Line 97"/>
          <p:cNvSpPr>
            <a:spLocks noChangeShapeType="1"/>
          </p:cNvSpPr>
          <p:nvPr/>
        </p:nvSpPr>
        <p:spPr bwMode="auto">
          <a:xfrm>
            <a:off x="6019800" y="4191000"/>
            <a:ext cx="304800" cy="6096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0" name="Line 98"/>
          <p:cNvSpPr>
            <a:spLocks noChangeShapeType="1"/>
          </p:cNvSpPr>
          <p:nvPr/>
        </p:nvSpPr>
        <p:spPr bwMode="auto">
          <a:xfrm>
            <a:off x="7010400" y="4419600"/>
            <a:ext cx="762000" cy="3810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1" name="Text Box 99"/>
          <p:cNvSpPr txBox="1">
            <a:spLocks noChangeArrowheads="1"/>
          </p:cNvSpPr>
          <p:nvPr/>
        </p:nvSpPr>
        <p:spPr bwMode="auto">
          <a:xfrm>
            <a:off x="304800" y="4010025"/>
            <a:ext cx="1638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Forward proxies</a:t>
            </a:r>
          </a:p>
        </p:txBody>
      </p:sp>
      <p:sp>
        <p:nvSpPr>
          <p:cNvPr id="106522" name="Line 100"/>
          <p:cNvSpPr>
            <a:spLocks noChangeShapeType="1"/>
          </p:cNvSpPr>
          <p:nvPr/>
        </p:nvSpPr>
        <p:spPr bwMode="auto">
          <a:xfrm>
            <a:off x="4724400" y="2438400"/>
            <a:ext cx="609600" cy="7620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3" name="Line 101"/>
          <p:cNvSpPr>
            <a:spLocks noChangeShapeType="1"/>
          </p:cNvSpPr>
          <p:nvPr/>
        </p:nvSpPr>
        <p:spPr bwMode="auto">
          <a:xfrm flipV="1">
            <a:off x="2438400" y="3581400"/>
            <a:ext cx="1676400" cy="6096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4" name="Line 102"/>
          <p:cNvSpPr>
            <a:spLocks noChangeShapeType="1"/>
          </p:cNvSpPr>
          <p:nvPr/>
        </p:nvSpPr>
        <p:spPr bwMode="auto">
          <a:xfrm>
            <a:off x="5486400" y="3429000"/>
            <a:ext cx="533400" cy="4572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5" name="Line 103"/>
          <p:cNvSpPr>
            <a:spLocks noChangeShapeType="1"/>
          </p:cNvSpPr>
          <p:nvPr/>
        </p:nvSpPr>
        <p:spPr bwMode="auto">
          <a:xfrm>
            <a:off x="5486400" y="3276600"/>
            <a:ext cx="1371600" cy="914400"/>
          </a:xfrm>
          <a:prstGeom prst="line">
            <a:avLst/>
          </a:prstGeom>
          <a:noFill/>
          <a:ln w="254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106526" name="Text Box 104"/>
          <p:cNvSpPr txBox="1">
            <a:spLocks noChangeArrowheads="1"/>
          </p:cNvSpPr>
          <p:nvPr/>
        </p:nvSpPr>
        <p:spPr bwMode="auto">
          <a:xfrm>
            <a:off x="3886200" y="3048000"/>
            <a:ext cx="14684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Backbone ISP</a:t>
            </a:r>
          </a:p>
        </p:txBody>
      </p:sp>
      <p:sp>
        <p:nvSpPr>
          <p:cNvPr id="106527" name="Text Box 105"/>
          <p:cNvSpPr txBox="1">
            <a:spLocks noChangeArrowheads="1"/>
          </p:cNvSpPr>
          <p:nvPr/>
        </p:nvSpPr>
        <p:spPr bwMode="auto">
          <a:xfrm>
            <a:off x="6321425" y="37338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ISP-2</a:t>
            </a:r>
          </a:p>
        </p:txBody>
      </p:sp>
      <p:sp>
        <p:nvSpPr>
          <p:cNvPr id="106528" name="Freeform 106"/>
          <p:cNvSpPr>
            <a:spLocks/>
          </p:cNvSpPr>
          <p:nvPr/>
        </p:nvSpPr>
        <p:spPr bwMode="auto">
          <a:xfrm>
            <a:off x="2057400" y="3124200"/>
            <a:ext cx="5257800" cy="1447800"/>
          </a:xfrm>
          <a:custGeom>
            <a:avLst/>
            <a:gdLst>
              <a:gd name="T0" fmla="*/ 0 w 3312"/>
              <a:gd name="T1" fmla="*/ 1219200 h 912"/>
              <a:gd name="T2" fmla="*/ 0 w 3312"/>
              <a:gd name="T3" fmla="*/ 990600 h 912"/>
              <a:gd name="T4" fmla="*/ 152400 w 3312"/>
              <a:gd name="T5" fmla="*/ 838200 h 912"/>
              <a:gd name="T6" fmla="*/ 533400 w 3312"/>
              <a:gd name="T7" fmla="*/ 609600 h 912"/>
              <a:gd name="T8" fmla="*/ 1295400 w 3312"/>
              <a:gd name="T9" fmla="*/ 304800 h 912"/>
              <a:gd name="T10" fmla="*/ 1905000 w 3312"/>
              <a:gd name="T11" fmla="*/ 152400 h 912"/>
              <a:gd name="T12" fmla="*/ 3352800 w 3312"/>
              <a:gd name="T13" fmla="*/ 0 h 912"/>
              <a:gd name="T14" fmla="*/ 3810000 w 3312"/>
              <a:gd name="T15" fmla="*/ 152400 h 912"/>
              <a:gd name="T16" fmla="*/ 4800600 w 3312"/>
              <a:gd name="T17" fmla="*/ 685800 h 912"/>
              <a:gd name="T18" fmla="*/ 5257800 w 3312"/>
              <a:gd name="T19" fmla="*/ 1066800 h 912"/>
              <a:gd name="T20" fmla="*/ 5257800 w 3312"/>
              <a:gd name="T21" fmla="*/ 1295400 h 912"/>
              <a:gd name="T22" fmla="*/ 5105400 w 3312"/>
              <a:gd name="T23" fmla="*/ 1447800 h 912"/>
              <a:gd name="T24" fmla="*/ 4800600 w 3312"/>
              <a:gd name="T25" fmla="*/ 1447800 h 912"/>
              <a:gd name="T26" fmla="*/ 4572000 w 3312"/>
              <a:gd name="T27" fmla="*/ 1219200 h 912"/>
              <a:gd name="T28" fmla="*/ 4114800 w 3312"/>
              <a:gd name="T29" fmla="*/ 1143000 h 912"/>
              <a:gd name="T30" fmla="*/ 3733800 w 3312"/>
              <a:gd name="T31" fmla="*/ 1143000 h 912"/>
              <a:gd name="T32" fmla="*/ 3429000 w 3312"/>
              <a:gd name="T33" fmla="*/ 914400 h 912"/>
              <a:gd name="T34" fmla="*/ 2819400 w 3312"/>
              <a:gd name="T35" fmla="*/ 381000 h 912"/>
              <a:gd name="T36" fmla="*/ 2514600 w 3312"/>
              <a:gd name="T37" fmla="*/ 457200 h 912"/>
              <a:gd name="T38" fmla="*/ 2286000 w 3312"/>
              <a:gd name="T39" fmla="*/ 685800 h 912"/>
              <a:gd name="T40" fmla="*/ 1600200 w 3312"/>
              <a:gd name="T41" fmla="*/ 838200 h 912"/>
              <a:gd name="T42" fmla="*/ 1219200 w 3312"/>
              <a:gd name="T43" fmla="*/ 990600 h 912"/>
              <a:gd name="T44" fmla="*/ 838200 w 3312"/>
              <a:gd name="T45" fmla="*/ 1219200 h 912"/>
              <a:gd name="T46" fmla="*/ 381000 w 3312"/>
              <a:gd name="T47" fmla="*/ 1447800 h 912"/>
              <a:gd name="T48" fmla="*/ 152400 w 3312"/>
              <a:gd name="T49" fmla="*/ 1447800 h 912"/>
              <a:gd name="T50" fmla="*/ 0 w 3312"/>
              <a:gd name="T51" fmla="*/ 1219200 h 9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12"/>
              <a:gd name="T79" fmla="*/ 0 h 912"/>
              <a:gd name="T80" fmla="*/ 3312 w 3312"/>
              <a:gd name="T81" fmla="*/ 912 h 9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12" h="912">
                <a:moveTo>
                  <a:pt x="0" y="768"/>
                </a:moveTo>
                <a:lnTo>
                  <a:pt x="0" y="624"/>
                </a:lnTo>
                <a:lnTo>
                  <a:pt x="96" y="528"/>
                </a:lnTo>
                <a:lnTo>
                  <a:pt x="336" y="384"/>
                </a:lnTo>
                <a:lnTo>
                  <a:pt x="816" y="192"/>
                </a:lnTo>
                <a:lnTo>
                  <a:pt x="1200" y="96"/>
                </a:lnTo>
                <a:lnTo>
                  <a:pt x="2112" y="0"/>
                </a:lnTo>
                <a:lnTo>
                  <a:pt x="2400" y="96"/>
                </a:lnTo>
                <a:lnTo>
                  <a:pt x="3024" y="432"/>
                </a:lnTo>
                <a:lnTo>
                  <a:pt x="3312" y="672"/>
                </a:lnTo>
                <a:lnTo>
                  <a:pt x="3312" y="816"/>
                </a:lnTo>
                <a:lnTo>
                  <a:pt x="3216" y="912"/>
                </a:lnTo>
                <a:lnTo>
                  <a:pt x="3024" y="912"/>
                </a:lnTo>
                <a:lnTo>
                  <a:pt x="2880" y="768"/>
                </a:lnTo>
                <a:lnTo>
                  <a:pt x="2592" y="720"/>
                </a:lnTo>
                <a:lnTo>
                  <a:pt x="2352" y="720"/>
                </a:lnTo>
                <a:lnTo>
                  <a:pt x="2160" y="576"/>
                </a:lnTo>
                <a:lnTo>
                  <a:pt x="1776" y="240"/>
                </a:lnTo>
                <a:lnTo>
                  <a:pt x="1584" y="288"/>
                </a:lnTo>
                <a:lnTo>
                  <a:pt x="1440" y="432"/>
                </a:lnTo>
                <a:lnTo>
                  <a:pt x="1008" y="528"/>
                </a:lnTo>
                <a:lnTo>
                  <a:pt x="768" y="624"/>
                </a:lnTo>
                <a:lnTo>
                  <a:pt x="528" y="768"/>
                </a:lnTo>
                <a:lnTo>
                  <a:pt x="240" y="912"/>
                </a:lnTo>
                <a:lnTo>
                  <a:pt x="96" y="912"/>
                </a:lnTo>
                <a:lnTo>
                  <a:pt x="0" y="768"/>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488" tIns="44450" rIns="90488" bIns="44450"/>
          <a:lstStyle/>
          <a:p>
            <a:endParaRPr lang="en-US"/>
          </a:p>
        </p:txBody>
      </p:sp>
      <p:sp>
        <p:nvSpPr>
          <p:cNvPr id="106529" name="Text Box 107"/>
          <p:cNvSpPr txBox="1">
            <a:spLocks noChangeArrowheads="1"/>
          </p:cNvSpPr>
          <p:nvPr/>
        </p:nvSpPr>
        <p:spPr bwMode="auto">
          <a:xfrm>
            <a:off x="6157913" y="2728913"/>
            <a:ext cx="6207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1600" b="0">
                <a:latin typeface="Arial" charset="0"/>
              </a:rPr>
              <a:t>CDN</a:t>
            </a:r>
          </a:p>
        </p:txBody>
      </p:sp>
      <p:sp>
        <p:nvSpPr>
          <p:cNvPr id="106530" name="Line 108"/>
          <p:cNvSpPr>
            <a:spLocks noChangeShapeType="1"/>
          </p:cNvSpPr>
          <p:nvPr/>
        </p:nvSpPr>
        <p:spPr bwMode="auto">
          <a:xfrm flipH="1">
            <a:off x="5943600" y="3048000"/>
            <a:ext cx="304800" cy="22860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0119C39E-654D-054B-9265-AA6571304A3F}" type="slidenum">
              <a:rPr lang="en-US" sz="1400" b="0">
                <a:latin typeface="Times New Roman" charset="0"/>
              </a:rPr>
              <a:pPr eaLnBrk="1" hangingPunct="1"/>
              <a:t>69</a:t>
            </a:fld>
            <a:endParaRPr lang="en-US" sz="1400" b="0">
              <a:latin typeface="Times New Roman" charset="0"/>
            </a:endParaRPr>
          </a:p>
        </p:txBody>
      </p:sp>
      <p:sp>
        <p:nvSpPr>
          <p:cNvPr id="108547" name="Rectangle 2"/>
          <p:cNvSpPr>
            <a:spLocks noGrp="1" noChangeArrowheads="1"/>
          </p:cNvSpPr>
          <p:nvPr>
            <p:ph type="title"/>
          </p:nvPr>
        </p:nvSpPr>
        <p:spPr>
          <a:xfrm>
            <a:off x="304800" y="228600"/>
            <a:ext cx="8610600" cy="838200"/>
          </a:xfrm>
        </p:spPr>
        <p:txBody>
          <a:bodyPr/>
          <a:lstStyle/>
          <a:p>
            <a:r>
              <a:rPr lang="en-US" sz="2000">
                <a:latin typeface="Helvetica" charset="0"/>
                <a:ea typeface="ＭＳ Ｐゴシック" charset="0"/>
                <a:cs typeface="ＭＳ Ｐゴシック" charset="0"/>
              </a:rPr>
              <a:t>Improving HTTP Performance:</a:t>
            </a:r>
            <a:br>
              <a:rPr lang="en-US" sz="2000">
                <a:latin typeface="Helvetica" charset="0"/>
                <a:ea typeface="ＭＳ Ｐゴシック" charset="0"/>
                <a:cs typeface="ＭＳ Ｐゴシック" charset="0"/>
              </a:rPr>
            </a:br>
            <a:r>
              <a:rPr lang="en-US" sz="3200">
                <a:latin typeface="Helvetica" charset="0"/>
                <a:ea typeface="ＭＳ Ｐゴシック" charset="0"/>
                <a:cs typeface="ＭＳ Ｐゴシック" charset="0"/>
              </a:rPr>
              <a:t>CDN Example – Akamai</a:t>
            </a:r>
          </a:p>
        </p:txBody>
      </p:sp>
      <p:sp>
        <p:nvSpPr>
          <p:cNvPr id="1092611" name="Rectangle 3"/>
          <p:cNvSpPr>
            <a:spLocks noGrp="1" noChangeArrowheads="1"/>
          </p:cNvSpPr>
          <p:nvPr>
            <p:ph type="body" idx="1"/>
          </p:nvPr>
        </p:nvSpPr>
        <p:spPr>
          <a:xfrm>
            <a:off x="457200" y="1295400"/>
            <a:ext cx="8610600" cy="5334000"/>
          </a:xfrm>
        </p:spPr>
        <p:txBody>
          <a:bodyPr/>
          <a:lstStyle/>
          <a:p>
            <a:r>
              <a:rPr lang="en-US" dirty="0">
                <a:latin typeface="Arial" charset="0"/>
                <a:cs typeface="Arial" charset="0"/>
              </a:rPr>
              <a:t>Akamai creates new domain names for each client content provider.</a:t>
            </a:r>
          </a:p>
          <a:p>
            <a:pPr lvl="1"/>
            <a:r>
              <a:rPr lang="en-US" dirty="0">
                <a:latin typeface="Arial" charset="0"/>
                <a:ea typeface="Arial" charset="0"/>
                <a:cs typeface="Arial" charset="0"/>
              </a:rPr>
              <a:t>e.g., </a:t>
            </a:r>
            <a:r>
              <a:rPr lang="en-US" sz="2000" i="1" dirty="0">
                <a:solidFill>
                  <a:srgbClr val="0E04D6"/>
                </a:solidFill>
                <a:latin typeface="Arial" charset="0"/>
                <a:ea typeface="Arial" charset="0"/>
                <a:cs typeface="Arial" charset="0"/>
              </a:rPr>
              <a:t>a128.g.akamai.net</a:t>
            </a:r>
            <a:endParaRPr lang="en-US" dirty="0">
              <a:solidFill>
                <a:srgbClr val="0E04D6"/>
              </a:solidFill>
              <a:latin typeface="Arial" charset="0"/>
              <a:ea typeface="Arial" charset="0"/>
              <a:cs typeface="Arial" charset="0"/>
            </a:endParaRPr>
          </a:p>
          <a:p>
            <a:r>
              <a:rPr lang="en-US" dirty="0">
                <a:latin typeface="Arial" charset="0"/>
                <a:cs typeface="Arial" charset="0"/>
              </a:rPr>
              <a:t>The </a:t>
            </a:r>
            <a:r>
              <a:rPr lang="en-US" dirty="0" smtClean="0">
                <a:latin typeface="Arial" charset="0"/>
                <a:cs typeface="Arial" charset="0"/>
              </a:rPr>
              <a:t>CDN’s </a:t>
            </a:r>
            <a:r>
              <a:rPr lang="en-US" dirty="0">
                <a:latin typeface="Arial" charset="0"/>
                <a:cs typeface="Arial" charset="0"/>
              </a:rPr>
              <a:t>DNS servers are authoritative for the new domains</a:t>
            </a:r>
          </a:p>
          <a:p>
            <a:r>
              <a:rPr lang="en-US" dirty="0">
                <a:latin typeface="Arial" charset="0"/>
                <a:cs typeface="Arial" charset="0"/>
              </a:rPr>
              <a:t>The client content provider modifies its content so that embedded URLs reference the new domains.</a:t>
            </a:r>
          </a:p>
          <a:p>
            <a:pPr lvl="1"/>
            <a:r>
              <a:rPr lang="ja-JP" altLang="en-US" dirty="0">
                <a:latin typeface="Arial" charset="0"/>
                <a:ea typeface="Arial" charset="0"/>
                <a:cs typeface="Arial" charset="0"/>
              </a:rPr>
              <a:t>“</a:t>
            </a:r>
            <a:r>
              <a:rPr lang="en-US" dirty="0" err="1">
                <a:latin typeface="Arial" charset="0"/>
                <a:ea typeface="Arial" charset="0"/>
                <a:cs typeface="Arial" charset="0"/>
              </a:rPr>
              <a:t>Akamaize</a:t>
            </a:r>
            <a:r>
              <a:rPr lang="ja-JP" altLang="en-US" dirty="0">
                <a:latin typeface="Arial" charset="0"/>
                <a:ea typeface="Arial" charset="0"/>
                <a:cs typeface="Arial" charset="0"/>
              </a:rPr>
              <a:t>”</a:t>
            </a:r>
            <a:r>
              <a:rPr lang="en-US" dirty="0">
                <a:latin typeface="Arial" charset="0"/>
                <a:ea typeface="Arial" charset="0"/>
                <a:cs typeface="Arial" charset="0"/>
              </a:rPr>
              <a:t> content</a:t>
            </a:r>
          </a:p>
          <a:p>
            <a:pPr lvl="1"/>
            <a:r>
              <a:rPr lang="en-US" dirty="0">
                <a:latin typeface="Arial" charset="0"/>
                <a:ea typeface="Arial" charset="0"/>
                <a:cs typeface="Arial" charset="0"/>
              </a:rPr>
              <a:t>e.g.: </a:t>
            </a:r>
            <a:r>
              <a:rPr lang="en-US" sz="2000" i="1" dirty="0">
                <a:solidFill>
                  <a:srgbClr val="0E04D6"/>
                </a:solidFill>
                <a:latin typeface="Arial" charset="0"/>
                <a:ea typeface="Arial" charset="0"/>
                <a:cs typeface="Arial" charset="0"/>
              </a:rPr>
              <a:t>http://</a:t>
            </a:r>
            <a:r>
              <a:rPr lang="en-US" sz="2000" i="1" dirty="0" err="1">
                <a:solidFill>
                  <a:srgbClr val="0E04D6"/>
                </a:solidFill>
                <a:latin typeface="Arial" charset="0"/>
                <a:ea typeface="Arial" charset="0"/>
                <a:cs typeface="Arial" charset="0"/>
              </a:rPr>
              <a:t>www.cnn.com</a:t>
            </a:r>
            <a:r>
              <a:rPr lang="en-US" sz="2000" i="1" dirty="0">
                <a:solidFill>
                  <a:srgbClr val="0E04D6"/>
                </a:solidFill>
                <a:latin typeface="Arial" charset="0"/>
                <a:ea typeface="Arial" charset="0"/>
                <a:cs typeface="Arial" charset="0"/>
              </a:rPr>
              <a:t>/image-of-the-</a:t>
            </a:r>
            <a:r>
              <a:rPr lang="en-US" sz="2000" i="1" dirty="0" err="1">
                <a:solidFill>
                  <a:srgbClr val="0E04D6"/>
                </a:solidFill>
                <a:latin typeface="Arial" charset="0"/>
                <a:ea typeface="Arial" charset="0"/>
                <a:cs typeface="Arial" charset="0"/>
              </a:rPr>
              <a:t>day.gif</a:t>
            </a:r>
            <a:r>
              <a:rPr lang="en-US" dirty="0">
                <a:latin typeface="Arial" charset="0"/>
                <a:ea typeface="Arial" charset="0"/>
                <a:cs typeface="Arial" charset="0"/>
              </a:rPr>
              <a:t> becomes </a:t>
            </a:r>
            <a:r>
              <a:rPr lang="en-US" sz="2000" i="1" dirty="0">
                <a:solidFill>
                  <a:srgbClr val="0E04D6"/>
                </a:solidFill>
                <a:latin typeface="Arial" charset="0"/>
                <a:ea typeface="Arial" charset="0"/>
                <a:cs typeface="Arial" charset="0"/>
              </a:rPr>
              <a:t>http://a128.g.akamai.net/image-of-the-</a:t>
            </a:r>
            <a:r>
              <a:rPr lang="en-US" sz="2000" i="1" dirty="0" err="1" smtClean="0">
                <a:solidFill>
                  <a:srgbClr val="0E04D6"/>
                </a:solidFill>
                <a:latin typeface="Arial" charset="0"/>
                <a:ea typeface="Arial" charset="0"/>
                <a:cs typeface="Arial" charset="0"/>
              </a:rPr>
              <a:t>day.gif</a:t>
            </a:r>
            <a:endParaRPr lang="en-US" sz="2000" i="1" dirty="0" smtClean="0">
              <a:solidFill>
                <a:srgbClr val="0E04D6"/>
              </a:solidFill>
              <a:latin typeface="Arial" charset="0"/>
              <a:ea typeface="Arial" charset="0"/>
              <a:cs typeface="Arial" charset="0"/>
            </a:endParaRPr>
          </a:p>
          <a:p>
            <a:r>
              <a:rPr lang="en-US" i="1" dirty="0" smtClean="0">
                <a:solidFill>
                  <a:srgbClr val="000000"/>
                </a:solidFill>
                <a:latin typeface="Arial" charset="0"/>
                <a:ea typeface="Arial" charset="0"/>
                <a:cs typeface="Arial" charset="0"/>
              </a:rPr>
              <a:t>Requests now sent to CDN’s infrastructure…</a:t>
            </a:r>
            <a:endParaRPr lang="en-US" dirty="0">
              <a:solidFill>
                <a:srgbClr val="000000"/>
              </a:solidFill>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2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26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926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926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926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26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926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26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Addresses </a:t>
            </a:r>
            <a:r>
              <a:rPr lang="en-US" dirty="0" err="1" smtClean="0"/>
              <a:t>vs</a:t>
            </a:r>
            <a:r>
              <a:rPr lang="en-US" dirty="0" smtClean="0"/>
              <a:t> Names</a:t>
            </a:r>
            <a:endParaRPr lang="en-US" dirty="0"/>
          </a:p>
        </p:txBody>
      </p:sp>
      <p:sp>
        <p:nvSpPr>
          <p:cNvPr id="3" name="Content Placeholder 2"/>
          <p:cNvSpPr>
            <a:spLocks noGrp="1"/>
          </p:cNvSpPr>
          <p:nvPr>
            <p:ph idx="1"/>
          </p:nvPr>
        </p:nvSpPr>
        <p:spPr/>
        <p:txBody>
          <a:bodyPr/>
          <a:lstStyle/>
          <a:p>
            <a:r>
              <a:rPr lang="en-US" dirty="0" smtClean="0"/>
              <a:t>Scope of relevance:</a:t>
            </a:r>
            <a:endParaRPr lang="en-US" dirty="0"/>
          </a:p>
          <a:p>
            <a:pPr lvl="1"/>
            <a:r>
              <a:rPr lang="en-US" dirty="0" smtClean="0"/>
              <a:t>App/user </a:t>
            </a:r>
            <a:r>
              <a:rPr lang="en-US" dirty="0"/>
              <a:t>is primarily concerned with names</a:t>
            </a:r>
          </a:p>
          <a:p>
            <a:pPr lvl="1"/>
            <a:r>
              <a:rPr lang="en-US" dirty="0"/>
              <a:t>Network is primarily concerned with </a:t>
            </a:r>
            <a:r>
              <a:rPr lang="en-US" dirty="0" smtClean="0"/>
              <a:t>addresses</a:t>
            </a:r>
            <a:endParaRPr lang="en-US" dirty="0"/>
          </a:p>
          <a:p>
            <a:r>
              <a:rPr lang="en-US" dirty="0" smtClean="0"/>
              <a:t>Frequency:</a:t>
            </a:r>
            <a:endParaRPr lang="en-US" dirty="0"/>
          </a:p>
          <a:p>
            <a:pPr lvl="1"/>
            <a:r>
              <a:rPr lang="en-US" dirty="0" smtClean="0"/>
              <a:t>Name </a:t>
            </a:r>
            <a:r>
              <a:rPr lang="en-US" dirty="0" smtClean="0">
                <a:latin typeface="Wingdings"/>
                <a:ea typeface="Wingdings"/>
                <a:cs typeface="Wingdings"/>
                <a:sym typeface="Wingdings"/>
              </a:rPr>
              <a:t></a:t>
            </a:r>
            <a:r>
              <a:rPr lang="en-US" dirty="0">
                <a:sym typeface="Wingdings"/>
              </a:rPr>
              <a:t> </a:t>
            </a:r>
            <a:r>
              <a:rPr lang="en-US" dirty="0" smtClean="0">
                <a:sym typeface="Wingdings"/>
              </a:rPr>
              <a:t>address</a:t>
            </a:r>
            <a:r>
              <a:rPr lang="en-US" dirty="0" smtClean="0"/>
              <a:t> </a:t>
            </a:r>
            <a:r>
              <a:rPr lang="en-US" dirty="0"/>
              <a:t>lookup once (or get from cache)</a:t>
            </a:r>
          </a:p>
          <a:p>
            <a:pPr lvl="1"/>
            <a:r>
              <a:rPr lang="en-US" dirty="0"/>
              <a:t>Address </a:t>
            </a:r>
            <a:r>
              <a:rPr lang="en-US" dirty="0">
                <a:latin typeface="Wingdings"/>
                <a:ea typeface="Wingdings"/>
                <a:cs typeface="Wingdings"/>
                <a:sym typeface="Wingdings"/>
              </a:rPr>
              <a:t></a:t>
            </a:r>
            <a:r>
              <a:rPr lang="en-US" dirty="0">
                <a:sym typeface="Wingdings"/>
              </a:rPr>
              <a:t> </a:t>
            </a:r>
            <a:r>
              <a:rPr lang="en-US" dirty="0" smtClean="0">
                <a:sym typeface="Wingdings"/>
              </a:rPr>
              <a:t>physical port </a:t>
            </a:r>
            <a:r>
              <a:rPr lang="en-US" dirty="0" smtClean="0"/>
              <a:t>lookup </a:t>
            </a:r>
            <a:r>
              <a:rPr lang="en-US" dirty="0"/>
              <a:t>on each </a:t>
            </a:r>
            <a:r>
              <a:rPr lang="en-US" dirty="0" smtClean="0"/>
              <a:t>packet</a:t>
            </a:r>
            <a:endParaRPr lang="en-US" dirty="0"/>
          </a:p>
          <a:p>
            <a:r>
              <a:rPr lang="en-US" dirty="0" smtClean="0"/>
              <a:t>When </a:t>
            </a:r>
            <a:r>
              <a:rPr lang="en-US" dirty="0"/>
              <a:t>moving a host to a different subnet:</a:t>
            </a:r>
          </a:p>
          <a:p>
            <a:pPr lvl="1"/>
            <a:r>
              <a:rPr lang="en-US" dirty="0"/>
              <a:t>The address changes</a:t>
            </a:r>
          </a:p>
          <a:p>
            <a:pPr lvl="1"/>
            <a:r>
              <a:rPr lang="en-US" dirty="0"/>
              <a:t>The name does not </a:t>
            </a:r>
            <a:r>
              <a:rPr lang="en-US" dirty="0" smtClean="0"/>
              <a:t>change</a:t>
            </a:r>
          </a:p>
          <a:p>
            <a:r>
              <a:rPr lang="en-US" dirty="0" smtClean="0"/>
              <a:t>When moving content to a differently named host</a:t>
            </a:r>
          </a:p>
          <a:p>
            <a:pPr lvl="1"/>
            <a:r>
              <a:rPr lang="en-US" dirty="0" smtClean="0"/>
              <a:t>Name and address both change! </a:t>
            </a:r>
            <a:r>
              <a:rPr lang="en-US" b="1" dirty="0" smtClean="0"/>
              <a:t>(should it?)</a:t>
            </a:r>
          </a:p>
          <a:p>
            <a:pPr lvl="1"/>
            <a:endParaRPr lang="en-US" dirty="0"/>
          </a:p>
          <a:p>
            <a:pPr lvl="1"/>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7</a:t>
            </a:fld>
            <a:endParaRPr lang="en-US"/>
          </a:p>
        </p:txBody>
      </p:sp>
    </p:spTree>
    <p:extLst>
      <p:ext uri="{BB962C8B-B14F-4D97-AF65-F5344CB8AC3E}">
        <p14:creationId xmlns:p14="http://schemas.microsoft.com/office/powerpoint/2010/main" val="3514106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1830B9F-D13E-9D40-8B37-902B9423673D}" type="slidenum">
              <a:rPr lang="en-US" sz="1400" b="0">
                <a:latin typeface="Times New Roman" charset="0"/>
              </a:rPr>
              <a:pPr eaLnBrk="1" hangingPunct="1"/>
              <a:t>70</a:t>
            </a:fld>
            <a:endParaRPr lang="en-US" sz="1400" b="0">
              <a:latin typeface="Times New Roman" charset="0"/>
            </a:endParaRPr>
          </a:p>
        </p:txBody>
      </p:sp>
      <p:sp>
        <p:nvSpPr>
          <p:cNvPr id="114691"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Hosting:  Multiple Sites Per Machine</a:t>
            </a:r>
          </a:p>
        </p:txBody>
      </p:sp>
      <p:sp>
        <p:nvSpPr>
          <p:cNvPr id="1071107" name="Rectangle 3"/>
          <p:cNvSpPr>
            <a:spLocks noGrp="1" noChangeArrowheads="1"/>
          </p:cNvSpPr>
          <p:nvPr>
            <p:ph type="body" idx="1"/>
          </p:nvPr>
        </p:nvSpPr>
        <p:spPr/>
        <p:txBody>
          <a:bodyPr/>
          <a:lstStyle/>
          <a:p>
            <a:r>
              <a:rPr lang="en-US" dirty="0">
                <a:latin typeface="Arial" charset="0"/>
                <a:cs typeface="Arial" charset="0"/>
              </a:rPr>
              <a:t>Multiple Web sites on a single machine</a:t>
            </a:r>
          </a:p>
          <a:p>
            <a:pPr lvl="1"/>
            <a:r>
              <a:rPr lang="en-US" dirty="0">
                <a:latin typeface="Arial" charset="0"/>
                <a:ea typeface="Arial" charset="0"/>
                <a:cs typeface="Arial" charset="0"/>
              </a:rPr>
              <a:t>Hosting company runs the Web server on behalf of multiple sites (</a:t>
            </a:r>
            <a:r>
              <a:rPr lang="en-US" i="1" dirty="0">
                <a:latin typeface="Arial" charset="0"/>
                <a:ea typeface="Arial" charset="0"/>
                <a:cs typeface="Arial" charset="0"/>
              </a:rPr>
              <a:t>e.g</a:t>
            </a:r>
            <a:r>
              <a:rPr lang="en-US" dirty="0">
                <a:latin typeface="Arial" charset="0"/>
                <a:ea typeface="Arial" charset="0"/>
                <a:cs typeface="Arial" charset="0"/>
              </a:rPr>
              <a:t>., </a:t>
            </a:r>
            <a:r>
              <a:rPr lang="en-US" dirty="0" err="1">
                <a:latin typeface="Arial" charset="0"/>
                <a:ea typeface="Arial" charset="0"/>
                <a:cs typeface="Arial" charset="0"/>
              </a:rPr>
              <a:t>www.foo.com</a:t>
            </a:r>
            <a:r>
              <a:rPr lang="en-US" dirty="0">
                <a:latin typeface="Arial" charset="0"/>
                <a:ea typeface="Arial" charset="0"/>
                <a:cs typeface="Arial" charset="0"/>
              </a:rPr>
              <a:t> and </a:t>
            </a:r>
            <a:r>
              <a:rPr lang="en-US" dirty="0" err="1">
                <a:latin typeface="Arial" charset="0"/>
                <a:ea typeface="Arial" charset="0"/>
                <a:cs typeface="Arial" charset="0"/>
              </a:rPr>
              <a:t>www.bar.com</a:t>
            </a:r>
            <a:r>
              <a:rPr lang="en-US" dirty="0">
                <a:latin typeface="Arial" charset="0"/>
                <a:ea typeface="Arial" charset="0"/>
                <a:cs typeface="Arial" charset="0"/>
              </a:rPr>
              <a:t>)</a:t>
            </a:r>
          </a:p>
          <a:p>
            <a:r>
              <a:rPr lang="en-US" dirty="0">
                <a:latin typeface="Arial" charset="0"/>
                <a:cs typeface="Arial" charset="0"/>
              </a:rPr>
              <a:t>Problem: </a:t>
            </a:r>
            <a:r>
              <a:rPr lang="en-US" dirty="0">
                <a:latin typeface="Courier" charset="0"/>
                <a:cs typeface="Arial" charset="0"/>
              </a:rPr>
              <a:t>GET /</a:t>
            </a:r>
            <a:r>
              <a:rPr lang="en-US" dirty="0" err="1">
                <a:latin typeface="Courier" charset="0"/>
                <a:cs typeface="Arial" charset="0"/>
              </a:rPr>
              <a:t>index.html</a:t>
            </a:r>
            <a:endParaRPr lang="en-US" dirty="0">
              <a:latin typeface="Arial" charset="0"/>
              <a:cs typeface="Arial" charset="0"/>
            </a:endParaRPr>
          </a:p>
          <a:p>
            <a:pPr lvl="1"/>
            <a:r>
              <a:rPr lang="en-US" sz="2000" dirty="0" err="1">
                <a:latin typeface="Courier" charset="0"/>
                <a:ea typeface="Arial" charset="0"/>
                <a:cs typeface="Arial" charset="0"/>
              </a:rPr>
              <a:t>www.foo.com</a:t>
            </a:r>
            <a:r>
              <a:rPr lang="en-US" sz="2000" dirty="0">
                <a:latin typeface="Courier" charset="0"/>
                <a:ea typeface="Arial" charset="0"/>
                <a:cs typeface="Arial" charset="0"/>
              </a:rPr>
              <a:t>/</a:t>
            </a:r>
            <a:r>
              <a:rPr lang="en-US" sz="2000" dirty="0" err="1">
                <a:latin typeface="Courier" charset="0"/>
                <a:ea typeface="Arial" charset="0"/>
                <a:cs typeface="Arial" charset="0"/>
              </a:rPr>
              <a:t>index.html</a:t>
            </a:r>
            <a:r>
              <a:rPr lang="en-US" dirty="0">
                <a:latin typeface="Arial" charset="0"/>
                <a:ea typeface="Arial" charset="0"/>
                <a:cs typeface="Arial" charset="0"/>
              </a:rPr>
              <a:t> or </a:t>
            </a:r>
            <a:r>
              <a:rPr lang="en-US" sz="2000" dirty="0" err="1">
                <a:latin typeface="Courier" charset="0"/>
                <a:ea typeface="Arial" charset="0"/>
                <a:cs typeface="Arial" charset="0"/>
              </a:rPr>
              <a:t>www.bar.com</a:t>
            </a:r>
            <a:r>
              <a:rPr lang="en-US" sz="2000" dirty="0">
                <a:latin typeface="Courier" charset="0"/>
                <a:ea typeface="Arial" charset="0"/>
                <a:cs typeface="Arial" charset="0"/>
              </a:rPr>
              <a:t>/</a:t>
            </a:r>
            <a:r>
              <a:rPr lang="en-US" sz="2000" dirty="0" err="1">
                <a:latin typeface="Courier" charset="0"/>
                <a:ea typeface="Arial" charset="0"/>
                <a:cs typeface="Arial" charset="0"/>
              </a:rPr>
              <a:t>index.html</a:t>
            </a:r>
            <a:r>
              <a:rPr lang="en-US" dirty="0">
                <a:latin typeface="Arial" charset="0"/>
                <a:ea typeface="Arial" charset="0"/>
                <a:cs typeface="Arial" charset="0"/>
              </a:rPr>
              <a:t>?</a:t>
            </a:r>
          </a:p>
          <a:p>
            <a:r>
              <a:rPr lang="en-US" dirty="0">
                <a:latin typeface="Arial" charset="0"/>
                <a:cs typeface="Arial" charset="0"/>
              </a:rPr>
              <a:t>Solutions:</a:t>
            </a:r>
          </a:p>
          <a:p>
            <a:pPr lvl="1"/>
            <a:r>
              <a:rPr lang="en-US" dirty="0">
                <a:latin typeface="Arial" charset="0"/>
                <a:ea typeface="Arial" charset="0"/>
                <a:cs typeface="Arial" charset="0"/>
              </a:rPr>
              <a:t>Multiple server processes on the same machine</a:t>
            </a:r>
          </a:p>
          <a:p>
            <a:pPr lvl="2"/>
            <a:r>
              <a:rPr lang="en-US" dirty="0">
                <a:latin typeface="Arial" charset="0"/>
                <a:ea typeface="Arial" charset="0"/>
                <a:cs typeface="Arial" charset="0"/>
              </a:rPr>
              <a:t>Have a separate IP address (or port) for each server</a:t>
            </a:r>
          </a:p>
          <a:p>
            <a:pPr lvl="1"/>
            <a:r>
              <a:rPr lang="en-US" dirty="0">
                <a:latin typeface="Arial" charset="0"/>
                <a:ea typeface="Arial" charset="0"/>
                <a:cs typeface="Arial" charset="0"/>
              </a:rPr>
              <a:t>Include site name in HTTP request</a:t>
            </a:r>
          </a:p>
          <a:p>
            <a:pPr lvl="2"/>
            <a:r>
              <a:rPr lang="en-US" dirty="0">
                <a:latin typeface="Arial" charset="0"/>
                <a:ea typeface="Arial" charset="0"/>
                <a:cs typeface="Arial" charset="0"/>
              </a:rPr>
              <a:t>Single Web server process with a single IP address</a:t>
            </a:r>
          </a:p>
          <a:p>
            <a:pPr lvl="2"/>
            <a:r>
              <a:rPr lang="en-US" dirty="0">
                <a:latin typeface="Arial" charset="0"/>
                <a:ea typeface="Arial" charset="0"/>
                <a:cs typeface="Arial" charset="0"/>
              </a:rPr>
              <a:t>Client includes </a:t>
            </a:r>
            <a:r>
              <a:rPr lang="ja-JP" altLang="en-US" dirty="0">
                <a:latin typeface="Arial" charset="0"/>
                <a:ea typeface="Arial" charset="0"/>
                <a:cs typeface="Arial" charset="0"/>
              </a:rPr>
              <a:t>“</a:t>
            </a:r>
            <a:r>
              <a:rPr lang="en-US" dirty="0">
                <a:latin typeface="Arial" charset="0"/>
                <a:ea typeface="Arial" charset="0"/>
                <a:cs typeface="Arial" charset="0"/>
              </a:rPr>
              <a:t>Host</a:t>
            </a:r>
            <a:r>
              <a:rPr lang="ja-JP" altLang="en-US" dirty="0">
                <a:latin typeface="Arial" charset="0"/>
                <a:ea typeface="Arial" charset="0"/>
                <a:cs typeface="Arial" charset="0"/>
              </a:rPr>
              <a:t>”</a:t>
            </a:r>
            <a:r>
              <a:rPr lang="en-US" dirty="0">
                <a:latin typeface="Arial" charset="0"/>
                <a:ea typeface="Arial" charset="0"/>
                <a:cs typeface="Arial" charset="0"/>
              </a:rPr>
              <a:t> header (</a:t>
            </a:r>
            <a:r>
              <a:rPr lang="en-US" i="1" dirty="0">
                <a:latin typeface="Arial" charset="0"/>
                <a:ea typeface="Arial" charset="0"/>
                <a:cs typeface="Arial" charset="0"/>
              </a:rPr>
              <a:t>e.g.,</a:t>
            </a:r>
            <a:r>
              <a:rPr lang="en-US" dirty="0">
                <a:latin typeface="Arial" charset="0"/>
                <a:ea typeface="Arial" charset="0"/>
                <a:cs typeface="Arial" charset="0"/>
              </a:rPr>
              <a:t> </a:t>
            </a:r>
            <a:r>
              <a:rPr lang="en-US" sz="1800" dirty="0">
                <a:latin typeface="Courier" charset="0"/>
                <a:ea typeface="Arial" charset="0"/>
                <a:cs typeface="Arial" charset="0"/>
              </a:rPr>
              <a:t>Host: </a:t>
            </a:r>
            <a:r>
              <a:rPr lang="en-US" sz="1800" dirty="0" err="1">
                <a:latin typeface="Courier" charset="0"/>
                <a:ea typeface="Arial" charset="0"/>
                <a:cs typeface="Arial" charset="0"/>
              </a:rPr>
              <a:t>www.foo.com</a:t>
            </a:r>
            <a:r>
              <a:rPr lang="en-US" dirty="0">
                <a:latin typeface="Arial" charset="0"/>
                <a:ea typeface="Arial" charset="0"/>
                <a:cs typeface="Arial" charset="0"/>
              </a:rPr>
              <a:t>)</a:t>
            </a:r>
          </a:p>
          <a:p>
            <a:pPr lvl="2"/>
            <a:r>
              <a:rPr lang="en-US" i="1" dirty="0">
                <a:latin typeface="Arial" charset="0"/>
                <a:ea typeface="Arial" charset="0"/>
                <a:cs typeface="Arial" charset="0"/>
              </a:rPr>
              <a:t>Required header</a:t>
            </a:r>
            <a:r>
              <a:rPr lang="en-US" dirty="0">
                <a:latin typeface="Arial" charset="0"/>
                <a:ea typeface="Arial" charset="0"/>
                <a:cs typeface="Arial" charset="0"/>
              </a:rPr>
              <a:t> with HTTP/1.1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1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11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11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711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11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11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11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11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7110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71107">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11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107"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734C6ECC-8297-034B-BAB1-A8F4C727C663}" type="slidenum">
              <a:rPr lang="en-US" sz="1400" b="0">
                <a:latin typeface="Times New Roman" charset="0"/>
              </a:rPr>
              <a:pPr eaLnBrk="1" hangingPunct="1"/>
              <a:t>71</a:t>
            </a:fld>
            <a:endParaRPr lang="en-US" sz="1400" b="0">
              <a:latin typeface="Times New Roman" charset="0"/>
            </a:endParaRPr>
          </a:p>
        </p:txBody>
      </p:sp>
      <p:sp>
        <p:nvSpPr>
          <p:cNvPr id="116739"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Hosting: </a:t>
            </a:r>
            <a:r>
              <a:rPr lang="en-US" dirty="0" smtClean="0">
                <a:latin typeface="Helvetica" charset="0"/>
                <a:ea typeface="ＭＳ Ｐゴシック" charset="0"/>
                <a:cs typeface="ＭＳ Ｐゴシック" charset="0"/>
              </a:rPr>
              <a:t>Multiple </a:t>
            </a:r>
            <a:r>
              <a:rPr lang="en-US" dirty="0">
                <a:latin typeface="Helvetica" charset="0"/>
                <a:ea typeface="ＭＳ Ｐゴシック" charset="0"/>
                <a:cs typeface="ＭＳ Ｐゴシック" charset="0"/>
              </a:rPr>
              <a:t>Machines Per Site</a:t>
            </a:r>
          </a:p>
        </p:txBody>
      </p:sp>
      <p:sp>
        <p:nvSpPr>
          <p:cNvPr id="1072131" name="Rectangle 3"/>
          <p:cNvSpPr>
            <a:spLocks noGrp="1" noChangeArrowheads="1"/>
          </p:cNvSpPr>
          <p:nvPr>
            <p:ph type="body" idx="1"/>
          </p:nvPr>
        </p:nvSpPr>
        <p:spPr/>
        <p:txBody>
          <a:bodyPr/>
          <a:lstStyle/>
          <a:p>
            <a:r>
              <a:rPr lang="en-US" dirty="0">
                <a:latin typeface="Arial" charset="0"/>
                <a:ea typeface="Arial" charset="0"/>
                <a:cs typeface="Arial" charset="0"/>
              </a:rPr>
              <a:t>Replicate </a:t>
            </a:r>
            <a:r>
              <a:rPr lang="en-US" dirty="0" smtClean="0">
                <a:latin typeface="Arial" charset="0"/>
                <a:ea typeface="Arial" charset="0"/>
                <a:cs typeface="Arial" charset="0"/>
              </a:rPr>
              <a:t>popular </a:t>
            </a:r>
            <a:r>
              <a:rPr lang="en-US" dirty="0">
                <a:latin typeface="Arial" charset="0"/>
                <a:ea typeface="Arial" charset="0"/>
                <a:cs typeface="Arial" charset="0"/>
              </a:rPr>
              <a:t>Web site across </a:t>
            </a:r>
            <a:r>
              <a:rPr lang="en-US" dirty="0" smtClean="0">
                <a:latin typeface="Arial" charset="0"/>
                <a:ea typeface="Arial" charset="0"/>
                <a:cs typeface="Arial" charset="0"/>
              </a:rPr>
              <a:t>many machines</a:t>
            </a:r>
            <a:endParaRPr lang="en-US" dirty="0">
              <a:latin typeface="Arial" charset="0"/>
              <a:ea typeface="Arial" charset="0"/>
              <a:cs typeface="Arial" charset="0"/>
            </a:endParaRPr>
          </a:p>
          <a:p>
            <a:pPr lvl="1"/>
            <a:r>
              <a:rPr lang="en-US" dirty="0">
                <a:latin typeface="Arial" charset="0"/>
                <a:ea typeface="Arial" charset="0"/>
                <a:cs typeface="Arial" charset="0"/>
              </a:rPr>
              <a:t>Helps to handle the load</a:t>
            </a:r>
          </a:p>
          <a:p>
            <a:pPr lvl="1"/>
            <a:r>
              <a:rPr lang="en-US" dirty="0">
                <a:latin typeface="Arial" charset="0"/>
                <a:ea typeface="Arial" charset="0"/>
                <a:cs typeface="Arial" charset="0"/>
              </a:rPr>
              <a:t>Places content closer to </a:t>
            </a:r>
            <a:r>
              <a:rPr lang="en-US" dirty="0" smtClean="0">
                <a:latin typeface="Arial" charset="0"/>
                <a:ea typeface="Arial" charset="0"/>
                <a:cs typeface="Arial" charset="0"/>
              </a:rPr>
              <a:t>clients</a:t>
            </a:r>
          </a:p>
          <a:p>
            <a:pPr lvl="1"/>
            <a:endParaRPr lang="en-US" dirty="0">
              <a:latin typeface="Arial" charset="0"/>
              <a:ea typeface="Arial" charset="0"/>
              <a:cs typeface="Arial" charset="0"/>
            </a:endParaRPr>
          </a:p>
          <a:p>
            <a:r>
              <a:rPr lang="en-US" dirty="0">
                <a:latin typeface="Arial" charset="0"/>
                <a:ea typeface="Arial" charset="0"/>
                <a:cs typeface="Arial" charset="0"/>
              </a:rPr>
              <a:t>Helps when content isn’t </a:t>
            </a:r>
            <a:r>
              <a:rPr lang="en-US" dirty="0" smtClean="0">
                <a:latin typeface="Arial" charset="0"/>
                <a:ea typeface="Arial" charset="0"/>
                <a:cs typeface="Arial" charset="0"/>
              </a:rPr>
              <a:t>cacheable</a:t>
            </a:r>
          </a:p>
          <a:p>
            <a:pPr lvl="1"/>
            <a:endParaRPr lang="en-US" dirty="0">
              <a:latin typeface="Arial" charset="0"/>
              <a:ea typeface="Arial" charset="0"/>
              <a:cs typeface="Arial" charset="0"/>
            </a:endParaRPr>
          </a:p>
          <a:p>
            <a:r>
              <a:rPr lang="en-US" dirty="0">
                <a:latin typeface="Arial" charset="0"/>
                <a:ea typeface="Arial" charset="0"/>
                <a:cs typeface="Arial" charset="0"/>
              </a:rPr>
              <a:t>Problem:  Want to direct client to </a:t>
            </a:r>
            <a:r>
              <a:rPr lang="en-US" dirty="0" smtClean="0">
                <a:latin typeface="Arial" charset="0"/>
                <a:ea typeface="Arial" charset="0"/>
                <a:cs typeface="Arial" charset="0"/>
              </a:rPr>
              <a:t>particular </a:t>
            </a:r>
            <a:r>
              <a:rPr lang="en-US" dirty="0">
                <a:latin typeface="Arial" charset="0"/>
                <a:ea typeface="Arial" charset="0"/>
                <a:cs typeface="Arial" charset="0"/>
              </a:rPr>
              <a:t>replica</a:t>
            </a:r>
          </a:p>
          <a:p>
            <a:pPr lvl="1"/>
            <a:r>
              <a:rPr lang="en-US" dirty="0">
                <a:latin typeface="Arial" charset="0"/>
                <a:ea typeface="Arial" charset="0"/>
                <a:cs typeface="Arial" charset="0"/>
              </a:rPr>
              <a:t>Balance load across server replicas</a:t>
            </a:r>
          </a:p>
          <a:p>
            <a:pPr lvl="1"/>
            <a:r>
              <a:rPr lang="en-US" dirty="0">
                <a:latin typeface="Arial" charset="0"/>
                <a:ea typeface="Arial" charset="0"/>
                <a:cs typeface="Arial" charset="0"/>
              </a:rPr>
              <a:t>Pair clients with nearby servers</a:t>
            </a:r>
          </a:p>
          <a:p>
            <a:endParaRPr lang="en-US" dirty="0">
              <a:latin typeface="Arial" charset="0"/>
              <a:ea typeface="Arial" charset="0"/>
              <a:cs typeface="Arial" charset="0"/>
            </a:endParaRPr>
          </a:p>
          <a:p>
            <a:endParaRPr lang="en-US" dirty="0">
              <a:latin typeface="Arial" charset="0"/>
              <a:ea typeface="Arial" charset="0"/>
              <a:cs typeface="Arial" charset="0"/>
            </a:endParaRPr>
          </a:p>
          <a:p>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2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21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2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21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213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21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2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2131"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D87BBAA7-BE53-624A-9F2F-6BFAF55DC766}" type="slidenum">
              <a:rPr lang="en-US" sz="1400" b="0">
                <a:latin typeface="Times New Roman" charset="0"/>
              </a:rPr>
              <a:pPr eaLnBrk="1" hangingPunct="1"/>
              <a:t>72</a:t>
            </a:fld>
            <a:endParaRPr lang="en-US" sz="1400" b="0">
              <a:latin typeface="Times New Roman" charset="0"/>
            </a:endParaRPr>
          </a:p>
        </p:txBody>
      </p:sp>
      <p:sp>
        <p:nvSpPr>
          <p:cNvPr id="118787"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Multi-Hosting at Single Location</a:t>
            </a:r>
            <a:endParaRPr lang="en-US" dirty="0">
              <a:latin typeface="Helvetica" charset="0"/>
              <a:ea typeface="ＭＳ Ｐゴシック" charset="0"/>
              <a:cs typeface="ＭＳ Ｐゴシック" charset="0"/>
            </a:endParaRPr>
          </a:p>
        </p:txBody>
      </p:sp>
      <p:sp>
        <p:nvSpPr>
          <p:cNvPr id="118788" name="Rectangle 3"/>
          <p:cNvSpPr>
            <a:spLocks noGrp="1" noChangeArrowheads="1"/>
          </p:cNvSpPr>
          <p:nvPr>
            <p:ph type="body" idx="1"/>
          </p:nvPr>
        </p:nvSpPr>
        <p:spPr/>
        <p:txBody>
          <a:bodyPr/>
          <a:lstStyle/>
          <a:p>
            <a:r>
              <a:rPr lang="en-US" dirty="0" smtClean="0">
                <a:latin typeface="Arial" charset="0"/>
                <a:cs typeface="Arial" charset="0"/>
              </a:rPr>
              <a:t>Single </a:t>
            </a:r>
            <a:r>
              <a:rPr lang="en-US" dirty="0">
                <a:latin typeface="Arial" charset="0"/>
                <a:cs typeface="Arial" charset="0"/>
              </a:rPr>
              <a:t>IP address, multiple machines</a:t>
            </a:r>
          </a:p>
          <a:p>
            <a:pPr lvl="1"/>
            <a:r>
              <a:rPr lang="en-US" dirty="0">
                <a:latin typeface="Arial" charset="0"/>
                <a:ea typeface="Arial" charset="0"/>
                <a:cs typeface="Arial" charset="0"/>
              </a:rPr>
              <a:t>Run multiple machines behind a single IP address</a:t>
            </a: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r>
              <a:rPr lang="en-US" dirty="0">
                <a:latin typeface="Arial" charset="0"/>
                <a:ea typeface="Arial" charset="0"/>
                <a:cs typeface="Arial" charset="0"/>
              </a:rPr>
              <a:t>Ensure all packets from a single </a:t>
            </a:r>
            <a:br>
              <a:rPr lang="en-US" dirty="0">
                <a:latin typeface="Arial" charset="0"/>
                <a:ea typeface="Arial" charset="0"/>
                <a:cs typeface="Arial" charset="0"/>
              </a:rPr>
            </a:br>
            <a:r>
              <a:rPr lang="en-US" dirty="0">
                <a:latin typeface="Arial" charset="0"/>
                <a:ea typeface="Arial" charset="0"/>
                <a:cs typeface="Arial" charset="0"/>
              </a:rPr>
              <a:t>TCP connection go to the same replica</a:t>
            </a:r>
          </a:p>
        </p:txBody>
      </p:sp>
      <p:pic>
        <p:nvPicPr>
          <p:cNvPr id="118789" name="Picture 4"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38" y="2390775"/>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790"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38" y="3581400"/>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791" name="Picture 6"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38" y="4810125"/>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92" name="Line 7"/>
          <p:cNvSpPr>
            <a:spLocks noChangeShapeType="1"/>
          </p:cNvSpPr>
          <p:nvPr/>
        </p:nvSpPr>
        <p:spPr bwMode="auto">
          <a:xfrm flipH="1">
            <a:off x="6156325" y="2889250"/>
            <a:ext cx="84455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93" name="Line 8"/>
          <p:cNvSpPr>
            <a:spLocks noChangeShapeType="1"/>
          </p:cNvSpPr>
          <p:nvPr/>
        </p:nvSpPr>
        <p:spPr bwMode="auto">
          <a:xfrm flipH="1">
            <a:off x="6156325" y="4079875"/>
            <a:ext cx="84455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94" name="Line 9"/>
          <p:cNvSpPr>
            <a:spLocks noChangeShapeType="1"/>
          </p:cNvSpPr>
          <p:nvPr/>
        </p:nvSpPr>
        <p:spPr bwMode="auto">
          <a:xfrm flipH="1">
            <a:off x="6156325" y="5232400"/>
            <a:ext cx="84455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95" name="Line 10"/>
          <p:cNvSpPr>
            <a:spLocks noChangeShapeType="1"/>
          </p:cNvSpPr>
          <p:nvPr/>
        </p:nvSpPr>
        <p:spPr bwMode="auto">
          <a:xfrm>
            <a:off x="6156325" y="2889250"/>
            <a:ext cx="0" cy="23431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96" name="Line 11"/>
          <p:cNvSpPr>
            <a:spLocks noChangeShapeType="1"/>
          </p:cNvSpPr>
          <p:nvPr/>
        </p:nvSpPr>
        <p:spPr bwMode="auto">
          <a:xfrm flipH="1">
            <a:off x="5311775" y="3849688"/>
            <a:ext cx="84455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97" name="Text Box 12"/>
          <p:cNvSpPr txBox="1">
            <a:spLocks noChangeArrowheads="1"/>
          </p:cNvSpPr>
          <p:nvPr/>
        </p:nvSpPr>
        <p:spPr bwMode="auto">
          <a:xfrm>
            <a:off x="3352800" y="3657600"/>
            <a:ext cx="1973263" cy="434975"/>
          </a:xfrm>
          <a:prstGeom prst="rect">
            <a:avLst/>
          </a:prstGeom>
          <a:solidFill>
            <a:srgbClr val="CCFFFF"/>
          </a:solidFill>
          <a:ln w="38100">
            <a:solidFill>
              <a:srgbClr val="0000FF"/>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a:latin typeface="Helvetica" charset="0"/>
              </a:rPr>
              <a:t>Load Balancer</a:t>
            </a:r>
          </a:p>
        </p:txBody>
      </p:sp>
      <p:sp>
        <p:nvSpPr>
          <p:cNvPr id="118798" name="Rectangle 13"/>
          <p:cNvSpPr>
            <a:spLocks noChangeArrowheads="1"/>
          </p:cNvSpPr>
          <p:nvPr/>
        </p:nvSpPr>
        <p:spPr bwMode="auto">
          <a:xfrm>
            <a:off x="3467100" y="4105275"/>
            <a:ext cx="1738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p>
            <a:r>
              <a:rPr lang="en-US">
                <a:latin typeface="Helvetica" charset="0"/>
              </a:rPr>
              <a:t> </a:t>
            </a:r>
            <a:r>
              <a:rPr lang="en-US" b="0">
                <a:solidFill>
                  <a:srgbClr val="0000FF"/>
                </a:solidFill>
                <a:latin typeface="Helvetica" charset="0"/>
              </a:rPr>
              <a:t>64.236.16.20</a:t>
            </a:r>
          </a:p>
        </p:txBody>
      </p:sp>
      <p:sp>
        <p:nvSpPr>
          <p:cNvPr id="118799" name="Line 14"/>
          <p:cNvSpPr>
            <a:spLocks noChangeShapeType="1"/>
          </p:cNvSpPr>
          <p:nvPr/>
        </p:nvSpPr>
        <p:spPr bwMode="auto">
          <a:xfrm>
            <a:off x="2162175" y="3273425"/>
            <a:ext cx="1076325" cy="460375"/>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8800" name="Line 15"/>
          <p:cNvSpPr>
            <a:spLocks noChangeShapeType="1"/>
          </p:cNvSpPr>
          <p:nvPr/>
        </p:nvSpPr>
        <p:spPr bwMode="auto">
          <a:xfrm flipV="1">
            <a:off x="2124075" y="3925888"/>
            <a:ext cx="1036638" cy="153987"/>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8801" name="Line 16"/>
          <p:cNvSpPr>
            <a:spLocks noChangeShapeType="1"/>
          </p:cNvSpPr>
          <p:nvPr/>
        </p:nvSpPr>
        <p:spPr bwMode="auto">
          <a:xfrm flipV="1">
            <a:off x="2201863" y="4195763"/>
            <a:ext cx="958850" cy="614362"/>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3FB4203-B28C-7749-AD4F-A0DEF32423A8}" type="slidenum">
              <a:rPr lang="en-US" sz="1400" b="0">
                <a:latin typeface="Times New Roman" charset="0"/>
              </a:rPr>
              <a:pPr eaLnBrk="1" hangingPunct="1"/>
              <a:t>73</a:t>
            </a:fld>
            <a:endParaRPr lang="en-US" sz="1400" b="0">
              <a:latin typeface="Times New Roman" charset="0"/>
            </a:endParaRPr>
          </a:p>
        </p:txBody>
      </p:sp>
      <p:sp>
        <p:nvSpPr>
          <p:cNvPr id="120835"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Multi-Hosting at Several Locations</a:t>
            </a:r>
            <a:endParaRPr lang="en-US" dirty="0">
              <a:latin typeface="Helvetica" charset="0"/>
              <a:ea typeface="ＭＳ Ｐゴシック" charset="0"/>
              <a:cs typeface="ＭＳ Ｐゴシック" charset="0"/>
            </a:endParaRPr>
          </a:p>
        </p:txBody>
      </p:sp>
      <p:sp>
        <p:nvSpPr>
          <p:cNvPr id="120836" name="Rectangle 3"/>
          <p:cNvSpPr>
            <a:spLocks noGrp="1" noChangeArrowheads="1"/>
          </p:cNvSpPr>
          <p:nvPr>
            <p:ph type="body" idx="1"/>
          </p:nvPr>
        </p:nvSpPr>
        <p:spPr/>
        <p:txBody>
          <a:bodyPr/>
          <a:lstStyle/>
          <a:p>
            <a:r>
              <a:rPr lang="en-US" dirty="0">
                <a:latin typeface="Arial" charset="0"/>
                <a:cs typeface="Arial" charset="0"/>
              </a:rPr>
              <a:t>M</a:t>
            </a:r>
            <a:r>
              <a:rPr lang="en-US" dirty="0" smtClean="0">
                <a:latin typeface="Arial" charset="0"/>
                <a:cs typeface="Arial" charset="0"/>
              </a:rPr>
              <a:t>ultiple </a:t>
            </a:r>
            <a:r>
              <a:rPr lang="en-US" dirty="0">
                <a:latin typeface="Arial" charset="0"/>
                <a:cs typeface="Arial" charset="0"/>
              </a:rPr>
              <a:t>addresses, multiple machines</a:t>
            </a:r>
          </a:p>
          <a:p>
            <a:pPr lvl="1"/>
            <a:r>
              <a:rPr lang="en-US" dirty="0">
                <a:latin typeface="Arial" charset="0"/>
                <a:ea typeface="Arial" charset="0"/>
                <a:cs typeface="Arial" charset="0"/>
              </a:rPr>
              <a:t>Same name but different addresses for all of the replicas</a:t>
            </a:r>
          </a:p>
          <a:p>
            <a:pPr lvl="1"/>
            <a:r>
              <a:rPr lang="en-US" dirty="0">
                <a:latin typeface="Arial" charset="0"/>
                <a:ea typeface="Arial" charset="0"/>
                <a:cs typeface="Arial" charset="0"/>
              </a:rPr>
              <a:t>Configure DNS server to return different addresses</a:t>
            </a: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buFont typeface="Helvetica" charset="0"/>
              <a:buNone/>
            </a:pPr>
            <a:endParaRPr lang="en-US" dirty="0">
              <a:latin typeface="Arial" charset="0"/>
              <a:ea typeface="Arial" charset="0"/>
              <a:cs typeface="Arial" charset="0"/>
            </a:endParaRPr>
          </a:p>
        </p:txBody>
      </p:sp>
      <p:pic>
        <p:nvPicPr>
          <p:cNvPr id="120837" name="Picture 4"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01650" y="2738438"/>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38"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363" y="2738438"/>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39" name="Picture 6"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01650" y="5235575"/>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0" name="Line 7"/>
          <p:cNvSpPr>
            <a:spLocks noChangeShapeType="1"/>
          </p:cNvSpPr>
          <p:nvPr/>
        </p:nvSpPr>
        <p:spPr bwMode="auto">
          <a:xfrm flipH="1" flipV="1">
            <a:off x="1538288" y="3776663"/>
            <a:ext cx="998537" cy="61436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841" name="Line 8"/>
          <p:cNvSpPr>
            <a:spLocks noChangeShapeType="1"/>
          </p:cNvSpPr>
          <p:nvPr/>
        </p:nvSpPr>
        <p:spPr bwMode="auto">
          <a:xfrm flipH="1">
            <a:off x="5646738" y="3622675"/>
            <a:ext cx="1268412" cy="8064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842" name="Line 9"/>
          <p:cNvSpPr>
            <a:spLocks noChangeShapeType="1"/>
          </p:cNvSpPr>
          <p:nvPr/>
        </p:nvSpPr>
        <p:spPr bwMode="auto">
          <a:xfrm flipH="1">
            <a:off x="2152650" y="5351463"/>
            <a:ext cx="806450" cy="38417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186" name="Cloud"/>
          <p:cNvSpPr>
            <a:spLocks noChangeAspect="1" noEditPoints="1" noChangeArrowheads="1"/>
          </p:cNvSpPr>
          <p:nvPr/>
        </p:nvSpPr>
        <p:spPr bwMode="auto">
          <a:xfrm>
            <a:off x="2459038" y="3430588"/>
            <a:ext cx="3243262" cy="23368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lstStyle/>
          <a:p>
            <a:pPr>
              <a:defRPr/>
            </a:pPr>
            <a:endParaRPr lang="en-US">
              <a:ea typeface="+mn-ea"/>
              <a:cs typeface="+mn-cs"/>
            </a:endParaRPr>
          </a:p>
        </p:txBody>
      </p:sp>
      <p:pic>
        <p:nvPicPr>
          <p:cNvPr id="120844" name="Picture 11" descr="j019538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5275" y="5159375"/>
            <a:ext cx="1193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5" name="Line 12"/>
          <p:cNvSpPr>
            <a:spLocks noChangeShapeType="1"/>
          </p:cNvSpPr>
          <p:nvPr/>
        </p:nvSpPr>
        <p:spPr bwMode="auto">
          <a:xfrm flipH="1" flipV="1">
            <a:off x="5224463" y="5041900"/>
            <a:ext cx="1460500" cy="731838"/>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846" name="Text Box 13"/>
          <p:cNvSpPr txBox="1">
            <a:spLocks noChangeArrowheads="1"/>
          </p:cNvSpPr>
          <p:nvPr/>
        </p:nvSpPr>
        <p:spPr bwMode="auto">
          <a:xfrm>
            <a:off x="3306763" y="4275138"/>
            <a:ext cx="1487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r>
              <a:rPr lang="en-US" sz="2800">
                <a:latin typeface="Helvetica" charset="0"/>
              </a:rPr>
              <a:t>Internet</a:t>
            </a:r>
          </a:p>
        </p:txBody>
      </p:sp>
      <p:sp>
        <p:nvSpPr>
          <p:cNvPr id="120847" name="Rectangle 14"/>
          <p:cNvSpPr>
            <a:spLocks noChangeArrowheads="1"/>
          </p:cNvSpPr>
          <p:nvPr/>
        </p:nvSpPr>
        <p:spPr bwMode="auto">
          <a:xfrm>
            <a:off x="6835775" y="3890963"/>
            <a:ext cx="1738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p>
            <a:r>
              <a:rPr lang="en-US">
                <a:latin typeface="Helvetica" charset="0"/>
              </a:rPr>
              <a:t> </a:t>
            </a:r>
            <a:r>
              <a:rPr lang="en-US" b="0">
                <a:solidFill>
                  <a:srgbClr val="0000FF"/>
                </a:solidFill>
                <a:latin typeface="Helvetica" charset="0"/>
              </a:rPr>
              <a:t>64.236.16.20</a:t>
            </a:r>
          </a:p>
        </p:txBody>
      </p:sp>
      <p:sp>
        <p:nvSpPr>
          <p:cNvPr id="120848" name="Rectangle 15"/>
          <p:cNvSpPr>
            <a:spLocks noChangeArrowheads="1"/>
          </p:cNvSpPr>
          <p:nvPr/>
        </p:nvSpPr>
        <p:spPr bwMode="auto">
          <a:xfrm>
            <a:off x="501650" y="6308725"/>
            <a:ext cx="187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p>
            <a:r>
              <a:rPr lang="en-US">
                <a:latin typeface="Helvetica" charset="0"/>
              </a:rPr>
              <a:t> </a:t>
            </a:r>
            <a:r>
              <a:rPr lang="en-US" b="0">
                <a:solidFill>
                  <a:srgbClr val="0000FF"/>
                </a:solidFill>
                <a:latin typeface="Helvetica" charset="0"/>
              </a:rPr>
              <a:t>173.72.54.131</a:t>
            </a:r>
          </a:p>
        </p:txBody>
      </p:sp>
      <p:sp>
        <p:nvSpPr>
          <p:cNvPr id="120849" name="Rectangle 16"/>
          <p:cNvSpPr>
            <a:spLocks noChangeArrowheads="1"/>
          </p:cNvSpPr>
          <p:nvPr/>
        </p:nvSpPr>
        <p:spPr bwMode="auto">
          <a:xfrm>
            <a:off x="654050" y="3890963"/>
            <a:ext cx="1101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p>
            <a:r>
              <a:rPr lang="en-US" b="0">
                <a:solidFill>
                  <a:srgbClr val="0000FF"/>
                </a:solidFill>
                <a:latin typeface="Helvetica" charset="0"/>
              </a:rPr>
              <a:t>12.1.1.1</a:t>
            </a:r>
          </a:p>
        </p:txBody>
      </p:sp>
      <p:sp>
        <p:nvSpPr>
          <p:cNvPr id="120850" name="Freeform 17"/>
          <p:cNvSpPr>
            <a:spLocks/>
          </p:cNvSpPr>
          <p:nvPr/>
        </p:nvSpPr>
        <p:spPr bwMode="auto">
          <a:xfrm>
            <a:off x="5237163" y="3544888"/>
            <a:ext cx="1447800" cy="1997075"/>
          </a:xfrm>
          <a:custGeom>
            <a:avLst/>
            <a:gdLst>
              <a:gd name="T0" fmla="*/ 1370013 w 912"/>
              <a:gd name="T1" fmla="*/ 1997075 h 1258"/>
              <a:gd name="T2" fmla="*/ 103188 w 912"/>
              <a:gd name="T3" fmla="*/ 1266825 h 1258"/>
              <a:gd name="T4" fmla="*/ 755650 w 912"/>
              <a:gd name="T5" fmla="*/ 384175 h 1258"/>
              <a:gd name="T6" fmla="*/ 1447800 w 912"/>
              <a:gd name="T7" fmla="*/ 0 h 1258"/>
              <a:gd name="T8" fmla="*/ 0 60000 65536"/>
              <a:gd name="T9" fmla="*/ 0 60000 65536"/>
              <a:gd name="T10" fmla="*/ 0 60000 65536"/>
              <a:gd name="T11" fmla="*/ 0 60000 65536"/>
              <a:gd name="T12" fmla="*/ 0 w 912"/>
              <a:gd name="T13" fmla="*/ 0 h 1258"/>
              <a:gd name="T14" fmla="*/ 912 w 912"/>
              <a:gd name="T15" fmla="*/ 1258 h 1258"/>
            </a:gdLst>
            <a:ahLst/>
            <a:cxnLst>
              <a:cxn ang="T8">
                <a:pos x="T0" y="T1"/>
              </a:cxn>
              <a:cxn ang="T9">
                <a:pos x="T2" y="T3"/>
              </a:cxn>
              <a:cxn ang="T10">
                <a:pos x="T4" y="T5"/>
              </a:cxn>
              <a:cxn ang="T11">
                <a:pos x="T6" y="T7"/>
              </a:cxn>
            </a:cxnLst>
            <a:rect l="T12" t="T13" r="T14" b="T15"/>
            <a:pathLst>
              <a:path w="912" h="1258">
                <a:moveTo>
                  <a:pt x="863" y="1258"/>
                </a:moveTo>
                <a:cubicBezTo>
                  <a:pt x="496" y="1112"/>
                  <a:pt x="130" y="967"/>
                  <a:pt x="65" y="798"/>
                </a:cubicBezTo>
                <a:cubicBezTo>
                  <a:pt x="0" y="629"/>
                  <a:pt x="335" y="375"/>
                  <a:pt x="476" y="242"/>
                </a:cubicBezTo>
                <a:cubicBezTo>
                  <a:pt x="617" y="109"/>
                  <a:pt x="764" y="54"/>
                  <a:pt x="912" y="0"/>
                </a:cubicBezTo>
              </a:path>
            </a:pathLst>
          </a:custGeom>
          <a:noFill/>
          <a:ln w="38100">
            <a:solidFill>
              <a:srgbClr val="FF3300"/>
            </a:solidFill>
            <a:round/>
            <a:headEnd/>
            <a:tailEnd type="triangl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8E5A503-C139-B842-8B7F-72AFBD01CC98}" type="slidenum">
              <a:rPr lang="en-US" sz="1400" b="0">
                <a:latin typeface="Times New Roman" charset="0"/>
              </a:rPr>
              <a:pPr eaLnBrk="1" hangingPunct="1"/>
              <a:t>8</a:t>
            </a:fld>
            <a:endParaRPr lang="en-US" sz="1400" b="0">
              <a:latin typeface="Times New Roman" charset="0"/>
            </a:endParaRPr>
          </a:p>
        </p:txBody>
      </p:sp>
      <p:sp>
        <p:nvSpPr>
          <p:cNvPr id="63491"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Relationship </a:t>
            </a:r>
            <a:r>
              <a:rPr lang="en-US" dirty="0" err="1" smtClean="0">
                <a:latin typeface="Helvetica" charset="0"/>
                <a:ea typeface="ＭＳ Ｐゴシック" charset="0"/>
                <a:cs typeface="ＭＳ Ｐゴシック" charset="0"/>
              </a:rPr>
              <a:t>Betw’n</a:t>
            </a:r>
            <a:r>
              <a:rPr lang="en-US" dirty="0" smtClean="0">
                <a:latin typeface="Helvetica" charset="0"/>
                <a:ea typeface="ＭＳ Ｐゴシック" charset="0"/>
                <a:cs typeface="ＭＳ Ｐゴシック" charset="0"/>
              </a:rPr>
              <a:t> Names/Addresses</a:t>
            </a:r>
            <a:endParaRPr lang="en-US" dirty="0">
              <a:latin typeface="Helvetica" charset="0"/>
              <a:ea typeface="ＭＳ Ｐゴシック" charset="0"/>
              <a:cs typeface="ＭＳ Ｐゴシック" charset="0"/>
            </a:endParaRPr>
          </a:p>
        </p:txBody>
      </p:sp>
      <p:sp>
        <p:nvSpPr>
          <p:cNvPr id="924675" name="Rectangle 3"/>
          <p:cNvSpPr>
            <a:spLocks noGrp="1" noChangeArrowheads="1"/>
          </p:cNvSpPr>
          <p:nvPr>
            <p:ph type="body" idx="1"/>
          </p:nvPr>
        </p:nvSpPr>
        <p:spPr/>
        <p:txBody>
          <a:bodyPr/>
          <a:lstStyle/>
          <a:p>
            <a:pPr>
              <a:lnSpc>
                <a:spcPct val="90000"/>
              </a:lnSpc>
            </a:pPr>
            <a:r>
              <a:rPr lang="en-US" dirty="0" smtClean="0">
                <a:latin typeface="Arial" charset="0"/>
                <a:cs typeface="Arial" charset="0"/>
              </a:rPr>
              <a:t>Addresses </a:t>
            </a:r>
            <a:r>
              <a:rPr lang="en-US" dirty="0">
                <a:latin typeface="Arial" charset="0"/>
                <a:cs typeface="Arial" charset="0"/>
              </a:rPr>
              <a:t>can </a:t>
            </a:r>
            <a:r>
              <a:rPr lang="en-US" dirty="0">
                <a:solidFill>
                  <a:srgbClr val="F47A00"/>
                </a:solidFill>
                <a:latin typeface="Arial" charset="0"/>
                <a:cs typeface="Arial" charset="0"/>
              </a:rPr>
              <a:t>change </a:t>
            </a:r>
            <a:r>
              <a:rPr lang="en-US" dirty="0">
                <a:latin typeface="Arial" charset="0"/>
                <a:cs typeface="Arial" charset="0"/>
              </a:rPr>
              <a:t>underneath</a:t>
            </a:r>
          </a:p>
          <a:p>
            <a:pPr lvl="1">
              <a:lnSpc>
                <a:spcPct val="90000"/>
              </a:lnSpc>
            </a:pPr>
            <a:r>
              <a:rPr lang="en-US" dirty="0">
                <a:latin typeface="Arial" charset="0"/>
                <a:ea typeface="Arial" charset="0"/>
                <a:cs typeface="Arial" charset="0"/>
              </a:rPr>
              <a:t>Move </a:t>
            </a:r>
            <a:r>
              <a:rPr lang="en-US" dirty="0" err="1">
                <a:latin typeface="Arial" charset="0"/>
                <a:ea typeface="Arial" charset="0"/>
                <a:cs typeface="Arial" charset="0"/>
              </a:rPr>
              <a:t>www.cnn.com</a:t>
            </a:r>
            <a:r>
              <a:rPr lang="en-US" dirty="0">
                <a:latin typeface="Arial" charset="0"/>
                <a:ea typeface="Arial" charset="0"/>
                <a:cs typeface="Arial" charset="0"/>
              </a:rPr>
              <a:t> to 4.125.91.21</a:t>
            </a:r>
          </a:p>
          <a:p>
            <a:pPr lvl="1">
              <a:lnSpc>
                <a:spcPct val="90000"/>
              </a:lnSpc>
            </a:pPr>
            <a:r>
              <a:rPr lang="en-US" dirty="0" smtClean="0">
                <a:latin typeface="Arial" charset="0"/>
                <a:ea typeface="Arial" charset="0"/>
                <a:cs typeface="Arial" charset="0"/>
              </a:rPr>
              <a:t>Humans/Apps should be unaffected</a:t>
            </a:r>
          </a:p>
          <a:p>
            <a:pPr lvl="1">
              <a:lnSpc>
                <a:spcPct val="90000"/>
              </a:lnSpc>
            </a:pPr>
            <a:endParaRPr lang="en-US" dirty="0" smtClean="0">
              <a:latin typeface="Arial" charset="0"/>
              <a:ea typeface="Arial" charset="0"/>
              <a:cs typeface="Arial" charset="0"/>
            </a:endParaRPr>
          </a:p>
          <a:p>
            <a:pPr>
              <a:lnSpc>
                <a:spcPct val="90000"/>
              </a:lnSpc>
            </a:pPr>
            <a:r>
              <a:rPr lang="en-US" dirty="0" smtClean="0">
                <a:latin typeface="Arial" charset="0"/>
                <a:cs typeface="Arial" charset="0"/>
              </a:rPr>
              <a:t>Name </a:t>
            </a:r>
            <a:r>
              <a:rPr lang="en-US" dirty="0">
                <a:latin typeface="Arial" charset="0"/>
                <a:cs typeface="Arial" charset="0"/>
              </a:rPr>
              <a:t>could map to </a:t>
            </a:r>
            <a:r>
              <a:rPr lang="en-US" dirty="0">
                <a:solidFill>
                  <a:srgbClr val="F47A00"/>
                </a:solidFill>
                <a:latin typeface="Arial" charset="0"/>
                <a:cs typeface="Arial" charset="0"/>
              </a:rPr>
              <a:t>multiple </a:t>
            </a:r>
            <a:r>
              <a:rPr lang="en-US" dirty="0">
                <a:latin typeface="Arial" charset="0"/>
                <a:cs typeface="Arial" charset="0"/>
              </a:rPr>
              <a:t>IP addresses</a:t>
            </a:r>
          </a:p>
          <a:p>
            <a:pPr lvl="1">
              <a:lnSpc>
                <a:spcPct val="90000"/>
              </a:lnSpc>
            </a:pPr>
            <a:r>
              <a:rPr lang="en-US" dirty="0" err="1">
                <a:latin typeface="Arial" charset="0"/>
                <a:ea typeface="Arial" charset="0"/>
                <a:cs typeface="Arial" charset="0"/>
              </a:rPr>
              <a:t>www.cnn.com</a:t>
            </a:r>
            <a:r>
              <a:rPr lang="en-US" dirty="0">
                <a:latin typeface="Arial" charset="0"/>
                <a:ea typeface="Arial" charset="0"/>
                <a:cs typeface="Arial" charset="0"/>
              </a:rPr>
              <a:t> to </a:t>
            </a:r>
            <a:r>
              <a:rPr lang="en-US" dirty="0" smtClean="0">
                <a:latin typeface="Arial" charset="0"/>
                <a:ea typeface="Arial" charset="0"/>
                <a:cs typeface="Arial" charset="0"/>
              </a:rPr>
              <a:t>multiple </a:t>
            </a:r>
            <a:r>
              <a:rPr lang="en-US" dirty="0">
                <a:latin typeface="Arial" charset="0"/>
                <a:ea typeface="Arial" charset="0"/>
                <a:cs typeface="Arial" charset="0"/>
              </a:rPr>
              <a:t>replicas of the Web site</a:t>
            </a:r>
          </a:p>
          <a:p>
            <a:pPr lvl="1">
              <a:lnSpc>
                <a:spcPct val="90000"/>
              </a:lnSpc>
            </a:pPr>
            <a:r>
              <a:rPr lang="en-US" dirty="0">
                <a:latin typeface="Arial" charset="0"/>
                <a:ea typeface="Arial" charset="0"/>
                <a:cs typeface="Arial" charset="0"/>
              </a:rPr>
              <a:t>Enables</a:t>
            </a:r>
          </a:p>
          <a:p>
            <a:pPr lvl="2">
              <a:lnSpc>
                <a:spcPct val="90000"/>
              </a:lnSpc>
            </a:pPr>
            <a:r>
              <a:rPr lang="en-US" dirty="0">
                <a:latin typeface="Arial" charset="0"/>
                <a:ea typeface="Arial" charset="0"/>
                <a:cs typeface="Arial" charset="0"/>
              </a:rPr>
              <a:t>Load-balancing</a:t>
            </a:r>
          </a:p>
          <a:p>
            <a:pPr lvl="2">
              <a:lnSpc>
                <a:spcPct val="90000"/>
              </a:lnSpc>
            </a:pPr>
            <a:r>
              <a:rPr lang="en-US" dirty="0">
                <a:latin typeface="Arial" charset="0"/>
                <a:ea typeface="Arial" charset="0"/>
                <a:cs typeface="Arial" charset="0"/>
              </a:rPr>
              <a:t>Reducing latency by picking nearby servers</a:t>
            </a:r>
          </a:p>
          <a:p>
            <a:pPr lvl="2">
              <a:lnSpc>
                <a:spcPct val="90000"/>
              </a:lnSpc>
            </a:pPr>
            <a:endParaRPr lang="en-US" dirty="0">
              <a:latin typeface="Arial" charset="0"/>
              <a:ea typeface="Arial" charset="0"/>
              <a:cs typeface="Arial" charset="0"/>
            </a:endParaRPr>
          </a:p>
          <a:p>
            <a:pPr>
              <a:lnSpc>
                <a:spcPct val="90000"/>
              </a:lnSpc>
              <a:buClr>
                <a:schemeClr val="tx2"/>
              </a:buClr>
            </a:pPr>
            <a:r>
              <a:rPr lang="en-US" dirty="0">
                <a:solidFill>
                  <a:srgbClr val="F47A00"/>
                </a:solidFill>
                <a:latin typeface="Arial" charset="0"/>
                <a:cs typeface="Arial" charset="0"/>
              </a:rPr>
              <a:t>Multiple names </a:t>
            </a:r>
            <a:r>
              <a:rPr lang="en-US" dirty="0">
                <a:latin typeface="Arial" charset="0"/>
                <a:cs typeface="Arial" charset="0"/>
              </a:rPr>
              <a:t>for the same address</a:t>
            </a:r>
          </a:p>
          <a:p>
            <a:pPr lvl="1">
              <a:lnSpc>
                <a:spcPct val="90000"/>
              </a:lnSpc>
            </a:pPr>
            <a:r>
              <a:rPr lang="en-US" dirty="0">
                <a:latin typeface="Arial" charset="0"/>
                <a:ea typeface="Arial" charset="0"/>
                <a:cs typeface="Arial" charset="0"/>
              </a:rPr>
              <a:t>E.g., aliases like </a:t>
            </a:r>
            <a:r>
              <a:rPr lang="en-US" dirty="0" err="1">
                <a:latin typeface="Arial" charset="0"/>
                <a:ea typeface="Arial" charset="0"/>
                <a:cs typeface="Arial" charset="0"/>
              </a:rPr>
              <a:t>www.cnn.com</a:t>
            </a:r>
            <a:r>
              <a:rPr lang="en-US" dirty="0">
                <a:latin typeface="Arial" charset="0"/>
                <a:ea typeface="Arial" charset="0"/>
                <a:cs typeface="Arial" charset="0"/>
              </a:rPr>
              <a:t> and </a:t>
            </a:r>
            <a:r>
              <a:rPr lang="en-US" dirty="0" err="1" smtClean="0">
                <a:latin typeface="Arial" charset="0"/>
                <a:ea typeface="Arial" charset="0"/>
                <a:cs typeface="Arial" charset="0"/>
              </a:rPr>
              <a:t>cnn.com</a:t>
            </a:r>
            <a:endParaRPr lang="en-US" dirty="0" smtClean="0">
              <a:latin typeface="Arial" charset="0"/>
              <a:ea typeface="Arial" charset="0"/>
              <a:cs typeface="Arial" charset="0"/>
            </a:endParaRPr>
          </a:p>
          <a:p>
            <a:pPr lvl="1">
              <a:lnSpc>
                <a:spcPct val="90000"/>
              </a:lnSpc>
            </a:pPr>
            <a:r>
              <a:rPr lang="en-US" dirty="0" smtClean="0">
                <a:latin typeface="Arial" charset="0"/>
                <a:ea typeface="Arial" charset="0"/>
                <a:cs typeface="Arial" charset="0"/>
              </a:rPr>
              <a:t>Mnemonic stable name, and dynamic canonical name</a:t>
            </a:r>
          </a:p>
          <a:p>
            <a:pPr lvl="2">
              <a:lnSpc>
                <a:spcPct val="90000"/>
              </a:lnSpc>
            </a:pPr>
            <a:r>
              <a:rPr lang="en-US" dirty="0" smtClean="0">
                <a:latin typeface="Arial" charset="0"/>
                <a:ea typeface="Arial" charset="0"/>
                <a:cs typeface="Arial" charset="0"/>
              </a:rPr>
              <a:t>Canonical name = actual name of host</a:t>
            </a: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4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4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46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46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46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467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46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467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46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467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467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467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6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from Names to Addresses</a:t>
            </a:r>
            <a:endParaRPr lang="en-US" dirty="0"/>
          </a:p>
        </p:txBody>
      </p:sp>
      <p:sp>
        <p:nvSpPr>
          <p:cNvPr id="3" name="Content Placeholder 2"/>
          <p:cNvSpPr>
            <a:spLocks noGrp="1"/>
          </p:cNvSpPr>
          <p:nvPr>
            <p:ph idx="1"/>
          </p:nvPr>
        </p:nvSpPr>
        <p:spPr/>
        <p:txBody>
          <a:bodyPr/>
          <a:lstStyle/>
          <a:p>
            <a:r>
              <a:rPr lang="en-US" dirty="0"/>
              <a:t>Originally: per-host </a:t>
            </a:r>
            <a:r>
              <a:rPr lang="en-US" dirty="0" smtClean="0"/>
              <a:t>file /</a:t>
            </a:r>
            <a:r>
              <a:rPr lang="en-US" dirty="0" err="1" smtClean="0"/>
              <a:t>etc</a:t>
            </a:r>
            <a:r>
              <a:rPr lang="en-US" dirty="0" smtClean="0"/>
              <a:t>/hosts</a:t>
            </a:r>
            <a:endParaRPr lang="en-US" dirty="0"/>
          </a:p>
          <a:p>
            <a:pPr lvl="1"/>
            <a:r>
              <a:rPr lang="en-US" dirty="0" smtClean="0"/>
              <a:t>SRI </a:t>
            </a:r>
            <a:r>
              <a:rPr lang="en-US" dirty="0"/>
              <a:t>(Menlo Park) kept master copy</a:t>
            </a:r>
          </a:p>
          <a:p>
            <a:pPr lvl="1"/>
            <a:r>
              <a:rPr lang="en-US" dirty="0"/>
              <a:t>Downloaded </a:t>
            </a:r>
            <a:r>
              <a:rPr lang="en-US" dirty="0" smtClean="0"/>
              <a:t>regularly</a:t>
            </a:r>
          </a:p>
          <a:p>
            <a:pPr lvl="1"/>
            <a:r>
              <a:rPr lang="en-US" dirty="0"/>
              <a:t>Flat </a:t>
            </a:r>
            <a:r>
              <a:rPr lang="en-US" dirty="0" smtClean="0"/>
              <a:t>namespace</a:t>
            </a:r>
          </a:p>
          <a:p>
            <a:pPr lvl="1"/>
            <a:endParaRPr lang="en-US" dirty="0"/>
          </a:p>
          <a:p>
            <a:r>
              <a:rPr lang="en-US" dirty="0"/>
              <a:t>Single </a:t>
            </a:r>
            <a:r>
              <a:rPr lang="en-US" dirty="0" smtClean="0"/>
              <a:t>server not resilient, </a:t>
            </a:r>
            <a:r>
              <a:rPr lang="en-US" dirty="0"/>
              <a:t>doesn’t </a:t>
            </a:r>
            <a:r>
              <a:rPr lang="en-US" dirty="0" smtClean="0"/>
              <a:t>scale</a:t>
            </a:r>
            <a:endParaRPr lang="en-US" dirty="0"/>
          </a:p>
          <a:p>
            <a:pPr lvl="1"/>
            <a:r>
              <a:rPr lang="en-US" dirty="0" smtClean="0"/>
              <a:t>Adopted </a:t>
            </a:r>
            <a:r>
              <a:rPr lang="en-US" dirty="0"/>
              <a:t>a distributed hierarchical </a:t>
            </a:r>
            <a:r>
              <a:rPr lang="en-US" dirty="0" smtClean="0"/>
              <a:t>system</a:t>
            </a:r>
          </a:p>
          <a:p>
            <a:pPr lvl="1"/>
            <a:endParaRPr lang="en-US" dirty="0"/>
          </a:p>
          <a:p>
            <a:r>
              <a:rPr lang="en-US" dirty="0" smtClean="0"/>
              <a:t>Two intertwined hierarchies:</a:t>
            </a:r>
          </a:p>
          <a:p>
            <a:pPr lvl="1"/>
            <a:r>
              <a:rPr lang="en-US" dirty="0" smtClean="0"/>
              <a:t>Infrastructure: hierarchy of DNS servers</a:t>
            </a:r>
          </a:p>
          <a:p>
            <a:pPr lvl="1"/>
            <a:r>
              <a:rPr lang="en-US" dirty="0" smtClean="0"/>
              <a:t>Naming structure: </a:t>
            </a:r>
            <a:r>
              <a:rPr lang="en-US" dirty="0" err="1" smtClean="0"/>
              <a:t>www.cnn.com</a:t>
            </a:r>
            <a:endParaRPr lang="en-US" dirty="0"/>
          </a:p>
        </p:txBody>
      </p:sp>
      <p:sp>
        <p:nvSpPr>
          <p:cNvPr id="4" name="Slide Number Placeholder 3"/>
          <p:cNvSpPr>
            <a:spLocks noGrp="1"/>
          </p:cNvSpPr>
          <p:nvPr>
            <p:ph type="sldNum" sz="quarter" idx="10"/>
          </p:nvPr>
        </p:nvSpPr>
        <p:spPr/>
        <p:txBody>
          <a:bodyPr/>
          <a:lstStyle/>
          <a:p>
            <a:pPr>
              <a:defRPr/>
            </a:pPr>
            <a:fld id="{D9648D89-58AB-BC45-AE0C-6A5235B6E242}" type="slidenum">
              <a:rPr lang="en-US" smtClean="0"/>
              <a:pPr>
                <a:defRPr/>
              </a:pPr>
              <a:t>9</a:t>
            </a:fld>
            <a:endParaRPr lang="en-US"/>
          </a:p>
        </p:txBody>
      </p:sp>
    </p:spTree>
    <p:extLst>
      <p:ext uri="{BB962C8B-B14F-4D97-AF65-F5344CB8AC3E}">
        <p14:creationId xmlns:p14="http://schemas.microsoft.com/office/powerpoint/2010/main" val="4294017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s426">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Helvetica"/>
        <a:ea typeface=""/>
        <a:cs typeface=""/>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17242</TotalTime>
  <Words>4592</Words>
  <Application>Microsoft Macintosh PowerPoint</Application>
  <PresentationFormat>On-screen Show (4:3)</PresentationFormat>
  <Paragraphs>1021</Paragraphs>
  <Slides>73</Slides>
  <Notes>55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75" baseType="lpstr">
      <vt:lpstr>cs426</vt:lpstr>
      <vt:lpstr>Clip</vt:lpstr>
      <vt:lpstr>DNS and the Web</vt:lpstr>
      <vt:lpstr>Announcements</vt:lpstr>
      <vt:lpstr>Today: DNS and Web</vt:lpstr>
      <vt:lpstr>DNS</vt:lpstr>
      <vt:lpstr>Naming</vt:lpstr>
      <vt:lpstr>Logical Steps in Using Internet</vt:lpstr>
      <vt:lpstr>Addresses vs Names</vt:lpstr>
      <vt:lpstr>Relationship Betw’n Names/Addresses</vt:lpstr>
      <vt:lpstr>Mapping from Names to Addresses</vt:lpstr>
      <vt:lpstr>Domain Name System (DNS)</vt:lpstr>
      <vt:lpstr>Distributed Hierarchical Database</vt:lpstr>
      <vt:lpstr>DNS Root</vt:lpstr>
      <vt:lpstr>DNS Root Servers</vt:lpstr>
      <vt:lpstr>DNS Root Servers</vt:lpstr>
      <vt:lpstr>Refresher course on anycast</vt:lpstr>
      <vt:lpstr>Was Hierarchy Necessary?</vt:lpstr>
      <vt:lpstr>Using DNS</vt:lpstr>
      <vt:lpstr>Many of you have complained….</vt:lpstr>
      <vt:lpstr>How Does Resolution Happen?</vt:lpstr>
      <vt:lpstr>Recursive vs. Iterative Queries</vt:lpstr>
      <vt:lpstr>DNS Caching</vt:lpstr>
      <vt:lpstr>Negative Caching</vt:lpstr>
      <vt:lpstr>DNS Resource Records</vt:lpstr>
      <vt:lpstr>DNS Protocol</vt:lpstr>
      <vt:lpstr>Reliability</vt:lpstr>
      <vt:lpstr>Inserting Resource Records into DNS</vt:lpstr>
      <vt:lpstr>DNS Measurements (MIT data from 2000)</vt:lpstr>
      <vt:lpstr>DNS Measurements (MIT data from 2000)</vt:lpstr>
      <vt:lpstr>Moral of the Story</vt:lpstr>
      <vt:lpstr>DNS Measurements (MIT data from 2000)</vt:lpstr>
      <vt:lpstr>A Common Pattern…..</vt:lpstr>
      <vt:lpstr>DNS and Security</vt:lpstr>
      <vt:lpstr>Cache Poisoning</vt:lpstr>
      <vt:lpstr>The Web</vt:lpstr>
      <vt:lpstr>The Web – Precursor</vt:lpstr>
      <vt:lpstr>The Web – History</vt:lpstr>
      <vt:lpstr>Why Didn’t CS Research Invent Web?</vt:lpstr>
      <vt:lpstr>Why So Successful?</vt:lpstr>
      <vt:lpstr>Web Components</vt:lpstr>
      <vt:lpstr>HTML: HyperText Markup Language </vt:lpstr>
      <vt:lpstr>URL Syntax</vt:lpstr>
      <vt:lpstr>HyperText Transfer Protocol (HTTP)</vt:lpstr>
      <vt:lpstr>Steps in HTTP Request</vt:lpstr>
      <vt:lpstr>Round trips for an exchange</vt:lpstr>
      <vt:lpstr>Client-to-Server Communication</vt:lpstr>
      <vt:lpstr>Client-to-Server Communication</vt:lpstr>
      <vt:lpstr>Server-to-Client Communication</vt:lpstr>
      <vt:lpstr>Server-to-Client Communication</vt:lpstr>
      <vt:lpstr>Different Forms of Server Response</vt:lpstr>
      <vt:lpstr>HTTP Resource Meta-Data</vt:lpstr>
      <vt:lpstr>HTTP is Stateless </vt:lpstr>
      <vt:lpstr>State in a Stateless Protocol: Cookies</vt:lpstr>
      <vt:lpstr>Performance Issues</vt:lpstr>
      <vt:lpstr>HTTP Performance</vt:lpstr>
      <vt:lpstr>Fetch HTTP Items:  Stop &amp; Wait</vt:lpstr>
      <vt:lpstr>Improving HTTP Performance: Concurrent Requests &amp; Responses</vt:lpstr>
      <vt:lpstr>Improving HTTP Performance: Pipelined Requests &amp; Responses</vt:lpstr>
      <vt:lpstr>Improving HTTP Performance: Persistent Connections</vt:lpstr>
      <vt:lpstr>Scorecard: Getting n Small Objects</vt:lpstr>
      <vt:lpstr>Scorecard: Getting n Large Objects</vt:lpstr>
      <vt:lpstr>Improving HTTP Performance: Caching</vt:lpstr>
      <vt:lpstr>Improving HTTP Performance: Caching: How</vt:lpstr>
      <vt:lpstr>Improving HTTP Performance: Caching: Why</vt:lpstr>
      <vt:lpstr>Improving HTTP Performance: Caching on the Client</vt:lpstr>
      <vt:lpstr>Improving HTTP Performance: Caching with Reverse Proxies</vt:lpstr>
      <vt:lpstr>Improving HTTP Performance: Caching with Forward Proxies</vt:lpstr>
      <vt:lpstr>Improving HTTP Performance: Caching w/ Content Distribution Networks</vt:lpstr>
      <vt:lpstr>Improving HTTP Performance: Caching with CDNs (cont.)</vt:lpstr>
      <vt:lpstr>Improving HTTP Performance: CDN Example – Akamai</vt:lpstr>
      <vt:lpstr>Hosting:  Multiple Sites Per Machine</vt:lpstr>
      <vt:lpstr>Hosting: Multiple Machines Per Site</vt:lpstr>
      <vt:lpstr>Multi-Hosting at Single Location</vt:lpstr>
      <vt:lpstr>Multi-Hosting at Several Locations</vt:lpstr>
    </vt:vector>
  </TitlesOfParts>
  <Company>ICSI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122: Computer Networks</dc:title>
  <cp:lastModifiedBy>Scott Shenker</cp:lastModifiedBy>
  <cp:revision>1174</cp:revision>
  <cp:lastPrinted>2012-10-03T23:24:37Z</cp:lastPrinted>
  <dcterms:modified xsi:type="dcterms:W3CDTF">2012-10-05T03:22:39Z</dcterms:modified>
</cp:coreProperties>
</file>