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1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86"/>
  </p:notesMasterIdLst>
  <p:handoutMasterIdLst>
    <p:handoutMasterId r:id="rId87"/>
  </p:handoutMasterIdLst>
  <p:sldIdLst>
    <p:sldId id="818" r:id="rId2"/>
    <p:sldId id="856" r:id="rId3"/>
    <p:sldId id="857" r:id="rId4"/>
    <p:sldId id="676" r:id="rId5"/>
    <p:sldId id="672" r:id="rId6"/>
    <p:sldId id="426" r:id="rId7"/>
    <p:sldId id="668" r:id="rId8"/>
    <p:sldId id="669" r:id="rId9"/>
    <p:sldId id="830" r:id="rId10"/>
    <p:sldId id="833" r:id="rId11"/>
    <p:sldId id="859" r:id="rId12"/>
    <p:sldId id="832" r:id="rId13"/>
    <p:sldId id="825" r:id="rId14"/>
    <p:sldId id="838" r:id="rId15"/>
    <p:sldId id="826" r:id="rId16"/>
    <p:sldId id="834" r:id="rId17"/>
    <p:sldId id="822" r:id="rId18"/>
    <p:sldId id="823" r:id="rId19"/>
    <p:sldId id="828" r:id="rId20"/>
    <p:sldId id="824" r:id="rId21"/>
    <p:sldId id="827" r:id="rId22"/>
    <p:sldId id="835" r:id="rId23"/>
    <p:sldId id="836" r:id="rId24"/>
    <p:sldId id="860" r:id="rId25"/>
    <p:sldId id="861" r:id="rId26"/>
    <p:sldId id="837" r:id="rId27"/>
    <p:sldId id="831" r:id="rId28"/>
    <p:sldId id="843" r:id="rId29"/>
    <p:sldId id="844" r:id="rId30"/>
    <p:sldId id="842" r:id="rId31"/>
    <p:sldId id="716" r:id="rId32"/>
    <p:sldId id="845" r:id="rId33"/>
    <p:sldId id="846" r:id="rId34"/>
    <p:sldId id="847" r:id="rId35"/>
    <p:sldId id="848" r:id="rId36"/>
    <p:sldId id="849" r:id="rId37"/>
    <p:sldId id="850" r:id="rId38"/>
    <p:sldId id="851" r:id="rId39"/>
    <p:sldId id="813" r:id="rId40"/>
    <p:sldId id="671" r:id="rId41"/>
    <p:sldId id="720" r:id="rId42"/>
    <p:sldId id="815" r:id="rId43"/>
    <p:sldId id="841" r:id="rId44"/>
    <p:sldId id="816" r:id="rId45"/>
    <p:sldId id="726" r:id="rId46"/>
    <p:sldId id="728" r:id="rId47"/>
    <p:sldId id="730" r:id="rId48"/>
    <p:sldId id="852" r:id="rId49"/>
    <p:sldId id="738" r:id="rId50"/>
    <p:sldId id="739" r:id="rId51"/>
    <p:sldId id="740" r:id="rId52"/>
    <p:sldId id="814" r:id="rId53"/>
    <p:sldId id="853" r:id="rId54"/>
    <p:sldId id="753" r:id="rId55"/>
    <p:sldId id="755" r:id="rId56"/>
    <p:sldId id="756" r:id="rId57"/>
    <p:sldId id="758" r:id="rId58"/>
    <p:sldId id="759" r:id="rId59"/>
    <p:sldId id="854" r:id="rId60"/>
    <p:sldId id="764" r:id="rId61"/>
    <p:sldId id="765" r:id="rId62"/>
    <p:sldId id="766" r:id="rId63"/>
    <p:sldId id="767" r:id="rId64"/>
    <p:sldId id="768" r:id="rId65"/>
    <p:sldId id="769" r:id="rId66"/>
    <p:sldId id="855" r:id="rId67"/>
    <p:sldId id="770" r:id="rId68"/>
    <p:sldId id="772" r:id="rId69"/>
    <p:sldId id="773" r:id="rId70"/>
    <p:sldId id="819" r:id="rId71"/>
    <p:sldId id="774" r:id="rId72"/>
    <p:sldId id="775" r:id="rId73"/>
    <p:sldId id="776" r:id="rId74"/>
    <p:sldId id="777" r:id="rId75"/>
    <p:sldId id="785" r:id="rId76"/>
    <p:sldId id="786" r:id="rId77"/>
    <p:sldId id="787" r:id="rId78"/>
    <p:sldId id="788" r:id="rId79"/>
    <p:sldId id="820" r:id="rId80"/>
    <p:sldId id="796" r:id="rId81"/>
    <p:sldId id="799" r:id="rId82"/>
    <p:sldId id="821" r:id="rId83"/>
    <p:sldId id="801" r:id="rId84"/>
    <p:sldId id="858" r:id="rId85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4224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viewProps" Target="viewProps.xml"/><Relationship Id="rId91" Type="http://schemas.openxmlformats.org/officeDocument/2006/relationships/theme" Target="theme/theme1.xml"/><Relationship Id="rId9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notesMaster" Target="notesMasters/notesMaster1.xml"/><Relationship Id="rId87" Type="http://schemas.openxmlformats.org/officeDocument/2006/relationships/handoutMaster" Target="handoutMasters/handoutMaster1.xml"/><Relationship Id="rId88" Type="http://schemas.openxmlformats.org/officeDocument/2006/relationships/printerSettings" Target="printerSettings/printerSettings1.bin"/><Relationship Id="rId8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5.xml"/><Relationship Id="rId2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E2C14BAE-973C-5A40-AE1B-3D75BE78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91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A0A2C8DA-0E12-BE4C-AD4E-3E48542F7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14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32342D-A5EE-634E-BBD6-118AB66A94E6}" type="slidenum">
              <a:rPr lang="en-US" sz="1300" b="0">
                <a:latin typeface="Times New Roman" charset="0"/>
              </a:rPr>
              <a:pPr eaLnBrk="1" hangingPunct="1"/>
              <a:t>49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012FE0-0AAC-F74C-8825-F12F825B7FED}" type="slidenum">
              <a:rPr lang="en-US" sz="1300" b="0">
                <a:latin typeface="Times New Roman" charset="0"/>
              </a:rPr>
              <a:pPr eaLnBrk="1" hangingPunct="1"/>
              <a:t>50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E830CF-4424-4147-A34E-D9551AA4A0C3}" type="slidenum">
              <a:rPr lang="en-US" sz="1300" b="0">
                <a:latin typeface="Times New Roman" charset="0"/>
              </a:rPr>
              <a:pPr eaLnBrk="1" hangingPunct="1"/>
              <a:t>51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A40FC15-9726-1A47-AF7D-B59B2A65FBC5}" type="slidenum">
              <a:rPr lang="en-US" sz="1300" b="0">
                <a:latin typeface="Times New Roman" charset="0"/>
              </a:rPr>
              <a:pPr eaLnBrk="1" hangingPunct="1"/>
              <a:t>52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A40FC15-9726-1A47-AF7D-B59B2A65FBC5}" type="slidenum">
              <a:rPr lang="en-US" sz="1300" b="0">
                <a:latin typeface="Times New Roman" charset="0"/>
              </a:rPr>
              <a:pPr eaLnBrk="1" hangingPunct="1"/>
              <a:t>53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F9E32AA-7538-D44B-BB17-65E8A8E1DE8A}" type="slidenum">
              <a:rPr lang="en-US" sz="1300" b="0">
                <a:latin typeface="Times New Roman" charset="0"/>
              </a:rPr>
              <a:pPr eaLnBrk="1" hangingPunct="1"/>
              <a:t>54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2204167-EFB0-2D48-A5F0-063C27AB3381}" type="slidenum">
              <a:rPr lang="en-US" sz="1300" b="0">
                <a:latin typeface="Times New Roman" charset="0"/>
              </a:rPr>
              <a:pPr eaLnBrk="1" hangingPunct="1"/>
              <a:t>55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841875" cy="3630612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576763"/>
            <a:ext cx="5345113" cy="434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134" tIns="47567" rIns="95134" bIns="47567"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F9C7354-181B-D94B-B7FA-3A0EF60520CC}" type="slidenum">
              <a:rPr lang="en-US" sz="1300" b="0">
                <a:latin typeface="Times New Roman" charset="0"/>
              </a:rPr>
              <a:pPr eaLnBrk="1" hangingPunct="1"/>
              <a:t>58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841875" cy="3630612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576763"/>
            <a:ext cx="5345113" cy="434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134" tIns="47567" rIns="95134" bIns="47567"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A40FC15-9726-1A47-AF7D-B59B2A65FBC5}" type="slidenum">
              <a:rPr lang="en-US" sz="1300" b="0">
                <a:latin typeface="Times New Roman" charset="0"/>
              </a:rPr>
              <a:pPr eaLnBrk="1" hangingPunct="1"/>
              <a:t>59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47EB911-E1D6-F842-A907-C90218DAAD05}" type="slidenum">
              <a:rPr lang="en-US" sz="1300" b="0">
                <a:latin typeface="Times New Roman" charset="0"/>
              </a:rPr>
              <a:pPr eaLnBrk="1" hangingPunct="1"/>
              <a:t>61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CF88E94-EA0D-304D-B4B4-C7323CED4390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Deepest level most header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068AE66-CFF1-8945-A1AF-C7C5C17E6D63}" type="slidenum">
              <a:rPr lang="en-US" sz="1300" b="0">
                <a:latin typeface="Times New Roman" charset="0"/>
              </a:rPr>
              <a:pPr eaLnBrk="1" hangingPunct="1"/>
              <a:t>62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6781EB3-BD8A-DE42-91AD-DFE44FE998EA}" type="slidenum">
              <a:rPr lang="en-US" sz="1300" b="0">
                <a:latin typeface="Times New Roman" charset="0"/>
              </a:rPr>
              <a:pPr eaLnBrk="1" hangingPunct="1"/>
              <a:t>64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C063CFA-DEE8-0444-89C5-375543435068}" type="slidenum">
              <a:rPr lang="en-US" sz="1300" b="0">
                <a:latin typeface="Times New Roman" charset="0"/>
              </a:rPr>
              <a:pPr eaLnBrk="1" hangingPunct="1"/>
              <a:t>65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597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A40FC15-9726-1A47-AF7D-B59B2A65FBC5}" type="slidenum">
              <a:rPr lang="en-US" sz="1300" b="0">
                <a:latin typeface="Times New Roman" charset="0"/>
              </a:rPr>
              <a:pPr eaLnBrk="1" hangingPunct="1"/>
              <a:t>66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193917-A422-C544-A70A-0CA61550DA57}" type="slidenum">
              <a:rPr lang="en-US" sz="1300" b="0">
                <a:latin typeface="Times New Roman" charset="0"/>
              </a:rPr>
              <a:pPr eaLnBrk="1" hangingPunct="1"/>
              <a:t>67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Getting a local address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FBAE00F-ABC6-EF4E-93D8-3710A266AB09}" type="slidenum">
              <a:rPr lang="en-US" sz="1300" b="0">
                <a:latin typeface="Times New Roman" charset="0"/>
              </a:rPr>
              <a:pPr eaLnBrk="1" hangingPunct="1"/>
              <a:t>68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94C0444-3589-224C-AE46-B1A4705D4952}" type="slidenum">
              <a:rPr lang="en-US" sz="1300" b="0">
                <a:latin typeface="Times New Roman" charset="0"/>
              </a:rPr>
              <a:pPr eaLnBrk="1" hangingPunct="1"/>
              <a:t>69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A40FC15-9726-1A47-AF7D-B59B2A65FBC5}" type="slidenum">
              <a:rPr lang="en-US" sz="1300" b="0">
                <a:latin typeface="Times New Roman" charset="0"/>
              </a:rPr>
              <a:pPr eaLnBrk="1" hangingPunct="1"/>
              <a:t>70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A8194E3-7B4A-2749-848B-7B26BEB7F9B0}" type="slidenum">
              <a:rPr lang="en-US" sz="1300" b="0">
                <a:latin typeface="Times New Roman" charset="0"/>
              </a:rPr>
              <a:pPr eaLnBrk="1" hangingPunct="1"/>
              <a:t>71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adfertised</a:t>
            </a:r>
            <a:r>
              <a:rPr lang="en-US" dirty="0" smtClean="0"/>
              <a:t> </a:t>
            </a:r>
            <a:r>
              <a:rPr lang="en-US" dirty="0" err="1" smtClean="0"/>
              <a:t>separtely</a:t>
            </a:r>
            <a:r>
              <a:rPr lang="en-US" dirty="0" smtClean="0"/>
              <a:t>, would have to change whenever prefixes changed.  Added new customer, split</a:t>
            </a:r>
            <a:r>
              <a:rPr lang="en-US" baseline="0" dirty="0" smtClean="0"/>
              <a:t> old one….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3AB7D2-44D9-C341-97F4-AF3A6AE0BBCF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52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D36895-F93F-9D4B-ABEC-596D79CD530A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F6AE90C-22F0-3342-8FE4-EF6BDE666022}" type="slidenum">
              <a:rPr lang="en-US" sz="1300" b="0">
                <a:latin typeface="Times New Roman" charset="0"/>
              </a:rPr>
              <a:pPr eaLnBrk="1" hangingPunct="1"/>
              <a:t>73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does core route do now????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76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Many more advanced techniques for this….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77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Many more advanced techniques for this….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A40FC15-9726-1A47-AF7D-B59B2A65FBC5}" type="slidenum">
              <a:rPr lang="en-US" sz="1300" b="0">
                <a:latin typeface="Times New Roman" charset="0"/>
              </a:rPr>
              <a:pPr eaLnBrk="1" hangingPunct="1"/>
              <a:t>79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B86DB4-DB02-434D-BF4E-8499BEC609E4}" type="slidenum">
              <a:rPr lang="en-US" sz="1300" b="0">
                <a:latin typeface="Times New Roman" charset="0"/>
              </a:rPr>
              <a:pPr eaLnBrk="1" hangingPunct="1"/>
              <a:t>81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4DCC38-56B0-7C45-9622-D4994682E07F}" type="slidenum">
              <a:rPr lang="en-US" sz="1300" b="0">
                <a:latin typeface="Times New Roman" charset="0"/>
              </a:rPr>
              <a:pPr eaLnBrk="1" hangingPunct="1"/>
              <a:t>83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Being fair to others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363FA03-2C6B-F143-8AD7-5D3E3688122D}" type="slidenum">
              <a:rPr lang="en-US" sz="1300" b="0">
                <a:latin typeface="Times New Roman" charset="0"/>
              </a:rPr>
              <a:pPr eaLnBrk="1" hangingPunct="1"/>
              <a:t>25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Know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this slide.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7F2108A-BAF6-574E-A307-A72F6263DEFB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31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Why go up? Why not stay down in the lower levels?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A40FC15-9726-1A47-AF7D-B59B2A65FBC5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Draw!!!!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3AB7D2-44D9-C341-97F4-AF3A6AE0BBC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51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Row </a:t>
            </a:r>
            <a:r>
              <a:rPr lang="en-US" dirty="0" err="1" smtClean="0"/>
              <a:t>vs</a:t>
            </a:r>
            <a:r>
              <a:rPr lang="en-US" dirty="0" smtClean="0"/>
              <a:t> 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9E2286-9DB7-7F48-B1BC-A53967C70A0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61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A40FC15-9726-1A47-AF7D-B59B2A65FBC5}" type="slidenum">
              <a:rPr lang="en-US" sz="1300" b="0">
                <a:latin typeface="Times New Roman" charset="0"/>
              </a:rPr>
              <a:pPr eaLnBrk="1" hangingPunct="1"/>
              <a:t>44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806C80-0601-7B40-A7EF-C9FFAB887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7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2A69-BD8F-9C49-ABC3-3EC9ED9C0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4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68FF8-8024-874F-8500-29CE2555F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18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8E55-2A49-9441-AE41-7ECBE5F9E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33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E9D7D-CD46-A340-A1D8-BC4BFD5FE6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8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D10FB-28FD-1C4C-9B29-57F617E8E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2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691DE-BA3E-984B-B4AE-F96555A87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7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CB510-2E4D-A543-A2CC-307198C16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F826E-B8DD-0A46-9B10-02D7BCDAD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5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07C0E-78E0-0C49-B141-8A75C674A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BB00C-8112-1F48-B0A2-00629536D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8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B7C18-5A76-BA4C-8EB7-17D9A1BE3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6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90B1C-59B7-FA45-9F0D-705C67B59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8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A3C444A-B2FA-3345-AA48-4CE9260AB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8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8" Type="http://schemas.openxmlformats.org/officeDocument/2006/relationships/oleObject" Target="../embeddings/oleObject1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Midterm Review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27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Scores are high except 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validity:</a:t>
            </a:r>
          </a:p>
          <a:p>
            <a:pPr lvl="1"/>
            <a:r>
              <a:rPr lang="en-US" dirty="0" smtClean="0"/>
              <a:t>Nodes don’t </a:t>
            </a:r>
            <a:r>
              <a:rPr lang="en-US" i="1" u="sng" dirty="0" smtClean="0"/>
              <a:t>need</a:t>
            </a:r>
            <a:r>
              <a:rPr lang="en-US" dirty="0" smtClean="0"/>
              <a:t> consistent state to be valid</a:t>
            </a:r>
          </a:p>
          <a:p>
            <a:pPr lvl="1"/>
            <a:r>
              <a:rPr lang="en-US" dirty="0" smtClean="0"/>
              <a:t>Least cost paths are </a:t>
            </a:r>
            <a:r>
              <a:rPr lang="en-US" i="1" dirty="0" smtClean="0"/>
              <a:t>sufficient</a:t>
            </a:r>
            <a:r>
              <a:rPr lang="en-US" dirty="0" smtClean="0"/>
              <a:t>, but not necessary</a:t>
            </a:r>
          </a:p>
          <a:p>
            <a:pPr lvl="3"/>
            <a:endParaRPr lang="en-US" dirty="0"/>
          </a:p>
          <a:p>
            <a:r>
              <a:rPr lang="en-US" dirty="0" smtClean="0"/>
              <a:t>Reliability correctness: </a:t>
            </a:r>
          </a:p>
          <a:p>
            <a:pPr lvl="1"/>
            <a:r>
              <a:rPr lang="en-US" dirty="0" smtClean="0"/>
              <a:t>A design where packets are resent forever is inefficient, but still reliable</a:t>
            </a:r>
          </a:p>
          <a:p>
            <a:pPr lvl="3"/>
            <a:endParaRPr lang="en-US" dirty="0"/>
          </a:p>
          <a:p>
            <a:r>
              <a:rPr lang="en-US" dirty="0" smtClean="0"/>
              <a:t>Routing: see solution sheet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1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Positive Aspect of Reviews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 focus on “putting it all together”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2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610600" cy="1470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Putting It All Together</a:t>
            </a:r>
            <a:endParaRPr lang="en-US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349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Headers</a:t>
            </a:r>
            <a:endParaRPr lang="en-US" dirty="0">
              <a:latin typeface="Arial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FA0F195-0307-ED4C-8161-8CDC822E097D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16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 packet on the wire look like?</a:t>
            </a:r>
          </a:p>
          <a:p>
            <a:pPr lvl="3"/>
            <a:endParaRPr lang="en-US" dirty="0"/>
          </a:p>
          <a:p>
            <a:r>
              <a:rPr lang="en-US" dirty="0" smtClean="0"/>
              <a:t>In what order to the headers occur?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headers are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case of a DNS request from a laptop connected to an </a:t>
            </a:r>
            <a:r>
              <a:rPr lang="en-US" dirty="0" err="1" smtClean="0"/>
              <a:t>ethernet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Which headers are present in the packet </a:t>
            </a:r>
            <a:r>
              <a:rPr lang="en-US" dirty="0" smtClean="0"/>
              <a:t>as </a:t>
            </a:r>
            <a:r>
              <a:rPr lang="en-US" dirty="0" smtClean="0"/>
              <a:t>it hits the wires?</a:t>
            </a:r>
          </a:p>
          <a:p>
            <a:pPr lvl="3"/>
            <a:endParaRPr lang="en-US" dirty="0"/>
          </a:p>
          <a:p>
            <a:r>
              <a:rPr lang="en-US" dirty="0" smtClean="0"/>
              <a:t>Take a few minutes to discuss this…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00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from outermost inwards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Data-link (e.g., Ethernet, ATM, etc.)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IP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Transport (e.g., UDP, TCP)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Application (e.g., DNS, DHCP, HTTP, etc.)</a:t>
            </a:r>
          </a:p>
          <a:p>
            <a:pPr lvl="1"/>
            <a:r>
              <a:rPr lang="en-US" dirty="0" smtClean="0"/>
              <a:t>Not strictly a “header”, but close enough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44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F162AA8-3EB3-C046-9412-73145509C237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Layer Encapsulation</a:t>
            </a:r>
          </a:p>
        </p:txBody>
      </p:sp>
      <p:grpSp>
        <p:nvGrpSpPr>
          <p:cNvPr id="140291" name="Group 3"/>
          <p:cNvGrpSpPr>
            <a:grpSpLocks/>
          </p:cNvGrpSpPr>
          <p:nvPr/>
        </p:nvGrpSpPr>
        <p:grpSpPr bwMode="auto">
          <a:xfrm>
            <a:off x="1600200" y="2438400"/>
            <a:ext cx="5791200" cy="3124200"/>
            <a:chOff x="1008" y="1536"/>
            <a:chExt cx="3648" cy="1968"/>
          </a:xfrm>
        </p:grpSpPr>
        <p:sp>
          <p:nvSpPr>
            <p:cNvPr id="140332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0" cy="15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33" name="Line 5"/>
            <p:cNvSpPr>
              <a:spLocks noChangeShapeType="1"/>
            </p:cNvSpPr>
            <p:nvPr/>
          </p:nvSpPr>
          <p:spPr bwMode="auto">
            <a:xfrm flipV="1">
              <a:off x="4656" y="1536"/>
              <a:ext cx="0" cy="15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0334" name="Group 6"/>
            <p:cNvGrpSpPr>
              <a:grpSpLocks/>
            </p:cNvGrpSpPr>
            <p:nvPr/>
          </p:nvGrpSpPr>
          <p:grpSpPr bwMode="auto">
            <a:xfrm>
              <a:off x="1008" y="3264"/>
              <a:ext cx="3648" cy="240"/>
              <a:chOff x="1008" y="3264"/>
              <a:chExt cx="3648" cy="240"/>
            </a:xfrm>
          </p:grpSpPr>
          <p:sp>
            <p:nvSpPr>
              <p:cNvPr id="140335" name="Line 7"/>
              <p:cNvSpPr>
                <a:spLocks noChangeShapeType="1"/>
              </p:cNvSpPr>
              <p:nvPr/>
            </p:nvSpPr>
            <p:spPr bwMode="auto">
              <a:xfrm>
                <a:off x="1008" y="3504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36" name="Line 8"/>
              <p:cNvSpPr>
                <a:spLocks noChangeShapeType="1"/>
              </p:cNvSpPr>
              <p:nvPr/>
            </p:nvSpPr>
            <p:spPr bwMode="auto">
              <a:xfrm>
                <a:off x="1008" y="326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37" name="Line 9"/>
              <p:cNvSpPr>
                <a:spLocks noChangeShapeType="1"/>
              </p:cNvSpPr>
              <p:nvPr/>
            </p:nvSpPr>
            <p:spPr bwMode="auto">
              <a:xfrm>
                <a:off x="4656" y="326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914400" y="3429000"/>
            <a:ext cx="7162800" cy="838200"/>
            <a:chOff x="576" y="2160"/>
            <a:chExt cx="4512" cy="528"/>
          </a:xfrm>
        </p:grpSpPr>
        <p:sp>
          <p:nvSpPr>
            <p:cNvPr id="140325" name="Rectangle 11"/>
            <p:cNvSpPr>
              <a:spLocks noChangeArrowheads="1"/>
            </p:cNvSpPr>
            <p:nvPr/>
          </p:nvSpPr>
          <p:spPr bwMode="auto">
            <a:xfrm rot="10800000">
              <a:off x="1727" y="235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6" name="Rectangle 12"/>
            <p:cNvSpPr>
              <a:spLocks noChangeArrowheads="1"/>
            </p:cNvSpPr>
            <p:nvPr/>
          </p:nvSpPr>
          <p:spPr bwMode="auto">
            <a:xfrm rot="10800000">
              <a:off x="1631" y="2352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7" name="Rectangle 13"/>
            <p:cNvSpPr>
              <a:spLocks noChangeArrowheads="1"/>
            </p:cNvSpPr>
            <p:nvPr/>
          </p:nvSpPr>
          <p:spPr bwMode="auto">
            <a:xfrm>
              <a:off x="5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8" name="Rectangle 14"/>
            <p:cNvSpPr>
              <a:spLocks noChangeArrowheads="1"/>
            </p:cNvSpPr>
            <p:nvPr/>
          </p:nvSpPr>
          <p:spPr bwMode="auto">
            <a:xfrm>
              <a:off x="41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9" name="Rectangle 15"/>
            <p:cNvSpPr>
              <a:spLocks noChangeArrowheads="1"/>
            </p:cNvSpPr>
            <p:nvPr/>
          </p:nvSpPr>
          <p:spPr bwMode="auto">
            <a:xfrm rot="10800000">
              <a:off x="3695" y="235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30" name="Rectangle 16"/>
            <p:cNvSpPr>
              <a:spLocks noChangeArrowheads="1"/>
            </p:cNvSpPr>
            <p:nvPr/>
          </p:nvSpPr>
          <p:spPr bwMode="auto">
            <a:xfrm rot="10800000">
              <a:off x="3599" y="2352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31" name="Text Box 17"/>
            <p:cNvSpPr txBox="1">
              <a:spLocks noChangeArrowheads="1"/>
            </p:cNvSpPr>
            <p:nvPr/>
          </p:nvSpPr>
          <p:spPr bwMode="auto">
            <a:xfrm>
              <a:off x="2383" y="2304"/>
              <a:ext cx="64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Transport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914400" y="4267200"/>
            <a:ext cx="7162800" cy="457200"/>
            <a:chOff x="576" y="2688"/>
            <a:chExt cx="4512" cy="288"/>
          </a:xfrm>
        </p:grpSpPr>
        <p:sp>
          <p:nvSpPr>
            <p:cNvPr id="140316" name="Rectangle 19"/>
            <p:cNvSpPr>
              <a:spLocks noChangeArrowheads="1"/>
            </p:cNvSpPr>
            <p:nvPr/>
          </p:nvSpPr>
          <p:spPr bwMode="auto">
            <a:xfrm rot="10800000">
              <a:off x="1824" y="2736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7" name="Rectangle 20"/>
            <p:cNvSpPr>
              <a:spLocks noChangeArrowheads="1"/>
            </p:cNvSpPr>
            <p:nvPr/>
          </p:nvSpPr>
          <p:spPr bwMode="auto">
            <a:xfrm rot="10800000">
              <a:off x="1680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8" name="Rectangle 21"/>
            <p:cNvSpPr>
              <a:spLocks noChangeArrowheads="1"/>
            </p:cNvSpPr>
            <p:nvPr/>
          </p:nvSpPr>
          <p:spPr bwMode="auto">
            <a:xfrm rot="10800000">
              <a:off x="1632" y="273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9" name="Rectangle 22"/>
            <p:cNvSpPr>
              <a:spLocks noChangeArrowheads="1"/>
            </p:cNvSpPr>
            <p:nvPr/>
          </p:nvSpPr>
          <p:spPr bwMode="auto">
            <a:xfrm>
              <a:off x="576" y="2688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0" name="Rectangle 23"/>
            <p:cNvSpPr>
              <a:spLocks noChangeArrowheads="1"/>
            </p:cNvSpPr>
            <p:nvPr/>
          </p:nvSpPr>
          <p:spPr bwMode="auto">
            <a:xfrm>
              <a:off x="4176" y="2688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1" name="Rectangle 24"/>
            <p:cNvSpPr>
              <a:spLocks noChangeArrowheads="1"/>
            </p:cNvSpPr>
            <p:nvPr/>
          </p:nvSpPr>
          <p:spPr bwMode="auto">
            <a:xfrm rot="10800000">
              <a:off x="3695" y="2736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2" name="Rectangle 25"/>
            <p:cNvSpPr>
              <a:spLocks noChangeArrowheads="1"/>
            </p:cNvSpPr>
            <p:nvPr/>
          </p:nvSpPr>
          <p:spPr bwMode="auto">
            <a:xfrm rot="10800000">
              <a:off x="3551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3" name="Rectangle 26"/>
            <p:cNvSpPr>
              <a:spLocks noChangeArrowheads="1"/>
            </p:cNvSpPr>
            <p:nvPr/>
          </p:nvSpPr>
          <p:spPr bwMode="auto">
            <a:xfrm rot="10800000">
              <a:off x="3503" y="273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4" name="Text Box 27"/>
            <p:cNvSpPr txBox="1">
              <a:spLocks noChangeArrowheads="1"/>
            </p:cNvSpPr>
            <p:nvPr/>
          </p:nvSpPr>
          <p:spPr bwMode="auto">
            <a:xfrm>
              <a:off x="2256" y="2736"/>
              <a:ext cx="6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    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Network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914400" y="4724400"/>
            <a:ext cx="7162800" cy="457200"/>
            <a:chOff x="576" y="2976"/>
            <a:chExt cx="4512" cy="288"/>
          </a:xfrm>
        </p:grpSpPr>
        <p:sp>
          <p:nvSpPr>
            <p:cNvPr id="140305" name="Rectangle 29"/>
            <p:cNvSpPr>
              <a:spLocks noChangeArrowheads="1"/>
            </p:cNvSpPr>
            <p:nvPr/>
          </p:nvSpPr>
          <p:spPr bwMode="auto">
            <a:xfrm rot="10800000">
              <a:off x="1968" y="3024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6" name="Rectangle 30"/>
            <p:cNvSpPr>
              <a:spLocks noChangeArrowheads="1"/>
            </p:cNvSpPr>
            <p:nvPr/>
          </p:nvSpPr>
          <p:spPr bwMode="auto">
            <a:xfrm rot="10800000">
              <a:off x="1824" y="3024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7" name="Rectangle 31"/>
            <p:cNvSpPr>
              <a:spLocks noChangeArrowheads="1"/>
            </p:cNvSpPr>
            <p:nvPr/>
          </p:nvSpPr>
          <p:spPr bwMode="auto">
            <a:xfrm rot="10800000">
              <a:off x="1680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8" name="Rectangle 32"/>
            <p:cNvSpPr>
              <a:spLocks noChangeArrowheads="1"/>
            </p:cNvSpPr>
            <p:nvPr/>
          </p:nvSpPr>
          <p:spPr bwMode="auto">
            <a:xfrm rot="10800000">
              <a:off x="1632" y="3024"/>
              <a:ext cx="144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9" name="Rectangle 33"/>
            <p:cNvSpPr>
              <a:spLocks noChangeArrowheads="1"/>
            </p:cNvSpPr>
            <p:nvPr/>
          </p:nvSpPr>
          <p:spPr bwMode="auto">
            <a:xfrm>
              <a:off x="576" y="2976"/>
              <a:ext cx="91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0" name="Rectangle 34"/>
            <p:cNvSpPr>
              <a:spLocks noChangeArrowheads="1"/>
            </p:cNvSpPr>
            <p:nvPr/>
          </p:nvSpPr>
          <p:spPr bwMode="auto">
            <a:xfrm>
              <a:off x="4176" y="2976"/>
              <a:ext cx="91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1" name="Rectangle 35"/>
            <p:cNvSpPr>
              <a:spLocks noChangeArrowheads="1"/>
            </p:cNvSpPr>
            <p:nvPr/>
          </p:nvSpPr>
          <p:spPr bwMode="auto">
            <a:xfrm rot="10800000">
              <a:off x="3695" y="3024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2" name="Rectangle 36"/>
            <p:cNvSpPr>
              <a:spLocks noChangeArrowheads="1"/>
            </p:cNvSpPr>
            <p:nvPr/>
          </p:nvSpPr>
          <p:spPr bwMode="auto">
            <a:xfrm rot="10800000">
              <a:off x="3551" y="3024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3" name="Rectangle 37"/>
            <p:cNvSpPr>
              <a:spLocks noChangeArrowheads="1"/>
            </p:cNvSpPr>
            <p:nvPr/>
          </p:nvSpPr>
          <p:spPr bwMode="auto">
            <a:xfrm rot="10800000">
              <a:off x="3407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4" name="Rectangle 38"/>
            <p:cNvSpPr>
              <a:spLocks noChangeArrowheads="1"/>
            </p:cNvSpPr>
            <p:nvPr/>
          </p:nvSpPr>
          <p:spPr bwMode="auto">
            <a:xfrm rot="10800000">
              <a:off x="3359" y="3024"/>
              <a:ext cx="144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5" name="Text Box 39"/>
            <p:cNvSpPr txBox="1">
              <a:spLocks noChangeArrowheads="1"/>
            </p:cNvSpPr>
            <p:nvPr/>
          </p:nvSpPr>
          <p:spPr bwMode="auto">
            <a:xfrm>
              <a:off x="2400" y="3024"/>
              <a:ext cx="62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Data Link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914400" y="2057400"/>
            <a:ext cx="7162800" cy="1371600"/>
            <a:chOff x="576" y="1296"/>
            <a:chExt cx="4512" cy="864"/>
          </a:xfrm>
        </p:grpSpPr>
        <p:sp>
          <p:nvSpPr>
            <p:cNvPr id="140298" name="Rectangle 41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299" name="Rectangle 42"/>
            <p:cNvSpPr>
              <a:spLocks noChangeArrowheads="1"/>
            </p:cNvSpPr>
            <p:nvPr/>
          </p:nvSpPr>
          <p:spPr bwMode="auto">
            <a:xfrm>
              <a:off x="576" y="1728"/>
              <a:ext cx="912" cy="43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0" name="Rectangle 43"/>
            <p:cNvSpPr>
              <a:spLocks noChangeArrowheads="1"/>
            </p:cNvSpPr>
            <p:nvPr/>
          </p:nvSpPr>
          <p:spPr bwMode="auto">
            <a:xfrm>
              <a:off x="4176" y="1728"/>
              <a:ext cx="912" cy="43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1" name="Rectangle 44"/>
            <p:cNvSpPr>
              <a:spLocks noChangeArrowheads="1"/>
            </p:cNvSpPr>
            <p:nvPr/>
          </p:nvSpPr>
          <p:spPr bwMode="auto">
            <a:xfrm>
              <a:off x="3648" y="187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2" name="Text Box 45"/>
            <p:cNvSpPr txBox="1">
              <a:spLocks noChangeArrowheads="1"/>
            </p:cNvSpPr>
            <p:nvPr/>
          </p:nvSpPr>
          <p:spPr bwMode="auto">
            <a:xfrm>
              <a:off x="2388" y="1824"/>
              <a:ext cx="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0303" name="Text Box 46"/>
            <p:cNvSpPr txBox="1">
              <a:spLocks noChangeArrowheads="1"/>
            </p:cNvSpPr>
            <p:nvPr/>
          </p:nvSpPr>
          <p:spPr bwMode="auto">
            <a:xfrm>
              <a:off x="672" y="1296"/>
              <a:ext cx="7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400" b="0">
                  <a:solidFill>
                    <a:srgbClr val="FF0000"/>
                  </a:solidFill>
                  <a:latin typeface="Arial" charset="0"/>
                </a:rPr>
                <a:t>User A</a:t>
              </a:r>
            </a:p>
          </p:txBody>
        </p:sp>
        <p:sp>
          <p:nvSpPr>
            <p:cNvPr id="140304" name="Text Box 47"/>
            <p:cNvSpPr txBox="1">
              <a:spLocks noChangeArrowheads="1"/>
            </p:cNvSpPr>
            <p:nvPr/>
          </p:nvSpPr>
          <p:spPr bwMode="auto">
            <a:xfrm>
              <a:off x="4337" y="1296"/>
              <a:ext cx="7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400" b="0">
                  <a:solidFill>
                    <a:srgbClr val="FF0000"/>
                  </a:solidFill>
                  <a:latin typeface="Arial" charset="0"/>
                </a:rPr>
                <a:t>User B</a:t>
              </a:r>
            </a:p>
          </p:txBody>
        </p:sp>
      </p:grpSp>
      <p:pic>
        <p:nvPicPr>
          <p:cNvPr id="140296" name="Picture 48" descr="MCj030408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8" y="241300"/>
            <a:ext cx="18430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5921" name="Text Box 49"/>
          <p:cNvSpPr txBox="1">
            <a:spLocks noChangeArrowheads="1"/>
          </p:cNvSpPr>
          <p:nvPr/>
        </p:nvSpPr>
        <p:spPr bwMode="auto">
          <a:xfrm>
            <a:off x="403225" y="5935663"/>
            <a:ext cx="8415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Arial" charset="0"/>
              </a:rPr>
              <a:t>Common case: 20 bytes TCP header + 20 bytes IP header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+ 14 bytes Ethernet header = </a:t>
            </a:r>
            <a:r>
              <a:rPr lang="en-US" i="1" dirty="0">
                <a:latin typeface="Arial" charset="0"/>
              </a:rPr>
              <a:t>54 bytes overhead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40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9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610600" cy="1470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Putting It All Together</a:t>
            </a:r>
            <a:endParaRPr lang="en-US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349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Accessing a web page</a:t>
            </a:r>
            <a:endParaRPr lang="en-US" dirty="0">
              <a:latin typeface="Arial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FA0F195-0307-ED4C-8161-8CDC822E097D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7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laptop, making Web </a:t>
            </a:r>
            <a:r>
              <a:rPr lang="en-US" dirty="0"/>
              <a:t>r</a:t>
            </a:r>
            <a:r>
              <a:rPr lang="en-US" dirty="0" smtClean="0"/>
              <a:t>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steps are involved?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25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messages do you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five minutes to figure this out</a:t>
            </a:r>
          </a:p>
          <a:p>
            <a:endParaRPr lang="en-US" dirty="0"/>
          </a:p>
          <a:p>
            <a:r>
              <a:rPr lang="en-US" dirty="0" smtClean="0"/>
              <a:t>I’ll take some volunteers to give their answer</a:t>
            </a:r>
          </a:p>
          <a:p>
            <a:endParaRPr lang="en-US" dirty="0"/>
          </a:p>
          <a:p>
            <a:r>
              <a:rPr lang="en-US" dirty="0" smtClean="0"/>
              <a:t>If no one volunteers, then I won’t cover this….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08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is in this classroom starting at 5:40 exactly.  Tests will be handed out before then.</a:t>
            </a:r>
          </a:p>
          <a:p>
            <a:pPr lvl="6"/>
            <a:endParaRPr lang="en-US" dirty="0"/>
          </a:p>
          <a:p>
            <a:r>
              <a:rPr lang="en-US" dirty="0" smtClean="0"/>
              <a:t>Closed book, closed notes, etc.</a:t>
            </a:r>
          </a:p>
          <a:p>
            <a:pPr lvl="6"/>
            <a:endParaRPr lang="en-US" dirty="0"/>
          </a:p>
          <a:p>
            <a:r>
              <a:rPr lang="en-US" dirty="0" smtClean="0"/>
              <a:t>Single two-sided “cheat sheet”, 8pt minimum</a:t>
            </a:r>
          </a:p>
          <a:p>
            <a:pPr lvl="3"/>
            <a:endParaRPr lang="en-US" dirty="0"/>
          </a:p>
          <a:p>
            <a:r>
              <a:rPr lang="en-US" dirty="0" smtClean="0"/>
              <a:t>No calculators, electronic devices, etc.</a:t>
            </a:r>
          </a:p>
          <a:p>
            <a:pPr lvl="1"/>
            <a:r>
              <a:rPr lang="en-US" dirty="0" smtClean="0"/>
              <a:t>If I see them, you’ll be penalized</a:t>
            </a:r>
          </a:p>
          <a:p>
            <a:pPr lvl="1"/>
            <a:r>
              <a:rPr lang="en-US" dirty="0" smtClean="0"/>
              <a:t>Test requires exactly one division, which you can do in your head (if not, ask us)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11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a high level….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an address for your laptop</a:t>
            </a:r>
          </a:p>
          <a:p>
            <a:r>
              <a:rPr lang="en-US" dirty="0" smtClean="0"/>
              <a:t>Getting the address of the server</a:t>
            </a:r>
          </a:p>
          <a:p>
            <a:r>
              <a:rPr lang="en-US" dirty="0" smtClean="0"/>
              <a:t>Contacting the server</a:t>
            </a:r>
          </a:p>
          <a:p>
            <a:r>
              <a:rPr lang="en-US" dirty="0" smtClean="0"/>
              <a:t>Fetching the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Shutting connection down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9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protocols are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an address for your laptop</a:t>
            </a:r>
          </a:p>
          <a:p>
            <a:pPr lvl="1"/>
            <a:r>
              <a:rPr lang="en-US" b="1" dirty="0" smtClean="0"/>
              <a:t>DHCP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Getting the address of the server</a:t>
            </a:r>
          </a:p>
          <a:p>
            <a:pPr lvl="1"/>
            <a:r>
              <a:rPr lang="en-US" b="1" dirty="0" smtClean="0"/>
              <a:t>DNS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Contacting the server</a:t>
            </a:r>
          </a:p>
          <a:p>
            <a:pPr lvl="1"/>
            <a:r>
              <a:rPr lang="en-US" b="1" dirty="0" smtClean="0"/>
              <a:t>TCP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Fetching the data</a:t>
            </a:r>
          </a:p>
          <a:p>
            <a:pPr lvl="1"/>
            <a:r>
              <a:rPr lang="en-US" b="1" dirty="0" smtClean="0"/>
              <a:t>HTTP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2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our way through answer…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DHCP:</a:t>
            </a:r>
          </a:p>
          <a:p>
            <a:pPr lvl="1"/>
            <a:r>
              <a:rPr lang="en-US" dirty="0" smtClean="0"/>
              <a:t>Laptop: discovery</a:t>
            </a:r>
          </a:p>
          <a:p>
            <a:pPr lvl="1"/>
            <a:r>
              <a:rPr lang="en-US" dirty="0" smtClean="0"/>
              <a:t>DHCP server: offer</a:t>
            </a:r>
          </a:p>
          <a:p>
            <a:pPr lvl="1"/>
            <a:r>
              <a:rPr lang="en-US" dirty="0" smtClean="0"/>
              <a:t>Laptop: request (accepting offer)</a:t>
            </a:r>
          </a:p>
          <a:p>
            <a:pPr lvl="1"/>
            <a:r>
              <a:rPr lang="en-US" dirty="0" smtClean="0"/>
              <a:t>DHCP server: ACK</a:t>
            </a:r>
          </a:p>
          <a:p>
            <a:pPr lvl="1"/>
            <a:endParaRPr lang="en-US" dirty="0"/>
          </a:p>
          <a:p>
            <a:r>
              <a:rPr lang="en-US" dirty="0" smtClean="0"/>
              <a:t>Which of these are broadcast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6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DNS:</a:t>
            </a:r>
          </a:p>
          <a:p>
            <a:pPr lvl="1"/>
            <a:r>
              <a:rPr lang="en-US" dirty="0" smtClean="0"/>
              <a:t>Laptop: request to local DNS server</a:t>
            </a:r>
          </a:p>
          <a:p>
            <a:pPr lvl="1"/>
            <a:r>
              <a:rPr lang="en-US" dirty="0" smtClean="0"/>
              <a:t>(magic happens, discussed </a:t>
            </a:r>
            <a:r>
              <a:rPr lang="en-US" dirty="0" smtClean="0"/>
              <a:t>on next slide)</a:t>
            </a:r>
            <a:endParaRPr lang="en-US" dirty="0" smtClean="0"/>
          </a:p>
          <a:p>
            <a:pPr lvl="1"/>
            <a:r>
              <a:rPr lang="en-US" dirty="0" smtClean="0"/>
              <a:t>DNS server: response</a:t>
            </a:r>
          </a:p>
          <a:p>
            <a:pPr marL="339725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7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9F11F2-8807-E547-AE91-247DE2207B5B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3514725" y="510063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5100638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Text Box 3"/>
          <p:cNvSpPr txBox="1">
            <a:spLocks noChangeArrowheads="1"/>
          </p:cNvSpPr>
          <p:nvPr/>
        </p:nvSpPr>
        <p:spPr bwMode="auto">
          <a:xfrm>
            <a:off x="2682875" y="5678488"/>
            <a:ext cx="18462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latin typeface="Comic Sans MS" charset="0"/>
              </a:rPr>
              <a:t>requesting host</a:t>
            </a:r>
            <a:endParaRPr lang="en-US" sz="2400" b="0">
              <a:latin typeface="Times New Roman" charset="0"/>
            </a:endParaRPr>
          </a:p>
          <a:p>
            <a:pPr algn="ctr"/>
            <a:r>
              <a:rPr lang="en-US" sz="1600"/>
              <a:t>cis.poly.edu</a:t>
            </a:r>
            <a:endParaRPr lang="en-US" sz="1600" b="0">
              <a:latin typeface="Times New Roman" charset="0"/>
            </a:endParaRPr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6461125" y="5957888"/>
            <a:ext cx="225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/>
              <a:t>gaia.cs.umass.edu</a:t>
            </a:r>
            <a:endParaRPr lang="en-US" sz="1600" b="0">
              <a:latin typeface="Times New Roman" charset="0"/>
            </a:endParaRP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5638800" y="590073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900738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62375" y="3025775"/>
            <a:ext cx="369888" cy="657225"/>
            <a:chOff x="4180" y="783"/>
            <a:chExt cx="150" cy="307"/>
          </a:xfrm>
        </p:grpSpPr>
        <p:sp>
          <p:nvSpPr>
            <p:cNvPr id="83003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4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5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6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7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8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9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0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3119" name="Text Box 15"/>
          <p:cNvSpPr txBox="1">
            <a:spLocks noChangeArrowheads="1"/>
          </p:cNvSpPr>
          <p:nvPr/>
        </p:nvSpPr>
        <p:spPr bwMode="auto">
          <a:xfrm>
            <a:off x="4316413" y="1277938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latin typeface="Comic Sans MS" charset="0"/>
              </a:rPr>
              <a:t>root DNS server</a:t>
            </a:r>
            <a:endParaRPr lang="en-US" sz="1600" b="0">
              <a:latin typeface="Times New Roman" charset="0"/>
            </a:endParaRPr>
          </a:p>
        </p:txBody>
      </p:sp>
      <p:sp>
        <p:nvSpPr>
          <p:cNvPr id="943120" name="Line 16"/>
          <p:cNvSpPr>
            <a:spLocks noChangeShapeType="1"/>
          </p:cNvSpPr>
          <p:nvPr/>
        </p:nvSpPr>
        <p:spPr bwMode="auto">
          <a:xfrm flipH="1" flipV="1">
            <a:off x="3811588" y="3713163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121" name="Line 17"/>
          <p:cNvSpPr>
            <a:spLocks noChangeShapeType="1"/>
          </p:cNvSpPr>
          <p:nvPr/>
        </p:nvSpPr>
        <p:spPr bwMode="auto">
          <a:xfrm flipV="1">
            <a:off x="3925888" y="2017713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122" name="Line 18"/>
          <p:cNvSpPr>
            <a:spLocks noChangeShapeType="1"/>
          </p:cNvSpPr>
          <p:nvPr/>
        </p:nvSpPr>
        <p:spPr bwMode="auto">
          <a:xfrm flipV="1">
            <a:off x="4211638" y="3179763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123" name="Line 19"/>
          <p:cNvSpPr>
            <a:spLocks noChangeShapeType="1"/>
          </p:cNvSpPr>
          <p:nvPr/>
        </p:nvSpPr>
        <p:spPr bwMode="auto">
          <a:xfrm flipH="1" flipV="1">
            <a:off x="4211638" y="3351213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124" name="Line 20"/>
          <p:cNvSpPr>
            <a:spLocks noChangeShapeType="1"/>
          </p:cNvSpPr>
          <p:nvPr/>
        </p:nvSpPr>
        <p:spPr bwMode="auto">
          <a:xfrm flipH="1">
            <a:off x="4135438" y="2246313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125" name="Line 21"/>
          <p:cNvSpPr>
            <a:spLocks noChangeShapeType="1"/>
          </p:cNvSpPr>
          <p:nvPr/>
        </p:nvSpPr>
        <p:spPr bwMode="auto">
          <a:xfrm>
            <a:off x="4002088" y="3741738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617663" y="3116263"/>
            <a:ext cx="1998662" cy="611187"/>
            <a:chOff x="2800" y="2132"/>
            <a:chExt cx="1259" cy="385"/>
          </a:xfrm>
        </p:grpSpPr>
        <p:sp>
          <p:nvSpPr>
            <p:cNvPr id="83001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2" name="Text Box 24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 b="0">
                  <a:latin typeface="Comic Sans MS" charset="0"/>
                </a:rPr>
                <a:t>local DNS server</a:t>
              </a:r>
              <a:endParaRPr lang="en-US" sz="2400" b="0">
                <a:latin typeface="Times New Roman" charset="0"/>
              </a:endParaRPr>
            </a:p>
            <a:p>
              <a:pPr algn="ctr"/>
              <a:r>
                <a:rPr lang="en-US" sz="1600"/>
                <a:t>dns.poly.edu</a:t>
              </a:r>
              <a:endParaRPr lang="en-US" sz="1600" b="0">
                <a:latin typeface="Times New Roman" charset="0"/>
              </a:endParaRPr>
            </a:p>
          </p:txBody>
        </p:sp>
      </p:grpSp>
      <p:sp>
        <p:nvSpPr>
          <p:cNvPr id="943129" name="Text Box 25"/>
          <p:cNvSpPr txBox="1">
            <a:spLocks noChangeArrowheads="1"/>
          </p:cNvSpPr>
          <p:nvPr/>
        </p:nvSpPr>
        <p:spPr bwMode="auto">
          <a:xfrm>
            <a:off x="3522663" y="4568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Arial" charset="0"/>
              </a:rPr>
              <a:t>1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43130" name="Text Box 26"/>
          <p:cNvSpPr txBox="1">
            <a:spLocks noChangeArrowheads="1"/>
          </p:cNvSpPr>
          <p:nvPr/>
        </p:nvSpPr>
        <p:spPr bwMode="auto">
          <a:xfrm>
            <a:off x="4065588" y="2235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Arial" charset="0"/>
              </a:rPr>
              <a:t>2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43131" name="Text Box 27"/>
          <p:cNvSpPr txBox="1">
            <a:spLocks noChangeArrowheads="1"/>
          </p:cNvSpPr>
          <p:nvPr/>
        </p:nvSpPr>
        <p:spPr bwMode="auto">
          <a:xfrm>
            <a:off x="4503738" y="24733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Arial" charset="0"/>
              </a:rPr>
              <a:t>3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43132" name="Text Box 28"/>
          <p:cNvSpPr txBox="1">
            <a:spLocks noChangeArrowheads="1"/>
          </p:cNvSpPr>
          <p:nvPr/>
        </p:nvSpPr>
        <p:spPr bwMode="auto">
          <a:xfrm>
            <a:off x="4818063" y="2882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Arial" charset="0"/>
              </a:rPr>
              <a:t>4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43133" name="Text Box 29"/>
          <p:cNvSpPr txBox="1">
            <a:spLocks noChangeArrowheads="1"/>
          </p:cNvSpPr>
          <p:nvPr/>
        </p:nvSpPr>
        <p:spPr bwMode="auto">
          <a:xfrm>
            <a:off x="4848225" y="3370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Arial" charset="0"/>
              </a:rPr>
              <a:t>5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43134" name="Text Box 30"/>
          <p:cNvSpPr txBox="1">
            <a:spLocks noChangeArrowheads="1"/>
          </p:cNvSpPr>
          <p:nvPr/>
        </p:nvSpPr>
        <p:spPr bwMode="auto">
          <a:xfrm>
            <a:off x="5445125" y="44100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Arial" charset="0"/>
              </a:rPr>
              <a:t>6</a:t>
            </a:r>
            <a:endParaRPr lang="en-US" sz="2400" b="0">
              <a:latin typeface="Times New Roman" charset="0"/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876800" y="1606550"/>
            <a:ext cx="369888" cy="657225"/>
            <a:chOff x="4180" y="783"/>
            <a:chExt cx="150" cy="307"/>
          </a:xfrm>
        </p:grpSpPr>
        <p:sp>
          <p:nvSpPr>
            <p:cNvPr id="82993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4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5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6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7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8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9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0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705475" y="3035300"/>
            <a:ext cx="369888" cy="657225"/>
            <a:chOff x="4180" y="783"/>
            <a:chExt cx="150" cy="307"/>
          </a:xfrm>
        </p:grpSpPr>
        <p:sp>
          <p:nvSpPr>
            <p:cNvPr id="82985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6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7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8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9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0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1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2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686425" y="4654550"/>
            <a:ext cx="369888" cy="657225"/>
            <a:chOff x="4180" y="783"/>
            <a:chExt cx="150" cy="307"/>
          </a:xfrm>
        </p:grpSpPr>
        <p:sp>
          <p:nvSpPr>
            <p:cNvPr id="82977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8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9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0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1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2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3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4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3162" name="Text Box 58"/>
          <p:cNvSpPr txBox="1">
            <a:spLocks noChangeArrowheads="1"/>
          </p:cNvSpPr>
          <p:nvPr/>
        </p:nvSpPr>
        <p:spPr bwMode="auto">
          <a:xfrm>
            <a:off x="4768850" y="5226050"/>
            <a:ext cx="26177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0">
                <a:latin typeface="Comic Sans MS" charset="0"/>
              </a:rPr>
              <a:t>authoritative DNS server</a:t>
            </a:r>
            <a:endParaRPr lang="en-US" sz="2400" b="0">
              <a:latin typeface="Times New Roman" charset="0"/>
            </a:endParaRPr>
          </a:p>
          <a:p>
            <a:pPr algn="ctr"/>
            <a:r>
              <a:rPr lang="en-US" sz="1600"/>
              <a:t>dns.cs.umass.edu</a:t>
            </a:r>
            <a:endParaRPr lang="en-US" sz="1600" b="0">
              <a:latin typeface="Times New Roman" charset="0"/>
            </a:endParaRPr>
          </a:p>
        </p:txBody>
      </p:sp>
      <p:sp>
        <p:nvSpPr>
          <p:cNvPr id="943163" name="Text Box 59"/>
          <p:cNvSpPr txBox="1">
            <a:spLocks noChangeArrowheads="1"/>
          </p:cNvSpPr>
          <p:nvPr/>
        </p:nvSpPr>
        <p:spPr bwMode="auto">
          <a:xfrm>
            <a:off x="4818063" y="44402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Arial" charset="0"/>
              </a:rPr>
              <a:t>7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43164" name="Text Box 60"/>
          <p:cNvSpPr txBox="1">
            <a:spLocks noChangeArrowheads="1"/>
          </p:cNvSpPr>
          <p:nvPr/>
        </p:nvSpPr>
        <p:spPr bwMode="auto">
          <a:xfrm>
            <a:off x="4075113" y="45878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Arial" charset="0"/>
              </a:rPr>
              <a:t>8</a:t>
            </a:r>
            <a:endParaRPr lang="en-US" sz="2400" b="0">
              <a:latin typeface="Times New Roman" charset="0"/>
            </a:endParaRPr>
          </a:p>
        </p:txBody>
      </p:sp>
      <p:sp>
        <p:nvSpPr>
          <p:cNvPr id="943165" name="Line 61"/>
          <p:cNvSpPr>
            <a:spLocks noChangeShapeType="1"/>
          </p:cNvSpPr>
          <p:nvPr/>
        </p:nvSpPr>
        <p:spPr bwMode="auto">
          <a:xfrm>
            <a:off x="4144963" y="3511550"/>
            <a:ext cx="1493837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66" name="Line 62"/>
          <p:cNvSpPr>
            <a:spLocks noChangeShapeType="1"/>
          </p:cNvSpPr>
          <p:nvPr/>
        </p:nvSpPr>
        <p:spPr bwMode="auto">
          <a:xfrm flipH="1" flipV="1">
            <a:off x="4105275" y="3627438"/>
            <a:ext cx="1493838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67" name="Text Box 63"/>
          <p:cNvSpPr txBox="1">
            <a:spLocks noChangeArrowheads="1"/>
          </p:cNvSpPr>
          <p:nvPr/>
        </p:nvSpPr>
        <p:spPr bwMode="auto">
          <a:xfrm>
            <a:off x="5076825" y="2649538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800" b="0">
                <a:latin typeface="Comic Sans MS" charset="0"/>
              </a:rPr>
              <a:t>TLD DNS server</a:t>
            </a:r>
            <a:endParaRPr lang="en-US" sz="1600" b="0">
              <a:latin typeface="Times New Roman" charset="0"/>
            </a:endParaRPr>
          </a:p>
        </p:txBody>
      </p:sp>
      <p:sp>
        <p:nvSpPr>
          <p:cNvPr id="82975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How Does Resolution Happen?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76" name="Rectangle 65"/>
          <p:cNvSpPr>
            <a:spLocks noGrp="1" noChangeArrowheads="1"/>
          </p:cNvSpPr>
          <p:nvPr>
            <p:ph type="body" sz="half" idx="1"/>
          </p:nvPr>
        </p:nvSpPr>
        <p:spPr>
          <a:xfrm>
            <a:off x="444500" y="1587500"/>
            <a:ext cx="3565525" cy="13811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latin typeface="Arial" charset="0"/>
                <a:cs typeface="Arial" charset="0"/>
              </a:rPr>
              <a:t>Host at </a:t>
            </a:r>
            <a:r>
              <a:rPr lang="en-US" sz="2400" b="1">
                <a:latin typeface="Courier New" charset="0"/>
                <a:cs typeface="Arial" charset="0"/>
              </a:rPr>
              <a:t>cis.poly.edu</a:t>
            </a:r>
            <a:r>
              <a:rPr lang="en-US" sz="2400">
                <a:latin typeface="Arial" charset="0"/>
                <a:cs typeface="Arial" charset="0"/>
              </a:rPr>
              <a:t> wants IP address for </a:t>
            </a:r>
            <a:r>
              <a:rPr lang="en-US" sz="2400" b="1">
                <a:latin typeface="Courier New" charset="0"/>
                <a:cs typeface="Arial" charset="0"/>
              </a:rPr>
              <a:t>gaia.cs.umass.edu</a:t>
            </a:r>
            <a:endParaRPr lang="en-US" sz="24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7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19" grpId="0"/>
      <p:bldP spid="943120" grpId="0" animBg="1"/>
      <p:bldP spid="943121" grpId="0" animBg="1"/>
      <p:bldP spid="943122" grpId="0" animBg="1"/>
      <p:bldP spid="943123" grpId="0" animBg="1"/>
      <p:bldP spid="943124" grpId="0" animBg="1"/>
      <p:bldP spid="943125" grpId="0" animBg="1"/>
      <p:bldP spid="943129" grpId="0"/>
      <p:bldP spid="943130" grpId="0"/>
      <p:bldP spid="943131" grpId="0"/>
      <p:bldP spid="943132" grpId="0"/>
      <p:bldP spid="943133" grpId="0"/>
      <p:bldP spid="943134" grpId="0"/>
      <p:bldP spid="943162" grpId="0"/>
      <p:bldP spid="943163" grpId="0"/>
      <p:bldP spid="943164" grpId="0"/>
      <p:bldP spid="943165" grpId="0" animBg="1"/>
      <p:bldP spid="943166" grpId="0" animBg="1"/>
      <p:bldP spid="9431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5B4906-65D2-7247-ACF6-3301A484EA67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DNS Resource Records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3025"/>
            <a:ext cx="7820025" cy="51435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>
                <a:solidFill>
                  <a:srgbClr val="0000FF"/>
                </a:solidFill>
                <a:latin typeface="Arial" charset="0"/>
                <a:cs typeface="Arial" charset="0"/>
              </a:rPr>
              <a:t>DNS</a:t>
            </a:r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:</a:t>
            </a:r>
            <a:r>
              <a:rPr lang="en-US" sz="2400">
                <a:latin typeface="Arial" charset="0"/>
                <a:cs typeface="Arial" charset="0"/>
              </a:rPr>
              <a:t> distributed DB storing resource records 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(RR)</a:t>
            </a:r>
            <a:endParaRPr lang="en-US" sz="2400">
              <a:latin typeface="Arial" charset="0"/>
              <a:cs typeface="Arial" charset="0"/>
            </a:endParaRPr>
          </a:p>
        </p:txBody>
      </p:sp>
      <p:sp>
        <p:nvSpPr>
          <p:cNvPr id="955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1963" y="3908425"/>
            <a:ext cx="4719637" cy="2949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  <a:cs typeface="Arial" charset="0"/>
              </a:rPr>
              <a:t>Type=NS</a:t>
            </a:r>
          </a:p>
          <a:p>
            <a:pPr lvl="1">
              <a:lnSpc>
                <a:spcPct val="90000"/>
              </a:lnSpc>
            </a:pPr>
            <a:r>
              <a:rPr lang="en-US" sz="1600" b="1">
                <a:latin typeface="Courier New" charset="0"/>
                <a:ea typeface="Arial" charset="0"/>
                <a:cs typeface="Arial" charset="0"/>
              </a:rPr>
              <a:t>name</a:t>
            </a:r>
            <a:r>
              <a:rPr lang="en-US" sz="1600">
                <a:latin typeface="Arial" charset="0"/>
                <a:ea typeface="Arial" charset="0"/>
                <a:cs typeface="Arial" charset="0"/>
              </a:rPr>
              <a:t> is domain (e.g. foo.com)</a:t>
            </a:r>
          </a:p>
          <a:p>
            <a:pPr lvl="1">
              <a:lnSpc>
                <a:spcPct val="90000"/>
              </a:lnSpc>
            </a:pPr>
            <a:r>
              <a:rPr lang="en-US" sz="1600" b="1">
                <a:latin typeface="Courier New" charset="0"/>
                <a:ea typeface="Arial" charset="0"/>
                <a:cs typeface="Arial" charset="0"/>
              </a:rPr>
              <a:t>value</a:t>
            </a:r>
            <a:r>
              <a:rPr lang="en-US" sz="1600">
                <a:latin typeface="Arial" charset="0"/>
                <a:ea typeface="Arial" charset="0"/>
                <a:cs typeface="Arial" charset="0"/>
              </a:rPr>
              <a:t> is hostname of authoritative name server for this domain</a:t>
            </a: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  <a:cs typeface="Arial" charset="0"/>
              </a:rPr>
              <a:t>Type=PTR</a:t>
            </a:r>
          </a:p>
          <a:p>
            <a:pPr lvl="1">
              <a:lnSpc>
                <a:spcPct val="90000"/>
              </a:lnSpc>
            </a:pPr>
            <a:r>
              <a:rPr lang="en-US" sz="1800" b="1">
                <a:latin typeface="Courier New" charset="0"/>
                <a:ea typeface="Arial" charset="0"/>
                <a:cs typeface="Arial" charset="0"/>
              </a:rPr>
              <a:t>name</a:t>
            </a:r>
            <a:r>
              <a:rPr lang="en-US" sz="1800" b="1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is reversed IP quads</a:t>
            </a:r>
            <a:endParaRPr lang="en-US" sz="1600">
              <a:latin typeface="Arial" charset="0"/>
              <a:ea typeface="Arial" charset="0"/>
              <a:cs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1400">
                <a:latin typeface="Arial" charset="0"/>
                <a:ea typeface="Arial" charset="0"/>
                <a:cs typeface="Arial" charset="0"/>
              </a:rPr>
              <a:t>E.g. 78.56.34.12.in-addr.arpa</a:t>
            </a:r>
          </a:p>
          <a:p>
            <a:pPr lvl="1">
              <a:lnSpc>
                <a:spcPct val="90000"/>
              </a:lnSpc>
            </a:pPr>
            <a:r>
              <a:rPr lang="en-US" sz="1800" b="1">
                <a:latin typeface="Courier New" charset="0"/>
                <a:ea typeface="Arial" charset="0"/>
                <a:cs typeface="Arial" charset="0"/>
              </a:rPr>
              <a:t>value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is corresponding</a:t>
            </a:r>
            <a:br>
              <a:rPr lang="en-US" sz="1800"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latin typeface="Arial" charset="0"/>
                <a:ea typeface="Arial" charset="0"/>
                <a:cs typeface="Arial" charset="0"/>
              </a:rPr>
              <a:t>                hostname</a:t>
            </a:r>
            <a:r>
              <a:rPr lang="en-US" sz="160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sz="1800">
              <a:latin typeface="Arial" charset="0"/>
              <a:cs typeface="Arial" charset="0"/>
            </a:endParaRPr>
          </a:p>
        </p:txBody>
      </p:sp>
      <p:grpSp>
        <p:nvGrpSpPr>
          <p:cNvPr id="95238" name="Group 5"/>
          <p:cNvGrpSpPr>
            <a:grpSpLocks/>
          </p:cNvGrpSpPr>
          <p:nvPr/>
        </p:nvGrpSpPr>
        <p:grpSpPr bwMode="auto">
          <a:xfrm>
            <a:off x="1795463" y="1895475"/>
            <a:ext cx="5364162" cy="571500"/>
            <a:chOff x="1407" y="1206"/>
            <a:chExt cx="3379" cy="360"/>
          </a:xfrm>
        </p:grpSpPr>
        <p:sp>
          <p:nvSpPr>
            <p:cNvPr id="95242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0">
                  <a:latin typeface="Comic Sans MS" charset="0"/>
                </a:rPr>
                <a:t>RR format: </a:t>
              </a:r>
              <a:r>
                <a:rPr lang="en-US" sz="1800"/>
                <a:t>(name, value, type, ttl)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95243" name="Rectangle 7"/>
            <p:cNvSpPr>
              <a:spLocks noChangeArrowheads="1"/>
            </p:cNvSpPr>
            <p:nvPr/>
          </p:nvSpPr>
          <p:spPr bwMode="auto">
            <a:xfrm>
              <a:off x="1458" y="1206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>
                <a:solidFill>
                  <a:schemeClr val="accent2"/>
                </a:solidFill>
                <a:latin typeface="Times New Roman" charset="0"/>
              </a:endParaRPr>
            </a:p>
          </p:txBody>
        </p:sp>
      </p:grpSp>
      <p:sp>
        <p:nvSpPr>
          <p:cNvPr id="955400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latin typeface="Arial" charset="0"/>
              </a:rPr>
              <a:t>Type=</a:t>
            </a:r>
            <a:r>
              <a:rPr lang="en-US" sz="2400" b="0" dirty="0" smtClean="0">
                <a:latin typeface="Arial" charset="0"/>
              </a:rPr>
              <a:t>A</a:t>
            </a:r>
            <a:endParaRPr lang="en-US" sz="2400" b="0" dirty="0">
              <a:latin typeface="Arial" charset="0"/>
            </a:endParaRPr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Char char="–"/>
            </a:pPr>
            <a:r>
              <a:rPr lang="en-US" dirty="0"/>
              <a:t>name</a:t>
            </a:r>
            <a:r>
              <a:rPr lang="en-US" b="0" dirty="0">
                <a:latin typeface="Arial" charset="0"/>
              </a:rPr>
              <a:t> is hostname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Char char="–"/>
            </a:pPr>
            <a:r>
              <a:rPr lang="en-US" dirty="0"/>
              <a:t>value</a:t>
            </a:r>
            <a:r>
              <a:rPr lang="en-US" b="0" dirty="0">
                <a:latin typeface="Arial" charset="0"/>
              </a:rPr>
              <a:t> is IP address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400" b="0" dirty="0">
              <a:latin typeface="Arial" charset="0"/>
            </a:endParaRPr>
          </a:p>
        </p:txBody>
      </p:sp>
      <p:sp>
        <p:nvSpPr>
          <p:cNvPr id="955401" name="Rectangle 9"/>
          <p:cNvSpPr>
            <a:spLocks noChangeArrowheads="1"/>
          </p:cNvSpPr>
          <p:nvPr/>
        </p:nvSpPr>
        <p:spPr bwMode="auto">
          <a:xfrm>
            <a:off x="4551363" y="2697163"/>
            <a:ext cx="45148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latin typeface="Arial" charset="0"/>
              </a:rPr>
              <a:t>Type=CNAME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Char char="–"/>
            </a:pPr>
            <a:r>
              <a:rPr lang="en-US" dirty="0"/>
              <a:t>name</a:t>
            </a:r>
            <a:r>
              <a:rPr lang="en-US" b="0" dirty="0">
                <a:latin typeface="Arial" charset="0"/>
              </a:rPr>
              <a:t> is alias name for some </a:t>
            </a:r>
            <a:r>
              <a:rPr lang="ja-JP" altLang="en-US" b="0" dirty="0">
                <a:latin typeface="Arial" charset="0"/>
              </a:rPr>
              <a:t>“</a:t>
            </a:r>
            <a:r>
              <a:rPr lang="en-US" b="0" dirty="0">
                <a:solidFill>
                  <a:srgbClr val="FF0000"/>
                </a:solidFill>
                <a:latin typeface="Arial" charset="0"/>
              </a:rPr>
              <a:t>canonical</a:t>
            </a:r>
            <a:r>
              <a:rPr lang="ja-JP" altLang="en-US" b="0" dirty="0">
                <a:latin typeface="Arial" charset="0"/>
              </a:rPr>
              <a:t>”</a:t>
            </a:r>
            <a:r>
              <a:rPr lang="en-US" b="0" dirty="0">
                <a:latin typeface="Arial" charset="0"/>
              </a:rPr>
              <a:t> 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None/>
            </a:pPr>
            <a:r>
              <a:rPr lang="en-US" sz="1800" b="0" dirty="0"/>
              <a:t>  </a:t>
            </a:r>
            <a:r>
              <a:rPr lang="en-US" sz="1800" b="0" dirty="0">
                <a:latin typeface="Arial" charset="0"/>
              </a:rPr>
              <a:t>E.g., </a:t>
            </a:r>
            <a:r>
              <a:rPr lang="en-US" sz="1800" dirty="0" err="1"/>
              <a:t>www.cs.mit.edu</a:t>
            </a:r>
            <a:r>
              <a:rPr lang="en-US" sz="1800" b="0" dirty="0"/>
              <a:t> </a:t>
            </a:r>
            <a:r>
              <a:rPr lang="en-US" b="0" dirty="0">
                <a:latin typeface="Arial" charset="0"/>
              </a:rPr>
              <a:t>is really</a:t>
            </a:r>
            <a:endParaRPr lang="en-US" sz="1800" b="0" dirty="0"/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None/>
            </a:pPr>
            <a:r>
              <a:rPr lang="en-US" sz="1800" b="0" dirty="0"/>
              <a:t>       </a:t>
            </a:r>
            <a:r>
              <a:rPr lang="en-US" sz="1800" dirty="0" err="1"/>
              <a:t>eecsweb.mit.edu</a:t>
            </a:r>
            <a:endParaRPr lang="en-US" sz="1800" b="0" dirty="0"/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Char char="–"/>
            </a:pPr>
            <a:r>
              <a:rPr lang="en-US" dirty="0"/>
              <a:t>value</a:t>
            </a:r>
            <a:r>
              <a:rPr lang="en-US" b="0" dirty="0">
                <a:latin typeface="Arial" charset="0"/>
              </a:rPr>
              <a:t> is canonical name</a:t>
            </a:r>
          </a:p>
        </p:txBody>
      </p:sp>
      <p:sp>
        <p:nvSpPr>
          <p:cNvPr id="955402" name="Rectangle 10"/>
          <p:cNvSpPr>
            <a:spLocks noChangeArrowheads="1"/>
          </p:cNvSpPr>
          <p:nvPr/>
        </p:nvSpPr>
        <p:spPr bwMode="auto">
          <a:xfrm>
            <a:off x="4586288" y="5032375"/>
            <a:ext cx="4557712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>
                <a:latin typeface="Arial" charset="0"/>
              </a:rPr>
              <a:t>Type=MX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Char char="–"/>
            </a:pPr>
            <a:r>
              <a:rPr lang="en-US"/>
              <a:t>value</a:t>
            </a:r>
            <a:r>
              <a:rPr lang="en-US" b="0">
                <a:latin typeface="Arial" charset="0"/>
              </a:rPr>
              <a:t> is name of mailserver associated with </a:t>
            </a:r>
            <a:r>
              <a:rPr lang="en-US"/>
              <a:t>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Char char="–"/>
            </a:pPr>
            <a:r>
              <a:rPr lang="en-US" b="0">
                <a:latin typeface="Arial" charset="0"/>
              </a:rPr>
              <a:t>Also includes a weight/preference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4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4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54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5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5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5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5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5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5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5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54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6" grpId="0" build="p"/>
      <p:bldP spid="955400" grpId="0"/>
      <p:bldP spid="955401" grpId="0"/>
      <p:bldP spid="95540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TCP:</a:t>
            </a:r>
          </a:p>
          <a:p>
            <a:pPr lvl="1"/>
            <a:r>
              <a:rPr lang="en-US" dirty="0" smtClean="0"/>
              <a:t>Laptop: SYN</a:t>
            </a:r>
          </a:p>
          <a:p>
            <a:pPr lvl="1"/>
            <a:r>
              <a:rPr lang="en-US" dirty="0" smtClean="0"/>
              <a:t>Server: SYN-ACK</a:t>
            </a:r>
          </a:p>
          <a:p>
            <a:pPr lvl="1"/>
            <a:r>
              <a:rPr lang="en-US" dirty="0" smtClean="0"/>
              <a:t>Laptop: ACK</a:t>
            </a:r>
            <a:endParaRPr lang="en-US" dirty="0"/>
          </a:p>
          <a:p>
            <a:r>
              <a:rPr lang="en-US" dirty="0" smtClean="0"/>
              <a:t>HTTP</a:t>
            </a:r>
            <a:r>
              <a:rPr lang="en-US" dirty="0" smtClean="0"/>
              <a:t>: (assume single packet for each)</a:t>
            </a:r>
            <a:endParaRPr lang="en-US" dirty="0" smtClean="0"/>
          </a:p>
          <a:p>
            <a:pPr lvl="1"/>
            <a:r>
              <a:rPr lang="en-US" dirty="0" smtClean="0"/>
              <a:t>Laptop: HTTP request</a:t>
            </a:r>
          </a:p>
          <a:p>
            <a:pPr lvl="1"/>
            <a:r>
              <a:rPr lang="en-US" dirty="0" smtClean="0"/>
              <a:t>Server: HTTP </a:t>
            </a:r>
            <a:r>
              <a:rPr lang="en-US" dirty="0" smtClean="0"/>
              <a:t>response (ACK piggybacked)</a:t>
            </a:r>
          </a:p>
          <a:p>
            <a:pPr lvl="1"/>
            <a:r>
              <a:rPr lang="en-US" dirty="0" smtClean="0"/>
              <a:t>Laptop: TCP ACK to server resp. </a:t>
            </a:r>
            <a:r>
              <a:rPr lang="en-US" b="1" i="1" dirty="0" smtClean="0"/>
              <a:t>(missing in 2011MT)</a:t>
            </a:r>
            <a:endParaRPr lang="en-US" b="1" i="1" dirty="0"/>
          </a:p>
          <a:p>
            <a:r>
              <a:rPr lang="en-US" dirty="0" smtClean="0"/>
              <a:t>TCP:</a:t>
            </a:r>
          </a:p>
          <a:p>
            <a:pPr lvl="1"/>
            <a:r>
              <a:rPr lang="en-US" dirty="0" smtClean="0"/>
              <a:t>Laptop: FIN</a:t>
            </a:r>
          </a:p>
          <a:p>
            <a:pPr lvl="1"/>
            <a:r>
              <a:rPr lang="en-US" dirty="0" smtClean="0"/>
              <a:t>Server: FIN-ACK</a:t>
            </a:r>
          </a:p>
          <a:p>
            <a:pPr lvl="1"/>
            <a:r>
              <a:rPr lang="en-US" dirty="0" smtClean="0"/>
              <a:t>Laptop: ACK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79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610600" cy="1470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How Did We Get to the Internet Design?</a:t>
            </a:r>
            <a:endParaRPr lang="en-US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349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FA0F195-0307-ED4C-8161-8CDC822E097D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4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Step: Basic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Switching winner over circuit switching</a:t>
            </a:r>
          </a:p>
          <a:p>
            <a:pPr lvl="1"/>
            <a:endParaRPr lang="en-US" dirty="0"/>
          </a:p>
          <a:p>
            <a:r>
              <a:rPr lang="en-US" dirty="0" smtClean="0"/>
              <a:t>Best-effort service model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8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Step: Architectural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Layering</a:t>
            </a:r>
          </a:p>
          <a:p>
            <a:endParaRPr lang="en-US" dirty="0"/>
          </a:p>
          <a:p>
            <a:r>
              <a:rPr lang="en-US" dirty="0" smtClean="0"/>
              <a:t>End-to-End Principle</a:t>
            </a:r>
          </a:p>
          <a:p>
            <a:endParaRPr lang="en-US" dirty="0"/>
          </a:p>
          <a:p>
            <a:r>
              <a:rPr lang="en-US" dirty="0" smtClean="0"/>
              <a:t>Fate-Sharing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 is long….(~20 pages)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most of the early questions are simple</a:t>
            </a:r>
          </a:p>
          <a:p>
            <a:pPr lvl="1"/>
            <a:r>
              <a:rPr lang="en-US" dirty="0" smtClean="0"/>
              <a:t>Just to see if you’ve been listening</a:t>
            </a:r>
          </a:p>
          <a:p>
            <a:pPr lvl="7"/>
            <a:endParaRPr lang="en-US" dirty="0"/>
          </a:p>
          <a:p>
            <a:r>
              <a:rPr lang="en-US" dirty="0" smtClean="0"/>
              <a:t>And nothing is very difficult or deep</a:t>
            </a:r>
          </a:p>
          <a:p>
            <a:pPr lvl="3"/>
            <a:endParaRPr lang="en-US" dirty="0"/>
          </a:p>
          <a:p>
            <a:r>
              <a:rPr lang="en-US" dirty="0" smtClean="0"/>
              <a:t>No one will get a perfect score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09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principles drove the design…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break system into </a:t>
            </a:r>
            <a:r>
              <a:rPr lang="en-US" dirty="0" smtClean="0"/>
              <a:t>modules</a:t>
            </a:r>
          </a:p>
          <a:p>
            <a:pPr lvl="1"/>
            <a:r>
              <a:rPr lang="en-US" b="1" dirty="0" smtClean="0"/>
              <a:t>Dictated by Layering</a:t>
            </a:r>
          </a:p>
          <a:p>
            <a:pPr lvl="1"/>
            <a:endParaRPr lang="en-US" b="1" dirty="0"/>
          </a:p>
          <a:p>
            <a:r>
              <a:rPr lang="en-US" dirty="0"/>
              <a:t>Where modules are </a:t>
            </a:r>
            <a:r>
              <a:rPr lang="en-US" dirty="0" smtClean="0"/>
              <a:t>implemented</a:t>
            </a:r>
          </a:p>
          <a:p>
            <a:pPr lvl="1"/>
            <a:r>
              <a:rPr lang="en-US" b="1" dirty="0" smtClean="0"/>
              <a:t>Dictated by End-to-End Principle</a:t>
            </a:r>
          </a:p>
          <a:p>
            <a:pPr lvl="1"/>
            <a:endParaRPr lang="en-US" b="1" dirty="0"/>
          </a:p>
          <a:p>
            <a:r>
              <a:rPr lang="en-US" dirty="0" smtClean="0"/>
              <a:t>Where </a:t>
            </a:r>
            <a:r>
              <a:rPr lang="en-US" dirty="0"/>
              <a:t>state is </a:t>
            </a:r>
            <a:r>
              <a:rPr lang="en-US" dirty="0" smtClean="0"/>
              <a:t>stored</a:t>
            </a:r>
          </a:p>
          <a:p>
            <a:pPr lvl="1"/>
            <a:r>
              <a:rPr lang="en-US" b="1" dirty="0" smtClean="0"/>
              <a:t>Dictated by Fate-Sharing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8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3119968-D343-C642-AAA2-4F689F78B70D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Who Does What?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Five layers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Lower three layers implemented everywhere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Top two layers implemented only at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hosts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7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64770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66436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64770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67357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64770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3" name="Text Box 17"/>
          <p:cNvSpPr txBox="1">
            <a:spLocks noChangeArrowheads="1"/>
          </p:cNvSpPr>
          <p:nvPr/>
        </p:nvSpPr>
        <p:spPr bwMode="auto">
          <a:xfrm>
            <a:off x="67421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2114" name="Rectangle 18"/>
          <p:cNvSpPr>
            <a:spLocks noChangeArrowheads="1"/>
          </p:cNvSpPr>
          <p:nvPr/>
        </p:nvSpPr>
        <p:spPr bwMode="auto">
          <a:xfrm>
            <a:off x="64770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5" name="Text Box 19"/>
          <p:cNvSpPr txBox="1">
            <a:spLocks noChangeArrowheads="1"/>
          </p:cNvSpPr>
          <p:nvPr/>
        </p:nvSpPr>
        <p:spPr bwMode="auto">
          <a:xfrm>
            <a:off x="67214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132116" name="Rectangle 20"/>
          <p:cNvSpPr>
            <a:spLocks noChangeArrowheads="1"/>
          </p:cNvSpPr>
          <p:nvPr/>
        </p:nvSpPr>
        <p:spPr bwMode="auto">
          <a:xfrm>
            <a:off x="3706813" y="41910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7" name="Text Box 21"/>
          <p:cNvSpPr txBox="1">
            <a:spLocks noChangeArrowheads="1"/>
          </p:cNvSpPr>
          <p:nvPr/>
        </p:nvSpPr>
        <p:spPr bwMode="auto">
          <a:xfrm>
            <a:off x="3965575" y="4175125"/>
            <a:ext cx="1185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2118" name="Rectangle 22"/>
          <p:cNvSpPr>
            <a:spLocks noChangeArrowheads="1"/>
          </p:cNvSpPr>
          <p:nvPr/>
        </p:nvSpPr>
        <p:spPr bwMode="auto">
          <a:xfrm>
            <a:off x="3706813" y="45720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9" name="Text Box 23"/>
          <p:cNvSpPr txBox="1">
            <a:spLocks noChangeArrowheads="1"/>
          </p:cNvSpPr>
          <p:nvPr/>
        </p:nvSpPr>
        <p:spPr bwMode="auto">
          <a:xfrm>
            <a:off x="3971925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2120" name="Rectangle 24"/>
          <p:cNvSpPr>
            <a:spLocks noChangeArrowheads="1"/>
          </p:cNvSpPr>
          <p:nvPr/>
        </p:nvSpPr>
        <p:spPr bwMode="auto">
          <a:xfrm>
            <a:off x="3706813" y="49530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3951288" y="4937125"/>
            <a:ext cx="1214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cxnSp>
        <p:nvCxnSpPr>
          <p:cNvPr id="132122" name="AutoShape 26"/>
          <p:cNvCxnSpPr>
            <a:cxnSpLocks noChangeShapeType="1"/>
            <a:stCxn id="132106" idx="3"/>
            <a:endCxn id="132120" idx="1"/>
          </p:cNvCxnSpPr>
          <p:nvPr/>
        </p:nvCxnSpPr>
        <p:spPr bwMode="auto">
          <a:xfrm>
            <a:off x="2782888" y="51435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123" name="AutoShape 27"/>
          <p:cNvCxnSpPr>
            <a:cxnSpLocks noChangeShapeType="1"/>
            <a:stCxn id="132104" idx="3"/>
            <a:endCxn id="132118" idx="1"/>
          </p:cNvCxnSpPr>
          <p:nvPr/>
        </p:nvCxnSpPr>
        <p:spPr bwMode="auto">
          <a:xfrm>
            <a:off x="2782888" y="47625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124" name="AutoShape 28"/>
          <p:cNvCxnSpPr>
            <a:cxnSpLocks noChangeShapeType="1"/>
            <a:stCxn id="132102" idx="3"/>
            <a:endCxn id="132116" idx="1"/>
          </p:cNvCxnSpPr>
          <p:nvPr/>
        </p:nvCxnSpPr>
        <p:spPr bwMode="auto">
          <a:xfrm>
            <a:off x="2782888" y="43815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125" name="AutoShape 29"/>
          <p:cNvCxnSpPr>
            <a:cxnSpLocks noChangeShapeType="1"/>
            <a:stCxn id="132120" idx="3"/>
            <a:endCxn id="132114" idx="1"/>
          </p:cNvCxnSpPr>
          <p:nvPr/>
        </p:nvCxnSpPr>
        <p:spPr bwMode="auto">
          <a:xfrm>
            <a:off x="5422900" y="51435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126" name="AutoShape 30"/>
          <p:cNvCxnSpPr>
            <a:cxnSpLocks noChangeShapeType="1"/>
            <a:stCxn id="132118" idx="3"/>
            <a:endCxn id="132112" idx="1"/>
          </p:cNvCxnSpPr>
          <p:nvPr/>
        </p:nvCxnSpPr>
        <p:spPr bwMode="auto">
          <a:xfrm>
            <a:off x="5422900" y="47625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127" name="AutoShape 31"/>
          <p:cNvCxnSpPr>
            <a:cxnSpLocks noChangeShapeType="1"/>
            <a:stCxn id="132116" idx="3"/>
            <a:endCxn id="132110" idx="1"/>
          </p:cNvCxnSpPr>
          <p:nvPr/>
        </p:nvCxnSpPr>
        <p:spPr bwMode="auto">
          <a:xfrm>
            <a:off x="5422900" y="43815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128" name="AutoShape 32"/>
          <p:cNvCxnSpPr>
            <a:cxnSpLocks noChangeShapeType="1"/>
            <a:stCxn id="132100" idx="3"/>
            <a:endCxn id="132108" idx="1"/>
          </p:cNvCxnSpPr>
          <p:nvPr/>
        </p:nvCxnSpPr>
        <p:spPr bwMode="auto">
          <a:xfrm>
            <a:off x="2782888" y="40005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2129" name="Group 33"/>
          <p:cNvGrpSpPr>
            <a:grpSpLocks/>
          </p:cNvGrpSpPr>
          <p:nvPr/>
        </p:nvGrpSpPr>
        <p:grpSpPr bwMode="auto">
          <a:xfrm>
            <a:off x="1066800" y="3429000"/>
            <a:ext cx="7113588" cy="396875"/>
            <a:chOff x="647" y="2280"/>
            <a:chExt cx="4481" cy="250"/>
          </a:xfrm>
        </p:grpSpPr>
        <p:sp>
          <p:nvSpPr>
            <p:cNvPr id="132133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4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  <p:sp>
          <p:nvSpPr>
            <p:cNvPr id="132135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6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  <p:cxnSp>
          <p:nvCxnSpPr>
            <p:cNvPr id="132137" name="AutoShape 38"/>
            <p:cNvCxnSpPr>
              <a:cxnSpLocks noChangeShapeType="1"/>
              <a:stCxn id="132133" idx="3"/>
              <a:endCxn id="132136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130" name="Text Box 39"/>
          <p:cNvSpPr txBox="1">
            <a:spLocks noChangeArrowheads="1"/>
          </p:cNvSpPr>
          <p:nvPr/>
        </p:nvSpPr>
        <p:spPr bwMode="auto">
          <a:xfrm>
            <a:off x="1261304" y="5486400"/>
            <a:ext cx="131279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Host A</a:t>
            </a:r>
            <a:endParaRPr lang="en-US" sz="2800" dirty="0">
              <a:latin typeface="Arial" charset="0"/>
            </a:endParaRPr>
          </a:p>
        </p:txBody>
      </p:sp>
      <p:sp>
        <p:nvSpPr>
          <p:cNvPr id="132131" name="Text Box 40"/>
          <p:cNvSpPr txBox="1">
            <a:spLocks noChangeArrowheads="1"/>
          </p:cNvSpPr>
          <p:nvPr/>
        </p:nvSpPr>
        <p:spPr bwMode="auto">
          <a:xfrm>
            <a:off x="6659766" y="5486400"/>
            <a:ext cx="133944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Host B</a:t>
            </a:r>
            <a:endParaRPr lang="en-US" sz="2800" dirty="0">
              <a:latin typeface="Arial" charset="0"/>
            </a:endParaRPr>
          </a:p>
        </p:txBody>
      </p:sp>
      <p:sp>
        <p:nvSpPr>
          <p:cNvPr id="132132" name="Text Box 41"/>
          <p:cNvSpPr txBox="1">
            <a:spLocks noChangeArrowheads="1"/>
          </p:cNvSpPr>
          <p:nvPr/>
        </p:nvSpPr>
        <p:spPr bwMode="auto">
          <a:xfrm>
            <a:off x="3887991" y="5486400"/>
            <a:ext cx="133944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Router</a:t>
            </a:r>
            <a:endParaRPr lang="en-US" sz="280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6019800"/>
            <a:ext cx="7315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What about switches?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336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bldLvl="2"/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Step: 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each of the layers: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err="1" smtClean="0"/>
              <a:t>Datalink</a:t>
            </a:r>
            <a:endParaRPr lang="en-US" dirty="0" smtClean="0"/>
          </a:p>
          <a:p>
            <a:pPr lvl="1"/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Transport</a:t>
            </a:r>
          </a:p>
          <a:p>
            <a:pPr lvl="1"/>
            <a:r>
              <a:rPr lang="en-US" dirty="0" smtClean="0"/>
              <a:t>Application</a:t>
            </a:r>
          </a:p>
          <a:p>
            <a:endParaRPr lang="en-US" dirty="0"/>
          </a:p>
          <a:p>
            <a:r>
              <a:rPr lang="en-US" dirty="0" smtClean="0"/>
              <a:t>What function does each layer need to implement?</a:t>
            </a:r>
          </a:p>
          <a:p>
            <a:pPr lvl="5"/>
            <a:endParaRPr lang="en-US" dirty="0"/>
          </a:p>
          <a:p>
            <a:r>
              <a:rPr lang="en-US" dirty="0" smtClean="0"/>
              <a:t>And which of them are both general and hard?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Layers We Don’t Worry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Physical: </a:t>
            </a:r>
            <a:r>
              <a:rPr lang="en-US" dirty="0" smtClean="0"/>
              <a:t>Technology-dependent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Application: Application-dependent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Datalink</a:t>
            </a:r>
            <a:r>
              <a:rPr lang="en-US" dirty="0" smtClean="0"/>
              <a:t> and Network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support best-effort</a:t>
            </a:r>
            <a:r>
              <a:rPr lang="en-US" dirty="0"/>
              <a:t> </a:t>
            </a:r>
            <a:r>
              <a:rPr lang="en-US" dirty="0" smtClean="0"/>
              <a:t>delivery</a:t>
            </a:r>
          </a:p>
          <a:p>
            <a:pPr lvl="1"/>
            <a:r>
              <a:rPr lang="en-US" dirty="0" err="1" smtClean="0"/>
              <a:t>Datalink</a:t>
            </a:r>
            <a:r>
              <a:rPr lang="en-US" dirty="0" smtClean="0"/>
              <a:t> over local </a:t>
            </a:r>
            <a:r>
              <a:rPr lang="en-US" dirty="0" smtClean="0"/>
              <a:t>scope: </a:t>
            </a:r>
            <a:r>
              <a:rPr lang="en-US" b="1" dirty="0" smtClean="0"/>
              <a:t>MAC addresses</a:t>
            </a:r>
            <a:endParaRPr lang="en-US" b="1" dirty="0" smtClean="0"/>
          </a:p>
          <a:p>
            <a:pPr lvl="1"/>
            <a:r>
              <a:rPr lang="en-US" dirty="0" smtClean="0"/>
              <a:t>Network over global </a:t>
            </a:r>
            <a:r>
              <a:rPr lang="en-US" dirty="0" smtClean="0"/>
              <a:t>scope: </a:t>
            </a:r>
            <a:r>
              <a:rPr lang="en-US" b="1" dirty="0" smtClean="0"/>
              <a:t>IP addresses</a:t>
            </a:r>
            <a:endParaRPr lang="en-US" b="1" dirty="0" smtClean="0"/>
          </a:p>
          <a:p>
            <a:pPr lvl="3"/>
            <a:endParaRPr lang="en-US" dirty="0"/>
          </a:p>
          <a:p>
            <a:r>
              <a:rPr lang="en-US" dirty="0" smtClean="0"/>
              <a:t>Key challenge: scalable, robust </a:t>
            </a:r>
            <a:r>
              <a:rPr lang="en-US" b="1" dirty="0" smtClean="0"/>
              <a:t>routing</a:t>
            </a:r>
          </a:p>
          <a:p>
            <a:pPr lvl="1"/>
            <a:r>
              <a:rPr lang="en-US" dirty="0" smtClean="0"/>
              <a:t>How to direct packets to destination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53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rovide reliable delivery over unreliable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68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Only Have Two 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Routing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r>
              <a:rPr lang="en-US" b="1" dirty="0" smtClean="0"/>
              <a:t>Reliable delivery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7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and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86400"/>
          </a:xfrm>
        </p:spPr>
        <p:txBody>
          <a:bodyPr/>
          <a:lstStyle/>
          <a:p>
            <a:r>
              <a:rPr lang="en-US" dirty="0" smtClean="0"/>
              <a:t>Reliable Transport:</a:t>
            </a:r>
          </a:p>
          <a:p>
            <a:pPr marL="0" indent="0" algn="ctr">
              <a:buNone/>
            </a:pPr>
            <a:r>
              <a:rPr lang="en-US" i="1" dirty="0" smtClean="0"/>
              <a:t>A </a:t>
            </a:r>
            <a:r>
              <a:rPr lang="en-US" i="1" dirty="0"/>
              <a:t>transport mechanism is “reliable” if and only if it resends all dropped or corrupted </a:t>
            </a:r>
            <a:r>
              <a:rPr lang="en-US" i="1" dirty="0" smtClean="0"/>
              <a:t>packets</a:t>
            </a:r>
          </a:p>
          <a:p>
            <a:pPr marL="0" indent="0" algn="ctr">
              <a:buNone/>
            </a:pPr>
            <a:endParaRPr lang="en-US" i="1" dirty="0" smtClean="0"/>
          </a:p>
          <a:p>
            <a:r>
              <a:rPr lang="en-US" dirty="0" smtClean="0"/>
              <a:t>Routing:</a:t>
            </a:r>
          </a:p>
          <a:p>
            <a:pPr marL="339725" lvl="1" indent="0" algn="ctr">
              <a:buNone/>
            </a:pPr>
            <a:r>
              <a:rPr lang="en-US" sz="2800" i="1" dirty="0">
                <a:ea typeface="ＭＳ Ｐゴシック" charset="0"/>
              </a:rPr>
              <a:t>Global routing state is valid if and only if there are no dead </a:t>
            </a:r>
            <a:r>
              <a:rPr lang="en-US" sz="2800" i="1" dirty="0" smtClean="0">
                <a:ea typeface="ＭＳ Ｐゴシック" charset="0"/>
              </a:rPr>
              <a:t>ends (easy) and </a:t>
            </a:r>
            <a:r>
              <a:rPr lang="en-US" sz="2800" i="1" dirty="0">
                <a:ea typeface="ＭＳ Ｐゴシック" charset="0"/>
              </a:rPr>
              <a:t>there are no </a:t>
            </a:r>
            <a:r>
              <a:rPr lang="en-US" sz="2800" i="1" dirty="0" smtClean="0">
                <a:ea typeface="ＭＳ Ｐゴシック" charset="0"/>
              </a:rPr>
              <a:t>loops (hard)</a:t>
            </a:r>
            <a:endParaRPr lang="en-US" sz="2800" i="1" dirty="0">
              <a:ea typeface="ＭＳ Ｐゴシック" charset="0"/>
            </a:endParaRPr>
          </a:p>
          <a:p>
            <a:endParaRPr lang="en-US" dirty="0"/>
          </a:p>
          <a:p>
            <a:pPr lvl="8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5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</a:t>
            </a:r>
            <a:r>
              <a:rPr lang="en-US" dirty="0" smtClean="0"/>
              <a:t>addresses: NAT, DHCP</a:t>
            </a:r>
          </a:p>
          <a:p>
            <a:r>
              <a:rPr lang="en-US" dirty="0" smtClean="0"/>
              <a:t>Forwarding based on addresses: LPM</a:t>
            </a:r>
          </a:p>
          <a:p>
            <a:r>
              <a:rPr lang="en-US" dirty="0" smtClean="0"/>
              <a:t>Translating names to addresses: DNS</a:t>
            </a:r>
          </a:p>
          <a:p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E1DF57-8E83-8745-A804-591977C7B79D}" type="slidenum">
              <a:rPr lang="en-US" sz="1400" b="0">
                <a:latin typeface="Times New Roman" charset="0"/>
              </a:rPr>
              <a:pPr eaLnBrk="1" hangingPunct="1"/>
              <a:t>39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Some General Themes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7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Today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Available after </a:t>
            </a:r>
            <a:r>
              <a:rPr lang="en-US" dirty="0">
                <a:latin typeface="Arial" charset="0"/>
              </a:rPr>
              <a:t>class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 hate these review lectures…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And I’m missing the A’s game.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BE57F89-0D49-2E48-8FE4-69413EA18512}" type="slidenum">
              <a:rPr lang="en-US" sz="1400" b="0">
                <a:latin typeface="Times New Roman" charset="0"/>
              </a:rPr>
              <a:pPr eaLnBrk="1" hangingPunct="1"/>
              <a:t>4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General Rules of System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System not scalable?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Add hierarchy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DNS, IP addressing</a:t>
            </a: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r>
              <a:rPr lang="en-US">
                <a:latin typeface="Arial" charset="0"/>
              </a:rPr>
              <a:t>System not flexible?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Add layer of indirection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DNS names (rather than using IP addresses as names)</a:t>
            </a: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  <a:p>
            <a:r>
              <a:rPr lang="en-US">
                <a:latin typeface="Arial" charset="0"/>
              </a:rPr>
              <a:t>System not performing well?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Add caches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Web and DNS caching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CCF6D57-A860-3F40-BEC8-4F67DB5B1EB6}" type="slidenum">
              <a:rPr lang="en-US" sz="1400" b="0">
                <a:latin typeface="Times New Roman" charset="0"/>
              </a:rPr>
              <a:pPr eaLnBrk="1" hangingPunct="1"/>
              <a:t>40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Paradox of Internet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majority of flows are short</a:t>
            </a:r>
          </a:p>
          <a:p>
            <a:pPr lvl="1"/>
            <a:r>
              <a:rPr lang="en-US" dirty="0" smtClean="0"/>
              <a:t>A few packets</a:t>
            </a:r>
          </a:p>
          <a:p>
            <a:pPr lvl="1"/>
            <a:endParaRPr lang="en-US" dirty="0"/>
          </a:p>
          <a:p>
            <a:r>
              <a:rPr lang="en-US" dirty="0" smtClean="0"/>
              <a:t>The majority of bytes are in long flows</a:t>
            </a:r>
          </a:p>
          <a:p>
            <a:pPr lvl="1"/>
            <a:r>
              <a:rPr lang="en-US" dirty="0" smtClean="0"/>
              <a:t>MB or more</a:t>
            </a:r>
          </a:p>
          <a:p>
            <a:pPr lvl="1"/>
            <a:endParaRPr lang="en-US" dirty="0"/>
          </a:p>
          <a:p>
            <a:r>
              <a:rPr lang="en-US" dirty="0" smtClean="0"/>
              <a:t>And this trend is accelerating…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3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Pattern…..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Distributions of various metrics (file lengths, access patterns, etc.) often have two properties:</a:t>
            </a:r>
          </a:p>
          <a:p>
            <a:pPr lvl="1"/>
            <a:r>
              <a:rPr lang="en-US" dirty="0" smtClean="0"/>
              <a:t>Large fraction of total metric in the top 10%</a:t>
            </a:r>
          </a:p>
          <a:p>
            <a:pPr lvl="1"/>
            <a:r>
              <a:rPr lang="en-US" dirty="0" smtClean="0"/>
              <a:t>Sizable fraction (~10%) of total fraction in low values</a:t>
            </a:r>
          </a:p>
          <a:p>
            <a:pPr lvl="1"/>
            <a:endParaRPr lang="en-US" dirty="0"/>
          </a:p>
          <a:p>
            <a:r>
              <a:rPr lang="en-US" dirty="0" smtClean="0"/>
              <a:t>Not an exponential distribution</a:t>
            </a:r>
          </a:p>
          <a:p>
            <a:pPr lvl="1"/>
            <a:r>
              <a:rPr lang="en-US" dirty="0" smtClean="0"/>
              <a:t>Large fraction is in top 10%</a:t>
            </a:r>
          </a:p>
          <a:p>
            <a:pPr lvl="1"/>
            <a:r>
              <a:rPr lang="en-US" dirty="0" smtClean="0"/>
              <a:t>But low values have very little of overall total</a:t>
            </a:r>
          </a:p>
          <a:p>
            <a:pPr lvl="1"/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esson: have to pay attention to both ends of dist.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9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Little’s Law (1961)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3600" dirty="0" smtClean="0"/>
              <a:t>L = A x </a:t>
            </a:r>
            <a:r>
              <a:rPr lang="en-US" sz="3600" dirty="0" smtClean="0"/>
              <a:t>W</a:t>
            </a:r>
            <a:endParaRPr lang="en-US" dirty="0" smtClean="0"/>
          </a:p>
          <a:p>
            <a:r>
              <a:rPr lang="en-US" dirty="0"/>
              <a:t>L is </a:t>
            </a:r>
            <a:r>
              <a:rPr lang="en-US" dirty="0" smtClean="0"/>
              <a:t>average number of packets </a:t>
            </a:r>
            <a:r>
              <a:rPr lang="en-US" dirty="0"/>
              <a:t>in </a:t>
            </a:r>
            <a:r>
              <a:rPr lang="en-US" dirty="0" smtClean="0"/>
              <a:t>queue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is </a:t>
            </a:r>
            <a:r>
              <a:rPr lang="en-US" dirty="0" smtClean="0"/>
              <a:t>average arrival rate</a:t>
            </a:r>
          </a:p>
          <a:p>
            <a:r>
              <a:rPr lang="en-US" dirty="0" smtClean="0"/>
              <a:t>W </a:t>
            </a:r>
            <a:r>
              <a:rPr lang="en-US" dirty="0"/>
              <a:t>is </a:t>
            </a:r>
            <a:r>
              <a:rPr lang="en-US" dirty="0" smtClean="0"/>
              <a:t>average waiting </a:t>
            </a:r>
            <a:r>
              <a:rPr lang="en-US" dirty="0"/>
              <a:t>time </a:t>
            </a:r>
            <a:r>
              <a:rPr lang="en-US" dirty="0" smtClean="0"/>
              <a:t>for each packet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 smtClean="0"/>
              <a:t>do you care?</a:t>
            </a:r>
          </a:p>
          <a:p>
            <a:pPr lvl="1"/>
            <a:r>
              <a:rPr lang="en-US" dirty="0" smtClean="0"/>
              <a:t>Easy to compute L, harder to compute W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2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E1DF57-8E83-8745-A804-591977C7B79D}" type="slidenum">
              <a:rPr lang="en-US" sz="1400" b="0">
                <a:latin typeface="Times New Roman" charset="0"/>
              </a:rPr>
              <a:pPr eaLnBrk="1" hangingPunct="1"/>
              <a:t>44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Routing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5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Avoid Loops?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 topology to spanning tree</a:t>
            </a:r>
          </a:p>
          <a:p>
            <a:pPr lvl="1"/>
            <a:r>
              <a:rPr lang="en-US" dirty="0" smtClean="0"/>
              <a:t>If the topology has no loops, packets can’t loop!</a:t>
            </a:r>
          </a:p>
          <a:p>
            <a:r>
              <a:rPr lang="en-US" dirty="0" smtClean="0"/>
              <a:t>Computation over entire graph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make sure no loops</a:t>
            </a:r>
          </a:p>
          <a:p>
            <a:pPr lvl="1"/>
            <a:r>
              <a:rPr lang="en-US" dirty="0" smtClean="0"/>
              <a:t>Link-State</a:t>
            </a:r>
          </a:p>
          <a:p>
            <a:r>
              <a:rPr lang="en-US" dirty="0" smtClean="0"/>
              <a:t>Minimizing metric in distributed computation</a:t>
            </a:r>
          </a:p>
          <a:p>
            <a:pPr lvl="1"/>
            <a:r>
              <a:rPr lang="en-US" dirty="0" smtClean="0"/>
              <a:t>Loops are never the solution to a minimization problem</a:t>
            </a:r>
          </a:p>
          <a:p>
            <a:pPr lvl="1"/>
            <a:r>
              <a:rPr lang="en-US" dirty="0" smtClean="0"/>
              <a:t>Distance vector</a:t>
            </a:r>
          </a:p>
          <a:p>
            <a:pPr lvl="1"/>
            <a:endParaRPr lang="en-US" dirty="0"/>
          </a:p>
          <a:p>
            <a:r>
              <a:rPr lang="en-US" dirty="0" smtClean="0"/>
              <a:t>Won’t review LS/DV, but will review learning switch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4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Easiest Way to Avoid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topology where loops are impossible!</a:t>
            </a:r>
          </a:p>
          <a:p>
            <a:pPr lvl="7"/>
            <a:endParaRPr lang="en-US" dirty="0"/>
          </a:p>
          <a:p>
            <a:r>
              <a:rPr lang="en-US" dirty="0" smtClean="0"/>
              <a:t>Take arbitrary topology</a:t>
            </a:r>
          </a:p>
          <a:p>
            <a:pPr lvl="5"/>
            <a:endParaRPr lang="en-US" dirty="0"/>
          </a:p>
          <a:p>
            <a:r>
              <a:rPr lang="en-US" dirty="0" smtClean="0"/>
              <a:t>Build spanning tree (algorithm covered later)</a:t>
            </a:r>
          </a:p>
          <a:p>
            <a:pPr lvl="1"/>
            <a:r>
              <a:rPr lang="en-US" dirty="0" smtClean="0"/>
              <a:t>Ignore all other links (as before)</a:t>
            </a:r>
          </a:p>
          <a:p>
            <a:pPr lvl="7"/>
            <a:endParaRPr lang="en-US" dirty="0"/>
          </a:p>
          <a:p>
            <a:r>
              <a:rPr lang="en-US" dirty="0" smtClean="0"/>
              <a:t>Only one path to destinations on spanning trees</a:t>
            </a:r>
          </a:p>
          <a:p>
            <a:pPr lvl="7"/>
            <a:endParaRPr lang="en-US" dirty="0"/>
          </a:p>
          <a:p>
            <a:r>
              <a:rPr lang="en-US" dirty="0" smtClean="0"/>
              <a:t>Use “learning switches” to discover these paths</a:t>
            </a:r>
          </a:p>
          <a:p>
            <a:pPr lvl="1"/>
            <a:r>
              <a:rPr lang="en-US" dirty="0" smtClean="0"/>
              <a:t>No need to compute routes, just observe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7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Spanning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828800" y="1828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5181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9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3733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1958882" y="1958882"/>
            <a:ext cx="5557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295400" y="1958882"/>
            <a:ext cx="555718" cy="1012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2590800" y="3200400"/>
            <a:ext cx="327118" cy="555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4038600" y="20574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5334000" y="3048000"/>
            <a:ext cx="5334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1752600" y="4648200"/>
            <a:ext cx="9144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2971800" y="3733800"/>
            <a:ext cx="1012918" cy="7396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4092482" y="4419600"/>
            <a:ext cx="1241518" cy="538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3886200" y="3276600"/>
            <a:ext cx="985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1752600" y="3254282"/>
            <a:ext cx="708118" cy="1393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6785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comments in lecture </a:t>
            </a:r>
            <a:r>
              <a:rPr lang="en-US" dirty="0" smtClean="0"/>
              <a:t>were about </a:t>
            </a:r>
            <a:r>
              <a:rPr lang="en-US" dirty="0" smtClean="0"/>
              <a:t>learning applied to case where switches were never the destination</a:t>
            </a:r>
          </a:p>
          <a:p>
            <a:pPr lvl="3"/>
            <a:endParaRPr lang="en-US" dirty="0"/>
          </a:p>
          <a:p>
            <a:r>
              <a:rPr lang="en-US" dirty="0" smtClean="0"/>
              <a:t>The examples </a:t>
            </a:r>
            <a:r>
              <a:rPr lang="en-US" dirty="0" smtClean="0"/>
              <a:t>given referred only to switches because it made the graphs simpler, but it did raise the possibility that floods didn’t reach everywhere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My apologies for the confusion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2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CA19C7-DB64-D340-BD71-3B2A0107C30C}" type="slidenum">
              <a:rPr lang="en-US" sz="1400" b="0">
                <a:latin typeface="Times New Roman" charset="0"/>
              </a:rPr>
              <a:pPr eaLnBrk="1" hangingPunct="1"/>
              <a:t>49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65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Self-Learning Switch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24399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Arial" charset="0"/>
                <a:cs typeface="Arial" charset="0"/>
              </a:rPr>
              <a:t>When a </a:t>
            </a:r>
            <a:r>
              <a:rPr lang="en-US" dirty="0" smtClean="0">
                <a:latin typeface="Arial" charset="0"/>
                <a:cs typeface="Arial" charset="0"/>
              </a:rPr>
              <a:t>packet arrives</a:t>
            </a: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Inspect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source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ID,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ssociate with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incoming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port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Store mapping in the switch table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Use 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time-to-live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field to eventually forget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mapping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569" name="Rectangle 4"/>
          <p:cNvSpPr>
            <a:spLocks noChangeArrowheads="1"/>
          </p:cNvSpPr>
          <p:nvPr/>
        </p:nvSpPr>
        <p:spPr bwMode="auto">
          <a:xfrm>
            <a:off x="3975100" y="5227638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3968750" y="39465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00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3946525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3998913" y="62071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01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62071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5383213" y="49752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02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49752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2551113" y="4986338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03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4986338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0" name="Rectangle 9"/>
          <p:cNvSpPr>
            <a:spLocks noChangeArrowheads="1"/>
          </p:cNvSpPr>
          <p:nvPr/>
        </p:nvSpPr>
        <p:spPr bwMode="auto">
          <a:xfrm>
            <a:off x="3033713" y="5129213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Rectangle 10"/>
          <p:cNvSpPr>
            <a:spLocks noChangeArrowheads="1"/>
          </p:cNvSpPr>
          <p:nvPr/>
        </p:nvSpPr>
        <p:spPr bwMode="auto">
          <a:xfrm>
            <a:off x="5289550" y="5129213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Rectangle 11"/>
          <p:cNvSpPr>
            <a:spLocks noChangeArrowheads="1"/>
          </p:cNvSpPr>
          <p:nvPr/>
        </p:nvSpPr>
        <p:spPr bwMode="auto">
          <a:xfrm>
            <a:off x="4210050" y="4386263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Rectangle 12"/>
          <p:cNvSpPr>
            <a:spLocks noChangeArrowheads="1"/>
          </p:cNvSpPr>
          <p:nvPr/>
        </p:nvSpPr>
        <p:spPr bwMode="auto">
          <a:xfrm>
            <a:off x="4217988" y="6013450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Line 13"/>
          <p:cNvSpPr>
            <a:spLocks noChangeShapeType="1"/>
          </p:cNvSpPr>
          <p:nvPr/>
        </p:nvSpPr>
        <p:spPr bwMode="auto">
          <a:xfrm>
            <a:off x="3187700" y="5184775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75" name="Line 14"/>
          <p:cNvSpPr>
            <a:spLocks noChangeShapeType="1"/>
          </p:cNvSpPr>
          <p:nvPr/>
        </p:nvSpPr>
        <p:spPr bwMode="auto">
          <a:xfrm>
            <a:off x="4256088" y="4597400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76" name="Line 15"/>
          <p:cNvSpPr>
            <a:spLocks noChangeShapeType="1"/>
          </p:cNvSpPr>
          <p:nvPr/>
        </p:nvSpPr>
        <p:spPr bwMode="auto">
          <a:xfrm flipH="1">
            <a:off x="4419600" y="5184775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77" name="Line 16"/>
          <p:cNvSpPr>
            <a:spLocks noChangeShapeType="1"/>
          </p:cNvSpPr>
          <p:nvPr/>
        </p:nvSpPr>
        <p:spPr bwMode="auto">
          <a:xfrm flipV="1">
            <a:off x="4256088" y="5305425"/>
            <a:ext cx="11112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78" name="Text Box 17"/>
          <p:cNvSpPr txBox="1">
            <a:spLocks noChangeArrowheads="1"/>
          </p:cNvSpPr>
          <p:nvPr/>
        </p:nvSpPr>
        <p:spPr bwMode="auto">
          <a:xfrm>
            <a:off x="2090738" y="49260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A</a:t>
            </a:r>
          </a:p>
        </p:txBody>
      </p:sp>
      <p:sp>
        <p:nvSpPr>
          <p:cNvPr id="66579" name="Text Box 18"/>
          <p:cNvSpPr txBox="1">
            <a:spLocks noChangeArrowheads="1"/>
          </p:cNvSpPr>
          <p:nvPr/>
        </p:nvSpPr>
        <p:spPr bwMode="auto">
          <a:xfrm>
            <a:off x="4587875" y="38893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B</a:t>
            </a:r>
          </a:p>
        </p:txBody>
      </p:sp>
      <p:sp>
        <p:nvSpPr>
          <p:cNvPr id="66580" name="Text Box 19"/>
          <p:cNvSpPr txBox="1">
            <a:spLocks noChangeArrowheads="1"/>
          </p:cNvSpPr>
          <p:nvPr/>
        </p:nvSpPr>
        <p:spPr bwMode="auto">
          <a:xfrm>
            <a:off x="6008688" y="49641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C</a:t>
            </a:r>
          </a:p>
        </p:txBody>
      </p:sp>
      <p:sp>
        <p:nvSpPr>
          <p:cNvPr id="66581" name="Text Box 20"/>
          <p:cNvSpPr txBox="1">
            <a:spLocks noChangeArrowheads="1"/>
          </p:cNvSpPr>
          <p:nvPr/>
        </p:nvSpPr>
        <p:spPr bwMode="auto">
          <a:xfrm>
            <a:off x="4548188" y="6154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D</a:t>
            </a:r>
          </a:p>
        </p:txBody>
      </p:sp>
      <p:sp>
        <p:nvSpPr>
          <p:cNvPr id="66582" name="Rectangle 21"/>
          <p:cNvSpPr>
            <a:spLocks noChangeArrowheads="1"/>
          </p:cNvSpPr>
          <p:nvPr/>
        </p:nvSpPr>
        <p:spPr bwMode="auto">
          <a:xfrm>
            <a:off x="3421063" y="4927600"/>
            <a:ext cx="460375" cy="1539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3" name="Rectangle 22"/>
          <p:cNvSpPr>
            <a:spLocks noChangeArrowheads="1"/>
          </p:cNvSpPr>
          <p:nvPr/>
        </p:nvSpPr>
        <p:spPr bwMode="auto">
          <a:xfrm>
            <a:off x="3727450" y="4927600"/>
            <a:ext cx="153988" cy="1539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4" name="Text Box 23"/>
          <p:cNvSpPr txBox="1">
            <a:spLocks noChangeArrowheads="1"/>
          </p:cNvSpPr>
          <p:nvPr/>
        </p:nvSpPr>
        <p:spPr bwMode="auto">
          <a:xfrm>
            <a:off x="457200" y="3886200"/>
            <a:ext cx="2814638" cy="707886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FF3300"/>
                </a:solidFill>
                <a:latin typeface="Helvetica" charset="0"/>
              </a:rPr>
              <a:t>Packet tells switch how </a:t>
            </a:r>
            <a:r>
              <a:rPr lang="en-US" dirty="0">
                <a:solidFill>
                  <a:srgbClr val="FF3300"/>
                </a:solidFill>
                <a:latin typeface="Helvetica" charset="0"/>
              </a:rPr>
              <a:t>to reach A.</a:t>
            </a:r>
          </a:p>
        </p:txBody>
      </p:sp>
      <p:sp>
        <p:nvSpPr>
          <p:cNvPr id="66585" name="Line 24"/>
          <p:cNvSpPr>
            <a:spLocks noChangeShapeType="1"/>
          </p:cNvSpPr>
          <p:nvPr/>
        </p:nvSpPr>
        <p:spPr bwMode="auto">
          <a:xfrm>
            <a:off x="3227388" y="4695825"/>
            <a:ext cx="6921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20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 build="p"/>
      <p:bldP spid="665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610600" cy="1470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Midterm Review</a:t>
            </a:r>
            <a:endParaRPr lang="en-US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349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FA0F195-0307-ED4C-8161-8CDC822E097D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86AB1B-3BE1-864E-80E9-0D146159D7AE}" type="slidenum">
              <a:rPr lang="en-US" sz="1400" b="0">
                <a:latin typeface="Times New Roman" charset="0"/>
              </a:rPr>
              <a:pPr eaLnBrk="1" hangingPunct="1"/>
              <a:t>50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86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Self Learning: Handling Misses</a:t>
            </a:r>
          </a:p>
        </p:txBody>
      </p:sp>
      <p:sp>
        <p:nvSpPr>
          <p:cNvPr id="686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277938"/>
            <a:ext cx="8458200" cy="1617662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Arial" charset="0"/>
                <a:cs typeface="Arial" charset="0"/>
              </a:rPr>
              <a:t>When </a:t>
            </a:r>
            <a:r>
              <a:rPr lang="en-US" dirty="0" smtClean="0">
                <a:latin typeface="Arial" charset="0"/>
                <a:cs typeface="Arial" charset="0"/>
              </a:rPr>
              <a:t>packet arrives </a:t>
            </a:r>
            <a:r>
              <a:rPr lang="en-US" dirty="0">
                <a:latin typeface="Arial" charset="0"/>
                <a:cs typeface="Arial" charset="0"/>
              </a:rPr>
              <a:t>with unfamiliar destination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Forward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packet out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all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other ports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Response will teach switch about that destination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617" name="Rectangle 4"/>
          <p:cNvSpPr>
            <a:spLocks noChangeArrowheads="1"/>
          </p:cNvSpPr>
          <p:nvPr/>
        </p:nvSpPr>
        <p:spPr bwMode="auto">
          <a:xfrm>
            <a:off x="3975100" y="5227638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3968750" y="39465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28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3946525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3998913" y="62071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29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62071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5383213" y="49752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30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49752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2551113" y="4986338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31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4986338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8" name="Rectangle 9"/>
          <p:cNvSpPr>
            <a:spLocks noChangeArrowheads="1"/>
          </p:cNvSpPr>
          <p:nvPr/>
        </p:nvSpPr>
        <p:spPr bwMode="auto">
          <a:xfrm>
            <a:off x="3033713" y="5129213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Rectangle 10"/>
          <p:cNvSpPr>
            <a:spLocks noChangeArrowheads="1"/>
          </p:cNvSpPr>
          <p:nvPr/>
        </p:nvSpPr>
        <p:spPr bwMode="auto">
          <a:xfrm>
            <a:off x="5289550" y="5129213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Rectangle 11"/>
          <p:cNvSpPr>
            <a:spLocks noChangeArrowheads="1"/>
          </p:cNvSpPr>
          <p:nvPr/>
        </p:nvSpPr>
        <p:spPr bwMode="auto">
          <a:xfrm>
            <a:off x="4210050" y="4386263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Rectangle 12"/>
          <p:cNvSpPr>
            <a:spLocks noChangeArrowheads="1"/>
          </p:cNvSpPr>
          <p:nvPr/>
        </p:nvSpPr>
        <p:spPr bwMode="auto">
          <a:xfrm>
            <a:off x="4217988" y="6013450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Line 13"/>
          <p:cNvSpPr>
            <a:spLocks noChangeShapeType="1"/>
          </p:cNvSpPr>
          <p:nvPr/>
        </p:nvSpPr>
        <p:spPr bwMode="auto">
          <a:xfrm>
            <a:off x="3187700" y="5184775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623" name="Line 14"/>
          <p:cNvSpPr>
            <a:spLocks noChangeShapeType="1"/>
          </p:cNvSpPr>
          <p:nvPr/>
        </p:nvSpPr>
        <p:spPr bwMode="auto">
          <a:xfrm>
            <a:off x="4256088" y="4597400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624" name="Line 15"/>
          <p:cNvSpPr>
            <a:spLocks noChangeShapeType="1"/>
          </p:cNvSpPr>
          <p:nvPr/>
        </p:nvSpPr>
        <p:spPr bwMode="auto">
          <a:xfrm flipH="1">
            <a:off x="4419600" y="5184775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625" name="Line 16"/>
          <p:cNvSpPr>
            <a:spLocks noChangeShapeType="1"/>
          </p:cNvSpPr>
          <p:nvPr/>
        </p:nvSpPr>
        <p:spPr bwMode="auto">
          <a:xfrm flipV="1">
            <a:off x="4256088" y="5305425"/>
            <a:ext cx="11112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626" name="Text Box 17"/>
          <p:cNvSpPr txBox="1">
            <a:spLocks noChangeArrowheads="1"/>
          </p:cNvSpPr>
          <p:nvPr/>
        </p:nvSpPr>
        <p:spPr bwMode="auto">
          <a:xfrm>
            <a:off x="2090738" y="49260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A</a:t>
            </a:r>
          </a:p>
        </p:txBody>
      </p:sp>
      <p:sp>
        <p:nvSpPr>
          <p:cNvPr id="68627" name="Text Box 18"/>
          <p:cNvSpPr txBox="1">
            <a:spLocks noChangeArrowheads="1"/>
          </p:cNvSpPr>
          <p:nvPr/>
        </p:nvSpPr>
        <p:spPr bwMode="auto">
          <a:xfrm>
            <a:off x="4587875" y="38893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B</a:t>
            </a:r>
          </a:p>
        </p:txBody>
      </p:sp>
      <p:sp>
        <p:nvSpPr>
          <p:cNvPr id="68628" name="Text Box 19"/>
          <p:cNvSpPr txBox="1">
            <a:spLocks noChangeArrowheads="1"/>
          </p:cNvSpPr>
          <p:nvPr/>
        </p:nvSpPr>
        <p:spPr bwMode="auto">
          <a:xfrm>
            <a:off x="6008688" y="49641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C</a:t>
            </a:r>
          </a:p>
        </p:txBody>
      </p:sp>
      <p:sp>
        <p:nvSpPr>
          <p:cNvPr id="68629" name="Text Box 20"/>
          <p:cNvSpPr txBox="1">
            <a:spLocks noChangeArrowheads="1"/>
          </p:cNvSpPr>
          <p:nvPr/>
        </p:nvSpPr>
        <p:spPr bwMode="auto">
          <a:xfrm>
            <a:off x="4548188" y="6154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D</a:t>
            </a:r>
          </a:p>
        </p:txBody>
      </p:sp>
      <p:sp>
        <p:nvSpPr>
          <p:cNvPr id="68631" name="Rectangle 22"/>
          <p:cNvSpPr>
            <a:spLocks noChangeArrowheads="1"/>
          </p:cNvSpPr>
          <p:nvPr/>
        </p:nvSpPr>
        <p:spPr bwMode="auto">
          <a:xfrm>
            <a:off x="3421063" y="4927600"/>
            <a:ext cx="460375" cy="1539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2" name="Rectangle 23"/>
          <p:cNvSpPr>
            <a:spLocks noChangeArrowheads="1"/>
          </p:cNvSpPr>
          <p:nvPr/>
        </p:nvSpPr>
        <p:spPr bwMode="auto">
          <a:xfrm>
            <a:off x="3727450" y="4927600"/>
            <a:ext cx="153988" cy="1539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3" name="Freeform 24"/>
          <p:cNvSpPr>
            <a:spLocks/>
          </p:cNvSpPr>
          <p:nvPr/>
        </p:nvSpPr>
        <p:spPr bwMode="auto">
          <a:xfrm>
            <a:off x="3957638" y="4581525"/>
            <a:ext cx="179387" cy="363538"/>
          </a:xfrm>
          <a:custGeom>
            <a:avLst/>
            <a:gdLst>
              <a:gd name="T0" fmla="*/ 0 w 113"/>
              <a:gd name="T1" fmla="*/ 2147483647 h 229"/>
              <a:gd name="T2" fmla="*/ 2147483647 w 113"/>
              <a:gd name="T3" fmla="*/ 2147483647 h 229"/>
              <a:gd name="T4" fmla="*/ 2147483647 w 113"/>
              <a:gd name="T5" fmla="*/ 0 h 229"/>
              <a:gd name="T6" fmla="*/ 0 60000 65536"/>
              <a:gd name="T7" fmla="*/ 0 60000 65536"/>
              <a:gd name="T8" fmla="*/ 0 60000 65536"/>
              <a:gd name="T9" fmla="*/ 0 w 113"/>
              <a:gd name="T10" fmla="*/ 0 h 229"/>
              <a:gd name="T11" fmla="*/ 113 w 113"/>
              <a:gd name="T12" fmla="*/ 229 h 2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" h="229">
                <a:moveTo>
                  <a:pt x="0" y="218"/>
                </a:moveTo>
                <a:cubicBezTo>
                  <a:pt x="40" y="223"/>
                  <a:pt x="81" y="229"/>
                  <a:pt x="97" y="193"/>
                </a:cubicBezTo>
                <a:cubicBezTo>
                  <a:pt x="113" y="157"/>
                  <a:pt x="105" y="78"/>
                  <a:pt x="97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4" name="Freeform 25"/>
          <p:cNvSpPr>
            <a:spLocks/>
          </p:cNvSpPr>
          <p:nvPr/>
        </p:nvSpPr>
        <p:spPr bwMode="auto">
          <a:xfrm>
            <a:off x="3649663" y="5272088"/>
            <a:ext cx="498475" cy="538162"/>
          </a:xfrm>
          <a:custGeom>
            <a:avLst/>
            <a:gdLst>
              <a:gd name="T0" fmla="*/ 0 w 314"/>
              <a:gd name="T1" fmla="*/ 0 h 339"/>
              <a:gd name="T2" fmla="*/ 2147483647 w 314"/>
              <a:gd name="T3" fmla="*/ 2147483647 h 339"/>
              <a:gd name="T4" fmla="*/ 2147483647 w 314"/>
              <a:gd name="T5" fmla="*/ 2147483647 h 339"/>
              <a:gd name="T6" fmla="*/ 0 60000 65536"/>
              <a:gd name="T7" fmla="*/ 0 60000 65536"/>
              <a:gd name="T8" fmla="*/ 0 60000 65536"/>
              <a:gd name="T9" fmla="*/ 0 w 314"/>
              <a:gd name="T10" fmla="*/ 0 h 339"/>
              <a:gd name="T11" fmla="*/ 314 w 314"/>
              <a:gd name="T12" fmla="*/ 339 h 3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4" h="339">
                <a:moveTo>
                  <a:pt x="0" y="0"/>
                </a:moveTo>
                <a:cubicBezTo>
                  <a:pt x="109" y="32"/>
                  <a:pt x="218" y="65"/>
                  <a:pt x="266" y="121"/>
                </a:cubicBezTo>
                <a:cubicBezTo>
                  <a:pt x="314" y="177"/>
                  <a:pt x="302" y="258"/>
                  <a:pt x="290" y="33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5" name="Line 26"/>
          <p:cNvSpPr>
            <a:spLocks noChangeShapeType="1"/>
          </p:cNvSpPr>
          <p:nvPr/>
        </p:nvSpPr>
        <p:spPr bwMode="auto">
          <a:xfrm>
            <a:off x="3957638" y="5003800"/>
            <a:ext cx="12287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8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0520F4-15AA-E24B-B77D-71582FAD3D2E}" type="slidenum">
              <a:rPr lang="en-US" sz="1400" b="0">
                <a:latin typeface="Times New Roman" charset="0"/>
              </a:rPr>
              <a:pPr eaLnBrk="1" hangingPunct="1"/>
              <a:t>51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General Rule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8201025" cy="43354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u="sng" dirty="0">
                <a:solidFill>
                  <a:srgbClr val="FF0000"/>
                </a:solidFill>
                <a:latin typeface="Arial" charset="0"/>
                <a:cs typeface="Arial" charset="0"/>
              </a:rPr>
              <a:t>When switch receives a </a:t>
            </a:r>
            <a:r>
              <a:rPr lang="en-US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packet:</a:t>
            </a:r>
            <a:endParaRPr lang="en-US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index the switch table using </a:t>
            </a:r>
            <a:r>
              <a:rPr lang="en-US" dirty="0" smtClean="0">
                <a:latin typeface="Arial" charset="0"/>
                <a:cs typeface="Arial" charset="0"/>
              </a:rPr>
              <a:t>destination ID</a:t>
            </a:r>
            <a:endParaRPr lang="en-US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Arial" charset="0"/>
                <a:cs typeface="Arial" charset="0"/>
              </a:rPr>
              <a:t>if </a:t>
            </a:r>
            <a:r>
              <a:rPr lang="en-US" dirty="0">
                <a:latin typeface="Arial" charset="0"/>
                <a:cs typeface="Arial" charset="0"/>
              </a:rPr>
              <a:t>entry found for destination </a:t>
            </a:r>
            <a:r>
              <a:rPr lang="en-US" b="1" dirty="0">
                <a:solidFill>
                  <a:schemeClr val="accent2"/>
                </a:solidFill>
                <a:latin typeface="Arial" charset="0"/>
                <a:cs typeface="Arial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Arial" charset="0"/>
                <a:cs typeface="Arial" charset="0"/>
              </a:rPr>
              <a:t>     if </a:t>
            </a:r>
            <a:r>
              <a:rPr lang="en-US" dirty="0" err="1">
                <a:latin typeface="Arial" charset="0"/>
                <a:cs typeface="Arial" charset="0"/>
              </a:rPr>
              <a:t>dest</a:t>
            </a:r>
            <a:r>
              <a:rPr lang="en-US" dirty="0">
                <a:latin typeface="Arial" charset="0"/>
                <a:cs typeface="Arial" charset="0"/>
              </a:rPr>
              <a:t> on </a:t>
            </a:r>
            <a:r>
              <a:rPr lang="en-US" dirty="0" smtClean="0">
                <a:latin typeface="Arial" charset="0"/>
                <a:cs typeface="Arial" charset="0"/>
              </a:rPr>
              <a:t>port from </a:t>
            </a:r>
            <a:r>
              <a:rPr lang="en-US" dirty="0">
                <a:latin typeface="Arial" charset="0"/>
                <a:cs typeface="Arial" charset="0"/>
              </a:rPr>
              <a:t>which </a:t>
            </a:r>
            <a:r>
              <a:rPr lang="en-US" dirty="0" smtClean="0">
                <a:latin typeface="Arial" charset="0"/>
                <a:cs typeface="Arial" charset="0"/>
              </a:rPr>
              <a:t>packet arrived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       </a:t>
            </a:r>
            <a:r>
              <a:rPr lang="en-US" b="1" dirty="0">
                <a:solidFill>
                  <a:schemeClr val="accent2"/>
                </a:solidFill>
                <a:latin typeface="Arial" charset="0"/>
                <a:cs typeface="Arial" charset="0"/>
              </a:rPr>
              <a:t>then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drop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packet</a:t>
            </a: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         </a:t>
            </a:r>
            <a:r>
              <a:rPr lang="en-US" b="1" dirty="0">
                <a:solidFill>
                  <a:schemeClr val="accent2"/>
                </a:solidFill>
                <a:latin typeface="Arial" charset="0"/>
                <a:cs typeface="Arial" charset="0"/>
              </a:rPr>
              <a:t>else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forward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packet on port indicated</a:t>
            </a: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Arial" charset="0"/>
                <a:cs typeface="Arial" charset="0"/>
              </a:rPr>
              <a:t>}</a:t>
            </a: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5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Arial" charset="0"/>
                <a:cs typeface="Arial" charset="0"/>
              </a:rPr>
              <a:t>else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flood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3008313" y="5838825"/>
            <a:ext cx="4843462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>
                <a:solidFill>
                  <a:schemeClr val="accent2"/>
                </a:solidFill>
                <a:latin typeface="Comic Sans MS" charset="0"/>
              </a:rPr>
              <a:t>forward on all but the interface </a:t>
            </a:r>
          </a:p>
          <a:p>
            <a:pPr algn="l"/>
            <a:r>
              <a:rPr lang="en-US" sz="2400" b="0">
                <a:solidFill>
                  <a:schemeClr val="accent2"/>
                </a:solidFill>
                <a:latin typeface="Comic Sans MS" charset="0"/>
              </a:rPr>
              <a:t>on which the frame arrived</a:t>
            </a:r>
            <a:endParaRPr lang="en-US" b="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70662" name="Line 5"/>
          <p:cNvSpPr>
            <a:spLocks noChangeShapeType="1"/>
          </p:cNvSpPr>
          <p:nvPr/>
        </p:nvSpPr>
        <p:spPr bwMode="auto">
          <a:xfrm flipH="1" flipV="1">
            <a:off x="2286000" y="5638800"/>
            <a:ext cx="668338" cy="7064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29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E1DF57-8E83-8745-A804-591977C7B79D}" type="slidenum">
              <a:rPr lang="en-US" sz="1400" b="0">
                <a:latin typeface="Times New Roman" charset="0"/>
              </a:rPr>
              <a:pPr eaLnBrk="1" hangingPunct="1"/>
              <a:t>52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Core of Real Architecture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Addressing, Forwarding, TCP, DNS,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3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E1DF57-8E83-8745-A804-591977C7B79D}" type="slidenum">
              <a:rPr lang="en-US" sz="1400" b="0">
                <a:latin typeface="Times New Roman" charset="0"/>
              </a:rPr>
              <a:pPr eaLnBrk="1" hangingPunct="1"/>
              <a:t>53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IP Packet Header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7724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57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IP Packet Structure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5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7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8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48150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51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52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54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55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56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1105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309563"/>
            <a:ext cx="8605837" cy="671512"/>
          </a:xfrm>
        </p:spPr>
        <p:txBody>
          <a:bodyPr/>
          <a:lstStyle/>
          <a:p>
            <a:r>
              <a:rPr lang="en-GB">
                <a:latin typeface="Helvetica" charset="0"/>
                <a:ea typeface="ＭＳ Ｐゴシック" charset="0"/>
                <a:cs typeface="ＭＳ Ｐゴシック" charset="0"/>
              </a:rPr>
              <a:t>IPv4 and IPv6 Header Comparison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/>
        </p:nvGraphicFramePr>
        <p:xfrm>
          <a:off x="90488" y="1905000"/>
          <a:ext cx="4557711" cy="3276599"/>
        </p:xfrm>
        <a:graphic>
          <a:graphicData uri="http://schemas.openxmlformats.org/drawingml/2006/table">
            <a:tbl>
              <a:tblPr/>
              <a:tblGrid>
                <a:gridCol w="778839"/>
                <a:gridCol w="478000"/>
                <a:gridCol w="1215055"/>
                <a:gridCol w="717000"/>
                <a:gridCol w="212258"/>
                <a:gridCol w="1156559"/>
              </a:tblGrid>
              <a:tr h="680556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IHL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 of Service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Length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556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Identification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Flags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Fragment Offset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2625"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 to Live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Protocol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Header Checksum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055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986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821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Options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Padding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484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304097"/>
              </p:ext>
            </p:extLst>
          </p:nvPr>
        </p:nvGraphicFramePr>
        <p:xfrm>
          <a:off x="4724400" y="1905000"/>
          <a:ext cx="4343400" cy="45720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741363"/>
                <a:gridCol w="1231900"/>
                <a:gridCol w="166687"/>
                <a:gridCol w="1101725"/>
                <a:gridCol w="1101725"/>
              </a:tblGrid>
              <a:tr h="885825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Traffic Class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Flow Label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80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688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Payload Length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Next Header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Hop Limit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</a:tr>
              <a:tr h="1427163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325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69" name="Rectangle 53"/>
          <p:cNvSpPr>
            <a:spLocks noChangeArrowheads="1"/>
          </p:cNvSpPr>
          <p:nvPr/>
        </p:nvSpPr>
        <p:spPr bwMode="gray">
          <a:xfrm>
            <a:off x="1752600" y="1447800"/>
            <a:ext cx="763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 dirty="0">
                <a:latin typeface="+mn-lt"/>
                <a:ea typeface="+mn-ea"/>
                <a:cs typeface="+mn-cs"/>
              </a:rPr>
              <a:t>IPv4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gray">
          <a:xfrm>
            <a:off x="5334000" y="1371600"/>
            <a:ext cx="25146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>
                <a:latin typeface="Arial" charset="0"/>
                <a:cs typeface="Arial" charset="0"/>
              </a:rPr>
              <a:t>IPv6</a:t>
            </a:r>
            <a:endParaRPr lang="en-US" sz="2400" b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871" name="AutoShape 55"/>
          <p:cNvSpPr>
            <a:spLocks noChangeArrowheads="1"/>
          </p:cNvSpPr>
          <p:nvPr/>
        </p:nvSpPr>
        <p:spPr bwMode="auto">
          <a:xfrm>
            <a:off x="381000" y="5334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2" name="AutoShape 56"/>
          <p:cNvSpPr>
            <a:spLocks noChangeArrowheads="1"/>
          </p:cNvSpPr>
          <p:nvPr/>
        </p:nvSpPr>
        <p:spPr bwMode="auto">
          <a:xfrm>
            <a:off x="381000" y="5715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66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3" name="AutoShape 57"/>
          <p:cNvSpPr>
            <a:spLocks noChangeArrowheads="1"/>
          </p:cNvSpPr>
          <p:nvPr/>
        </p:nvSpPr>
        <p:spPr bwMode="auto">
          <a:xfrm>
            <a:off x="381000" y="60198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66CC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4" name="AutoShape 58"/>
          <p:cNvSpPr>
            <a:spLocks noChangeArrowheads="1"/>
          </p:cNvSpPr>
          <p:nvPr/>
        </p:nvSpPr>
        <p:spPr bwMode="auto">
          <a:xfrm>
            <a:off x="381000" y="63246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92218" name="Text Box 59"/>
          <p:cNvSpPr txBox="1">
            <a:spLocks noChangeArrowheads="1"/>
          </p:cNvSpPr>
          <p:nvPr/>
        </p:nvSpPr>
        <p:spPr bwMode="auto">
          <a:xfrm>
            <a:off x="-76200" y="5326063"/>
            <a:ext cx="472440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Ctr="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>
                <a:latin typeface="Arial" charset="0"/>
              </a:rPr>
              <a:t>Field </a:t>
            </a:r>
            <a:r>
              <a:rPr lang="en-GB" sz="1400">
                <a:latin typeface="Arial" charset="0"/>
              </a:rPr>
              <a:t>name </a:t>
            </a:r>
            <a:r>
              <a:rPr lang="en-US" sz="1400">
                <a:latin typeface="Arial" charset="0"/>
              </a:rPr>
              <a:t>kept from IPv4 to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>
                <a:latin typeface="Arial" charset="0"/>
              </a:rPr>
              <a:t>Fields not kept in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</a:rPr>
              <a:t>Name &amp; position changed in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</a:rPr>
              <a:t>New field in IPv6</a:t>
            </a:r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131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Eliminated </a:t>
            </a:r>
            <a:r>
              <a:rPr lang="en-US" dirty="0" smtClean="0">
                <a:latin typeface="Arial" charset="0"/>
              </a:rPr>
              <a:t>fragmentation 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(why?)</a:t>
            </a:r>
            <a:endParaRPr lang="en-US" b="1" i="1" dirty="0">
              <a:solidFill>
                <a:srgbClr val="F47A00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Eliminated header </a:t>
            </a:r>
            <a:r>
              <a:rPr lang="en-US" dirty="0" smtClean="0">
                <a:latin typeface="Arial" charset="0"/>
              </a:rPr>
              <a:t>length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Eliminated </a:t>
            </a:r>
            <a:r>
              <a:rPr lang="en-US" dirty="0" smtClean="0">
                <a:latin typeface="Arial" charset="0"/>
              </a:rPr>
              <a:t>header checksum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New options mechanism (next header</a:t>
            </a:r>
            <a:r>
              <a:rPr lang="en-US" dirty="0" smtClean="0">
                <a:latin typeface="Arial" charset="0"/>
              </a:rPr>
              <a:t>)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Expanded </a:t>
            </a:r>
            <a:r>
              <a:rPr lang="en-US" dirty="0" smtClean="0">
                <a:latin typeface="Arial" charset="0"/>
              </a:rPr>
              <a:t>addresses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Added Flow </a:t>
            </a:r>
            <a:r>
              <a:rPr lang="en-US" dirty="0" smtClean="0">
                <a:latin typeface="Arial" charset="0"/>
              </a:rPr>
              <a:t>Label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b="1" i="1" dirty="0">
              <a:solidFill>
                <a:srgbClr val="F47A00"/>
              </a:solidFill>
              <a:latin typeface="Arial" charset="0"/>
            </a:endParaRPr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3BB2DA1-7B39-4F44-8F88-2CAC73319E5C}" type="slidenum">
              <a:rPr lang="en-US" sz="1400" b="0">
                <a:latin typeface="Times New Roman" charset="0"/>
              </a:rPr>
              <a:pPr eaLnBrk="1" hangingPunct="1"/>
              <a:t>56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8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Philosophy of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Don’t deal with problems: leave to ends</a:t>
            </a:r>
          </a:p>
          <a:p>
            <a:pPr lvl="1"/>
            <a:r>
              <a:rPr lang="en-US" dirty="0" smtClean="0">
                <a:latin typeface="Arial" charset="0"/>
              </a:rPr>
              <a:t>Eliminated </a:t>
            </a:r>
            <a:r>
              <a:rPr lang="en-US" dirty="0">
                <a:latin typeface="Arial" charset="0"/>
              </a:rPr>
              <a:t>fragmentation</a:t>
            </a:r>
          </a:p>
          <a:p>
            <a:pPr lvl="1"/>
            <a:r>
              <a:rPr lang="en-US" dirty="0" smtClean="0">
                <a:latin typeface="Arial" charset="0"/>
              </a:rPr>
              <a:t>Eliminated checksum</a:t>
            </a:r>
          </a:p>
          <a:p>
            <a:pPr lvl="1"/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Why retain TTL?</a:t>
            </a:r>
            <a:endParaRPr lang="en-US" b="1" i="1" dirty="0">
              <a:solidFill>
                <a:srgbClr val="F47A00"/>
              </a:solidFill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Simplify handling:</a:t>
            </a:r>
          </a:p>
          <a:p>
            <a:pPr lvl="1"/>
            <a:r>
              <a:rPr lang="en-US" dirty="0" smtClean="0">
                <a:latin typeface="Arial" charset="0"/>
              </a:rPr>
              <a:t>New </a:t>
            </a:r>
            <a:r>
              <a:rPr lang="en-US" dirty="0">
                <a:latin typeface="Arial" charset="0"/>
              </a:rPr>
              <a:t>options mechanism </a:t>
            </a:r>
            <a:r>
              <a:rPr lang="en-US" dirty="0" smtClean="0">
                <a:latin typeface="Arial" charset="0"/>
              </a:rPr>
              <a:t>(uses next header approach)</a:t>
            </a:r>
          </a:p>
          <a:p>
            <a:pPr lvl="1"/>
            <a:r>
              <a:rPr lang="en-US" dirty="0" smtClean="0">
                <a:latin typeface="Arial" charset="0"/>
              </a:rPr>
              <a:t>Eliminated header length</a:t>
            </a:r>
          </a:p>
          <a:p>
            <a:pPr lvl="2"/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Why couldn’t IPv4 do this?</a:t>
            </a:r>
          </a:p>
          <a:p>
            <a:r>
              <a:rPr lang="en-US" dirty="0" smtClean="0">
                <a:latin typeface="Arial" charset="0"/>
              </a:rPr>
              <a:t>Provide general flow label for packet</a:t>
            </a:r>
          </a:p>
          <a:p>
            <a:pPr lvl="1"/>
            <a:r>
              <a:rPr lang="en-US" dirty="0">
                <a:latin typeface="Arial" charset="0"/>
              </a:rPr>
              <a:t>N</a:t>
            </a:r>
            <a:r>
              <a:rPr lang="en-US" dirty="0" smtClean="0">
                <a:latin typeface="Arial" charset="0"/>
              </a:rPr>
              <a:t>ot tied to semantics</a:t>
            </a:r>
          </a:p>
          <a:p>
            <a:pPr lvl="1"/>
            <a:r>
              <a:rPr lang="en-US" dirty="0" smtClean="0">
                <a:latin typeface="Arial" charset="0"/>
              </a:rPr>
              <a:t>Provides great flexibility</a:t>
            </a:r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3BB2DA1-7B39-4F44-8F88-2CAC73319E5C}" type="slidenum">
              <a:rPr lang="en-US" sz="1400" b="0">
                <a:latin typeface="Times New Roman" charset="0"/>
              </a:rPr>
              <a:pPr eaLnBrk="1" hangingPunct="1"/>
              <a:t>57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6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309563"/>
            <a:ext cx="8605837" cy="671512"/>
          </a:xfrm>
        </p:spPr>
        <p:txBody>
          <a:bodyPr/>
          <a:lstStyle/>
          <a:p>
            <a:r>
              <a:rPr lang="en-GB" dirty="0" smtClean="0">
                <a:latin typeface="Helvetica" charset="0"/>
                <a:ea typeface="ＭＳ Ｐゴシック" charset="0"/>
                <a:cs typeface="ＭＳ Ｐゴシック" charset="0"/>
              </a:rPr>
              <a:t>Comparison of Design Philosophy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966789"/>
              </p:ext>
            </p:extLst>
          </p:nvPr>
        </p:nvGraphicFramePr>
        <p:xfrm>
          <a:off x="90488" y="1905000"/>
          <a:ext cx="4557711" cy="3276599"/>
        </p:xfrm>
        <a:graphic>
          <a:graphicData uri="http://schemas.openxmlformats.org/drawingml/2006/table">
            <a:tbl>
              <a:tblPr/>
              <a:tblGrid>
                <a:gridCol w="778839"/>
                <a:gridCol w="478000"/>
                <a:gridCol w="1215055"/>
                <a:gridCol w="717000"/>
                <a:gridCol w="212258"/>
                <a:gridCol w="1156559"/>
              </a:tblGrid>
              <a:tr h="680556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IHL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 of Service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Length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556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Identification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Flags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Fragment Offset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2625"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 to Live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Protocol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Header Checksum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055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986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821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Options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Padding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84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396519"/>
              </p:ext>
            </p:extLst>
          </p:nvPr>
        </p:nvGraphicFramePr>
        <p:xfrm>
          <a:off x="4724400" y="1905000"/>
          <a:ext cx="4343400" cy="4572001"/>
        </p:xfrm>
        <a:graphic>
          <a:graphicData uri="http://schemas.openxmlformats.org/drawingml/2006/table">
            <a:tbl>
              <a:tblPr/>
              <a:tblGrid>
                <a:gridCol w="741363"/>
                <a:gridCol w="1231900"/>
                <a:gridCol w="166687"/>
                <a:gridCol w="1101725"/>
                <a:gridCol w="1101725"/>
              </a:tblGrid>
              <a:tr h="885825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Traffic Class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Flow Label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688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Payload Length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Next Header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Hop Limit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427163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325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69" name="Rectangle 53"/>
          <p:cNvSpPr>
            <a:spLocks noChangeArrowheads="1"/>
          </p:cNvSpPr>
          <p:nvPr/>
        </p:nvSpPr>
        <p:spPr bwMode="gray">
          <a:xfrm>
            <a:off x="1752600" y="1447800"/>
            <a:ext cx="763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 dirty="0">
                <a:latin typeface="+mn-lt"/>
                <a:ea typeface="+mn-ea"/>
                <a:cs typeface="+mn-cs"/>
              </a:rPr>
              <a:t>IPv4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gray">
          <a:xfrm>
            <a:off x="5334000" y="1371600"/>
            <a:ext cx="25146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>
                <a:latin typeface="Arial" charset="0"/>
                <a:cs typeface="Arial" charset="0"/>
              </a:rPr>
              <a:t>IPv6</a:t>
            </a:r>
            <a:endParaRPr lang="en-US" sz="2400" b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871" name="AutoShape 55"/>
          <p:cNvSpPr>
            <a:spLocks noChangeArrowheads="1"/>
          </p:cNvSpPr>
          <p:nvPr/>
        </p:nvSpPr>
        <p:spPr bwMode="auto">
          <a:xfrm>
            <a:off x="381000" y="5334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2" name="AutoShape 56"/>
          <p:cNvSpPr>
            <a:spLocks noChangeArrowheads="1"/>
          </p:cNvSpPr>
          <p:nvPr/>
        </p:nvSpPr>
        <p:spPr bwMode="auto">
          <a:xfrm>
            <a:off x="381000" y="5715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66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3" name="AutoShape 57"/>
          <p:cNvSpPr>
            <a:spLocks noChangeArrowheads="1"/>
          </p:cNvSpPr>
          <p:nvPr/>
        </p:nvSpPr>
        <p:spPr bwMode="auto">
          <a:xfrm>
            <a:off x="381000" y="60198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66CC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4" name="AutoShape 58"/>
          <p:cNvSpPr>
            <a:spLocks noChangeArrowheads="1"/>
          </p:cNvSpPr>
          <p:nvPr/>
        </p:nvSpPr>
        <p:spPr bwMode="auto">
          <a:xfrm>
            <a:off x="381000" y="63246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533400" y="5326063"/>
            <a:ext cx="365760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124" tIns="41061" rIns="82124" bIns="41061" anchorCtr="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 dirty="0">
                <a:latin typeface="Arial" charset="0"/>
              </a:rPr>
              <a:t>T</a:t>
            </a:r>
            <a:r>
              <a:rPr lang="en-US" sz="1400" dirty="0" smtClean="0">
                <a:latin typeface="Arial" charset="0"/>
              </a:rPr>
              <a:t>o Destination and Back (expanded)</a:t>
            </a:r>
            <a:endParaRPr lang="en-US" sz="1400" dirty="0">
              <a:latin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 dirty="0" smtClean="0">
                <a:latin typeface="Arial" charset="0"/>
              </a:rPr>
              <a:t>Deal with Problems (greatly reduced)</a:t>
            </a:r>
            <a:endParaRPr lang="en-US" sz="1400" dirty="0">
              <a:latin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 dirty="0" smtClean="0">
                <a:latin typeface="Arial" charset="0"/>
              </a:rPr>
              <a:t>Read Correctly (reduced)</a:t>
            </a:r>
            <a:endParaRPr lang="en-GB" sz="1400" dirty="0">
              <a:latin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 dirty="0" smtClean="0">
                <a:latin typeface="Arial" charset="0"/>
              </a:rPr>
              <a:t>Special Handling (similar)</a:t>
            </a:r>
            <a:endParaRPr lang="en-US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876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E1DF57-8E83-8745-A804-591977C7B79D}" type="slidenum">
              <a:rPr lang="en-US" sz="1400" b="0">
                <a:latin typeface="Times New Roman" charset="0"/>
              </a:rPr>
              <a:pPr eaLnBrk="1" hangingPunct="1"/>
              <a:t>59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Addressing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7724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31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My General Philosophy on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 am not a </a:t>
            </a:r>
            <a:r>
              <a:rPr lang="en-US" dirty="0" smtClean="0">
                <a:latin typeface="Arial" charset="0"/>
              </a:rPr>
              <a:t>sadist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(although my kids disagree)</a:t>
            </a:r>
          </a:p>
          <a:p>
            <a:pPr lvl="5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I am not a </a:t>
            </a:r>
            <a:r>
              <a:rPr lang="en-US" dirty="0" smtClean="0">
                <a:latin typeface="Arial" charset="0"/>
              </a:rPr>
              <a:t>masochist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(except in some areas)</a:t>
            </a:r>
          </a:p>
          <a:p>
            <a:pPr lvl="5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For those of you who only read the slides at home: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If you don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 attend lectures, then it is your own damn fault if you missed something….</a:t>
            </a:r>
            <a:br>
              <a:rPr lang="en-US" altLang="ja-JP" dirty="0">
                <a:latin typeface="Arial" charset="0"/>
                <a:ea typeface="Arial" charset="0"/>
                <a:cs typeface="Arial" charset="0"/>
              </a:rPr>
            </a:br>
            <a:endParaRPr lang="en-US" altLang="ja-JP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I believe in testing your understanding of the basics, not tripping you up on tiny details or making you calculate pi to 15 decimal places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9991DE8-8B41-B045-BEF4-F34467E99295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Original Internet Addresses</a:t>
            </a:r>
          </a:p>
        </p:txBody>
      </p:sp>
      <p:sp>
        <p:nvSpPr>
          <p:cNvPr id="133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First eight bits: network address (/8)</a:t>
            </a:r>
          </a:p>
          <a:p>
            <a:r>
              <a:rPr lang="en-US" dirty="0">
                <a:latin typeface="Arial" charset="0"/>
              </a:rPr>
              <a:t>Last 24 bits: host address</a:t>
            </a:r>
          </a:p>
          <a:p>
            <a:endParaRPr lang="en-US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US" i="1" dirty="0">
                <a:solidFill>
                  <a:srgbClr val="FF0000"/>
                </a:solidFill>
                <a:latin typeface="Arial" charset="0"/>
              </a:rPr>
              <a:t>Assumed 256 networks were more than enough!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1331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3E94980-7856-C84A-8B2B-17E9D19A6B01}" type="slidenum">
              <a:rPr lang="en-US" sz="1400" b="0">
                <a:latin typeface="Times New Roman" charset="0"/>
              </a:rPr>
              <a:pPr eaLnBrk="1" hangingPunct="1"/>
              <a:t>60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D87A5B9-CF78-2843-B81B-7CDC7FF730A7}" type="slidenum">
              <a:rPr lang="en-US" sz="1400" b="0">
                <a:latin typeface="Times New Roman" charset="0"/>
              </a:rPr>
              <a:pPr eaLnBrk="1" hangingPunct="1"/>
              <a:t>61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Next Design: Classful Addressing</a:t>
            </a:r>
          </a:p>
        </p:txBody>
      </p:sp>
      <p:sp>
        <p:nvSpPr>
          <p:cNvPr id="161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19263"/>
            <a:ext cx="8763000" cy="4910137"/>
          </a:xfrm>
        </p:spPr>
        <p:txBody>
          <a:bodyPr/>
          <a:lstStyle/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Class A: if first byte in [0..127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]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Symbol" charset="0"/>
              </a:rPr>
              <a:t>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assume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/8 </a:t>
            </a: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(top bit = 0)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Very large blocks (e.g., MIT has 18.0.0.0/8)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Class B: first byte in [128..191]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Symbol" charset="0"/>
              </a:rPr>
              <a:t> assume /16 </a:t>
            </a:r>
            <a:r>
              <a:rPr lang="en-US" sz="2000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(top bits = 10)</a:t>
            </a: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Large blocks (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,. UCB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has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128.32.0.0/16)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Class C: [192..223]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Symbol" charset="0"/>
              </a:rPr>
              <a:t> assume /24   </a:t>
            </a: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(top bits = 110)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Small blocks (e.g., ICIR has 192.150.187.0/24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2185988"/>
            <a:ext cx="3657600" cy="377825"/>
            <a:chOff x="428" y="893"/>
            <a:chExt cx="4616" cy="352"/>
          </a:xfrm>
        </p:grpSpPr>
        <p:grpSp>
          <p:nvGrpSpPr>
            <p:cNvPr id="134169" name="Group 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611782" name="Rectangle 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4175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76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77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1786" name="Rectangle 10"/>
            <p:cNvSpPr>
              <a:spLocks noChangeArrowheads="1"/>
            </p:cNvSpPr>
            <p:nvPr/>
          </p:nvSpPr>
          <p:spPr bwMode="auto">
            <a:xfrm>
              <a:off x="436" y="893"/>
              <a:ext cx="119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0*******</a:t>
              </a:r>
            </a:p>
          </p:txBody>
        </p:sp>
        <p:sp>
          <p:nvSpPr>
            <p:cNvPr id="1611787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  <p:sp>
          <p:nvSpPr>
            <p:cNvPr id="134172" name="Rectangle 12"/>
            <p:cNvSpPr>
              <a:spLocks noChangeArrowheads="1"/>
            </p:cNvSpPr>
            <p:nvPr/>
          </p:nvSpPr>
          <p:spPr bwMode="auto">
            <a:xfrm>
              <a:off x="2758" y="900"/>
              <a:ext cx="114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1800" b="0">
                  <a:solidFill>
                    <a:srgbClr val="FF0000"/>
                  </a:solidFill>
                  <a:latin typeface="Arial" charset="0"/>
                </a:rPr>
                <a:t>********</a:t>
              </a:r>
              <a:endParaRPr lang="en-US" sz="1800" b="0">
                <a:solidFill>
                  <a:srgbClr val="9966FF"/>
                </a:solidFill>
                <a:latin typeface="Arial" charset="0"/>
              </a:endParaRPr>
            </a:p>
          </p:txBody>
        </p:sp>
        <p:sp>
          <p:nvSpPr>
            <p:cNvPr id="1611789" name="Rectangle 13"/>
            <p:cNvSpPr>
              <a:spLocks noChangeArrowheads="1"/>
            </p:cNvSpPr>
            <p:nvPr/>
          </p:nvSpPr>
          <p:spPr bwMode="auto">
            <a:xfrm>
              <a:off x="3896" y="900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295400" y="3584575"/>
            <a:ext cx="3657600" cy="377825"/>
            <a:chOff x="428" y="893"/>
            <a:chExt cx="4616" cy="352"/>
          </a:xfrm>
        </p:grpSpPr>
        <p:grpSp>
          <p:nvGrpSpPr>
            <p:cNvPr id="134160" name="Group 1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611792" name="Rectangle 1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4166" name="Line 1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7" name="Line 1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8" name="Line 1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1796" name="Rectangle 20"/>
            <p:cNvSpPr>
              <a:spLocks noChangeArrowheads="1"/>
            </p:cNvSpPr>
            <p:nvPr/>
          </p:nvSpPr>
          <p:spPr bwMode="auto">
            <a:xfrm>
              <a:off x="436" y="893"/>
              <a:ext cx="123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10******</a:t>
              </a:r>
            </a:p>
          </p:txBody>
        </p:sp>
        <p:sp>
          <p:nvSpPr>
            <p:cNvPr id="1611797" name="Rectangle 21"/>
            <p:cNvSpPr>
              <a:spLocks noChangeArrowheads="1"/>
            </p:cNvSpPr>
            <p:nvPr/>
          </p:nvSpPr>
          <p:spPr bwMode="auto">
            <a:xfrm>
              <a:off x="1606" y="893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  <p:sp>
          <p:nvSpPr>
            <p:cNvPr id="134163" name="Rectangle 22"/>
            <p:cNvSpPr>
              <a:spLocks noChangeArrowheads="1"/>
            </p:cNvSpPr>
            <p:nvPr/>
          </p:nvSpPr>
          <p:spPr bwMode="auto">
            <a:xfrm>
              <a:off x="2758" y="900"/>
              <a:ext cx="114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1800" b="0">
                  <a:solidFill>
                    <a:srgbClr val="FF0000"/>
                  </a:solidFill>
                  <a:latin typeface="Arial" charset="0"/>
                </a:rPr>
                <a:t>********</a:t>
              </a:r>
              <a:endParaRPr lang="en-US" sz="1800" b="0">
                <a:solidFill>
                  <a:srgbClr val="9966FF"/>
                </a:solidFill>
                <a:latin typeface="Arial" charset="0"/>
              </a:endParaRPr>
            </a:p>
          </p:txBody>
        </p:sp>
        <p:sp>
          <p:nvSpPr>
            <p:cNvPr id="1611799" name="Rectangle 23"/>
            <p:cNvSpPr>
              <a:spLocks noChangeArrowheads="1"/>
            </p:cNvSpPr>
            <p:nvPr/>
          </p:nvSpPr>
          <p:spPr bwMode="auto">
            <a:xfrm>
              <a:off x="3896" y="900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295400" y="4953000"/>
            <a:ext cx="3657600" cy="377825"/>
            <a:chOff x="428" y="893"/>
            <a:chExt cx="4616" cy="352"/>
          </a:xfrm>
        </p:grpSpPr>
        <p:grpSp>
          <p:nvGrpSpPr>
            <p:cNvPr id="134151" name="Group 2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611802" name="Rectangle 2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4157" name="Line 2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58" name="Line 2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59" name="Line 2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1806" name="Rectangle 30"/>
            <p:cNvSpPr>
              <a:spLocks noChangeArrowheads="1"/>
            </p:cNvSpPr>
            <p:nvPr/>
          </p:nvSpPr>
          <p:spPr bwMode="auto">
            <a:xfrm>
              <a:off x="436" y="893"/>
              <a:ext cx="126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110*****</a:t>
              </a:r>
            </a:p>
          </p:txBody>
        </p:sp>
        <p:sp>
          <p:nvSpPr>
            <p:cNvPr id="1611807" name="Rectangle 31"/>
            <p:cNvSpPr>
              <a:spLocks noChangeArrowheads="1"/>
            </p:cNvSpPr>
            <p:nvPr/>
          </p:nvSpPr>
          <p:spPr bwMode="auto">
            <a:xfrm>
              <a:off x="1606" y="893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  <p:sp>
          <p:nvSpPr>
            <p:cNvPr id="134154" name="Rectangle 32"/>
            <p:cNvSpPr>
              <a:spLocks noChangeArrowheads="1"/>
            </p:cNvSpPr>
            <p:nvPr/>
          </p:nvSpPr>
          <p:spPr bwMode="auto">
            <a:xfrm>
              <a:off x="2758" y="900"/>
              <a:ext cx="114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1800" b="0">
                  <a:solidFill>
                    <a:srgbClr val="FF0000"/>
                  </a:solidFill>
                  <a:latin typeface="Arial" charset="0"/>
                </a:rPr>
                <a:t>********</a:t>
              </a:r>
              <a:endParaRPr lang="en-US" sz="1800" b="0">
                <a:solidFill>
                  <a:srgbClr val="9966FF"/>
                </a:solidFill>
                <a:latin typeface="Arial" charset="0"/>
              </a:endParaRPr>
            </a:p>
          </p:txBody>
        </p:sp>
        <p:sp>
          <p:nvSpPr>
            <p:cNvPr id="1611809" name="Rectangle 33"/>
            <p:cNvSpPr>
              <a:spLocks noChangeArrowheads="1"/>
            </p:cNvSpPr>
            <p:nvPr/>
          </p:nvSpPr>
          <p:spPr bwMode="auto">
            <a:xfrm>
              <a:off x="3896" y="900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186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79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121D3A5-6470-9D42-B607-21B20800850E}" type="slidenum">
              <a:rPr lang="en-US" sz="1400" b="0">
                <a:latin typeface="Times New Roman" charset="0"/>
              </a:rPr>
              <a:pPr eaLnBrk="1" hangingPunct="1"/>
              <a:t>62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Classful Addressing (cont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d)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19263"/>
            <a:ext cx="8763000" cy="4910137"/>
          </a:xfrm>
        </p:spPr>
        <p:txBody>
          <a:bodyPr/>
          <a:lstStyle/>
          <a:p>
            <a:pPr lvl="1"/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Class D: [224..239] </a:t>
            </a: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(top bits 1110)</a:t>
            </a:r>
          </a:p>
          <a:p>
            <a:pPr lvl="1"/>
            <a:endParaRPr lang="en-US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Multicast groups</a:t>
            </a:r>
            <a:b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Class E: [240..255] </a:t>
            </a: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(top bits </a:t>
            </a:r>
            <a:r>
              <a:rPr lang="en-US" b="1" dirty="0" smtClean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1111)</a:t>
            </a:r>
            <a:endParaRPr lang="en-US" b="1" dirty="0">
              <a:solidFill>
                <a:srgbClr val="F47A00"/>
              </a:solidFill>
              <a:latin typeface="Arial" charset="0"/>
              <a:ea typeface="Arial" charset="0"/>
              <a:cs typeface="Arial" charset="0"/>
            </a:endParaRPr>
          </a:p>
          <a:p>
            <a:pPr lvl="2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Reserved for future use</a:t>
            </a:r>
          </a:p>
          <a:p>
            <a:pPr lvl="2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What problems can </a:t>
            </a:r>
            <a:r>
              <a:rPr lang="en-US" dirty="0" err="1">
                <a:latin typeface="Arial" charset="0"/>
              </a:rPr>
              <a:t>classful</a:t>
            </a:r>
            <a:r>
              <a:rPr lang="en-US" dirty="0">
                <a:latin typeface="Arial" charset="0"/>
              </a:rPr>
              <a:t> addressing lead to?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Only comes in 3 sizes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Routers can end up knowing about </a:t>
            </a:r>
            <a:r>
              <a:rPr lang="en-US" b="1" i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many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class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ja-JP" altLang="en-US" dirty="0" smtClean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s (/24s)</a:t>
            </a:r>
          </a:p>
          <a:p>
            <a:pPr lvl="1"/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Wasted address space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6196" name="Group 44"/>
          <p:cNvGrpSpPr>
            <a:grpSpLocks/>
          </p:cNvGrpSpPr>
          <p:nvPr/>
        </p:nvGrpSpPr>
        <p:grpSpPr bwMode="auto">
          <a:xfrm>
            <a:off x="1143000" y="2133600"/>
            <a:ext cx="3657600" cy="377825"/>
            <a:chOff x="428" y="893"/>
            <a:chExt cx="4616" cy="352"/>
          </a:xfrm>
        </p:grpSpPr>
        <p:grpSp>
          <p:nvGrpSpPr>
            <p:cNvPr id="136207" name="Group 4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613870" name="Rectangle 4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6213" name="Line 4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14" name="Line 4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15" name="Line 4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3874" name="Rectangle 50"/>
            <p:cNvSpPr>
              <a:spLocks noChangeArrowheads="1"/>
            </p:cNvSpPr>
            <p:nvPr/>
          </p:nvSpPr>
          <p:spPr bwMode="auto">
            <a:xfrm>
              <a:off x="436" y="893"/>
              <a:ext cx="12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1110****</a:t>
              </a:r>
            </a:p>
          </p:txBody>
        </p:sp>
        <p:sp>
          <p:nvSpPr>
            <p:cNvPr id="1613875" name="Rectangle 51"/>
            <p:cNvSpPr>
              <a:spLocks noChangeArrowheads="1"/>
            </p:cNvSpPr>
            <p:nvPr/>
          </p:nvSpPr>
          <p:spPr bwMode="auto">
            <a:xfrm>
              <a:off x="1606" y="893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  <p:sp>
          <p:nvSpPr>
            <p:cNvPr id="136210" name="Rectangle 52"/>
            <p:cNvSpPr>
              <a:spLocks noChangeArrowheads="1"/>
            </p:cNvSpPr>
            <p:nvPr/>
          </p:nvSpPr>
          <p:spPr bwMode="auto">
            <a:xfrm>
              <a:off x="2758" y="900"/>
              <a:ext cx="114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1800" b="0">
                  <a:solidFill>
                    <a:srgbClr val="FF0000"/>
                  </a:solidFill>
                  <a:latin typeface="Arial" charset="0"/>
                </a:rPr>
                <a:t>********</a:t>
              </a:r>
              <a:endParaRPr lang="en-US" sz="1800" b="0">
                <a:solidFill>
                  <a:srgbClr val="9966FF"/>
                </a:solidFill>
                <a:latin typeface="Arial" charset="0"/>
              </a:endParaRPr>
            </a:p>
          </p:txBody>
        </p:sp>
        <p:sp>
          <p:nvSpPr>
            <p:cNvPr id="1613877" name="Rectangle 53"/>
            <p:cNvSpPr>
              <a:spLocks noChangeArrowheads="1"/>
            </p:cNvSpPr>
            <p:nvPr/>
          </p:nvSpPr>
          <p:spPr bwMode="auto">
            <a:xfrm>
              <a:off x="3896" y="900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</p:grpSp>
      <p:grpSp>
        <p:nvGrpSpPr>
          <p:cNvPr id="136197" name="Group 54"/>
          <p:cNvGrpSpPr>
            <a:grpSpLocks/>
          </p:cNvGrpSpPr>
          <p:nvPr/>
        </p:nvGrpSpPr>
        <p:grpSpPr bwMode="auto">
          <a:xfrm>
            <a:off x="1143000" y="3584575"/>
            <a:ext cx="3657600" cy="377825"/>
            <a:chOff x="428" y="893"/>
            <a:chExt cx="4616" cy="352"/>
          </a:xfrm>
        </p:grpSpPr>
        <p:grpSp>
          <p:nvGrpSpPr>
            <p:cNvPr id="136198" name="Group 5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613880" name="Rectangle 5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6204" name="Line 5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5" name="Line 5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6" name="Line 5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3884" name="Rectangle 60"/>
            <p:cNvSpPr>
              <a:spLocks noChangeArrowheads="1"/>
            </p:cNvSpPr>
            <p:nvPr/>
          </p:nvSpPr>
          <p:spPr bwMode="auto">
            <a:xfrm>
              <a:off x="436" y="893"/>
              <a:ext cx="132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11110***</a:t>
              </a:r>
            </a:p>
          </p:txBody>
        </p:sp>
        <p:sp>
          <p:nvSpPr>
            <p:cNvPr id="1613885" name="Rectangle 61"/>
            <p:cNvSpPr>
              <a:spLocks noChangeArrowheads="1"/>
            </p:cNvSpPr>
            <p:nvPr/>
          </p:nvSpPr>
          <p:spPr bwMode="auto">
            <a:xfrm>
              <a:off x="1606" y="893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  <p:sp>
          <p:nvSpPr>
            <p:cNvPr id="136201" name="Rectangle 62"/>
            <p:cNvSpPr>
              <a:spLocks noChangeArrowheads="1"/>
            </p:cNvSpPr>
            <p:nvPr/>
          </p:nvSpPr>
          <p:spPr bwMode="auto">
            <a:xfrm>
              <a:off x="2758" y="900"/>
              <a:ext cx="114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1800" b="0">
                  <a:solidFill>
                    <a:srgbClr val="FF0000"/>
                  </a:solidFill>
                  <a:latin typeface="Arial" charset="0"/>
                </a:rPr>
                <a:t>********</a:t>
              </a:r>
              <a:endParaRPr lang="en-US" sz="1800" b="0">
                <a:solidFill>
                  <a:srgbClr val="9966FF"/>
                </a:solidFill>
                <a:latin typeface="Arial" charset="0"/>
              </a:endParaRPr>
            </a:p>
          </p:txBody>
        </p:sp>
        <p:sp>
          <p:nvSpPr>
            <p:cNvPr id="1613887" name="Rectangle 63"/>
            <p:cNvSpPr>
              <a:spLocks noChangeArrowheads="1"/>
            </p:cNvSpPr>
            <p:nvPr/>
          </p:nvSpPr>
          <p:spPr bwMode="auto">
            <a:xfrm>
              <a:off x="3896" y="900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7567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3827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Today’</a:t>
            </a:r>
            <a:r>
              <a:rPr lang="en-US" altLang="ja-JP" dirty="0" smtClean="0">
                <a:latin typeface="Helvetica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Addressing: CIDR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42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54864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CIDR = Classless </a:t>
            </a:r>
            <a:r>
              <a:rPr lang="en-US" dirty="0" err="1">
                <a:latin typeface="Arial" charset="0"/>
              </a:rPr>
              <a:t>Interdomain</a:t>
            </a:r>
            <a:r>
              <a:rPr lang="en-US" dirty="0">
                <a:latin typeface="Arial" charset="0"/>
              </a:rPr>
              <a:t> Routing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Flexible </a:t>
            </a:r>
            <a:r>
              <a:rPr lang="en-US" dirty="0" smtClean="0">
                <a:latin typeface="Arial" charset="0"/>
              </a:rPr>
              <a:t>division between network </a:t>
            </a:r>
            <a:r>
              <a:rPr lang="en-US" dirty="0">
                <a:latin typeface="Arial" charset="0"/>
              </a:rPr>
              <a:t>and host addresses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Must specify both address and 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mask</a:t>
            </a:r>
            <a:endParaRPr lang="en-US" b="1" i="1" dirty="0">
              <a:solidFill>
                <a:srgbClr val="F47A00"/>
              </a:solidFill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Clarifies where boundary between addresses lies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err="1">
                <a:latin typeface="Arial" charset="0"/>
                <a:ea typeface="Arial" charset="0"/>
                <a:cs typeface="Arial" charset="0"/>
              </a:rPr>
              <a:t>Classful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addressing communicate this with first few bits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CIDR requires explicit mask</a:t>
            </a:r>
          </a:p>
        </p:txBody>
      </p:sp>
      <p:sp>
        <p:nvSpPr>
          <p:cNvPr id="138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2F536FD-17D1-AE4D-83BB-FFF86501D73E}" type="slidenum">
              <a:rPr lang="en-US" sz="1400" b="0">
                <a:latin typeface="Times New Roman" charset="0"/>
              </a:rPr>
              <a:pPr eaLnBrk="1" hangingPunct="1"/>
              <a:t>63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9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9E91640-6F3B-8345-9272-BB05035AC6C5}" type="slidenum">
              <a:rPr lang="en-US" sz="1400" b="0">
                <a:latin typeface="Times New Roman" charset="0"/>
              </a:rPr>
              <a:pPr eaLnBrk="1" hangingPunct="1"/>
              <a:t>64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CIDR Addressing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457200" y="1981200"/>
            <a:ext cx="7853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800" dirty="0">
                <a:latin typeface="Arial" charset="0"/>
              </a:rPr>
              <a:t>IP Address : 12.4.0.0       IP  Mask: 255.254.0.0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600200" y="2660650"/>
            <a:ext cx="3276600" cy="3124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269" name="Group 5"/>
          <p:cNvGrpSpPr>
            <a:grpSpLocks/>
          </p:cNvGrpSpPr>
          <p:nvPr/>
        </p:nvGrpSpPr>
        <p:grpSpPr bwMode="auto">
          <a:xfrm>
            <a:off x="1577975" y="2868613"/>
            <a:ext cx="7327900" cy="592137"/>
            <a:chOff x="994" y="1571"/>
            <a:chExt cx="4616" cy="373"/>
          </a:xfrm>
        </p:grpSpPr>
        <p:grpSp>
          <p:nvGrpSpPr>
            <p:cNvPr id="139293" name="Group 6"/>
            <p:cNvGrpSpPr>
              <a:grpSpLocks/>
            </p:cNvGrpSpPr>
            <p:nvPr/>
          </p:nvGrpSpPr>
          <p:grpSpPr bwMode="auto">
            <a:xfrm>
              <a:off x="994" y="1582"/>
              <a:ext cx="4616" cy="328"/>
              <a:chOff x="994" y="1582"/>
              <a:chExt cx="4616" cy="328"/>
            </a:xfrm>
          </p:grpSpPr>
          <p:sp>
            <p:nvSpPr>
              <p:cNvPr id="945159" name="Rectangle 7"/>
              <p:cNvSpPr>
                <a:spLocks noChangeArrowheads="1"/>
              </p:cNvSpPr>
              <p:nvPr/>
            </p:nvSpPr>
            <p:spPr bwMode="auto">
              <a:xfrm>
                <a:off x="994" y="1586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9299" name="Line 8"/>
              <p:cNvSpPr>
                <a:spLocks noChangeShapeType="1"/>
              </p:cNvSpPr>
              <p:nvPr/>
            </p:nvSpPr>
            <p:spPr bwMode="auto">
              <a:xfrm>
                <a:off x="3294" y="158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00" name="Line 9"/>
              <p:cNvSpPr>
                <a:spLocks noChangeShapeType="1"/>
              </p:cNvSpPr>
              <p:nvPr/>
            </p:nvSpPr>
            <p:spPr bwMode="auto">
              <a:xfrm>
                <a:off x="2158" y="1582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01" name="Line 10"/>
              <p:cNvSpPr>
                <a:spLocks noChangeShapeType="1"/>
              </p:cNvSpPr>
              <p:nvPr/>
            </p:nvSpPr>
            <p:spPr bwMode="auto">
              <a:xfrm>
                <a:off x="4462" y="1590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9294" name="Rectangle 11"/>
            <p:cNvSpPr>
              <a:spLocks noChangeArrowheads="1"/>
            </p:cNvSpPr>
            <p:nvPr/>
          </p:nvSpPr>
          <p:spPr bwMode="auto">
            <a:xfrm>
              <a:off x="1004" y="157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00001100</a:t>
              </a:r>
            </a:p>
          </p:txBody>
        </p:sp>
        <p:sp>
          <p:nvSpPr>
            <p:cNvPr id="139295" name="Rectangle 12"/>
            <p:cNvSpPr>
              <a:spLocks noChangeArrowheads="1"/>
            </p:cNvSpPr>
            <p:nvPr/>
          </p:nvSpPr>
          <p:spPr bwMode="auto">
            <a:xfrm>
              <a:off x="2172" y="157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00000100</a:t>
              </a:r>
            </a:p>
          </p:txBody>
        </p:sp>
        <p:sp>
          <p:nvSpPr>
            <p:cNvPr id="139296" name="Rectangle 13"/>
            <p:cNvSpPr>
              <a:spLocks noChangeArrowheads="1"/>
            </p:cNvSpPr>
            <p:nvPr/>
          </p:nvSpPr>
          <p:spPr bwMode="auto">
            <a:xfrm>
              <a:off x="3324" y="1579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00000000</a:t>
              </a:r>
            </a:p>
          </p:txBody>
        </p:sp>
        <p:sp>
          <p:nvSpPr>
            <p:cNvPr id="139297" name="Rectangle 14"/>
            <p:cNvSpPr>
              <a:spLocks noChangeArrowheads="1"/>
            </p:cNvSpPr>
            <p:nvPr/>
          </p:nvSpPr>
          <p:spPr bwMode="auto">
            <a:xfrm>
              <a:off x="4460" y="1579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00000000</a:t>
              </a:r>
            </a:p>
          </p:txBody>
        </p:sp>
      </p:grpSp>
      <p:grpSp>
        <p:nvGrpSpPr>
          <p:cNvPr id="139270" name="Group 15"/>
          <p:cNvGrpSpPr>
            <a:grpSpLocks/>
          </p:cNvGrpSpPr>
          <p:nvPr/>
        </p:nvGrpSpPr>
        <p:grpSpPr bwMode="auto">
          <a:xfrm>
            <a:off x="1573213" y="4029075"/>
            <a:ext cx="7327900" cy="592138"/>
            <a:chOff x="991" y="2302"/>
            <a:chExt cx="4616" cy="373"/>
          </a:xfrm>
        </p:grpSpPr>
        <p:grpSp>
          <p:nvGrpSpPr>
            <p:cNvPr id="139284" name="Group 16"/>
            <p:cNvGrpSpPr>
              <a:grpSpLocks/>
            </p:cNvGrpSpPr>
            <p:nvPr/>
          </p:nvGrpSpPr>
          <p:grpSpPr bwMode="auto">
            <a:xfrm>
              <a:off x="991" y="2313"/>
              <a:ext cx="4616" cy="328"/>
              <a:chOff x="991" y="2313"/>
              <a:chExt cx="4616" cy="328"/>
            </a:xfrm>
          </p:grpSpPr>
          <p:sp>
            <p:nvSpPr>
              <p:cNvPr id="945169" name="Rectangle 17"/>
              <p:cNvSpPr>
                <a:spLocks noChangeArrowheads="1"/>
              </p:cNvSpPr>
              <p:nvPr/>
            </p:nvSpPr>
            <p:spPr bwMode="auto">
              <a:xfrm>
                <a:off x="991" y="2317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9290" name="Line 18"/>
              <p:cNvSpPr>
                <a:spLocks noChangeShapeType="1"/>
              </p:cNvSpPr>
              <p:nvPr/>
            </p:nvSpPr>
            <p:spPr bwMode="auto">
              <a:xfrm>
                <a:off x="3291" y="2313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91" name="Line 19"/>
              <p:cNvSpPr>
                <a:spLocks noChangeShapeType="1"/>
              </p:cNvSpPr>
              <p:nvPr/>
            </p:nvSpPr>
            <p:spPr bwMode="auto">
              <a:xfrm>
                <a:off x="2155" y="2313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92" name="Line 20"/>
              <p:cNvSpPr>
                <a:spLocks noChangeShapeType="1"/>
              </p:cNvSpPr>
              <p:nvPr/>
            </p:nvSpPr>
            <p:spPr bwMode="auto">
              <a:xfrm>
                <a:off x="4459" y="2321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9285" name="Rectangle 21"/>
            <p:cNvSpPr>
              <a:spLocks noChangeArrowheads="1"/>
            </p:cNvSpPr>
            <p:nvPr/>
          </p:nvSpPr>
          <p:spPr bwMode="auto">
            <a:xfrm>
              <a:off x="1001" y="2302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11111111</a:t>
              </a:r>
            </a:p>
          </p:txBody>
        </p:sp>
        <p:sp>
          <p:nvSpPr>
            <p:cNvPr id="139286" name="Rectangle 22"/>
            <p:cNvSpPr>
              <a:spLocks noChangeArrowheads="1"/>
            </p:cNvSpPr>
            <p:nvPr/>
          </p:nvSpPr>
          <p:spPr bwMode="auto">
            <a:xfrm>
              <a:off x="2169" y="2302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11111110</a:t>
              </a:r>
            </a:p>
          </p:txBody>
        </p:sp>
        <p:sp>
          <p:nvSpPr>
            <p:cNvPr id="139287" name="Rectangle 23"/>
            <p:cNvSpPr>
              <a:spLocks noChangeArrowheads="1"/>
            </p:cNvSpPr>
            <p:nvPr/>
          </p:nvSpPr>
          <p:spPr bwMode="auto">
            <a:xfrm>
              <a:off x="3321" y="2310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00000000</a:t>
              </a:r>
            </a:p>
          </p:txBody>
        </p:sp>
        <p:sp>
          <p:nvSpPr>
            <p:cNvPr id="139288" name="Rectangle 24"/>
            <p:cNvSpPr>
              <a:spLocks noChangeArrowheads="1"/>
            </p:cNvSpPr>
            <p:nvPr/>
          </p:nvSpPr>
          <p:spPr bwMode="auto">
            <a:xfrm>
              <a:off x="4457" y="2310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00000000</a:t>
              </a:r>
            </a:p>
          </p:txBody>
        </p:sp>
      </p:grpSp>
      <p:sp>
        <p:nvSpPr>
          <p:cNvPr id="139271" name="Rectangle 25"/>
          <p:cNvSpPr>
            <a:spLocks noChangeArrowheads="1"/>
          </p:cNvSpPr>
          <p:nvPr/>
        </p:nvSpPr>
        <p:spPr bwMode="auto">
          <a:xfrm>
            <a:off x="76200" y="2971800"/>
            <a:ext cx="1489075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Address </a:t>
            </a:r>
          </a:p>
        </p:txBody>
      </p:sp>
      <p:sp>
        <p:nvSpPr>
          <p:cNvPr id="139272" name="Rectangle 26"/>
          <p:cNvSpPr>
            <a:spLocks noChangeArrowheads="1"/>
          </p:cNvSpPr>
          <p:nvPr/>
        </p:nvSpPr>
        <p:spPr bwMode="auto">
          <a:xfrm>
            <a:off x="577850" y="4097338"/>
            <a:ext cx="94615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 dirty="0">
                <a:latin typeface="Arial" charset="0"/>
              </a:rPr>
              <a:t>Mask</a:t>
            </a:r>
          </a:p>
        </p:txBody>
      </p:sp>
      <p:sp>
        <p:nvSpPr>
          <p:cNvPr id="139273" name="Line 27"/>
          <p:cNvSpPr>
            <a:spLocks noChangeShapeType="1"/>
          </p:cNvSpPr>
          <p:nvPr/>
        </p:nvSpPr>
        <p:spPr bwMode="auto">
          <a:xfrm>
            <a:off x="8932863" y="4897438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4" name="Line 28"/>
          <p:cNvSpPr>
            <a:spLocks noChangeShapeType="1"/>
          </p:cNvSpPr>
          <p:nvPr/>
        </p:nvSpPr>
        <p:spPr bwMode="auto">
          <a:xfrm>
            <a:off x="4876800" y="48704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5" name="Rectangle 29"/>
          <p:cNvSpPr>
            <a:spLocks noChangeArrowheads="1"/>
          </p:cNvSpPr>
          <p:nvPr/>
        </p:nvSpPr>
        <p:spPr bwMode="auto">
          <a:xfrm>
            <a:off x="6248400" y="4946650"/>
            <a:ext cx="157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for hosts </a:t>
            </a:r>
          </a:p>
        </p:txBody>
      </p:sp>
      <p:sp>
        <p:nvSpPr>
          <p:cNvPr id="139276" name="Line 30"/>
          <p:cNvSpPr>
            <a:spLocks noChangeShapeType="1"/>
          </p:cNvSpPr>
          <p:nvPr/>
        </p:nvSpPr>
        <p:spPr bwMode="auto">
          <a:xfrm>
            <a:off x="4953000" y="517525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7" name="Line 31"/>
          <p:cNvSpPr>
            <a:spLocks noChangeShapeType="1"/>
          </p:cNvSpPr>
          <p:nvPr/>
        </p:nvSpPr>
        <p:spPr bwMode="auto">
          <a:xfrm>
            <a:off x="8153400" y="5175250"/>
            <a:ext cx="754063" cy="14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8" name="Line 32"/>
          <p:cNvSpPr>
            <a:spLocks noChangeShapeType="1"/>
          </p:cNvSpPr>
          <p:nvPr/>
        </p:nvSpPr>
        <p:spPr bwMode="auto">
          <a:xfrm flipH="1" flipV="1">
            <a:off x="4495800" y="5175250"/>
            <a:ext cx="342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Line 33"/>
          <p:cNvSpPr>
            <a:spLocks noChangeShapeType="1"/>
          </p:cNvSpPr>
          <p:nvPr/>
        </p:nvSpPr>
        <p:spPr bwMode="auto">
          <a:xfrm>
            <a:off x="1566863" y="4897438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0" name="Rectangle 34"/>
          <p:cNvSpPr>
            <a:spLocks noChangeArrowheads="1"/>
          </p:cNvSpPr>
          <p:nvPr/>
        </p:nvSpPr>
        <p:spPr bwMode="auto">
          <a:xfrm>
            <a:off x="2133600" y="494665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Network Prefix </a:t>
            </a:r>
          </a:p>
        </p:txBody>
      </p:sp>
      <p:sp>
        <p:nvSpPr>
          <p:cNvPr id="139281" name="Line 35"/>
          <p:cNvSpPr>
            <a:spLocks noChangeShapeType="1"/>
          </p:cNvSpPr>
          <p:nvPr/>
        </p:nvSpPr>
        <p:spPr bwMode="auto">
          <a:xfrm>
            <a:off x="1566863" y="5172075"/>
            <a:ext cx="490537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2" name="Text Box 36"/>
          <p:cNvSpPr txBox="1">
            <a:spLocks noChangeArrowheads="1"/>
          </p:cNvSpPr>
          <p:nvPr/>
        </p:nvSpPr>
        <p:spPr bwMode="auto">
          <a:xfrm>
            <a:off x="1381125" y="1203325"/>
            <a:ext cx="5984875" cy="701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 charset="0"/>
              </a:rPr>
              <a:t>Use two 32-bit numbers to represent a network. </a:t>
            </a:r>
          </a:p>
          <a:p>
            <a:pPr algn="l"/>
            <a:r>
              <a:rPr lang="en-US" dirty="0">
                <a:latin typeface="Arial" charset="0"/>
              </a:rPr>
              <a:t>          Network number = IP address + Mask  </a:t>
            </a:r>
          </a:p>
        </p:txBody>
      </p:sp>
      <p:sp>
        <p:nvSpPr>
          <p:cNvPr id="139283" name="Text Box 37"/>
          <p:cNvSpPr txBox="1">
            <a:spLocks noChangeArrowheads="1"/>
          </p:cNvSpPr>
          <p:nvPr/>
        </p:nvSpPr>
        <p:spPr bwMode="auto">
          <a:xfrm>
            <a:off x="2046288" y="6019800"/>
            <a:ext cx="5051425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Written as 12.4.0.0/15   or  12.4/15</a:t>
            </a:r>
          </a:p>
        </p:txBody>
      </p:sp>
    </p:spTree>
    <p:extLst>
      <p:ext uri="{BB962C8B-B14F-4D97-AF65-F5344CB8AC3E}">
        <p14:creationId xmlns:p14="http://schemas.microsoft.com/office/powerpoint/2010/main" val="156968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nimBg="1"/>
      <p:bldP spid="139273" grpId="0" animBg="1"/>
      <p:bldP spid="139274" grpId="0" animBg="1"/>
      <p:bldP spid="139275" grpId="0"/>
      <p:bldP spid="139276" grpId="0" animBg="1"/>
      <p:bldP spid="139277" grpId="0" animBg="1"/>
      <p:bldP spid="139278" grpId="0" animBg="1"/>
      <p:bldP spid="139279" grpId="0" animBg="1"/>
      <p:bldP spid="139280" grpId="0"/>
      <p:bldP spid="139281" grpId="0" animBg="1"/>
      <p:bldP spid="139282" grpId="0" animBg="1"/>
      <p:bldP spid="139283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A19A890-AAAA-D349-BAE0-9616DEAB2F6E}" type="slidenum">
              <a:rPr lang="en-US" sz="1400" b="0">
                <a:latin typeface="Times New Roman" charset="0"/>
              </a:rPr>
              <a:pPr eaLnBrk="1" hangingPunct="1"/>
              <a:t>65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Obtaining a Block of Addresses</a:t>
            </a: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Allocation is also hierarchical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Prefix: assigned</a:t>
            </a:r>
            <a:r>
              <a:rPr lang="en-US" b="1" i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 to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an institution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Addresses: assigned </a:t>
            </a:r>
            <a:r>
              <a:rPr lang="en-US" b="1" i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by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the institution to their nodes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Who assigns prefixes?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Internet Corporation for Assigned Names and Numbers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Allocates large address blocks to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Regional Internet Registries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Clr>
                <a:schemeClr val="tx2"/>
              </a:buClr>
            </a:pP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ICANN is </a:t>
            </a: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politically charged</a:t>
            </a:r>
            <a:endParaRPr lang="en-US" dirty="0">
              <a:solidFill>
                <a:srgbClr val="F47A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Regional Internet Registries (RIRs)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E.g., </a:t>
            </a: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ARIN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(American Registry for Internet Numbers)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Allocates address blocks within their regions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Allocated to Internet Service Providers and large institutions ($$)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Internet Service Providers (ISPs)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Allocate address blocks to their customers (could be recursive)</a:t>
            </a:r>
          </a:p>
          <a:p>
            <a:pPr lvl="3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rPr>
              <a:t>Often w/o charge</a:t>
            </a:r>
            <a:endParaRPr lang="en-US" dirty="0">
              <a:latin typeface="Helvetica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010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3" grpId="0" build="p" bldLvl="2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E1DF57-8E83-8745-A804-591977C7B79D}" type="slidenum">
              <a:rPr lang="en-US" sz="1400" b="0">
                <a:latin typeface="Times New Roman" charset="0"/>
              </a:rPr>
              <a:pPr eaLnBrk="1" hangingPunct="1"/>
              <a:t>66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DHCP and NAT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7724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A33907B-F1E2-DB49-A117-3F9D6F224EDE}" type="slidenum">
              <a:rPr lang="en-US" sz="1400" b="0">
                <a:latin typeface="Times New Roman" charset="0"/>
              </a:rPr>
              <a:pPr eaLnBrk="1" hangingPunct="1"/>
              <a:t>67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Dynamic Host Configuration Protocol</a:t>
            </a:r>
          </a:p>
        </p:txBody>
      </p:sp>
      <p:pic>
        <p:nvPicPr>
          <p:cNvPr id="49156" name="Picture 3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1470025"/>
            <a:ext cx="24590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4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4050" y="1239838"/>
            <a:ext cx="1795463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920750" y="3160713"/>
            <a:ext cx="1116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arriving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client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6786563" y="3044825"/>
            <a:ext cx="173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DHCP server</a:t>
            </a:r>
          </a:p>
          <a:p>
            <a:pPr algn="ctr" eaLnBrk="1" hangingPunct="1"/>
            <a:r>
              <a:rPr lang="en-US">
                <a:latin typeface="Helvetica" charset="0"/>
              </a:rPr>
              <a:t>203.1.2.5</a:t>
            </a:r>
          </a:p>
        </p:txBody>
      </p:sp>
      <p:sp>
        <p:nvSpPr>
          <p:cNvPr id="49160" name="Line 7"/>
          <p:cNvSpPr>
            <a:spLocks noChangeShapeType="1"/>
          </p:cNvSpPr>
          <p:nvPr/>
        </p:nvSpPr>
        <p:spPr bwMode="auto">
          <a:xfrm>
            <a:off x="2420938" y="1816100"/>
            <a:ext cx="4032250" cy="998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Text Box 8"/>
          <p:cNvSpPr txBox="1">
            <a:spLocks noChangeArrowheads="1"/>
          </p:cNvSpPr>
          <p:nvPr/>
        </p:nvSpPr>
        <p:spPr bwMode="auto">
          <a:xfrm rot="795519">
            <a:off x="3263900" y="1841500"/>
            <a:ext cx="201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DHCP discover</a:t>
            </a:r>
          </a:p>
        </p:txBody>
      </p:sp>
      <p:sp>
        <p:nvSpPr>
          <p:cNvPr id="49162" name="Text Box 9"/>
          <p:cNvSpPr txBox="1">
            <a:spLocks noChangeArrowheads="1"/>
          </p:cNvSpPr>
          <p:nvPr/>
        </p:nvSpPr>
        <p:spPr bwMode="auto">
          <a:xfrm rot="795519">
            <a:off x="3265488" y="2225675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3300"/>
                </a:solidFill>
                <a:latin typeface="Helvetica" charset="0"/>
              </a:rPr>
              <a:t>(broadcast)</a:t>
            </a:r>
          </a:p>
        </p:txBody>
      </p:sp>
      <p:sp>
        <p:nvSpPr>
          <p:cNvPr id="49163" name="Line 10"/>
          <p:cNvSpPr>
            <a:spLocks noChangeShapeType="1"/>
          </p:cNvSpPr>
          <p:nvPr/>
        </p:nvSpPr>
        <p:spPr bwMode="auto">
          <a:xfrm flipH="1">
            <a:off x="2382838" y="2968625"/>
            <a:ext cx="4032250" cy="998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Text Box 11"/>
          <p:cNvSpPr txBox="1">
            <a:spLocks noChangeArrowheads="1"/>
          </p:cNvSpPr>
          <p:nvPr/>
        </p:nvSpPr>
        <p:spPr bwMode="auto">
          <a:xfrm rot="-847892">
            <a:off x="3341688" y="3121025"/>
            <a:ext cx="153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DHCP offer</a:t>
            </a:r>
          </a:p>
        </p:txBody>
      </p:sp>
      <p:sp>
        <p:nvSpPr>
          <p:cNvPr id="49165" name="Line 12"/>
          <p:cNvSpPr>
            <a:spLocks noChangeShapeType="1"/>
          </p:cNvSpPr>
          <p:nvPr/>
        </p:nvSpPr>
        <p:spPr bwMode="auto">
          <a:xfrm>
            <a:off x="2420938" y="4119563"/>
            <a:ext cx="4032250" cy="9985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Text Box 13"/>
          <p:cNvSpPr txBox="1">
            <a:spLocks noChangeArrowheads="1"/>
          </p:cNvSpPr>
          <p:nvPr/>
        </p:nvSpPr>
        <p:spPr bwMode="auto">
          <a:xfrm rot="795519">
            <a:off x="3330575" y="4144963"/>
            <a:ext cx="189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00FF"/>
                </a:solidFill>
                <a:latin typeface="Helvetica" charset="0"/>
              </a:rPr>
              <a:t>DHCP request</a:t>
            </a:r>
          </a:p>
        </p:txBody>
      </p:sp>
      <p:sp>
        <p:nvSpPr>
          <p:cNvPr id="49167" name="Line 14"/>
          <p:cNvSpPr>
            <a:spLocks noChangeShapeType="1"/>
          </p:cNvSpPr>
          <p:nvPr/>
        </p:nvSpPr>
        <p:spPr bwMode="auto">
          <a:xfrm flipH="1">
            <a:off x="2382838" y="5310188"/>
            <a:ext cx="4032250" cy="9985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5"/>
          <p:cNvSpPr txBox="1">
            <a:spLocks noChangeArrowheads="1"/>
          </p:cNvSpPr>
          <p:nvPr/>
        </p:nvSpPr>
        <p:spPr bwMode="auto">
          <a:xfrm rot="-847892">
            <a:off x="3348038" y="5462588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00FF"/>
                </a:solidFill>
                <a:latin typeface="Helvetica" charset="0"/>
              </a:rPr>
              <a:t>DHCP ACK</a:t>
            </a:r>
          </a:p>
        </p:txBody>
      </p:sp>
      <p:sp>
        <p:nvSpPr>
          <p:cNvPr id="49169" name="Text Box 16"/>
          <p:cNvSpPr txBox="1">
            <a:spLocks noChangeArrowheads="1"/>
          </p:cNvSpPr>
          <p:nvPr/>
        </p:nvSpPr>
        <p:spPr bwMode="auto">
          <a:xfrm rot="795519">
            <a:off x="3265488" y="4530725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00FF"/>
                </a:solidFill>
                <a:latin typeface="Helvetica" charset="0"/>
              </a:rPr>
              <a:t>(broadcast)</a:t>
            </a:r>
          </a:p>
        </p:txBody>
      </p:sp>
      <p:sp>
        <p:nvSpPr>
          <p:cNvPr id="49171" name="Text Box 9"/>
          <p:cNvSpPr txBox="1">
            <a:spLocks noChangeArrowheads="1"/>
          </p:cNvSpPr>
          <p:nvPr/>
        </p:nvSpPr>
        <p:spPr bwMode="auto">
          <a:xfrm rot="-900000">
            <a:off x="3911600" y="3395663"/>
            <a:ext cx="156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(broadcast)</a:t>
            </a:r>
          </a:p>
        </p:txBody>
      </p:sp>
      <p:sp>
        <p:nvSpPr>
          <p:cNvPr id="49172" name="Text Box 16"/>
          <p:cNvSpPr txBox="1">
            <a:spLocks noChangeArrowheads="1"/>
          </p:cNvSpPr>
          <p:nvPr/>
        </p:nvSpPr>
        <p:spPr bwMode="auto">
          <a:xfrm rot="-900000">
            <a:off x="3589338" y="583406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00FF"/>
                </a:solidFill>
                <a:latin typeface="Helvetica" charset="0"/>
              </a:rPr>
              <a:t>(broadcast)</a:t>
            </a:r>
          </a:p>
        </p:txBody>
      </p:sp>
    </p:spTree>
    <p:extLst>
      <p:ext uri="{BB962C8B-B14F-4D97-AF65-F5344CB8AC3E}">
        <p14:creationId xmlns:p14="http://schemas.microsoft.com/office/powerpoint/2010/main" val="1816496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8FC42C3-4C19-E249-96B2-12647126443A}" type="slidenum">
              <a:rPr lang="en-US" sz="1400" b="0">
                <a:latin typeface="Times New Roman" charset="0"/>
              </a:rPr>
              <a:pPr eaLnBrk="1" hangingPunct="1"/>
              <a:t>68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664011" name="Line 11"/>
          <p:cNvSpPr>
            <a:spLocks noChangeShapeType="1"/>
          </p:cNvSpPr>
          <p:nvPr/>
        </p:nvSpPr>
        <p:spPr bwMode="auto">
          <a:xfrm>
            <a:off x="5562600" y="47244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66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>
                <a:latin typeface="Helvetica" charset="0"/>
                <a:ea typeface="ＭＳ Ｐゴシック" charset="0"/>
                <a:cs typeface="ＭＳ Ｐゴシック" charset="0"/>
              </a:rPr>
              <a:t>Network Address Translation (NAT)</a:t>
            </a:r>
            <a:endParaRPr lang="en-US" sz="35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23622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A</a:t>
            </a:r>
            <a:r>
              <a:rPr lang="en-US" dirty="0" smtClean="0">
                <a:latin typeface="Arial" charset="0"/>
              </a:rPr>
              <a:t>ssign </a:t>
            </a:r>
            <a:r>
              <a:rPr lang="en-US" dirty="0">
                <a:latin typeface="Arial" charset="0"/>
              </a:rPr>
              <a:t>addresses to machines behind same NAT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Usually in address block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192.168.0.0/16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Use </a:t>
            </a:r>
            <a:r>
              <a:rPr lang="en-US" dirty="0" smtClean="0">
                <a:latin typeface="Arial" charset="0"/>
              </a:rPr>
              <a:t>port </a:t>
            </a:r>
            <a:r>
              <a:rPr lang="en-US" dirty="0">
                <a:latin typeface="Arial" charset="0"/>
              </a:rPr>
              <a:t>numbers to </a:t>
            </a:r>
            <a:r>
              <a:rPr lang="en-US" dirty="0" smtClean="0">
                <a:latin typeface="Arial" charset="0"/>
              </a:rPr>
              <a:t>multiplex single address</a:t>
            </a:r>
            <a:endParaRPr lang="en-US" dirty="0">
              <a:latin typeface="Arial" charset="0"/>
            </a:endParaRPr>
          </a:p>
        </p:txBody>
      </p:sp>
      <p:pic>
        <p:nvPicPr>
          <p:cNvPr id="166917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49688"/>
            <a:ext cx="2819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18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54488"/>
            <a:ext cx="30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19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4450" y="4002088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20" name="Picture 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4450" y="5221288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4008" name="Text Box 8"/>
          <p:cNvSpPr txBox="1">
            <a:spLocks noChangeArrowheads="1"/>
          </p:cNvSpPr>
          <p:nvPr/>
        </p:nvSpPr>
        <p:spPr bwMode="auto">
          <a:xfrm>
            <a:off x="7323138" y="4495800"/>
            <a:ext cx="1147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E04D6"/>
                </a:solidFill>
                <a:latin typeface="+mn-lt"/>
                <a:ea typeface="+mn-ea"/>
                <a:cs typeface="+mn-cs"/>
              </a:rPr>
              <a:t>192</a:t>
            </a:r>
            <a:r>
              <a:rPr lang="en-US" sz="1800">
                <a:latin typeface="+mn-lt"/>
                <a:ea typeface="+mn-ea"/>
                <a:cs typeface="+mn-cs"/>
              </a:rPr>
              <a:t>.2.3.4</a:t>
            </a:r>
          </a:p>
        </p:txBody>
      </p:sp>
      <p:sp>
        <p:nvSpPr>
          <p:cNvPr id="1664009" name="Text Box 9"/>
          <p:cNvSpPr txBox="1">
            <a:spLocks noChangeArrowheads="1"/>
          </p:cNvSpPr>
          <p:nvPr/>
        </p:nvSpPr>
        <p:spPr bwMode="auto">
          <a:xfrm>
            <a:off x="7246938" y="5754688"/>
            <a:ext cx="1147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E04D6"/>
                </a:solidFill>
                <a:latin typeface="+mn-lt"/>
                <a:ea typeface="+mn-ea"/>
                <a:cs typeface="+mn-cs"/>
              </a:rPr>
              <a:t>192</a:t>
            </a:r>
            <a:r>
              <a:rPr lang="en-US" sz="1800">
                <a:latin typeface="+mn-lt"/>
                <a:ea typeface="+mn-ea"/>
                <a:cs typeface="+mn-cs"/>
              </a:rPr>
              <a:t>.2.3.5</a:t>
            </a:r>
          </a:p>
        </p:txBody>
      </p:sp>
      <p:sp>
        <p:nvSpPr>
          <p:cNvPr id="1664010" name="Text Box 10"/>
          <p:cNvSpPr txBox="1">
            <a:spLocks noChangeArrowheads="1"/>
          </p:cNvSpPr>
          <p:nvPr/>
        </p:nvSpPr>
        <p:spPr bwMode="auto">
          <a:xfrm>
            <a:off x="1776413" y="4854575"/>
            <a:ext cx="890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5.6.7.8</a:t>
            </a:r>
          </a:p>
        </p:txBody>
      </p:sp>
      <p:sp>
        <p:nvSpPr>
          <p:cNvPr id="1664015" name="Text Box 15"/>
          <p:cNvSpPr txBox="1">
            <a:spLocks noChangeArrowheads="1"/>
          </p:cNvSpPr>
          <p:nvPr/>
        </p:nvSpPr>
        <p:spPr bwMode="auto">
          <a:xfrm>
            <a:off x="7364413" y="6149975"/>
            <a:ext cx="954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Clients</a:t>
            </a:r>
          </a:p>
        </p:txBody>
      </p:sp>
      <p:sp>
        <p:nvSpPr>
          <p:cNvPr id="1664016" name="Text Box 16"/>
          <p:cNvSpPr txBox="1">
            <a:spLocks noChangeArrowheads="1"/>
          </p:cNvSpPr>
          <p:nvPr/>
        </p:nvSpPr>
        <p:spPr bwMode="auto">
          <a:xfrm>
            <a:off x="1643063" y="3773488"/>
            <a:ext cx="903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Server</a:t>
            </a:r>
          </a:p>
        </p:txBody>
      </p:sp>
      <p:sp>
        <p:nvSpPr>
          <p:cNvPr id="1664017" name="Text Box 17"/>
          <p:cNvSpPr txBox="1">
            <a:spLocks noChangeArrowheads="1"/>
          </p:cNvSpPr>
          <p:nvPr/>
        </p:nvSpPr>
        <p:spPr bwMode="auto">
          <a:xfrm>
            <a:off x="3616325" y="4549775"/>
            <a:ext cx="103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Internet</a:t>
            </a:r>
          </a:p>
        </p:txBody>
      </p:sp>
      <p:pic>
        <p:nvPicPr>
          <p:cNvPr id="166927" name="Picture 40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72000"/>
            <a:ext cx="485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4041" name="Text Box 41"/>
          <p:cNvSpPr txBox="1">
            <a:spLocks noChangeArrowheads="1"/>
          </p:cNvSpPr>
          <p:nvPr/>
        </p:nvSpPr>
        <p:spPr bwMode="auto">
          <a:xfrm>
            <a:off x="5189538" y="4191000"/>
            <a:ext cx="646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NAT</a:t>
            </a:r>
          </a:p>
        </p:txBody>
      </p:sp>
      <p:grpSp>
        <p:nvGrpSpPr>
          <p:cNvPr id="166929" name="Group 43"/>
          <p:cNvGrpSpPr>
            <a:grpSpLocks/>
          </p:cNvGrpSpPr>
          <p:nvPr/>
        </p:nvGrpSpPr>
        <p:grpSpPr bwMode="auto">
          <a:xfrm>
            <a:off x="7391400" y="4230688"/>
            <a:ext cx="304800" cy="1371600"/>
            <a:chOff x="4656" y="2665"/>
            <a:chExt cx="192" cy="864"/>
          </a:xfrm>
        </p:grpSpPr>
        <p:sp>
          <p:nvSpPr>
            <p:cNvPr id="1664012" name="Line 12"/>
            <p:cNvSpPr>
              <a:spLocks noChangeShapeType="1"/>
            </p:cNvSpPr>
            <p:nvPr/>
          </p:nvSpPr>
          <p:spPr bwMode="auto">
            <a:xfrm>
              <a:off x="4656" y="3433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4013" name="Line 13"/>
            <p:cNvSpPr>
              <a:spLocks noChangeShapeType="1"/>
            </p:cNvSpPr>
            <p:nvPr/>
          </p:nvSpPr>
          <p:spPr bwMode="auto">
            <a:xfrm flipH="1" flipV="1">
              <a:off x="4656" y="2665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4042" name="Line 42"/>
            <p:cNvSpPr>
              <a:spLocks noChangeShapeType="1"/>
            </p:cNvSpPr>
            <p:nvPr/>
          </p:nvSpPr>
          <p:spPr bwMode="auto">
            <a:xfrm>
              <a:off x="4656" y="273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64045" name="Text Box 45"/>
          <p:cNvSpPr txBox="1">
            <a:spLocks noChangeArrowheads="1"/>
          </p:cNvSpPr>
          <p:nvPr/>
        </p:nvSpPr>
        <p:spPr bwMode="auto">
          <a:xfrm>
            <a:off x="5097463" y="4891088"/>
            <a:ext cx="890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1.2.3.4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5867400" y="4191000"/>
            <a:ext cx="3048000" cy="228600"/>
            <a:chOff x="3696" y="2640"/>
            <a:chExt cx="1920" cy="144"/>
          </a:xfrm>
        </p:grpSpPr>
        <p:sp>
          <p:nvSpPr>
            <p:cNvPr id="1664035" name="Rectangle 35"/>
            <p:cNvSpPr>
              <a:spLocks noChangeArrowheads="1"/>
            </p:cNvSpPr>
            <p:nvPr/>
          </p:nvSpPr>
          <p:spPr bwMode="auto">
            <a:xfrm>
              <a:off x="3696" y="2640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4036" name="Rectangle 36"/>
            <p:cNvSpPr>
              <a:spLocks noChangeArrowheads="1"/>
            </p:cNvSpPr>
            <p:nvPr/>
          </p:nvSpPr>
          <p:spPr bwMode="auto">
            <a:xfrm>
              <a:off x="4176" y="2640"/>
              <a:ext cx="624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E04D6"/>
                  </a:solidFill>
                  <a:latin typeface="+mn-lt"/>
                  <a:ea typeface="+mn-ea"/>
                  <a:cs typeface="+mn-cs"/>
                </a:rPr>
                <a:t>192</a:t>
              </a:r>
              <a:r>
                <a:rPr lang="en-US" sz="1800" dirty="0">
                  <a:latin typeface="+mn-lt"/>
                  <a:ea typeface="+mn-ea"/>
                  <a:cs typeface="+mn-cs"/>
                </a:rPr>
                <a:t>.2.3.4</a:t>
              </a:r>
            </a:p>
          </p:txBody>
        </p:sp>
        <p:sp>
          <p:nvSpPr>
            <p:cNvPr id="1664037" name="Rectangle 37"/>
            <p:cNvSpPr>
              <a:spLocks noChangeArrowheads="1"/>
            </p:cNvSpPr>
            <p:nvPr/>
          </p:nvSpPr>
          <p:spPr bwMode="auto">
            <a:xfrm>
              <a:off x="5328" y="2640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4038" name="Rectangle 38"/>
            <p:cNvSpPr>
              <a:spLocks noChangeArrowheads="1"/>
            </p:cNvSpPr>
            <p:nvPr/>
          </p:nvSpPr>
          <p:spPr bwMode="auto">
            <a:xfrm>
              <a:off x="4800" y="2640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4039" name="Rectangle 39"/>
            <p:cNvSpPr>
              <a:spLocks noChangeArrowheads="1"/>
            </p:cNvSpPr>
            <p:nvPr/>
          </p:nvSpPr>
          <p:spPr bwMode="auto">
            <a:xfrm>
              <a:off x="4992" y="2640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1001</a:t>
              </a: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3362325" y="5745163"/>
            <a:ext cx="3419475" cy="430212"/>
            <a:chOff x="2118" y="3619"/>
            <a:chExt cx="2154" cy="271"/>
          </a:xfrm>
        </p:grpSpPr>
        <p:sp>
          <p:nvSpPr>
            <p:cNvPr id="1664057" name="Rectangle 57"/>
            <p:cNvSpPr>
              <a:spLocks noChangeArrowheads="1"/>
            </p:cNvSpPr>
            <p:nvPr/>
          </p:nvSpPr>
          <p:spPr bwMode="auto">
            <a:xfrm>
              <a:off x="2176" y="3619"/>
              <a:ext cx="2096" cy="2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954" name="Text Box 60"/>
            <p:cNvSpPr txBox="1">
              <a:spLocks noChangeArrowheads="1"/>
            </p:cNvSpPr>
            <p:nvPr/>
          </p:nvSpPr>
          <p:spPr bwMode="auto">
            <a:xfrm>
              <a:off x="2118" y="3657"/>
              <a:ext cx="21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Arial" charset="0"/>
                </a:rPr>
                <a:t>192.2.3.4:1001   </a:t>
              </a:r>
              <a:r>
                <a:rPr lang="en-US" sz="1800">
                  <a:latin typeface="Arial" charset="0"/>
                  <a:sym typeface="Wingdings" charset="0"/>
                </a:rPr>
                <a:t>   1.2.3.4:2000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664062" name="AutoShape 62"/>
            <p:cNvSpPr>
              <a:spLocks noChangeArrowheads="1"/>
            </p:cNvSpPr>
            <p:nvPr/>
          </p:nvSpPr>
          <p:spPr bwMode="auto">
            <a:xfrm>
              <a:off x="3216" y="3744"/>
              <a:ext cx="144" cy="96"/>
            </a:xfrm>
            <a:prstGeom prst="leftRightArrow">
              <a:avLst>
                <a:gd name="adj1" fmla="val 50000"/>
                <a:gd name="adj2" fmla="val 3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64063" name="Line 63"/>
          <p:cNvSpPr>
            <a:spLocks noChangeShapeType="1"/>
          </p:cNvSpPr>
          <p:nvPr/>
        </p:nvSpPr>
        <p:spPr bwMode="auto">
          <a:xfrm flipH="1">
            <a:off x="3505200" y="46482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664064" name="Line 64"/>
          <p:cNvSpPr>
            <a:spLocks noChangeShapeType="1"/>
          </p:cNvSpPr>
          <p:nvPr/>
        </p:nvSpPr>
        <p:spPr bwMode="auto">
          <a:xfrm>
            <a:off x="5791200" y="46482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4419600" y="4876800"/>
            <a:ext cx="2895600" cy="228600"/>
            <a:chOff x="3792" y="2256"/>
            <a:chExt cx="1824" cy="144"/>
          </a:xfrm>
        </p:grpSpPr>
        <p:sp>
          <p:nvSpPr>
            <p:cNvPr id="1664047" name="Rectangle 47"/>
            <p:cNvSpPr>
              <a:spLocks noChangeArrowheads="1"/>
            </p:cNvSpPr>
            <p:nvPr/>
          </p:nvSpPr>
          <p:spPr bwMode="auto">
            <a:xfrm>
              <a:off x="3792" y="2256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4048" name="Rectangle 48"/>
            <p:cNvSpPr>
              <a:spLocks noChangeArrowheads="1"/>
            </p:cNvSpPr>
            <p:nvPr/>
          </p:nvSpPr>
          <p:spPr bwMode="auto">
            <a:xfrm>
              <a:off x="4320" y="2256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1.2.3.4</a:t>
              </a:r>
            </a:p>
          </p:txBody>
        </p:sp>
        <p:sp>
          <p:nvSpPr>
            <p:cNvPr id="1664049" name="Rectangle 49"/>
            <p:cNvSpPr>
              <a:spLocks noChangeArrowheads="1"/>
            </p:cNvSpPr>
            <p:nvPr/>
          </p:nvSpPr>
          <p:spPr bwMode="auto">
            <a:xfrm>
              <a:off x="5328" y="2256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4050" name="Rectangle 50"/>
            <p:cNvSpPr>
              <a:spLocks noChangeArrowheads="1"/>
            </p:cNvSpPr>
            <p:nvPr/>
          </p:nvSpPr>
          <p:spPr bwMode="auto">
            <a:xfrm>
              <a:off x="4800" y="2256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4051" name="Rectangle 51"/>
            <p:cNvSpPr>
              <a:spLocks noChangeArrowheads="1"/>
            </p:cNvSpPr>
            <p:nvPr/>
          </p:nvSpPr>
          <p:spPr bwMode="auto">
            <a:xfrm>
              <a:off x="4992" y="2256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2000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838200" y="4419600"/>
            <a:ext cx="2971800" cy="228600"/>
            <a:chOff x="816" y="3312"/>
            <a:chExt cx="1872" cy="144"/>
          </a:xfrm>
        </p:grpSpPr>
        <p:sp>
          <p:nvSpPr>
            <p:cNvPr id="1664019" name="Rectangle 19"/>
            <p:cNvSpPr>
              <a:spLocks noChangeArrowheads="1"/>
            </p:cNvSpPr>
            <p:nvPr/>
          </p:nvSpPr>
          <p:spPr bwMode="auto">
            <a:xfrm flipH="1">
              <a:off x="2160" y="3312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1.2.3.4</a:t>
              </a:r>
            </a:p>
          </p:txBody>
        </p:sp>
        <p:sp>
          <p:nvSpPr>
            <p:cNvPr id="1664020" name="Rectangle 20"/>
            <p:cNvSpPr>
              <a:spLocks noChangeArrowheads="1"/>
            </p:cNvSpPr>
            <p:nvPr/>
          </p:nvSpPr>
          <p:spPr bwMode="auto">
            <a:xfrm flipH="1">
              <a:off x="1632" y="3312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4021" name="Rectangle 21"/>
            <p:cNvSpPr>
              <a:spLocks noChangeArrowheads="1"/>
            </p:cNvSpPr>
            <p:nvPr/>
          </p:nvSpPr>
          <p:spPr bwMode="auto">
            <a:xfrm flipH="1">
              <a:off x="816" y="3312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4022" name="Rectangle 22"/>
            <p:cNvSpPr>
              <a:spLocks noChangeArrowheads="1"/>
            </p:cNvSpPr>
            <p:nvPr/>
          </p:nvSpPr>
          <p:spPr bwMode="auto">
            <a:xfrm>
              <a:off x="1104" y="3312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4023" name="Rectangle 23"/>
            <p:cNvSpPr>
              <a:spLocks noChangeArrowheads="1"/>
            </p:cNvSpPr>
            <p:nvPr/>
          </p:nvSpPr>
          <p:spPr bwMode="auto">
            <a:xfrm>
              <a:off x="1296" y="3312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2000</a:t>
              </a:r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4419600" y="4876800"/>
            <a:ext cx="3048000" cy="228600"/>
            <a:chOff x="3312" y="1776"/>
            <a:chExt cx="1920" cy="144"/>
          </a:xfrm>
        </p:grpSpPr>
        <p:sp>
          <p:nvSpPr>
            <p:cNvPr id="1664067" name="Rectangle 67"/>
            <p:cNvSpPr>
              <a:spLocks noChangeArrowheads="1"/>
            </p:cNvSpPr>
            <p:nvPr/>
          </p:nvSpPr>
          <p:spPr bwMode="auto">
            <a:xfrm flipH="1">
              <a:off x="4128" y="1776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4068" name="Rectangle 68"/>
            <p:cNvSpPr>
              <a:spLocks noChangeArrowheads="1"/>
            </p:cNvSpPr>
            <p:nvPr/>
          </p:nvSpPr>
          <p:spPr bwMode="auto">
            <a:xfrm flipH="1">
              <a:off x="4608" y="1776"/>
              <a:ext cx="624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0E04D6"/>
                  </a:solidFill>
                  <a:latin typeface="+mn-lt"/>
                  <a:ea typeface="+mn-ea"/>
                  <a:cs typeface="+mn-cs"/>
                </a:rPr>
                <a:t>192</a:t>
              </a:r>
              <a:r>
                <a:rPr lang="en-US" sz="1800">
                  <a:latin typeface="+mn-lt"/>
                  <a:ea typeface="+mn-ea"/>
                  <a:cs typeface="+mn-cs"/>
                </a:rPr>
                <a:t>.2.3.4</a:t>
              </a:r>
            </a:p>
          </p:txBody>
        </p:sp>
        <p:sp>
          <p:nvSpPr>
            <p:cNvPr id="1664069" name="Rectangle 69"/>
            <p:cNvSpPr>
              <a:spLocks noChangeArrowheads="1"/>
            </p:cNvSpPr>
            <p:nvPr/>
          </p:nvSpPr>
          <p:spPr bwMode="auto">
            <a:xfrm flipH="1">
              <a:off x="3312" y="1776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4070" name="Rectangle 70"/>
            <p:cNvSpPr>
              <a:spLocks noChangeArrowheads="1"/>
            </p:cNvSpPr>
            <p:nvPr/>
          </p:nvSpPr>
          <p:spPr bwMode="auto">
            <a:xfrm flipH="1">
              <a:off x="3600" y="1776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4071" name="Rectangle 71"/>
            <p:cNvSpPr>
              <a:spLocks noChangeArrowheads="1"/>
            </p:cNvSpPr>
            <p:nvPr/>
          </p:nvSpPr>
          <p:spPr bwMode="auto">
            <a:xfrm flipH="1">
              <a:off x="3792" y="1776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1001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6914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4.44444E-6 C -0.03298 0.02222 -0.06597 0.04445 -0.09791 0.05556 C -0.12986 0.06667 -0.16076 0.06667 -0.19166 0.06667 " pathEditMode="relative" ptsTypes="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5.55556E-6 L -0.29167 -5.55556E-6 L -0.375 -0.04445 " pathEditMode="relative" ptsTypes="A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5.55556E-6 C 0.05798 0.02431 0.11597 0.04862 0.17916 0.06112 C 0.24236 0.07362 0.31076 0.07431 0.37916 0.07501 " pathEditMode="relative" ptsTypes="a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C 0.04601 -0.01227 0.09202 -0.02454 0.12084 -0.03889 C 0.14966 -0.05324 0.16129 -0.06968 0.17292 -0.08611 " pathEditMode="relative" ptsTypes="aaA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B16D020-AC74-8442-8E62-0B02309A6436}" type="slidenum">
              <a:rPr lang="en-US" sz="1800" b="0">
                <a:latin typeface="Arial" charset="0"/>
              </a:rPr>
              <a:pPr eaLnBrk="1" hangingPunct="1"/>
              <a:t>69</a:t>
            </a:fld>
            <a:endParaRPr lang="en-US" sz="1800" b="0">
              <a:latin typeface="Arial" charset="0"/>
            </a:endParaRPr>
          </a:p>
        </p:txBody>
      </p:sp>
      <p:sp>
        <p:nvSpPr>
          <p:cNvPr id="1666050" name="Line 2"/>
          <p:cNvSpPr>
            <a:spLocks noChangeShapeType="1"/>
          </p:cNvSpPr>
          <p:nvPr/>
        </p:nvSpPr>
        <p:spPr bwMode="auto">
          <a:xfrm>
            <a:off x="5562600" y="47244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>
                <a:latin typeface="Helvetica" charset="0"/>
                <a:ea typeface="ＭＳ Ｐゴシック" charset="0"/>
                <a:cs typeface="ＭＳ Ｐゴシック" charset="0"/>
              </a:rPr>
              <a:t>NAT (cont</a:t>
            </a:r>
            <a:r>
              <a:rPr lang="ja-JP" altLang="en-US" sz="350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500">
                <a:latin typeface="Helvetica" charset="0"/>
                <a:ea typeface="ＭＳ Ｐゴシック" charset="0"/>
                <a:cs typeface="ＭＳ Ｐゴシック" charset="0"/>
              </a:rPr>
              <a:t>d)</a:t>
            </a:r>
            <a:endParaRPr lang="en-US" sz="35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68965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49688"/>
            <a:ext cx="2819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66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54488"/>
            <a:ext cx="30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67" name="Picture 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4450" y="4002088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68" name="Picture 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4450" y="5221288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6057" name="Text Box 9"/>
          <p:cNvSpPr txBox="1">
            <a:spLocks noChangeArrowheads="1"/>
          </p:cNvSpPr>
          <p:nvPr/>
        </p:nvSpPr>
        <p:spPr bwMode="auto">
          <a:xfrm>
            <a:off x="7323138" y="4495800"/>
            <a:ext cx="1147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E04D6"/>
                </a:solidFill>
                <a:latin typeface="+mn-lt"/>
                <a:ea typeface="+mn-ea"/>
                <a:cs typeface="+mn-cs"/>
              </a:rPr>
              <a:t>192</a:t>
            </a:r>
            <a:r>
              <a:rPr lang="en-US" sz="1800">
                <a:latin typeface="+mn-lt"/>
                <a:ea typeface="+mn-ea"/>
                <a:cs typeface="+mn-cs"/>
              </a:rPr>
              <a:t>.2.3.4</a:t>
            </a:r>
          </a:p>
        </p:txBody>
      </p:sp>
      <p:sp>
        <p:nvSpPr>
          <p:cNvPr id="1666058" name="Text Box 10"/>
          <p:cNvSpPr txBox="1">
            <a:spLocks noChangeArrowheads="1"/>
          </p:cNvSpPr>
          <p:nvPr/>
        </p:nvSpPr>
        <p:spPr bwMode="auto">
          <a:xfrm>
            <a:off x="7246938" y="5754688"/>
            <a:ext cx="1147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E04D6"/>
                </a:solidFill>
                <a:latin typeface="+mn-lt"/>
                <a:ea typeface="+mn-ea"/>
                <a:cs typeface="+mn-cs"/>
              </a:rPr>
              <a:t>192</a:t>
            </a:r>
            <a:r>
              <a:rPr lang="en-US" sz="1800">
                <a:latin typeface="+mn-lt"/>
                <a:ea typeface="+mn-ea"/>
                <a:cs typeface="+mn-cs"/>
              </a:rPr>
              <a:t>.2.3.5</a:t>
            </a:r>
          </a:p>
        </p:txBody>
      </p:sp>
      <p:sp>
        <p:nvSpPr>
          <p:cNvPr id="1666059" name="Text Box 11"/>
          <p:cNvSpPr txBox="1">
            <a:spLocks noChangeArrowheads="1"/>
          </p:cNvSpPr>
          <p:nvPr/>
        </p:nvSpPr>
        <p:spPr bwMode="auto">
          <a:xfrm>
            <a:off x="1776413" y="4854575"/>
            <a:ext cx="890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5.6.7.8</a:t>
            </a:r>
          </a:p>
        </p:txBody>
      </p:sp>
      <p:sp>
        <p:nvSpPr>
          <p:cNvPr id="1666060" name="Text Box 12"/>
          <p:cNvSpPr txBox="1">
            <a:spLocks noChangeArrowheads="1"/>
          </p:cNvSpPr>
          <p:nvPr/>
        </p:nvSpPr>
        <p:spPr bwMode="auto">
          <a:xfrm>
            <a:off x="7364413" y="6149975"/>
            <a:ext cx="954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Clients</a:t>
            </a:r>
          </a:p>
        </p:txBody>
      </p:sp>
      <p:sp>
        <p:nvSpPr>
          <p:cNvPr id="1666061" name="Text Box 13"/>
          <p:cNvSpPr txBox="1">
            <a:spLocks noChangeArrowheads="1"/>
          </p:cNvSpPr>
          <p:nvPr/>
        </p:nvSpPr>
        <p:spPr bwMode="auto">
          <a:xfrm>
            <a:off x="1643063" y="3773488"/>
            <a:ext cx="903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Server</a:t>
            </a:r>
          </a:p>
        </p:txBody>
      </p:sp>
      <p:sp>
        <p:nvSpPr>
          <p:cNvPr id="1666062" name="Text Box 14"/>
          <p:cNvSpPr txBox="1">
            <a:spLocks noChangeArrowheads="1"/>
          </p:cNvSpPr>
          <p:nvPr/>
        </p:nvSpPr>
        <p:spPr bwMode="auto">
          <a:xfrm>
            <a:off x="3616325" y="4549775"/>
            <a:ext cx="103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Internet</a:t>
            </a:r>
          </a:p>
        </p:txBody>
      </p:sp>
      <p:pic>
        <p:nvPicPr>
          <p:cNvPr id="168975" name="Picture 1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72000"/>
            <a:ext cx="485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6064" name="Text Box 16"/>
          <p:cNvSpPr txBox="1">
            <a:spLocks noChangeArrowheads="1"/>
          </p:cNvSpPr>
          <p:nvPr/>
        </p:nvSpPr>
        <p:spPr bwMode="auto">
          <a:xfrm>
            <a:off x="5189538" y="4191000"/>
            <a:ext cx="646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NAT</a:t>
            </a:r>
          </a:p>
        </p:txBody>
      </p:sp>
      <p:grpSp>
        <p:nvGrpSpPr>
          <p:cNvPr id="168977" name="Group 17"/>
          <p:cNvGrpSpPr>
            <a:grpSpLocks/>
          </p:cNvGrpSpPr>
          <p:nvPr/>
        </p:nvGrpSpPr>
        <p:grpSpPr bwMode="auto">
          <a:xfrm>
            <a:off x="7391400" y="4230688"/>
            <a:ext cx="304800" cy="1371600"/>
            <a:chOff x="4656" y="2665"/>
            <a:chExt cx="192" cy="864"/>
          </a:xfrm>
        </p:grpSpPr>
        <p:sp>
          <p:nvSpPr>
            <p:cNvPr id="1666066" name="Line 18"/>
            <p:cNvSpPr>
              <a:spLocks noChangeShapeType="1"/>
            </p:cNvSpPr>
            <p:nvPr/>
          </p:nvSpPr>
          <p:spPr bwMode="auto">
            <a:xfrm>
              <a:off x="4656" y="3433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6067" name="Line 19"/>
            <p:cNvSpPr>
              <a:spLocks noChangeShapeType="1"/>
            </p:cNvSpPr>
            <p:nvPr/>
          </p:nvSpPr>
          <p:spPr bwMode="auto">
            <a:xfrm flipH="1" flipV="1">
              <a:off x="4656" y="2665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6068" name="Line 20"/>
            <p:cNvSpPr>
              <a:spLocks noChangeShapeType="1"/>
            </p:cNvSpPr>
            <p:nvPr/>
          </p:nvSpPr>
          <p:spPr bwMode="auto">
            <a:xfrm>
              <a:off x="4656" y="273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66069" name="Text Box 21"/>
          <p:cNvSpPr txBox="1">
            <a:spLocks noChangeArrowheads="1"/>
          </p:cNvSpPr>
          <p:nvPr/>
        </p:nvSpPr>
        <p:spPr bwMode="auto">
          <a:xfrm>
            <a:off x="5097463" y="4891088"/>
            <a:ext cx="890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+mn-ea"/>
                <a:cs typeface="+mn-cs"/>
              </a:rPr>
              <a:t>1.2.3.4</a:t>
            </a:r>
          </a:p>
        </p:txBody>
      </p:sp>
      <p:grpSp>
        <p:nvGrpSpPr>
          <p:cNvPr id="168979" name="Group 28"/>
          <p:cNvGrpSpPr>
            <a:grpSpLocks/>
          </p:cNvGrpSpPr>
          <p:nvPr/>
        </p:nvGrpSpPr>
        <p:grpSpPr bwMode="auto">
          <a:xfrm>
            <a:off x="3362325" y="5745163"/>
            <a:ext cx="3419475" cy="430212"/>
            <a:chOff x="2118" y="3619"/>
            <a:chExt cx="2154" cy="271"/>
          </a:xfrm>
        </p:grpSpPr>
        <p:sp>
          <p:nvSpPr>
            <p:cNvPr id="1666077" name="Rectangle 29"/>
            <p:cNvSpPr>
              <a:spLocks noChangeArrowheads="1"/>
            </p:cNvSpPr>
            <p:nvPr/>
          </p:nvSpPr>
          <p:spPr bwMode="auto">
            <a:xfrm>
              <a:off x="2176" y="3619"/>
              <a:ext cx="2096" cy="2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011" name="Text Box 30"/>
            <p:cNvSpPr txBox="1">
              <a:spLocks noChangeArrowheads="1"/>
            </p:cNvSpPr>
            <p:nvPr/>
          </p:nvSpPr>
          <p:spPr bwMode="auto">
            <a:xfrm>
              <a:off x="2118" y="3657"/>
              <a:ext cx="21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Arial" charset="0"/>
                </a:rPr>
                <a:t>192.2.3.4:1001   </a:t>
              </a:r>
              <a:r>
                <a:rPr lang="en-US" sz="1800">
                  <a:latin typeface="Arial" charset="0"/>
                  <a:sym typeface="Wingdings" charset="0"/>
                </a:rPr>
                <a:t>   1.2.3.4:2000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666079" name="AutoShape 31"/>
            <p:cNvSpPr>
              <a:spLocks noChangeArrowheads="1"/>
            </p:cNvSpPr>
            <p:nvPr/>
          </p:nvSpPr>
          <p:spPr bwMode="auto">
            <a:xfrm>
              <a:off x="3216" y="3744"/>
              <a:ext cx="144" cy="96"/>
            </a:xfrm>
            <a:prstGeom prst="leftRightArrow">
              <a:avLst>
                <a:gd name="adj1" fmla="val 50000"/>
                <a:gd name="adj2" fmla="val 3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66080" name="Line 32"/>
          <p:cNvSpPr>
            <a:spLocks noChangeShapeType="1"/>
          </p:cNvSpPr>
          <p:nvPr/>
        </p:nvSpPr>
        <p:spPr bwMode="auto">
          <a:xfrm flipH="1">
            <a:off x="3505200" y="46482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666081" name="Line 33"/>
          <p:cNvSpPr>
            <a:spLocks noChangeShapeType="1"/>
          </p:cNvSpPr>
          <p:nvPr/>
        </p:nvSpPr>
        <p:spPr bwMode="auto">
          <a:xfrm>
            <a:off x="5791200" y="46482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4419600" y="4876800"/>
            <a:ext cx="2895600" cy="228600"/>
            <a:chOff x="3792" y="2256"/>
            <a:chExt cx="1824" cy="144"/>
          </a:xfrm>
        </p:grpSpPr>
        <p:sp>
          <p:nvSpPr>
            <p:cNvPr id="1666083" name="Rectangle 35"/>
            <p:cNvSpPr>
              <a:spLocks noChangeArrowheads="1"/>
            </p:cNvSpPr>
            <p:nvPr/>
          </p:nvSpPr>
          <p:spPr bwMode="auto">
            <a:xfrm>
              <a:off x="3792" y="2256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6084" name="Rectangle 36"/>
            <p:cNvSpPr>
              <a:spLocks noChangeArrowheads="1"/>
            </p:cNvSpPr>
            <p:nvPr/>
          </p:nvSpPr>
          <p:spPr bwMode="auto">
            <a:xfrm>
              <a:off x="4320" y="2256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1.2.3.4</a:t>
              </a:r>
            </a:p>
          </p:txBody>
        </p:sp>
        <p:sp>
          <p:nvSpPr>
            <p:cNvPr id="1666085" name="Rectangle 37"/>
            <p:cNvSpPr>
              <a:spLocks noChangeArrowheads="1"/>
            </p:cNvSpPr>
            <p:nvPr/>
          </p:nvSpPr>
          <p:spPr bwMode="auto">
            <a:xfrm>
              <a:off x="5328" y="2256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6086" name="Rectangle 38"/>
            <p:cNvSpPr>
              <a:spLocks noChangeArrowheads="1"/>
            </p:cNvSpPr>
            <p:nvPr/>
          </p:nvSpPr>
          <p:spPr bwMode="auto">
            <a:xfrm>
              <a:off x="4800" y="2256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6087" name="Rectangle 39"/>
            <p:cNvSpPr>
              <a:spLocks noChangeArrowheads="1"/>
            </p:cNvSpPr>
            <p:nvPr/>
          </p:nvSpPr>
          <p:spPr bwMode="auto">
            <a:xfrm>
              <a:off x="4992" y="2256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2001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838200" y="4419600"/>
            <a:ext cx="2971800" cy="228600"/>
            <a:chOff x="816" y="3312"/>
            <a:chExt cx="1872" cy="144"/>
          </a:xfrm>
        </p:grpSpPr>
        <p:sp>
          <p:nvSpPr>
            <p:cNvPr id="1666089" name="Rectangle 41"/>
            <p:cNvSpPr>
              <a:spLocks noChangeArrowheads="1"/>
            </p:cNvSpPr>
            <p:nvPr/>
          </p:nvSpPr>
          <p:spPr bwMode="auto">
            <a:xfrm flipH="1">
              <a:off x="2160" y="3312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1.2.3.4</a:t>
              </a:r>
            </a:p>
          </p:txBody>
        </p:sp>
        <p:sp>
          <p:nvSpPr>
            <p:cNvPr id="1666090" name="Rectangle 42"/>
            <p:cNvSpPr>
              <a:spLocks noChangeArrowheads="1"/>
            </p:cNvSpPr>
            <p:nvPr/>
          </p:nvSpPr>
          <p:spPr bwMode="auto">
            <a:xfrm flipH="1">
              <a:off x="1632" y="3312"/>
              <a:ext cx="528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6091" name="Rectangle 43"/>
            <p:cNvSpPr>
              <a:spLocks noChangeArrowheads="1"/>
            </p:cNvSpPr>
            <p:nvPr/>
          </p:nvSpPr>
          <p:spPr bwMode="auto">
            <a:xfrm flipH="1">
              <a:off x="816" y="3312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6092" name="Rectangle 44"/>
            <p:cNvSpPr>
              <a:spLocks noChangeArrowheads="1"/>
            </p:cNvSpPr>
            <p:nvPr/>
          </p:nvSpPr>
          <p:spPr bwMode="auto">
            <a:xfrm>
              <a:off x="1104" y="3312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6093" name="Rectangle 45"/>
            <p:cNvSpPr>
              <a:spLocks noChangeArrowheads="1"/>
            </p:cNvSpPr>
            <p:nvPr/>
          </p:nvSpPr>
          <p:spPr bwMode="auto">
            <a:xfrm>
              <a:off x="1296" y="3312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2001</a:t>
              </a: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4419600" y="5105400"/>
            <a:ext cx="3048000" cy="228600"/>
            <a:chOff x="3312" y="1776"/>
            <a:chExt cx="1920" cy="144"/>
          </a:xfrm>
        </p:grpSpPr>
        <p:sp>
          <p:nvSpPr>
            <p:cNvPr id="1666095" name="Rectangle 47"/>
            <p:cNvSpPr>
              <a:spLocks noChangeArrowheads="1"/>
            </p:cNvSpPr>
            <p:nvPr/>
          </p:nvSpPr>
          <p:spPr bwMode="auto">
            <a:xfrm flipH="1">
              <a:off x="4128" y="1776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6096" name="Rectangle 48"/>
            <p:cNvSpPr>
              <a:spLocks noChangeArrowheads="1"/>
            </p:cNvSpPr>
            <p:nvPr/>
          </p:nvSpPr>
          <p:spPr bwMode="auto">
            <a:xfrm flipH="1">
              <a:off x="4608" y="1776"/>
              <a:ext cx="624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solidFill>
                    <a:srgbClr val="0E04D6"/>
                  </a:solidFill>
                  <a:latin typeface="+mn-lt"/>
                  <a:ea typeface="+mn-ea"/>
                  <a:cs typeface="+mn-cs"/>
                </a:rPr>
                <a:t>192</a:t>
              </a:r>
              <a:r>
                <a:rPr lang="en-US" sz="1800">
                  <a:latin typeface="+mn-lt"/>
                  <a:ea typeface="+mn-ea"/>
                  <a:cs typeface="+mn-cs"/>
                </a:rPr>
                <a:t>.2.3.5</a:t>
              </a:r>
            </a:p>
          </p:txBody>
        </p:sp>
        <p:sp>
          <p:nvSpPr>
            <p:cNvPr id="1666097" name="Rectangle 49"/>
            <p:cNvSpPr>
              <a:spLocks noChangeArrowheads="1"/>
            </p:cNvSpPr>
            <p:nvPr/>
          </p:nvSpPr>
          <p:spPr bwMode="auto">
            <a:xfrm flipH="1">
              <a:off x="3312" y="1776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6098" name="Rectangle 50"/>
            <p:cNvSpPr>
              <a:spLocks noChangeArrowheads="1"/>
            </p:cNvSpPr>
            <p:nvPr/>
          </p:nvSpPr>
          <p:spPr bwMode="auto">
            <a:xfrm flipH="1">
              <a:off x="3600" y="1776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6099" name="Rectangle 51"/>
            <p:cNvSpPr>
              <a:spLocks noChangeArrowheads="1"/>
            </p:cNvSpPr>
            <p:nvPr/>
          </p:nvSpPr>
          <p:spPr bwMode="auto">
            <a:xfrm flipH="1">
              <a:off x="3792" y="1776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1001</a:t>
              </a: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362325" y="6172200"/>
            <a:ext cx="3419475" cy="430213"/>
            <a:chOff x="2118" y="3619"/>
            <a:chExt cx="2154" cy="271"/>
          </a:xfrm>
        </p:grpSpPr>
        <p:sp>
          <p:nvSpPr>
            <p:cNvPr id="1666101" name="Rectangle 53"/>
            <p:cNvSpPr>
              <a:spLocks noChangeArrowheads="1"/>
            </p:cNvSpPr>
            <p:nvPr/>
          </p:nvSpPr>
          <p:spPr bwMode="auto">
            <a:xfrm>
              <a:off x="2176" y="3619"/>
              <a:ext cx="2096" cy="2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993" name="Text Box 54"/>
            <p:cNvSpPr txBox="1">
              <a:spLocks noChangeArrowheads="1"/>
            </p:cNvSpPr>
            <p:nvPr/>
          </p:nvSpPr>
          <p:spPr bwMode="auto">
            <a:xfrm>
              <a:off x="2118" y="3657"/>
              <a:ext cx="21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Arial" charset="0"/>
                </a:rPr>
                <a:t>192.2.3.5:1001   </a:t>
              </a:r>
              <a:r>
                <a:rPr lang="en-US" sz="1800">
                  <a:latin typeface="Arial" charset="0"/>
                  <a:sym typeface="Wingdings" charset="0"/>
                </a:rPr>
                <a:t>   1.2.3.4:2001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666103" name="AutoShape 55"/>
            <p:cNvSpPr>
              <a:spLocks noChangeArrowheads="1"/>
            </p:cNvSpPr>
            <p:nvPr/>
          </p:nvSpPr>
          <p:spPr bwMode="auto">
            <a:xfrm>
              <a:off x="3216" y="3744"/>
              <a:ext cx="144" cy="96"/>
            </a:xfrm>
            <a:prstGeom prst="leftRightArrow">
              <a:avLst>
                <a:gd name="adj1" fmla="val 50000"/>
                <a:gd name="adj2" fmla="val 3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5867400" y="5562600"/>
            <a:ext cx="3048000" cy="228600"/>
            <a:chOff x="3696" y="2640"/>
            <a:chExt cx="1920" cy="144"/>
          </a:xfrm>
        </p:grpSpPr>
        <p:sp>
          <p:nvSpPr>
            <p:cNvPr id="1666071" name="Rectangle 23"/>
            <p:cNvSpPr>
              <a:spLocks noChangeArrowheads="1"/>
            </p:cNvSpPr>
            <p:nvPr/>
          </p:nvSpPr>
          <p:spPr bwMode="auto">
            <a:xfrm>
              <a:off x="3696" y="2640"/>
              <a:ext cx="480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+mn-lt"/>
                  <a:ea typeface="+mn-ea"/>
                  <a:cs typeface="+mn-cs"/>
                </a:rPr>
                <a:t>5.6.7.8</a:t>
              </a:r>
            </a:p>
          </p:txBody>
        </p:sp>
        <p:sp>
          <p:nvSpPr>
            <p:cNvPr id="1666072" name="Rectangle 24"/>
            <p:cNvSpPr>
              <a:spLocks noChangeArrowheads="1"/>
            </p:cNvSpPr>
            <p:nvPr/>
          </p:nvSpPr>
          <p:spPr bwMode="auto">
            <a:xfrm>
              <a:off x="4176" y="2640"/>
              <a:ext cx="624" cy="1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E04D6"/>
                  </a:solidFill>
                  <a:latin typeface="+mn-lt"/>
                  <a:ea typeface="+mn-ea"/>
                  <a:cs typeface="+mn-cs"/>
                </a:rPr>
                <a:t>192</a:t>
              </a:r>
              <a:r>
                <a:rPr lang="en-US" sz="1800" dirty="0">
                  <a:latin typeface="+mn-lt"/>
                  <a:ea typeface="+mn-ea"/>
                  <a:cs typeface="+mn-cs"/>
                </a:rPr>
                <a:t>.2.3.5</a:t>
              </a:r>
            </a:p>
          </p:txBody>
        </p:sp>
        <p:sp>
          <p:nvSpPr>
            <p:cNvPr id="1666073" name="Rectangle 25"/>
            <p:cNvSpPr>
              <a:spLocks noChangeArrowheads="1"/>
            </p:cNvSpPr>
            <p:nvPr/>
          </p:nvSpPr>
          <p:spPr bwMode="auto">
            <a:xfrm>
              <a:off x="5328" y="2640"/>
              <a:ext cx="28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6074" name="Rectangle 26"/>
            <p:cNvSpPr>
              <a:spLocks noChangeArrowheads="1"/>
            </p:cNvSpPr>
            <p:nvPr/>
          </p:nvSpPr>
          <p:spPr bwMode="auto">
            <a:xfrm>
              <a:off x="4800" y="2640"/>
              <a:ext cx="192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80</a:t>
              </a:r>
            </a:p>
          </p:txBody>
        </p:sp>
        <p:sp>
          <p:nvSpPr>
            <p:cNvPr id="1666075" name="Rectangle 27"/>
            <p:cNvSpPr>
              <a:spLocks noChangeArrowheads="1"/>
            </p:cNvSpPr>
            <p:nvPr/>
          </p:nvSpPr>
          <p:spPr bwMode="auto">
            <a:xfrm>
              <a:off x="4992" y="2640"/>
              <a:ext cx="336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+mn-lt"/>
                  <a:ea typeface="+mn-ea"/>
                  <a:cs typeface="+mn-cs"/>
                </a:rPr>
                <a:t>1001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Assign addresses to machines behind same NAT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Usually in address block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192.168.0.0/16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Use port numbers to multiplex single 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494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C -0.03455 -0.02407 -0.06893 -0.04815 -0.10226 -0.06019 C -0.13559 -0.07222 -0.16789 -0.07222 -0.2 -0.07222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5.55556E-6 L -0.29167 -5.55556E-6 L -0.375 -0.04445 " pathEditMode="relative" ptsTypes="A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5.55556E-6 C 0.05798 0.02431 0.11597 0.04862 0.17916 0.06112 C 0.24236 0.07362 0.31076 0.07431 0.37916 0.07501 " pathEditMode="relative" ptsTypes="a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0834 C 0.02986 0.02014 0.07639 0.03195 0.10555 0.04584 C 0.13472 0.05973 0.14652 0.0757 0.15833 0.09167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Know the </a:t>
            </a:r>
            <a:r>
              <a:rPr lang="en-US" dirty="0" smtClean="0">
                <a:latin typeface="Arial" charset="0"/>
              </a:rPr>
              <a:t>basics well, don’t focus on tiny details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Study lecture notes and problem </a:t>
            </a:r>
            <a:r>
              <a:rPr lang="en-US" dirty="0" smtClean="0">
                <a:latin typeface="Arial" charset="0"/>
              </a:rPr>
              <a:t>sets</a:t>
            </a:r>
          </a:p>
          <a:p>
            <a:pPr lvl="7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Read text only </a:t>
            </a:r>
            <a:r>
              <a:rPr lang="en-US" dirty="0" smtClean="0">
                <a:latin typeface="Arial" charset="0"/>
              </a:rPr>
              <a:t>for general context and to nail down certain details</a:t>
            </a:r>
          </a:p>
          <a:p>
            <a:pPr lvl="1"/>
            <a:r>
              <a:rPr lang="en-US" dirty="0" smtClean="0">
                <a:latin typeface="Arial" charset="0"/>
              </a:rPr>
              <a:t>like DNS resource records, header fields, etc</a:t>
            </a:r>
            <a:r>
              <a:rPr lang="en-US" dirty="0" smtClean="0">
                <a:latin typeface="Arial" charset="0"/>
              </a:rPr>
              <a:t>.</a:t>
            </a:r>
          </a:p>
          <a:p>
            <a:pPr lvl="1"/>
            <a:r>
              <a:rPr lang="en-US" dirty="0" smtClean="0">
                <a:latin typeface="Arial" charset="0"/>
              </a:rPr>
              <a:t>Wikipedia is fine too</a:t>
            </a:r>
            <a:endParaRPr lang="en-US" dirty="0" smtClean="0">
              <a:latin typeface="Arial" charset="0"/>
            </a:endParaRPr>
          </a:p>
          <a:p>
            <a:pPr lvl="8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Just because I didn’t cover it in review doesn’t mean you don’t need to know it</a:t>
            </a:r>
            <a:r>
              <a:rPr lang="en-US" dirty="0" smtClean="0">
                <a:latin typeface="Arial" charset="0"/>
              </a:rPr>
              <a:t>!</a:t>
            </a:r>
          </a:p>
          <a:p>
            <a:pPr lvl="1"/>
            <a:r>
              <a:rPr lang="en-US" dirty="0" smtClean="0">
                <a:latin typeface="Arial" charset="0"/>
              </a:rPr>
              <a:t>But if I covered it today, you should </a:t>
            </a:r>
            <a:r>
              <a:rPr lang="en-US" smtClean="0">
                <a:latin typeface="Arial" charset="0"/>
              </a:rPr>
              <a:t>know it. </a:t>
            </a:r>
            <a:endParaRPr lang="en-US" dirty="0" smtClean="0">
              <a:latin typeface="Arial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B8D66B3-0830-CB4A-848D-A777CDCBD200}" type="slidenum">
              <a:rPr lang="en-US" sz="1400" b="0">
                <a:latin typeface="Times New Roman" charset="0"/>
              </a:rPr>
              <a:pPr eaLnBrk="1" hangingPunct="1"/>
              <a:t>7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E1DF57-8E83-8745-A804-591977C7B79D}" type="slidenum">
              <a:rPr lang="en-US" sz="1400" b="0">
                <a:latin typeface="Times New Roman" charset="0"/>
              </a:rPr>
              <a:pPr eaLnBrk="1" hangingPunct="1"/>
              <a:t>70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Forwarding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893E27C-FD40-C046-B04E-4F8D9F69B6DB}" type="slidenum">
              <a:rPr lang="en-US" sz="1400" b="0">
                <a:latin typeface="Times New Roman" charset="0"/>
              </a:rPr>
              <a:pPr eaLnBrk="1" hangingPunct="1"/>
              <a:t>71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49250" name="Rectangle 2"/>
          <p:cNvSpPr>
            <a:spLocks noChangeArrowheads="1"/>
          </p:cNvSpPr>
          <p:nvPr/>
        </p:nvSpPr>
        <p:spPr bwMode="auto">
          <a:xfrm>
            <a:off x="457200" y="1676400"/>
            <a:ext cx="8305800" cy="3200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Scalability via Address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Aggregation</a:t>
            </a:r>
          </a:p>
        </p:txBody>
      </p:sp>
      <p:sp>
        <p:nvSpPr>
          <p:cNvPr id="143364" name="Oval 4"/>
          <p:cNvSpPr>
            <a:spLocks noChangeArrowheads="1"/>
          </p:cNvSpPr>
          <p:nvPr/>
        </p:nvSpPr>
        <p:spPr bwMode="auto">
          <a:xfrm>
            <a:off x="28956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5" name="Oval 5"/>
          <p:cNvSpPr>
            <a:spLocks noChangeArrowheads="1"/>
          </p:cNvSpPr>
          <p:nvPr/>
        </p:nvSpPr>
        <p:spPr bwMode="auto">
          <a:xfrm>
            <a:off x="11430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3366" name="Oval 6"/>
          <p:cNvSpPr>
            <a:spLocks noChangeArrowheads="1"/>
          </p:cNvSpPr>
          <p:nvPr/>
        </p:nvSpPr>
        <p:spPr bwMode="auto">
          <a:xfrm>
            <a:off x="48768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7" name="Oval 7"/>
          <p:cNvSpPr>
            <a:spLocks noChangeArrowheads="1"/>
          </p:cNvSpPr>
          <p:nvPr/>
        </p:nvSpPr>
        <p:spPr bwMode="auto">
          <a:xfrm>
            <a:off x="67056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1676400" y="1981200"/>
            <a:ext cx="64339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Provider is given 201.10.0.0/21     (201.10.0.x .. 201.10.7.x)</a:t>
            </a: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933450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201.10.0.0/22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2714625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201.10.4.0/24</a:t>
            </a: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4724400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201.10.5.0/24</a:t>
            </a:r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6705600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201.10.6.0/23</a:t>
            </a:r>
          </a:p>
        </p:txBody>
      </p:sp>
      <p:cxnSp>
        <p:nvCxnSpPr>
          <p:cNvPr id="143373" name="AutoShape 13"/>
          <p:cNvCxnSpPr>
            <a:cxnSpLocks noChangeShapeType="1"/>
            <a:endCxn id="143365" idx="0"/>
          </p:cNvCxnSpPr>
          <p:nvPr/>
        </p:nvCxnSpPr>
        <p:spPr bwMode="auto">
          <a:xfrm rot="10800000" flipV="1">
            <a:off x="1790700" y="2808288"/>
            <a:ext cx="1763713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374" name="AutoShape 14"/>
          <p:cNvCxnSpPr>
            <a:cxnSpLocks noChangeShapeType="1"/>
          </p:cNvCxnSpPr>
          <p:nvPr/>
        </p:nvCxnSpPr>
        <p:spPr bwMode="auto">
          <a:xfrm rot="5400000">
            <a:off x="3567907" y="2985293"/>
            <a:ext cx="838200" cy="11160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375" name="AutoShape 15"/>
          <p:cNvCxnSpPr>
            <a:cxnSpLocks noChangeShapeType="1"/>
            <a:endCxn id="143367" idx="0"/>
          </p:cNvCxnSpPr>
          <p:nvPr/>
        </p:nvCxnSpPr>
        <p:spPr bwMode="auto">
          <a:xfrm>
            <a:off x="5764213" y="2808288"/>
            <a:ext cx="1589087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376" name="AutoShape 16"/>
          <p:cNvCxnSpPr>
            <a:cxnSpLocks noChangeShapeType="1"/>
          </p:cNvCxnSpPr>
          <p:nvPr/>
        </p:nvCxnSpPr>
        <p:spPr bwMode="auto">
          <a:xfrm rot="16200000" flipH="1">
            <a:off x="4691857" y="3156744"/>
            <a:ext cx="838200" cy="750887"/>
          </a:xfrm>
          <a:prstGeom prst="bentConnector3">
            <a:avLst>
              <a:gd name="adj1" fmla="val 5151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377" name="Oval 17"/>
          <p:cNvSpPr>
            <a:spLocks noChangeArrowheads="1"/>
          </p:cNvSpPr>
          <p:nvPr/>
        </p:nvSpPr>
        <p:spPr bwMode="auto">
          <a:xfrm>
            <a:off x="3505200" y="2514600"/>
            <a:ext cx="2209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Arial" charset="0"/>
              </a:rPr>
              <a:t>Provider</a:t>
            </a:r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579438" y="5341938"/>
            <a:ext cx="8102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>
                <a:latin typeface="Helvetica" charset="0"/>
              </a:rPr>
              <a:t>Routers in the rest of the Internet just need to know how to reach </a:t>
            </a:r>
            <a:r>
              <a:rPr lang="en-US" sz="2400">
                <a:solidFill>
                  <a:srgbClr val="FF3300"/>
                </a:solidFill>
                <a:latin typeface="Helvetica" charset="0"/>
              </a:rPr>
              <a:t>201.10.0.0/21</a:t>
            </a:r>
            <a:r>
              <a:rPr lang="en-US" sz="2400">
                <a:latin typeface="Helvetica" charset="0"/>
              </a:rPr>
              <a:t>. The provider can direct the IP packets to the appropriate </a:t>
            </a:r>
            <a:r>
              <a:rPr lang="en-US" sz="2400">
                <a:solidFill>
                  <a:srgbClr val="0000FF"/>
                </a:solidFill>
                <a:latin typeface="Helvetica" charset="0"/>
              </a:rPr>
              <a:t>customer</a:t>
            </a:r>
            <a:r>
              <a:rPr lang="en-US" sz="2400">
                <a:latin typeface="Helvetica" charset="0"/>
              </a:rPr>
              <a:t>.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324600" y="3048000"/>
            <a:ext cx="243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 smtClean="0">
                <a:solidFill>
                  <a:srgbClr val="F47A00"/>
                </a:solidFill>
                <a:latin typeface="Arial" charset="0"/>
              </a:rPr>
              <a:t>Each customer</a:t>
            </a:r>
          </a:p>
          <a:p>
            <a:pPr algn="ctr"/>
            <a:r>
              <a:rPr lang="en-US" sz="1800" dirty="0" smtClean="0">
                <a:solidFill>
                  <a:srgbClr val="F47A00"/>
                </a:solidFill>
                <a:latin typeface="Arial" charset="0"/>
              </a:rPr>
              <a:t>given smaller prefix</a:t>
            </a:r>
            <a:endParaRPr lang="en-US" sz="1800" dirty="0">
              <a:solidFill>
                <a:srgbClr val="F47A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0" grpId="0" animBg="1"/>
      <p:bldP spid="143364" grpId="0" animBg="1"/>
      <p:bldP spid="143365" grpId="0" animBg="1"/>
      <p:bldP spid="143366" grpId="0" animBg="1"/>
      <p:bldP spid="143367" grpId="0" animBg="1"/>
      <p:bldP spid="143368" grpId="0"/>
      <p:bldP spid="143369" grpId="0"/>
      <p:bldP spid="143370" grpId="0"/>
      <p:bldP spid="143371" grpId="0"/>
      <p:bldP spid="143372" grpId="0"/>
      <p:bldP spid="143377" grpId="0" animBg="1"/>
      <p:bldP spid="143378" grpId="0"/>
      <p:bldP spid="2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Picture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9F345-A112-9B4C-A479-A4BF0682F2B8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sp>
        <p:nvSpPr>
          <p:cNvPr id="5" name="Cloud 4"/>
          <p:cNvSpPr/>
          <p:nvPr/>
        </p:nvSpPr>
        <p:spPr bwMode="auto">
          <a:xfrm>
            <a:off x="-152400" y="1066800"/>
            <a:ext cx="5638800" cy="38862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14400" y="1752600"/>
            <a:ext cx="2362200" cy="1219200"/>
            <a:chOff x="914400" y="1752600"/>
            <a:chExt cx="2362200" cy="1219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1752600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201.10.0/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21</a:t>
              </a:r>
              <a:r>
                <a:rPr lang="en-US" sz="1800" b="0" dirty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1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pPr algn="l"/>
              <a:r>
                <a:rPr lang="en-US" sz="1800" b="0" dirty="0" smtClean="0">
                  <a:latin typeface="Arial" charset="0"/>
                </a:rPr>
                <a:t>201.11.0/</a:t>
              </a:r>
              <a:r>
                <a:rPr lang="en-US" sz="1800" b="0" dirty="0">
                  <a:latin typeface="Arial" charset="0"/>
                </a:rPr>
                <a:t>21</a:t>
              </a:r>
              <a:r>
                <a:rPr lang="en-US" sz="1800" b="0" dirty="0"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latin typeface="+mn-lt"/>
                  <a:ea typeface="Wingdings"/>
                  <a:cs typeface="Wingdings"/>
                  <a:sym typeface="Wingdings"/>
                </a:rPr>
                <a:t>2</a:t>
              </a:r>
              <a:r>
                <a:rPr lang="en-US" sz="1800" b="0" dirty="0" smtClean="0">
                  <a:latin typeface="Arial" charset="0"/>
                </a:rPr>
                <a:t> </a:t>
              </a:r>
              <a:endParaRPr lang="en-US" sz="1800" b="0" dirty="0"/>
            </a:p>
            <a:p>
              <a:pPr algn="l"/>
              <a:r>
                <a:rPr lang="en-US" sz="1800" b="0" dirty="0" smtClean="0">
                  <a:latin typeface="Arial" charset="0"/>
                </a:rPr>
                <a:t>202/8          </a:t>
              </a:r>
              <a:r>
                <a:rPr lang="en-US" sz="1800" b="0" dirty="0" smtClean="0"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 smtClean="0">
                  <a:latin typeface="+mn-lt"/>
                  <a:ea typeface="Wingdings"/>
                  <a:cs typeface="Wingdings"/>
                  <a:sym typeface="Wingdings"/>
                </a:rPr>
                <a:t>Port 4</a:t>
              </a:r>
            </a:p>
            <a:p>
              <a:pPr algn="l"/>
              <a:r>
                <a:rPr lang="en-US" sz="1800" b="0" dirty="0" smtClean="0">
                  <a:latin typeface="+mn-lt"/>
                  <a:ea typeface="Wingdings"/>
                  <a:cs typeface="Wingdings"/>
                  <a:sym typeface="Wingdings"/>
                </a:rPr>
                <a:t>……………..</a:t>
              </a:r>
              <a:r>
                <a:rPr lang="en-US" sz="1800" b="0" dirty="0" smtClean="0">
                  <a:latin typeface="Arial" charset="0"/>
                </a:rPr>
                <a:t> </a:t>
              </a:r>
              <a:endParaRPr lang="en-US" sz="1800" b="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10200" y="4191000"/>
            <a:ext cx="2362200" cy="1219200"/>
            <a:chOff x="914400" y="1752600"/>
            <a:chExt cx="2362200" cy="1219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4400" y="1752600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201.10.0/22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1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201.10.4/24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2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201.10.5/24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3</a:t>
              </a: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201.10.6/23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29718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Internet Core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54102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ISP</a:t>
            </a:r>
            <a:endParaRPr lang="en-US" dirty="0">
              <a:latin typeface="+mn-lt"/>
            </a:endParaRPr>
          </a:p>
        </p:txBody>
      </p:sp>
      <p:cxnSp>
        <p:nvCxnSpPr>
          <p:cNvPr id="16" name="Curved Connector 15"/>
          <p:cNvCxnSpPr>
            <a:endCxn id="9" idx="1"/>
          </p:cNvCxnSpPr>
          <p:nvPr/>
        </p:nvCxnSpPr>
        <p:spPr bwMode="auto">
          <a:xfrm>
            <a:off x="3276600" y="1905000"/>
            <a:ext cx="2133600" cy="2895600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28600" y="5181600"/>
            <a:ext cx="5638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Only /21 listed in core</a:t>
            </a:r>
          </a:p>
          <a:p>
            <a:pPr algn="ctr"/>
            <a:endParaRPr lang="en-US" sz="2400" dirty="0">
              <a:latin typeface="+mn-lt"/>
            </a:endParaRPr>
          </a:p>
          <a:p>
            <a:pPr algn="ctr"/>
            <a:r>
              <a:rPr lang="en-US" sz="2400" dirty="0" smtClean="0">
                <a:latin typeface="+mn-lt"/>
              </a:rPr>
              <a:t>/22, /23, /24 only listed in ISP’s router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208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A13CA22-1275-7247-93F2-2EDC8C3E742D}" type="slidenum">
              <a:rPr lang="en-US" sz="1400" b="0">
                <a:latin typeface="Times New Roman" charset="0"/>
              </a:rPr>
              <a:pPr eaLnBrk="1" hangingPunct="1"/>
              <a:t>73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Aggregation Not Always Possible</a:t>
            </a:r>
          </a:p>
        </p:txBody>
      </p:sp>
      <p:sp>
        <p:nvSpPr>
          <p:cNvPr id="955395" name="Rectangle 3"/>
          <p:cNvSpPr>
            <a:spLocks noChangeArrowheads="1"/>
          </p:cNvSpPr>
          <p:nvPr/>
        </p:nvSpPr>
        <p:spPr bwMode="auto">
          <a:xfrm>
            <a:off x="457200" y="1393825"/>
            <a:ext cx="8305800" cy="3200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844675" y="18161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201.10.0.0/21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769938" y="4170363"/>
            <a:ext cx="1427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201.10.0.0/22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2184400" y="4175125"/>
            <a:ext cx="1427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201.10.4.0/24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3611563" y="4186238"/>
            <a:ext cx="1427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201.10.5.0/24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5026025" y="4162425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dirty="0">
                <a:solidFill>
                  <a:srgbClr val="000000"/>
                </a:solidFill>
                <a:latin typeface="Arial" charset="0"/>
              </a:rPr>
              <a:t>201.10.6.0/23</a:t>
            </a:r>
          </a:p>
        </p:txBody>
      </p:sp>
      <p:sp>
        <p:nvSpPr>
          <p:cNvPr id="145417" name="Oval 9"/>
          <p:cNvSpPr>
            <a:spLocks noChangeArrowheads="1"/>
          </p:cNvSpPr>
          <p:nvPr/>
        </p:nvSpPr>
        <p:spPr bwMode="auto">
          <a:xfrm>
            <a:off x="2359025" y="2308225"/>
            <a:ext cx="2209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Arial" charset="0"/>
              </a:rPr>
              <a:t>Provider 1</a:t>
            </a:r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2282825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914400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auto">
          <a:xfrm>
            <a:off x="3654425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Oval 13"/>
          <p:cNvSpPr>
            <a:spLocks noChangeArrowheads="1"/>
          </p:cNvSpPr>
          <p:nvPr/>
        </p:nvSpPr>
        <p:spPr bwMode="auto">
          <a:xfrm>
            <a:off x="5026025" y="3756025"/>
            <a:ext cx="1295400" cy="3810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45422" name="AutoShape 14"/>
          <p:cNvCxnSpPr>
            <a:cxnSpLocks noChangeShapeType="1"/>
            <a:stCxn id="145417" idx="2"/>
            <a:endCxn id="145419" idx="0"/>
          </p:cNvCxnSpPr>
          <p:nvPr/>
        </p:nvCxnSpPr>
        <p:spPr bwMode="auto">
          <a:xfrm rot="10800000" flipV="1">
            <a:off x="1562100" y="2613025"/>
            <a:ext cx="796925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3" name="AutoShape 15"/>
          <p:cNvCxnSpPr>
            <a:cxnSpLocks noChangeShapeType="1"/>
            <a:stCxn id="145417" idx="4"/>
          </p:cNvCxnSpPr>
          <p:nvPr/>
        </p:nvCxnSpPr>
        <p:spPr bwMode="auto">
          <a:xfrm rot="5400000">
            <a:off x="2715418" y="3018632"/>
            <a:ext cx="849313" cy="647700"/>
          </a:xfrm>
          <a:prstGeom prst="bentConnector3">
            <a:avLst>
              <a:gd name="adj1" fmla="val 4990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4" name="AutoShape 16"/>
          <p:cNvCxnSpPr>
            <a:cxnSpLocks noChangeShapeType="1"/>
            <a:stCxn id="145417" idx="6"/>
          </p:cNvCxnSpPr>
          <p:nvPr/>
        </p:nvCxnSpPr>
        <p:spPr bwMode="auto">
          <a:xfrm>
            <a:off x="4568825" y="2613025"/>
            <a:ext cx="955675" cy="1143000"/>
          </a:xfrm>
          <a:prstGeom prst="bentConnector2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5" name="AutoShape 17"/>
          <p:cNvCxnSpPr>
            <a:cxnSpLocks noChangeShapeType="1"/>
          </p:cNvCxnSpPr>
          <p:nvPr/>
        </p:nvCxnSpPr>
        <p:spPr bwMode="auto">
          <a:xfrm rot="16200000" flipH="1">
            <a:off x="3534569" y="2961481"/>
            <a:ext cx="838200" cy="750888"/>
          </a:xfrm>
          <a:prstGeom prst="bentConnector3">
            <a:avLst>
              <a:gd name="adj1" fmla="val 5151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6" name="AutoShape 18"/>
          <p:cNvCxnSpPr>
            <a:cxnSpLocks noChangeShapeType="1"/>
            <a:endCxn id="145421" idx="0"/>
          </p:cNvCxnSpPr>
          <p:nvPr/>
        </p:nvCxnSpPr>
        <p:spPr bwMode="auto">
          <a:xfrm rot="5400000">
            <a:off x="5311775" y="2974975"/>
            <a:ext cx="1143000" cy="419100"/>
          </a:xfrm>
          <a:prstGeom prst="bentConnector3">
            <a:avLst>
              <a:gd name="adj1" fmla="val -1394"/>
            </a:avLst>
          </a:prstGeom>
          <a:noFill/>
          <a:ln w="25400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427" name="Line 19"/>
          <p:cNvSpPr>
            <a:spLocks noChangeShapeType="1"/>
          </p:cNvSpPr>
          <p:nvPr/>
        </p:nvSpPr>
        <p:spPr bwMode="auto">
          <a:xfrm flipV="1">
            <a:off x="3436938" y="1698625"/>
            <a:ext cx="0" cy="611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28" name="Line 20"/>
          <p:cNvSpPr>
            <a:spLocks noChangeShapeType="1"/>
          </p:cNvSpPr>
          <p:nvPr/>
        </p:nvSpPr>
        <p:spPr bwMode="auto">
          <a:xfrm flipV="1">
            <a:off x="7159625" y="1698625"/>
            <a:ext cx="0" cy="611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29" name="Oval 21"/>
          <p:cNvSpPr>
            <a:spLocks noChangeArrowheads="1"/>
          </p:cNvSpPr>
          <p:nvPr/>
        </p:nvSpPr>
        <p:spPr bwMode="auto">
          <a:xfrm>
            <a:off x="6092825" y="2308225"/>
            <a:ext cx="2209800" cy="6096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Arial" charset="0"/>
              </a:rPr>
              <a:t>Provider 2</a:t>
            </a:r>
          </a:p>
        </p:txBody>
      </p:sp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461963" y="5006975"/>
            <a:ext cx="83343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i="1">
                <a:latin typeface="Helvetica" charset="0"/>
              </a:rPr>
              <a:t>Multi-homed</a:t>
            </a:r>
            <a:r>
              <a:rPr lang="en-US" sz="2400">
                <a:latin typeface="Helvetica" charset="0"/>
              </a:rPr>
              <a:t> customer with 201.10.6.0/23 has two providers.  Other parts of the Internet need to know how to reach these destinations through </a:t>
            </a:r>
            <a:r>
              <a:rPr lang="en-US" sz="2400" i="1">
                <a:latin typeface="Helvetica" charset="0"/>
              </a:rPr>
              <a:t>both</a:t>
            </a:r>
            <a:r>
              <a:rPr lang="en-US" sz="2400">
                <a:latin typeface="Helvetica" charset="0"/>
              </a:rPr>
              <a:t> providers.</a:t>
            </a:r>
          </a:p>
          <a:p>
            <a:pPr algn="ctr" eaLnBrk="1" hangingPunct="1"/>
            <a:r>
              <a:rPr lang="en-US" sz="2400">
                <a:latin typeface="Helvetica" charset="0"/>
                <a:sym typeface="Symbol" charset="0"/>
              </a:rPr>
              <a:t></a:t>
            </a:r>
            <a:r>
              <a:rPr lang="en-US" sz="2400">
                <a:latin typeface="Helvetica" charset="0"/>
              </a:rPr>
              <a:t> /23 route must be globally visible</a:t>
            </a:r>
          </a:p>
        </p:txBody>
      </p:sp>
    </p:spTree>
    <p:extLst>
      <p:ext uri="{BB962C8B-B14F-4D97-AF65-F5344CB8AC3E}">
        <p14:creationId xmlns:p14="http://schemas.microsoft.com/office/powerpoint/2010/main" val="310077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Multihoming</a:t>
            </a:r>
            <a:r>
              <a:rPr lang="en-US" dirty="0" smtClean="0"/>
              <a:t> Global Picture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9F345-A112-9B4C-A479-A4BF0682F2B8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  <p:sp>
        <p:nvSpPr>
          <p:cNvPr id="5" name="Cloud 4"/>
          <p:cNvSpPr/>
          <p:nvPr/>
        </p:nvSpPr>
        <p:spPr bwMode="auto">
          <a:xfrm>
            <a:off x="-152400" y="1066800"/>
            <a:ext cx="5638800" cy="38862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14400" y="1752600"/>
            <a:ext cx="2362200" cy="1219200"/>
            <a:chOff x="914400" y="1752600"/>
            <a:chExt cx="2362200" cy="1219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1752600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201.10.0/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21</a:t>
              </a:r>
              <a:r>
                <a:rPr lang="en-US" sz="1800" b="0" dirty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1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pPr algn="l"/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201.10.6/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</a:rPr>
                <a:t>23</a:t>
              </a:r>
              <a:r>
                <a:rPr lang="en-US" sz="1800" b="0" dirty="0">
                  <a:solidFill>
                    <a:srgbClr val="F47A00"/>
                  </a:solidFill>
                  <a:latin typeface="Arial" charset="0"/>
                  <a:sym typeface="Wingdings"/>
                </a:rPr>
                <a:t>Port 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  <a:sym typeface="Wingdings"/>
                </a:rPr>
                <a:t>2</a:t>
              </a:r>
            </a:p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201.11.0/21</a:t>
              </a:r>
              <a:r>
                <a:rPr lang="en-US" sz="1800" b="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3</a:t>
              </a:r>
              <a:r>
                <a:rPr lang="en-US" sz="1800" b="0" dirty="0" smtClean="0">
                  <a:solidFill>
                    <a:srgbClr val="000000"/>
                  </a:solidFill>
                  <a:latin typeface="+mn-lt"/>
                </a:rPr>
                <a:t> 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  <a:p>
              <a:pPr algn="ctr"/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……………..</a:t>
              </a:r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10200" y="4191000"/>
            <a:ext cx="2362200" cy="1219200"/>
            <a:chOff x="914400" y="1752600"/>
            <a:chExt cx="2362200" cy="1219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4400" y="1752600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201.10.0/22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1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201.10.4/24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2</a:t>
              </a:r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 </a:t>
              </a:r>
              <a:endParaRPr lang="en-US" sz="1800" b="0" dirty="0">
                <a:solidFill>
                  <a:srgbClr val="F47A00"/>
                </a:solidFill>
              </a:endParaRP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201.10.5/24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 smtClean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3</a:t>
              </a:r>
            </a:p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201.10.6/23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3400" y="29718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Internet Core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54102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ISP1</a:t>
            </a:r>
            <a:endParaRPr lang="en-US" dirty="0"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91200" y="1600200"/>
            <a:ext cx="2362200" cy="1477328"/>
            <a:chOff x="914400" y="1752600"/>
            <a:chExt cx="2362200" cy="1477328"/>
          </a:xfrm>
        </p:grpSpPr>
        <p:sp>
          <p:nvSpPr>
            <p:cNvPr id="14" name="Rectangle 13"/>
            <p:cNvSpPr/>
            <p:nvPr/>
          </p:nvSpPr>
          <p:spPr bwMode="auto">
            <a:xfrm>
              <a:off x="914400" y="1752600"/>
              <a:ext cx="2362200" cy="1219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4400" y="1752600"/>
              <a:ext cx="2286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F47A00"/>
                  </a:solidFill>
                  <a:latin typeface="Arial" charset="0"/>
                </a:rPr>
                <a:t>201.10.6/23</a:t>
              </a:r>
              <a:r>
                <a:rPr lang="en-US" sz="1800" b="0" dirty="0" smtClean="0">
                  <a:solidFill>
                    <a:srgbClr val="F47A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F47A00"/>
                  </a:solidFill>
                  <a:latin typeface="+mn-lt"/>
                  <a:ea typeface="Wingdings"/>
                  <a:cs typeface="Wingdings"/>
                  <a:sym typeface="Wingdings"/>
                </a:rPr>
                <a:t>Port 1</a:t>
              </a:r>
              <a:endParaRPr lang="en-US" sz="1800" b="0" dirty="0" smtClean="0">
                <a:solidFill>
                  <a:srgbClr val="F47A00"/>
                </a:solidFill>
                <a:latin typeface="+mn-lt"/>
                <a:ea typeface="Wingdings"/>
                <a:cs typeface="Wingdings"/>
                <a:sym typeface="Wingdings"/>
              </a:endParaRPr>
            </a:p>
            <a:p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201.11.0/21</a:t>
              </a:r>
              <a:r>
                <a:rPr lang="en-US" sz="1800" b="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Port 2</a:t>
              </a:r>
            </a:p>
            <a:p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201.12.0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/21Port 3</a:t>
              </a:r>
            </a:p>
            <a:p>
              <a:r>
                <a:rPr lang="en-US" sz="1800" b="0" dirty="0" smtClean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201.13.0</a:t>
              </a:r>
              <a:r>
                <a:rPr lang="en-US" sz="1800" b="0" dirty="0">
                  <a:solidFill>
                    <a:srgbClr val="000000"/>
                  </a:solidFill>
                  <a:latin typeface="+mn-lt"/>
                  <a:ea typeface="Wingdings"/>
                  <a:cs typeface="Wingdings"/>
                  <a:sym typeface="Wingdings"/>
                </a:rPr>
                <a:t>/21Port 4</a:t>
              </a:r>
            </a:p>
            <a:p>
              <a:endParaRPr lang="en-US" sz="1800" b="0" dirty="0">
                <a:solidFill>
                  <a:srgbClr val="F47A00"/>
                </a:solidFill>
                <a:latin typeface="+mn-lt"/>
                <a:ea typeface="Wingdings"/>
                <a:cs typeface="Wingdings"/>
                <a:sym typeface="Wingdings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486400" y="28002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Router in ISP2</a:t>
            </a:r>
            <a:endParaRPr lang="en-US" dirty="0">
              <a:latin typeface="+mn-lt"/>
            </a:endParaRPr>
          </a:p>
        </p:txBody>
      </p:sp>
      <p:cxnSp>
        <p:nvCxnSpPr>
          <p:cNvPr id="17" name="Curved Connector 15"/>
          <p:cNvCxnSpPr/>
          <p:nvPr/>
        </p:nvCxnSpPr>
        <p:spPr bwMode="auto">
          <a:xfrm>
            <a:off x="3276600" y="2209800"/>
            <a:ext cx="2133600" cy="2590800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Curved Connector 15"/>
          <p:cNvCxnSpPr/>
          <p:nvPr/>
        </p:nvCxnSpPr>
        <p:spPr bwMode="auto">
          <a:xfrm flipV="1">
            <a:off x="3276600" y="1828800"/>
            <a:ext cx="2514600" cy="381000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Curved Connector 15"/>
          <p:cNvCxnSpPr/>
          <p:nvPr/>
        </p:nvCxnSpPr>
        <p:spPr bwMode="auto">
          <a:xfrm>
            <a:off x="3276600" y="1981200"/>
            <a:ext cx="2133600" cy="2590800"/>
          </a:xfrm>
          <a:prstGeom prst="straightConnector1">
            <a:avLst/>
          </a:prstGeom>
          <a:noFill/>
          <a:ln w="12700" cap="flat" cmpd="sng" algn="ctr">
            <a:solidFill>
              <a:srgbClr val="FC0128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09224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 smtClean="0"/>
              <a:t>Port 1</a:t>
            </a:r>
          </a:p>
          <a:p>
            <a:r>
              <a:rPr lang="en-US" dirty="0" smtClean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  <a:endParaRPr lang="en-US" dirty="0" smtClean="0"/>
          </a:p>
          <a:p>
            <a:r>
              <a:rPr lang="en-US" dirty="0" smtClean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1</a:t>
            </a:r>
          </a:p>
          <a:p>
            <a:r>
              <a:rPr lang="en-US" dirty="0" smtClean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F44E8E-DC5C-6947-B36B-8F901A94CD9C}" type="slidenum">
              <a:rPr lang="en-US" sz="1400" b="0">
                <a:latin typeface="Times New Roman" charset="0"/>
              </a:rPr>
              <a:pPr eaLnBrk="1" hangingPunct="1"/>
              <a:t>76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Prefix Tree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1147763" y="4230688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00*</a:t>
            </a:r>
            <a:endParaRPr lang="en-US" dirty="0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381000" y="5037138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1800225" y="5075238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57162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 flipH="1">
            <a:off x="76517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60960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165735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33575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01*</a:t>
            </a:r>
            <a:endParaRPr lang="en-US" dirty="0"/>
          </a:p>
        </p:txBody>
      </p:sp>
      <p:sp>
        <p:nvSpPr>
          <p:cNvPr id="50" name="Oval 7"/>
          <p:cNvSpPr>
            <a:spLocks noChangeArrowheads="1"/>
          </p:cNvSpPr>
          <p:nvPr/>
        </p:nvSpPr>
        <p:spPr bwMode="auto">
          <a:xfrm>
            <a:off x="2590800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4010025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37814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1"/>
          <p:cNvSpPr>
            <a:spLocks noChangeShapeType="1"/>
          </p:cNvSpPr>
          <p:nvPr/>
        </p:nvSpPr>
        <p:spPr bwMode="auto">
          <a:xfrm flipH="1">
            <a:off x="29749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28194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38671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57" name="Oval 6"/>
          <p:cNvSpPr>
            <a:spLocks noChangeArrowheads="1"/>
          </p:cNvSpPr>
          <p:nvPr/>
        </p:nvSpPr>
        <p:spPr bwMode="auto">
          <a:xfrm>
            <a:off x="7762876" y="42672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11*</a:t>
            </a:r>
          </a:p>
        </p:txBody>
      </p:sp>
      <p:sp>
        <p:nvSpPr>
          <p:cNvPr id="58" name="Oval 7"/>
          <p:cNvSpPr>
            <a:spLocks noChangeArrowheads="1"/>
          </p:cNvSpPr>
          <p:nvPr/>
        </p:nvSpPr>
        <p:spPr bwMode="auto">
          <a:xfrm>
            <a:off x="6996113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8415338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>
            <a:off x="818673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1"/>
          <p:cNvSpPr>
            <a:spLocks noChangeShapeType="1"/>
          </p:cNvSpPr>
          <p:nvPr/>
        </p:nvSpPr>
        <p:spPr bwMode="auto">
          <a:xfrm flipH="1">
            <a:off x="738028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722471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827246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65" name="Oval 6"/>
          <p:cNvSpPr>
            <a:spLocks noChangeArrowheads="1"/>
          </p:cNvSpPr>
          <p:nvPr/>
        </p:nvSpPr>
        <p:spPr bwMode="auto">
          <a:xfrm>
            <a:off x="55673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10*</a:t>
            </a:r>
            <a:endParaRPr lang="en-US" dirty="0"/>
          </a:p>
        </p:txBody>
      </p:sp>
      <p:sp>
        <p:nvSpPr>
          <p:cNvPr id="66" name="Oval 7"/>
          <p:cNvSpPr>
            <a:spLocks noChangeArrowheads="1"/>
          </p:cNvSpPr>
          <p:nvPr/>
        </p:nvSpPr>
        <p:spPr bwMode="auto">
          <a:xfrm>
            <a:off x="4800600" y="50736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7" name="Oval 8"/>
          <p:cNvSpPr>
            <a:spLocks noChangeArrowheads="1"/>
          </p:cNvSpPr>
          <p:nvPr/>
        </p:nvSpPr>
        <p:spPr bwMode="auto">
          <a:xfrm>
            <a:off x="6219825" y="51117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101</a:t>
            </a:r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>
            <a:off x="59912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 flipH="1">
            <a:off x="51847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0292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60769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2290763" y="34290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0**</a:t>
            </a:r>
            <a:endParaRPr lang="en-US" dirty="0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>
            <a:off x="2714625" y="3775075"/>
            <a:ext cx="714375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1600200" y="3775075"/>
            <a:ext cx="730250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16764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9400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2" name="Line 10"/>
          <p:cNvSpPr>
            <a:spLocks noChangeShapeType="1"/>
          </p:cNvSpPr>
          <p:nvPr/>
        </p:nvSpPr>
        <p:spPr bwMode="auto">
          <a:xfrm>
            <a:off x="7196138" y="3775075"/>
            <a:ext cx="652462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74358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***</a:t>
            </a:r>
            <a:endParaRPr lang="en-US" dirty="0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 flipH="1">
            <a:off x="2743200" y="2555875"/>
            <a:ext cx="1720850" cy="1025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3200400" y="257492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3886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244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P2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960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20000" y="4724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302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F44E8E-DC5C-6947-B36B-8F901A94CD9C}" type="slidenum">
              <a:rPr lang="en-US" sz="1400" b="0">
                <a:latin typeface="Times New Roman" charset="0"/>
              </a:rPr>
              <a:pPr eaLnBrk="1" hangingPunct="1"/>
              <a:t>77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More Compact Representation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" name="Oval 6"/>
          <p:cNvSpPr>
            <a:spLocks noChangeArrowheads="1"/>
          </p:cNvSpPr>
          <p:nvPr/>
        </p:nvSpPr>
        <p:spPr bwMode="auto">
          <a:xfrm>
            <a:off x="55673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10*</a:t>
            </a:r>
            <a:endParaRPr lang="en-US" dirty="0"/>
          </a:p>
        </p:txBody>
      </p:sp>
      <p:sp>
        <p:nvSpPr>
          <p:cNvPr id="66" name="Oval 7"/>
          <p:cNvSpPr>
            <a:spLocks noChangeArrowheads="1"/>
          </p:cNvSpPr>
          <p:nvPr/>
        </p:nvSpPr>
        <p:spPr bwMode="auto">
          <a:xfrm>
            <a:off x="4800600" y="50736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 flipH="1">
            <a:off x="51847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0292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***</a:t>
            </a:r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7800" y="5029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P2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2209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895600"/>
            <a:ext cx="5562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+mn-lt"/>
              </a:rPr>
              <a:t>Record port associated with first match, and only over-ride when it matches another prefix during walk down tree</a:t>
            </a:r>
            <a:endParaRPr lang="en-US" sz="2400" b="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8600" y="44958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This is longest prefix match (LPM)</a:t>
            </a:r>
            <a:endParaRPr lang="en-US" sz="2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105400" y="12954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+mn-lt"/>
              </a:rPr>
              <a:t>If you ever leave path, you are done, last matched prefix is answer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521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4" grpId="0"/>
      <p:bldP spid="8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Prefix Match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>
                <a:latin typeface="Monaco"/>
                <a:cs typeface="Monaco"/>
              </a:rPr>
              <a:t>  ***</a:t>
            </a:r>
            <a:r>
              <a:rPr lang="en-US" dirty="0"/>
              <a:t>	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 smtClean="0"/>
              <a:t>Port 1</a:t>
            </a:r>
          </a:p>
          <a:p>
            <a:r>
              <a:rPr lang="en-US" dirty="0" smtClean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2</a:t>
            </a:r>
          </a:p>
          <a:p>
            <a:endParaRPr lang="en-US" dirty="0"/>
          </a:p>
          <a:p>
            <a:r>
              <a:rPr lang="en-US" dirty="0" smtClean="0"/>
              <a:t>If address matches both, then take longest match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49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E1DF57-8E83-8745-A804-591977C7B79D}" type="slidenum">
              <a:rPr lang="en-US" sz="1400" b="0">
                <a:latin typeface="Times New Roman" charset="0"/>
              </a:rPr>
              <a:pPr eaLnBrk="1" hangingPunct="1"/>
              <a:t>79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Transport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Things You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 dirty="0" smtClean="0">
                <a:latin typeface="Helvetica" charset="0"/>
                <a:ea typeface="ＭＳ Ｐゴシック" charset="0"/>
                <a:cs typeface="ＭＳ Ｐゴシック" charset="0"/>
              </a:rPr>
              <a:t>t 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Need to Know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The exact layout of packet headers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Know what the fields do, not where they are located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etails of HTTP, CDNs, caching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Those are for the final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Mathematics of M/M/1 queues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72C6CB4-C489-5343-853D-124A623237FA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Transport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common end-to-end services for app layer</a:t>
            </a:r>
          </a:p>
          <a:p>
            <a:pPr lvl="1"/>
            <a:r>
              <a:rPr lang="en-US" b="1" dirty="0" smtClean="0"/>
              <a:t>Deal with network on behalf of applications</a:t>
            </a:r>
          </a:p>
          <a:p>
            <a:pPr lvl="1"/>
            <a:r>
              <a:rPr lang="en-US" b="1" dirty="0" smtClean="0"/>
              <a:t>Deal with applications on behalf of networks</a:t>
            </a:r>
          </a:p>
          <a:p>
            <a:pPr lvl="1"/>
            <a:endParaRPr lang="en-US" dirty="0"/>
          </a:p>
          <a:p>
            <a:r>
              <a:rPr lang="en-US" dirty="0" smtClean="0"/>
              <a:t>Could have been built into apps, but want common implementations to make app development easier</a:t>
            </a:r>
          </a:p>
          <a:p>
            <a:pPr lvl="1"/>
            <a:r>
              <a:rPr lang="en-US" dirty="0" smtClean="0"/>
              <a:t>Since TCP runs on end host, this is about software modularity, not overall network architecture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1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DF34D7-F9A1-8445-91F5-CAF39C495FB2}" type="slidenum">
              <a:rPr lang="en-US" sz="1400" b="0">
                <a:latin typeface="Times New Roman" charset="0"/>
              </a:rPr>
              <a:pPr eaLnBrk="1" hangingPunct="1"/>
              <a:t>81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26722" name="Rectangle 2"/>
          <p:cNvSpPr>
            <a:spLocks noChangeArrowheads="1"/>
          </p:cNvSpPr>
          <p:nvPr/>
        </p:nvSpPr>
        <p:spPr bwMode="auto">
          <a:xfrm>
            <a:off x="615950" y="15081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Header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3716338" y="1874838"/>
            <a:ext cx="1497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Source port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5849938" y="1874838"/>
            <a:ext cx="19637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Destination port</a:t>
            </a:r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4630738" y="2408238"/>
            <a:ext cx="2260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4630738" y="2865438"/>
            <a:ext cx="21177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Acknowledgment</a:t>
            </a:r>
          </a:p>
        </p:txBody>
      </p:sp>
      <p:sp>
        <p:nvSpPr>
          <p:cNvPr id="34829" name="Rectangle 12"/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3"/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5838825" y="3349625"/>
            <a:ext cx="2301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Advertised window</a:t>
            </a:r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HdrLen</a:t>
            </a:r>
          </a:p>
        </p:txBody>
      </p:sp>
      <p:sp>
        <p:nvSpPr>
          <p:cNvPr id="34833" name="Line 16"/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Line 17"/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Text Box 18"/>
          <p:cNvSpPr txBox="1">
            <a:spLocks noChangeArrowheads="1"/>
          </p:cNvSpPr>
          <p:nvPr/>
        </p:nvSpPr>
        <p:spPr bwMode="auto">
          <a:xfrm>
            <a:off x="4919663" y="3363913"/>
            <a:ext cx="8048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Flags</a:t>
            </a:r>
          </a:p>
        </p:txBody>
      </p:sp>
      <p:sp>
        <p:nvSpPr>
          <p:cNvPr id="34836" name="Text Box 19"/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4837" name="Rectangle 20"/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Rectangle 21"/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Text Box 22"/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34840" name="Text Box 23"/>
          <p:cNvSpPr txBox="1">
            <a:spLocks noChangeArrowheads="1"/>
          </p:cNvSpPr>
          <p:nvPr/>
        </p:nvSpPr>
        <p:spPr bwMode="auto">
          <a:xfrm>
            <a:off x="6062663" y="3897313"/>
            <a:ext cx="17938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Urgent pointer</a:t>
            </a:r>
          </a:p>
        </p:txBody>
      </p:sp>
      <p:sp>
        <p:nvSpPr>
          <p:cNvPr id="34841" name="Rectangle 24"/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Text Box 25"/>
          <p:cNvSpPr txBox="1">
            <a:spLocks noChangeArrowheads="1"/>
          </p:cNvSpPr>
          <p:nvPr/>
        </p:nvSpPr>
        <p:spPr bwMode="auto">
          <a:xfrm>
            <a:off x="4783138" y="4389438"/>
            <a:ext cx="218916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Options (variable)</a:t>
            </a:r>
          </a:p>
        </p:txBody>
      </p:sp>
      <p:sp>
        <p:nvSpPr>
          <p:cNvPr id="34843" name="Rectangle 26"/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03126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arrives:</a:t>
            </a:r>
          </a:p>
          <a:p>
            <a:pPr lvl="1"/>
            <a:r>
              <a:rPr lang="en-US" dirty="0" err="1" smtClean="0"/>
              <a:t>Seq</a:t>
            </a:r>
            <a:r>
              <a:rPr lang="en-US" dirty="0" smtClean="0"/>
              <a:t>: 2323</a:t>
            </a:r>
          </a:p>
          <a:p>
            <a:pPr lvl="1"/>
            <a:r>
              <a:rPr lang="en-US" dirty="0" err="1" smtClean="0"/>
              <a:t>Ack</a:t>
            </a:r>
            <a:r>
              <a:rPr lang="en-US" dirty="0" smtClean="0"/>
              <a:t>: 4001</a:t>
            </a:r>
          </a:p>
          <a:p>
            <a:pPr lvl="1"/>
            <a:r>
              <a:rPr lang="en-US" dirty="0" smtClean="0"/>
              <a:t>W=3000</a:t>
            </a:r>
          </a:p>
          <a:p>
            <a:pPr lvl="1"/>
            <a:r>
              <a:rPr lang="en-US" dirty="0" smtClean="0"/>
              <a:t>[no payload]</a:t>
            </a:r>
          </a:p>
          <a:p>
            <a:pPr lvl="1"/>
            <a:endParaRPr lang="en-US" dirty="0"/>
          </a:p>
          <a:p>
            <a:r>
              <a:rPr lang="en-US" dirty="0" smtClean="0"/>
              <a:t>Appropriate response?</a:t>
            </a:r>
          </a:p>
          <a:p>
            <a:pPr lvl="1"/>
            <a:r>
              <a:rPr lang="en-US" dirty="0" err="1" smtClean="0"/>
              <a:t>Seq</a:t>
            </a:r>
            <a:r>
              <a:rPr lang="en-US" dirty="0" smtClean="0"/>
              <a:t>: 4001, payload: 4001-8000</a:t>
            </a:r>
          </a:p>
          <a:p>
            <a:pPr lvl="1"/>
            <a:r>
              <a:rPr lang="en-US" dirty="0" err="1" smtClean="0"/>
              <a:t>Seq</a:t>
            </a:r>
            <a:r>
              <a:rPr lang="en-US" dirty="0" smtClean="0"/>
              <a:t>: 2001, payload: 2001-5000</a:t>
            </a:r>
          </a:p>
          <a:p>
            <a:pPr lvl="1"/>
            <a:r>
              <a:rPr lang="en-US" dirty="0" err="1" smtClean="0"/>
              <a:t>Seq</a:t>
            </a:r>
            <a:r>
              <a:rPr lang="en-US" dirty="0" smtClean="0"/>
              <a:t>: 4001, payload: 4001-5000</a:t>
            </a:r>
          </a:p>
          <a:p>
            <a:pPr lvl="1"/>
            <a:r>
              <a:rPr lang="en-US" dirty="0" err="1" smtClean="0"/>
              <a:t>Seq</a:t>
            </a:r>
            <a:r>
              <a:rPr lang="en-US" dirty="0" smtClean="0"/>
              <a:t>: 5001, payload: 5001-6000</a:t>
            </a:r>
          </a:p>
          <a:p>
            <a:pPr lvl="1"/>
            <a:r>
              <a:rPr lang="en-US" dirty="0" err="1" smtClean="0"/>
              <a:t>Seq</a:t>
            </a:r>
            <a:r>
              <a:rPr lang="en-US" dirty="0" smtClean="0"/>
              <a:t>: 8001, payload: 8001-9000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9D7D-CD46-A340-A1D8-BC4BFD5FE6A0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4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C11ACD-F9F1-0B48-8AB8-1526F2D80278}" type="slidenum">
              <a:rPr lang="en-US" sz="1400" b="0">
                <a:latin typeface="Times New Roman" charset="0"/>
              </a:rPr>
              <a:pPr eaLnBrk="1" hangingPunct="1"/>
              <a:t>83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Advertised Window Limits Rate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ender </a:t>
            </a:r>
            <a:r>
              <a:rPr lang="en-US" dirty="0">
                <a:latin typeface="Arial" charset="0"/>
                <a:cs typeface="Arial" charset="0"/>
              </a:rPr>
              <a:t>can send no faster than W/RTT bytes/</a:t>
            </a:r>
            <a:r>
              <a:rPr lang="en-US" dirty="0" smtClean="0">
                <a:latin typeface="Arial" charset="0"/>
                <a:cs typeface="Arial" charset="0"/>
              </a:rPr>
              <a:t>sec</a:t>
            </a: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In ideal case, throughput = MIN [W/RTT, B]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Where B is bottleneck on path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6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9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Good Luck on Thursday!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D10FB-28FD-1C4C-9B29-57F617E8E998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15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610600" cy="1470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Homework #2</a:t>
            </a:r>
            <a:endParaRPr lang="en-US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349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FA0F195-0307-ED4C-8161-8CDC822E097D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65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16907</TotalTime>
  <Words>3425</Words>
  <Application>Microsoft Macintosh PowerPoint</Application>
  <PresentationFormat>On-screen Show (4:3)</PresentationFormat>
  <Paragraphs>914</Paragraphs>
  <Slides>84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6" baseType="lpstr">
      <vt:lpstr>cs426</vt:lpstr>
      <vt:lpstr>Clip</vt:lpstr>
      <vt:lpstr>Midterm Review</vt:lpstr>
      <vt:lpstr>Midterm Logistics</vt:lpstr>
      <vt:lpstr>The test is long….(~20 pages)</vt:lpstr>
      <vt:lpstr>Today</vt:lpstr>
      <vt:lpstr>Midterm Review</vt:lpstr>
      <vt:lpstr>My General Philosophy on Tests</vt:lpstr>
      <vt:lpstr>General Guidelines</vt:lpstr>
      <vt:lpstr>Things You Don’t Need to Know</vt:lpstr>
      <vt:lpstr>Homework #2</vt:lpstr>
      <vt:lpstr>Scores are high except on….</vt:lpstr>
      <vt:lpstr>One Positive Aspect of Reviews</vt:lpstr>
      <vt:lpstr>Putting It All Together</vt:lpstr>
      <vt:lpstr>Packet Headers</vt:lpstr>
      <vt:lpstr>What headers are present?</vt:lpstr>
      <vt:lpstr>Headers from outermost inwards</vt:lpstr>
      <vt:lpstr>Layer Encapsulation</vt:lpstr>
      <vt:lpstr>Putting It All Together</vt:lpstr>
      <vt:lpstr>Opening laptop, making Web request</vt:lpstr>
      <vt:lpstr>What messages do you need?</vt:lpstr>
      <vt:lpstr>At a high level….</vt:lpstr>
      <vt:lpstr>What protocols are used?</vt:lpstr>
      <vt:lpstr>Working our way through answer…</vt:lpstr>
      <vt:lpstr>Continuing</vt:lpstr>
      <vt:lpstr>How Does Resolution Happen?</vt:lpstr>
      <vt:lpstr>DNS Resource Records</vt:lpstr>
      <vt:lpstr>Continuing</vt:lpstr>
      <vt:lpstr>How Did We Get to the Internet Design?</vt:lpstr>
      <vt:lpstr>First Step: Basic Decisions</vt:lpstr>
      <vt:lpstr>Second Step: Architectural Principles</vt:lpstr>
      <vt:lpstr>These principles drove the design…</vt:lpstr>
      <vt:lpstr>Who Does What?</vt:lpstr>
      <vt:lpstr>Third Step: Design Challenges</vt:lpstr>
      <vt:lpstr>Two Layers We Don’t Worry About</vt:lpstr>
      <vt:lpstr>Datalink and Network Layers</vt:lpstr>
      <vt:lpstr>Transport Layer</vt:lpstr>
      <vt:lpstr>We Only Have Two Design Challenges</vt:lpstr>
      <vt:lpstr>Routing and Reliability</vt:lpstr>
      <vt:lpstr>Missing Pieces</vt:lpstr>
      <vt:lpstr>Some General Themes</vt:lpstr>
      <vt:lpstr>General Rules of System Design</vt:lpstr>
      <vt:lpstr>The Paradox of Internet Traffic</vt:lpstr>
      <vt:lpstr>A Common Pattern…..</vt:lpstr>
      <vt:lpstr>Little’s Law (1961)</vt:lpstr>
      <vt:lpstr>Routing</vt:lpstr>
      <vt:lpstr>How Can You Avoid Loops?</vt:lpstr>
      <vt:lpstr>Easiest Way to Avoid Loops</vt:lpstr>
      <vt:lpstr>A Spanning Tree</vt:lpstr>
      <vt:lpstr>Clarification</vt:lpstr>
      <vt:lpstr>Self-Learning Switch</vt:lpstr>
      <vt:lpstr>Self Learning: Handling Misses</vt:lpstr>
      <vt:lpstr>General Rule</vt:lpstr>
      <vt:lpstr>Core of Real Architecture</vt:lpstr>
      <vt:lpstr>IP Packet Header</vt:lpstr>
      <vt:lpstr>IP Packet Structure</vt:lpstr>
      <vt:lpstr>IPv4 and IPv6 Header Comparison</vt:lpstr>
      <vt:lpstr>Summary of Changes</vt:lpstr>
      <vt:lpstr>Philosophy of Changes</vt:lpstr>
      <vt:lpstr>Comparison of Design Philosophy</vt:lpstr>
      <vt:lpstr>Addressing</vt:lpstr>
      <vt:lpstr>Original Internet Addresses</vt:lpstr>
      <vt:lpstr>Next Design: Classful Addressing</vt:lpstr>
      <vt:lpstr>Classful Addressing (cont’d)</vt:lpstr>
      <vt:lpstr>Today’s Addressing: CIDR</vt:lpstr>
      <vt:lpstr>CIDR Addressing</vt:lpstr>
      <vt:lpstr>Obtaining a Block of Addresses</vt:lpstr>
      <vt:lpstr>DHCP and NAT</vt:lpstr>
      <vt:lpstr>Dynamic Host Configuration Protocol</vt:lpstr>
      <vt:lpstr>Network Address Translation (NAT)</vt:lpstr>
      <vt:lpstr>NAT (cont’d)</vt:lpstr>
      <vt:lpstr>Forwarding</vt:lpstr>
      <vt:lpstr>Scalability via Address Aggregation</vt:lpstr>
      <vt:lpstr>Global Picture</vt:lpstr>
      <vt:lpstr>Aggregation Not Always Possible</vt:lpstr>
      <vt:lpstr>Multihoming Global Picture</vt:lpstr>
      <vt:lpstr>Simple Example</vt:lpstr>
      <vt:lpstr>Prefix Tree</vt:lpstr>
      <vt:lpstr>More Compact Representation</vt:lpstr>
      <vt:lpstr>Longest Prefix Match Representation</vt:lpstr>
      <vt:lpstr>Transport</vt:lpstr>
      <vt:lpstr>Role of Transport Layer</vt:lpstr>
      <vt:lpstr>TCP Header</vt:lpstr>
      <vt:lpstr>Example</vt:lpstr>
      <vt:lpstr>Advertised Window Limits Rate</vt:lpstr>
      <vt:lpstr>Good Luck on Thursday!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Scott Shenker</cp:lastModifiedBy>
  <cp:revision>387</cp:revision>
  <cp:lastPrinted>2012-10-09T12:01:46Z</cp:lastPrinted>
  <dcterms:modified xsi:type="dcterms:W3CDTF">2012-10-10T00:11:29Z</dcterms:modified>
</cp:coreProperties>
</file>