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5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8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9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3"/>
  </p:notesMasterIdLst>
  <p:handoutMasterIdLst>
    <p:handoutMasterId r:id="rId84"/>
  </p:handoutMasterIdLst>
  <p:sldIdLst>
    <p:sldId id="473" r:id="rId2"/>
    <p:sldId id="488" r:id="rId3"/>
    <p:sldId id="474" r:id="rId4"/>
    <p:sldId id="489" r:id="rId5"/>
    <p:sldId id="405" r:id="rId6"/>
    <p:sldId id="406" r:id="rId7"/>
    <p:sldId id="407" r:id="rId8"/>
    <p:sldId id="408" r:id="rId9"/>
    <p:sldId id="409" r:id="rId10"/>
    <p:sldId id="435" r:id="rId11"/>
    <p:sldId id="481" r:id="rId12"/>
    <p:sldId id="480" r:id="rId13"/>
    <p:sldId id="482" r:id="rId14"/>
    <p:sldId id="485" r:id="rId15"/>
    <p:sldId id="484" r:id="rId16"/>
    <p:sldId id="410" r:id="rId17"/>
    <p:sldId id="411" r:id="rId18"/>
    <p:sldId id="412" r:id="rId19"/>
    <p:sldId id="413" r:id="rId20"/>
    <p:sldId id="470" r:id="rId21"/>
    <p:sldId id="471" r:id="rId22"/>
    <p:sldId id="414" r:id="rId23"/>
    <p:sldId id="479" r:id="rId24"/>
    <p:sldId id="415" r:id="rId25"/>
    <p:sldId id="416" r:id="rId26"/>
    <p:sldId id="417" r:id="rId27"/>
    <p:sldId id="418" r:id="rId28"/>
    <p:sldId id="419" r:id="rId29"/>
    <p:sldId id="420" r:id="rId30"/>
    <p:sldId id="476" r:id="rId31"/>
    <p:sldId id="422" r:id="rId32"/>
    <p:sldId id="423" r:id="rId33"/>
    <p:sldId id="424" r:id="rId34"/>
    <p:sldId id="425" r:id="rId35"/>
    <p:sldId id="426" r:id="rId36"/>
    <p:sldId id="487" r:id="rId37"/>
    <p:sldId id="427" r:id="rId38"/>
    <p:sldId id="478" r:id="rId39"/>
    <p:sldId id="428" r:id="rId40"/>
    <p:sldId id="429" r:id="rId41"/>
    <p:sldId id="430" r:id="rId42"/>
    <p:sldId id="431" r:id="rId43"/>
    <p:sldId id="432" r:id="rId44"/>
    <p:sldId id="477" r:id="rId45"/>
    <p:sldId id="433" r:id="rId46"/>
    <p:sldId id="434" r:id="rId47"/>
    <p:sldId id="483" r:id="rId48"/>
    <p:sldId id="486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0" r:id="rId62"/>
    <p:sldId id="451" r:id="rId63"/>
    <p:sldId id="452" r:id="rId64"/>
    <p:sldId id="453" r:id="rId65"/>
    <p:sldId id="454" r:id="rId66"/>
    <p:sldId id="455" r:id="rId67"/>
    <p:sldId id="456" r:id="rId68"/>
    <p:sldId id="457" r:id="rId69"/>
    <p:sldId id="458" r:id="rId70"/>
    <p:sldId id="459" r:id="rId71"/>
    <p:sldId id="460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469" r:id="rId81"/>
    <p:sldId id="472" r:id="rId82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99"/>
    <a:srgbClr val="FFCC99"/>
    <a:srgbClr val="FF3300"/>
    <a:srgbClr val="CCFFFF"/>
    <a:srgbClr val="FFCC00"/>
    <a:srgbClr val="FF7C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12"/>
    </p:cViewPr>
    <p:sldLst>
      <p:sld r:id="rId1" collapse="1"/>
      <p:sld r:id="rId2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Relationship Id="rId2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cs typeface="Arial" charset="0"/>
              </a:defRPr>
            </a:lvl1pPr>
          </a:lstStyle>
          <a:p>
            <a:pPr>
              <a:defRPr/>
            </a:pPr>
            <a:fld id="{6852AFBC-D5DF-5B4B-BA66-7B341C78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D6AF786-1F47-0B4B-A763-80AC864C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0CE26-0361-414C-90C9-5EFABCBC4EFB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FA86153-6206-0344-883C-D2C782F2029C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36CF59-68AF-4245-9CD2-3D7A42496AF5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F1C5F54-C798-E747-83A8-A1671FD758FC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4775AA-6F91-DB45-94C9-1927444BC962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CA1317-0D24-8C45-9979-8A048FDBAF42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Ehy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???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2177F9-D46C-9E47-A59B-29E08ABE9F97}" type="slidenum">
              <a:rPr lang="en-US" sz="1300" b="0">
                <a:latin typeface="Times New Roman" charset="0"/>
              </a:rPr>
              <a:pPr eaLnBrk="1" hangingPunct="1"/>
              <a:t>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Arrows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are routing message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C9AF74-6798-D645-9EFA-25AAC14F4E70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4BC28C-E315-904D-849B-2231896052CC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35A287-02D9-004F-A57D-664705A2B669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626089-599A-0B49-92D0-C2C925C5EB02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BB814C-055E-DD45-BC51-F1D8C511ABA9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A28C39-83CB-6F4C-AA33-14B4E4D90B05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217817-1DE6-EC4D-9339-BD283CA19325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zh-CN" dirty="0">
              <a:ea typeface="宋体" charset="0"/>
              <a:cs typeface="宋体" charset="0"/>
            </a:endParaRPr>
          </a:p>
          <a:p>
            <a:r>
              <a:rPr lang="en-US" altLang="zh-CN" dirty="0" smtClean="0">
                <a:ea typeface="宋体" charset="0"/>
                <a:cs typeface="宋体" charset="0"/>
              </a:rPr>
              <a:t>Arrows:</a:t>
            </a:r>
            <a:r>
              <a:rPr lang="en-US" altLang="zh-CN" baseline="0" dirty="0" smtClean="0">
                <a:ea typeface="宋体" charset="0"/>
                <a:cs typeface="宋体" charset="0"/>
              </a:rPr>
              <a:t> routing messages!</a:t>
            </a:r>
            <a:endParaRPr lang="en-US" altLang="zh-CN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1615E1-EC7E-B54E-B377-0C2602DF21D4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Draw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multihomed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82C33F-9931-8842-9FF7-1280D31A00DD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E66B98-CCA1-0044-B8AF-B9669DEED8EE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BA704E-9369-3B4E-B37B-3424964AFB77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E28487-56D5-C344-8A1B-3420E4D927E6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Lesson: not being optimal: who cares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Not being connected: we all care!!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5A4076-981B-E14E-BF7D-F23C58614226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376" tIns="47688" rIns="95376" bIns="47688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E28487-56D5-C344-8A1B-3420E4D927E6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Lesson: not being optimal: who cares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Not being connected: we all care!!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9F1897-258F-F449-9388-48388A92A281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025C15-66E6-F945-A0DB-3C9682879329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3BFF39A-021E-C145-A3A8-A4DA7B8D324A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4D25C9-60F4-0847-9D54-D0A85CD4DD6E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248AF55-739F-8748-A76D-F67B317B3EBA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1277E4-DB0C-0F4D-9037-AED966287669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9D5138-D7D2-104B-9AA5-CBDD50596D07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67D3D5-9FE7-A54B-B4DE-CDECA8A28EBE}" type="slidenum">
              <a:rPr lang="en-US" sz="1300" b="0">
                <a:latin typeface="Times New Roman" charset="0"/>
              </a:rPr>
              <a:pPr eaLnBrk="1" hangingPunct="1"/>
              <a:t>53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50A82D-622F-2849-86DA-93FA0085F981}" type="slidenum">
              <a:rPr lang="en-US" sz="1300" b="0">
                <a:latin typeface="Times New Roman" charset="0"/>
              </a:rPr>
              <a:pPr eaLnBrk="1" hangingPunct="1"/>
              <a:t>54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F8297A-BA4B-8B4C-82D3-33DBA4956481}" type="slidenum">
              <a:rPr lang="en-US" sz="1300" b="0">
                <a:latin typeface="Times New Roman" charset="0"/>
              </a:rPr>
              <a:pPr eaLnBrk="1" hangingPunct="1"/>
              <a:t>55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A2BCB1-65BF-B548-8E4C-114F87EA98B1}" type="slidenum">
              <a:rPr lang="en-US" sz="1300" b="0">
                <a:latin typeface="Times New Roman" charset="0"/>
              </a:rPr>
              <a:pPr eaLnBrk="1" hangingPunct="1"/>
              <a:t>56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0E3EFB-07F8-6643-8DEF-1122D1CA79A3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9A3F4D-72CB-314E-ACE9-719FF98BAABA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sz="1600">
                <a:ea typeface="ＭＳ Ｐゴシック" charset="0"/>
                <a:cs typeface="ＭＳ Ｐゴシック" charset="0"/>
              </a:rPr>
              <a:t>Stub AS</a:t>
            </a:r>
          </a:p>
          <a:p>
            <a:endParaRPr lang="en-US" sz="1600">
              <a:ea typeface="ＭＳ Ｐゴシック" charset="0"/>
              <a:cs typeface="ＭＳ Ｐゴシック" charset="0"/>
            </a:endParaRPr>
          </a:p>
          <a:p>
            <a:r>
              <a:rPr lang="en-US" sz="1600">
                <a:ea typeface="ＭＳ Ｐゴシック" charset="0"/>
                <a:cs typeface="ＭＳ Ｐゴシック" charset="0"/>
              </a:rPr>
              <a:t>Multihomed AS</a:t>
            </a:r>
          </a:p>
          <a:p>
            <a:endParaRPr lang="en-US" sz="1600">
              <a:ea typeface="ＭＳ Ｐゴシック" charset="0"/>
              <a:cs typeface="ＭＳ Ｐゴシック" charset="0"/>
            </a:endParaRPr>
          </a:p>
          <a:p>
            <a:r>
              <a:rPr lang="en-US" sz="1600">
                <a:ea typeface="ＭＳ Ｐゴシック" charset="0"/>
                <a:cs typeface="ＭＳ Ｐゴシック" charset="0"/>
              </a:rPr>
              <a:t>Trnsit AS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5888F8-A9B1-2140-8ADB-870F4C286D03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05EB7E-31B8-334D-B041-72B65F10BD6D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910F39-E623-5047-A5A0-97720BA491AD}" type="slidenum">
              <a:rPr lang="en-US" sz="1300" b="0">
                <a:latin typeface="Times New Roman" charset="0"/>
              </a:rPr>
              <a:pPr eaLnBrk="1" hangingPunct="1"/>
              <a:t>60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3C2FF3-6394-A844-A8C2-013D98550625}" type="slidenum">
              <a:rPr lang="en-US" sz="1300" b="0">
                <a:latin typeface="Times New Roman" charset="0"/>
              </a:rPr>
              <a:pPr eaLnBrk="1" hangingPunct="1"/>
              <a:t>61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5A2DD3-7896-7A40-89A8-3CDBB09D9F84}" type="slidenum">
              <a:rPr lang="en-US" sz="1300" b="0">
                <a:latin typeface="Times New Roman" charset="0"/>
              </a:rPr>
              <a:pPr eaLnBrk="1" hangingPunct="1"/>
              <a:t>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BDCA8E-C08F-FD49-BF1F-833EE559F838}" type="slidenum">
              <a:rPr lang="en-US" sz="1300" b="0">
                <a:latin typeface="Times New Roman" charset="0"/>
              </a:rPr>
              <a:pPr eaLnBrk="1" hangingPunct="1"/>
              <a:t>63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8BA1E2-810E-8A45-A102-314E12582B2A}" type="slidenum">
              <a:rPr lang="en-US" sz="1300" b="0">
                <a:latin typeface="Times New Roman" charset="0"/>
              </a:rPr>
              <a:pPr eaLnBrk="1" hangingPunct="1"/>
              <a:t>64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4B9F34-B409-D24E-9673-0B1F061F58D2}" type="slidenum">
              <a:rPr lang="en-US" sz="1300" b="0">
                <a:latin typeface="Times New Roman" charset="0"/>
              </a:rPr>
              <a:pPr eaLnBrk="1" hangingPunct="1"/>
              <a:t>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E69836-C65A-F444-B4AF-A73C97331D97}" type="slidenum">
              <a:rPr lang="en-US" sz="1300" b="0">
                <a:latin typeface="Times New Roman" charset="0"/>
              </a:rPr>
              <a:pPr eaLnBrk="1" hangingPunct="1"/>
              <a:t>67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082644-E039-8444-AFF8-7390B8D4A4B0}" type="slidenum">
              <a:rPr lang="en-US" sz="1300" b="0">
                <a:latin typeface="Times New Roman" charset="0"/>
              </a:rPr>
              <a:pPr eaLnBrk="1" hangingPunct="1"/>
              <a:t>68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376" tIns="47688" rIns="95376" bIns="47688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418A65-7E92-564B-8BFF-88748FE45146}" type="slidenum">
              <a:rPr lang="en-US" sz="1300" b="0">
                <a:latin typeface="Times New Roman" charset="0"/>
              </a:rPr>
              <a:pPr eaLnBrk="1" hangingPunct="1"/>
              <a:t>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0F507F-0353-C248-B0C4-683EB0F5F87B}" type="slidenum">
              <a:rPr lang="en-US" sz="1300" b="0">
                <a:latin typeface="Times New Roman" charset="0"/>
              </a:rPr>
              <a:pPr eaLnBrk="1" hangingPunct="1"/>
              <a:t>69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7EF319-FF82-5E46-8627-1383C075B496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376" tIns="47688" rIns="95376" bIns="47688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55E516-9422-2847-ADEE-448CB5ED14F6}" type="slidenum">
              <a:rPr lang="en-US" sz="1300" b="0">
                <a:latin typeface="Times New Roman" charset="0"/>
              </a:rPr>
              <a:pPr eaLnBrk="1" hangingPunct="1"/>
              <a:t>71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319" tIns="47160" rIns="94319" bIns="47160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46B01A-C996-7344-836E-DDBEE1AAD531}" type="slidenum">
              <a:rPr lang="en-US" sz="1300" b="0">
                <a:latin typeface="Times New Roman" charset="0"/>
              </a:rPr>
              <a:pPr eaLnBrk="1" hangingPunct="1"/>
              <a:t>72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174EE3-F7D3-7B40-98C7-00C55495C7AA}" type="slidenum">
              <a:rPr lang="en-US" sz="1300" b="0">
                <a:latin typeface="Times New Roman" charset="0"/>
              </a:rPr>
              <a:pPr eaLnBrk="1" hangingPunct="1"/>
              <a:t>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582497A-0131-1F4F-95D6-1CF29C1789B8}" type="slidenum">
              <a:rPr lang="en-US" sz="1300" b="0">
                <a:latin typeface="Times New Roman" charset="0"/>
              </a:rPr>
              <a:pPr eaLnBrk="1" hangingPunct="1"/>
              <a:t>74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376" tIns="47688" rIns="95376" bIns="47688"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E4DFA3-1EFD-224F-A536-91773F1A572C}" type="slidenum">
              <a:rPr lang="en-US" sz="1300" b="0">
                <a:latin typeface="Times New Roman" charset="0"/>
              </a:rPr>
              <a:pPr eaLnBrk="1" hangingPunct="1"/>
              <a:t>75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6063" tIns="53031" rIns="106063" bIns="53031"/>
          <a:lstStyle/>
          <a:p>
            <a:r>
              <a:rPr lang="en-US">
                <a:ea typeface="ＭＳ Ｐゴシック" charset="0"/>
                <a:cs typeface="ＭＳ Ｐゴシック" charset="0"/>
              </a:rPr>
              <a:t>Because communicated to all IBGP routers within AS, all routers have a common view of how to exit the AS.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This differs from MED in 2 ways: (1) the destination prefix can be anywhere in the internet, not just in the next AS (as in the case for MED). (2) the AS that sets Local_Pref, is also the one that uses it. This allows one node to tell everyone locally what the best way out is.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MED can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ea typeface="ＭＳ Ｐゴシック" charset="0"/>
                <a:cs typeface="ＭＳ Ｐゴシック" charset="0"/>
              </a:rPr>
              <a:t>t be used in this example because there is exactly one connection between any pair of AS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ea typeface="ＭＳ Ｐゴシック" charset="0"/>
                <a:cs typeface="ＭＳ Ｐゴシック" charset="0"/>
              </a:rPr>
              <a:t>s.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4622D1-63B0-524A-9D40-135FF79FEB48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C691ED-1E75-7C4E-A101-F58D4F496C19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A61A92B-F622-DC44-B3DC-DA45C0DABBFB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4799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6063" tIns="53031" rIns="106063" bIns="53031"/>
          <a:lstStyle/>
          <a:p>
            <a:endParaRPr lang="en-US" sz="10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3A343E-C435-1B4F-A980-2D09BF687FAF}" type="slidenum">
              <a:rPr lang="en-US" sz="1300" b="0">
                <a:latin typeface="Times New Roman" charset="0"/>
              </a:rPr>
              <a:pPr eaLnBrk="1" hangingPunct="1"/>
              <a:t>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B71703-4190-7F41-9AEF-55A524BD81F2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F455CF-20C5-5546-90B6-FC76DBE34C91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B0EFEC-9447-3C44-AEB3-C280C1BB7D52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99217E-8EBC-B84C-B11F-868F9450EB41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6063" tIns="53031" rIns="106063" bIns="53031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E7FEB0-27A4-624A-B4C0-042AE01DFA7E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6063" tIns="53031" rIns="106063" bIns="53031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I-BGP also carries routes to internal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nodes</a:t>
            </a:r>
            <a:r>
              <a:rPr lang="en-US" dirty="0">
                <a:ea typeface="ＭＳ Ｐゴシック" charset="0"/>
                <a:cs typeface="ＭＳ Ｐゴシック" charset="0"/>
              </a:rPr>
              <a:t>!!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!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IGP: internal routing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I-BGP: carrying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interdomain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routers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B4CF9-310C-3546-88B2-B2DAF8910793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b="1">
                <a:ea typeface="ＭＳ Ｐゴシック" charset="0"/>
                <a:cs typeface="ＭＳ Ｐゴシック" charset="0"/>
              </a:rPr>
              <a:t>Say 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“</a:t>
            </a:r>
            <a:r>
              <a:rPr lang="en-US" sz="2000" b="1">
                <a:ea typeface="ＭＳ Ｐゴシック" charset="0"/>
                <a:cs typeface="ＭＳ Ｐゴシック" charset="0"/>
              </a:rPr>
              <a:t>There are four parts to internet routing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”</a:t>
            </a:r>
            <a:r>
              <a:rPr lang="en-US" sz="2000" b="1">
                <a:ea typeface="ＭＳ Ｐゴシック" charset="0"/>
                <a:cs typeface="ＭＳ Ｐゴシック" charset="0"/>
              </a:rPr>
              <a:t> (don</a:t>
            </a:r>
            <a:r>
              <a:rPr lang="ja-JP" altLang="en-US" sz="2000" b="1"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>
                <a:ea typeface="ＭＳ Ｐゴシック" charset="0"/>
                <a:cs typeface="ＭＳ Ｐゴシック" charset="0"/>
              </a:rPr>
              <a:t>t say in route selection)</a:t>
            </a:r>
            <a:endParaRPr lang="en-US" b="1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4BB47-49BE-2C4C-A667-9129E520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7211-D01C-6C4D-8851-BF658F2C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0EE-95BE-9542-B98C-65A2B9CB9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35593-3F13-E446-9F76-4B050928C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62C-AE33-E04D-8C58-1B5AB9B0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CE20-EEA1-AA41-8131-8019F66F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56D2-2C54-664C-AB53-F3D5FDE5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4FC4-2BDF-C147-B40B-F40EE2622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F619-A754-B943-A0E1-8831E8AB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DC3D-FB0B-4942-A582-B9EC4430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67F3-6F24-CB4E-88CE-EBF35DBF9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5B74-03BA-B14D-BBB7-6ABB36F45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11B7A896-D686-C448-A44E-7FCC4B2DF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image" Target="../media/image6.png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E1A0D6B-30D6-704B-A190-0595DA43D5C4}" type="slidenum">
              <a:rPr lang="en-US" sz="1400" b="0">
                <a:latin typeface="Times New Roman" charset="0"/>
              </a:rPr>
              <a:pPr eaLnBrk="1" hangingPunct="1"/>
              <a:t>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Interdomain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0"/>
            <a:ext cx="7680325" cy="27432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EE122 Fall </a:t>
            </a:r>
            <a:r>
              <a:rPr lang="en-US" sz="2400" dirty="0" smtClean="0">
                <a:latin typeface="Arial" charset="0"/>
              </a:rPr>
              <a:t>2012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Scott Shenker</a:t>
            </a:r>
          </a:p>
          <a:p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inst.eecs.berkeley.edu</a:t>
            </a:r>
            <a:r>
              <a:rPr lang="en-US" sz="2000" dirty="0">
                <a:latin typeface="Arial" charset="0"/>
              </a:rPr>
              <a:t>/~ee122/</a:t>
            </a:r>
          </a:p>
          <a:p>
            <a:r>
              <a:rPr lang="en-US" sz="2000" dirty="0">
                <a:latin typeface="Arial" charset="0"/>
              </a:rPr>
              <a:t>Materials with thanks to Jennifer Rexford, Ion </a:t>
            </a:r>
            <a:r>
              <a:rPr lang="en-US" sz="2000" dirty="0" err="1">
                <a:latin typeface="Arial" charset="0"/>
              </a:rPr>
              <a:t>Stoica</a:t>
            </a:r>
            <a:r>
              <a:rPr lang="en-US" sz="2000" dirty="0">
                <a:latin typeface="Arial" charset="0"/>
              </a:rPr>
              <a:t>, Vern </a:t>
            </a:r>
            <a:r>
              <a:rPr lang="en-US" sz="2000" dirty="0" err="1">
                <a:latin typeface="Arial" charset="0"/>
              </a:rPr>
              <a:t>Paxson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and other colleagues at Princeton and UC Berkeley</a:t>
            </a:r>
          </a:p>
        </p:txBody>
      </p:sp>
      <p:pic>
        <p:nvPicPr>
          <p:cNvPr id="139268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5288"/>
            <a:ext cx="29575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64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Design Exercise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7B8AEDC-D0D8-5F46-AD89-1D4AC13BED94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9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routing is a domain (treat as logical switch)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3200400" y="3429000"/>
            <a:ext cx="2286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smtClean="0">
                <a:latin typeface="Tahoma" charset="0"/>
              </a:rPr>
              <a:t>ISP</a:t>
            </a:r>
            <a:endParaRPr lang="en-US" sz="2400" b="0" dirty="0">
              <a:latin typeface="Tahoma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3505200" y="4800600"/>
            <a:ext cx="1676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smtClean="0">
                <a:latin typeface="Tahoma" charset="0"/>
              </a:rPr>
              <a:t>ISP iv</a:t>
            </a:r>
            <a:endParaRPr lang="en-US" sz="2400" b="0" dirty="0">
              <a:latin typeface="Tahoma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143000" y="3429000"/>
            <a:ext cx="1676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smtClean="0">
                <a:latin typeface="Tahoma" charset="0"/>
              </a:rPr>
              <a:t>ISP </a:t>
            </a:r>
            <a:r>
              <a:rPr lang="en-US" sz="2400" b="0" dirty="0" err="1" smtClean="0">
                <a:latin typeface="Tahoma" charset="0"/>
              </a:rPr>
              <a:t>i</a:t>
            </a:r>
            <a:endParaRPr lang="en-US" sz="2400" b="0" dirty="0">
              <a:latin typeface="Tahoma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867400" y="3429000"/>
            <a:ext cx="1676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smtClean="0">
                <a:latin typeface="Tahoma" charset="0"/>
              </a:rPr>
              <a:t>ISP iii</a:t>
            </a:r>
            <a:endParaRPr lang="en-US" sz="2400" b="0" dirty="0">
              <a:latin typeface="Tahoma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505200" y="2133600"/>
            <a:ext cx="1676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smtClean="0">
                <a:latin typeface="Tahoma" charset="0"/>
              </a:rPr>
              <a:t>ISP ii</a:t>
            </a:r>
            <a:endParaRPr lang="en-US" sz="2400" b="0" dirty="0">
              <a:latin typeface="Tahoma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 flipV="1">
            <a:off x="4343400" y="3200400"/>
            <a:ext cx="0" cy="228600"/>
          </a:xfrm>
          <a:prstGeom prst="line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 flipV="1">
            <a:off x="4343400" y="4495800"/>
            <a:ext cx="0" cy="304800"/>
          </a:xfrm>
          <a:prstGeom prst="line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 flipV="1">
            <a:off x="2819400" y="3886200"/>
            <a:ext cx="3810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 flipV="1">
            <a:off x="5486400" y="3886200"/>
            <a:ext cx="3810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Design-It-Yourself!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Domains can pick whatever routes they want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 need for it to be shortest path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Domains can choose who they offer their routes to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 need to let every peer route through them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 does the resulting design look like?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Take five minutes, and then describe your design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7423C3-05E1-6C40-90E4-692AA2C5F41D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9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Domains exchange “path vectors”</a:t>
            </a:r>
          </a:p>
          <a:p>
            <a:pPr lvl="1"/>
            <a:r>
              <a:rPr lang="en-US" dirty="0" smtClean="0"/>
              <a:t>To get to domain D, take path Hop1:Hop2:Hop3:Hop4….</a:t>
            </a:r>
            <a:endParaRPr lang="en-US" dirty="0"/>
          </a:p>
          <a:p>
            <a:r>
              <a:rPr lang="en-US" dirty="0" smtClean="0"/>
              <a:t>Pick best vector for each destination domain</a:t>
            </a:r>
          </a:p>
          <a:p>
            <a:pPr lvl="1"/>
            <a:r>
              <a:rPr lang="en-US" dirty="0" smtClean="0"/>
              <a:t>According to own private policy</a:t>
            </a:r>
          </a:p>
          <a:p>
            <a:pPr lvl="1"/>
            <a:r>
              <a:rPr lang="en-US" dirty="0" smtClean="0"/>
              <a:t>Path vector prevents loops</a:t>
            </a:r>
            <a:endParaRPr lang="en-US" dirty="0"/>
          </a:p>
          <a:p>
            <a:r>
              <a:rPr lang="en-US" dirty="0" smtClean="0"/>
              <a:t>Advertise those vectors to whomever they choose</a:t>
            </a:r>
          </a:p>
          <a:p>
            <a:pPr lvl="6"/>
            <a:endParaRPr lang="en-US" dirty="0"/>
          </a:p>
          <a:p>
            <a:r>
              <a:rPr lang="en-US" dirty="0" smtClean="0"/>
              <a:t>Problems?</a:t>
            </a:r>
          </a:p>
          <a:p>
            <a:pPr lvl="1"/>
            <a:r>
              <a:rPr lang="en-US" dirty="0" smtClean="0"/>
              <a:t>Loops? No</a:t>
            </a:r>
          </a:p>
          <a:p>
            <a:pPr lvl="1"/>
            <a:r>
              <a:rPr lang="en-US" dirty="0" smtClean="0"/>
              <a:t>Quality of paths?  Let’s see….</a:t>
            </a:r>
          </a:p>
          <a:p>
            <a:pPr lvl="1"/>
            <a:r>
              <a:rPr lang="en-US" dirty="0"/>
              <a:t>Convergence?  Let’s see…..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Internet use our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relatively minor quibbles:</a:t>
            </a:r>
          </a:p>
          <a:p>
            <a:pPr lvl="1"/>
            <a:r>
              <a:rPr lang="en-US" dirty="0" smtClean="0"/>
              <a:t>BGP implemented on routers, not domains</a:t>
            </a:r>
            <a:endParaRPr lang="en-US" dirty="0"/>
          </a:p>
          <a:p>
            <a:pPr lvl="1"/>
            <a:r>
              <a:rPr lang="en-US" dirty="0" smtClean="0"/>
              <a:t>Paths are to individual networks, not domains</a:t>
            </a:r>
          </a:p>
          <a:p>
            <a:pPr lvl="8"/>
            <a:endParaRPr lang="en-US" dirty="0"/>
          </a:p>
          <a:p>
            <a:r>
              <a:rPr lang="en-US" dirty="0" smtClean="0"/>
              <a:t>Otherwise, this is essentially BGP….</a:t>
            </a:r>
          </a:p>
          <a:p>
            <a:pPr lvl="2"/>
            <a:endParaRPr lang="en-US" dirty="0"/>
          </a:p>
          <a:p>
            <a:r>
              <a:rPr lang="en-US" dirty="0" smtClean="0"/>
              <a:t>For the rest of lecture, keep repeating to yourself</a:t>
            </a:r>
          </a:p>
          <a:p>
            <a:pPr lvl="1"/>
            <a:r>
              <a:rPr lang="en-US" dirty="0" smtClean="0"/>
              <a:t>This is simple</a:t>
            </a:r>
          </a:p>
          <a:p>
            <a:pPr lvl="1"/>
            <a:r>
              <a:rPr lang="en-US" dirty="0" smtClean="0"/>
              <a:t>This is simple</a:t>
            </a:r>
          </a:p>
          <a:p>
            <a:pPr lvl="1"/>
            <a:r>
              <a:rPr lang="en-US" dirty="0" smtClean="0"/>
              <a:t>This is simple</a:t>
            </a:r>
          </a:p>
          <a:p>
            <a:pPr lvl="1"/>
            <a:r>
              <a:rPr lang="en-US" dirty="0" smtClean="0"/>
              <a:t>….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5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Back to Reality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7B8AEDC-D0D8-5F46-AD89-1D4AC13BED94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7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828A9A-5CCF-BA40-B20D-66FF27463B1D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Who speaks BGP?</a:t>
            </a:r>
          </a:p>
        </p:txBody>
      </p:sp>
      <p:sp>
        <p:nvSpPr>
          <p:cNvPr id="30724" name="Oval 3"/>
          <p:cNvSpPr>
            <a:spLocks noChangeArrowheads="1"/>
          </p:cNvSpPr>
          <p:nvPr/>
        </p:nvSpPr>
        <p:spPr bwMode="auto">
          <a:xfrm>
            <a:off x="1143000" y="2362200"/>
            <a:ext cx="2209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4572000" y="1676400"/>
            <a:ext cx="22098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1905000" y="4419600"/>
            <a:ext cx="533400" cy="412750"/>
            <a:chOff x="1296" y="1248"/>
            <a:chExt cx="336" cy="260"/>
          </a:xfrm>
        </p:grpSpPr>
        <p:sp>
          <p:nvSpPr>
            <p:cNvPr id="30755" name="AutoShape 6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Text Box 7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819400" y="4419600"/>
            <a:ext cx="151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border router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0728" name="AutoShape 9"/>
          <p:cNvSpPr>
            <a:spLocks noChangeArrowheads="1"/>
          </p:cNvSpPr>
          <p:nvPr/>
        </p:nvSpPr>
        <p:spPr bwMode="auto">
          <a:xfrm>
            <a:off x="5181600" y="44958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5867400" y="4419600"/>
            <a:ext cx="163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internal router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3581400" y="251460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solidFill>
                  <a:srgbClr val="FF6699"/>
                </a:solidFill>
                <a:latin typeface="Times New Roman" charset="0"/>
              </a:rPr>
              <a:t>BGP</a:t>
            </a:r>
            <a:endParaRPr lang="en-US" sz="1600" b="0">
              <a:latin typeface="Times New Roman" charset="0"/>
            </a:endParaRPr>
          </a:p>
        </p:txBody>
      </p:sp>
      <p:grpSp>
        <p:nvGrpSpPr>
          <p:cNvPr id="30731" name="Group 12"/>
          <p:cNvGrpSpPr>
            <a:grpSpLocks/>
          </p:cNvGrpSpPr>
          <p:nvPr/>
        </p:nvGrpSpPr>
        <p:grpSpPr bwMode="auto">
          <a:xfrm>
            <a:off x="4419600" y="2667000"/>
            <a:ext cx="533400" cy="412750"/>
            <a:chOff x="1296" y="1248"/>
            <a:chExt cx="336" cy="260"/>
          </a:xfrm>
        </p:grpSpPr>
        <p:sp>
          <p:nvSpPr>
            <p:cNvPr id="30753" name="AutoShape 13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Text Box 14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R2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30732" name="Group 15"/>
          <p:cNvGrpSpPr>
            <a:grpSpLocks/>
          </p:cNvGrpSpPr>
          <p:nvPr/>
        </p:nvGrpSpPr>
        <p:grpSpPr bwMode="auto">
          <a:xfrm>
            <a:off x="3124200" y="3048000"/>
            <a:ext cx="533400" cy="412750"/>
            <a:chOff x="1296" y="1248"/>
            <a:chExt cx="336" cy="260"/>
          </a:xfrm>
        </p:grpSpPr>
        <p:sp>
          <p:nvSpPr>
            <p:cNvPr id="30751" name="AutoShape 16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Text Box 17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R1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0733" name="AutoShape 18"/>
          <p:cNvSpPr>
            <a:spLocks noChangeArrowheads="1"/>
          </p:cNvSpPr>
          <p:nvPr/>
        </p:nvSpPr>
        <p:spPr bwMode="auto">
          <a:xfrm>
            <a:off x="5410200" y="23622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AutoShape 19"/>
          <p:cNvSpPr>
            <a:spLocks noChangeArrowheads="1"/>
          </p:cNvSpPr>
          <p:nvPr/>
        </p:nvSpPr>
        <p:spPr bwMode="auto">
          <a:xfrm>
            <a:off x="5410200" y="30480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5" name="Group 20"/>
          <p:cNvGrpSpPr>
            <a:grpSpLocks/>
          </p:cNvGrpSpPr>
          <p:nvPr/>
        </p:nvGrpSpPr>
        <p:grpSpPr bwMode="auto">
          <a:xfrm>
            <a:off x="6553200" y="2590800"/>
            <a:ext cx="533400" cy="412750"/>
            <a:chOff x="1296" y="1248"/>
            <a:chExt cx="336" cy="260"/>
          </a:xfrm>
        </p:grpSpPr>
        <p:sp>
          <p:nvSpPr>
            <p:cNvPr id="30749" name="AutoShape 21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Text Box 22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R3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0736" name="Line 23"/>
          <p:cNvSpPr>
            <a:spLocks noChangeShapeType="1"/>
          </p:cNvSpPr>
          <p:nvPr/>
        </p:nvSpPr>
        <p:spPr bwMode="auto">
          <a:xfrm flipV="1">
            <a:off x="3657600" y="2819400"/>
            <a:ext cx="762000" cy="15240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24"/>
          <p:cNvSpPr>
            <a:spLocks noChangeShapeType="1"/>
          </p:cNvSpPr>
          <p:nvPr/>
        </p:nvSpPr>
        <p:spPr bwMode="auto">
          <a:xfrm flipV="1">
            <a:off x="4953000" y="2590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25"/>
          <p:cNvSpPr>
            <a:spLocks noChangeShapeType="1"/>
          </p:cNvSpPr>
          <p:nvPr/>
        </p:nvSpPr>
        <p:spPr bwMode="auto">
          <a:xfrm>
            <a:off x="4953000" y="2895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26"/>
          <p:cNvSpPr>
            <a:spLocks noChangeShapeType="1"/>
          </p:cNvSpPr>
          <p:nvPr/>
        </p:nvSpPr>
        <p:spPr bwMode="auto">
          <a:xfrm>
            <a:off x="5715000" y="2514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27"/>
          <p:cNvSpPr>
            <a:spLocks noChangeShapeType="1"/>
          </p:cNvSpPr>
          <p:nvPr/>
        </p:nvSpPr>
        <p:spPr bwMode="auto">
          <a:xfrm flipV="1">
            <a:off x="5715000" y="28956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8"/>
          <p:cNvSpPr txBox="1">
            <a:spLocks noChangeArrowheads="1"/>
          </p:cNvSpPr>
          <p:nvPr/>
        </p:nvSpPr>
        <p:spPr bwMode="auto">
          <a:xfrm>
            <a:off x="1905000" y="2514600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AS1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0742" name="Text Box 29"/>
          <p:cNvSpPr txBox="1">
            <a:spLocks noChangeArrowheads="1"/>
          </p:cNvSpPr>
          <p:nvPr/>
        </p:nvSpPr>
        <p:spPr bwMode="auto">
          <a:xfrm>
            <a:off x="5410200" y="1752600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AS2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0743" name="AutoShape 30"/>
          <p:cNvSpPr>
            <a:spLocks noChangeArrowheads="1"/>
          </p:cNvSpPr>
          <p:nvPr/>
        </p:nvSpPr>
        <p:spPr bwMode="auto">
          <a:xfrm>
            <a:off x="6096000" y="33528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AutoShape 31"/>
          <p:cNvSpPr>
            <a:spLocks noChangeArrowheads="1"/>
          </p:cNvSpPr>
          <p:nvPr/>
        </p:nvSpPr>
        <p:spPr bwMode="auto">
          <a:xfrm>
            <a:off x="1600200" y="29718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AutoShape 32"/>
          <p:cNvSpPr>
            <a:spLocks noChangeArrowheads="1"/>
          </p:cNvSpPr>
          <p:nvPr/>
        </p:nvSpPr>
        <p:spPr bwMode="auto">
          <a:xfrm>
            <a:off x="2286000" y="34290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33"/>
          <p:cNvSpPr>
            <a:spLocks noChangeShapeType="1"/>
          </p:cNvSpPr>
          <p:nvPr/>
        </p:nvSpPr>
        <p:spPr bwMode="auto">
          <a:xfrm flipV="1">
            <a:off x="25908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7" name="Line 34"/>
          <p:cNvSpPr>
            <a:spLocks noChangeShapeType="1"/>
          </p:cNvSpPr>
          <p:nvPr/>
        </p:nvSpPr>
        <p:spPr bwMode="auto">
          <a:xfrm flipH="1" flipV="1">
            <a:off x="1905000" y="3276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35"/>
          <p:cNvSpPr txBox="1">
            <a:spLocks noChangeArrowheads="1"/>
          </p:cNvSpPr>
          <p:nvPr/>
        </p:nvSpPr>
        <p:spPr bwMode="auto">
          <a:xfrm>
            <a:off x="669925" y="5140325"/>
            <a:ext cx="78644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30000"/>
              </a:lnSpc>
              <a:buClr>
                <a:schemeClr val="folHlink"/>
              </a:buClr>
              <a:buFont typeface="Wingdings" charset="0"/>
              <a:buChar char="§"/>
            </a:pPr>
            <a:r>
              <a:rPr lang="en-US" sz="2400" b="0">
                <a:latin typeface="Tahoma" charset="0"/>
              </a:rPr>
              <a:t> </a:t>
            </a:r>
            <a:r>
              <a:rPr lang="en-US" sz="2400" b="0">
                <a:latin typeface="Arial" charset="0"/>
              </a:rPr>
              <a:t>Two types of routers</a:t>
            </a:r>
          </a:p>
          <a:p>
            <a:pPr lvl="1" algn="l" eaLnBrk="1" hangingPunct="1">
              <a:lnSpc>
                <a:spcPct val="130000"/>
              </a:lnSpc>
              <a:buClr>
                <a:schemeClr val="folHlink"/>
              </a:buClr>
              <a:buFont typeface="Wingdings" charset="0"/>
              <a:buChar char="§"/>
            </a:pPr>
            <a:r>
              <a:rPr lang="en-US" sz="2400" b="0">
                <a:latin typeface="Arial" charset="0"/>
                <a:ea typeface="ＭＳ Ｐゴシック" charset="0"/>
              </a:rPr>
              <a:t> Border router (Edge), Internal router (Core)</a:t>
            </a:r>
          </a:p>
        </p:txBody>
      </p:sp>
    </p:spTree>
    <p:extLst>
      <p:ext uri="{BB962C8B-B14F-4D97-AF65-F5344CB8AC3E}">
        <p14:creationId xmlns:p14="http://schemas.microsoft.com/office/powerpoint/2010/main" val="286408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AB933A-F0B0-534A-BD60-FF9A5FB013D5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93038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Purpose of BGP</a:t>
            </a:r>
          </a:p>
        </p:txBody>
      </p:sp>
      <p:sp>
        <p:nvSpPr>
          <p:cNvPr id="32772" name="Oval 3"/>
          <p:cNvSpPr>
            <a:spLocks noChangeArrowheads="1"/>
          </p:cNvSpPr>
          <p:nvPr/>
        </p:nvSpPr>
        <p:spPr bwMode="auto">
          <a:xfrm>
            <a:off x="1295400" y="2528888"/>
            <a:ext cx="2209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4"/>
          <p:cNvSpPr>
            <a:spLocks noChangeArrowheads="1"/>
          </p:cNvSpPr>
          <p:nvPr/>
        </p:nvSpPr>
        <p:spPr bwMode="auto">
          <a:xfrm>
            <a:off x="4724400" y="1843088"/>
            <a:ext cx="22098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4" name="Group 5"/>
          <p:cNvGrpSpPr>
            <a:grpSpLocks/>
          </p:cNvGrpSpPr>
          <p:nvPr/>
        </p:nvGrpSpPr>
        <p:grpSpPr bwMode="auto">
          <a:xfrm>
            <a:off x="6477000" y="4662488"/>
            <a:ext cx="533400" cy="412750"/>
            <a:chOff x="1296" y="1248"/>
            <a:chExt cx="336" cy="260"/>
          </a:xfrm>
        </p:grpSpPr>
        <p:sp>
          <p:nvSpPr>
            <p:cNvPr id="32810" name="AutoShape 6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7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7162800" y="4614863"/>
            <a:ext cx="151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border router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6553200" y="5195888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7162800" y="5072063"/>
            <a:ext cx="163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internal router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3733800" y="2681288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solidFill>
                  <a:srgbClr val="FF6699"/>
                </a:solidFill>
                <a:latin typeface="Times New Roman" charset="0"/>
              </a:rPr>
              <a:t>BGP</a:t>
            </a:r>
            <a:endParaRPr lang="en-US" sz="1600" b="0">
              <a:latin typeface="Times New Roman" charset="0"/>
            </a:endParaRPr>
          </a:p>
        </p:txBody>
      </p:sp>
      <p:grpSp>
        <p:nvGrpSpPr>
          <p:cNvPr id="32779" name="Group 12"/>
          <p:cNvGrpSpPr>
            <a:grpSpLocks/>
          </p:cNvGrpSpPr>
          <p:nvPr/>
        </p:nvGrpSpPr>
        <p:grpSpPr bwMode="auto">
          <a:xfrm>
            <a:off x="4572000" y="2833688"/>
            <a:ext cx="533400" cy="412750"/>
            <a:chOff x="1296" y="1248"/>
            <a:chExt cx="336" cy="260"/>
          </a:xfrm>
        </p:grpSpPr>
        <p:sp>
          <p:nvSpPr>
            <p:cNvPr id="32808" name="AutoShape 13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14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R2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32780" name="Group 15"/>
          <p:cNvGrpSpPr>
            <a:grpSpLocks/>
          </p:cNvGrpSpPr>
          <p:nvPr/>
        </p:nvGrpSpPr>
        <p:grpSpPr bwMode="auto">
          <a:xfrm>
            <a:off x="3276600" y="3214688"/>
            <a:ext cx="533400" cy="412750"/>
            <a:chOff x="1296" y="1248"/>
            <a:chExt cx="336" cy="260"/>
          </a:xfrm>
        </p:grpSpPr>
        <p:sp>
          <p:nvSpPr>
            <p:cNvPr id="32806" name="AutoShape 16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17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R1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2781" name="AutoShape 18"/>
          <p:cNvSpPr>
            <a:spLocks noChangeArrowheads="1"/>
          </p:cNvSpPr>
          <p:nvPr/>
        </p:nvSpPr>
        <p:spPr bwMode="auto">
          <a:xfrm>
            <a:off x="5562600" y="2528888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9"/>
          <p:cNvSpPr>
            <a:spLocks noChangeArrowheads="1"/>
          </p:cNvSpPr>
          <p:nvPr/>
        </p:nvSpPr>
        <p:spPr bwMode="auto">
          <a:xfrm>
            <a:off x="5562600" y="3214688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3" name="Group 20"/>
          <p:cNvGrpSpPr>
            <a:grpSpLocks/>
          </p:cNvGrpSpPr>
          <p:nvPr/>
        </p:nvGrpSpPr>
        <p:grpSpPr bwMode="auto">
          <a:xfrm>
            <a:off x="6705600" y="2757488"/>
            <a:ext cx="533400" cy="412750"/>
            <a:chOff x="1296" y="1248"/>
            <a:chExt cx="336" cy="260"/>
          </a:xfrm>
        </p:grpSpPr>
        <p:sp>
          <p:nvSpPr>
            <p:cNvPr id="32804" name="AutoShape 21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Text Box 22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R3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2784" name="Line 23"/>
          <p:cNvSpPr>
            <a:spLocks noChangeShapeType="1"/>
          </p:cNvSpPr>
          <p:nvPr/>
        </p:nvSpPr>
        <p:spPr bwMode="auto">
          <a:xfrm flipV="1">
            <a:off x="3810000" y="2986088"/>
            <a:ext cx="762000" cy="15240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24"/>
          <p:cNvSpPr>
            <a:spLocks noChangeShapeType="1"/>
          </p:cNvSpPr>
          <p:nvPr/>
        </p:nvSpPr>
        <p:spPr bwMode="auto">
          <a:xfrm flipV="1">
            <a:off x="5105400" y="2757488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25"/>
          <p:cNvSpPr>
            <a:spLocks noChangeShapeType="1"/>
          </p:cNvSpPr>
          <p:nvPr/>
        </p:nvSpPr>
        <p:spPr bwMode="auto">
          <a:xfrm>
            <a:off x="5105400" y="30622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26"/>
          <p:cNvSpPr>
            <a:spLocks noChangeShapeType="1"/>
          </p:cNvSpPr>
          <p:nvPr/>
        </p:nvSpPr>
        <p:spPr bwMode="auto">
          <a:xfrm>
            <a:off x="5867400" y="2681288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7"/>
          <p:cNvSpPr>
            <a:spLocks noChangeShapeType="1"/>
          </p:cNvSpPr>
          <p:nvPr/>
        </p:nvSpPr>
        <p:spPr bwMode="auto">
          <a:xfrm flipV="1">
            <a:off x="5867400" y="3062288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Freeform 28"/>
          <p:cNvSpPr>
            <a:spLocks/>
          </p:cNvSpPr>
          <p:nvPr/>
        </p:nvSpPr>
        <p:spPr bwMode="auto">
          <a:xfrm>
            <a:off x="5791200" y="3595688"/>
            <a:ext cx="609600" cy="228600"/>
          </a:xfrm>
          <a:custGeom>
            <a:avLst/>
            <a:gdLst>
              <a:gd name="T0" fmla="*/ 0 w 384"/>
              <a:gd name="T1" fmla="*/ 362902500 h 144"/>
              <a:gd name="T2" fmla="*/ 241935000 w 384"/>
              <a:gd name="T3" fmla="*/ 120967500 h 144"/>
              <a:gd name="T4" fmla="*/ 604837500 w 384"/>
              <a:gd name="T5" fmla="*/ 241935000 h 144"/>
              <a:gd name="T6" fmla="*/ 967740000 w 38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144"/>
                </a:moveTo>
                <a:cubicBezTo>
                  <a:pt x="28" y="100"/>
                  <a:pt x="56" y="56"/>
                  <a:pt x="96" y="48"/>
                </a:cubicBezTo>
                <a:cubicBezTo>
                  <a:pt x="136" y="40"/>
                  <a:pt x="192" y="104"/>
                  <a:pt x="240" y="96"/>
                </a:cubicBezTo>
                <a:cubicBezTo>
                  <a:pt x="288" y="88"/>
                  <a:pt x="336" y="44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9"/>
          <p:cNvSpPr>
            <a:spLocks noChangeShapeType="1"/>
          </p:cNvSpPr>
          <p:nvPr/>
        </p:nvSpPr>
        <p:spPr bwMode="auto">
          <a:xfrm>
            <a:off x="5715000" y="351948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Text Box 30"/>
          <p:cNvSpPr txBox="1">
            <a:spLocks noChangeArrowheads="1"/>
          </p:cNvSpPr>
          <p:nvPr/>
        </p:nvSpPr>
        <p:spPr bwMode="auto">
          <a:xfrm>
            <a:off x="6324600" y="34432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>
                <a:latin typeface="Times New Roman" charset="0"/>
              </a:rPr>
              <a:t>A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2057400" y="2681288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AS1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2793" name="Text Box 32"/>
          <p:cNvSpPr txBox="1">
            <a:spLocks noChangeArrowheads="1"/>
          </p:cNvSpPr>
          <p:nvPr/>
        </p:nvSpPr>
        <p:spPr bwMode="auto">
          <a:xfrm>
            <a:off x="5562600" y="1919288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AS2</a:t>
            </a:r>
            <a:endParaRPr lang="en-US" sz="1600" b="0">
              <a:latin typeface="Times New Roman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971800" y="1462088"/>
            <a:ext cx="1676400" cy="1447800"/>
            <a:chOff x="1824" y="960"/>
            <a:chExt cx="1056" cy="912"/>
          </a:xfrm>
        </p:grpSpPr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2256" y="1536"/>
              <a:ext cx="624" cy="336"/>
            </a:xfrm>
            <a:custGeom>
              <a:avLst/>
              <a:gdLst>
                <a:gd name="T0" fmla="*/ 624 w 624"/>
                <a:gd name="T1" fmla="*/ 192 h 336"/>
                <a:gd name="T2" fmla="*/ 528 w 624"/>
                <a:gd name="T3" fmla="*/ 48 h 336"/>
                <a:gd name="T4" fmla="*/ 96 w 624"/>
                <a:gd name="T5" fmla="*/ 48 h 336"/>
                <a:gd name="T6" fmla="*/ 0 w 624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336"/>
                <a:gd name="T14" fmla="*/ 624 w 62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336">
                  <a:moveTo>
                    <a:pt x="624" y="192"/>
                  </a:moveTo>
                  <a:cubicBezTo>
                    <a:pt x="620" y="132"/>
                    <a:pt x="616" y="72"/>
                    <a:pt x="528" y="48"/>
                  </a:cubicBezTo>
                  <a:cubicBezTo>
                    <a:pt x="440" y="24"/>
                    <a:pt x="184" y="0"/>
                    <a:pt x="96" y="48"/>
                  </a:cubicBezTo>
                  <a:cubicBezTo>
                    <a:pt x="8" y="96"/>
                    <a:pt x="16" y="288"/>
                    <a:pt x="0" y="336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AutoShape 35"/>
            <p:cNvSpPr>
              <a:spLocks noChangeArrowheads="1"/>
            </p:cNvSpPr>
            <p:nvPr/>
          </p:nvSpPr>
          <p:spPr bwMode="auto">
            <a:xfrm flipH="1">
              <a:off x="1824" y="960"/>
              <a:ext cx="1056" cy="432"/>
            </a:xfrm>
            <a:prstGeom prst="wedgeRoundRectCallout">
              <a:avLst>
                <a:gd name="adj1" fmla="val -32389"/>
                <a:gd name="adj2" fmla="val 81014"/>
                <a:gd name="adj3" fmla="val 16667"/>
              </a:avLst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0">
                  <a:solidFill>
                    <a:srgbClr val="FF00FF"/>
                  </a:solidFill>
                  <a:latin typeface="Times New Roman" charset="0"/>
                </a:rPr>
                <a:t>you can reach</a:t>
              </a:r>
              <a:br>
                <a:rPr lang="en-US" b="0">
                  <a:solidFill>
                    <a:srgbClr val="FF00FF"/>
                  </a:solidFill>
                  <a:latin typeface="Times New Roman" charset="0"/>
                </a:rPr>
              </a:br>
              <a:r>
                <a:rPr lang="en-US" b="0">
                  <a:solidFill>
                    <a:srgbClr val="FF00FF"/>
                  </a:solidFill>
                  <a:latin typeface="Times New Roman" charset="0"/>
                </a:rPr>
                <a:t>net A via me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752600" y="3138488"/>
            <a:ext cx="2743200" cy="431800"/>
            <a:chOff x="1056" y="2016"/>
            <a:chExt cx="1728" cy="272"/>
          </a:xfrm>
        </p:grpSpPr>
        <p:sp>
          <p:nvSpPr>
            <p:cNvPr id="32800" name="Text Box 37"/>
            <p:cNvSpPr txBox="1">
              <a:spLocks noChangeArrowheads="1"/>
            </p:cNvSpPr>
            <p:nvPr/>
          </p:nvSpPr>
          <p:spPr bwMode="auto">
            <a:xfrm>
              <a:off x="1056" y="2016"/>
              <a:ext cx="8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b="0">
                  <a:solidFill>
                    <a:srgbClr val="FF0000"/>
                  </a:solidFill>
                  <a:latin typeface="Times New Roman" charset="0"/>
                </a:rPr>
                <a:t>traffic to A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32801" name="Freeform 38"/>
            <p:cNvSpPr>
              <a:spLocks/>
            </p:cNvSpPr>
            <p:nvPr/>
          </p:nvSpPr>
          <p:spPr bwMode="auto">
            <a:xfrm>
              <a:off x="1296" y="2064"/>
              <a:ext cx="1488" cy="224"/>
            </a:xfrm>
            <a:custGeom>
              <a:avLst/>
              <a:gdLst>
                <a:gd name="T0" fmla="*/ 0 w 1488"/>
                <a:gd name="T1" fmla="*/ 192 h 224"/>
                <a:gd name="T2" fmla="*/ 1152 w 1488"/>
                <a:gd name="T3" fmla="*/ 192 h 224"/>
                <a:gd name="T4" fmla="*/ 1488 w 1488"/>
                <a:gd name="T5" fmla="*/ 0 h 224"/>
                <a:gd name="T6" fmla="*/ 0 60000 65536"/>
                <a:gd name="T7" fmla="*/ 0 60000 65536"/>
                <a:gd name="T8" fmla="*/ 0 60000 65536"/>
                <a:gd name="T9" fmla="*/ 0 w 1488"/>
                <a:gd name="T10" fmla="*/ 0 h 224"/>
                <a:gd name="T11" fmla="*/ 1488 w 1488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224">
                  <a:moveTo>
                    <a:pt x="0" y="192"/>
                  </a:moveTo>
                  <a:cubicBezTo>
                    <a:pt x="452" y="208"/>
                    <a:pt x="904" y="224"/>
                    <a:pt x="1152" y="192"/>
                  </a:cubicBezTo>
                  <a:cubicBezTo>
                    <a:pt x="1400" y="160"/>
                    <a:pt x="1432" y="32"/>
                    <a:pt x="148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667000" y="4510088"/>
            <a:ext cx="1676400" cy="915987"/>
            <a:chOff x="1200" y="3312"/>
            <a:chExt cx="1056" cy="577"/>
          </a:xfrm>
        </p:grpSpPr>
        <p:sp>
          <p:nvSpPr>
            <p:cNvPr id="32798" name="Text Box 40"/>
            <p:cNvSpPr txBox="1">
              <a:spLocks noChangeArrowheads="1"/>
            </p:cNvSpPr>
            <p:nvPr/>
          </p:nvSpPr>
          <p:spPr bwMode="auto">
            <a:xfrm>
              <a:off x="1248" y="3312"/>
              <a:ext cx="99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latin typeface="Times New Roman" charset="0"/>
                </a:rPr>
                <a:t>table at R1:</a:t>
              </a:r>
              <a:endParaRPr lang="en-US" sz="1600" b="0">
                <a:latin typeface="Times New Roman" charset="0"/>
              </a:endParaRPr>
            </a:p>
            <a:p>
              <a:pPr algn="l"/>
              <a:r>
                <a:rPr lang="en-US" sz="1800" b="0" u="sng">
                  <a:latin typeface="Times New Roman" charset="0"/>
                </a:rPr>
                <a:t>dest</a:t>
              </a:r>
              <a:r>
                <a:rPr lang="en-US" sz="1800" b="0">
                  <a:latin typeface="Times New Roman" charset="0"/>
                </a:rPr>
                <a:t>    </a:t>
              </a:r>
              <a:r>
                <a:rPr lang="en-US" sz="1800" b="0" u="sng">
                  <a:latin typeface="Times New Roman" charset="0"/>
                </a:rPr>
                <a:t>next hop</a:t>
              </a:r>
              <a:endParaRPr lang="en-US" sz="1800" b="0">
                <a:latin typeface="Times New Roman" charset="0"/>
              </a:endParaRPr>
            </a:p>
            <a:p>
              <a:pPr algn="l"/>
              <a:r>
                <a:rPr lang="en-US" sz="1800" b="0">
                  <a:latin typeface="Times New Roman" charset="0"/>
                </a:rPr>
                <a:t>A	R2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32799" name="Rectangle 41"/>
            <p:cNvSpPr>
              <a:spLocks noChangeArrowheads="1"/>
            </p:cNvSpPr>
            <p:nvPr/>
          </p:nvSpPr>
          <p:spPr bwMode="auto">
            <a:xfrm>
              <a:off x="1200" y="3504"/>
              <a:ext cx="105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7" name="Text Box 42"/>
          <p:cNvSpPr txBox="1">
            <a:spLocks noChangeArrowheads="1"/>
          </p:cNvSpPr>
          <p:nvPr/>
        </p:nvSpPr>
        <p:spPr bwMode="auto">
          <a:xfrm>
            <a:off x="685800" y="5805488"/>
            <a:ext cx="791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chemeClr val="hlink"/>
                </a:solidFill>
                <a:latin typeface="Tahoma" charset="0"/>
              </a:rPr>
              <a:t>Share connectivity information across ASes</a:t>
            </a:r>
          </a:p>
        </p:txBody>
      </p:sp>
    </p:spTree>
    <p:extLst>
      <p:ext uri="{BB962C8B-B14F-4D97-AF65-F5344CB8AC3E}">
        <p14:creationId xmlns:p14="http://schemas.microsoft.com/office/powerpoint/2010/main" val="292633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114809-8412-D947-9774-054A218DFF66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I-BGP and E-BGP</a:t>
            </a: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685800" y="5486400"/>
            <a:ext cx="2316163" cy="885825"/>
            <a:chOff x="4032" y="2946"/>
            <a:chExt cx="1459" cy="558"/>
          </a:xfrm>
        </p:grpSpPr>
        <p:grpSp>
          <p:nvGrpSpPr>
            <p:cNvPr id="34878" name="Group 4"/>
            <p:cNvGrpSpPr>
              <a:grpSpLocks/>
            </p:cNvGrpSpPr>
            <p:nvPr/>
          </p:nvGrpSpPr>
          <p:grpSpPr bwMode="auto">
            <a:xfrm>
              <a:off x="4032" y="2976"/>
              <a:ext cx="336" cy="260"/>
              <a:chOff x="1296" y="1248"/>
              <a:chExt cx="336" cy="260"/>
            </a:xfrm>
          </p:grpSpPr>
          <p:sp>
            <p:nvSpPr>
              <p:cNvPr id="34882" name="AutoShape 5"/>
              <p:cNvSpPr>
                <a:spLocks noChangeArrowheads="1"/>
              </p:cNvSpPr>
              <p:nvPr/>
            </p:nvSpPr>
            <p:spPr bwMode="auto">
              <a:xfrm>
                <a:off x="1296" y="1248"/>
                <a:ext cx="336" cy="240"/>
              </a:xfrm>
              <a:prstGeom prst="cube">
                <a:avLst>
                  <a:gd name="adj" fmla="val 25000"/>
                </a:avLst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3" name="Text Box 6"/>
              <p:cNvSpPr txBox="1">
                <a:spLocks noChangeArrowheads="1"/>
              </p:cNvSpPr>
              <p:nvPr/>
            </p:nvSpPr>
            <p:spPr bwMode="auto">
              <a:xfrm>
                <a:off x="1296" y="129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1600">
                    <a:latin typeface="Times New Roman" charset="0"/>
                  </a:rPr>
                  <a:t>R</a:t>
                </a:r>
                <a:endParaRPr lang="en-US" sz="1600" b="0">
                  <a:latin typeface="Times New Roman" charset="0"/>
                </a:endParaRPr>
              </a:p>
            </p:txBody>
          </p:sp>
        </p:grpSp>
        <p:sp>
          <p:nvSpPr>
            <p:cNvPr id="34879" name="Text Box 7"/>
            <p:cNvSpPr txBox="1">
              <a:spLocks noChangeArrowheads="1"/>
            </p:cNvSpPr>
            <p:nvPr/>
          </p:nvSpPr>
          <p:spPr bwMode="auto">
            <a:xfrm>
              <a:off x="4464" y="2946"/>
              <a:ext cx="9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b="0">
                  <a:latin typeface="Times New Roman" charset="0"/>
                </a:rPr>
                <a:t>border router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34880" name="AutoShape 8"/>
            <p:cNvSpPr>
              <a:spLocks noChangeArrowheads="1"/>
            </p:cNvSpPr>
            <p:nvPr/>
          </p:nvSpPr>
          <p:spPr bwMode="auto">
            <a:xfrm>
              <a:off x="4080" y="3312"/>
              <a:ext cx="192" cy="1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Text Box 9"/>
            <p:cNvSpPr txBox="1">
              <a:spLocks noChangeArrowheads="1"/>
            </p:cNvSpPr>
            <p:nvPr/>
          </p:nvSpPr>
          <p:spPr bwMode="auto">
            <a:xfrm>
              <a:off x="4464" y="3234"/>
              <a:ext cx="10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b="0">
                  <a:latin typeface="Times New Roman" charset="0"/>
                </a:rPr>
                <a:t>internal router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34821" name="Group 10"/>
          <p:cNvGrpSpPr>
            <a:grpSpLocks/>
          </p:cNvGrpSpPr>
          <p:nvPr/>
        </p:nvGrpSpPr>
        <p:grpSpPr bwMode="auto">
          <a:xfrm>
            <a:off x="304800" y="3429000"/>
            <a:ext cx="2133600" cy="1524000"/>
            <a:chOff x="432" y="1968"/>
            <a:chExt cx="1344" cy="960"/>
          </a:xfrm>
        </p:grpSpPr>
        <p:sp>
          <p:nvSpPr>
            <p:cNvPr id="34873" name="Oval 11"/>
            <p:cNvSpPr>
              <a:spLocks noChangeArrowheads="1"/>
            </p:cNvSpPr>
            <p:nvPr/>
          </p:nvSpPr>
          <p:spPr bwMode="auto">
            <a:xfrm>
              <a:off x="432" y="1968"/>
              <a:ext cx="1152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74" name="Group 12"/>
            <p:cNvGrpSpPr>
              <a:grpSpLocks/>
            </p:cNvGrpSpPr>
            <p:nvPr/>
          </p:nvGrpSpPr>
          <p:grpSpPr bwMode="auto">
            <a:xfrm>
              <a:off x="1440" y="2400"/>
              <a:ext cx="336" cy="260"/>
              <a:chOff x="1296" y="1248"/>
              <a:chExt cx="336" cy="260"/>
            </a:xfrm>
          </p:grpSpPr>
          <p:sp>
            <p:nvSpPr>
              <p:cNvPr id="34876" name="AutoShape 13"/>
              <p:cNvSpPr>
                <a:spLocks noChangeArrowheads="1"/>
              </p:cNvSpPr>
              <p:nvPr/>
            </p:nvSpPr>
            <p:spPr bwMode="auto">
              <a:xfrm>
                <a:off x="1296" y="1248"/>
                <a:ext cx="336" cy="240"/>
              </a:xfrm>
              <a:prstGeom prst="cube">
                <a:avLst>
                  <a:gd name="adj" fmla="val 25000"/>
                </a:avLst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7" name="Text Box 14"/>
              <p:cNvSpPr txBox="1">
                <a:spLocks noChangeArrowheads="1"/>
              </p:cNvSpPr>
              <p:nvPr/>
            </p:nvSpPr>
            <p:spPr bwMode="auto">
              <a:xfrm>
                <a:off x="1296" y="129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1600">
                    <a:latin typeface="Times New Roman" charset="0"/>
                  </a:rPr>
                  <a:t>R1</a:t>
                </a:r>
                <a:endParaRPr lang="en-US" sz="1600" b="0">
                  <a:latin typeface="Times New Roman" charset="0"/>
                </a:endParaRPr>
              </a:p>
            </p:txBody>
          </p:sp>
        </p:grpSp>
        <p:sp>
          <p:nvSpPr>
            <p:cNvPr id="34875" name="Text Box 15"/>
            <p:cNvSpPr txBox="1">
              <a:spLocks noChangeArrowheads="1"/>
            </p:cNvSpPr>
            <p:nvPr/>
          </p:nvSpPr>
          <p:spPr bwMode="auto">
            <a:xfrm>
              <a:off x="672" y="2064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b="0">
                  <a:latin typeface="Times New Roman" charset="0"/>
                </a:rPr>
                <a:t>AS1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34822" name="Group 16"/>
          <p:cNvGrpSpPr>
            <a:grpSpLocks/>
          </p:cNvGrpSpPr>
          <p:nvPr/>
        </p:nvGrpSpPr>
        <p:grpSpPr bwMode="auto">
          <a:xfrm>
            <a:off x="6096000" y="4648200"/>
            <a:ext cx="2895600" cy="1981200"/>
            <a:chOff x="1776" y="2880"/>
            <a:chExt cx="1824" cy="1248"/>
          </a:xfrm>
        </p:grpSpPr>
        <p:sp>
          <p:nvSpPr>
            <p:cNvPr id="34859" name="Oval 17"/>
            <p:cNvSpPr>
              <a:spLocks noChangeArrowheads="1"/>
            </p:cNvSpPr>
            <p:nvPr/>
          </p:nvSpPr>
          <p:spPr bwMode="auto">
            <a:xfrm>
              <a:off x="1920" y="2880"/>
              <a:ext cx="1632" cy="12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60" name="Group 18"/>
            <p:cNvGrpSpPr>
              <a:grpSpLocks/>
            </p:cNvGrpSpPr>
            <p:nvPr/>
          </p:nvGrpSpPr>
          <p:grpSpPr bwMode="auto">
            <a:xfrm>
              <a:off x="1776" y="3168"/>
              <a:ext cx="336" cy="260"/>
              <a:chOff x="1296" y="1248"/>
              <a:chExt cx="336" cy="260"/>
            </a:xfrm>
          </p:grpSpPr>
          <p:sp>
            <p:nvSpPr>
              <p:cNvPr id="34871" name="AutoShape 19"/>
              <p:cNvSpPr>
                <a:spLocks noChangeArrowheads="1"/>
              </p:cNvSpPr>
              <p:nvPr/>
            </p:nvSpPr>
            <p:spPr bwMode="auto">
              <a:xfrm>
                <a:off x="1296" y="1248"/>
                <a:ext cx="336" cy="240"/>
              </a:xfrm>
              <a:prstGeom prst="cube">
                <a:avLst>
                  <a:gd name="adj" fmla="val 25000"/>
                </a:avLst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2" name="Text Box 20"/>
              <p:cNvSpPr txBox="1">
                <a:spLocks noChangeArrowheads="1"/>
              </p:cNvSpPr>
              <p:nvPr/>
            </p:nvSpPr>
            <p:spPr bwMode="auto">
              <a:xfrm>
                <a:off x="1296" y="129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1600">
                    <a:latin typeface="Times New Roman" charset="0"/>
                  </a:rPr>
                  <a:t>R4</a:t>
                </a:r>
                <a:endParaRPr lang="en-US" sz="1600" b="0">
                  <a:latin typeface="Times New Roman" charset="0"/>
                </a:endParaRPr>
              </a:p>
            </p:txBody>
          </p:sp>
        </p:grpSp>
        <p:grpSp>
          <p:nvGrpSpPr>
            <p:cNvPr id="34861" name="Group 21"/>
            <p:cNvGrpSpPr>
              <a:grpSpLocks/>
            </p:cNvGrpSpPr>
            <p:nvPr/>
          </p:nvGrpSpPr>
          <p:grpSpPr bwMode="auto">
            <a:xfrm>
              <a:off x="3264" y="2976"/>
              <a:ext cx="336" cy="260"/>
              <a:chOff x="1296" y="1248"/>
              <a:chExt cx="336" cy="260"/>
            </a:xfrm>
          </p:grpSpPr>
          <p:sp>
            <p:nvSpPr>
              <p:cNvPr id="34869" name="AutoShape 22"/>
              <p:cNvSpPr>
                <a:spLocks noChangeArrowheads="1"/>
              </p:cNvSpPr>
              <p:nvPr/>
            </p:nvSpPr>
            <p:spPr bwMode="auto">
              <a:xfrm>
                <a:off x="1296" y="1248"/>
                <a:ext cx="336" cy="240"/>
              </a:xfrm>
              <a:prstGeom prst="cube">
                <a:avLst>
                  <a:gd name="adj" fmla="val 25000"/>
                </a:avLst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0" name="Text Box 23"/>
              <p:cNvSpPr txBox="1">
                <a:spLocks noChangeArrowheads="1"/>
              </p:cNvSpPr>
              <p:nvPr/>
            </p:nvSpPr>
            <p:spPr bwMode="auto">
              <a:xfrm>
                <a:off x="1296" y="129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1600">
                    <a:latin typeface="Times New Roman" charset="0"/>
                  </a:rPr>
                  <a:t>R5</a:t>
                </a:r>
                <a:endParaRPr lang="en-US" sz="1600" b="0">
                  <a:latin typeface="Times New Roman" charset="0"/>
                </a:endParaRPr>
              </a:p>
            </p:txBody>
          </p:sp>
        </p:grpSp>
        <p:sp>
          <p:nvSpPr>
            <p:cNvPr id="34862" name="AutoShape 24"/>
            <p:cNvSpPr>
              <a:spLocks noChangeArrowheads="1"/>
            </p:cNvSpPr>
            <p:nvPr/>
          </p:nvSpPr>
          <p:spPr bwMode="auto">
            <a:xfrm>
              <a:off x="2688" y="3504"/>
              <a:ext cx="192" cy="1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Line 25"/>
            <p:cNvSpPr>
              <a:spLocks noChangeShapeType="1"/>
            </p:cNvSpPr>
            <p:nvPr/>
          </p:nvSpPr>
          <p:spPr bwMode="auto">
            <a:xfrm>
              <a:off x="2112" y="326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Line 26"/>
            <p:cNvSpPr>
              <a:spLocks noChangeShapeType="1"/>
            </p:cNvSpPr>
            <p:nvPr/>
          </p:nvSpPr>
          <p:spPr bwMode="auto">
            <a:xfrm flipV="1">
              <a:off x="2880" y="316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Freeform 27"/>
            <p:cNvSpPr>
              <a:spLocks/>
            </p:cNvSpPr>
            <p:nvPr/>
          </p:nvSpPr>
          <p:spPr bwMode="auto">
            <a:xfrm>
              <a:off x="2736" y="3792"/>
              <a:ext cx="384" cy="144"/>
            </a:xfrm>
            <a:custGeom>
              <a:avLst/>
              <a:gdLst>
                <a:gd name="T0" fmla="*/ 0 w 384"/>
                <a:gd name="T1" fmla="*/ 144 h 144"/>
                <a:gd name="T2" fmla="*/ 96 w 384"/>
                <a:gd name="T3" fmla="*/ 48 h 144"/>
                <a:gd name="T4" fmla="*/ 240 w 384"/>
                <a:gd name="T5" fmla="*/ 96 h 144"/>
                <a:gd name="T6" fmla="*/ 384 w 384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44"/>
                <a:gd name="T14" fmla="*/ 384 w 384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44">
                  <a:moveTo>
                    <a:pt x="0" y="144"/>
                  </a:moveTo>
                  <a:cubicBezTo>
                    <a:pt x="28" y="100"/>
                    <a:pt x="56" y="56"/>
                    <a:pt x="96" y="48"/>
                  </a:cubicBezTo>
                  <a:cubicBezTo>
                    <a:pt x="136" y="40"/>
                    <a:pt x="192" y="104"/>
                    <a:pt x="240" y="96"/>
                  </a:cubicBezTo>
                  <a:cubicBezTo>
                    <a:pt x="288" y="88"/>
                    <a:pt x="336" y="44"/>
                    <a:pt x="3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Text Box 28"/>
            <p:cNvSpPr txBox="1">
              <a:spLocks noChangeArrowheads="1"/>
            </p:cNvSpPr>
            <p:nvPr/>
          </p:nvSpPr>
          <p:spPr bwMode="auto">
            <a:xfrm>
              <a:off x="3072" y="3696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B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34867" name="Text Box 29"/>
            <p:cNvSpPr txBox="1">
              <a:spLocks noChangeArrowheads="1"/>
            </p:cNvSpPr>
            <p:nvPr/>
          </p:nvSpPr>
          <p:spPr bwMode="auto">
            <a:xfrm>
              <a:off x="2496" y="2928"/>
              <a:ext cx="4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b="0">
                  <a:latin typeface="Times New Roman" charset="0"/>
                </a:rPr>
                <a:t>AS3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34868" name="Line 30"/>
            <p:cNvSpPr>
              <a:spLocks noChangeShapeType="1"/>
            </p:cNvSpPr>
            <p:nvPr/>
          </p:nvSpPr>
          <p:spPr bwMode="auto">
            <a:xfrm>
              <a:off x="2784" y="369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3" name="Line 31"/>
          <p:cNvSpPr>
            <a:spLocks noChangeShapeType="1"/>
          </p:cNvSpPr>
          <p:nvPr/>
        </p:nvSpPr>
        <p:spPr bwMode="auto">
          <a:xfrm flipH="1">
            <a:off x="6248400" y="3124200"/>
            <a:ext cx="76200" cy="190500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32"/>
          <p:cNvSpPr>
            <a:spLocks noChangeArrowheads="1"/>
          </p:cNvSpPr>
          <p:nvPr/>
        </p:nvSpPr>
        <p:spPr bwMode="auto">
          <a:xfrm>
            <a:off x="3048000" y="1524000"/>
            <a:ext cx="32004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33"/>
          <p:cNvSpPr txBox="1">
            <a:spLocks noChangeArrowheads="1"/>
          </p:cNvSpPr>
          <p:nvPr/>
        </p:nvSpPr>
        <p:spPr bwMode="auto">
          <a:xfrm>
            <a:off x="2590800" y="36576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6699"/>
                </a:solidFill>
                <a:latin typeface="Times New Roman" charset="0"/>
              </a:rPr>
              <a:t>E-BGP</a:t>
            </a:r>
            <a:endParaRPr lang="en-US" sz="1600" b="0">
              <a:latin typeface="Times New Roman" charset="0"/>
            </a:endParaRPr>
          </a:p>
        </p:txBody>
      </p:sp>
      <p:grpSp>
        <p:nvGrpSpPr>
          <p:cNvPr id="34826" name="Group 34"/>
          <p:cNvGrpSpPr>
            <a:grpSpLocks/>
          </p:cNvGrpSpPr>
          <p:nvPr/>
        </p:nvGrpSpPr>
        <p:grpSpPr bwMode="auto">
          <a:xfrm>
            <a:off x="2895600" y="2743200"/>
            <a:ext cx="533400" cy="412750"/>
            <a:chOff x="1296" y="1248"/>
            <a:chExt cx="336" cy="260"/>
          </a:xfrm>
        </p:grpSpPr>
        <p:sp>
          <p:nvSpPr>
            <p:cNvPr id="34857" name="AutoShape 35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Text Box 36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R2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4827" name="AutoShape 37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8" name="Group 38"/>
          <p:cNvGrpSpPr>
            <a:grpSpLocks/>
          </p:cNvGrpSpPr>
          <p:nvPr/>
        </p:nvGrpSpPr>
        <p:grpSpPr bwMode="auto">
          <a:xfrm>
            <a:off x="5943600" y="2590800"/>
            <a:ext cx="533400" cy="412750"/>
            <a:chOff x="1296" y="1248"/>
            <a:chExt cx="336" cy="260"/>
          </a:xfrm>
        </p:grpSpPr>
        <p:sp>
          <p:nvSpPr>
            <p:cNvPr id="34855" name="AutoShape 39"/>
            <p:cNvSpPr>
              <a:spLocks noChangeArrowheads="1"/>
            </p:cNvSpPr>
            <p:nvPr/>
          </p:nvSpPr>
          <p:spPr bwMode="auto">
            <a:xfrm>
              <a:off x="1296" y="124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Text Box 40"/>
            <p:cNvSpPr txBox="1">
              <a:spLocks noChangeArrowheads="1"/>
            </p:cNvSpPr>
            <p:nvPr/>
          </p:nvSpPr>
          <p:spPr bwMode="auto">
            <a:xfrm>
              <a:off x="1296" y="12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>
                  <a:latin typeface="Times New Roman" charset="0"/>
                </a:rPr>
                <a:t>R3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4829" name="Line 41"/>
          <p:cNvSpPr>
            <a:spLocks noChangeShapeType="1"/>
          </p:cNvSpPr>
          <p:nvPr/>
        </p:nvSpPr>
        <p:spPr bwMode="auto">
          <a:xfrm flipV="1">
            <a:off x="2438400" y="3124200"/>
            <a:ext cx="609600" cy="83820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42"/>
          <p:cNvSpPr>
            <a:spLocks noChangeShapeType="1"/>
          </p:cNvSpPr>
          <p:nvPr/>
        </p:nvSpPr>
        <p:spPr bwMode="auto">
          <a:xfrm>
            <a:off x="4648200" y="2438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AutoShape 43"/>
          <p:cNvSpPr>
            <a:spLocks noChangeArrowheads="1"/>
          </p:cNvSpPr>
          <p:nvPr/>
        </p:nvSpPr>
        <p:spPr bwMode="auto">
          <a:xfrm>
            <a:off x="4495800" y="3124200"/>
            <a:ext cx="304800" cy="304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44"/>
          <p:cNvSpPr>
            <a:spLocks noChangeShapeType="1"/>
          </p:cNvSpPr>
          <p:nvPr/>
        </p:nvSpPr>
        <p:spPr bwMode="auto">
          <a:xfrm>
            <a:off x="3352800" y="31242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45"/>
          <p:cNvSpPr>
            <a:spLocks noChangeShapeType="1"/>
          </p:cNvSpPr>
          <p:nvPr/>
        </p:nvSpPr>
        <p:spPr bwMode="auto">
          <a:xfrm flipV="1">
            <a:off x="4800600" y="2971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Freeform 46"/>
          <p:cNvSpPr>
            <a:spLocks/>
          </p:cNvSpPr>
          <p:nvPr/>
        </p:nvSpPr>
        <p:spPr bwMode="auto">
          <a:xfrm>
            <a:off x="4724400" y="3505200"/>
            <a:ext cx="609600" cy="228600"/>
          </a:xfrm>
          <a:custGeom>
            <a:avLst/>
            <a:gdLst>
              <a:gd name="T0" fmla="*/ 0 w 384"/>
              <a:gd name="T1" fmla="*/ 362902500 h 144"/>
              <a:gd name="T2" fmla="*/ 241935000 w 384"/>
              <a:gd name="T3" fmla="*/ 120967500 h 144"/>
              <a:gd name="T4" fmla="*/ 604837500 w 384"/>
              <a:gd name="T5" fmla="*/ 241935000 h 144"/>
              <a:gd name="T6" fmla="*/ 967740000 w 38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144"/>
                </a:moveTo>
                <a:cubicBezTo>
                  <a:pt x="28" y="100"/>
                  <a:pt x="56" y="56"/>
                  <a:pt x="96" y="48"/>
                </a:cubicBezTo>
                <a:cubicBezTo>
                  <a:pt x="136" y="40"/>
                  <a:pt x="192" y="104"/>
                  <a:pt x="240" y="96"/>
                </a:cubicBezTo>
                <a:cubicBezTo>
                  <a:pt x="288" y="88"/>
                  <a:pt x="336" y="44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47"/>
          <p:cNvSpPr>
            <a:spLocks noChangeShapeType="1"/>
          </p:cNvSpPr>
          <p:nvPr/>
        </p:nvSpPr>
        <p:spPr bwMode="auto">
          <a:xfrm>
            <a:off x="4648200" y="3429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48"/>
          <p:cNvSpPr txBox="1">
            <a:spLocks noChangeArrowheads="1"/>
          </p:cNvSpPr>
          <p:nvPr/>
        </p:nvSpPr>
        <p:spPr bwMode="auto">
          <a:xfrm>
            <a:off x="5257800" y="33289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A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34837" name="Text Box 49"/>
          <p:cNvSpPr txBox="1">
            <a:spLocks noChangeArrowheads="1"/>
          </p:cNvSpPr>
          <p:nvPr/>
        </p:nvSpPr>
        <p:spPr bwMode="auto">
          <a:xfrm>
            <a:off x="4191000" y="3733800"/>
            <a:ext cx="63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AS2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1827890" name="Freeform 50"/>
          <p:cNvSpPr>
            <a:spLocks/>
          </p:cNvSpPr>
          <p:nvPr/>
        </p:nvSpPr>
        <p:spPr bwMode="auto">
          <a:xfrm>
            <a:off x="3276600" y="2057400"/>
            <a:ext cx="2667000" cy="533400"/>
          </a:xfrm>
          <a:custGeom>
            <a:avLst/>
            <a:gdLst>
              <a:gd name="T0" fmla="*/ 2147483647 w 1152"/>
              <a:gd name="T1" fmla="*/ 805331284 h 296"/>
              <a:gd name="T2" fmla="*/ 2147483647 w 1152"/>
              <a:gd name="T3" fmla="*/ 25978022 h 296"/>
              <a:gd name="T4" fmla="*/ 0 w 1152"/>
              <a:gd name="T5" fmla="*/ 961201216 h 296"/>
              <a:gd name="T6" fmla="*/ 0 60000 65536"/>
              <a:gd name="T7" fmla="*/ 0 60000 65536"/>
              <a:gd name="T8" fmla="*/ 0 60000 65536"/>
              <a:gd name="T9" fmla="*/ 0 w 1152"/>
              <a:gd name="T10" fmla="*/ 0 h 296"/>
              <a:gd name="T11" fmla="*/ 1152 w 1152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96">
                <a:moveTo>
                  <a:pt x="1152" y="248"/>
                </a:moveTo>
                <a:cubicBezTo>
                  <a:pt x="960" y="124"/>
                  <a:pt x="768" y="0"/>
                  <a:pt x="576" y="8"/>
                </a:cubicBezTo>
                <a:cubicBezTo>
                  <a:pt x="384" y="16"/>
                  <a:pt x="192" y="156"/>
                  <a:pt x="0" y="29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7891" name="Freeform 51"/>
          <p:cNvSpPr>
            <a:spLocks/>
          </p:cNvSpPr>
          <p:nvPr/>
        </p:nvSpPr>
        <p:spPr bwMode="auto">
          <a:xfrm>
            <a:off x="2133600" y="3048000"/>
            <a:ext cx="711200" cy="838200"/>
          </a:xfrm>
          <a:custGeom>
            <a:avLst/>
            <a:gdLst>
              <a:gd name="T0" fmla="*/ 1129030000 w 448"/>
              <a:gd name="T1" fmla="*/ 0 h 528"/>
              <a:gd name="T2" fmla="*/ 161290000 w 448"/>
              <a:gd name="T3" fmla="*/ 362902500 h 528"/>
              <a:gd name="T4" fmla="*/ 161290000 w 448"/>
              <a:gd name="T5" fmla="*/ 1330642500 h 528"/>
              <a:gd name="T6" fmla="*/ 0 60000 65536"/>
              <a:gd name="T7" fmla="*/ 0 60000 65536"/>
              <a:gd name="T8" fmla="*/ 0 60000 65536"/>
              <a:gd name="T9" fmla="*/ 0 w 448"/>
              <a:gd name="T10" fmla="*/ 0 h 528"/>
              <a:gd name="T11" fmla="*/ 448 w 44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528">
                <a:moveTo>
                  <a:pt x="448" y="0"/>
                </a:moveTo>
                <a:cubicBezTo>
                  <a:pt x="288" y="28"/>
                  <a:pt x="128" y="56"/>
                  <a:pt x="64" y="144"/>
                </a:cubicBezTo>
                <a:cubicBezTo>
                  <a:pt x="0" y="232"/>
                  <a:pt x="32" y="380"/>
                  <a:pt x="64" y="52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6324600" y="2971800"/>
            <a:ext cx="1752600" cy="1981200"/>
            <a:chOff x="3984" y="1872"/>
            <a:chExt cx="1104" cy="1248"/>
          </a:xfrm>
        </p:grpSpPr>
        <p:sp>
          <p:nvSpPr>
            <p:cNvPr id="34853" name="AutoShape 53"/>
            <p:cNvSpPr>
              <a:spLocks noChangeArrowheads="1"/>
            </p:cNvSpPr>
            <p:nvPr/>
          </p:nvSpPr>
          <p:spPr bwMode="auto">
            <a:xfrm>
              <a:off x="4320" y="2304"/>
              <a:ext cx="768" cy="288"/>
            </a:xfrm>
            <a:prstGeom prst="wedgeRoundRectCallout">
              <a:avLst>
                <a:gd name="adj1" fmla="val -56509"/>
                <a:gd name="adj2" fmla="val 109028"/>
                <a:gd name="adj3" fmla="val 16667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chemeClr val="accent2"/>
                  </a:solidFill>
                  <a:latin typeface="Times New Roman" charset="0"/>
                </a:rPr>
                <a:t>announce B</a:t>
              </a:r>
            </a:p>
          </p:txBody>
        </p:sp>
        <p:sp>
          <p:nvSpPr>
            <p:cNvPr id="34854" name="Freeform 54"/>
            <p:cNvSpPr>
              <a:spLocks/>
            </p:cNvSpPr>
            <p:nvPr/>
          </p:nvSpPr>
          <p:spPr bwMode="auto">
            <a:xfrm>
              <a:off x="3984" y="1872"/>
              <a:ext cx="248" cy="1248"/>
            </a:xfrm>
            <a:custGeom>
              <a:avLst/>
              <a:gdLst>
                <a:gd name="T0" fmla="*/ 0 w 248"/>
                <a:gd name="T1" fmla="*/ 1248 h 1248"/>
                <a:gd name="T2" fmla="*/ 240 w 248"/>
                <a:gd name="T3" fmla="*/ 528 h 1248"/>
                <a:gd name="T4" fmla="*/ 48 w 248"/>
                <a:gd name="T5" fmla="*/ 0 h 1248"/>
                <a:gd name="T6" fmla="*/ 0 60000 65536"/>
                <a:gd name="T7" fmla="*/ 0 60000 65536"/>
                <a:gd name="T8" fmla="*/ 0 60000 65536"/>
                <a:gd name="T9" fmla="*/ 0 w 248"/>
                <a:gd name="T10" fmla="*/ 0 h 1248"/>
                <a:gd name="T11" fmla="*/ 248 w 24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248">
                  <a:moveTo>
                    <a:pt x="0" y="1248"/>
                  </a:moveTo>
                  <a:cubicBezTo>
                    <a:pt x="116" y="992"/>
                    <a:pt x="232" y="736"/>
                    <a:pt x="240" y="528"/>
                  </a:cubicBezTo>
                  <a:cubicBezTo>
                    <a:pt x="248" y="320"/>
                    <a:pt x="148" y="160"/>
                    <a:pt x="4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41" name="Line 55"/>
          <p:cNvSpPr>
            <a:spLocks noChangeShapeType="1"/>
          </p:cNvSpPr>
          <p:nvPr/>
        </p:nvSpPr>
        <p:spPr bwMode="auto">
          <a:xfrm flipV="1">
            <a:off x="3429000" y="2514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3530600" y="1519238"/>
            <a:ext cx="5440363" cy="1633537"/>
            <a:chOff x="2224" y="957"/>
            <a:chExt cx="3427" cy="1029"/>
          </a:xfrm>
        </p:grpSpPr>
        <p:sp>
          <p:nvSpPr>
            <p:cNvPr id="34847" name="Line 57"/>
            <p:cNvSpPr>
              <a:spLocks noChangeShapeType="1"/>
            </p:cNvSpPr>
            <p:nvPr/>
          </p:nvSpPr>
          <p:spPr bwMode="auto">
            <a:xfrm flipV="1">
              <a:off x="2224" y="1680"/>
              <a:ext cx="489" cy="14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Line 58"/>
            <p:cNvSpPr>
              <a:spLocks noChangeShapeType="1"/>
            </p:cNvSpPr>
            <p:nvPr/>
          </p:nvSpPr>
          <p:spPr bwMode="auto">
            <a:xfrm>
              <a:off x="2224" y="1824"/>
              <a:ext cx="538" cy="14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59"/>
            <p:cNvSpPr>
              <a:spLocks noChangeShapeType="1"/>
            </p:cNvSpPr>
            <p:nvPr/>
          </p:nvSpPr>
          <p:spPr bwMode="auto">
            <a:xfrm flipV="1">
              <a:off x="2811" y="1848"/>
              <a:ext cx="781" cy="12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60"/>
            <p:cNvSpPr>
              <a:spLocks noChangeArrowheads="1"/>
            </p:cNvSpPr>
            <p:nvPr/>
          </p:nvSpPr>
          <p:spPr bwMode="auto">
            <a:xfrm flipH="1">
              <a:off x="2224" y="1800"/>
              <a:ext cx="49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Oval 61"/>
            <p:cNvSpPr>
              <a:spLocks noChangeArrowheads="1"/>
            </p:cNvSpPr>
            <p:nvPr/>
          </p:nvSpPr>
          <p:spPr bwMode="auto">
            <a:xfrm flipH="1">
              <a:off x="2762" y="1938"/>
              <a:ext cx="49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Text Box 62"/>
            <p:cNvSpPr txBox="1">
              <a:spLocks noChangeArrowheads="1"/>
            </p:cNvSpPr>
            <p:nvPr/>
          </p:nvSpPr>
          <p:spPr bwMode="auto">
            <a:xfrm>
              <a:off x="3866" y="957"/>
              <a:ext cx="178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600" b="0">
                  <a:solidFill>
                    <a:srgbClr val="33CC33"/>
                  </a:solidFill>
                  <a:latin typeface="Times New Roman" charset="0"/>
                </a:rPr>
                <a:t>IGP: Intradomain routing</a:t>
              </a:r>
            </a:p>
            <a:p>
              <a:pPr algn="l"/>
              <a:r>
                <a:rPr lang="en-US" sz="1600" b="0">
                  <a:solidFill>
                    <a:srgbClr val="33CC33"/>
                  </a:solidFill>
                  <a:latin typeface="Times New Roman" charset="0"/>
                </a:rPr>
                <a:t>Example: OSPF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276600" y="1524000"/>
            <a:ext cx="2819400" cy="838200"/>
            <a:chOff x="2304" y="1008"/>
            <a:chExt cx="1152" cy="488"/>
          </a:xfrm>
        </p:grpSpPr>
        <p:sp>
          <p:nvSpPr>
            <p:cNvPr id="34845" name="Freeform 64"/>
            <p:cNvSpPr>
              <a:spLocks/>
            </p:cNvSpPr>
            <p:nvPr/>
          </p:nvSpPr>
          <p:spPr bwMode="auto">
            <a:xfrm>
              <a:off x="2304" y="1200"/>
              <a:ext cx="1152" cy="296"/>
            </a:xfrm>
            <a:custGeom>
              <a:avLst/>
              <a:gdLst>
                <a:gd name="T0" fmla="*/ 1152 w 1152"/>
                <a:gd name="T1" fmla="*/ 248 h 296"/>
                <a:gd name="T2" fmla="*/ 576 w 1152"/>
                <a:gd name="T3" fmla="*/ 8 h 296"/>
                <a:gd name="T4" fmla="*/ 0 w 1152"/>
                <a:gd name="T5" fmla="*/ 296 h 296"/>
                <a:gd name="T6" fmla="*/ 0 60000 65536"/>
                <a:gd name="T7" fmla="*/ 0 60000 65536"/>
                <a:gd name="T8" fmla="*/ 0 60000 65536"/>
                <a:gd name="T9" fmla="*/ 0 w 1152"/>
                <a:gd name="T10" fmla="*/ 0 h 296"/>
                <a:gd name="T11" fmla="*/ 1152 w 1152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96">
                  <a:moveTo>
                    <a:pt x="1152" y="248"/>
                  </a:moveTo>
                  <a:cubicBezTo>
                    <a:pt x="960" y="124"/>
                    <a:pt x="768" y="0"/>
                    <a:pt x="576" y="8"/>
                  </a:cubicBezTo>
                  <a:cubicBezTo>
                    <a:pt x="384" y="16"/>
                    <a:pt x="192" y="156"/>
                    <a:pt x="0" y="29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Text Box 65"/>
            <p:cNvSpPr txBox="1">
              <a:spLocks noChangeArrowheads="1"/>
            </p:cNvSpPr>
            <p:nvPr/>
          </p:nvSpPr>
          <p:spPr bwMode="auto">
            <a:xfrm>
              <a:off x="2640" y="1008"/>
              <a:ext cx="31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Times New Roman" charset="0"/>
                </a:rPr>
                <a:t>I-BGP</a:t>
              </a:r>
              <a:endParaRPr lang="en-US" sz="1600" b="0">
                <a:latin typeface="Times New Roman" charset="0"/>
              </a:endParaRPr>
            </a:p>
          </p:txBody>
        </p:sp>
      </p:grpSp>
      <p:sp>
        <p:nvSpPr>
          <p:cNvPr id="34844" name="Text Box 66"/>
          <p:cNvSpPr txBox="1">
            <a:spLocks noChangeArrowheads="1"/>
          </p:cNvSpPr>
          <p:nvPr/>
        </p:nvSpPr>
        <p:spPr bwMode="auto">
          <a:xfrm>
            <a:off x="4403725" y="2698750"/>
            <a:ext cx="54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22C22A"/>
                </a:solidFill>
                <a:latin typeface="Tahoma" charset="0"/>
              </a:rPr>
              <a:t>IGP</a:t>
            </a:r>
          </a:p>
        </p:txBody>
      </p:sp>
    </p:spTree>
    <p:extLst>
      <p:ext uri="{BB962C8B-B14F-4D97-AF65-F5344CB8AC3E}">
        <p14:creationId xmlns:p14="http://schemas.microsoft.com/office/powerpoint/2010/main" val="330188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890" grpId="0" animBg="1"/>
      <p:bldP spid="18278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B9F7D8-EEAD-6642-9A3A-D755AB90893B}" type="slidenum">
              <a:rPr lang="en-US" sz="1400" b="0">
                <a:latin typeface="Times New Roman" charset="0"/>
              </a:rPr>
              <a:pPr eaLnBrk="1" hangingPunct="1"/>
              <a:t>19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36874" name="Group 2"/>
          <p:cNvGrpSpPr>
            <a:grpSpLocks/>
          </p:cNvGrpSpPr>
          <p:nvPr/>
        </p:nvGrpSpPr>
        <p:grpSpPr bwMode="auto">
          <a:xfrm>
            <a:off x="1676400" y="3048000"/>
            <a:ext cx="6172200" cy="1524000"/>
            <a:chOff x="-384" y="1008"/>
            <a:chExt cx="1584" cy="864"/>
          </a:xfrm>
        </p:grpSpPr>
        <p:sp>
          <p:nvSpPr>
            <p:cNvPr id="36960" name="AutoShape 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61" name="Oval 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Oval 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5" name="Line 6"/>
          <p:cNvSpPr>
            <a:spLocks noChangeShapeType="1"/>
          </p:cNvSpPr>
          <p:nvPr/>
        </p:nvSpPr>
        <p:spPr bwMode="auto">
          <a:xfrm>
            <a:off x="4953000" y="2057400"/>
            <a:ext cx="2286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7"/>
          <p:cNvSpPr>
            <a:spLocks noChangeShapeType="1"/>
          </p:cNvSpPr>
          <p:nvPr/>
        </p:nvSpPr>
        <p:spPr bwMode="auto">
          <a:xfrm flipH="1" flipV="1">
            <a:off x="7772400" y="38100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7" name="Group 8"/>
          <p:cNvGrpSpPr>
            <a:grpSpLocks/>
          </p:cNvGrpSpPr>
          <p:nvPr/>
        </p:nvGrpSpPr>
        <p:grpSpPr bwMode="auto">
          <a:xfrm>
            <a:off x="533400" y="1981200"/>
            <a:ext cx="2057400" cy="1371600"/>
            <a:chOff x="-384" y="1008"/>
            <a:chExt cx="1584" cy="864"/>
          </a:xfrm>
        </p:grpSpPr>
        <p:sp>
          <p:nvSpPr>
            <p:cNvPr id="36957" name="AutoShape 9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8" name="Oval 10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9" name="Oval 11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8" name="Group 12"/>
          <p:cNvGrpSpPr>
            <a:grpSpLocks/>
          </p:cNvGrpSpPr>
          <p:nvPr/>
        </p:nvGrpSpPr>
        <p:grpSpPr bwMode="auto">
          <a:xfrm>
            <a:off x="2514600" y="1371600"/>
            <a:ext cx="2514600" cy="1371600"/>
            <a:chOff x="-384" y="1008"/>
            <a:chExt cx="1584" cy="864"/>
          </a:xfrm>
        </p:grpSpPr>
        <p:sp>
          <p:nvSpPr>
            <p:cNvPr id="36954" name="AutoShape 13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5" name="Oval 14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6" name="Oval 15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9" name="Group 16"/>
          <p:cNvGrpSpPr>
            <a:grpSpLocks/>
          </p:cNvGrpSpPr>
          <p:nvPr/>
        </p:nvGrpSpPr>
        <p:grpSpPr bwMode="auto">
          <a:xfrm>
            <a:off x="6324600" y="1600200"/>
            <a:ext cx="2514600" cy="1371600"/>
            <a:chOff x="-384" y="1008"/>
            <a:chExt cx="1584" cy="864"/>
          </a:xfrm>
        </p:grpSpPr>
        <p:sp>
          <p:nvSpPr>
            <p:cNvPr id="36951" name="AutoShape 17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52" name="Oval 18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Oval 19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80" name="Group 20"/>
          <p:cNvGrpSpPr>
            <a:grpSpLocks/>
          </p:cNvGrpSpPr>
          <p:nvPr/>
        </p:nvGrpSpPr>
        <p:grpSpPr bwMode="auto">
          <a:xfrm>
            <a:off x="6400800" y="4419600"/>
            <a:ext cx="2514600" cy="1371600"/>
            <a:chOff x="-384" y="1008"/>
            <a:chExt cx="1584" cy="864"/>
          </a:xfrm>
        </p:grpSpPr>
        <p:sp>
          <p:nvSpPr>
            <p:cNvPr id="36948" name="AutoShape 21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0">
                <a:latin typeface="Times New Roman" charset="0"/>
              </a:endParaRPr>
            </a:p>
          </p:txBody>
        </p:sp>
        <p:sp>
          <p:nvSpPr>
            <p:cNvPr id="36949" name="Oval 22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0" name="Oval 23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more detail</a:t>
            </a:r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>
            <a:off x="1524000" y="32766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6"/>
          <p:cNvSpPr>
            <a:spLocks noChangeShapeType="1"/>
          </p:cNvSpPr>
          <p:nvPr/>
        </p:nvSpPr>
        <p:spPr bwMode="auto">
          <a:xfrm>
            <a:off x="3886200" y="26670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7"/>
          <p:cNvSpPr>
            <a:spLocks noChangeShapeType="1"/>
          </p:cNvSpPr>
          <p:nvPr/>
        </p:nvSpPr>
        <p:spPr bwMode="auto">
          <a:xfrm flipH="1">
            <a:off x="7696200" y="2819400"/>
            <a:ext cx="228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133600" y="3125788"/>
            <a:ext cx="5334000" cy="1141412"/>
            <a:chOff x="1296" y="1969"/>
            <a:chExt cx="3360" cy="719"/>
          </a:xfrm>
        </p:grpSpPr>
        <p:sp>
          <p:nvSpPr>
            <p:cNvPr id="36942" name="Freeform 29"/>
            <p:cNvSpPr>
              <a:spLocks/>
            </p:cNvSpPr>
            <p:nvPr/>
          </p:nvSpPr>
          <p:spPr bwMode="auto">
            <a:xfrm>
              <a:off x="1296" y="2016"/>
              <a:ext cx="934" cy="240"/>
            </a:xfrm>
            <a:custGeom>
              <a:avLst/>
              <a:gdLst>
                <a:gd name="T0" fmla="*/ 909 w 960"/>
                <a:gd name="T1" fmla="*/ 0 h 240"/>
                <a:gd name="T2" fmla="*/ 364 w 960"/>
                <a:gd name="T3" fmla="*/ 48 h 240"/>
                <a:gd name="T4" fmla="*/ 0 w 960"/>
                <a:gd name="T5" fmla="*/ 240 h 240"/>
                <a:gd name="T6" fmla="*/ 0 60000 65536"/>
                <a:gd name="T7" fmla="*/ 0 60000 65536"/>
                <a:gd name="T8" fmla="*/ 0 60000 65536"/>
                <a:gd name="T9" fmla="*/ 0 w 960"/>
                <a:gd name="T10" fmla="*/ 0 h 240"/>
                <a:gd name="T11" fmla="*/ 960 w 96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240">
                  <a:moveTo>
                    <a:pt x="960" y="0"/>
                  </a:moveTo>
                  <a:cubicBezTo>
                    <a:pt x="752" y="4"/>
                    <a:pt x="544" y="8"/>
                    <a:pt x="384" y="48"/>
                  </a:cubicBezTo>
                  <a:cubicBezTo>
                    <a:pt x="224" y="88"/>
                    <a:pt x="112" y="164"/>
                    <a:pt x="0" y="2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30"/>
            <p:cNvSpPr>
              <a:spLocks/>
            </p:cNvSpPr>
            <p:nvPr/>
          </p:nvSpPr>
          <p:spPr bwMode="auto">
            <a:xfrm>
              <a:off x="2370" y="2112"/>
              <a:ext cx="109" cy="336"/>
            </a:xfrm>
            <a:custGeom>
              <a:avLst/>
              <a:gdLst>
                <a:gd name="T0" fmla="*/ 91 w 112"/>
                <a:gd name="T1" fmla="*/ 0 h 336"/>
                <a:gd name="T2" fmla="*/ 91 w 112"/>
                <a:gd name="T3" fmla="*/ 240 h 336"/>
                <a:gd name="T4" fmla="*/ 0 w 112"/>
                <a:gd name="T5" fmla="*/ 336 h 336"/>
                <a:gd name="T6" fmla="*/ 0 60000 65536"/>
                <a:gd name="T7" fmla="*/ 0 60000 65536"/>
                <a:gd name="T8" fmla="*/ 0 60000 65536"/>
                <a:gd name="T9" fmla="*/ 0 w 112"/>
                <a:gd name="T10" fmla="*/ 0 h 336"/>
                <a:gd name="T11" fmla="*/ 112 w 11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36">
                  <a:moveTo>
                    <a:pt x="96" y="0"/>
                  </a:moveTo>
                  <a:cubicBezTo>
                    <a:pt x="104" y="92"/>
                    <a:pt x="112" y="184"/>
                    <a:pt x="96" y="240"/>
                  </a:cubicBezTo>
                  <a:cubicBezTo>
                    <a:pt x="80" y="296"/>
                    <a:pt x="40" y="316"/>
                    <a:pt x="0" y="3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Freeform 31"/>
            <p:cNvSpPr>
              <a:spLocks/>
            </p:cNvSpPr>
            <p:nvPr/>
          </p:nvSpPr>
          <p:spPr bwMode="auto">
            <a:xfrm>
              <a:off x="2510" y="2112"/>
              <a:ext cx="467" cy="576"/>
            </a:xfrm>
            <a:custGeom>
              <a:avLst/>
              <a:gdLst>
                <a:gd name="T0" fmla="*/ 0 w 480"/>
                <a:gd name="T1" fmla="*/ 0 h 576"/>
                <a:gd name="T2" fmla="*/ 272 w 480"/>
                <a:gd name="T3" fmla="*/ 384 h 576"/>
                <a:gd name="T4" fmla="*/ 454 w 480"/>
                <a:gd name="T5" fmla="*/ 576 h 576"/>
                <a:gd name="T6" fmla="*/ 0 60000 65536"/>
                <a:gd name="T7" fmla="*/ 0 60000 65536"/>
                <a:gd name="T8" fmla="*/ 0 60000 65536"/>
                <a:gd name="T9" fmla="*/ 0 w 480"/>
                <a:gd name="T10" fmla="*/ 0 h 576"/>
                <a:gd name="T11" fmla="*/ 480 w 48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576">
                  <a:moveTo>
                    <a:pt x="0" y="0"/>
                  </a:moveTo>
                  <a:cubicBezTo>
                    <a:pt x="104" y="144"/>
                    <a:pt x="208" y="288"/>
                    <a:pt x="288" y="384"/>
                  </a:cubicBezTo>
                  <a:cubicBezTo>
                    <a:pt x="368" y="480"/>
                    <a:pt x="424" y="528"/>
                    <a:pt x="480" y="5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Freeform 32"/>
            <p:cNvSpPr>
              <a:spLocks/>
            </p:cNvSpPr>
            <p:nvPr/>
          </p:nvSpPr>
          <p:spPr bwMode="auto">
            <a:xfrm>
              <a:off x="2556" y="2112"/>
              <a:ext cx="561" cy="192"/>
            </a:xfrm>
            <a:custGeom>
              <a:avLst/>
              <a:gdLst>
                <a:gd name="T0" fmla="*/ 0 w 576"/>
                <a:gd name="T1" fmla="*/ 0 h 192"/>
                <a:gd name="T2" fmla="*/ 318 w 576"/>
                <a:gd name="T3" fmla="*/ 144 h 192"/>
                <a:gd name="T4" fmla="*/ 546 w 576"/>
                <a:gd name="T5" fmla="*/ 192 h 192"/>
                <a:gd name="T6" fmla="*/ 0 60000 65536"/>
                <a:gd name="T7" fmla="*/ 0 60000 65536"/>
                <a:gd name="T8" fmla="*/ 0 60000 65536"/>
                <a:gd name="T9" fmla="*/ 0 w 576"/>
                <a:gd name="T10" fmla="*/ 0 h 192"/>
                <a:gd name="T11" fmla="*/ 576 w 57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92">
                  <a:moveTo>
                    <a:pt x="0" y="0"/>
                  </a:moveTo>
                  <a:cubicBezTo>
                    <a:pt x="120" y="56"/>
                    <a:pt x="240" y="112"/>
                    <a:pt x="336" y="144"/>
                  </a:cubicBezTo>
                  <a:cubicBezTo>
                    <a:pt x="432" y="176"/>
                    <a:pt x="504" y="184"/>
                    <a:pt x="576" y="19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Freeform 33"/>
            <p:cNvSpPr>
              <a:spLocks/>
            </p:cNvSpPr>
            <p:nvPr/>
          </p:nvSpPr>
          <p:spPr bwMode="auto">
            <a:xfrm>
              <a:off x="2603" y="2064"/>
              <a:ext cx="1401" cy="288"/>
            </a:xfrm>
            <a:custGeom>
              <a:avLst/>
              <a:gdLst>
                <a:gd name="T0" fmla="*/ 0 w 1440"/>
                <a:gd name="T1" fmla="*/ 0 h 288"/>
                <a:gd name="T2" fmla="*/ 909 w 1440"/>
                <a:gd name="T3" fmla="*/ 96 h 288"/>
                <a:gd name="T4" fmla="*/ 1363 w 1440"/>
                <a:gd name="T5" fmla="*/ 288 h 288"/>
                <a:gd name="T6" fmla="*/ 0 60000 65536"/>
                <a:gd name="T7" fmla="*/ 0 60000 65536"/>
                <a:gd name="T8" fmla="*/ 0 60000 65536"/>
                <a:gd name="T9" fmla="*/ 0 w 1440"/>
                <a:gd name="T10" fmla="*/ 0 h 288"/>
                <a:gd name="T11" fmla="*/ 1440 w 14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88">
                  <a:moveTo>
                    <a:pt x="0" y="0"/>
                  </a:moveTo>
                  <a:cubicBezTo>
                    <a:pt x="360" y="24"/>
                    <a:pt x="720" y="48"/>
                    <a:pt x="960" y="96"/>
                  </a:cubicBezTo>
                  <a:cubicBezTo>
                    <a:pt x="1200" y="144"/>
                    <a:pt x="1320" y="216"/>
                    <a:pt x="1440" y="2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Freeform 34"/>
            <p:cNvSpPr>
              <a:spLocks/>
            </p:cNvSpPr>
            <p:nvPr/>
          </p:nvSpPr>
          <p:spPr bwMode="auto">
            <a:xfrm rot="-161027">
              <a:off x="2650" y="1969"/>
              <a:ext cx="2006" cy="384"/>
            </a:xfrm>
            <a:custGeom>
              <a:avLst/>
              <a:gdLst>
                <a:gd name="T0" fmla="*/ 0 w 2112"/>
                <a:gd name="T1" fmla="*/ 0 h 384"/>
                <a:gd name="T2" fmla="*/ 1342 w 2112"/>
                <a:gd name="T3" fmla="*/ 192 h 384"/>
                <a:gd name="T4" fmla="*/ 1905 w 2112"/>
                <a:gd name="T5" fmla="*/ 384 h 384"/>
                <a:gd name="T6" fmla="*/ 0 60000 65536"/>
                <a:gd name="T7" fmla="*/ 0 60000 65536"/>
                <a:gd name="T8" fmla="*/ 0 60000 65536"/>
                <a:gd name="T9" fmla="*/ 0 w 2112"/>
                <a:gd name="T10" fmla="*/ 0 h 384"/>
                <a:gd name="T11" fmla="*/ 2112 w 211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384">
                  <a:moveTo>
                    <a:pt x="0" y="0"/>
                  </a:moveTo>
                  <a:cubicBezTo>
                    <a:pt x="568" y="64"/>
                    <a:pt x="1136" y="128"/>
                    <a:pt x="1488" y="192"/>
                  </a:cubicBezTo>
                  <a:cubicBezTo>
                    <a:pt x="1840" y="256"/>
                    <a:pt x="1976" y="320"/>
                    <a:pt x="2112" y="3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04800" y="3962400"/>
            <a:ext cx="1835150" cy="762000"/>
            <a:chOff x="192" y="2496"/>
            <a:chExt cx="1156" cy="480"/>
          </a:xfrm>
        </p:grpSpPr>
        <p:sp>
          <p:nvSpPr>
            <p:cNvPr id="36940" name="Text Box 36"/>
            <p:cNvSpPr txBox="1">
              <a:spLocks noChangeArrowheads="1"/>
            </p:cNvSpPr>
            <p:nvPr/>
          </p:nvSpPr>
          <p:spPr bwMode="auto">
            <a:xfrm>
              <a:off x="192" y="2688"/>
              <a:ext cx="11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latin typeface="Times New Roman" charset="0"/>
                </a:rPr>
                <a:t>Border router</a:t>
              </a:r>
            </a:p>
          </p:txBody>
        </p:sp>
        <p:sp>
          <p:nvSpPr>
            <p:cNvPr id="36941" name="Line 37"/>
            <p:cNvSpPr>
              <a:spLocks noChangeShapeType="1"/>
            </p:cNvSpPr>
            <p:nvPr/>
          </p:nvSpPr>
          <p:spPr bwMode="auto">
            <a:xfrm flipV="1">
              <a:off x="816" y="24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600200" y="2970213"/>
            <a:ext cx="6477000" cy="1711325"/>
            <a:chOff x="1008" y="1871"/>
            <a:chExt cx="4080" cy="1078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1008" y="2255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295" name="Visio" r:id="rId4" imgW="1095022" imgH="666045" progId="Visio.Drawing.11">
                    <p:embed/>
                  </p:oleObj>
                </mc:Choice>
                <mc:Fallback>
                  <p:oleObj name="Visio" r:id="rId4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255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928" y="2688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296" name="Visio" r:id="rId6" imgW="1095022" imgH="666045" progId="Visio.Drawing.11">
                    <p:embed/>
                  </p:oleObj>
                </mc:Choice>
                <mc:Fallback>
                  <p:oleObj name="Visio" r:id="rId6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688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2256" y="1871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297" name="Visio" r:id="rId7" imgW="1095022" imgH="666045" progId="Visio.Drawing.11">
                    <p:embed/>
                  </p:oleObj>
                </mc:Choice>
                <mc:Fallback>
                  <p:oleObj name="Visio" r:id="rId7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871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4656" y="2160"/>
            <a:ext cx="43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298" name="Visio" r:id="rId8" imgW="1095022" imgH="666045" progId="Visio.Drawing.11">
                    <p:embed/>
                  </p:oleObj>
                </mc:Choice>
                <mc:Fallback>
                  <p:oleObj name="Visio" r:id="rId8" imgW="1095022" imgH="66604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160"/>
                          <a:ext cx="43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1905000" y="3579813"/>
            <a:ext cx="4876800" cy="1449387"/>
            <a:chOff x="1200" y="2255"/>
            <a:chExt cx="3072" cy="913"/>
          </a:xfrm>
        </p:grpSpPr>
        <p:grpSp>
          <p:nvGrpSpPr>
            <p:cNvPr id="36937" name="Group 44"/>
            <p:cNvGrpSpPr>
              <a:grpSpLocks/>
            </p:cNvGrpSpPr>
            <p:nvPr/>
          </p:nvGrpSpPr>
          <p:grpSpPr bwMode="auto">
            <a:xfrm>
              <a:off x="2112" y="2255"/>
              <a:ext cx="2160" cy="319"/>
              <a:chOff x="1824" y="2303"/>
              <a:chExt cx="2160" cy="319"/>
            </a:xfrm>
          </p:grpSpPr>
          <p:graphicFrame>
            <p:nvGraphicFramePr>
              <p:cNvPr id="36866" name="Object 2"/>
              <p:cNvGraphicFramePr>
                <a:graphicFrameLocks noChangeAspect="1"/>
              </p:cNvGraphicFramePr>
              <p:nvPr/>
            </p:nvGraphicFramePr>
            <p:xfrm>
              <a:off x="2880" y="2303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299" name="Visio" r:id="rId9" imgW="1095022" imgH="666045" progId="Visio.Drawing.11">
                      <p:embed/>
                    </p:oleObj>
                  </mc:Choice>
                  <mc:Fallback>
                    <p:oleObj name="Visio" r:id="rId9" imgW="1095022" imgH="666045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303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67" name="Object 3"/>
              <p:cNvGraphicFramePr>
                <a:graphicFrameLocks noChangeAspect="1"/>
              </p:cNvGraphicFramePr>
              <p:nvPr/>
            </p:nvGraphicFramePr>
            <p:xfrm>
              <a:off x="1824" y="2448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0" name="Visio" r:id="rId10" imgW="1095022" imgH="666045" progId="Visio.Drawing.11">
                      <p:embed/>
                    </p:oleObj>
                  </mc:Choice>
                  <mc:Fallback>
                    <p:oleObj name="Visio" r:id="rId10" imgW="1095022" imgH="666045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4" y="2448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68" name="Object 4"/>
              <p:cNvGraphicFramePr>
                <a:graphicFrameLocks noChangeAspect="1"/>
              </p:cNvGraphicFramePr>
              <p:nvPr/>
            </p:nvGraphicFramePr>
            <p:xfrm>
              <a:off x="3696" y="2400"/>
              <a:ext cx="288" cy="1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9301" name="Visio" r:id="rId11" imgW="1095022" imgH="666045" progId="Visio.Drawing.11">
                      <p:embed/>
                    </p:oleObj>
                  </mc:Choice>
                  <mc:Fallback>
                    <p:oleObj name="Visio" r:id="rId11" imgW="1095022" imgH="666045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2400"/>
                            <a:ext cx="288" cy="1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938" name="Text Box 48"/>
            <p:cNvSpPr txBox="1">
              <a:spLocks noChangeArrowheads="1"/>
            </p:cNvSpPr>
            <p:nvPr/>
          </p:nvSpPr>
          <p:spPr bwMode="auto">
            <a:xfrm>
              <a:off x="1200" y="2880"/>
              <a:ext cx="12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latin typeface="Times New Roman" charset="0"/>
                </a:rPr>
                <a:t>Internal router</a:t>
              </a:r>
            </a:p>
          </p:txBody>
        </p:sp>
        <p:sp>
          <p:nvSpPr>
            <p:cNvPr id="36939" name="Line 49"/>
            <p:cNvSpPr>
              <a:spLocks noChangeShapeType="1"/>
            </p:cNvSpPr>
            <p:nvPr/>
          </p:nvSpPr>
          <p:spPr bwMode="auto">
            <a:xfrm flipV="1">
              <a:off x="1968" y="259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284413" y="3200400"/>
            <a:ext cx="5183187" cy="1362075"/>
            <a:chOff x="1439" y="2016"/>
            <a:chExt cx="3265" cy="858"/>
          </a:xfrm>
        </p:grpSpPr>
        <p:grpSp>
          <p:nvGrpSpPr>
            <p:cNvPr id="36930" name="Group 51"/>
            <p:cNvGrpSpPr>
              <a:grpSpLocks/>
            </p:cNvGrpSpPr>
            <p:nvPr/>
          </p:nvGrpSpPr>
          <p:grpSpPr bwMode="auto">
            <a:xfrm>
              <a:off x="1439" y="2016"/>
              <a:ext cx="3265" cy="858"/>
              <a:chOff x="1439" y="2030"/>
              <a:chExt cx="3265" cy="858"/>
            </a:xfrm>
          </p:grpSpPr>
          <p:sp>
            <p:nvSpPr>
              <p:cNvPr id="36932" name="Freeform 52"/>
              <p:cNvSpPr>
                <a:spLocks/>
              </p:cNvSpPr>
              <p:nvPr/>
            </p:nvSpPr>
            <p:spPr bwMode="auto">
              <a:xfrm>
                <a:off x="3463" y="2322"/>
                <a:ext cx="1197" cy="51"/>
              </a:xfrm>
              <a:custGeom>
                <a:avLst/>
                <a:gdLst>
                  <a:gd name="T0" fmla="*/ 1197 w 1197"/>
                  <a:gd name="T1" fmla="*/ 0 h 51"/>
                  <a:gd name="T2" fmla="*/ 204 w 1197"/>
                  <a:gd name="T3" fmla="*/ 45 h 51"/>
                  <a:gd name="T4" fmla="*/ 0 w 1197"/>
                  <a:gd name="T5" fmla="*/ 38 h 51"/>
                  <a:gd name="T6" fmla="*/ 0 60000 65536"/>
                  <a:gd name="T7" fmla="*/ 0 60000 65536"/>
                  <a:gd name="T8" fmla="*/ 0 60000 65536"/>
                  <a:gd name="T9" fmla="*/ 0 w 1197"/>
                  <a:gd name="T10" fmla="*/ 0 h 51"/>
                  <a:gd name="T11" fmla="*/ 1197 w 119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97" h="51">
                    <a:moveTo>
                      <a:pt x="1197" y="0"/>
                    </a:moveTo>
                    <a:cubicBezTo>
                      <a:pt x="1032" y="7"/>
                      <a:pt x="403" y="39"/>
                      <a:pt x="204" y="45"/>
                    </a:cubicBezTo>
                    <a:cubicBezTo>
                      <a:pt x="5" y="51"/>
                      <a:pt x="42" y="39"/>
                      <a:pt x="0" y="3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3" name="Freeform 53"/>
              <p:cNvSpPr>
                <a:spLocks/>
              </p:cNvSpPr>
              <p:nvPr/>
            </p:nvSpPr>
            <p:spPr bwMode="auto">
              <a:xfrm>
                <a:off x="2697" y="2030"/>
                <a:ext cx="1959" cy="234"/>
              </a:xfrm>
              <a:custGeom>
                <a:avLst/>
                <a:gdLst>
                  <a:gd name="T0" fmla="*/ 1959 w 1959"/>
                  <a:gd name="T1" fmla="*/ 234 h 234"/>
                  <a:gd name="T2" fmla="*/ 373 w 1959"/>
                  <a:gd name="T3" fmla="*/ 42 h 234"/>
                  <a:gd name="T4" fmla="*/ 0 w 1959"/>
                  <a:gd name="T5" fmla="*/ 0 h 234"/>
                  <a:gd name="T6" fmla="*/ 0 60000 65536"/>
                  <a:gd name="T7" fmla="*/ 0 60000 65536"/>
                  <a:gd name="T8" fmla="*/ 0 60000 65536"/>
                  <a:gd name="T9" fmla="*/ 0 w 1959"/>
                  <a:gd name="T10" fmla="*/ 0 h 234"/>
                  <a:gd name="T11" fmla="*/ 1959 w 195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9" h="234">
                    <a:moveTo>
                      <a:pt x="1959" y="234"/>
                    </a:moveTo>
                    <a:cubicBezTo>
                      <a:pt x="1695" y="202"/>
                      <a:pt x="699" y="81"/>
                      <a:pt x="373" y="42"/>
                    </a:cubicBezTo>
                    <a:cubicBezTo>
                      <a:pt x="47" y="3"/>
                      <a:pt x="78" y="9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4" name="Freeform 54"/>
              <p:cNvSpPr>
                <a:spLocks/>
              </p:cNvSpPr>
              <p:nvPr/>
            </p:nvSpPr>
            <p:spPr bwMode="auto">
              <a:xfrm rot="366366">
                <a:off x="1439" y="2112"/>
                <a:ext cx="3216" cy="432"/>
              </a:xfrm>
              <a:custGeom>
                <a:avLst/>
                <a:gdLst>
                  <a:gd name="T0" fmla="*/ 3475 w 2976"/>
                  <a:gd name="T1" fmla="*/ 0 h 192"/>
                  <a:gd name="T2" fmla="*/ 1233 w 2976"/>
                  <a:gd name="T3" fmla="*/ 243 h 192"/>
                  <a:gd name="T4" fmla="*/ 0 w 2976"/>
                  <a:gd name="T5" fmla="*/ 972 h 192"/>
                  <a:gd name="T6" fmla="*/ 0 60000 65536"/>
                  <a:gd name="T7" fmla="*/ 0 60000 65536"/>
                  <a:gd name="T8" fmla="*/ 0 60000 65536"/>
                  <a:gd name="T9" fmla="*/ 0 w 2976"/>
                  <a:gd name="T10" fmla="*/ 0 h 192"/>
                  <a:gd name="T11" fmla="*/ 2976 w 297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" h="192">
                    <a:moveTo>
                      <a:pt x="2976" y="0"/>
                    </a:moveTo>
                    <a:cubicBezTo>
                      <a:pt x="2264" y="8"/>
                      <a:pt x="1552" y="16"/>
                      <a:pt x="1056" y="48"/>
                    </a:cubicBezTo>
                    <a:cubicBezTo>
                      <a:pt x="560" y="80"/>
                      <a:pt x="280" y="136"/>
                      <a:pt x="0" y="19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5" name="Freeform 55"/>
              <p:cNvSpPr>
                <a:spLocks/>
              </p:cNvSpPr>
              <p:nvPr/>
            </p:nvSpPr>
            <p:spPr bwMode="auto">
              <a:xfrm rot="238716">
                <a:off x="2352" y="2208"/>
                <a:ext cx="2304" cy="288"/>
              </a:xfrm>
              <a:custGeom>
                <a:avLst/>
                <a:gdLst>
                  <a:gd name="T0" fmla="*/ 2353 w 2256"/>
                  <a:gd name="T1" fmla="*/ 0 h 288"/>
                  <a:gd name="T2" fmla="*/ 400 w 2256"/>
                  <a:gd name="T3" fmla="*/ 144 h 288"/>
                  <a:gd name="T4" fmla="*/ 0 w 2256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288"/>
                  <a:gd name="T11" fmla="*/ 2256 w 225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288">
                    <a:moveTo>
                      <a:pt x="2256" y="0"/>
                    </a:moveTo>
                    <a:cubicBezTo>
                      <a:pt x="1508" y="48"/>
                      <a:pt x="760" y="96"/>
                      <a:pt x="384" y="144"/>
                    </a:cubicBezTo>
                    <a:cubicBezTo>
                      <a:pt x="8" y="192"/>
                      <a:pt x="4" y="240"/>
                      <a:pt x="0" y="28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6" name="Freeform 56"/>
              <p:cNvSpPr>
                <a:spLocks/>
              </p:cNvSpPr>
              <p:nvPr/>
            </p:nvSpPr>
            <p:spPr bwMode="auto">
              <a:xfrm>
                <a:off x="3360" y="2360"/>
                <a:ext cx="1344" cy="528"/>
              </a:xfrm>
              <a:custGeom>
                <a:avLst/>
                <a:gdLst>
                  <a:gd name="T0" fmla="*/ 1344 w 1344"/>
                  <a:gd name="T1" fmla="*/ 0 h 528"/>
                  <a:gd name="T2" fmla="*/ 336 w 1344"/>
                  <a:gd name="T3" fmla="*/ 336 h 528"/>
                  <a:gd name="T4" fmla="*/ 0 w 1344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1344"/>
                  <a:gd name="T10" fmla="*/ 0 h 528"/>
                  <a:gd name="T11" fmla="*/ 1344 w 1344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4" h="528">
                    <a:moveTo>
                      <a:pt x="1344" y="0"/>
                    </a:moveTo>
                    <a:cubicBezTo>
                      <a:pt x="952" y="124"/>
                      <a:pt x="560" y="248"/>
                      <a:pt x="336" y="336"/>
                    </a:cubicBezTo>
                    <a:cubicBezTo>
                      <a:pt x="112" y="424"/>
                      <a:pt x="56" y="476"/>
                      <a:pt x="0" y="52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1" name="Freeform 57"/>
            <p:cNvSpPr>
              <a:spLocks/>
            </p:cNvSpPr>
            <p:nvPr/>
          </p:nvSpPr>
          <p:spPr bwMode="auto">
            <a:xfrm rot="1272211">
              <a:off x="4272" y="2304"/>
              <a:ext cx="432" cy="192"/>
            </a:xfrm>
            <a:custGeom>
              <a:avLst/>
              <a:gdLst>
                <a:gd name="T0" fmla="*/ 648 w 288"/>
                <a:gd name="T1" fmla="*/ 0 h 240"/>
                <a:gd name="T2" fmla="*/ 432 w 288"/>
                <a:gd name="T3" fmla="*/ 92 h 240"/>
                <a:gd name="T4" fmla="*/ 0 w 288"/>
                <a:gd name="T5" fmla="*/ 154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288" y="0"/>
                  </a:moveTo>
                  <a:cubicBezTo>
                    <a:pt x="264" y="52"/>
                    <a:pt x="240" y="104"/>
                    <a:pt x="192" y="144"/>
                  </a:cubicBezTo>
                  <a:cubicBezTo>
                    <a:pt x="144" y="184"/>
                    <a:pt x="72" y="212"/>
                    <a:pt x="0" y="2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1447800" y="2233613"/>
            <a:ext cx="6781800" cy="2262187"/>
            <a:chOff x="912" y="1407"/>
            <a:chExt cx="4272" cy="1425"/>
          </a:xfrm>
        </p:grpSpPr>
        <p:sp>
          <p:nvSpPr>
            <p:cNvPr id="36926" name="AutoShape 59"/>
            <p:cNvSpPr>
              <a:spLocks noChangeArrowheads="1"/>
            </p:cNvSpPr>
            <p:nvPr/>
          </p:nvSpPr>
          <p:spPr bwMode="auto">
            <a:xfrm rot="4154241">
              <a:off x="2112" y="1503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AutoShape 60"/>
            <p:cNvSpPr>
              <a:spLocks noChangeArrowheads="1"/>
            </p:cNvSpPr>
            <p:nvPr/>
          </p:nvSpPr>
          <p:spPr bwMode="auto">
            <a:xfrm rot="2975012">
              <a:off x="816" y="1871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AutoShape 61"/>
            <p:cNvSpPr>
              <a:spLocks noChangeArrowheads="1"/>
            </p:cNvSpPr>
            <p:nvPr/>
          </p:nvSpPr>
          <p:spPr bwMode="auto">
            <a:xfrm rot="6537443">
              <a:off x="4752" y="1632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9" name="AutoShape 62"/>
            <p:cNvSpPr>
              <a:spLocks noChangeArrowheads="1"/>
            </p:cNvSpPr>
            <p:nvPr/>
          </p:nvSpPr>
          <p:spPr bwMode="auto">
            <a:xfrm rot="-6498625">
              <a:off x="4848" y="2496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2209800" y="3340100"/>
            <a:ext cx="5181600" cy="1155700"/>
            <a:chOff x="1392" y="2104"/>
            <a:chExt cx="3264" cy="728"/>
          </a:xfrm>
        </p:grpSpPr>
        <p:sp>
          <p:nvSpPr>
            <p:cNvPr id="36919" name="Freeform 64"/>
            <p:cNvSpPr>
              <a:spLocks/>
            </p:cNvSpPr>
            <p:nvPr/>
          </p:nvSpPr>
          <p:spPr bwMode="auto">
            <a:xfrm>
              <a:off x="1440" y="2264"/>
              <a:ext cx="1776" cy="48"/>
            </a:xfrm>
            <a:custGeom>
              <a:avLst/>
              <a:gdLst>
                <a:gd name="T0" fmla="*/ 0 w 1776"/>
                <a:gd name="T1" fmla="*/ 21 h 112"/>
                <a:gd name="T2" fmla="*/ 1296 w 1776"/>
                <a:gd name="T3" fmla="*/ 3 h 112"/>
                <a:gd name="T4" fmla="*/ 1776 w 1776"/>
                <a:gd name="T5" fmla="*/ 3 h 112"/>
                <a:gd name="T6" fmla="*/ 0 60000 65536"/>
                <a:gd name="T7" fmla="*/ 0 60000 65536"/>
                <a:gd name="T8" fmla="*/ 0 60000 65536"/>
                <a:gd name="T9" fmla="*/ 0 w 1776"/>
                <a:gd name="T10" fmla="*/ 0 h 112"/>
                <a:gd name="T11" fmla="*/ 1776 w 1776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112">
                  <a:moveTo>
                    <a:pt x="0" y="112"/>
                  </a:moveTo>
                  <a:cubicBezTo>
                    <a:pt x="500" y="72"/>
                    <a:pt x="1000" y="32"/>
                    <a:pt x="1296" y="16"/>
                  </a:cubicBezTo>
                  <a:cubicBezTo>
                    <a:pt x="1592" y="0"/>
                    <a:pt x="1684" y="8"/>
                    <a:pt x="1776" y="1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20" name="Group 65"/>
            <p:cNvGrpSpPr>
              <a:grpSpLocks/>
            </p:cNvGrpSpPr>
            <p:nvPr/>
          </p:nvGrpSpPr>
          <p:grpSpPr bwMode="auto">
            <a:xfrm>
              <a:off x="1392" y="2104"/>
              <a:ext cx="3264" cy="728"/>
              <a:chOff x="1392" y="2112"/>
              <a:chExt cx="3264" cy="728"/>
            </a:xfrm>
          </p:grpSpPr>
          <p:sp>
            <p:nvSpPr>
              <p:cNvPr id="36921" name="Freeform 66"/>
              <p:cNvSpPr>
                <a:spLocks/>
              </p:cNvSpPr>
              <p:nvPr/>
            </p:nvSpPr>
            <p:spPr bwMode="auto">
              <a:xfrm>
                <a:off x="1440" y="2120"/>
                <a:ext cx="864" cy="192"/>
              </a:xfrm>
              <a:custGeom>
                <a:avLst/>
                <a:gdLst>
                  <a:gd name="T0" fmla="*/ 0 w 864"/>
                  <a:gd name="T1" fmla="*/ 192 h 192"/>
                  <a:gd name="T2" fmla="*/ 480 w 864"/>
                  <a:gd name="T3" fmla="*/ 96 h 192"/>
                  <a:gd name="T4" fmla="*/ 864 w 86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192"/>
                  <a:gd name="T11" fmla="*/ 864 w 8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192">
                    <a:moveTo>
                      <a:pt x="0" y="192"/>
                    </a:moveTo>
                    <a:cubicBezTo>
                      <a:pt x="168" y="160"/>
                      <a:pt x="336" y="128"/>
                      <a:pt x="480" y="96"/>
                    </a:cubicBezTo>
                    <a:cubicBezTo>
                      <a:pt x="624" y="64"/>
                      <a:pt x="744" y="32"/>
                      <a:pt x="864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67"/>
              <p:cNvSpPr>
                <a:spLocks/>
              </p:cNvSpPr>
              <p:nvPr/>
            </p:nvSpPr>
            <p:spPr bwMode="auto">
              <a:xfrm>
                <a:off x="1392" y="2408"/>
                <a:ext cx="720" cy="96"/>
              </a:xfrm>
              <a:custGeom>
                <a:avLst/>
                <a:gdLst>
                  <a:gd name="T0" fmla="*/ 0 w 720"/>
                  <a:gd name="T1" fmla="*/ 0 h 96"/>
                  <a:gd name="T2" fmla="*/ 720 w 720"/>
                  <a:gd name="T3" fmla="*/ 96 h 96"/>
                  <a:gd name="T4" fmla="*/ 0 60000 65536"/>
                  <a:gd name="T5" fmla="*/ 0 60000 65536"/>
                  <a:gd name="T6" fmla="*/ 0 w 720"/>
                  <a:gd name="T7" fmla="*/ 0 h 96"/>
                  <a:gd name="T8" fmla="*/ 720 w 72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0" h="96">
                    <a:moveTo>
                      <a:pt x="0" y="0"/>
                    </a:moveTo>
                    <a:cubicBezTo>
                      <a:pt x="300" y="40"/>
                      <a:pt x="600" y="80"/>
                      <a:pt x="720" y="9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3" name="Freeform 68"/>
              <p:cNvSpPr>
                <a:spLocks/>
              </p:cNvSpPr>
              <p:nvPr/>
            </p:nvSpPr>
            <p:spPr bwMode="auto">
              <a:xfrm>
                <a:off x="1440" y="2208"/>
                <a:ext cx="2592" cy="152"/>
              </a:xfrm>
              <a:custGeom>
                <a:avLst/>
                <a:gdLst>
                  <a:gd name="T0" fmla="*/ 0 w 2592"/>
                  <a:gd name="T1" fmla="*/ 104 h 152"/>
                  <a:gd name="T2" fmla="*/ 1968 w 2592"/>
                  <a:gd name="T3" fmla="*/ 8 h 152"/>
                  <a:gd name="T4" fmla="*/ 2592 w 2592"/>
                  <a:gd name="T5" fmla="*/ 152 h 152"/>
                  <a:gd name="T6" fmla="*/ 0 60000 65536"/>
                  <a:gd name="T7" fmla="*/ 0 60000 65536"/>
                  <a:gd name="T8" fmla="*/ 0 60000 65536"/>
                  <a:gd name="T9" fmla="*/ 0 w 2592"/>
                  <a:gd name="T10" fmla="*/ 0 h 152"/>
                  <a:gd name="T11" fmla="*/ 2592 w 2592"/>
                  <a:gd name="T12" fmla="*/ 152 h 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2" h="152">
                    <a:moveTo>
                      <a:pt x="0" y="104"/>
                    </a:moveTo>
                    <a:cubicBezTo>
                      <a:pt x="768" y="52"/>
                      <a:pt x="1536" y="0"/>
                      <a:pt x="1968" y="8"/>
                    </a:cubicBezTo>
                    <a:cubicBezTo>
                      <a:pt x="2400" y="16"/>
                      <a:pt x="2496" y="84"/>
                      <a:pt x="2592" y="15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4" name="Freeform 69"/>
              <p:cNvSpPr>
                <a:spLocks/>
              </p:cNvSpPr>
              <p:nvPr/>
            </p:nvSpPr>
            <p:spPr bwMode="auto">
              <a:xfrm rot="-171745">
                <a:off x="1440" y="2112"/>
                <a:ext cx="3216" cy="200"/>
              </a:xfrm>
              <a:custGeom>
                <a:avLst/>
                <a:gdLst>
                  <a:gd name="T0" fmla="*/ 0 w 3360"/>
                  <a:gd name="T1" fmla="*/ 152 h 200"/>
                  <a:gd name="T2" fmla="*/ 2243 w 3360"/>
                  <a:gd name="T3" fmla="*/ 8 h 200"/>
                  <a:gd name="T4" fmla="*/ 3078 w 3360"/>
                  <a:gd name="T5" fmla="*/ 200 h 200"/>
                  <a:gd name="T6" fmla="*/ 0 60000 65536"/>
                  <a:gd name="T7" fmla="*/ 0 60000 65536"/>
                  <a:gd name="T8" fmla="*/ 0 60000 65536"/>
                  <a:gd name="T9" fmla="*/ 0 w 3360"/>
                  <a:gd name="T10" fmla="*/ 0 h 200"/>
                  <a:gd name="T11" fmla="*/ 3360 w 3360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0" h="200">
                    <a:moveTo>
                      <a:pt x="0" y="152"/>
                    </a:moveTo>
                    <a:cubicBezTo>
                      <a:pt x="944" y="76"/>
                      <a:pt x="1888" y="0"/>
                      <a:pt x="2448" y="8"/>
                    </a:cubicBezTo>
                    <a:cubicBezTo>
                      <a:pt x="3008" y="16"/>
                      <a:pt x="3184" y="108"/>
                      <a:pt x="3360" y="2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5" name="Freeform 70"/>
              <p:cNvSpPr>
                <a:spLocks/>
              </p:cNvSpPr>
              <p:nvPr/>
            </p:nvSpPr>
            <p:spPr bwMode="auto">
              <a:xfrm>
                <a:off x="1440" y="2440"/>
                <a:ext cx="1544" cy="400"/>
              </a:xfrm>
              <a:custGeom>
                <a:avLst/>
                <a:gdLst>
                  <a:gd name="T0" fmla="*/ 0 w 1544"/>
                  <a:gd name="T1" fmla="*/ 0 h 400"/>
                  <a:gd name="T2" fmla="*/ 1296 w 1544"/>
                  <a:gd name="T3" fmla="*/ 336 h 400"/>
                  <a:gd name="T4" fmla="*/ 1488 w 1544"/>
                  <a:gd name="T5" fmla="*/ 384 h 400"/>
                  <a:gd name="T6" fmla="*/ 0 60000 65536"/>
                  <a:gd name="T7" fmla="*/ 0 60000 65536"/>
                  <a:gd name="T8" fmla="*/ 0 60000 65536"/>
                  <a:gd name="T9" fmla="*/ 0 w 1544"/>
                  <a:gd name="T10" fmla="*/ 0 h 400"/>
                  <a:gd name="T11" fmla="*/ 1544 w 1544"/>
                  <a:gd name="T12" fmla="*/ 400 h 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4" h="400">
                    <a:moveTo>
                      <a:pt x="0" y="0"/>
                    </a:moveTo>
                    <a:cubicBezTo>
                      <a:pt x="524" y="136"/>
                      <a:pt x="1048" y="272"/>
                      <a:pt x="1296" y="336"/>
                    </a:cubicBezTo>
                    <a:cubicBezTo>
                      <a:pt x="1544" y="400"/>
                      <a:pt x="1516" y="392"/>
                      <a:pt x="1488" y="38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9575" name="Text Box 71"/>
          <p:cNvSpPr txBox="1">
            <a:spLocks noChangeArrowheads="1"/>
          </p:cNvSpPr>
          <p:nvPr/>
        </p:nvSpPr>
        <p:spPr bwMode="auto">
          <a:xfrm>
            <a:off x="381000" y="4648200"/>
            <a:ext cx="7467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ts val="3000"/>
              </a:spcBef>
              <a:buFontTx/>
              <a:buAutoNum type="arabicPeriod"/>
            </a:pPr>
            <a:endParaRPr lang="en-US" b="0">
              <a:latin typeface="Times New Roman" charset="0"/>
            </a:endParaRPr>
          </a:p>
          <a:p>
            <a:pPr algn="l" eaLnBrk="1" hangingPunct="1">
              <a:lnSpc>
                <a:spcPct val="60000"/>
              </a:lnSpc>
              <a:spcBef>
                <a:spcPts val="3000"/>
              </a:spcBef>
              <a:buFontTx/>
              <a:buAutoNum type="arabicPeriod"/>
            </a:pPr>
            <a:r>
              <a:rPr lang="en-US" b="0">
                <a:latin typeface="Times New Roman" charset="0"/>
              </a:rPr>
              <a:t>Provide internal reachability (</a:t>
            </a:r>
            <a:r>
              <a:rPr lang="en-US">
                <a:latin typeface="Times New Roman" charset="0"/>
              </a:rPr>
              <a:t>IGP</a:t>
            </a:r>
            <a:r>
              <a:rPr lang="en-US" b="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0">
                <a:latin typeface="Times New Roman" charset="0"/>
              </a:rPr>
              <a:t>Learn routes to external destinations (</a:t>
            </a:r>
            <a:r>
              <a:rPr lang="en-US">
                <a:latin typeface="Times New Roman" charset="0"/>
              </a:rPr>
              <a:t>eBGP</a:t>
            </a:r>
            <a:r>
              <a:rPr lang="en-US" b="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0">
                <a:latin typeface="Times New Roman" charset="0"/>
              </a:rPr>
              <a:t>Distribute externally learned routes internally (</a:t>
            </a:r>
            <a:r>
              <a:rPr lang="en-US">
                <a:latin typeface="Times New Roman" charset="0"/>
              </a:rPr>
              <a:t>iBGP</a:t>
            </a:r>
            <a:r>
              <a:rPr lang="en-US" b="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b="0">
                <a:latin typeface="Times New Roman" charset="0"/>
              </a:rPr>
              <a:t>Select closest egress (</a:t>
            </a:r>
            <a:r>
              <a:rPr lang="en-US">
                <a:latin typeface="Times New Roman" charset="0"/>
              </a:rPr>
              <a:t>IGP</a:t>
            </a:r>
            <a:r>
              <a:rPr lang="en-US" b="0">
                <a:latin typeface="Times New Roman" charset="0"/>
              </a:rPr>
              <a:t>)</a:t>
            </a:r>
          </a:p>
        </p:txBody>
      </p:sp>
      <p:sp>
        <p:nvSpPr>
          <p:cNvPr id="2069576" name="AutoShape 72"/>
          <p:cNvSpPr>
            <a:spLocks noChangeArrowheads="1"/>
          </p:cNvSpPr>
          <p:nvPr/>
        </p:nvSpPr>
        <p:spPr bwMode="auto">
          <a:xfrm>
            <a:off x="5562600" y="54864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577" name="Line 73"/>
          <p:cNvSpPr>
            <a:spLocks noChangeShapeType="1"/>
          </p:cNvSpPr>
          <p:nvPr/>
        </p:nvSpPr>
        <p:spPr bwMode="auto">
          <a:xfrm>
            <a:off x="6477000" y="6019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578" name="Line 74"/>
          <p:cNvSpPr>
            <a:spLocks noChangeShapeType="1"/>
          </p:cNvSpPr>
          <p:nvPr/>
        </p:nvSpPr>
        <p:spPr bwMode="auto">
          <a:xfrm>
            <a:off x="3810000" y="6400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579" name="Line 75"/>
          <p:cNvSpPr>
            <a:spLocks noChangeShapeType="1"/>
          </p:cNvSpPr>
          <p:nvPr/>
        </p:nvSpPr>
        <p:spPr bwMode="auto">
          <a:xfrm>
            <a:off x="4724400" y="5334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2286000" y="3124200"/>
            <a:ext cx="5105400" cy="1319213"/>
            <a:chOff x="1440" y="1968"/>
            <a:chExt cx="3216" cy="831"/>
          </a:xfrm>
        </p:grpSpPr>
        <p:grpSp>
          <p:nvGrpSpPr>
            <p:cNvPr id="36902" name="Group 77"/>
            <p:cNvGrpSpPr>
              <a:grpSpLocks/>
            </p:cNvGrpSpPr>
            <p:nvPr/>
          </p:nvGrpSpPr>
          <p:grpSpPr bwMode="auto">
            <a:xfrm>
              <a:off x="1440" y="2112"/>
              <a:ext cx="3216" cy="687"/>
              <a:chOff x="1440" y="2097"/>
              <a:chExt cx="3216" cy="687"/>
            </a:xfrm>
          </p:grpSpPr>
          <p:cxnSp>
            <p:nvCxnSpPr>
              <p:cNvPr id="36905" name="AutoShape 78"/>
              <p:cNvCxnSpPr>
                <a:cxnSpLocks noChangeShapeType="1"/>
              </p:cNvCxnSpPr>
              <p:nvPr/>
            </p:nvCxnSpPr>
            <p:spPr bwMode="auto">
              <a:xfrm>
                <a:off x="1440" y="2386"/>
                <a:ext cx="672" cy="10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6" name="AutoShape 79"/>
              <p:cNvCxnSpPr>
                <a:cxnSpLocks noChangeShapeType="1"/>
              </p:cNvCxnSpPr>
              <p:nvPr/>
            </p:nvCxnSpPr>
            <p:spPr bwMode="auto">
              <a:xfrm flipV="1">
                <a:off x="2256" y="2132"/>
                <a:ext cx="216" cy="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07" name="AutoShape 80"/>
              <p:cNvCxnSpPr>
                <a:cxnSpLocks noChangeShapeType="1"/>
              </p:cNvCxnSpPr>
              <p:nvPr/>
            </p:nvCxnSpPr>
            <p:spPr bwMode="auto">
              <a:xfrm flipV="1">
                <a:off x="2400" y="2342"/>
                <a:ext cx="768" cy="14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908" name="Line 81"/>
              <p:cNvSpPr>
                <a:spLocks noChangeShapeType="1"/>
              </p:cNvSpPr>
              <p:nvPr/>
            </p:nvSpPr>
            <p:spPr bwMode="auto">
              <a:xfrm flipV="1">
                <a:off x="3168" y="2400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Line 82"/>
              <p:cNvSpPr>
                <a:spLocks noChangeShapeType="1"/>
              </p:cNvSpPr>
              <p:nvPr/>
            </p:nvSpPr>
            <p:spPr bwMode="auto">
              <a:xfrm flipV="1">
                <a:off x="4272" y="230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Line 83"/>
              <p:cNvSpPr>
                <a:spLocks noChangeShapeType="1"/>
              </p:cNvSpPr>
              <p:nvPr/>
            </p:nvSpPr>
            <p:spPr bwMode="auto">
              <a:xfrm flipH="1" flipV="1">
                <a:off x="2352" y="2544"/>
                <a:ext cx="57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1" name="Text Box 84"/>
              <p:cNvSpPr txBox="1">
                <a:spLocks noChangeArrowheads="1"/>
              </p:cNvSpPr>
              <p:nvPr/>
            </p:nvSpPr>
            <p:spPr bwMode="auto">
              <a:xfrm>
                <a:off x="1718" y="221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6</a:t>
                </a:r>
              </a:p>
            </p:txBody>
          </p:sp>
          <p:sp>
            <p:nvSpPr>
              <p:cNvPr id="36912" name="Text Box 85"/>
              <p:cNvSpPr txBox="1">
                <a:spLocks noChangeArrowheads="1"/>
              </p:cNvSpPr>
              <p:nvPr/>
            </p:nvSpPr>
            <p:spPr bwMode="auto">
              <a:xfrm>
                <a:off x="2208" y="209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2</a:t>
                </a:r>
              </a:p>
            </p:txBody>
          </p:sp>
          <p:sp>
            <p:nvSpPr>
              <p:cNvPr id="36913" name="Text Box 86"/>
              <p:cNvSpPr txBox="1">
                <a:spLocks noChangeArrowheads="1"/>
              </p:cNvSpPr>
              <p:nvPr/>
            </p:nvSpPr>
            <p:spPr bwMode="auto">
              <a:xfrm>
                <a:off x="2688" y="219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4</a:t>
                </a:r>
              </a:p>
            </p:txBody>
          </p:sp>
          <p:sp>
            <p:nvSpPr>
              <p:cNvPr id="36914" name="Text Box 87"/>
              <p:cNvSpPr txBox="1">
                <a:spLocks noChangeArrowheads="1"/>
              </p:cNvSpPr>
              <p:nvPr/>
            </p:nvSpPr>
            <p:spPr bwMode="auto">
              <a:xfrm>
                <a:off x="3648" y="219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9</a:t>
                </a:r>
              </a:p>
            </p:txBody>
          </p:sp>
          <p:sp>
            <p:nvSpPr>
              <p:cNvPr id="36915" name="Text Box 88"/>
              <p:cNvSpPr txBox="1">
                <a:spLocks noChangeArrowheads="1"/>
              </p:cNvSpPr>
              <p:nvPr/>
            </p:nvSpPr>
            <p:spPr bwMode="auto">
              <a:xfrm>
                <a:off x="4364" y="215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2</a:t>
                </a:r>
              </a:p>
            </p:txBody>
          </p:sp>
          <p:sp>
            <p:nvSpPr>
              <p:cNvPr id="36916" name="Text Box 89"/>
              <p:cNvSpPr txBox="1">
                <a:spLocks noChangeArrowheads="1"/>
              </p:cNvSpPr>
              <p:nvPr/>
            </p:nvSpPr>
            <p:spPr bwMode="auto">
              <a:xfrm>
                <a:off x="3216" y="24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36917" name="Text Box 90"/>
              <p:cNvSpPr txBox="1">
                <a:spLocks noChangeArrowheads="1"/>
              </p:cNvSpPr>
              <p:nvPr/>
            </p:nvSpPr>
            <p:spPr bwMode="auto">
              <a:xfrm>
                <a:off x="2688" y="24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Times New Roman" charset="0"/>
                  </a:rPr>
                  <a:t>3</a:t>
                </a:r>
              </a:p>
            </p:txBody>
          </p:sp>
          <p:cxnSp>
            <p:nvCxnSpPr>
              <p:cNvPr id="36918" name="AutoShape 91"/>
              <p:cNvCxnSpPr>
                <a:cxnSpLocks noChangeShapeType="1"/>
              </p:cNvCxnSpPr>
              <p:nvPr/>
            </p:nvCxnSpPr>
            <p:spPr bwMode="auto">
              <a:xfrm>
                <a:off x="3456" y="2342"/>
                <a:ext cx="528" cy="9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903" name="Line 92"/>
            <p:cNvSpPr>
              <a:spLocks noChangeShapeType="1"/>
            </p:cNvSpPr>
            <p:nvPr/>
          </p:nvSpPr>
          <p:spPr bwMode="auto">
            <a:xfrm>
              <a:off x="2688" y="2112"/>
              <a:ext cx="48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Text Box 93"/>
            <p:cNvSpPr txBox="1">
              <a:spLocks noChangeArrowheads="1"/>
            </p:cNvSpPr>
            <p:nvPr/>
          </p:nvSpPr>
          <p:spPr bwMode="auto">
            <a:xfrm>
              <a:off x="2832" y="196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19" name="Group 94"/>
          <p:cNvGrpSpPr>
            <a:grpSpLocks/>
          </p:cNvGrpSpPr>
          <p:nvPr/>
        </p:nvGrpSpPr>
        <p:grpSpPr bwMode="auto">
          <a:xfrm>
            <a:off x="3429000" y="2362200"/>
            <a:ext cx="4343400" cy="1524000"/>
            <a:chOff x="2160" y="1488"/>
            <a:chExt cx="2736" cy="960"/>
          </a:xfrm>
        </p:grpSpPr>
        <p:sp>
          <p:nvSpPr>
            <p:cNvPr id="36899" name="Freeform 95"/>
            <p:cNvSpPr>
              <a:spLocks/>
            </p:cNvSpPr>
            <p:nvPr/>
          </p:nvSpPr>
          <p:spPr bwMode="auto">
            <a:xfrm>
              <a:off x="2160" y="1584"/>
              <a:ext cx="144" cy="864"/>
            </a:xfrm>
            <a:custGeom>
              <a:avLst/>
              <a:gdLst>
                <a:gd name="T0" fmla="*/ 0 w 144"/>
                <a:gd name="T1" fmla="*/ 864 h 864"/>
                <a:gd name="T2" fmla="*/ 144 w 144"/>
                <a:gd name="T3" fmla="*/ 480 h 864"/>
                <a:gd name="T4" fmla="*/ 0 w 144"/>
                <a:gd name="T5" fmla="*/ 0 h 864"/>
                <a:gd name="T6" fmla="*/ 0 60000 65536"/>
                <a:gd name="T7" fmla="*/ 0 60000 65536"/>
                <a:gd name="T8" fmla="*/ 0 60000 65536"/>
                <a:gd name="T9" fmla="*/ 0 w 144"/>
                <a:gd name="T10" fmla="*/ 0 h 864"/>
                <a:gd name="T11" fmla="*/ 144 w 14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64">
                  <a:moveTo>
                    <a:pt x="0" y="864"/>
                  </a:moveTo>
                  <a:cubicBezTo>
                    <a:pt x="72" y="744"/>
                    <a:pt x="144" y="624"/>
                    <a:pt x="144" y="480"/>
                  </a:cubicBezTo>
                  <a:cubicBezTo>
                    <a:pt x="144" y="336"/>
                    <a:pt x="72" y="168"/>
                    <a:pt x="0" y="0"/>
                  </a:cubicBezTo>
                </a:path>
              </a:pathLst>
            </a:custGeom>
            <a:noFill/>
            <a:ln w="114300">
              <a:solidFill>
                <a:srgbClr val="FFE1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96"/>
            <p:cNvSpPr>
              <a:spLocks/>
            </p:cNvSpPr>
            <p:nvPr/>
          </p:nvSpPr>
          <p:spPr bwMode="auto">
            <a:xfrm>
              <a:off x="2496" y="1488"/>
              <a:ext cx="768" cy="816"/>
            </a:xfrm>
            <a:custGeom>
              <a:avLst/>
              <a:gdLst>
                <a:gd name="T0" fmla="*/ 768 w 768"/>
                <a:gd name="T1" fmla="*/ 816 h 816"/>
                <a:gd name="T2" fmla="*/ 192 w 768"/>
                <a:gd name="T3" fmla="*/ 480 h 816"/>
                <a:gd name="T4" fmla="*/ 0 w 768"/>
                <a:gd name="T5" fmla="*/ 0 h 816"/>
                <a:gd name="T6" fmla="*/ 0 60000 65536"/>
                <a:gd name="T7" fmla="*/ 0 60000 65536"/>
                <a:gd name="T8" fmla="*/ 0 60000 65536"/>
                <a:gd name="T9" fmla="*/ 0 w 768"/>
                <a:gd name="T10" fmla="*/ 0 h 816"/>
                <a:gd name="T11" fmla="*/ 768 w 76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816">
                  <a:moveTo>
                    <a:pt x="768" y="816"/>
                  </a:moveTo>
                  <a:cubicBezTo>
                    <a:pt x="544" y="716"/>
                    <a:pt x="320" y="616"/>
                    <a:pt x="192" y="480"/>
                  </a:cubicBezTo>
                  <a:cubicBezTo>
                    <a:pt x="64" y="344"/>
                    <a:pt x="32" y="172"/>
                    <a:pt x="0" y="0"/>
                  </a:cubicBezTo>
                </a:path>
              </a:pathLst>
            </a:custGeom>
            <a:noFill/>
            <a:ln w="114300">
              <a:solidFill>
                <a:srgbClr val="FFE1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97"/>
            <p:cNvSpPr>
              <a:spLocks/>
            </p:cNvSpPr>
            <p:nvPr/>
          </p:nvSpPr>
          <p:spPr bwMode="auto">
            <a:xfrm>
              <a:off x="4080" y="1632"/>
              <a:ext cx="816" cy="768"/>
            </a:xfrm>
            <a:custGeom>
              <a:avLst/>
              <a:gdLst>
                <a:gd name="T0" fmla="*/ 0 w 816"/>
                <a:gd name="T1" fmla="*/ 768 h 768"/>
                <a:gd name="T2" fmla="*/ 672 w 816"/>
                <a:gd name="T3" fmla="*/ 480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768"/>
                  </a:moveTo>
                  <a:cubicBezTo>
                    <a:pt x="268" y="688"/>
                    <a:pt x="536" y="608"/>
                    <a:pt x="672" y="480"/>
                  </a:cubicBezTo>
                  <a:cubicBezTo>
                    <a:pt x="808" y="352"/>
                    <a:pt x="812" y="176"/>
                    <a:pt x="816" y="0"/>
                  </a:cubicBezTo>
                </a:path>
              </a:pathLst>
            </a:custGeom>
            <a:noFill/>
            <a:ln w="114300">
              <a:solidFill>
                <a:srgbClr val="FFE1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47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76" grpId="0" animBg="1"/>
      <p:bldP spid="2069577" grpId="0" animBg="1"/>
      <p:bldP spid="2069578" grpId="0" animBg="1"/>
      <p:bldP spid="20695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Gautam</a:t>
            </a:r>
            <a:r>
              <a:rPr lang="en-US" dirty="0" smtClean="0"/>
              <a:t> will answer questions…..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2D447E-F92E-364C-BE08-1767A725522E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14848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221288"/>
            <a:ext cx="77200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BGP and IGP Information</a:t>
            </a:r>
          </a:p>
        </p:txBody>
      </p:sp>
      <p:sp>
        <p:nvSpPr>
          <p:cNvPr id="14848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Border Gateway Protocol (BGP)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Announces reachability to external destinations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Maps a destination prefix to an egress point</a:t>
            </a:r>
          </a:p>
          <a:p>
            <a:pPr lvl="2"/>
            <a:r>
              <a:rPr lang="en-US" sz="2400">
                <a:latin typeface="Arial" charset="0"/>
                <a:ea typeface="Arial" charset="0"/>
                <a:cs typeface="Arial" charset="0"/>
              </a:rPr>
              <a:t>128.112.0.0/16 reached via 192.0.2.1</a:t>
            </a:r>
          </a:p>
          <a:p>
            <a:r>
              <a:rPr lang="en-US" sz="3200">
                <a:latin typeface="Arial" charset="0"/>
                <a:cs typeface="Arial" charset="0"/>
              </a:rPr>
              <a:t>Interior Gateway Protocol (IGP)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Used to compute paths within the AS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Maps an egress point to an outgoing link</a:t>
            </a:r>
          </a:p>
          <a:p>
            <a:pPr lvl="2"/>
            <a:r>
              <a:rPr lang="en-US" sz="2400">
                <a:latin typeface="Arial" charset="0"/>
                <a:ea typeface="Arial" charset="0"/>
                <a:cs typeface="Arial" charset="0"/>
              </a:rPr>
              <a:t>192.0.2.1 reached via 10.1.1.1</a:t>
            </a:r>
          </a:p>
        </p:txBody>
      </p:sp>
      <p:grpSp>
        <p:nvGrpSpPr>
          <p:cNvPr id="148486" name="Group 5"/>
          <p:cNvGrpSpPr>
            <a:grpSpLocks/>
          </p:cNvGrpSpPr>
          <p:nvPr/>
        </p:nvGrpSpPr>
        <p:grpSpPr bwMode="auto">
          <a:xfrm>
            <a:off x="3076575" y="5681663"/>
            <a:ext cx="590550" cy="430212"/>
            <a:chOff x="3120" y="2880"/>
            <a:chExt cx="144" cy="96"/>
          </a:xfrm>
        </p:grpSpPr>
        <p:sp>
          <p:nvSpPr>
            <p:cNvPr id="148572" name="Oval 6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3" name="Rectangle 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74" name="Rectangle 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75" name="Oval 9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576" name="Group 10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48579" name="Group 11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48589" name="Freeform 1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90" name="Freeform 1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91" name="Freeform 1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92" name="Freeform 1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93" name="Freeform 1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94" name="Freeform 1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95" name="Freeform 1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96" name="Freeform 1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580" name="Group 20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48581" name="Freeform 2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82" name="Freeform 2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83" name="Freeform 2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84" name="Freeform 2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85" name="Freeform 2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86" name="Freeform 2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87" name="Freeform 2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88" name="Freeform 2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8577" name="Line 29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78" name="Line 30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8487" name="Group 31"/>
          <p:cNvGrpSpPr>
            <a:grpSpLocks/>
          </p:cNvGrpSpPr>
          <p:nvPr/>
        </p:nvGrpSpPr>
        <p:grpSpPr bwMode="auto">
          <a:xfrm>
            <a:off x="1230313" y="5681663"/>
            <a:ext cx="590550" cy="430212"/>
            <a:chOff x="3120" y="2880"/>
            <a:chExt cx="144" cy="96"/>
          </a:xfrm>
        </p:grpSpPr>
        <p:sp>
          <p:nvSpPr>
            <p:cNvPr id="148547" name="Oval 32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8" name="Rectangle 3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49" name="Rectangle 34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50" name="Oval 35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551" name="Group 36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48554" name="Group 37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48564" name="Freeform 3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5" name="Freeform 39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6" name="Freeform 4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7" name="Freeform 41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8" name="Freeform 4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9" name="Freeform 43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70" name="Freeform 4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71" name="Freeform 45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555" name="Group 46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48556" name="Freeform 4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57" name="Freeform 48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58" name="Freeform 4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59" name="Freeform 50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0" name="Freeform 5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1" name="Freeform 52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2" name="Freeform 5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63" name="Freeform 54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8552" name="Line 55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53" name="Line 56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88" name="Line 57"/>
          <p:cNvSpPr>
            <a:spLocks noChangeShapeType="1"/>
          </p:cNvSpPr>
          <p:nvPr/>
        </p:nvSpPr>
        <p:spPr bwMode="auto">
          <a:xfrm flipV="1">
            <a:off x="1798638" y="5927725"/>
            <a:ext cx="12922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8489" name="Group 58"/>
          <p:cNvGrpSpPr>
            <a:grpSpLocks/>
          </p:cNvGrpSpPr>
          <p:nvPr/>
        </p:nvGrpSpPr>
        <p:grpSpPr bwMode="auto">
          <a:xfrm>
            <a:off x="4899025" y="5681663"/>
            <a:ext cx="590550" cy="430212"/>
            <a:chOff x="3120" y="2880"/>
            <a:chExt cx="144" cy="96"/>
          </a:xfrm>
        </p:grpSpPr>
        <p:sp>
          <p:nvSpPr>
            <p:cNvPr id="148522" name="Oval 59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3" name="Rectangle 60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24" name="Rectangle 61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25" name="Oval 62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526" name="Group 63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48529" name="Group 64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48539" name="Freeform 65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40" name="Freeform 66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41" name="Freeform 67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42" name="Freeform 68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43" name="Freeform 69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44" name="Freeform 70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45" name="Freeform 71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46" name="Freeform 72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530" name="Group 73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48531" name="Freeform 74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32" name="Freeform 75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33" name="Freeform 76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34" name="Freeform 77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35" name="Freeform 78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36" name="Freeform 79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37" name="Freeform 80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38" name="Freeform 81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8527" name="Line 82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28" name="Line 83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90" name="Line 84"/>
          <p:cNvSpPr>
            <a:spLocks noChangeShapeType="1"/>
          </p:cNvSpPr>
          <p:nvPr/>
        </p:nvSpPr>
        <p:spPr bwMode="auto">
          <a:xfrm flipV="1">
            <a:off x="3638550" y="5929313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8491" name="Group 85"/>
          <p:cNvGrpSpPr>
            <a:grpSpLocks/>
          </p:cNvGrpSpPr>
          <p:nvPr/>
        </p:nvGrpSpPr>
        <p:grpSpPr bwMode="auto">
          <a:xfrm>
            <a:off x="6708775" y="5681663"/>
            <a:ext cx="590550" cy="430212"/>
            <a:chOff x="3120" y="2880"/>
            <a:chExt cx="144" cy="96"/>
          </a:xfrm>
        </p:grpSpPr>
        <p:sp>
          <p:nvSpPr>
            <p:cNvPr id="148497" name="Oval 86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8" name="Rectangle 8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9" name="Rectangle 8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00" name="Oval 89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501" name="Group 90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48504" name="Group 91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48514" name="Freeform 9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5" name="Freeform 9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6" name="Freeform 9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7" name="Freeform 9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8" name="Freeform 9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9" name="Freeform 9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20" name="Freeform 9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21" name="Freeform 9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505" name="Group 100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48506" name="Freeform 10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07" name="Freeform 10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08" name="Freeform 10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09" name="Freeform 10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0" name="Freeform 10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1" name="Freeform 10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2" name="Freeform 10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13" name="Freeform 10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8502" name="Line 109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03" name="Line 110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92" name="Line 111"/>
          <p:cNvSpPr>
            <a:spLocks noChangeShapeType="1"/>
          </p:cNvSpPr>
          <p:nvPr/>
        </p:nvSpPr>
        <p:spPr bwMode="auto">
          <a:xfrm flipV="1">
            <a:off x="5487988" y="5929313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12"/>
          <p:cNvSpPr>
            <a:spLocks noChangeShapeType="1"/>
          </p:cNvSpPr>
          <p:nvPr/>
        </p:nvSpPr>
        <p:spPr bwMode="auto">
          <a:xfrm flipV="1">
            <a:off x="7261225" y="5911850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Text Box 113"/>
          <p:cNvSpPr txBox="1">
            <a:spLocks noChangeArrowheads="1"/>
          </p:cNvSpPr>
          <p:nvPr/>
        </p:nvSpPr>
        <p:spPr bwMode="auto">
          <a:xfrm>
            <a:off x="7554913" y="53911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8495" name="Text Box 114"/>
          <p:cNvSpPr txBox="1">
            <a:spLocks noChangeArrowheads="1"/>
          </p:cNvSpPr>
          <p:nvPr/>
        </p:nvSpPr>
        <p:spPr bwMode="auto">
          <a:xfrm>
            <a:off x="7518400" y="6143625"/>
            <a:ext cx="1243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192.0.2.1</a:t>
            </a:r>
          </a:p>
        </p:txBody>
      </p:sp>
      <p:sp>
        <p:nvSpPr>
          <p:cNvPr id="148496" name="Text Box 115"/>
          <p:cNvSpPr txBox="1">
            <a:spLocks noChangeArrowheads="1"/>
          </p:cNvSpPr>
          <p:nvPr/>
        </p:nvSpPr>
        <p:spPr bwMode="auto">
          <a:xfrm>
            <a:off x="1846263" y="5567363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10.1.1.1</a:t>
            </a:r>
          </a:p>
        </p:txBody>
      </p:sp>
    </p:spTree>
    <p:extLst>
      <p:ext uri="{BB962C8B-B14F-4D97-AF65-F5344CB8AC3E}">
        <p14:creationId xmlns:p14="http://schemas.microsoft.com/office/powerpoint/2010/main" val="61833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F06532-155E-4E49-9162-617A1CFAEB2F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Some Routers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Don’t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Need BGP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Customer that connects to a single upstream ISP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The ISP can introduce the prefixes into BGP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… and the customer can simply default-route to the ISP</a:t>
            </a:r>
          </a:p>
        </p:txBody>
      </p:sp>
      <p:sp>
        <p:nvSpPr>
          <p:cNvPr id="150533" name="Line 4"/>
          <p:cNvSpPr>
            <a:spLocks noChangeShapeType="1"/>
          </p:cNvSpPr>
          <p:nvPr/>
        </p:nvSpPr>
        <p:spPr bwMode="auto">
          <a:xfrm>
            <a:off x="6000750" y="4368800"/>
            <a:ext cx="0" cy="9080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4" name="Line 5"/>
          <p:cNvSpPr>
            <a:spLocks noChangeShapeType="1"/>
          </p:cNvSpPr>
          <p:nvPr/>
        </p:nvSpPr>
        <p:spPr bwMode="auto">
          <a:xfrm>
            <a:off x="3244850" y="4305300"/>
            <a:ext cx="0" cy="9064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53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814638"/>
            <a:ext cx="76866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Text Box 7"/>
          <p:cNvSpPr txBox="1">
            <a:spLocks noChangeArrowheads="1"/>
          </p:cNvSpPr>
          <p:nvPr/>
        </p:nvSpPr>
        <p:spPr bwMode="auto">
          <a:xfrm>
            <a:off x="4259263" y="2814638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>
                <a:latin typeface="Arial Black" charset="0"/>
              </a:rPr>
              <a:t>Qwest</a:t>
            </a:r>
          </a:p>
        </p:txBody>
      </p:sp>
      <p:pic>
        <p:nvPicPr>
          <p:cNvPr id="15053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57738"/>
            <a:ext cx="50768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8" name="Rectangle 9"/>
          <p:cNvSpPr>
            <a:spLocks noChangeArrowheads="1"/>
          </p:cNvSpPr>
          <p:nvPr/>
        </p:nvSpPr>
        <p:spPr bwMode="auto">
          <a:xfrm>
            <a:off x="3679825" y="5730875"/>
            <a:ext cx="272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>
                <a:latin typeface="Arial Black" charset="0"/>
              </a:rPr>
              <a:t>Yale University</a:t>
            </a:r>
          </a:p>
        </p:txBody>
      </p:sp>
      <p:pic>
        <p:nvPicPr>
          <p:cNvPr id="15053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044950"/>
            <a:ext cx="714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0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887913"/>
            <a:ext cx="714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1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4887913"/>
            <a:ext cx="714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2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110038"/>
            <a:ext cx="714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3" name="Text Box 14"/>
          <p:cNvSpPr txBox="1">
            <a:spLocks noChangeArrowheads="1"/>
          </p:cNvSpPr>
          <p:nvPr/>
        </p:nvSpPr>
        <p:spPr bwMode="auto">
          <a:xfrm>
            <a:off x="2882900" y="5233988"/>
            <a:ext cx="401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>
                <a:latin typeface="Arial Black" charset="0"/>
              </a:rPr>
              <a:t>Nail up default routes 0.0.0.0/0</a:t>
            </a:r>
          </a:p>
          <a:p>
            <a:pPr algn="l" eaLnBrk="1" hangingPunct="1"/>
            <a:r>
              <a:rPr lang="en-US" sz="1800" b="0">
                <a:latin typeface="Arial Black" charset="0"/>
              </a:rPr>
              <a:t>pointing to Qwest</a:t>
            </a:r>
          </a:p>
        </p:txBody>
      </p:sp>
      <p:sp>
        <p:nvSpPr>
          <p:cNvPr id="150544" name="Text Box 15"/>
          <p:cNvSpPr txBox="1">
            <a:spLocks noChangeArrowheads="1"/>
          </p:cNvSpPr>
          <p:nvPr/>
        </p:nvSpPr>
        <p:spPr bwMode="auto">
          <a:xfrm>
            <a:off x="3173413" y="3390900"/>
            <a:ext cx="382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>
                <a:latin typeface="Arial Black" charset="0"/>
              </a:rPr>
              <a:t>Nail up routes 130.132.0.0/16</a:t>
            </a:r>
          </a:p>
          <a:p>
            <a:pPr algn="l" eaLnBrk="1" hangingPunct="1"/>
            <a:r>
              <a:rPr lang="en-US" sz="1800" b="0">
                <a:latin typeface="Arial Black" charset="0"/>
              </a:rPr>
              <a:t>pointing to Yale </a:t>
            </a:r>
          </a:p>
        </p:txBody>
      </p:sp>
      <p:sp>
        <p:nvSpPr>
          <p:cNvPr id="150545" name="Text Box 16"/>
          <p:cNvSpPr txBox="1">
            <a:spLocks noChangeArrowheads="1"/>
          </p:cNvSpPr>
          <p:nvPr/>
        </p:nvSpPr>
        <p:spPr bwMode="auto">
          <a:xfrm>
            <a:off x="3970338" y="6183313"/>
            <a:ext cx="20002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chemeClr val="bg1"/>
                </a:solidFill>
                <a:latin typeface="Arial Black" charset="0"/>
              </a:rPr>
              <a:t>130.132.0.0/16</a:t>
            </a:r>
          </a:p>
        </p:txBody>
      </p:sp>
    </p:spTree>
    <p:extLst>
      <p:ext uri="{BB962C8B-B14F-4D97-AF65-F5344CB8AC3E}">
        <p14:creationId xmlns:p14="http://schemas.microsoft.com/office/powerpoint/2010/main" val="251130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FC93C3-ECD2-E84D-9876-22A28604AB9D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Rest of lecture...</a:t>
            </a:r>
          </a:p>
        </p:txBody>
      </p:sp>
      <p:sp>
        <p:nvSpPr>
          <p:cNvPr id="183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Motivate why BGP is the way it is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Two key issues…..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Discuss some problems with </a:t>
            </a:r>
            <a:r>
              <a:rPr lang="en-US" dirty="0" err="1">
                <a:latin typeface="Arial" charset="0"/>
                <a:cs typeface="Arial" charset="0"/>
              </a:rPr>
              <a:t>interdomain</a:t>
            </a:r>
            <a:r>
              <a:rPr lang="en-US" dirty="0">
                <a:latin typeface="Arial" charset="0"/>
                <a:cs typeface="Arial" charset="0"/>
              </a:rPr>
              <a:t> routing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Explain some of </a:t>
            </a:r>
            <a:r>
              <a:rPr lang="en-US" dirty="0" smtClean="0">
                <a:latin typeface="Arial" charset="0"/>
                <a:cs typeface="Arial" charset="0"/>
              </a:rPr>
              <a:t>BGP’s </a:t>
            </a:r>
            <a:r>
              <a:rPr lang="en-US" dirty="0">
                <a:latin typeface="Arial" charset="0"/>
                <a:cs typeface="Arial" charset="0"/>
              </a:rPr>
              <a:t>details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 fundamental, just series of specific design decisions</a:t>
            </a:r>
          </a:p>
          <a:p>
            <a:pPr lvl="1"/>
            <a:r>
              <a:rPr lang="en-US" i="1" dirty="0">
                <a:latin typeface="Arial" charset="0"/>
                <a:ea typeface="Arial" charset="0"/>
                <a:cs typeface="Arial" charset="0"/>
              </a:rPr>
              <a:t>Try hard to keep me from reaching this portion….</a:t>
            </a:r>
          </a:p>
        </p:txBody>
      </p:sp>
    </p:spTree>
    <p:extLst>
      <p:ext uri="{BB962C8B-B14F-4D97-AF65-F5344CB8AC3E}">
        <p14:creationId xmlns:p14="http://schemas.microsoft.com/office/powerpoint/2010/main" val="114760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Shaping </a:t>
            </a:r>
            <a:r>
              <a:rPr lang="en-US" dirty="0" err="1" smtClean="0"/>
              <a:t>Interdomain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main factors that explain why we can’t use previous routing solutions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29572E-C8D4-AC4F-B043-8BA0D663BE96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1. ASes are autonomous</a:t>
            </a:r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Want to choose their own internal routing protocol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Different algorithms and metrics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Want freedom to route </a:t>
            </a:r>
            <a:r>
              <a:rPr lang="en-US" dirty="0" smtClean="0">
                <a:latin typeface="Arial" charset="0"/>
                <a:cs typeface="Arial" charset="0"/>
              </a:rPr>
              <a:t>externally based </a:t>
            </a:r>
            <a:r>
              <a:rPr lang="en-US" dirty="0">
                <a:latin typeface="Arial" charset="0"/>
                <a:cs typeface="Arial" charset="0"/>
              </a:rPr>
              <a:t>on policy</a:t>
            </a:r>
          </a:p>
          <a:p>
            <a:pPr lvl="1"/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My traffic can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be carried over my competitor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network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want to carry transit traffic through my network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Not expressible as Internet-wide </a:t>
            </a:r>
            <a:r>
              <a:rPr lang="ja-JP" alt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shortest path</a:t>
            </a:r>
            <a:r>
              <a:rPr lang="ja-JP" alt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Want to keep their connections and policies private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Would reveal business relationships, network structure</a:t>
            </a:r>
          </a:p>
        </p:txBody>
      </p:sp>
    </p:spTree>
    <p:extLst>
      <p:ext uri="{BB962C8B-B14F-4D97-AF65-F5344CB8AC3E}">
        <p14:creationId xmlns:p14="http://schemas.microsoft.com/office/powerpoint/2010/main" val="389159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200D53-C547-B842-ACA1-BCF4AF74CCF1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2. ASes have business relationships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839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Three basic kinds of relationships between </a:t>
            </a:r>
            <a:r>
              <a:rPr lang="en-US" dirty="0" err="1">
                <a:latin typeface="Arial" charset="0"/>
                <a:cs typeface="Arial" charset="0"/>
              </a:rPr>
              <a:t>ASes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 A can be AS B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i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customer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 A can be AS B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i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provider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 A can be AS B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i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peer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 Business implications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Customer pays provider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Peers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pay each other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Exchange roughly equal traffic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Policy implications: </a:t>
            </a:r>
            <a:r>
              <a:rPr lang="en-US" i="1" dirty="0">
                <a:solidFill>
                  <a:srgbClr val="F47A00"/>
                </a:solidFill>
                <a:latin typeface="Arial" charset="0"/>
                <a:cs typeface="Arial" charset="0"/>
              </a:rPr>
              <a:t>packet flow follows money flow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When sending traffic, I prefer to route through customers over peers, and peers over providers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carry traffic from one provider to another provider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8"/>
          <p:cNvSpPr>
            <a:spLocks noChangeArrowheads="1"/>
          </p:cNvSpPr>
          <p:nvPr/>
        </p:nvSpPr>
        <p:spPr bwMode="auto">
          <a:xfrm>
            <a:off x="76200" y="5029200"/>
            <a:ext cx="44958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5065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868362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Business Relationships</a:t>
            </a:r>
          </a:p>
        </p:txBody>
      </p:sp>
      <p:sp>
        <p:nvSpPr>
          <p:cNvPr id="450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686F905-3FA1-9D4C-91D1-7E4E0869477C}" type="slidenum">
              <a:rPr lang="en-US" sz="1400" b="0">
                <a:latin typeface="Times New Roman" charset="0"/>
              </a:rPr>
              <a:pPr eaLnBrk="1" hangingPunct="1"/>
              <a:t>26</a:t>
            </a:fld>
            <a:endParaRPr lang="en-US" sz="1400" b="0">
              <a:latin typeface="Times New Roman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33400" y="1620838"/>
          <a:ext cx="2465388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35" name="Photo Editor Photo" r:id="rId3" imgW="1905266" imgH="1390844" progId="">
                  <p:embed/>
                </p:oleObj>
              </mc:Choice>
              <mc:Fallback>
                <p:oleObj name="Photo Editor Photo" r:id="rId3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20838"/>
                        <a:ext cx="2465388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402013" y="1636713"/>
          <a:ext cx="246538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36" name="Photo Editor Photo" r:id="rId5" imgW="1905266" imgH="1390844" progId="">
                  <p:embed/>
                </p:oleObj>
              </mc:Choice>
              <mc:Fallback>
                <p:oleObj name="Photo Editor Photo" r:id="rId5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1636713"/>
                        <a:ext cx="2465387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221413" y="1581150"/>
          <a:ext cx="24653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37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1581150"/>
                        <a:ext cx="2465387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28688" y="3678238"/>
          <a:ext cx="15859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38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678238"/>
                        <a:ext cx="15859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900488" y="3678238"/>
          <a:ext cx="15859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39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678238"/>
                        <a:ext cx="15859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6796088" y="3678238"/>
          <a:ext cx="15859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40" name="Photo Editor Photo" r:id="rId9" imgW="1905266" imgH="1390844" progId="">
                  <p:embed/>
                </p:oleObj>
              </mc:Choice>
              <mc:Fallback>
                <p:oleObj name="Photo Editor Photo" r:id="rId9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678238"/>
                        <a:ext cx="15859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067" name="Straight Connector 11"/>
          <p:cNvCxnSpPr>
            <a:cxnSpLocks noChangeShapeType="1"/>
          </p:cNvCxnSpPr>
          <p:nvPr/>
        </p:nvCxnSpPr>
        <p:spPr bwMode="auto">
          <a:xfrm>
            <a:off x="2895600" y="2209800"/>
            <a:ext cx="6858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Straight Connector 12"/>
          <p:cNvCxnSpPr>
            <a:cxnSpLocks noChangeShapeType="1"/>
          </p:cNvCxnSpPr>
          <p:nvPr/>
        </p:nvCxnSpPr>
        <p:spPr bwMode="auto">
          <a:xfrm>
            <a:off x="5715000" y="2209800"/>
            <a:ext cx="6858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Straight Connector 13"/>
          <p:cNvCxnSpPr>
            <a:cxnSpLocks noChangeShapeType="1"/>
          </p:cNvCxnSpPr>
          <p:nvPr/>
        </p:nvCxnSpPr>
        <p:spPr bwMode="auto">
          <a:xfrm rot="5400000">
            <a:off x="1409701" y="3314700"/>
            <a:ext cx="83820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Straight Connector 15"/>
          <p:cNvCxnSpPr>
            <a:cxnSpLocks noChangeShapeType="1"/>
          </p:cNvCxnSpPr>
          <p:nvPr/>
        </p:nvCxnSpPr>
        <p:spPr bwMode="auto">
          <a:xfrm rot="5400000">
            <a:off x="4304507" y="3313906"/>
            <a:ext cx="83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Straight Connector 16"/>
          <p:cNvCxnSpPr>
            <a:cxnSpLocks noChangeShapeType="1"/>
          </p:cNvCxnSpPr>
          <p:nvPr/>
        </p:nvCxnSpPr>
        <p:spPr bwMode="auto">
          <a:xfrm rot="5400000">
            <a:off x="7123907" y="3313906"/>
            <a:ext cx="83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2" name="Straight Connector 20"/>
          <p:cNvCxnSpPr>
            <a:cxnSpLocks noChangeShapeType="1"/>
          </p:cNvCxnSpPr>
          <p:nvPr/>
        </p:nvCxnSpPr>
        <p:spPr bwMode="auto">
          <a:xfrm>
            <a:off x="1905000" y="5481638"/>
            <a:ext cx="9906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Straight Connector 22"/>
          <p:cNvCxnSpPr>
            <a:cxnSpLocks noChangeShapeType="1"/>
          </p:cNvCxnSpPr>
          <p:nvPr/>
        </p:nvCxnSpPr>
        <p:spPr bwMode="auto">
          <a:xfrm>
            <a:off x="1905000" y="5937250"/>
            <a:ext cx="912813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90600" y="5634038"/>
            <a:ext cx="835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peer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8775" y="5634038"/>
            <a:ext cx="835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peer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750" y="5253038"/>
            <a:ext cx="1416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provider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9563" y="5176838"/>
            <a:ext cx="15700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customer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4800600"/>
            <a:ext cx="3602038" cy="461963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1" dirty="0">
                <a:latin typeface="+mn-lt"/>
                <a:ea typeface="+mn-ea"/>
                <a:cs typeface="+mn-cs"/>
              </a:rPr>
              <a:t>Relations between </a:t>
            </a:r>
            <a:r>
              <a:rPr lang="en-US" sz="2400" b="0" i="1" dirty="0" err="1">
                <a:latin typeface="+mn-lt"/>
                <a:ea typeface="+mn-ea"/>
                <a:cs typeface="+mn-cs"/>
              </a:rPr>
              <a:t>ASes</a:t>
            </a:r>
            <a:endParaRPr lang="en-US" sz="2400" b="0" i="1" dirty="0"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00600" y="5029200"/>
            <a:ext cx="4267200" cy="1143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>
              <a:buFont typeface="Arial"/>
              <a:buChar char="•"/>
              <a:defRPr/>
            </a:pPr>
            <a:r>
              <a:rPr lang="en-US" sz="2400" smtClean="0">
                <a:latin typeface="Arial" charset="0"/>
                <a:ea typeface="+mn-ea"/>
                <a:cs typeface="+mn-cs"/>
              </a:rPr>
              <a:t>Customers </a:t>
            </a:r>
            <a:r>
              <a:rPr lang="en-US" sz="2400" dirty="0">
                <a:latin typeface="Arial" charset="0"/>
                <a:ea typeface="+mn-ea"/>
                <a:cs typeface="+mn-cs"/>
              </a:rPr>
              <a:t>pay provider</a:t>
            </a:r>
          </a:p>
          <a:p>
            <a:pPr algn="l"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Peers don’t pay each other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6800" y="4800600"/>
            <a:ext cx="3219450" cy="461963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1" dirty="0">
                <a:latin typeface="+mn-lt"/>
                <a:ea typeface="+mn-ea"/>
                <a:cs typeface="+mn-cs"/>
              </a:rPr>
              <a:t>Business Implications</a:t>
            </a:r>
          </a:p>
        </p:txBody>
      </p:sp>
    </p:spTree>
    <p:extLst>
      <p:ext uri="{BB962C8B-B14F-4D97-AF65-F5344CB8AC3E}">
        <p14:creationId xmlns:p14="http://schemas.microsoft.com/office/powerpoint/2010/main" val="124655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Routing Follows the Money!</a:t>
            </a:r>
          </a:p>
        </p:txBody>
      </p:sp>
      <p:sp>
        <p:nvSpPr>
          <p:cNvPr id="46089" name="Content Placeholder 39"/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10668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Peers provide transit between their customers</a:t>
            </a:r>
          </a:p>
          <a:p>
            <a:r>
              <a:rPr lang="en-US">
                <a:latin typeface="Arial" charset="0"/>
                <a:cs typeface="Arial" charset="0"/>
              </a:rPr>
              <a:t>Peers do not provide transit to each other</a:t>
            </a:r>
          </a:p>
        </p:txBody>
      </p:sp>
      <p:sp>
        <p:nvSpPr>
          <p:cNvPr id="460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001B42-C738-BF4C-9ABE-306AA2C758A4}" type="slidenum">
              <a:rPr lang="en-US" sz="1400" b="0">
                <a:latin typeface="Times New Roman" charset="0"/>
              </a:rPr>
              <a:pPr eaLnBrk="1" hangingPunct="1"/>
              <a:t>27</a:t>
            </a:fld>
            <a:endParaRPr lang="en-US" sz="1400" b="0">
              <a:latin typeface="Times New Roman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33400" y="1620838"/>
          <a:ext cx="2465388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59" name="Photo Editor Photo" r:id="rId3" imgW="1905266" imgH="1390844" progId="">
                  <p:embed/>
                </p:oleObj>
              </mc:Choice>
              <mc:Fallback>
                <p:oleObj name="Photo Editor Photo" r:id="rId3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20838"/>
                        <a:ext cx="2465388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402013" y="1636713"/>
          <a:ext cx="246538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60" name="Photo Editor Photo" r:id="rId5" imgW="1905266" imgH="1390844" progId="">
                  <p:embed/>
                </p:oleObj>
              </mc:Choice>
              <mc:Fallback>
                <p:oleObj name="Photo Editor Photo" r:id="rId5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1636713"/>
                        <a:ext cx="2465387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221413" y="1581150"/>
          <a:ext cx="24653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61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1581150"/>
                        <a:ext cx="2465387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928688" y="3678238"/>
          <a:ext cx="15859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62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678238"/>
                        <a:ext cx="15859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3900488" y="3678238"/>
          <a:ext cx="15859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63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678238"/>
                        <a:ext cx="15859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6796088" y="3678238"/>
          <a:ext cx="15859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64" name="Photo Editor Photo" r:id="rId9" imgW="1905266" imgH="1390844" progId="">
                  <p:embed/>
                </p:oleObj>
              </mc:Choice>
              <mc:Fallback>
                <p:oleObj name="Photo Editor Photo" r:id="rId9" imgW="1905266" imgH="13908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3678238"/>
                        <a:ext cx="15859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091" name="Straight Connector 11"/>
          <p:cNvCxnSpPr>
            <a:cxnSpLocks noChangeShapeType="1"/>
          </p:cNvCxnSpPr>
          <p:nvPr/>
        </p:nvCxnSpPr>
        <p:spPr bwMode="auto">
          <a:xfrm>
            <a:off x="2895600" y="2209800"/>
            <a:ext cx="6858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Connector 12"/>
          <p:cNvCxnSpPr>
            <a:cxnSpLocks noChangeShapeType="1"/>
          </p:cNvCxnSpPr>
          <p:nvPr/>
        </p:nvCxnSpPr>
        <p:spPr bwMode="auto">
          <a:xfrm>
            <a:off x="5715000" y="2209800"/>
            <a:ext cx="6858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Connector 13"/>
          <p:cNvCxnSpPr>
            <a:cxnSpLocks noChangeShapeType="1"/>
          </p:cNvCxnSpPr>
          <p:nvPr/>
        </p:nvCxnSpPr>
        <p:spPr bwMode="auto">
          <a:xfrm rot="5400000">
            <a:off x="1409701" y="3314700"/>
            <a:ext cx="83820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15"/>
          <p:cNvCxnSpPr>
            <a:cxnSpLocks noChangeShapeType="1"/>
          </p:cNvCxnSpPr>
          <p:nvPr/>
        </p:nvCxnSpPr>
        <p:spPr bwMode="auto">
          <a:xfrm rot="5400000">
            <a:off x="4304507" y="3313906"/>
            <a:ext cx="83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Straight Connector 16"/>
          <p:cNvCxnSpPr>
            <a:cxnSpLocks noChangeShapeType="1"/>
          </p:cNvCxnSpPr>
          <p:nvPr/>
        </p:nvCxnSpPr>
        <p:spPr bwMode="auto">
          <a:xfrm rot="5400000">
            <a:off x="7123907" y="3313906"/>
            <a:ext cx="83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diamond" w="lg" len="lg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Freeform 31"/>
          <p:cNvSpPr>
            <a:spLocks noChangeArrowheads="1"/>
          </p:cNvSpPr>
          <p:nvPr/>
        </p:nvSpPr>
        <p:spPr bwMode="auto">
          <a:xfrm>
            <a:off x="1447800" y="1905000"/>
            <a:ext cx="6400800" cy="1946275"/>
          </a:xfrm>
          <a:custGeom>
            <a:avLst/>
            <a:gdLst>
              <a:gd name="T0" fmla="*/ 311566 w 2597454"/>
              <a:gd name="T1" fmla="*/ 2420048 h 1565160"/>
              <a:gd name="T2" fmla="*/ 428409 w 2597454"/>
              <a:gd name="T3" fmla="*/ 813294 h 1565160"/>
              <a:gd name="T4" fmla="*/ 2882020 w 2597454"/>
              <a:gd name="T5" fmla="*/ 158690 h 1565160"/>
              <a:gd name="T6" fmla="*/ 11761761 w 2597454"/>
              <a:gd name="T7" fmla="*/ 69427 h 1565160"/>
              <a:gd name="T8" fmla="*/ 15150088 w 2597454"/>
              <a:gd name="T9" fmla="*/ 575258 h 1565160"/>
              <a:gd name="T10" fmla="*/ 15500602 w 2597454"/>
              <a:gd name="T11" fmla="*/ 2390294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FF33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6097" name="Freeform 32"/>
          <p:cNvSpPr>
            <a:spLocks noChangeArrowheads="1"/>
          </p:cNvSpPr>
          <p:nvPr/>
        </p:nvSpPr>
        <p:spPr bwMode="auto">
          <a:xfrm>
            <a:off x="2027238" y="2320925"/>
            <a:ext cx="2597150" cy="1489075"/>
          </a:xfrm>
          <a:custGeom>
            <a:avLst/>
            <a:gdLst>
              <a:gd name="T0" fmla="*/ 51301 w 2597454"/>
              <a:gd name="T1" fmla="*/ 1416579 h 1565160"/>
              <a:gd name="T2" fmla="*/ 70540 w 2597454"/>
              <a:gd name="T3" fmla="*/ 476063 h 1565160"/>
              <a:gd name="T4" fmla="*/ 474540 w 2597454"/>
              <a:gd name="T5" fmla="*/ 92890 h 1565160"/>
              <a:gd name="T6" fmla="*/ 1936639 w 2597454"/>
              <a:gd name="T7" fmla="*/ 40640 h 1565160"/>
              <a:gd name="T8" fmla="*/ 2494546 w 2597454"/>
              <a:gd name="T9" fmla="*/ 336728 h 1565160"/>
              <a:gd name="T10" fmla="*/ 2552260 w 2597454"/>
              <a:gd name="T11" fmla="*/ 1399162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6098" name="Freeform 33"/>
          <p:cNvSpPr>
            <a:spLocks noChangeArrowheads="1"/>
          </p:cNvSpPr>
          <p:nvPr/>
        </p:nvSpPr>
        <p:spPr bwMode="auto">
          <a:xfrm>
            <a:off x="4800600" y="2286000"/>
            <a:ext cx="2597150" cy="1489075"/>
          </a:xfrm>
          <a:custGeom>
            <a:avLst/>
            <a:gdLst>
              <a:gd name="T0" fmla="*/ 51301 w 2597454"/>
              <a:gd name="T1" fmla="*/ 1416579 h 1565160"/>
              <a:gd name="T2" fmla="*/ 70540 w 2597454"/>
              <a:gd name="T3" fmla="*/ 476063 h 1565160"/>
              <a:gd name="T4" fmla="*/ 474540 w 2597454"/>
              <a:gd name="T5" fmla="*/ 92890 h 1565160"/>
              <a:gd name="T6" fmla="*/ 1936639 w 2597454"/>
              <a:gd name="T7" fmla="*/ 40640 h 1565160"/>
              <a:gd name="T8" fmla="*/ 2494546 w 2597454"/>
              <a:gd name="T9" fmla="*/ 336728 h 1565160"/>
              <a:gd name="T10" fmla="*/ 2552260 w 2597454"/>
              <a:gd name="T11" fmla="*/ 1399162 h 1565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7454"/>
              <a:gd name="T19" fmla="*/ 0 h 1565160"/>
              <a:gd name="T20" fmla="*/ 2597454 w 2597454"/>
              <a:gd name="T21" fmla="*/ 1565160 h 1565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7454" h="1565160">
                <a:moveTo>
                  <a:pt x="51307" y="1565160"/>
                </a:moveTo>
                <a:cubicBezTo>
                  <a:pt x="25653" y="1167455"/>
                  <a:pt x="0" y="769750"/>
                  <a:pt x="70548" y="525996"/>
                </a:cubicBezTo>
                <a:cubicBezTo>
                  <a:pt x="141096" y="282242"/>
                  <a:pt x="163543" y="182815"/>
                  <a:pt x="474596" y="102633"/>
                </a:cubicBezTo>
                <a:cubicBezTo>
                  <a:pt x="785649" y="22451"/>
                  <a:pt x="1600159" y="0"/>
                  <a:pt x="1936866" y="44902"/>
                </a:cubicBezTo>
                <a:cubicBezTo>
                  <a:pt x="2273573" y="89804"/>
                  <a:pt x="2392223" y="121877"/>
                  <a:pt x="2494838" y="372046"/>
                </a:cubicBezTo>
                <a:cubicBezTo>
                  <a:pt x="2597454" y="622215"/>
                  <a:pt x="2552559" y="1545916"/>
                  <a:pt x="2552559" y="154591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cxnSp>
        <p:nvCxnSpPr>
          <p:cNvPr id="46099" name="Straight Arrow Connector 41"/>
          <p:cNvCxnSpPr>
            <a:cxnSpLocks noChangeShapeType="1"/>
          </p:cNvCxnSpPr>
          <p:nvPr/>
        </p:nvCxnSpPr>
        <p:spPr bwMode="auto">
          <a:xfrm>
            <a:off x="533400" y="5024438"/>
            <a:ext cx="1295400" cy="1587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Arrow Connector 42"/>
          <p:cNvCxnSpPr>
            <a:cxnSpLocks noChangeShapeType="1"/>
          </p:cNvCxnSpPr>
          <p:nvPr/>
        </p:nvCxnSpPr>
        <p:spPr bwMode="auto">
          <a:xfrm>
            <a:off x="4343400" y="5024438"/>
            <a:ext cx="1295400" cy="1587"/>
          </a:xfrm>
          <a:prstGeom prst="straightConnector1">
            <a:avLst/>
          </a:prstGeom>
          <a:noFill/>
          <a:ln w="50800">
            <a:solidFill>
              <a:srgbClr val="FF3300"/>
            </a:solidFill>
            <a:prstDash val="dash"/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1946275" y="4795838"/>
            <a:ext cx="2060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traffic allowed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7075" y="4791075"/>
            <a:ext cx="25733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+mn-ea"/>
                <a:cs typeface="+mn-cs"/>
              </a:rPr>
              <a:t>traffic </a:t>
            </a:r>
            <a:r>
              <a:rPr lang="en-US" sz="2400" b="0" u="sng" dirty="0">
                <a:latin typeface="+mn-lt"/>
                <a:ea typeface="+mn-ea"/>
                <a:cs typeface="+mn-cs"/>
              </a:rPr>
              <a:t>not</a:t>
            </a:r>
            <a:r>
              <a:rPr lang="en-US" sz="2400" b="0" dirty="0">
                <a:latin typeface="+mn-lt"/>
                <a:ea typeface="+mn-ea"/>
                <a:cs typeface="+mn-cs"/>
              </a:rPr>
              <a:t> allowed</a:t>
            </a:r>
          </a:p>
        </p:txBody>
      </p:sp>
    </p:spTree>
    <p:extLst>
      <p:ext uri="{BB962C8B-B14F-4D97-AF65-F5344CB8AC3E}">
        <p14:creationId xmlns:p14="http://schemas.microsoft.com/office/powerpoint/2010/main" val="132499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D0819A-0592-2B42-98A4-7BB75F890B82}" type="slidenum">
              <a:rPr lang="en-US" sz="1400" b="0">
                <a:latin typeface="Times New Roman" charset="0"/>
              </a:rPr>
              <a:pPr eaLnBrk="1" hangingPunct="1"/>
              <a:t>28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7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Helvetica" charset="0"/>
                <a:ea typeface="ＭＳ Ｐゴシック" charset="0"/>
                <a:cs typeface="ＭＳ Ｐゴシック" charset="0"/>
              </a:rPr>
              <a:t>AS-level topology</a:t>
            </a:r>
          </a:p>
        </p:txBody>
      </p:sp>
      <p:sp>
        <p:nvSpPr>
          <p:cNvPr id="45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Destinations are IP prefixes (e.g., 12.0.0.0/8)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Nodes are Autonomous Systems (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ASes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2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Internals are hidden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Links: connections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business relationships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259263" y="3286125"/>
          <a:ext cx="24653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49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3286125"/>
                        <a:ext cx="2465387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939800" y="3670300"/>
          <a:ext cx="24606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50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670300"/>
                        <a:ext cx="246062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736975" y="4824413"/>
          <a:ext cx="24653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51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4824413"/>
                        <a:ext cx="246538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Text Box 7"/>
          <p:cNvSpPr txBox="1">
            <a:spLocks noChangeArrowheads="1"/>
          </p:cNvSpPr>
          <p:nvPr/>
        </p:nvSpPr>
        <p:spPr bwMode="auto">
          <a:xfrm>
            <a:off x="4168775" y="53435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sz="1600" b="0">
              <a:latin typeface="Times New Roman" charset="0"/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001713" y="4951413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52" name="Photo Editor Photo" r:id="rId9" imgW="1905266" imgH="1390844" progId="MSPhotoEd.3">
                  <p:embed/>
                </p:oleObj>
              </mc:Choice>
              <mc:Fallback>
                <p:oleObj name="Photo Editor Photo" r:id="rId9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951413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731838" y="5786438"/>
          <a:ext cx="774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53" name="Photo Editor Photo" r:id="rId10" imgW="1905266" imgH="1390844" progId="MSPhotoEd.3">
                  <p:embed/>
                </p:oleObj>
              </mc:Choice>
              <mc:Fallback>
                <p:oleObj name="Photo Editor Photo" r:id="rId10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5786438"/>
                        <a:ext cx="7747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6467475" y="4402138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54" name="Photo Editor Photo" r:id="rId11" imgW="1905266" imgH="1390844" progId="MSPhotoEd.3">
                  <p:embed/>
                </p:oleObj>
              </mc:Choice>
              <mc:Fallback>
                <p:oleObj name="Photo Editor Photo" r:id="rId11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75" y="4402138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7339013" y="5219700"/>
          <a:ext cx="774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55" name="Photo Editor Photo" r:id="rId12" imgW="1905266" imgH="1390844" progId="MSPhotoEd.3">
                  <p:embed/>
                </p:oleObj>
              </mc:Choice>
              <mc:Fallback>
                <p:oleObj name="Photo Editor Photo" r:id="rId12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5219700"/>
                        <a:ext cx="7747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Line 12"/>
          <p:cNvSpPr>
            <a:spLocks noChangeShapeType="1"/>
          </p:cNvSpPr>
          <p:nvPr/>
        </p:nvSpPr>
        <p:spPr bwMode="auto">
          <a:xfrm flipV="1">
            <a:off x="1206500" y="5530850"/>
            <a:ext cx="171450" cy="29051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 flipV="1">
            <a:off x="1498600" y="4746625"/>
            <a:ext cx="119063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 flipV="1">
            <a:off x="2041525" y="4818063"/>
            <a:ext cx="252413" cy="2460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 flipV="1">
            <a:off x="2865438" y="3611563"/>
            <a:ext cx="1792287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6"/>
          <p:cNvSpPr>
            <a:spLocks noChangeShapeType="1"/>
          </p:cNvSpPr>
          <p:nvPr/>
        </p:nvSpPr>
        <p:spPr bwMode="auto">
          <a:xfrm flipV="1">
            <a:off x="3197225" y="3894138"/>
            <a:ext cx="1235075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 flipV="1">
            <a:off x="3263900" y="4219575"/>
            <a:ext cx="1047750" cy="1143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18"/>
          <p:cNvSpPr>
            <a:spLocks noChangeShapeType="1"/>
          </p:cNvSpPr>
          <p:nvPr/>
        </p:nvSpPr>
        <p:spPr bwMode="auto">
          <a:xfrm>
            <a:off x="3157538" y="4448175"/>
            <a:ext cx="1592262" cy="51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19"/>
          <p:cNvSpPr>
            <a:spLocks noChangeShapeType="1"/>
          </p:cNvSpPr>
          <p:nvPr/>
        </p:nvSpPr>
        <p:spPr bwMode="auto">
          <a:xfrm>
            <a:off x="2852738" y="4676775"/>
            <a:ext cx="1312862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0"/>
          <p:cNvSpPr>
            <a:spLocks noChangeShapeType="1"/>
          </p:cNvSpPr>
          <p:nvPr/>
        </p:nvSpPr>
        <p:spPr bwMode="auto">
          <a:xfrm>
            <a:off x="2479675" y="4746625"/>
            <a:ext cx="144780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1"/>
          <p:cNvSpPr>
            <a:spLocks noChangeShapeType="1"/>
          </p:cNvSpPr>
          <p:nvPr/>
        </p:nvSpPr>
        <p:spPr bwMode="auto">
          <a:xfrm>
            <a:off x="6569075" y="4060825"/>
            <a:ext cx="58420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2"/>
          <p:cNvSpPr>
            <a:spLocks noChangeShapeType="1"/>
          </p:cNvSpPr>
          <p:nvPr/>
        </p:nvSpPr>
        <p:spPr bwMode="auto">
          <a:xfrm>
            <a:off x="6105525" y="4386263"/>
            <a:ext cx="503238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3"/>
          <p:cNvSpPr>
            <a:spLocks noChangeShapeType="1"/>
          </p:cNvSpPr>
          <p:nvPr/>
        </p:nvSpPr>
        <p:spPr bwMode="auto">
          <a:xfrm flipH="1">
            <a:off x="5813425" y="4862513"/>
            <a:ext cx="676275" cy="16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4"/>
          <p:cNvSpPr>
            <a:spLocks noChangeShapeType="1"/>
          </p:cNvSpPr>
          <p:nvPr/>
        </p:nvSpPr>
        <p:spPr bwMode="auto">
          <a:xfrm flipH="1">
            <a:off x="5999163" y="4994275"/>
            <a:ext cx="795337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5"/>
          <p:cNvSpPr>
            <a:spLocks noChangeShapeType="1"/>
          </p:cNvSpPr>
          <p:nvPr/>
        </p:nvSpPr>
        <p:spPr bwMode="auto">
          <a:xfrm>
            <a:off x="7539038" y="4826000"/>
            <a:ext cx="30480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Line 26"/>
          <p:cNvSpPr>
            <a:spLocks noChangeShapeType="1"/>
          </p:cNvSpPr>
          <p:nvPr/>
        </p:nvSpPr>
        <p:spPr bwMode="auto">
          <a:xfrm>
            <a:off x="7153275" y="5019675"/>
            <a:ext cx="331788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Line 27"/>
          <p:cNvSpPr>
            <a:spLocks noChangeShapeType="1"/>
          </p:cNvSpPr>
          <p:nvPr/>
        </p:nvSpPr>
        <p:spPr bwMode="auto">
          <a:xfrm>
            <a:off x="7724775" y="5618163"/>
            <a:ext cx="0" cy="4413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Line 28"/>
          <p:cNvSpPr>
            <a:spLocks noChangeShapeType="1"/>
          </p:cNvSpPr>
          <p:nvPr/>
        </p:nvSpPr>
        <p:spPr bwMode="auto">
          <a:xfrm>
            <a:off x="1112838" y="6199188"/>
            <a:ext cx="173037" cy="3016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4" name="Line 29"/>
          <p:cNvSpPr>
            <a:spLocks noChangeShapeType="1"/>
          </p:cNvSpPr>
          <p:nvPr/>
        </p:nvSpPr>
        <p:spPr bwMode="auto">
          <a:xfrm flipH="1">
            <a:off x="4910138" y="4456113"/>
            <a:ext cx="2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5" name="Line 30"/>
          <p:cNvSpPr>
            <a:spLocks noChangeShapeType="1"/>
          </p:cNvSpPr>
          <p:nvPr/>
        </p:nvSpPr>
        <p:spPr bwMode="auto">
          <a:xfrm>
            <a:off x="5586413" y="4545013"/>
            <a:ext cx="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6" name="Text Box 31"/>
          <p:cNvSpPr txBox="1">
            <a:spLocks noChangeArrowheads="1"/>
          </p:cNvSpPr>
          <p:nvPr/>
        </p:nvSpPr>
        <p:spPr bwMode="auto">
          <a:xfrm>
            <a:off x="1027113" y="5842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1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47137" name="Text Box 32"/>
          <p:cNvSpPr txBox="1">
            <a:spLocks noChangeArrowheads="1"/>
          </p:cNvSpPr>
          <p:nvPr/>
        </p:nvSpPr>
        <p:spPr bwMode="auto">
          <a:xfrm>
            <a:off x="1373188" y="51212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2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47138" name="Text Box 33"/>
          <p:cNvSpPr txBox="1">
            <a:spLocks noChangeArrowheads="1"/>
          </p:cNvSpPr>
          <p:nvPr/>
        </p:nvSpPr>
        <p:spPr bwMode="auto">
          <a:xfrm>
            <a:off x="1944688" y="41195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3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47139" name="Text Box 34"/>
          <p:cNvSpPr txBox="1">
            <a:spLocks noChangeArrowheads="1"/>
          </p:cNvSpPr>
          <p:nvPr/>
        </p:nvSpPr>
        <p:spPr bwMode="auto">
          <a:xfrm>
            <a:off x="5314950" y="37861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4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47140" name="Text Box 35"/>
          <p:cNvSpPr txBox="1">
            <a:spLocks noChangeArrowheads="1"/>
          </p:cNvSpPr>
          <p:nvPr/>
        </p:nvSpPr>
        <p:spPr bwMode="auto">
          <a:xfrm>
            <a:off x="690880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5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47141" name="Text Box 36"/>
          <p:cNvSpPr txBox="1">
            <a:spLocks noChangeArrowheads="1"/>
          </p:cNvSpPr>
          <p:nvPr/>
        </p:nvSpPr>
        <p:spPr bwMode="auto">
          <a:xfrm>
            <a:off x="7559675" y="52816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6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47142" name="Text Box 37"/>
          <p:cNvSpPr txBox="1">
            <a:spLocks noChangeArrowheads="1"/>
          </p:cNvSpPr>
          <p:nvPr/>
        </p:nvSpPr>
        <p:spPr bwMode="auto">
          <a:xfrm>
            <a:off x="4770438" y="52911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7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47143" name="Text Box 38"/>
          <p:cNvSpPr txBox="1">
            <a:spLocks noChangeArrowheads="1"/>
          </p:cNvSpPr>
          <p:nvPr/>
        </p:nvSpPr>
        <p:spPr bwMode="auto">
          <a:xfrm>
            <a:off x="1343025" y="5981700"/>
            <a:ext cx="105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800" b="0">
                <a:latin typeface="Times New Roman" charset="0"/>
              </a:rPr>
              <a:t>Client</a:t>
            </a:r>
            <a:endParaRPr lang="en-US" sz="2800" b="0">
              <a:solidFill>
                <a:srgbClr val="3333FF"/>
              </a:solidFill>
              <a:latin typeface="Times" charset="0"/>
            </a:endParaRPr>
          </a:p>
        </p:txBody>
      </p:sp>
      <p:sp>
        <p:nvSpPr>
          <p:cNvPr id="47144" name="Text Box 39"/>
          <p:cNvSpPr txBox="1">
            <a:spLocks noChangeArrowheads="1"/>
          </p:cNvSpPr>
          <p:nvPr/>
        </p:nvSpPr>
        <p:spPr bwMode="auto">
          <a:xfrm>
            <a:off x="6800850" y="5981700"/>
            <a:ext cx="1812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800" b="0">
                <a:latin typeface="Times New Roman" charset="0"/>
              </a:rPr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64556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FB6D6C-A7A4-C047-9F5B-AA3C93740FB4}" type="slidenum">
              <a:rPr lang="en-US" sz="1400" b="0">
                <a:latin typeface="Times New Roman" charset="0"/>
              </a:rPr>
              <a:pPr eaLnBrk="1" hangingPunct="1"/>
              <a:t>29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What routing algorithm can we use?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Key issues are </a:t>
            </a:r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policy</a:t>
            </a:r>
            <a:r>
              <a:rPr lang="en-US" dirty="0">
                <a:latin typeface="Arial" charset="0"/>
                <a:cs typeface="Arial" charset="0"/>
              </a:rPr>
              <a:t> and </a:t>
            </a:r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privacy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Can’t </a:t>
            </a:r>
            <a:r>
              <a:rPr lang="en-US" dirty="0">
                <a:latin typeface="Arial" charset="0"/>
                <a:cs typeface="Arial" charset="0"/>
              </a:rPr>
              <a:t>use shortest path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domains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have any shared metric</a:t>
            </a:r>
          </a:p>
          <a:p>
            <a:pPr lvl="1"/>
            <a:r>
              <a:rPr lang="en-US" i="1" dirty="0">
                <a:latin typeface="Arial" charset="0"/>
                <a:ea typeface="Arial" charset="0"/>
                <a:cs typeface="Arial" charset="0"/>
              </a:rPr>
              <a:t>policy choices might not be shortest path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Can’t </a:t>
            </a:r>
            <a:r>
              <a:rPr lang="en-US" dirty="0">
                <a:latin typeface="Arial" charset="0"/>
                <a:cs typeface="Arial" charset="0"/>
              </a:rPr>
              <a:t>use link state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would have to flood policy preferences and topology</a:t>
            </a:r>
          </a:p>
          <a:p>
            <a:pPr lvl="1"/>
            <a:r>
              <a:rPr lang="en-US" i="1" dirty="0">
                <a:latin typeface="Arial" charset="0"/>
                <a:ea typeface="Arial" charset="0"/>
                <a:cs typeface="Arial" charset="0"/>
              </a:rPr>
              <a:t>would violate privacy</a:t>
            </a:r>
          </a:p>
        </p:txBody>
      </p:sp>
    </p:spTree>
    <p:extLst>
      <p:ext uri="{BB962C8B-B14F-4D97-AF65-F5344CB8AC3E}">
        <p14:creationId xmlns:p14="http://schemas.microsoft.com/office/powerpoint/2010/main" val="152864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Don’t worry about the curve, </a:t>
            </a:r>
          </a:p>
          <a:p>
            <a:pPr lvl="1"/>
            <a:r>
              <a:rPr lang="en-US" b="1" dirty="0"/>
              <a:t>D</a:t>
            </a:r>
            <a:r>
              <a:rPr lang="en-US" b="1" dirty="0" smtClean="0"/>
              <a:t>on’t worry about your midterm grade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We have a long way to go,</a:t>
            </a:r>
          </a:p>
          <a:p>
            <a:pPr lvl="1"/>
            <a:r>
              <a:rPr lang="en-US" b="1" dirty="0" smtClean="0"/>
              <a:t>And we will work with you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But do figure out what you got wrong,</a:t>
            </a:r>
          </a:p>
          <a:p>
            <a:pPr lvl="1"/>
            <a:r>
              <a:rPr lang="en-US" b="1" dirty="0" smtClean="0"/>
              <a:t>And remember it for next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6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asic requirements of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loops and </a:t>
            </a:r>
            <a:r>
              <a:rPr lang="en-US" dirty="0" err="1" smtClean="0"/>
              <a:t>deadends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 to do this while allowing policy freedom?</a:t>
            </a:r>
          </a:p>
          <a:p>
            <a:pPr lvl="1"/>
            <a:endParaRPr lang="en-US" dirty="0"/>
          </a:p>
          <a:p>
            <a:r>
              <a:rPr lang="en-US" dirty="0" smtClean="0"/>
              <a:t>Easiest way to avoid loops?</a:t>
            </a:r>
          </a:p>
          <a:p>
            <a:pPr lvl="1"/>
            <a:r>
              <a:rPr lang="en-US" dirty="0" smtClean="0"/>
              <a:t>Path vector!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9D5313-C3A5-8A44-8B82-42A86BD3FA30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Path-Vector Routing</a:t>
            </a:r>
          </a:p>
        </p:txBody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Extension of distance-vector routing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Support flexible routing policies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Faster loop detection (no count-to-infinity)</a:t>
            </a:r>
          </a:p>
          <a:p>
            <a:pPr>
              <a:lnSpc>
                <a:spcPct val="70000"/>
              </a:lnSpc>
            </a:pPr>
            <a:r>
              <a:rPr lang="en-US" sz="3200">
                <a:latin typeface="Arial" charset="0"/>
                <a:cs typeface="Arial" charset="0"/>
              </a:rPr>
              <a:t>Key idea: advertise the entire path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Distance vector: send </a:t>
            </a:r>
            <a:r>
              <a:rPr lang="en-US" sz="2800" i="1">
                <a:latin typeface="Arial" charset="0"/>
                <a:ea typeface="Arial" charset="0"/>
                <a:cs typeface="Arial" charset="0"/>
              </a:rPr>
              <a:t>distance metric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per dest d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Path vector: send the </a:t>
            </a:r>
            <a:r>
              <a:rPr lang="en-US" sz="2800" i="1">
                <a:latin typeface="Arial" charset="0"/>
                <a:ea typeface="Arial" charset="0"/>
                <a:cs typeface="Arial" charset="0"/>
              </a:rPr>
              <a:t>entire path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for each dest d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20688" y="4364038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74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364038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5"/>
          <p:cNvSpPr txBox="1">
            <a:spLocks noChangeArrowheads="1"/>
          </p:cNvSpPr>
          <p:nvPr/>
        </p:nvSpPr>
        <p:spPr bwMode="auto">
          <a:xfrm>
            <a:off x="1557338" y="51212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3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3257" name="Line 6"/>
          <p:cNvSpPr>
            <a:spLocks noChangeShapeType="1"/>
          </p:cNvSpPr>
          <p:nvPr/>
        </p:nvSpPr>
        <p:spPr bwMode="auto">
          <a:xfrm flipH="1" flipV="1">
            <a:off x="6084888" y="5640388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258" name="Group 7"/>
          <p:cNvGrpSpPr>
            <a:grpSpLocks/>
          </p:cNvGrpSpPr>
          <p:nvPr/>
        </p:nvGrpSpPr>
        <p:grpSpPr bwMode="auto">
          <a:xfrm>
            <a:off x="4867275" y="4992688"/>
            <a:ext cx="1290638" cy="1098550"/>
            <a:chOff x="2193" y="3325"/>
            <a:chExt cx="813" cy="692"/>
          </a:xfrm>
        </p:grpSpPr>
        <p:graphicFrame>
          <p:nvGraphicFramePr>
            <p:cNvPr id="53252" name="Object 4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475" name="Photo Editor Photo" r:id="rId6" imgW="1905266" imgH="1390844" progId="MSPhotoEd.3">
                    <p:embed/>
                  </p:oleObj>
                </mc:Choice>
                <mc:Fallback>
                  <p:oleObj name="Photo Editor Photo" r:id="rId6" imgW="1905266" imgH="139084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9" name="Text Box 9"/>
            <p:cNvSpPr txBox="1">
              <a:spLocks noChangeArrowheads="1"/>
            </p:cNvSpPr>
            <p:nvPr/>
          </p:nvSpPr>
          <p:spPr bwMode="auto">
            <a:xfrm>
              <a:off x="2507" y="350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2</a:t>
              </a:r>
            </a:p>
          </p:txBody>
        </p:sp>
      </p:grpSp>
      <p:sp>
        <p:nvSpPr>
          <p:cNvPr id="53259" name="Line 10"/>
          <p:cNvSpPr>
            <a:spLocks noChangeShapeType="1"/>
          </p:cNvSpPr>
          <p:nvPr/>
        </p:nvSpPr>
        <p:spPr bwMode="auto">
          <a:xfrm flipH="1">
            <a:off x="2852738" y="5619750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040688" y="5141913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76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5141913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8435975" y="5751513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8315325" y="52689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1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8281988" y="60594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800">
                <a:latin typeface="Times New Roman" charset="0"/>
              </a:rPr>
              <a:t>d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213100" y="4857750"/>
            <a:ext cx="177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Times New Roman" charset="0"/>
              </a:rPr>
              <a:t>d: path (2,1)</a:t>
            </a:r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”</a:t>
            </a:r>
            <a:endParaRPr 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>
            <a:off x="2928938" y="5311775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6323013" y="4859338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Times New Roman" charset="0"/>
              </a:rPr>
              <a:t>d: path (1)</a:t>
            </a:r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”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>
            <a:off x="6051550" y="5314950"/>
            <a:ext cx="2146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3187700" y="5716588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3333FF"/>
                </a:solidFill>
                <a:latin typeface="Times New Roman" charset="0"/>
              </a:rPr>
              <a:t>data traffic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6426200" y="574675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3333FF"/>
                </a:solidFill>
                <a:latin typeface="Times New Roman" charset="0"/>
              </a:rPr>
              <a:t>data traffic</a:t>
            </a:r>
          </a:p>
        </p:txBody>
      </p:sp>
    </p:spTree>
    <p:extLst>
      <p:ext uri="{BB962C8B-B14F-4D97-AF65-F5344CB8AC3E}">
        <p14:creationId xmlns:p14="http://schemas.microsoft.com/office/powerpoint/2010/main" val="132500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74CB07-16F8-6B43-8416-D19905D71067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Faster Loop Detection</a:t>
            </a:r>
          </a:p>
        </p:txBody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862263"/>
          </a:xfrm>
        </p:spPr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Node can easily detect a loop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Look for its own node identifier in the path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E.g., node 1 sees itself in the path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3, 2, 1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>
                <a:latin typeface="Arial" charset="0"/>
                <a:cs typeface="Arial" charset="0"/>
              </a:rPr>
              <a:t>Node can simply discard paths with loops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E.g., node 1 simply discards the advertisement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20688" y="4210050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22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210050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1557338" y="4967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3</a:t>
            </a:r>
            <a:endParaRPr lang="en-US" sz="1600" b="0">
              <a:latin typeface="Times New Roman" charset="0"/>
            </a:endParaRPr>
          </a:p>
        </p:txBody>
      </p:sp>
      <p:grpSp>
        <p:nvGrpSpPr>
          <p:cNvPr id="55305" name="Group 6"/>
          <p:cNvGrpSpPr>
            <a:grpSpLocks/>
          </p:cNvGrpSpPr>
          <p:nvPr/>
        </p:nvGrpSpPr>
        <p:grpSpPr bwMode="auto">
          <a:xfrm>
            <a:off x="4867275" y="4838700"/>
            <a:ext cx="1290638" cy="1098550"/>
            <a:chOff x="2193" y="3325"/>
            <a:chExt cx="813" cy="692"/>
          </a:xfrm>
        </p:grpSpPr>
        <p:graphicFrame>
          <p:nvGraphicFramePr>
            <p:cNvPr id="55300" name="Object 4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523" name="Photo Editor Photo" r:id="rId6" imgW="1905266" imgH="1390844" progId="MSPhotoEd.3">
                    <p:embed/>
                  </p:oleObj>
                </mc:Choice>
                <mc:Fallback>
                  <p:oleObj name="Photo Editor Photo" r:id="rId6" imgW="1905266" imgH="139084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3" name="Text Box 8"/>
            <p:cNvSpPr txBox="1">
              <a:spLocks noChangeArrowheads="1"/>
            </p:cNvSpPr>
            <p:nvPr/>
          </p:nvSpPr>
          <p:spPr bwMode="auto">
            <a:xfrm>
              <a:off x="2507" y="350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8040688" y="4987925"/>
          <a:ext cx="8334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24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987925"/>
                        <a:ext cx="8334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8315325" y="5114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1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213100" y="4703763"/>
            <a:ext cx="177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Times New Roman" charset="0"/>
              </a:rPr>
              <a:t>d: path (2,1)</a:t>
            </a:r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”</a:t>
            </a:r>
            <a:endParaRPr 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2928938" y="5157788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323013" y="4705350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Times New Roman" charset="0"/>
              </a:rPr>
              <a:t>d: path (1)</a:t>
            </a:r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”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6051550" y="5160963"/>
            <a:ext cx="21463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879475" y="5618163"/>
            <a:ext cx="8166100" cy="903287"/>
          </a:xfrm>
          <a:custGeom>
            <a:avLst/>
            <a:gdLst>
              <a:gd name="T0" fmla="*/ 922377188 w 5144"/>
              <a:gd name="T1" fmla="*/ 488910042 h 569"/>
              <a:gd name="T2" fmla="*/ 1716227200 w 5144"/>
              <a:gd name="T3" fmla="*/ 1280238666 h 569"/>
              <a:gd name="T4" fmla="*/ 2147483647 w 5144"/>
              <a:gd name="T5" fmla="*/ 1219754950 h 569"/>
              <a:gd name="T6" fmla="*/ 2147483647 w 5144"/>
              <a:gd name="T7" fmla="*/ 0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5144"/>
              <a:gd name="T13" fmla="*/ 0 h 569"/>
              <a:gd name="T14" fmla="*/ 5144 w 5144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44" h="569">
                <a:moveTo>
                  <a:pt x="366" y="194"/>
                </a:moveTo>
                <a:cubicBezTo>
                  <a:pt x="183" y="327"/>
                  <a:pt x="0" y="460"/>
                  <a:pt x="681" y="508"/>
                </a:cubicBezTo>
                <a:cubicBezTo>
                  <a:pt x="1362" y="556"/>
                  <a:pt x="3766" y="569"/>
                  <a:pt x="4455" y="484"/>
                </a:cubicBezTo>
                <a:cubicBezTo>
                  <a:pt x="5144" y="399"/>
                  <a:pt x="4981" y="199"/>
                  <a:pt x="4818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033838" y="6078538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Times New Roman" charset="0"/>
              </a:rPr>
              <a:t>d: path (3,2,1)</a:t>
            </a:r>
            <a:r>
              <a:rPr lang="ja-JP" altLang="en-US">
                <a:solidFill>
                  <a:srgbClr val="FF0000"/>
                </a:solidFill>
                <a:latin typeface="Times New Roman" charset="0"/>
              </a:rPr>
              <a:t>”</a:t>
            </a:r>
            <a:endParaRPr lang="en-US" b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0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8FED2E-652F-8542-8078-19F4D93418B8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Flexible Policies</a:t>
            </a:r>
          </a:p>
        </p:txBody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Each node can apply local policies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Path selection: Which path to use?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Path export: Which paths to advertise?</a:t>
            </a:r>
          </a:p>
          <a:p>
            <a:r>
              <a:rPr lang="en-US" sz="3200">
                <a:latin typeface="Arial" charset="0"/>
                <a:cs typeface="Arial" charset="0"/>
              </a:rPr>
              <a:t>Examples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Node 2 may prefer the path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2, 3, 1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over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2, 1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Node 1 may not let node 3 hear the path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1, 2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7352" name="Group 4"/>
          <p:cNvGrpSpPr>
            <a:grpSpLocks/>
          </p:cNvGrpSpPr>
          <p:nvPr/>
        </p:nvGrpSpPr>
        <p:grpSpPr bwMode="auto">
          <a:xfrm>
            <a:off x="3189288" y="4465638"/>
            <a:ext cx="3379787" cy="2189162"/>
            <a:chOff x="1728" y="2484"/>
            <a:chExt cx="2410" cy="1732"/>
          </a:xfrm>
        </p:grpSpPr>
        <p:grpSp>
          <p:nvGrpSpPr>
            <p:cNvPr id="57353" name="Group 5"/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57348" name="Object 4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567" name="Photo Editor Photo" r:id="rId4" imgW="1905266" imgH="1390844" progId="MSPhotoEd.3">
                      <p:embed/>
                    </p:oleObj>
                  </mc:Choice>
                  <mc:Fallback>
                    <p:oleObj name="Photo Editor Photo" r:id="rId4" imgW="1905266" imgH="139084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361" name="Text Box 7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>
                    <a:latin typeface="Times New Roman" charset="0"/>
                  </a:rPr>
                  <a:t>2</a:t>
                </a:r>
              </a:p>
            </p:txBody>
          </p:sp>
        </p:grpSp>
        <p:grpSp>
          <p:nvGrpSpPr>
            <p:cNvPr id="57354" name="Group 8"/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57347" name="Object 3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568" name="Photo Editor Photo" r:id="rId6" imgW="1905266" imgH="1390844" progId="MSPhotoEd.3">
                      <p:embed/>
                    </p:oleObj>
                  </mc:Choice>
                  <mc:Fallback>
                    <p:oleObj name="Photo Editor Photo" r:id="rId6" imgW="1905266" imgH="139084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360" name="Text Box 10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>
                    <a:latin typeface="Times New Roman" charset="0"/>
                  </a:rPr>
                  <a:t>3</a:t>
                </a:r>
              </a:p>
            </p:txBody>
          </p:sp>
        </p:grpSp>
        <p:grpSp>
          <p:nvGrpSpPr>
            <p:cNvPr id="57355" name="Group 11"/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57346" name="Object 2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569" name="Photo Editor Photo" r:id="rId7" imgW="1905266" imgH="1390844" progId="MSPhotoEd.3">
                      <p:embed/>
                    </p:oleObj>
                  </mc:Choice>
                  <mc:Fallback>
                    <p:oleObj name="Photo Editor Photo" r:id="rId7" imgW="1905266" imgH="1390844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359" name="Text Box 13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57356" name="Line 14"/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Line 15"/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8" name="Line 16"/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85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A995F9-66EC-A84D-9518-6C381A92E3D7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Selection vs Export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Selection policies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determines which paths I want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my traffic to take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Export policies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determines whose traffic I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am willing to carry</a:t>
            </a:r>
          </a:p>
          <a:p>
            <a:pPr lvl="1" algn="ctr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Notes: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any traffic I carry will follow the same path my traffic takes, so there is a connection between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a protocol perspective, decisions can be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arbitrary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can depend on entire path (advantage of PV approach)</a:t>
            </a:r>
          </a:p>
        </p:txBody>
      </p:sp>
    </p:spTree>
    <p:extLst>
      <p:ext uri="{BB962C8B-B14F-4D97-AF65-F5344CB8AC3E}">
        <p14:creationId xmlns:p14="http://schemas.microsoft.com/office/powerpoint/2010/main" val="12507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5F0032-A0BC-9847-94EC-4E04B32CEE67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8991600" cy="623887"/>
          </a:xfrm>
        </p:spPr>
        <p:txBody>
          <a:bodyPr/>
          <a:lstStyle/>
          <a:p>
            <a:r>
              <a:rPr lang="en-US" altLang="zh-CN" dirty="0" smtClean="0">
                <a:latin typeface="Helvetica" charset="0"/>
                <a:ea typeface="宋体" charset="0"/>
                <a:cs typeface="宋体" charset="0"/>
              </a:rPr>
              <a:t>Ill</a:t>
            </a:r>
            <a:r>
              <a:rPr lang="en-US" altLang="zh-CN" dirty="0" smtClean="0">
                <a:latin typeface="Helvetica" charset="0"/>
                <a:ea typeface="ＭＳ Ｐゴシック" charset="0"/>
                <a:cs typeface="ＭＳ Ｐゴシック" charset="0"/>
              </a:rPr>
              <a:t>ustra</a:t>
            </a:r>
            <a:r>
              <a:rPr lang="en-US" altLang="zh-CN" dirty="0" smtClean="0">
                <a:latin typeface="Helvetica" charset="0"/>
                <a:ea typeface="宋体" charset="0"/>
                <a:cs typeface="宋体" charset="0"/>
              </a:rPr>
              <a:t>tion of Route Advertisements</a:t>
            </a:r>
            <a:endParaRPr lang="en-US" altLang="zh-CN" sz="32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979395" name="Cloud"/>
          <p:cNvSpPr>
            <a:spLocks noChangeAspect="1" noEditPoints="1" noChangeArrowheads="1"/>
          </p:cNvSpPr>
          <p:nvPr/>
        </p:nvSpPr>
        <p:spPr bwMode="auto">
          <a:xfrm>
            <a:off x="2209800" y="2286000"/>
            <a:ext cx="3962400" cy="1981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zh-CN" altLang="en-US" sz="1800" b="0">
              <a:latin typeface="Arial" charset="0"/>
              <a:ea typeface="宋体" charset="-122"/>
              <a:cs typeface="宋体" charset="-122"/>
            </a:endParaRPr>
          </a:p>
        </p:txBody>
      </p:sp>
      <p:grpSp>
        <p:nvGrpSpPr>
          <p:cNvPr id="61445" name="Group 4"/>
          <p:cNvGrpSpPr>
            <a:grpSpLocks/>
          </p:cNvGrpSpPr>
          <p:nvPr/>
        </p:nvGrpSpPr>
        <p:grpSpPr bwMode="auto">
          <a:xfrm>
            <a:off x="2801938" y="2738438"/>
            <a:ext cx="2955925" cy="1130300"/>
            <a:chOff x="1765" y="2397"/>
            <a:chExt cx="1862" cy="712"/>
          </a:xfrm>
        </p:grpSpPr>
        <p:sp>
          <p:nvSpPr>
            <p:cNvPr id="61481" name="Oval 5"/>
            <p:cNvSpPr>
              <a:spLocks noChangeArrowheads="1"/>
            </p:cNvSpPr>
            <p:nvPr/>
          </p:nvSpPr>
          <p:spPr bwMode="auto">
            <a:xfrm>
              <a:off x="1765" y="2895"/>
              <a:ext cx="223" cy="21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Oval 6"/>
            <p:cNvSpPr>
              <a:spLocks noChangeArrowheads="1"/>
            </p:cNvSpPr>
            <p:nvPr/>
          </p:nvSpPr>
          <p:spPr bwMode="auto">
            <a:xfrm>
              <a:off x="2547" y="2859"/>
              <a:ext cx="223" cy="21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7"/>
            <p:cNvSpPr>
              <a:spLocks noChangeShapeType="1"/>
            </p:cNvSpPr>
            <p:nvPr/>
          </p:nvSpPr>
          <p:spPr bwMode="auto">
            <a:xfrm>
              <a:off x="1951" y="2504"/>
              <a:ext cx="5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Line 8"/>
            <p:cNvSpPr>
              <a:spLocks noChangeShapeType="1"/>
            </p:cNvSpPr>
            <p:nvPr/>
          </p:nvSpPr>
          <p:spPr bwMode="auto">
            <a:xfrm>
              <a:off x="1951" y="2931"/>
              <a:ext cx="5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Line 9"/>
            <p:cNvSpPr>
              <a:spLocks noChangeShapeType="1"/>
            </p:cNvSpPr>
            <p:nvPr/>
          </p:nvSpPr>
          <p:spPr bwMode="auto">
            <a:xfrm flipV="1">
              <a:off x="2770" y="2717"/>
              <a:ext cx="634" cy="2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Line 10"/>
            <p:cNvSpPr>
              <a:spLocks noChangeShapeType="1"/>
            </p:cNvSpPr>
            <p:nvPr/>
          </p:nvSpPr>
          <p:spPr bwMode="auto">
            <a:xfrm>
              <a:off x="1914" y="2575"/>
              <a:ext cx="0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Oval 11"/>
            <p:cNvSpPr>
              <a:spLocks noChangeArrowheads="1"/>
            </p:cNvSpPr>
            <p:nvPr/>
          </p:nvSpPr>
          <p:spPr bwMode="auto">
            <a:xfrm>
              <a:off x="3404" y="2539"/>
              <a:ext cx="223" cy="214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12"/>
            <p:cNvSpPr>
              <a:spLocks noChangeShapeType="1"/>
            </p:cNvSpPr>
            <p:nvPr/>
          </p:nvSpPr>
          <p:spPr bwMode="auto">
            <a:xfrm>
              <a:off x="2770" y="2504"/>
              <a:ext cx="634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Line 13"/>
            <p:cNvSpPr>
              <a:spLocks noChangeShapeType="1"/>
            </p:cNvSpPr>
            <p:nvPr/>
          </p:nvSpPr>
          <p:spPr bwMode="auto">
            <a:xfrm>
              <a:off x="2659" y="2610"/>
              <a:ext cx="0" cy="2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Oval 14"/>
            <p:cNvSpPr>
              <a:spLocks noChangeArrowheads="1"/>
            </p:cNvSpPr>
            <p:nvPr/>
          </p:nvSpPr>
          <p:spPr bwMode="auto">
            <a:xfrm>
              <a:off x="1802" y="2397"/>
              <a:ext cx="223" cy="213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Oval 15"/>
            <p:cNvSpPr>
              <a:spLocks noChangeArrowheads="1"/>
            </p:cNvSpPr>
            <p:nvPr/>
          </p:nvSpPr>
          <p:spPr bwMode="auto">
            <a:xfrm>
              <a:off x="2547" y="2397"/>
              <a:ext cx="223" cy="213"/>
            </a:xfrm>
            <a:prstGeom prst="ellipse">
              <a:avLst/>
            </a:prstGeom>
            <a:solidFill>
              <a:srgbClr val="F9F7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9408" name="Cloud"/>
          <p:cNvSpPr>
            <a:spLocks noChangeAspect="1" noEditPoints="1" noChangeArrowheads="1"/>
          </p:cNvSpPr>
          <p:nvPr/>
        </p:nvSpPr>
        <p:spPr bwMode="auto">
          <a:xfrm>
            <a:off x="457200" y="2362200"/>
            <a:ext cx="1600200" cy="836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zh-CN" altLang="en-US" sz="1800" b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61447" name="Line 17"/>
          <p:cNvSpPr>
            <a:spLocks noChangeShapeType="1"/>
          </p:cNvSpPr>
          <p:nvPr/>
        </p:nvSpPr>
        <p:spPr bwMode="auto">
          <a:xfrm flipV="1">
            <a:off x="5715000" y="2897188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18"/>
          <p:cNvSpPr>
            <a:spLocks noChangeShapeType="1"/>
          </p:cNvSpPr>
          <p:nvPr/>
        </p:nvSpPr>
        <p:spPr bwMode="auto">
          <a:xfrm>
            <a:off x="5715000" y="3278188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ower"/>
          <p:cNvSpPr>
            <a:spLocks noEditPoints="1" noChangeArrowheads="1"/>
          </p:cNvSpPr>
          <p:nvPr/>
        </p:nvSpPr>
        <p:spPr bwMode="auto">
          <a:xfrm>
            <a:off x="8382000" y="3125788"/>
            <a:ext cx="457200" cy="676275"/>
          </a:xfrm>
          <a:custGeom>
            <a:avLst/>
            <a:gdLst>
              <a:gd name="T0" fmla="*/ 0 w 21600"/>
              <a:gd name="T1" fmla="*/ 67028871 h 21600"/>
              <a:gd name="T2" fmla="*/ 63196555 w 21600"/>
              <a:gd name="T3" fmla="*/ 0 h 21600"/>
              <a:gd name="T4" fmla="*/ 102419150 w 21600"/>
              <a:gd name="T5" fmla="*/ 0 h 21600"/>
              <a:gd name="T6" fmla="*/ 204838300 w 21600"/>
              <a:gd name="T7" fmla="*/ 0 h 21600"/>
              <a:gd name="T8" fmla="*/ 204838300 w 21600"/>
              <a:gd name="T9" fmla="*/ 357517694 h 21600"/>
              <a:gd name="T10" fmla="*/ 204838300 w 21600"/>
              <a:gd name="T11" fmla="*/ 595893235 h 21600"/>
              <a:gd name="T12" fmla="*/ 143823182 w 21600"/>
              <a:gd name="T13" fmla="*/ 662922107 h 21600"/>
              <a:gd name="T14" fmla="*/ 100238158 w 21600"/>
              <a:gd name="T15" fmla="*/ 662922107 h 21600"/>
              <a:gd name="T16" fmla="*/ 0 w 21600"/>
              <a:gd name="T17" fmla="*/ 662922107 h 21600"/>
              <a:gd name="T18" fmla="*/ 0 w 21600"/>
              <a:gd name="T19" fmla="*/ 353803504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20"/>
          <p:cNvSpPr>
            <a:spLocks noChangeShapeType="1"/>
          </p:cNvSpPr>
          <p:nvPr/>
        </p:nvSpPr>
        <p:spPr bwMode="auto">
          <a:xfrm flipH="1" flipV="1">
            <a:off x="7543800" y="28209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Line 21"/>
          <p:cNvSpPr>
            <a:spLocks noChangeShapeType="1"/>
          </p:cNvSpPr>
          <p:nvPr/>
        </p:nvSpPr>
        <p:spPr bwMode="auto">
          <a:xfrm flipV="1">
            <a:off x="7772400" y="37353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14" name="Cloud"/>
          <p:cNvSpPr>
            <a:spLocks noChangeAspect="1" noEditPoints="1" noChangeArrowheads="1"/>
          </p:cNvSpPr>
          <p:nvPr/>
        </p:nvSpPr>
        <p:spPr bwMode="auto">
          <a:xfrm>
            <a:off x="6629400" y="3811588"/>
            <a:ext cx="1600200" cy="836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zh-CN" altLang="en-US" sz="1800" b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1979415" name="Cloud"/>
          <p:cNvSpPr>
            <a:spLocks noChangeAspect="1" noEditPoints="1" noChangeArrowheads="1"/>
          </p:cNvSpPr>
          <p:nvPr/>
        </p:nvSpPr>
        <p:spPr bwMode="auto">
          <a:xfrm>
            <a:off x="6705600" y="2517775"/>
            <a:ext cx="1600200" cy="836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zh-CN" altLang="en-US" sz="1800" b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61454" name="Line 24"/>
          <p:cNvSpPr>
            <a:spLocks noChangeShapeType="1"/>
          </p:cNvSpPr>
          <p:nvPr/>
        </p:nvSpPr>
        <p:spPr bwMode="auto">
          <a:xfrm flipH="1" flipV="1">
            <a:off x="1754188" y="2744788"/>
            <a:ext cx="1141412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17" name="Text Box 25"/>
          <p:cNvSpPr txBox="1">
            <a:spLocks noChangeArrowheads="1"/>
          </p:cNvSpPr>
          <p:nvPr/>
        </p:nvSpPr>
        <p:spPr bwMode="auto">
          <a:xfrm>
            <a:off x="5089525" y="1219200"/>
            <a:ext cx="2463800" cy="466725"/>
          </a:xfrm>
          <a:prstGeom prst="rect">
            <a:avLst/>
          </a:prstGeom>
          <a:noFill/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zh-CN" sz="2400">
                <a:solidFill>
                  <a:schemeClr val="accent2"/>
                </a:solidFill>
                <a:latin typeface="Arial" charset="0"/>
                <a:ea typeface="宋体" charset="0"/>
                <a:cs typeface="宋体" charset="0"/>
              </a:rPr>
              <a:t>R</a:t>
            </a:r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oute selection</a:t>
            </a:r>
          </a:p>
        </p:txBody>
      </p:sp>
      <p:sp>
        <p:nvSpPr>
          <p:cNvPr id="1979418" name="Line 26"/>
          <p:cNvSpPr>
            <a:spLocks noChangeShapeType="1"/>
          </p:cNvSpPr>
          <p:nvPr/>
        </p:nvSpPr>
        <p:spPr bwMode="auto">
          <a:xfrm flipH="1">
            <a:off x="5638800" y="1676400"/>
            <a:ext cx="914400" cy="12954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19" name="Freeform 27"/>
          <p:cNvSpPr>
            <a:spLocks/>
          </p:cNvSpPr>
          <p:nvPr/>
        </p:nvSpPr>
        <p:spPr bwMode="auto">
          <a:xfrm>
            <a:off x="5791200" y="2438400"/>
            <a:ext cx="2971800" cy="546100"/>
          </a:xfrm>
          <a:custGeom>
            <a:avLst/>
            <a:gdLst>
              <a:gd name="T0" fmla="*/ 2147483647 w 1872"/>
              <a:gd name="T1" fmla="*/ 846772500 h 344"/>
              <a:gd name="T2" fmla="*/ 2147483647 w 1872"/>
              <a:gd name="T3" fmla="*/ 725805000 h 344"/>
              <a:gd name="T4" fmla="*/ 2147483647 w 1872"/>
              <a:gd name="T5" fmla="*/ 0 h 344"/>
              <a:gd name="T6" fmla="*/ 0 w 1872"/>
              <a:gd name="T7" fmla="*/ 72580500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344"/>
              <a:gd name="T14" fmla="*/ 1872 w 187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344">
                <a:moveTo>
                  <a:pt x="1824" y="336"/>
                </a:moveTo>
                <a:cubicBezTo>
                  <a:pt x="1848" y="340"/>
                  <a:pt x="1872" y="344"/>
                  <a:pt x="1728" y="288"/>
                </a:cubicBezTo>
                <a:cubicBezTo>
                  <a:pt x="1584" y="232"/>
                  <a:pt x="1248" y="0"/>
                  <a:pt x="960" y="0"/>
                </a:cubicBezTo>
                <a:cubicBezTo>
                  <a:pt x="672" y="0"/>
                  <a:pt x="336" y="144"/>
                  <a:pt x="0" y="288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0" name="Freeform 28"/>
          <p:cNvSpPr>
            <a:spLocks/>
          </p:cNvSpPr>
          <p:nvPr/>
        </p:nvSpPr>
        <p:spPr bwMode="auto">
          <a:xfrm>
            <a:off x="5638800" y="3352800"/>
            <a:ext cx="3048000" cy="1066800"/>
          </a:xfrm>
          <a:custGeom>
            <a:avLst/>
            <a:gdLst>
              <a:gd name="T0" fmla="*/ 2147483647 w 1872"/>
              <a:gd name="T1" fmla="*/ 987901250 h 576"/>
              <a:gd name="T2" fmla="*/ 2147483647 w 1872"/>
              <a:gd name="T3" fmla="*/ 1811152292 h 576"/>
              <a:gd name="T4" fmla="*/ 0 w 1872"/>
              <a:gd name="T5" fmla="*/ 0 h 576"/>
              <a:gd name="T6" fmla="*/ 0 60000 65536"/>
              <a:gd name="T7" fmla="*/ 0 60000 65536"/>
              <a:gd name="T8" fmla="*/ 0 60000 65536"/>
              <a:gd name="T9" fmla="*/ 0 w 1872"/>
              <a:gd name="T10" fmla="*/ 0 h 576"/>
              <a:gd name="T11" fmla="*/ 1872 w 187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576">
                <a:moveTo>
                  <a:pt x="1872" y="288"/>
                </a:moveTo>
                <a:cubicBezTo>
                  <a:pt x="1572" y="432"/>
                  <a:pt x="1272" y="576"/>
                  <a:pt x="960" y="528"/>
                </a:cubicBezTo>
                <a:cubicBezTo>
                  <a:pt x="648" y="480"/>
                  <a:pt x="324" y="240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1" name="Freeform 29"/>
          <p:cNvSpPr>
            <a:spLocks/>
          </p:cNvSpPr>
          <p:nvPr/>
        </p:nvSpPr>
        <p:spPr bwMode="auto">
          <a:xfrm>
            <a:off x="4419600" y="2717800"/>
            <a:ext cx="1016000" cy="254000"/>
          </a:xfrm>
          <a:custGeom>
            <a:avLst/>
            <a:gdLst>
              <a:gd name="T0" fmla="*/ 1572577500 w 640"/>
              <a:gd name="T1" fmla="*/ 403225000 h 160"/>
              <a:gd name="T2" fmla="*/ 1451610000 w 640"/>
              <a:gd name="T3" fmla="*/ 282257500 h 160"/>
              <a:gd name="T4" fmla="*/ 604837500 w 640"/>
              <a:gd name="T5" fmla="*/ 40322500 h 160"/>
              <a:gd name="T6" fmla="*/ 0 w 640"/>
              <a:gd name="T7" fmla="*/ 40322500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640"/>
              <a:gd name="T13" fmla="*/ 0 h 160"/>
              <a:gd name="T14" fmla="*/ 640 w 640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" h="160">
                <a:moveTo>
                  <a:pt x="624" y="160"/>
                </a:moveTo>
                <a:cubicBezTo>
                  <a:pt x="632" y="148"/>
                  <a:pt x="640" y="136"/>
                  <a:pt x="576" y="112"/>
                </a:cubicBezTo>
                <a:cubicBezTo>
                  <a:pt x="512" y="88"/>
                  <a:pt x="336" y="32"/>
                  <a:pt x="240" y="16"/>
                </a:cubicBezTo>
                <a:cubicBezTo>
                  <a:pt x="144" y="0"/>
                  <a:pt x="72" y="8"/>
                  <a:pt x="0" y="16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2" name="Line 30"/>
          <p:cNvSpPr>
            <a:spLocks noChangeShapeType="1"/>
          </p:cNvSpPr>
          <p:nvPr/>
        </p:nvSpPr>
        <p:spPr bwMode="auto">
          <a:xfrm flipH="1">
            <a:off x="3198813" y="2817813"/>
            <a:ext cx="8413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3" name="Line 31"/>
          <p:cNvSpPr>
            <a:spLocks noChangeShapeType="1"/>
          </p:cNvSpPr>
          <p:nvPr/>
        </p:nvSpPr>
        <p:spPr bwMode="auto">
          <a:xfrm>
            <a:off x="3124200" y="30480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4" name="Line 32"/>
          <p:cNvSpPr>
            <a:spLocks noChangeShapeType="1"/>
          </p:cNvSpPr>
          <p:nvPr/>
        </p:nvSpPr>
        <p:spPr bwMode="auto">
          <a:xfrm flipH="1" flipV="1">
            <a:off x="1676400" y="2590800"/>
            <a:ext cx="1219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5" name="Line 33"/>
          <p:cNvSpPr>
            <a:spLocks noChangeShapeType="1"/>
          </p:cNvSpPr>
          <p:nvPr/>
        </p:nvSpPr>
        <p:spPr bwMode="auto">
          <a:xfrm flipH="1">
            <a:off x="3200400" y="3429000"/>
            <a:ext cx="914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6" name="Line 34"/>
          <p:cNvSpPr>
            <a:spLocks noChangeShapeType="1"/>
          </p:cNvSpPr>
          <p:nvPr/>
        </p:nvSpPr>
        <p:spPr bwMode="auto">
          <a:xfrm>
            <a:off x="4343400" y="3048000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27" name="Freeform 35"/>
          <p:cNvSpPr>
            <a:spLocks/>
          </p:cNvSpPr>
          <p:nvPr/>
        </p:nvSpPr>
        <p:spPr bwMode="auto">
          <a:xfrm>
            <a:off x="4419600" y="3276600"/>
            <a:ext cx="914400" cy="444500"/>
          </a:xfrm>
          <a:custGeom>
            <a:avLst/>
            <a:gdLst>
              <a:gd name="T0" fmla="*/ 1451610000 w 576"/>
              <a:gd name="T1" fmla="*/ 0 h 280"/>
              <a:gd name="T2" fmla="*/ 725805000 w 576"/>
              <a:gd name="T3" fmla="*/ 604837500 h 280"/>
              <a:gd name="T4" fmla="*/ 0 w 576"/>
              <a:gd name="T5" fmla="*/ 604837500 h 280"/>
              <a:gd name="T6" fmla="*/ 0 60000 65536"/>
              <a:gd name="T7" fmla="*/ 0 60000 65536"/>
              <a:gd name="T8" fmla="*/ 0 60000 65536"/>
              <a:gd name="T9" fmla="*/ 0 w 576"/>
              <a:gd name="T10" fmla="*/ 0 h 280"/>
              <a:gd name="T11" fmla="*/ 576 w 576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0">
                <a:moveTo>
                  <a:pt x="576" y="0"/>
                </a:moveTo>
                <a:cubicBezTo>
                  <a:pt x="480" y="100"/>
                  <a:pt x="384" y="200"/>
                  <a:pt x="288" y="240"/>
                </a:cubicBezTo>
                <a:cubicBezTo>
                  <a:pt x="192" y="280"/>
                  <a:pt x="96" y="260"/>
                  <a:pt x="0" y="24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52400" y="1219200"/>
            <a:ext cx="2655888" cy="2286000"/>
            <a:chOff x="151" y="1440"/>
            <a:chExt cx="1673" cy="1440"/>
          </a:xfrm>
        </p:grpSpPr>
        <p:sp>
          <p:nvSpPr>
            <p:cNvPr id="61478" name="Text Box 37"/>
            <p:cNvSpPr txBox="1">
              <a:spLocks noChangeArrowheads="1"/>
            </p:cNvSpPr>
            <p:nvPr/>
          </p:nvSpPr>
          <p:spPr bwMode="auto">
            <a:xfrm>
              <a:off x="151" y="1440"/>
              <a:ext cx="1306" cy="294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>
                  <a:solidFill>
                    <a:schemeClr val="accent2"/>
                  </a:solidFill>
                  <a:latin typeface="Arial" charset="0"/>
                  <a:ea typeface="宋体" charset="0"/>
                  <a:cs typeface="宋体" charset="0"/>
                </a:rPr>
                <a:t>R</a:t>
              </a:r>
              <a:r>
                <a:rPr lang="en-US" altLang="zh-CN" sz="2400">
                  <a:latin typeface="Arial" charset="0"/>
                  <a:ea typeface="宋体" charset="0"/>
                  <a:cs typeface="宋体" charset="0"/>
                </a:rPr>
                <a:t>oute export</a:t>
              </a:r>
            </a:p>
          </p:txBody>
        </p:sp>
        <p:sp>
          <p:nvSpPr>
            <p:cNvPr id="61479" name="Line 38"/>
            <p:cNvSpPr>
              <a:spLocks noChangeShapeType="1"/>
            </p:cNvSpPr>
            <p:nvPr/>
          </p:nvSpPr>
          <p:spPr bwMode="auto">
            <a:xfrm>
              <a:off x="1344" y="1776"/>
              <a:ext cx="480" cy="67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Line 39"/>
            <p:cNvSpPr>
              <a:spLocks noChangeShapeType="1"/>
            </p:cNvSpPr>
            <p:nvPr/>
          </p:nvSpPr>
          <p:spPr bwMode="auto">
            <a:xfrm>
              <a:off x="1296" y="1776"/>
              <a:ext cx="384" cy="110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9432" name="Cloud"/>
          <p:cNvSpPr>
            <a:spLocks noChangeAspect="1" noEditPoints="1" noChangeArrowheads="1"/>
          </p:cNvSpPr>
          <p:nvPr/>
        </p:nvSpPr>
        <p:spPr bwMode="auto">
          <a:xfrm>
            <a:off x="457200" y="3581400"/>
            <a:ext cx="1600200" cy="836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zh-CN" altLang="en-US" sz="1800" b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61468" name="Line 41"/>
          <p:cNvSpPr>
            <a:spLocks noChangeShapeType="1"/>
          </p:cNvSpPr>
          <p:nvPr/>
        </p:nvSpPr>
        <p:spPr bwMode="auto">
          <a:xfrm flipH="1">
            <a:off x="1752600" y="3733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434" name="Line 42"/>
          <p:cNvSpPr>
            <a:spLocks noChangeShapeType="1"/>
          </p:cNvSpPr>
          <p:nvPr/>
        </p:nvSpPr>
        <p:spPr bwMode="auto">
          <a:xfrm flipH="1">
            <a:off x="2514600" y="3581400"/>
            <a:ext cx="304800" cy="76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Text Box 43"/>
          <p:cNvSpPr txBox="1">
            <a:spLocks noChangeArrowheads="1"/>
          </p:cNvSpPr>
          <p:nvPr/>
        </p:nvSpPr>
        <p:spPr bwMode="auto">
          <a:xfrm>
            <a:off x="577850" y="2528888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61471" name="Text Box 44"/>
          <p:cNvSpPr txBox="1">
            <a:spLocks noChangeArrowheads="1"/>
          </p:cNvSpPr>
          <p:nvPr/>
        </p:nvSpPr>
        <p:spPr bwMode="auto">
          <a:xfrm>
            <a:off x="501650" y="38100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Competitor</a:t>
            </a:r>
          </a:p>
        </p:txBody>
      </p:sp>
      <p:sp>
        <p:nvSpPr>
          <p:cNvPr id="61472" name="Text Box 45"/>
          <p:cNvSpPr txBox="1">
            <a:spLocks noChangeArrowheads="1"/>
          </p:cNvSpPr>
          <p:nvPr/>
        </p:nvSpPr>
        <p:spPr bwMode="auto">
          <a:xfrm>
            <a:off x="7010400" y="2700338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61473" name="Text Box 46"/>
          <p:cNvSpPr txBox="1">
            <a:spLocks noChangeArrowheads="1"/>
          </p:cNvSpPr>
          <p:nvPr/>
        </p:nvSpPr>
        <p:spPr bwMode="auto">
          <a:xfrm>
            <a:off x="6946900" y="39576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Backup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209800" y="3505200"/>
            <a:ext cx="304800" cy="533400"/>
            <a:chOff x="1392" y="2688"/>
            <a:chExt cx="192" cy="336"/>
          </a:xfrm>
        </p:grpSpPr>
        <p:sp>
          <p:nvSpPr>
            <p:cNvPr id="61476" name="Line 48"/>
            <p:cNvSpPr>
              <a:spLocks noChangeShapeType="1"/>
            </p:cNvSpPr>
            <p:nvPr/>
          </p:nvSpPr>
          <p:spPr bwMode="auto">
            <a:xfrm>
              <a:off x="1392" y="2736"/>
              <a:ext cx="192" cy="2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49"/>
            <p:cNvSpPr>
              <a:spLocks noChangeShapeType="1"/>
            </p:cNvSpPr>
            <p:nvPr/>
          </p:nvSpPr>
          <p:spPr bwMode="auto">
            <a:xfrm flipH="1">
              <a:off x="1440" y="2688"/>
              <a:ext cx="9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9442" name="Text Box 50"/>
          <p:cNvSpPr txBox="1">
            <a:spLocks noChangeArrowheads="1"/>
          </p:cNvSpPr>
          <p:nvPr/>
        </p:nvSpPr>
        <p:spPr bwMode="auto">
          <a:xfrm>
            <a:off x="381000" y="4724400"/>
            <a:ext cx="876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Selection: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 controls traffic out of the network </a:t>
            </a:r>
            <a:br>
              <a:rPr lang="en-US" altLang="zh-CN" sz="2800" b="0"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28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Export: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 controls traffic into the network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b="0" i="1" u="sng">
                <a:latin typeface="Arial" charset="0"/>
                <a:ea typeface="宋体" charset="0"/>
                <a:cs typeface="宋体" charset="0"/>
              </a:rPr>
              <a:t>Data flows in opposite direction to route advertisement</a:t>
            </a:r>
            <a:endParaRPr lang="en-US" altLang="zh-CN" sz="2800" b="0" i="1" u="sng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8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97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97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97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97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97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97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97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97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97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97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417" grpId="0" animBg="1"/>
      <p:bldP spid="1979418" grpId="0" animBg="1"/>
      <p:bldP spid="1979419" grpId="0" animBg="1"/>
      <p:bldP spid="1979420" grpId="0" animBg="1"/>
      <p:bldP spid="1979421" grpId="0" animBg="1"/>
      <p:bldP spid="1979422" grpId="0" animBg="1"/>
      <p:bldP spid="1979423" grpId="0" animBg="1"/>
      <p:bldP spid="1979424" grpId="0" animBg="1"/>
      <p:bldP spid="1979425" grpId="0" animBg="1"/>
      <p:bldP spid="1979426" grpId="0" animBg="1"/>
      <p:bldP spid="1979427" grpId="0" animBg="1"/>
      <p:bldP spid="19794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Iterative process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43200" y="3124200"/>
            <a:ext cx="6400800" cy="3733800"/>
            <a:chOff x="1143000" y="2133600"/>
            <a:chExt cx="6400800" cy="3733800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3200400" y="3429000"/>
              <a:ext cx="2286000" cy="1066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0" dirty="0" smtClean="0">
                  <a:latin typeface="Tahoma" charset="0"/>
                </a:rPr>
                <a:t>ISP</a:t>
              </a:r>
              <a:endParaRPr lang="en-US" sz="2400" b="0" dirty="0">
                <a:latin typeface="Tahoma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505200" y="4800600"/>
              <a:ext cx="1676400" cy="1066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0" dirty="0" smtClean="0">
                  <a:latin typeface="Tahoma" charset="0"/>
                </a:rPr>
                <a:t>ISP iv</a:t>
              </a:r>
              <a:endParaRPr lang="en-US" sz="2400" b="0" dirty="0">
                <a:latin typeface="Tahoma" charset="0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143000" y="3429000"/>
              <a:ext cx="1676400" cy="1066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0" dirty="0" smtClean="0">
                  <a:latin typeface="Tahoma" charset="0"/>
                </a:rPr>
                <a:t>ISP </a:t>
              </a:r>
              <a:r>
                <a:rPr lang="en-US" sz="2400" b="0" dirty="0" err="1" smtClean="0">
                  <a:latin typeface="Tahoma" charset="0"/>
                </a:rPr>
                <a:t>i</a:t>
              </a:r>
              <a:endParaRPr lang="en-US" sz="2400" b="0" dirty="0">
                <a:latin typeface="Tahoma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867400" y="3429000"/>
              <a:ext cx="1676400" cy="1066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0" dirty="0" smtClean="0">
                  <a:latin typeface="Tahoma" charset="0"/>
                </a:rPr>
                <a:t>ISP iii</a:t>
              </a:r>
              <a:endParaRPr lang="en-US" sz="2400" b="0" dirty="0">
                <a:latin typeface="Tahoma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505200" y="2133600"/>
              <a:ext cx="1676400" cy="1066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0" dirty="0" smtClean="0">
                  <a:latin typeface="Tahoma" charset="0"/>
                </a:rPr>
                <a:t>ISP ii</a:t>
              </a:r>
              <a:endParaRPr lang="en-US" sz="2400" b="0" dirty="0">
                <a:latin typeface="Tahoma" charset="0"/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 flipH="1" flipV="1">
              <a:off x="4343400" y="3200400"/>
              <a:ext cx="0" cy="2286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4343400" y="4495800"/>
              <a:ext cx="0" cy="3048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 flipV="1">
              <a:off x="2819400" y="3886200"/>
              <a:ext cx="38100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 flipV="1">
              <a:off x="5486400" y="3886200"/>
              <a:ext cx="38100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219200"/>
            <a:ext cx="8458200" cy="5486400"/>
          </a:xfrm>
          <a:prstGeom prst="rect">
            <a:avLst/>
          </a:prstGeom>
        </p:spPr>
        <p:txBody>
          <a:bodyPr/>
          <a:lstStyle>
            <a:lvl1pPr marL="223838" indent="-223838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63563" indent="-223838" algn="l" rtl="0" eaLnBrk="0" fontAlgn="base" hangingPunct="0">
              <a:spcBef>
                <a:spcPct val="10000"/>
              </a:spcBef>
              <a:spcAft>
                <a:spcPct val="0"/>
              </a:spcAft>
              <a:buFont typeface="Helvetica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225" indent="-233363" algn="l" rtl="0" eaLnBrk="0" fontAlgn="base" hangingPunct="0">
              <a:spcBef>
                <a:spcPct val="10000"/>
              </a:spcBef>
              <a:spcAft>
                <a:spcPct val="0"/>
              </a:spcAft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3363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5970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0542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5114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9686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425825" indent="-22383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Domains offer routes to peers</a:t>
            </a:r>
          </a:p>
          <a:p>
            <a:pPr lvl="1"/>
            <a:r>
              <a:rPr lang="en-US" b="0" dirty="0" smtClean="0"/>
              <a:t>Only one route per destination (why?)</a:t>
            </a:r>
          </a:p>
          <a:p>
            <a:pPr lvl="1"/>
            <a:r>
              <a:rPr lang="en-US" b="0" dirty="0" smtClean="0"/>
              <a:t>And they can choose which peers they offer the route to</a:t>
            </a:r>
          </a:p>
          <a:p>
            <a:r>
              <a:rPr lang="en-US" b="0" dirty="0" smtClean="0"/>
              <a:t>Domains choose single route among those offered</a:t>
            </a:r>
          </a:p>
          <a:p>
            <a:pPr lvl="1"/>
            <a:r>
              <a:rPr lang="en-US" b="0" dirty="0" smtClean="0"/>
              <a:t>Using own criteria</a:t>
            </a:r>
          </a:p>
          <a:p>
            <a:r>
              <a:rPr lang="en-US" b="0" dirty="0" smtClean="0"/>
              <a:t>Domains offer routes again…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6774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BA1F1B-D4CC-0948-B18C-376CE8AFEE21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Examples of Standard Policies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Transit network: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Selection: prefer customer to peer to provider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Export: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Let customers use any of your routes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Let anyone route through you to your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customer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Don’t export route to someone on that route (poison reverse)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i="1" dirty="0">
                <a:latin typeface="Arial" charset="0"/>
                <a:ea typeface="Arial" charset="0"/>
                <a:cs typeface="Arial" charset="0"/>
              </a:rPr>
              <a:t>Block everything else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Multihomed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nontransit</a:t>
            </a:r>
            <a:r>
              <a:rPr lang="en-US" dirty="0">
                <a:latin typeface="Arial" charset="0"/>
                <a:cs typeface="Arial" charset="0"/>
              </a:rPr>
              <a:t>) network: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Export: Don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export routes for other domains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Selection: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pick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primary over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 directly to peers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5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of Policies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ISPs are now “eyeball” and/or “content” ISPs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Less focus on “transit”, more on nature of customers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 systematic policy practices </a:t>
            </a:r>
            <a:r>
              <a:rPr lang="en-US" dirty="0" smtClean="0"/>
              <a:t>yet</a:t>
            </a:r>
          </a:p>
          <a:p>
            <a:pPr lvl="3"/>
            <a:endParaRPr lang="en-US" dirty="0"/>
          </a:p>
          <a:p>
            <a:r>
              <a:rPr lang="en-US" dirty="0" smtClean="0"/>
              <a:t>Details of peering arrangements are private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9319C-5408-A740-8048-D373B796F9E3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Issues with Path-Vector Policy Routing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Reachability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Security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Performance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Lack of isolation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Policy oscillations</a:t>
            </a:r>
          </a:p>
        </p:txBody>
      </p:sp>
    </p:spTree>
    <p:extLst>
      <p:ext uri="{BB962C8B-B14F-4D97-AF65-F5344CB8AC3E}">
        <p14:creationId xmlns:p14="http://schemas.microsoft.com/office/powerpoint/2010/main" val="157824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 200 people will flunk this course….</a:t>
            </a:r>
          </a:p>
          <a:p>
            <a:pPr lvl="1"/>
            <a:r>
              <a:rPr lang="en-US" dirty="0" smtClean="0"/>
              <a:t>Only 120 people have “participated”</a:t>
            </a:r>
          </a:p>
          <a:p>
            <a:pPr lvl="1"/>
            <a:endParaRPr lang="en-US" dirty="0"/>
          </a:p>
          <a:p>
            <a:r>
              <a:rPr lang="en-US" dirty="0" smtClean="0"/>
              <a:t>I’m not kidding about this.</a:t>
            </a:r>
          </a:p>
          <a:p>
            <a:pPr lvl="1"/>
            <a:r>
              <a:rPr lang="en-US" dirty="0" smtClean="0"/>
              <a:t>You will flunk if you don’t participate.</a:t>
            </a:r>
          </a:p>
          <a:p>
            <a:pPr lvl="1"/>
            <a:endParaRPr lang="en-US" dirty="0"/>
          </a:p>
          <a:p>
            <a:r>
              <a:rPr lang="en-US" dirty="0" smtClean="0"/>
              <a:t>Do the math: ~10 more lectures, ~200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A0BFE9-1454-A849-90E5-E019AFB01379}" type="slidenum">
              <a:rPr lang="en-US" sz="1400" b="0">
                <a:latin typeface="Times New Roman" charset="0"/>
              </a:rPr>
              <a:pPr eaLnBrk="1" hangingPunct="1"/>
              <a:t>40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Reachability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 normal routing, if graph is connected then reachability is assured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With policy routing, this does not always hold</a:t>
            </a:r>
          </a:p>
        </p:txBody>
      </p:sp>
      <p:sp>
        <p:nvSpPr>
          <p:cNvPr id="67589" name="Oval 4"/>
          <p:cNvSpPr>
            <a:spLocks noChangeArrowheads="1"/>
          </p:cNvSpPr>
          <p:nvPr/>
        </p:nvSpPr>
        <p:spPr bwMode="auto">
          <a:xfrm>
            <a:off x="4267200" y="5334000"/>
            <a:ext cx="838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4279900" y="5613400"/>
            <a:ext cx="749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AS 2</a:t>
            </a:r>
          </a:p>
        </p:txBody>
      </p:sp>
      <p:sp>
        <p:nvSpPr>
          <p:cNvPr id="67591" name="Oval 6"/>
          <p:cNvSpPr>
            <a:spLocks noChangeArrowheads="1"/>
          </p:cNvSpPr>
          <p:nvPr/>
        </p:nvSpPr>
        <p:spPr bwMode="auto">
          <a:xfrm>
            <a:off x="5562600" y="3810000"/>
            <a:ext cx="838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5576888" y="4089400"/>
            <a:ext cx="749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AS 3</a:t>
            </a:r>
          </a:p>
        </p:txBody>
      </p:sp>
      <p:sp>
        <p:nvSpPr>
          <p:cNvPr id="67593" name="Oval 8"/>
          <p:cNvSpPr>
            <a:spLocks noChangeArrowheads="1"/>
          </p:cNvSpPr>
          <p:nvPr/>
        </p:nvSpPr>
        <p:spPr bwMode="auto">
          <a:xfrm>
            <a:off x="2895600" y="3810000"/>
            <a:ext cx="838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2909888" y="4089400"/>
            <a:ext cx="749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AS 1</a:t>
            </a:r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 flipV="1">
            <a:off x="4953000" y="4648200"/>
            <a:ext cx="7620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3581400" y="4648200"/>
            <a:ext cx="7620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524000" y="4038600"/>
            <a:ext cx="1214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Provider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477000" y="4038600"/>
            <a:ext cx="1214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Provider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164138" y="5637213"/>
            <a:ext cx="139065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64226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661DC6-BD0E-D64D-85B3-16E7A0F8E544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An AS can claim to serve a prefix that they actually </a:t>
            </a:r>
            <a:r>
              <a:rPr lang="en-US" dirty="0" smtClean="0">
                <a:latin typeface="Arial" charset="0"/>
                <a:cs typeface="Arial" charset="0"/>
              </a:rPr>
              <a:t>don’t </a:t>
            </a:r>
            <a:r>
              <a:rPr lang="en-US" dirty="0">
                <a:latin typeface="Arial" charset="0"/>
                <a:cs typeface="Arial" charset="0"/>
              </a:rPr>
              <a:t>have a route to (</a:t>
            </a:r>
            <a:r>
              <a:rPr lang="en-US" dirty="0" err="1">
                <a:latin typeface="Arial" charset="0"/>
                <a:cs typeface="Arial" charset="0"/>
              </a:rPr>
              <a:t>blackholing</a:t>
            </a:r>
            <a:r>
              <a:rPr lang="en-US" dirty="0">
                <a:latin typeface="Arial" charset="0"/>
                <a:cs typeface="Arial" charset="0"/>
              </a:rPr>
              <a:t> traffic)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roblem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not specific to policy or path vector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mportant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because of AS autonomy</a:t>
            </a:r>
          </a:p>
          <a:p>
            <a:pPr lvl="1"/>
            <a:r>
              <a:rPr lang="en-US" i="1" dirty="0">
                <a:latin typeface="Arial" charset="0"/>
                <a:ea typeface="Arial" charset="0"/>
                <a:cs typeface="Arial" charset="0"/>
              </a:rPr>
              <a:t>Fixable: make </a:t>
            </a:r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ASes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ja-JP" altLang="en-US" i="1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prove</a:t>
            </a:r>
            <a:r>
              <a:rPr lang="ja-JP" altLang="en-US" i="1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they have a path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Note: AS can also have incentive to forward packets along a route different from what is </a:t>
            </a:r>
            <a:r>
              <a:rPr lang="en-US" dirty="0" smtClean="0">
                <a:latin typeface="Arial" charset="0"/>
                <a:cs typeface="Arial" charset="0"/>
              </a:rPr>
              <a:t>advertised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Tell customers about fictitious short path…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Much harder to fix!</a:t>
            </a:r>
          </a:p>
        </p:txBody>
      </p:sp>
    </p:spTree>
    <p:extLst>
      <p:ext uri="{BB962C8B-B14F-4D97-AF65-F5344CB8AC3E}">
        <p14:creationId xmlns:p14="http://schemas.microsoft.com/office/powerpoint/2010/main" val="246128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FE0E28-884D-8D46-8342-9EE0082BB2B3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Performance Nonissues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Internal routing (non)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Domains typically use “hot potato” routing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cs typeface="Arial" charset="0"/>
              </a:rPr>
              <a:t>ot always optimal, but economically expedient</a:t>
            </a:r>
          </a:p>
          <a:p>
            <a:pPr marL="1030287" lvl="2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Policy not about performance (non)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So policy-chosen paths aren’t shortest</a:t>
            </a:r>
          </a:p>
          <a:p>
            <a:pPr marL="1030287" lvl="2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Choosing among policy-compliant paths (non)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Pick based on Fewest AS hops, which has little to do with actual delay</a:t>
            </a:r>
            <a:endParaRPr lang="en-US" dirty="0">
              <a:latin typeface="Arial" charset="0"/>
              <a:cs typeface="Arial" charset="0"/>
            </a:endParaRPr>
          </a:p>
          <a:p>
            <a:pPr marL="682625" lvl="1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20</a:t>
            </a:r>
            <a:r>
              <a:rPr lang="en-US" dirty="0">
                <a:latin typeface="Arial" charset="0"/>
                <a:cs typeface="Arial" charset="0"/>
              </a:rPr>
              <a:t>% of paths inflated by at least 5 router </a:t>
            </a:r>
            <a:r>
              <a:rPr lang="en-US" dirty="0" smtClean="0">
                <a:latin typeface="Arial" charset="0"/>
                <a:cs typeface="Arial" charset="0"/>
              </a:rPr>
              <a:t>hops</a:t>
            </a:r>
          </a:p>
        </p:txBody>
      </p:sp>
    </p:spTree>
    <p:extLst>
      <p:ext uri="{BB962C8B-B14F-4D97-AF65-F5344CB8AC3E}">
        <p14:creationId xmlns:p14="http://schemas.microsoft.com/office/powerpoint/2010/main" val="262047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5DD7FA-947A-9247-B741-474207F7317D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73731" name="Group 2"/>
          <p:cNvGrpSpPr>
            <a:grpSpLocks/>
          </p:cNvGrpSpPr>
          <p:nvPr/>
        </p:nvGrpSpPr>
        <p:grpSpPr bwMode="auto">
          <a:xfrm>
            <a:off x="3024188" y="5943600"/>
            <a:ext cx="2133600" cy="685800"/>
            <a:chOff x="676" y="1108"/>
            <a:chExt cx="2968" cy="1192"/>
          </a:xfrm>
        </p:grpSpPr>
        <p:grpSp>
          <p:nvGrpSpPr>
            <p:cNvPr id="73866" name="Group 3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79" name="Oval 4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0" name="Oval 5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1" name="Oval 6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2" name="Oval 7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3" name="Oval 8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4" name="Oval 9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5" name="Oval 10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6" name="Oval 11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7" name="Oval 12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8" name="Oval 13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9" name="Oval 14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867" name="Group 15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868" name="Oval 16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9" name="Oval 17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0" name="Oval 18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1" name="Oval 19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2" name="Oval 20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3" name="Oval 21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4" name="Oval 22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5" name="Oval 23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6" name="Oval 24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7" name="Oval 25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8" name="Oval 26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3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Performance (example)</a:t>
            </a:r>
          </a:p>
        </p:txBody>
      </p:sp>
      <p:sp>
        <p:nvSpPr>
          <p:cNvPr id="73733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1595438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AS path length can be misleading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 AS may have many router-level hops</a:t>
            </a:r>
          </a:p>
        </p:txBody>
      </p:sp>
      <p:grpSp>
        <p:nvGrpSpPr>
          <p:cNvPr id="73734" name="Group 29"/>
          <p:cNvGrpSpPr>
            <a:grpSpLocks/>
          </p:cNvGrpSpPr>
          <p:nvPr/>
        </p:nvGrpSpPr>
        <p:grpSpPr bwMode="auto">
          <a:xfrm>
            <a:off x="1652588" y="2239963"/>
            <a:ext cx="4800600" cy="1752600"/>
            <a:chOff x="676" y="1108"/>
            <a:chExt cx="2968" cy="1192"/>
          </a:xfrm>
        </p:grpSpPr>
        <p:grpSp>
          <p:nvGrpSpPr>
            <p:cNvPr id="73842" name="Group 3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55" name="Oval 3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6" name="Oval 3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7" name="Oval 3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8" name="Oval 3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9" name="Oval 3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0" name="Oval 3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1" name="Oval 3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2" name="Oval 3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3" name="Oval 3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4" name="Oval 4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5" name="Oval 4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843" name="Group 4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844" name="Oval 4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5" name="Oval 4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6" name="Oval 4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7" name="Oval 4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8" name="Oval 4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9" name="Oval 4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0" name="Oval 4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1" name="Oval 5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2" name="Oval 5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3" name="Oval 5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4" name="Oval 5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5" name="Group 54"/>
          <p:cNvGrpSpPr>
            <a:grpSpLocks/>
          </p:cNvGrpSpPr>
          <p:nvPr/>
        </p:nvGrpSpPr>
        <p:grpSpPr bwMode="auto">
          <a:xfrm>
            <a:off x="1881188" y="4221163"/>
            <a:ext cx="2133600" cy="685800"/>
            <a:chOff x="676" y="1108"/>
            <a:chExt cx="2968" cy="1192"/>
          </a:xfrm>
        </p:grpSpPr>
        <p:grpSp>
          <p:nvGrpSpPr>
            <p:cNvPr id="73818" name="Group 5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31" name="Oval 5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2" name="Oval 5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3" name="Oval 5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4" name="Oval 5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5" name="Oval 6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6" name="Oval 6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7" name="Oval 6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8" name="Oval 6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9" name="Oval 6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0" name="Oval 6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1" name="Oval 6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819" name="Group 6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820" name="Oval 6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1" name="Oval 6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2" name="Oval 7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3" name="Oval 7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4" name="Oval 7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5" name="Oval 7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6" name="Oval 7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7" name="Oval 7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8" name="Oval 7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9" name="Oval 7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0" name="Oval 7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6" name="Group 79"/>
          <p:cNvGrpSpPr>
            <a:grpSpLocks/>
          </p:cNvGrpSpPr>
          <p:nvPr/>
        </p:nvGrpSpPr>
        <p:grpSpPr bwMode="auto">
          <a:xfrm>
            <a:off x="2338388" y="5059363"/>
            <a:ext cx="2133600" cy="685800"/>
            <a:chOff x="676" y="1108"/>
            <a:chExt cx="2968" cy="1192"/>
          </a:xfrm>
        </p:grpSpPr>
        <p:grpSp>
          <p:nvGrpSpPr>
            <p:cNvPr id="73794" name="Group 8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807" name="Oval 8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8" name="Oval 8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9" name="Oval 8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0" name="Oval 8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1" name="Oval 8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2" name="Oval 8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3" name="Oval 8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4" name="Oval 8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5" name="Oval 8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6" name="Oval 9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7" name="Oval 9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95" name="Group 9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796" name="Oval 9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7" name="Oval 9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8" name="Oval 9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9" name="Oval 9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0" name="Oval 9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1" name="Oval 9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2" name="Oval 9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3" name="Oval 10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4" name="Oval 10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5" name="Oval 10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6" name="Oval 10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7" name="Group 104"/>
          <p:cNvGrpSpPr>
            <a:grpSpLocks/>
          </p:cNvGrpSpPr>
          <p:nvPr/>
        </p:nvGrpSpPr>
        <p:grpSpPr bwMode="auto">
          <a:xfrm>
            <a:off x="5638800" y="3352800"/>
            <a:ext cx="2514600" cy="3276600"/>
            <a:chOff x="676" y="1108"/>
            <a:chExt cx="2968" cy="1192"/>
          </a:xfrm>
        </p:grpSpPr>
        <p:grpSp>
          <p:nvGrpSpPr>
            <p:cNvPr id="73770" name="Group 10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73783" name="Oval 10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4" name="Oval 10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5" name="Oval 10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6" name="Oval 10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7" name="Oval 11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8" name="Oval 11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9" name="Oval 11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0" name="Oval 11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1" name="Oval 11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2" name="Oval 11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93" name="Oval 11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71" name="Group 11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73772" name="Oval 11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3" name="Oval 11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4" name="Oval 12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5" name="Oval 12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6" name="Oval 12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7" name="Oval 12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8" name="Oval 12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9" name="Oval 12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0" name="Oval 12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1" name="Oval 12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2" name="Oval 12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38" name="Line 129"/>
          <p:cNvSpPr>
            <a:spLocks noChangeShapeType="1"/>
          </p:cNvSpPr>
          <p:nvPr/>
        </p:nvSpPr>
        <p:spPr bwMode="auto">
          <a:xfrm>
            <a:off x="5233988" y="3535363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130"/>
          <p:cNvSpPr>
            <a:spLocks noChangeShapeType="1"/>
          </p:cNvSpPr>
          <p:nvPr/>
        </p:nvSpPr>
        <p:spPr bwMode="auto">
          <a:xfrm>
            <a:off x="6376988" y="4068763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31"/>
          <p:cNvSpPr>
            <a:spLocks noChangeShapeType="1"/>
          </p:cNvSpPr>
          <p:nvPr/>
        </p:nvSpPr>
        <p:spPr bwMode="auto">
          <a:xfrm flipV="1">
            <a:off x="6300788" y="4449763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Line 132"/>
          <p:cNvSpPr>
            <a:spLocks noChangeShapeType="1"/>
          </p:cNvSpPr>
          <p:nvPr/>
        </p:nvSpPr>
        <p:spPr bwMode="auto">
          <a:xfrm>
            <a:off x="6300788" y="4678363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133"/>
          <p:cNvSpPr>
            <a:spLocks noChangeShapeType="1"/>
          </p:cNvSpPr>
          <p:nvPr/>
        </p:nvSpPr>
        <p:spPr bwMode="auto">
          <a:xfrm flipV="1">
            <a:off x="6224588" y="4906963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Line 134"/>
          <p:cNvSpPr>
            <a:spLocks noChangeShapeType="1"/>
          </p:cNvSpPr>
          <p:nvPr/>
        </p:nvSpPr>
        <p:spPr bwMode="auto">
          <a:xfrm>
            <a:off x="6300788" y="5211763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Line 135"/>
          <p:cNvSpPr>
            <a:spLocks noChangeShapeType="1"/>
          </p:cNvSpPr>
          <p:nvPr/>
        </p:nvSpPr>
        <p:spPr bwMode="auto">
          <a:xfrm flipV="1">
            <a:off x="6224588" y="5364163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Line 136"/>
          <p:cNvSpPr>
            <a:spLocks noChangeShapeType="1"/>
          </p:cNvSpPr>
          <p:nvPr/>
        </p:nvSpPr>
        <p:spPr bwMode="auto">
          <a:xfrm>
            <a:off x="6300788" y="5668963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Line 137"/>
          <p:cNvSpPr>
            <a:spLocks noChangeShapeType="1"/>
          </p:cNvSpPr>
          <p:nvPr/>
        </p:nvSpPr>
        <p:spPr bwMode="auto">
          <a:xfrm flipV="1">
            <a:off x="6605588" y="5897563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Line 138"/>
          <p:cNvSpPr>
            <a:spLocks noChangeShapeType="1"/>
          </p:cNvSpPr>
          <p:nvPr/>
        </p:nvSpPr>
        <p:spPr bwMode="auto">
          <a:xfrm flipV="1">
            <a:off x="4533900" y="6278563"/>
            <a:ext cx="2147888" cy="6985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139"/>
          <p:cNvSpPr>
            <a:spLocks noChangeShapeType="1"/>
          </p:cNvSpPr>
          <p:nvPr/>
        </p:nvSpPr>
        <p:spPr bwMode="auto">
          <a:xfrm>
            <a:off x="3176588" y="3611563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Line 140"/>
          <p:cNvSpPr>
            <a:spLocks noChangeShapeType="1"/>
          </p:cNvSpPr>
          <p:nvPr/>
        </p:nvSpPr>
        <p:spPr bwMode="auto">
          <a:xfrm>
            <a:off x="3252788" y="4373563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Line 141"/>
          <p:cNvSpPr>
            <a:spLocks noChangeShapeType="1"/>
          </p:cNvSpPr>
          <p:nvPr/>
        </p:nvSpPr>
        <p:spPr bwMode="auto">
          <a:xfrm>
            <a:off x="3765550" y="5465763"/>
            <a:ext cx="422275" cy="76676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51" name="Picture 1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2117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2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3735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3" name="Picture 1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382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4" name="Picture 1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3382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5" name="Picture 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9163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Picture 1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525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1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2973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8" name="Picture 1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50593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9" name="Picture 1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7545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0" name="Picture 1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2879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1" name="Picture 1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5165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2" name="Picture 1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7451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3" name="Picture 1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6126163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4" name="Rectangle 155"/>
          <p:cNvSpPr>
            <a:spLocks noChangeArrowheads="1"/>
          </p:cNvSpPr>
          <p:nvPr/>
        </p:nvSpPr>
        <p:spPr bwMode="auto">
          <a:xfrm>
            <a:off x="7062788" y="3840163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4</a:t>
            </a:r>
          </a:p>
        </p:txBody>
      </p:sp>
      <p:sp>
        <p:nvSpPr>
          <p:cNvPr id="73765" name="Rectangle 156"/>
          <p:cNvSpPr>
            <a:spLocks noChangeArrowheads="1"/>
          </p:cNvSpPr>
          <p:nvPr/>
        </p:nvSpPr>
        <p:spPr bwMode="auto">
          <a:xfrm>
            <a:off x="2185988" y="4373563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3</a:t>
            </a:r>
          </a:p>
        </p:txBody>
      </p:sp>
      <p:sp>
        <p:nvSpPr>
          <p:cNvPr id="73766" name="Rectangle 157"/>
          <p:cNvSpPr>
            <a:spLocks noChangeArrowheads="1"/>
          </p:cNvSpPr>
          <p:nvPr/>
        </p:nvSpPr>
        <p:spPr bwMode="auto">
          <a:xfrm>
            <a:off x="2795588" y="5211763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2</a:t>
            </a:r>
          </a:p>
        </p:txBody>
      </p:sp>
      <p:sp>
        <p:nvSpPr>
          <p:cNvPr id="73767" name="Rectangle 158"/>
          <p:cNvSpPr>
            <a:spLocks noChangeArrowheads="1"/>
          </p:cNvSpPr>
          <p:nvPr/>
        </p:nvSpPr>
        <p:spPr bwMode="auto">
          <a:xfrm>
            <a:off x="3429000" y="6172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AS 1</a:t>
            </a:r>
          </a:p>
        </p:txBody>
      </p:sp>
      <p:sp>
        <p:nvSpPr>
          <p:cNvPr id="73768" name="Text Box 159"/>
          <p:cNvSpPr txBox="1">
            <a:spLocks noChangeArrowheads="1"/>
          </p:cNvSpPr>
          <p:nvPr/>
        </p:nvSpPr>
        <p:spPr bwMode="auto">
          <a:xfrm>
            <a:off x="2566988" y="2392363"/>
            <a:ext cx="2908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0">
                <a:latin typeface="Arial Black" charset="0"/>
              </a:rPr>
              <a:t>    BGP says that </a:t>
            </a:r>
          </a:p>
          <a:p>
            <a:pPr algn="l" eaLnBrk="1" hangingPunct="1"/>
            <a:r>
              <a:rPr lang="en-US" b="0">
                <a:latin typeface="Arial Black" charset="0"/>
              </a:rPr>
              <a:t>    path </a:t>
            </a:r>
            <a:r>
              <a:rPr lang="en-US" b="0" u="sng">
                <a:latin typeface="Arial Black" charset="0"/>
              </a:rPr>
              <a:t>4 1</a:t>
            </a:r>
            <a:r>
              <a:rPr lang="en-US" b="0">
                <a:latin typeface="Arial Black" charset="0"/>
              </a:rPr>
              <a:t> is better</a:t>
            </a:r>
          </a:p>
          <a:p>
            <a:pPr algn="l" eaLnBrk="1" hangingPunct="1"/>
            <a:r>
              <a:rPr lang="en-US" b="0">
                <a:latin typeface="Arial Black" charset="0"/>
              </a:rPr>
              <a:t>     than path </a:t>
            </a:r>
            <a:r>
              <a:rPr lang="en-US" b="0" u="sng">
                <a:latin typeface="Arial Black" charset="0"/>
              </a:rPr>
              <a:t>3 2 1</a:t>
            </a:r>
          </a:p>
        </p:txBody>
      </p:sp>
      <p:pic>
        <p:nvPicPr>
          <p:cNvPr id="73769" name="Picture 1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6199188"/>
            <a:ext cx="5476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6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FE0E28-884D-8D46-8342-9EE0082BB2B3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Real Performance Issue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Convergence times: </a:t>
            </a:r>
          </a:p>
          <a:p>
            <a:pPr marL="682625" lvl="1" indent="-342900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BGP outages are biggest source of Internet </a:t>
            </a:r>
            <a:r>
              <a:rPr lang="en-US" dirty="0" smtClean="0">
                <a:latin typeface="Arial" charset="0"/>
                <a:cs typeface="Arial" charset="0"/>
              </a:rPr>
              <a:t>problems</a:t>
            </a:r>
          </a:p>
          <a:p>
            <a:pPr marL="682625" lvl="1" indent="-342900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Largely due to lack of isolation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7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6F4122-571B-894C-A70F-5B5958775276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Lack of Isolation: dynamics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114800" cy="5486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If there is a change in the path, the path must be re-advertised to every node upstream of the change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isn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 this a problem for DV routing?</a:t>
            </a:r>
          </a:p>
          <a:p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Route Flap Damping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supposed to help here, (but ends up causing more problems)</a:t>
            </a:r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318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5486400" y="1371600"/>
            <a:ext cx="2752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BGP updates per day</a:t>
            </a:r>
          </a:p>
          <a:p>
            <a:r>
              <a:rPr lang="en-US"/>
              <a:t>(100,000s)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4445000" y="45259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4433888" y="40640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4433888" y="35687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4424363" y="31051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4419600" y="259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4267200" y="21336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75789" name="Rectangle 12"/>
          <p:cNvSpPr>
            <a:spLocks noChangeArrowheads="1"/>
          </p:cNvSpPr>
          <p:nvPr/>
        </p:nvSpPr>
        <p:spPr bwMode="auto">
          <a:xfrm>
            <a:off x="5410200" y="4876800"/>
            <a:ext cx="274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Date (Jan - Dec 2005)</a:t>
            </a:r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5029200" y="5410200"/>
            <a:ext cx="359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Fig. from [Huston &amp; Armitage 2006]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B595C-2F7D-0649-AF74-5D9FF0F86FE2}" type="slidenum">
              <a:rPr lang="en-US" sz="1400" b="0">
                <a:latin typeface="Times New Roman" charset="0"/>
              </a:rPr>
              <a:pPr eaLnBrk="1" hangingPunct="1"/>
              <a:t>46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Lack of isolation: routing table size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1905000"/>
          </a:xfrm>
        </p:spPr>
        <p:txBody>
          <a:bodyPr/>
          <a:lstStyle/>
          <a:p>
            <a:r>
              <a:rPr lang="en-US" sz="2400">
                <a:latin typeface="Arial" charset="0"/>
                <a:cs typeface="Arial" charset="0"/>
              </a:rPr>
              <a:t>Each BGP router must know path to every other IP prefix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but router memory is expensive and thus constrained</a:t>
            </a:r>
          </a:p>
          <a:p>
            <a:r>
              <a:rPr lang="en-US" sz="2400">
                <a:latin typeface="Arial" charset="0"/>
                <a:cs typeface="Arial" charset="0"/>
              </a:rPr>
              <a:t>Number of prefixes growing more than linearly</a:t>
            </a:r>
          </a:p>
          <a:p>
            <a:r>
              <a:rPr lang="en-US" sz="2400">
                <a:latin typeface="Arial" charset="0"/>
                <a:cs typeface="Arial" charset="0"/>
              </a:rPr>
              <a:t>Subject of current research</a:t>
            </a:r>
          </a:p>
        </p:txBody>
      </p:sp>
      <p:pic>
        <p:nvPicPr>
          <p:cNvPr id="778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4196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7"/>
          <p:cNvSpPr>
            <a:spLocks noChangeArrowheads="1"/>
          </p:cNvSpPr>
          <p:nvPr/>
        </p:nvSpPr>
        <p:spPr bwMode="auto">
          <a:xfrm>
            <a:off x="2490788" y="3260725"/>
            <a:ext cx="40798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Number of prefixes in BGP table</a:t>
            </a:r>
          </a:p>
        </p:txBody>
      </p:sp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1371600" y="5729288"/>
            <a:ext cx="947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/>
              <a:t>100000</a:t>
            </a:r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1414463" y="3443288"/>
            <a:ext cx="947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/>
              <a:t>180000</a:t>
            </a:r>
          </a:p>
        </p:txBody>
      </p:sp>
      <p:sp>
        <p:nvSpPr>
          <p:cNvPr id="77833" name="Rectangle 11"/>
          <p:cNvSpPr>
            <a:spLocks noChangeArrowheads="1"/>
          </p:cNvSpPr>
          <p:nvPr/>
        </p:nvSpPr>
        <p:spPr bwMode="auto">
          <a:xfrm>
            <a:off x="6934200" y="5334000"/>
            <a:ext cx="1641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Fig. from</a:t>
            </a:r>
          </a:p>
          <a:p>
            <a:r>
              <a:rPr lang="en-US" sz="1600">
                <a:solidFill>
                  <a:schemeClr val="bg2"/>
                </a:solidFill>
              </a:rPr>
              <a:t>[Huston &amp;</a:t>
            </a:r>
          </a:p>
          <a:p>
            <a:r>
              <a:rPr lang="en-US" sz="1600">
                <a:solidFill>
                  <a:schemeClr val="bg2"/>
                </a:solidFill>
              </a:rPr>
              <a:t>Armitage 2006]</a:t>
            </a:r>
            <a:endParaRPr lang="en-US"/>
          </a:p>
        </p:txBody>
      </p:sp>
      <p:sp>
        <p:nvSpPr>
          <p:cNvPr id="77834" name="Rectangle 12"/>
          <p:cNvSpPr>
            <a:spLocks noChangeArrowheads="1"/>
          </p:cNvSpPr>
          <p:nvPr/>
        </p:nvSpPr>
        <p:spPr bwMode="auto">
          <a:xfrm>
            <a:off x="1830388" y="6019800"/>
            <a:ext cx="1046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Jan </a:t>
            </a:r>
            <a:r>
              <a:rPr lang="ja-JP" altLang="en-US"/>
              <a:t>’</a:t>
            </a:r>
            <a:r>
              <a:rPr lang="en-US"/>
              <a:t>02</a:t>
            </a:r>
          </a:p>
        </p:txBody>
      </p:sp>
      <p:sp>
        <p:nvSpPr>
          <p:cNvPr id="77835" name="Rectangle 13"/>
          <p:cNvSpPr>
            <a:spLocks noChangeArrowheads="1"/>
          </p:cNvSpPr>
          <p:nvPr/>
        </p:nvSpPr>
        <p:spPr bwMode="auto">
          <a:xfrm>
            <a:off x="5943600" y="6019800"/>
            <a:ext cx="1046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Jan </a:t>
            </a:r>
            <a:r>
              <a:rPr lang="ja-JP" altLang="en-US"/>
              <a:t>’</a:t>
            </a:r>
            <a:r>
              <a:rPr lang="en-US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12695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Five Minute Break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Any questions?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7B8AEDC-D0D8-5F46-AD89-1D4AC13BED94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8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state is valid </a:t>
            </a:r>
            <a:r>
              <a:rPr lang="en-US" dirty="0" err="1" smtClean="0"/>
              <a:t>iff</a:t>
            </a:r>
            <a:r>
              <a:rPr lang="en-US" dirty="0" smtClean="0"/>
              <a:t> no loops or </a:t>
            </a:r>
            <a:r>
              <a:rPr lang="en-US" dirty="0" err="1" smtClean="0"/>
              <a:t>deadends</a:t>
            </a:r>
            <a:endParaRPr lang="en-US" dirty="0" smtClean="0"/>
          </a:p>
          <a:p>
            <a:pPr lvl="1"/>
            <a:r>
              <a:rPr lang="en-US" dirty="0" smtClean="0"/>
              <a:t>BGP has neither</a:t>
            </a:r>
          </a:p>
          <a:p>
            <a:pPr lvl="1"/>
            <a:endParaRPr lang="en-US" dirty="0"/>
          </a:p>
          <a:p>
            <a:r>
              <a:rPr lang="en-US" dirty="0" smtClean="0"/>
              <a:t>So what can go wrong?</a:t>
            </a:r>
          </a:p>
          <a:p>
            <a:endParaRPr lang="en-US" dirty="0"/>
          </a:p>
          <a:p>
            <a:r>
              <a:rPr lang="en-US" dirty="0" smtClean="0"/>
              <a:t>There is no guarantee that the algorithm converges!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2762C-AE33-E04D-8C58-1B5AB9B0657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42BBAC-2FFE-1243-B29F-3ED62AC4C9B8}" type="slidenum">
              <a:rPr lang="en-US" sz="1400" b="0">
                <a:latin typeface="Times New Roman" charset="0"/>
              </a:rPr>
              <a:pPr eaLnBrk="1" hangingPunct="1"/>
              <a:t>49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sp>
        <p:nvSpPr>
          <p:cNvPr id="1987587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Depends on the interactions of policies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3980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3985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3991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3992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987603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987604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987605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987611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24" name="Rounded Rectangular Callout 23"/>
          <p:cNvSpPr>
            <a:spLocks noChangeArrowheads="1"/>
          </p:cNvSpPr>
          <p:nvPr/>
        </p:nvSpPr>
        <p:spPr bwMode="auto">
          <a:xfrm>
            <a:off x="0" y="2362200"/>
            <a:ext cx="2819400" cy="1066800"/>
          </a:xfrm>
          <a:prstGeom prst="wedgeRoundRectCallout">
            <a:avLst>
              <a:gd name="adj1" fmla="val 57523"/>
              <a:gd name="adj2" fmla="val 8625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1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prefers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1 3 0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</a:t>
            </a:r>
          </a:p>
          <a:p>
            <a:pPr algn="l"/>
            <a:r>
              <a:rPr lang="en-US">
                <a:latin typeface="Arial" charset="0"/>
              </a:rPr>
              <a:t>over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1 0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to reach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0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2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587" grpId="0"/>
      <p:bldP spid="1987603" grpId="0" build="allAtOnce"/>
      <p:bldP spid="1987604" grpId="0" build="allAtOnce"/>
      <p:bldP spid="1987605" grpId="0" build="allAtOnce"/>
      <p:bldP spid="1987611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3037D6-E429-7E49-A4C4-D772192F411D}" type="slidenum">
              <a:rPr lang="en-US" sz="1400" b="0">
                <a:latin typeface="Times New Roman" charset="0"/>
              </a:rPr>
              <a:pPr eaLnBrk="1" hangingPunct="1"/>
              <a:t>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Routing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Provides paths between </a:t>
            </a:r>
            <a:r>
              <a:rPr lang="en-US" b="1" dirty="0">
                <a:latin typeface="Arial" charset="0"/>
                <a:cs typeface="Arial" charset="0"/>
              </a:rPr>
              <a:t>networks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Prefixes refer to the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network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portion of the address</a:t>
            </a:r>
          </a:p>
          <a:p>
            <a:pPr lvl="5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So far, only considered </a:t>
            </a:r>
            <a:r>
              <a:rPr lang="en-US" dirty="0">
                <a:latin typeface="Arial" charset="0"/>
                <a:cs typeface="Arial" charset="0"/>
              </a:rPr>
              <a:t>routing within a domain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All routers have same routing metric (shortest path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8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Many issues can be ignored in this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setting because there is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entral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administrative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control over routers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autonomy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privacy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policy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issues for individual routers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But we can’t ignore those issues any more!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0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ACCFC4-9137-724E-89D7-9086B4387F89}" type="slidenum">
              <a:rPr lang="en-US" sz="1400" b="0">
                <a:latin typeface="Times New Roman" charset="0"/>
              </a:rPr>
              <a:pPr eaLnBrk="1" hangingPunct="1"/>
              <a:t>50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sp>
        <p:nvSpPr>
          <p:cNvPr id="198758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Initially:  nodes “1”, “2”, and “3” know only shortest path to “0”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86021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6027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6032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6038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6039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86022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86023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86024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86025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3763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4263DF-CDA4-AF49-8F21-FBC1E0377071}" type="slidenum">
              <a:rPr lang="en-US" sz="1400" b="0">
                <a:latin typeface="Times New Roman" charset="0"/>
              </a:rPr>
              <a:pPr eaLnBrk="1" hangingPunct="1"/>
              <a:t>51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“1”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“1 0” to “2”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88069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8077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88082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88088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88089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88070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88071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88072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88073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8074" name="Freeform 27"/>
          <p:cNvSpPr>
            <a:spLocks noChangeArrowheads="1"/>
          </p:cNvSpPr>
          <p:nvPr/>
        </p:nvSpPr>
        <p:spPr bwMode="auto">
          <a:xfrm>
            <a:off x="1987550" y="3098800"/>
            <a:ext cx="1212850" cy="1404938"/>
          </a:xfrm>
          <a:custGeom>
            <a:avLst/>
            <a:gdLst>
              <a:gd name="T0" fmla="*/ 1212850 w 1212145"/>
              <a:gd name="T1" fmla="*/ 0 h 1404795"/>
              <a:gd name="T2" fmla="*/ 385032 w 1212145"/>
              <a:gd name="T3" fmla="*/ 481143 h 1404795"/>
              <a:gd name="T4" fmla="*/ 0 w 1212145"/>
              <a:gd name="T5" fmla="*/ 1404938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456896">
            <a:off x="1046957" y="3196431"/>
            <a:ext cx="21510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  <a:ea typeface="宋体" charset="-122"/>
                <a:cs typeface="宋体" charset="-122"/>
              </a:rPr>
              <a:t>advertise: 1 0</a:t>
            </a:r>
          </a:p>
        </p:txBody>
      </p:sp>
    </p:spTree>
    <p:extLst>
      <p:ext uri="{BB962C8B-B14F-4D97-AF65-F5344CB8AC3E}">
        <p14:creationId xmlns:p14="http://schemas.microsoft.com/office/powerpoint/2010/main" val="45869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391DB3-E0FF-A343-AC95-8887BD2E5284}" type="slidenum">
              <a:rPr lang="en-US" sz="1400" b="0">
                <a:latin typeface="Times New Roman" charset="0"/>
              </a:rPr>
              <a:pPr eaLnBrk="1" hangingPunct="1"/>
              <a:t>52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0125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0130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0136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0137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0117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BFBFBF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0118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BFBFBF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0119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0120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1727200 h 1088"/>
              <a:gd name="T2" fmla="*/ 1600200 w 1192"/>
              <a:gd name="T3" fmla="*/ 127000 h 1088"/>
              <a:gd name="T4" fmla="*/ 1752600 w 1192"/>
              <a:gd name="T5" fmla="*/ 9652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4248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16F5DB-699E-C046-8160-53972D2E73C1}" type="slidenum">
              <a:rPr lang="en-US" sz="1400" b="0">
                <a:latin typeface="Times New Roman" charset="0"/>
              </a:rPr>
              <a:pPr eaLnBrk="1" hangingPunct="1"/>
              <a:t>53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2176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7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2181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2187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2188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2165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2166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2167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2168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1727200 h 1088"/>
              <a:gd name="T2" fmla="*/ 1600200 w 1192"/>
              <a:gd name="T3" fmla="*/ 127000 h 1088"/>
              <a:gd name="T4" fmla="*/ 1752600 w 1192"/>
              <a:gd name="T5" fmla="*/ 9652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2172" name="Freeform 26"/>
          <p:cNvSpPr>
            <a:spLocks noChangeArrowheads="1"/>
          </p:cNvSpPr>
          <p:nvPr/>
        </p:nvSpPr>
        <p:spPr bwMode="auto">
          <a:xfrm rot="5904226">
            <a:off x="5545138" y="3048000"/>
            <a:ext cx="1211262" cy="1404938"/>
          </a:xfrm>
          <a:custGeom>
            <a:avLst/>
            <a:gdLst>
              <a:gd name="T0" fmla="*/ 1211262 w 1212145"/>
              <a:gd name="T1" fmla="*/ 0 h 1404795"/>
              <a:gd name="T2" fmla="*/ 384528 w 1212145"/>
              <a:gd name="T3" fmla="*/ 481143 h 1404795"/>
              <a:gd name="T4" fmla="*/ 0 w 1212145"/>
              <a:gd name="T5" fmla="*/ 1404938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380403">
            <a:off x="5399088" y="3114675"/>
            <a:ext cx="21526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  <a:ea typeface="宋体" charset="-122"/>
                <a:cs typeface="宋体" charset="-122"/>
              </a:rPr>
              <a:t>advertise: 3 0</a:t>
            </a:r>
          </a:p>
        </p:txBody>
      </p:sp>
      <p:sp>
        <p:nvSpPr>
          <p:cNvPr id="92174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“3”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“3 0” to “1”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1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FCD77E-D577-C94D-9AD0-7E2EC0672432}" type="slidenum">
              <a:rPr lang="en-US" sz="1400" b="0">
                <a:latin typeface="Times New Roman" charset="0"/>
              </a:rPr>
              <a:pPr eaLnBrk="1" hangingPunct="1"/>
              <a:t>54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4221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4226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4232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4233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4213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4214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4215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4216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1727200 h 1088"/>
              <a:gd name="T2" fmla="*/ 1600200 w 1192"/>
              <a:gd name="T3" fmla="*/ 127000 h 1088"/>
              <a:gd name="T4" fmla="*/ 1752600 w 1192"/>
              <a:gd name="T5" fmla="*/ 9652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4219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203200 w 1216"/>
              <a:gd name="T1" fmla="*/ 215900 h 1344"/>
              <a:gd name="T2" fmla="*/ 279400 w 1216"/>
              <a:gd name="T3" fmla="*/ 292100 h 1344"/>
              <a:gd name="T4" fmla="*/ 1879600 w 1216"/>
              <a:gd name="T5" fmla="*/ 1968500 h 1344"/>
              <a:gd name="T6" fmla="*/ 584200 w 1216"/>
              <a:gd name="T7" fmla="*/ 128270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0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6A9B08-30C5-5142-83B9-97594FD22CA2}" type="slidenum">
              <a:rPr lang="en-US" sz="1400" b="0">
                <a:latin typeface="Times New Roman" charset="0"/>
              </a:rPr>
              <a:pPr eaLnBrk="1" hangingPunct="1"/>
              <a:t>55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6272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6277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6283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6284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6261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6262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6263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6264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5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1727200 h 1088"/>
              <a:gd name="T2" fmla="*/ 1600200 w 1192"/>
              <a:gd name="T3" fmla="*/ 127000 h 1088"/>
              <a:gd name="T4" fmla="*/ 1752600 w 1192"/>
              <a:gd name="T5" fmla="*/ 9652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6267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203200 w 1216"/>
              <a:gd name="T1" fmla="*/ 215900 h 1344"/>
              <a:gd name="T2" fmla="*/ 279400 w 1216"/>
              <a:gd name="T3" fmla="*/ 292100 h 1344"/>
              <a:gd name="T4" fmla="*/ 1879600 w 1216"/>
              <a:gd name="T5" fmla="*/ 1968500 h 1344"/>
              <a:gd name="T6" fmla="*/ 584200 w 1216"/>
              <a:gd name="T7" fmla="*/ 128270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Freeform 26"/>
          <p:cNvSpPr>
            <a:spLocks noChangeArrowheads="1"/>
          </p:cNvSpPr>
          <p:nvPr/>
        </p:nvSpPr>
        <p:spPr bwMode="auto">
          <a:xfrm>
            <a:off x="1987550" y="3098800"/>
            <a:ext cx="1212850" cy="1404938"/>
          </a:xfrm>
          <a:custGeom>
            <a:avLst/>
            <a:gdLst>
              <a:gd name="T0" fmla="*/ 1212850 w 1212145"/>
              <a:gd name="T1" fmla="*/ 0 h 1404795"/>
              <a:gd name="T2" fmla="*/ 385032 w 1212145"/>
              <a:gd name="T3" fmla="*/ 481143 h 1404795"/>
              <a:gd name="T4" fmla="*/ 0 w 1212145"/>
              <a:gd name="T5" fmla="*/ 1404938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8456896">
            <a:off x="1054894" y="3196431"/>
            <a:ext cx="21351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  <a:ea typeface="宋体" charset="-122"/>
                <a:cs typeface="宋体" charset="-122"/>
              </a:rPr>
              <a:t>withdraw: 1 0</a:t>
            </a:r>
          </a:p>
        </p:txBody>
      </p:sp>
      <p:sp>
        <p:nvSpPr>
          <p:cNvPr id="96270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“1”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withdraws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“1 0” </a:t>
            </a:r>
            <a:r>
              <a:rPr lang="en-US" altLang="zh-CN" sz="2800" b="0">
                <a:ea typeface="宋体" charset="0"/>
                <a:cs typeface="宋体" charset="0"/>
              </a:rPr>
              <a:t>from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 “2” since is no longer using it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0F3387-7FCF-2C47-A350-3619D6FBD699}" type="slidenum">
              <a:rPr lang="en-US" sz="1400" b="0">
                <a:latin typeface="Times New Roman" charset="0"/>
              </a:rPr>
              <a:pPr eaLnBrk="1" hangingPunct="1"/>
              <a:t>56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8317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8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98322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3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4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5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6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7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98328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98329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98309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98310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98311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98312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98314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203200 w 1216"/>
              <a:gd name="T1" fmla="*/ 215900 h 1344"/>
              <a:gd name="T2" fmla="*/ 279400 w 1216"/>
              <a:gd name="T3" fmla="*/ 292100 h 1344"/>
              <a:gd name="T4" fmla="*/ 1879600 w 1216"/>
              <a:gd name="T5" fmla="*/ 1968500 h 1344"/>
              <a:gd name="T6" fmla="*/ 584200 w 1216"/>
              <a:gd name="T7" fmla="*/ 128270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5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2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175C3F-0192-0B47-A097-9CDD21B35EF0}" type="slidenum">
              <a:rPr lang="en-US" sz="1400" b="0">
                <a:latin typeface="Times New Roman" charset="0"/>
              </a:rPr>
              <a:pPr eaLnBrk="1" hangingPunct="1"/>
              <a:t>57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0368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9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0373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4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5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6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7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8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00379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00380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00357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00358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00359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00360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1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00362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203200 w 1216"/>
              <a:gd name="T1" fmla="*/ 215900 h 1344"/>
              <a:gd name="T2" fmla="*/ 279400 w 1216"/>
              <a:gd name="T3" fmla="*/ 292100 h 1344"/>
              <a:gd name="T4" fmla="*/ 1879600 w 1216"/>
              <a:gd name="T5" fmla="*/ 1968500 h 1344"/>
              <a:gd name="T6" fmla="*/ 584200 w 1216"/>
              <a:gd name="T7" fmla="*/ 128270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3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4" name="Freeform 28"/>
          <p:cNvSpPr>
            <a:spLocks noChangeArrowheads="1"/>
          </p:cNvSpPr>
          <p:nvPr/>
        </p:nvSpPr>
        <p:spPr bwMode="auto">
          <a:xfrm rot="-7674778">
            <a:off x="3906838" y="4238625"/>
            <a:ext cx="1530350" cy="2025650"/>
          </a:xfrm>
          <a:custGeom>
            <a:avLst/>
            <a:gdLst>
              <a:gd name="T0" fmla="*/ 1931933 w 1212145"/>
              <a:gd name="T1" fmla="*/ 0 h 1404795"/>
              <a:gd name="T2" fmla="*/ 613312 w 1212145"/>
              <a:gd name="T3" fmla="*/ 999945 h 1404795"/>
              <a:gd name="T4" fmla="*/ 0 w 1212145"/>
              <a:gd name="T5" fmla="*/ 2919842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5634038"/>
            <a:ext cx="2152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advertise: 2 0</a:t>
            </a:r>
          </a:p>
        </p:txBody>
      </p:sp>
      <p:sp>
        <p:nvSpPr>
          <p:cNvPr id="100366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“2”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“2 0” to “3”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7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E78C0F-620B-9A4A-9658-121945364CC5}" type="slidenum">
              <a:rPr lang="en-US" sz="1400" b="0">
                <a:latin typeface="Times New Roman" charset="0"/>
              </a:rPr>
              <a:pPr eaLnBrk="1" hangingPunct="1"/>
              <a:t>58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2413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2418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9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2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02424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02425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02405" name="Text Box 19"/>
          <p:cNvSpPr txBox="1">
            <a:spLocks noChangeArrowheads="1"/>
          </p:cNvSpPr>
          <p:nvPr/>
        </p:nvSpPr>
        <p:spPr bwMode="auto">
          <a:xfrm>
            <a:off x="2843213" y="24384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02406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02407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02408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02409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203200 w 1216"/>
              <a:gd name="T1" fmla="*/ 215900 h 1344"/>
              <a:gd name="T2" fmla="*/ 279400 w 1216"/>
              <a:gd name="T3" fmla="*/ 292100 h 1344"/>
              <a:gd name="T4" fmla="*/ 1879600 w 1216"/>
              <a:gd name="T5" fmla="*/ 1968500 h 1344"/>
              <a:gd name="T6" fmla="*/ 584200 w 1216"/>
              <a:gd name="T7" fmla="*/ 128270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0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1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216568 w 1216"/>
              <a:gd name="T1" fmla="*/ 220559 h 1344"/>
              <a:gd name="T2" fmla="*/ 297782 w 1216"/>
              <a:gd name="T3" fmla="*/ 298403 h 1344"/>
              <a:gd name="T4" fmla="*/ 2003258 w 1216"/>
              <a:gd name="T5" fmla="*/ 2010976 h 1344"/>
              <a:gd name="T6" fmla="*/ 622634 w 1216"/>
              <a:gd name="T7" fmla="*/ 1310378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8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DF9D90-A6D7-FC46-84F3-794DC597EA46}" type="slidenum">
              <a:rPr lang="en-US" sz="1400" b="0">
                <a:latin typeface="Times New Roman" charset="0"/>
              </a:rPr>
              <a:pPr eaLnBrk="1" hangingPunct="1"/>
              <a:t>59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104452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4464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4469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04475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04476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04453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04454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04455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04456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04457" name="Freeform 25"/>
          <p:cNvSpPr>
            <a:spLocks/>
          </p:cNvSpPr>
          <p:nvPr/>
        </p:nvSpPr>
        <p:spPr bwMode="auto">
          <a:xfrm>
            <a:off x="4673600" y="2755900"/>
            <a:ext cx="1930400" cy="2133600"/>
          </a:xfrm>
          <a:custGeom>
            <a:avLst/>
            <a:gdLst>
              <a:gd name="T0" fmla="*/ 203200 w 1216"/>
              <a:gd name="T1" fmla="*/ 215900 h 1344"/>
              <a:gd name="T2" fmla="*/ 279400 w 1216"/>
              <a:gd name="T3" fmla="*/ 292100 h 1344"/>
              <a:gd name="T4" fmla="*/ 1879600 w 1216"/>
              <a:gd name="T5" fmla="*/ 1968500 h 1344"/>
              <a:gd name="T6" fmla="*/ 584200 w 1216"/>
              <a:gd name="T7" fmla="*/ 128270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8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216568 w 1216"/>
              <a:gd name="T1" fmla="*/ 220559 h 1344"/>
              <a:gd name="T2" fmla="*/ 297782 w 1216"/>
              <a:gd name="T3" fmla="*/ 298403 h 1344"/>
              <a:gd name="T4" fmla="*/ 2003258 w 1216"/>
              <a:gd name="T5" fmla="*/ 2010976 h 1344"/>
              <a:gd name="T6" fmla="*/ 622634 w 1216"/>
              <a:gd name="T7" fmla="*/ 1310378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2380403">
            <a:off x="5407025" y="3114675"/>
            <a:ext cx="21351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+mn-lt"/>
                <a:ea typeface="宋体" charset="-122"/>
                <a:cs typeface="宋体" charset="-122"/>
              </a:rPr>
              <a:t>withdraw: 3 0</a:t>
            </a:r>
          </a:p>
        </p:txBody>
      </p:sp>
      <p:sp>
        <p:nvSpPr>
          <p:cNvPr id="104461" name="Freeform 31"/>
          <p:cNvSpPr>
            <a:spLocks noChangeArrowheads="1"/>
          </p:cNvSpPr>
          <p:nvPr/>
        </p:nvSpPr>
        <p:spPr bwMode="auto">
          <a:xfrm rot="5904226">
            <a:off x="5545138" y="3048000"/>
            <a:ext cx="1211262" cy="1404938"/>
          </a:xfrm>
          <a:custGeom>
            <a:avLst/>
            <a:gdLst>
              <a:gd name="T0" fmla="*/ 1211262 w 1212145"/>
              <a:gd name="T1" fmla="*/ 0 h 1404795"/>
              <a:gd name="T2" fmla="*/ 384528 w 1212145"/>
              <a:gd name="T3" fmla="*/ 481143 h 1404795"/>
              <a:gd name="T4" fmla="*/ 0 w 1212145"/>
              <a:gd name="T5" fmla="*/ 1404938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04462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“3”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withdraws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“3 0” </a:t>
            </a:r>
            <a:r>
              <a:rPr lang="en-US" altLang="zh-CN" sz="2800" b="0">
                <a:ea typeface="宋体" charset="0"/>
                <a:cs typeface="宋体" charset="0"/>
              </a:rPr>
              <a:t>from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 “1” since is no longer using it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8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B4687F-E478-F647-A055-8492BE3B4B34}" type="slidenum">
              <a:rPr lang="en-US" sz="1400" b="0">
                <a:latin typeface="Times New Roman" charset="0"/>
              </a:rPr>
              <a:pPr eaLnBrk="1" hangingPunct="1"/>
              <a:t>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Internet is more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than a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single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domain…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Internet not just unstructured collection of networks</a:t>
            </a:r>
          </a:p>
          <a:p>
            <a:pPr lvl="1"/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Networks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in the sense of prefixes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Internet is comprised of a set of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autonomous systems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ASes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Independently run networks, some are commercial ISPs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Currently over 30,000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Ases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Think AT&amp;T, France Telecom, UCB, IBM, Intel, etc.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ASes</a:t>
            </a:r>
            <a:r>
              <a:rPr lang="en-US" dirty="0">
                <a:latin typeface="Arial" charset="0"/>
                <a:cs typeface="Arial" charset="0"/>
              </a:rPr>
              <a:t> are sometimes called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domains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Hence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interdomain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routing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5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019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56CCFE-967C-4241-9E80-ED2E0016B5A0}" type="slidenum">
              <a:rPr lang="en-US" sz="1400" b="0">
                <a:latin typeface="Times New Roman" charset="0"/>
              </a:rPr>
              <a:pPr eaLnBrk="1" hangingPunct="1"/>
              <a:t>60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106500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6509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0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6514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6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7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8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9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06520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06521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06501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06502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06503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06504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06505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216568 w 1216"/>
              <a:gd name="T1" fmla="*/ 220559 h 1344"/>
              <a:gd name="T2" fmla="*/ 297782 w 1216"/>
              <a:gd name="T3" fmla="*/ 298403 h 1344"/>
              <a:gd name="T4" fmla="*/ 2003258 w 1216"/>
              <a:gd name="T5" fmla="*/ 2010976 h 1344"/>
              <a:gd name="T6" fmla="*/ 622634 w 1216"/>
              <a:gd name="T7" fmla="*/ 1310378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72AF9C-18B3-A744-A154-B4C7EBCF37B4}" type="slidenum">
              <a:rPr lang="en-US" sz="1400" b="0">
                <a:latin typeface="Times New Roman" charset="0"/>
              </a:rPr>
              <a:pPr eaLnBrk="1" hangingPunct="1"/>
              <a:t>61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8559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0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08564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6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7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8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08570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08571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08549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08550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08551" name="Text Box 21"/>
          <p:cNvSpPr txBox="1">
            <a:spLocks noChangeArrowheads="1"/>
          </p:cNvSpPr>
          <p:nvPr/>
        </p:nvSpPr>
        <p:spPr bwMode="auto">
          <a:xfrm>
            <a:off x="6826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08552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08553" name="Line 26"/>
          <p:cNvSpPr>
            <a:spLocks noChangeShapeType="1"/>
          </p:cNvSpPr>
          <p:nvPr/>
        </p:nvSpPr>
        <p:spPr bwMode="auto">
          <a:xfrm flipV="1">
            <a:off x="2895600" y="4267200"/>
            <a:ext cx="1143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4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216568 w 1216"/>
              <a:gd name="T1" fmla="*/ 220559 h 1344"/>
              <a:gd name="T2" fmla="*/ 297782 w 1216"/>
              <a:gd name="T3" fmla="*/ 298403 h 1344"/>
              <a:gd name="T4" fmla="*/ 2003258 w 1216"/>
              <a:gd name="T5" fmla="*/ 2010976 h 1344"/>
              <a:gd name="T6" fmla="*/ 622634 w 1216"/>
              <a:gd name="T7" fmla="*/ 1310378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5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6" name="Freeform 30"/>
          <p:cNvSpPr>
            <a:spLocks noChangeArrowheads="1"/>
          </p:cNvSpPr>
          <p:nvPr/>
        </p:nvSpPr>
        <p:spPr bwMode="auto">
          <a:xfrm>
            <a:off x="1987550" y="3098800"/>
            <a:ext cx="1212850" cy="1404938"/>
          </a:xfrm>
          <a:custGeom>
            <a:avLst/>
            <a:gdLst>
              <a:gd name="T0" fmla="*/ 1212850 w 1212145"/>
              <a:gd name="T1" fmla="*/ 0 h 1404795"/>
              <a:gd name="T2" fmla="*/ 385032 w 1212145"/>
              <a:gd name="T3" fmla="*/ 481143 h 1404795"/>
              <a:gd name="T4" fmla="*/ 0 w 1212145"/>
              <a:gd name="T5" fmla="*/ 1404938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08557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“1”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advertises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“1 0” to “2”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0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C5EDAF-1683-F942-AA18-0EEA884058FD}" type="slidenum">
              <a:rPr lang="en-US" sz="1400" b="0">
                <a:latin typeface="Times New Roman" charset="0"/>
              </a:rPr>
              <a:pPr eaLnBrk="1" hangingPunct="1"/>
              <a:t>62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10605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6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10610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1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2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10616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10617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10597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10598" name="Text Box 20"/>
          <p:cNvSpPr txBox="1">
            <a:spLocks noChangeArrowheads="1"/>
          </p:cNvSpPr>
          <p:nvPr/>
        </p:nvSpPr>
        <p:spPr bwMode="auto">
          <a:xfrm>
            <a:off x="77962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10599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10600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10601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216568 w 1216"/>
              <a:gd name="T1" fmla="*/ 220559 h 1344"/>
              <a:gd name="T2" fmla="*/ 297782 w 1216"/>
              <a:gd name="T3" fmla="*/ 298403 h 1344"/>
              <a:gd name="T4" fmla="*/ 2003258 w 1216"/>
              <a:gd name="T5" fmla="*/ 2010976 h 1344"/>
              <a:gd name="T6" fmla="*/ 622634 w 1216"/>
              <a:gd name="T7" fmla="*/ 1310378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2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3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1727200 h 1088"/>
              <a:gd name="T2" fmla="*/ 1600200 w 1192"/>
              <a:gd name="T3" fmla="*/ 127000 h 1088"/>
              <a:gd name="T4" fmla="*/ 1752600 w 1192"/>
              <a:gd name="T5" fmla="*/ 9652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4C17A7-AFBE-0A44-AC4A-D820F2AB1CDD}" type="slidenum">
              <a:rPr lang="en-US" sz="1400" b="0">
                <a:latin typeface="Times New Roman" charset="0"/>
              </a:rPr>
              <a:pPr eaLnBrk="1" hangingPunct="1"/>
              <a:t>63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12656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7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12661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2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3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4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5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6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12667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12668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12645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chemeClr val="bg2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12646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12647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12648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12649" name="Freeform 31"/>
          <p:cNvSpPr>
            <a:spLocks/>
          </p:cNvSpPr>
          <p:nvPr/>
        </p:nvSpPr>
        <p:spPr bwMode="auto">
          <a:xfrm rot="8103623">
            <a:off x="3657600" y="3810000"/>
            <a:ext cx="2057400" cy="2179638"/>
          </a:xfrm>
          <a:custGeom>
            <a:avLst/>
            <a:gdLst>
              <a:gd name="T0" fmla="*/ 216568 w 1216"/>
              <a:gd name="T1" fmla="*/ 220559 h 1344"/>
              <a:gd name="T2" fmla="*/ 297782 w 1216"/>
              <a:gd name="T3" fmla="*/ 298403 h 1344"/>
              <a:gd name="T4" fmla="*/ 2003258 w 1216"/>
              <a:gd name="T5" fmla="*/ 2010976 h 1344"/>
              <a:gd name="T6" fmla="*/ 622634 w 1216"/>
              <a:gd name="T7" fmla="*/ 1310378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216"/>
              <a:gd name="T13" fmla="*/ 0 h 1344"/>
              <a:gd name="T14" fmla="*/ 1216 w 121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6" h="1344">
                <a:moveTo>
                  <a:pt x="128" y="136"/>
                </a:moveTo>
                <a:cubicBezTo>
                  <a:pt x="64" y="68"/>
                  <a:pt x="0" y="0"/>
                  <a:pt x="176" y="184"/>
                </a:cubicBezTo>
                <a:cubicBezTo>
                  <a:pt x="352" y="368"/>
                  <a:pt x="1152" y="1136"/>
                  <a:pt x="1184" y="1240"/>
                </a:cubicBezTo>
                <a:cubicBezTo>
                  <a:pt x="1216" y="1344"/>
                  <a:pt x="792" y="1076"/>
                  <a:pt x="368" y="8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0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1727200 h 1088"/>
              <a:gd name="T2" fmla="*/ 1600200 w 1192"/>
              <a:gd name="T3" fmla="*/ 127000 h 1088"/>
              <a:gd name="T4" fmla="*/ 1752600 w 1192"/>
              <a:gd name="T5" fmla="*/ 9652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522663" y="5634038"/>
            <a:ext cx="21351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withdraw: 2 0</a:t>
            </a:r>
          </a:p>
        </p:txBody>
      </p:sp>
      <p:sp>
        <p:nvSpPr>
          <p:cNvPr id="112653" name="Freeform 32"/>
          <p:cNvSpPr>
            <a:spLocks noChangeArrowheads="1"/>
          </p:cNvSpPr>
          <p:nvPr/>
        </p:nvSpPr>
        <p:spPr bwMode="auto">
          <a:xfrm rot="-7674778">
            <a:off x="3906838" y="4238625"/>
            <a:ext cx="1530350" cy="2025650"/>
          </a:xfrm>
          <a:custGeom>
            <a:avLst/>
            <a:gdLst>
              <a:gd name="T0" fmla="*/ 1931933 w 1212145"/>
              <a:gd name="T1" fmla="*/ 0 h 1404795"/>
              <a:gd name="T2" fmla="*/ 613312 w 1212145"/>
              <a:gd name="T3" fmla="*/ 999945 h 1404795"/>
              <a:gd name="T4" fmla="*/ 0 w 1212145"/>
              <a:gd name="T5" fmla="*/ 2919842 h 1404795"/>
              <a:gd name="T6" fmla="*/ 0 60000 65536"/>
              <a:gd name="T7" fmla="*/ 0 60000 65536"/>
              <a:gd name="T8" fmla="*/ 0 60000 65536"/>
              <a:gd name="T9" fmla="*/ 0 w 1212145"/>
              <a:gd name="T10" fmla="*/ 0 h 1404795"/>
              <a:gd name="T11" fmla="*/ 1212145 w 1212145"/>
              <a:gd name="T12" fmla="*/ 1404795 h 1404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2145" h="1404795">
                <a:moveTo>
                  <a:pt x="1212145" y="0"/>
                </a:moveTo>
                <a:cubicBezTo>
                  <a:pt x="899488" y="123481"/>
                  <a:pt x="586832" y="246962"/>
                  <a:pt x="384808" y="481094"/>
                </a:cubicBezTo>
                <a:cubicBezTo>
                  <a:pt x="182784" y="715226"/>
                  <a:pt x="0" y="1404795"/>
                  <a:pt x="0" y="1404795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“2” </a:t>
            </a:r>
            <a:r>
              <a:rPr lang="en-US" altLang="zh-CN" sz="2800">
                <a:latin typeface="Arial" charset="0"/>
                <a:ea typeface="宋体" charset="0"/>
                <a:cs typeface="宋体" charset="0"/>
              </a:rPr>
              <a:t>withdraws </a:t>
            </a: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its path “2 0” from “3” since is no longer using it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1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F08FF9-E643-4649-9A7E-F372ED2A8E71}" type="slidenum">
              <a:rPr lang="en-US" sz="1400" b="0">
                <a:latin typeface="Times New Roman" charset="0"/>
              </a:rPr>
              <a:pPr eaLnBrk="1" hangingPunct="1"/>
              <a:t>64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601200" cy="685800"/>
          </a:xfrm>
        </p:spPr>
        <p:txBody>
          <a:bodyPr/>
          <a:lstStyle/>
          <a:p>
            <a:r>
              <a:rPr lang="en-US" altLang="zh-CN">
                <a:latin typeface="Helvetica" charset="0"/>
                <a:ea typeface="宋体" charset="0"/>
                <a:cs typeface="宋体" charset="0"/>
              </a:rPr>
              <a:t>Persistent Oscillations due to Policies</a:t>
            </a: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latin typeface="Arial" charset="0"/>
                <a:ea typeface="宋体" charset="0"/>
                <a:cs typeface="宋体" charset="0"/>
              </a:rPr>
              <a:t>Depends on the interactions of policies</a:t>
            </a:r>
            <a:endParaRPr lang="en-US" altLang="zh-CN" sz="2800">
              <a:solidFill>
                <a:schemeClr val="accent2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114693" name="Group 4"/>
          <p:cNvGrpSpPr>
            <a:grpSpLocks/>
          </p:cNvGrpSpPr>
          <p:nvPr/>
        </p:nvGrpSpPr>
        <p:grpSpPr bwMode="auto">
          <a:xfrm>
            <a:off x="1600200" y="2514600"/>
            <a:ext cx="6019800" cy="2895600"/>
            <a:chOff x="912" y="1488"/>
            <a:chExt cx="3792" cy="1824"/>
          </a:xfrm>
        </p:grpSpPr>
        <p:sp>
          <p:nvSpPr>
            <p:cNvPr id="1987589" name="Cloud"/>
            <p:cNvSpPr>
              <a:spLocks noChangeAspect="1" noEditPoints="1" noChangeArrowheads="1"/>
            </p:cNvSpPr>
            <p:nvPr/>
          </p:nvSpPr>
          <p:spPr bwMode="auto">
            <a:xfrm>
              <a:off x="2304" y="2304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14703" name="tower"/>
            <p:cNvSpPr>
              <a:spLocks noEditPoints="1" noChangeArrowheads="1"/>
            </p:cNvSpPr>
            <p:nvPr/>
          </p:nvSpPr>
          <p:spPr bwMode="auto">
            <a:xfrm>
              <a:off x="2736" y="2448"/>
              <a:ext cx="144" cy="1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1 h 21600"/>
                <a:gd name="T10" fmla="*/ 1 w 21600"/>
                <a:gd name="T11" fmla="*/ 2 h 21600"/>
                <a:gd name="T12" fmla="*/ 1 w 21600"/>
                <a:gd name="T13" fmla="*/ 2 h 21600"/>
                <a:gd name="T14" fmla="*/ 0 w 21600"/>
                <a:gd name="T15" fmla="*/ 2 h 21600"/>
                <a:gd name="T16" fmla="*/ 0 w 21600"/>
                <a:gd name="T17" fmla="*/ 2 h 21600"/>
                <a:gd name="T18" fmla="*/ 0 w 21600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05 h 21600"/>
                <a:gd name="T32" fmla="*/ 21450 w 21600"/>
                <a:gd name="T33" fmla="*/ 2702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Line 7"/>
            <p:cNvSpPr>
              <a:spLocks noChangeShapeType="1"/>
            </p:cNvSpPr>
            <p:nvPr/>
          </p:nvSpPr>
          <p:spPr bwMode="auto">
            <a:xfrm>
              <a:off x="2736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92" name="Cloud"/>
            <p:cNvSpPr>
              <a:spLocks noChangeAspect="1" noEditPoints="1" noChangeArrowheads="1"/>
            </p:cNvSpPr>
            <p:nvPr/>
          </p:nvSpPr>
          <p:spPr bwMode="auto">
            <a:xfrm>
              <a:off x="2256" y="1488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3" name="Cloud"/>
            <p:cNvSpPr>
              <a:spLocks noChangeAspect="1" noEditPoints="1" noChangeArrowheads="1"/>
            </p:cNvSpPr>
            <p:nvPr/>
          </p:nvSpPr>
          <p:spPr bwMode="auto">
            <a:xfrm>
              <a:off x="912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987594" name="Cloud"/>
            <p:cNvSpPr>
              <a:spLocks noChangeAspect="1" noEditPoints="1" noChangeArrowheads="1"/>
            </p:cNvSpPr>
            <p:nvPr/>
          </p:nvSpPr>
          <p:spPr bwMode="auto">
            <a:xfrm>
              <a:off x="3696" y="2785"/>
              <a:ext cx="1008" cy="52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zh-CN" altLang="en-US" sz="1800" b="0"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114708" name="Line 11"/>
            <p:cNvSpPr>
              <a:spLocks noChangeShapeType="1"/>
            </p:cNvSpPr>
            <p:nvPr/>
          </p:nvSpPr>
          <p:spPr bwMode="auto">
            <a:xfrm flipV="1">
              <a:off x="1584" y="1968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Line 13"/>
            <p:cNvSpPr>
              <a:spLocks noChangeShapeType="1"/>
            </p:cNvSpPr>
            <p:nvPr/>
          </p:nvSpPr>
          <p:spPr bwMode="auto">
            <a:xfrm>
              <a:off x="3150" y="1836"/>
              <a:ext cx="882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Line 14"/>
            <p:cNvSpPr>
              <a:spLocks noChangeShapeType="1"/>
            </p:cNvSpPr>
            <p:nvPr/>
          </p:nvSpPr>
          <p:spPr bwMode="auto">
            <a:xfrm flipV="1">
              <a:off x="1872" y="268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Line 15"/>
            <p:cNvSpPr>
              <a:spLocks noChangeShapeType="1"/>
            </p:cNvSpPr>
            <p:nvPr/>
          </p:nvSpPr>
          <p:spPr bwMode="auto">
            <a:xfrm flipH="1" flipV="1">
              <a:off x="3264" y="264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3" name="Text Box 16"/>
            <p:cNvSpPr txBox="1">
              <a:spLocks noChangeArrowheads="1"/>
            </p:cNvSpPr>
            <p:nvPr/>
          </p:nvSpPr>
          <p:spPr bwMode="auto">
            <a:xfrm>
              <a:off x="2640" y="15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14714" name="Text Box 17"/>
            <p:cNvSpPr txBox="1">
              <a:spLocks noChangeArrowheads="1"/>
            </p:cNvSpPr>
            <p:nvPr/>
          </p:nvSpPr>
          <p:spPr bwMode="auto">
            <a:xfrm>
              <a:off x="1296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14715" name="Text Box 18"/>
            <p:cNvSpPr txBox="1">
              <a:spLocks noChangeArrowheads="1"/>
            </p:cNvSpPr>
            <p:nvPr/>
          </p:nvSpPr>
          <p:spPr bwMode="auto">
            <a:xfrm>
              <a:off x="408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zh-CN" sz="2400" b="0"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sp>
        <p:nvSpPr>
          <p:cNvPr id="114694" name="Text Box 19"/>
          <p:cNvSpPr txBox="1">
            <a:spLocks noChangeArrowheads="1"/>
          </p:cNvSpPr>
          <p:nvPr/>
        </p:nvSpPr>
        <p:spPr bwMode="auto">
          <a:xfrm>
            <a:off x="2740025" y="24384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1 3 0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1 0</a:t>
            </a:r>
          </a:p>
        </p:txBody>
      </p:sp>
      <p:sp>
        <p:nvSpPr>
          <p:cNvPr id="114695" name="Text Box 20"/>
          <p:cNvSpPr txBox="1">
            <a:spLocks noChangeArrowheads="1"/>
          </p:cNvSpPr>
          <p:nvPr/>
        </p:nvSpPr>
        <p:spPr bwMode="auto">
          <a:xfrm>
            <a:off x="7693025" y="4572000"/>
            <a:ext cx="96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808080"/>
                </a:solidFill>
                <a:latin typeface="Arial" charset="0"/>
                <a:ea typeface="宋体" charset="0"/>
                <a:cs typeface="宋体" charset="0"/>
              </a:rPr>
              <a:t>3 2 0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3 0</a:t>
            </a:r>
          </a:p>
        </p:txBody>
      </p:sp>
      <p:sp>
        <p:nvSpPr>
          <p:cNvPr id="114696" name="Text Box 21"/>
          <p:cNvSpPr txBox="1">
            <a:spLocks noChangeArrowheads="1"/>
          </p:cNvSpPr>
          <p:nvPr/>
        </p:nvSpPr>
        <p:spPr bwMode="auto">
          <a:xfrm>
            <a:off x="785813" y="4572000"/>
            <a:ext cx="86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i="1">
                <a:latin typeface="Arial" charset="0"/>
                <a:ea typeface="宋体" charset="0"/>
                <a:cs typeface="宋体" charset="0"/>
              </a:rPr>
              <a:t>2 1 0</a:t>
            </a:r>
          </a:p>
          <a:p>
            <a:pPr eaLnBrk="1" hangingPunct="1"/>
            <a:r>
              <a:rPr lang="en-US" altLang="zh-CN" sz="2400">
                <a:latin typeface="Arial" charset="0"/>
                <a:ea typeface="宋体" charset="0"/>
                <a:cs typeface="宋体" charset="0"/>
              </a:rPr>
              <a:t>  2 0</a:t>
            </a:r>
          </a:p>
        </p:txBody>
      </p:sp>
      <p:sp>
        <p:nvSpPr>
          <p:cNvPr id="114697" name="Text Box 27"/>
          <p:cNvSpPr txBox="1">
            <a:spLocks noChangeArrowheads="1"/>
          </p:cNvSpPr>
          <p:nvPr/>
        </p:nvSpPr>
        <p:spPr bwMode="auto">
          <a:xfrm>
            <a:off x="4114800" y="390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14698" name="Line 22"/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9" name="Freeform 24"/>
          <p:cNvSpPr>
            <a:spLocks/>
          </p:cNvSpPr>
          <p:nvPr/>
        </p:nvSpPr>
        <p:spPr bwMode="auto">
          <a:xfrm>
            <a:off x="2832100" y="2997200"/>
            <a:ext cx="1892300" cy="1727200"/>
          </a:xfrm>
          <a:custGeom>
            <a:avLst/>
            <a:gdLst>
              <a:gd name="T0" fmla="*/ 0 w 1192"/>
              <a:gd name="T1" fmla="*/ 1727200 h 1088"/>
              <a:gd name="T2" fmla="*/ 1600200 w 1192"/>
              <a:gd name="T3" fmla="*/ 127000 h 1088"/>
              <a:gd name="T4" fmla="*/ 1752600 w 1192"/>
              <a:gd name="T5" fmla="*/ 965200 h 1088"/>
              <a:gd name="T6" fmla="*/ 0 60000 65536"/>
              <a:gd name="T7" fmla="*/ 0 60000 65536"/>
              <a:gd name="T8" fmla="*/ 0 60000 65536"/>
              <a:gd name="T9" fmla="*/ 0 w 1192"/>
              <a:gd name="T10" fmla="*/ 0 h 1088"/>
              <a:gd name="T11" fmla="*/ 1192 w 1192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088">
                <a:moveTo>
                  <a:pt x="0" y="1088"/>
                </a:moveTo>
                <a:cubicBezTo>
                  <a:pt x="412" y="624"/>
                  <a:pt x="824" y="160"/>
                  <a:pt x="1008" y="80"/>
                </a:cubicBezTo>
                <a:cubicBezTo>
                  <a:pt x="1192" y="0"/>
                  <a:pt x="1148" y="304"/>
                  <a:pt x="1104" y="60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0" name="Line 23"/>
          <p:cNvSpPr>
            <a:spLocks noChangeShapeType="1"/>
          </p:cNvSpPr>
          <p:nvPr/>
        </p:nvSpPr>
        <p:spPr bwMode="auto">
          <a:xfrm flipH="1" flipV="1">
            <a:off x="5181600" y="4114800"/>
            <a:ext cx="1219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811213" y="5756275"/>
            <a:ext cx="7577137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We are back to where we started!</a:t>
            </a:r>
          </a:p>
        </p:txBody>
      </p:sp>
    </p:spTree>
    <p:extLst>
      <p:ext uri="{BB962C8B-B14F-4D97-AF65-F5344CB8AC3E}">
        <p14:creationId xmlns:p14="http://schemas.microsoft.com/office/powerpoint/2010/main" val="354726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FE6DBA-76D2-B34C-93A4-473DEEDB3281}" type="slidenum">
              <a:rPr lang="en-US" sz="1400" b="0">
                <a:latin typeface="Times New Roman" charset="0"/>
              </a:rPr>
              <a:pPr eaLnBrk="1" hangingPunct="1"/>
              <a:t>65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Policy Oscillations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Policy autonomy </a:t>
            </a:r>
            <a:r>
              <a:rPr lang="en-US" dirty="0" err="1">
                <a:latin typeface="Arial" charset="0"/>
                <a:cs typeface="Arial" charset="0"/>
              </a:rPr>
              <a:t>vs</a:t>
            </a:r>
            <a:r>
              <a:rPr lang="en-US" dirty="0">
                <a:latin typeface="Arial" charset="0"/>
                <a:cs typeface="Arial" charset="0"/>
              </a:rPr>
              <a:t> network stability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Policy oscillations possible with even small degree of autonomy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focus of much recent research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Not an easy problem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PSPACE-complete to decide whether given policies will eventually converge!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However, if policies follow normal business practices, stability is </a:t>
            </a:r>
            <a:r>
              <a:rPr lang="en-US" dirty="0" smtClean="0">
                <a:latin typeface="Arial" charset="0"/>
                <a:cs typeface="Arial" charset="0"/>
              </a:rPr>
              <a:t>guaranteed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“</a:t>
            </a:r>
            <a:r>
              <a:rPr lang="en-US" dirty="0" err="1" smtClean="0">
                <a:latin typeface="Arial" charset="0"/>
                <a:cs typeface="Arial" charset="0"/>
              </a:rPr>
              <a:t>Gao</a:t>
            </a:r>
            <a:r>
              <a:rPr lang="en-US" dirty="0" smtClean="0">
                <a:latin typeface="Arial" charset="0"/>
                <a:cs typeface="Arial" charset="0"/>
              </a:rPr>
              <a:t>-Rexford conditions”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5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Theoretical Results (in more detail)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If preferences obey </a:t>
            </a:r>
            <a:r>
              <a:rPr lang="en-US" dirty="0" err="1">
                <a:latin typeface="Arial" charset="0"/>
                <a:cs typeface="Arial" charset="0"/>
              </a:rPr>
              <a:t>Gao</a:t>
            </a:r>
            <a:r>
              <a:rPr lang="en-US" dirty="0">
                <a:latin typeface="Arial" charset="0"/>
                <a:cs typeface="Arial" charset="0"/>
              </a:rPr>
              <a:t>-Rexford, BGP is safe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Safe = guaranteed to converge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If there is no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dispute wheel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, BGP is safe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But converse is not true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If there are two stable states, BGP is unsafe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But converse is not true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If domains </a:t>
            </a:r>
            <a:r>
              <a:rPr lang="en-US" dirty="0" smtClean="0">
                <a:latin typeface="Arial" charset="0"/>
                <a:cs typeface="Arial" charset="0"/>
              </a:rPr>
              <a:t>can’t </a:t>
            </a:r>
            <a:r>
              <a:rPr lang="en-US" dirty="0">
                <a:latin typeface="Arial" charset="0"/>
                <a:cs typeface="Arial" charset="0"/>
              </a:rPr>
              <a:t>lie about </a:t>
            </a:r>
            <a:r>
              <a:rPr lang="en-US" dirty="0" smtClean="0">
                <a:latin typeface="Arial" charset="0"/>
                <a:cs typeface="Arial" charset="0"/>
              </a:rPr>
              <a:t>routes, </a:t>
            </a:r>
            <a:r>
              <a:rPr lang="en-US" dirty="0">
                <a:latin typeface="Arial" charset="0"/>
                <a:cs typeface="Arial" charset="0"/>
              </a:rPr>
              <a:t>and there is no dispute wheel, BGP is incentive compatible</a:t>
            </a: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BFD535-B7E5-AE47-BC95-1FE7612822D1}" type="slidenum">
              <a:rPr lang="en-US" sz="1400" b="0">
                <a:latin typeface="Times New Roman" charset="0"/>
              </a:rPr>
              <a:pPr eaLnBrk="1" hangingPunct="1"/>
              <a:t>66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1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D8FA99-AC6B-074E-BF08-1B9EB263EF33}" type="slidenum">
              <a:rPr lang="en-US" sz="1400" b="0">
                <a:latin typeface="Times New Roman" charset="0"/>
              </a:rPr>
              <a:pPr eaLnBrk="1" hangingPunct="1"/>
              <a:t>67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Rest of lecture....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BGP details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Stay awake as long as you can.....</a:t>
            </a:r>
          </a:p>
        </p:txBody>
      </p:sp>
    </p:spTree>
    <p:extLst>
      <p:ext uri="{BB962C8B-B14F-4D97-AF65-F5344CB8AC3E}">
        <p14:creationId xmlns:p14="http://schemas.microsoft.com/office/powerpoint/2010/main" val="54303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8FB5E6-F91F-8140-981D-04A09F449C7E}" type="slidenum">
              <a:rPr lang="en-US" sz="1400" b="0">
                <a:latin typeface="Times New Roman" charset="0"/>
              </a:rPr>
              <a:pPr eaLnBrk="1" hangingPunct="1"/>
              <a:t>68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900363"/>
          </a:xfrm>
          <a:noFill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3200">
                <a:latin typeface="Arial" charset="0"/>
                <a:cs typeface="Arial" charset="0"/>
              </a:rPr>
              <a:t>Interdomain routing protocol for the Internet </a:t>
            </a:r>
          </a:p>
          <a:p>
            <a:pPr lvl="1">
              <a:lnSpc>
                <a:spcPct val="120000"/>
              </a:lnSpc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Prefix-based path-vector protocol</a:t>
            </a:r>
          </a:p>
          <a:p>
            <a:pPr lvl="1">
              <a:lnSpc>
                <a:spcPct val="120000"/>
              </a:lnSpc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Policy-based routing based on AS Paths</a:t>
            </a:r>
          </a:p>
          <a:p>
            <a:pPr lvl="1">
              <a:lnSpc>
                <a:spcPct val="120000"/>
              </a:lnSpc>
            </a:pPr>
            <a:r>
              <a:rPr lang="en-US" sz="2800">
                <a:latin typeface="Arial" charset="0"/>
                <a:ea typeface="Arial" charset="0"/>
                <a:cs typeface="Arial" charset="0"/>
              </a:rPr>
              <a:t>Evolved during the past 20 years</a:t>
            </a:r>
          </a:p>
        </p:txBody>
      </p:sp>
      <p:sp>
        <p:nvSpPr>
          <p:cNvPr id="121860" name="Rectangle 3"/>
          <p:cNvSpPr>
            <a:spLocks noChangeArrowheads="1"/>
          </p:cNvSpPr>
          <p:nvPr/>
        </p:nvSpPr>
        <p:spPr bwMode="auto">
          <a:xfrm>
            <a:off x="1346200" y="3851275"/>
            <a:ext cx="6605588" cy="25908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Arial Black" charset="0"/>
              </a:rPr>
              <a:t>1989 : BGP-1 [RFC 1105]</a:t>
            </a: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 b="0">
                <a:latin typeface="Arial Black" charset="0"/>
              </a:rPr>
              <a:t>Replacement for EGP (1984, RFC 904)</a:t>
            </a:r>
            <a:r>
              <a:rPr lang="en-US" sz="1800" b="0">
                <a:latin typeface="Arial Black" charset="0"/>
              </a:rPr>
              <a:t> 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Arial Black" charset="0"/>
              </a:rPr>
              <a:t>1990 : BGP-2 [RFC 1163]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Arial Black" charset="0"/>
              </a:rPr>
              <a:t>1991 : BGP-3 [RFC 1267]</a:t>
            </a:r>
          </a:p>
          <a:p>
            <a:pPr marL="342900" indent="-34290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Arial Black" charset="0"/>
              </a:rPr>
              <a:t>1995 : BGP-4 [RFC 1771] </a:t>
            </a: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 b="0">
                <a:latin typeface="Arial Black" charset="0"/>
              </a:rPr>
              <a:t>Support for Classless Interdomain Routing (CIDR)</a:t>
            </a:r>
            <a:r>
              <a:rPr lang="en-US" sz="1600" b="0">
                <a:solidFill>
                  <a:schemeClr val="bg1"/>
                </a:solidFill>
                <a:latin typeface="Arial Black" charset="0"/>
              </a:rPr>
              <a:t> </a:t>
            </a:r>
          </a:p>
        </p:txBody>
      </p:sp>
      <p:sp>
        <p:nvSpPr>
          <p:cNvPr id="1218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Border Gateway Protocol (BGP)</a:t>
            </a:r>
          </a:p>
        </p:txBody>
      </p:sp>
    </p:spTree>
    <p:extLst>
      <p:ext uri="{BB962C8B-B14F-4D97-AF65-F5344CB8AC3E}">
        <p14:creationId xmlns:p14="http://schemas.microsoft.com/office/powerpoint/2010/main" val="414467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2251AC-1934-B349-BACD-A6EB3148A2C5}" type="slidenum">
              <a:rPr lang="en-US" sz="1400" b="0">
                <a:latin typeface="Times New Roman" charset="0"/>
              </a:rPr>
              <a:pPr eaLnBrk="1" hangingPunct="1"/>
              <a:t>69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BGP Routing Table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1524000"/>
            <a:ext cx="7812087" cy="4608513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3909" name="Rectangle 4"/>
          <p:cNvSpPr>
            <a:spLocks noChangeArrowheads="1"/>
          </p:cNvSpPr>
          <p:nvPr/>
        </p:nvSpPr>
        <p:spPr bwMode="auto">
          <a:xfrm>
            <a:off x="381000" y="1600200"/>
            <a:ext cx="85344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ner-routes&gt;show ip bgp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BGP table version is 6128791, local router ID is 4.2.34.165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Status codes: s suppressed, d damped, h history, * valid, &gt; best, i - internal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Origin codes: i - IGP, e - EGP, ? - incomplete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   Network          Next Hop          Metric LocPrf Weight Path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* i3.0.0.0          4.0.6.142           1000     50      0 </a:t>
            </a:r>
            <a:r>
              <a:rPr lang="en-US" sz="1400">
                <a:solidFill>
                  <a:schemeClr val="folHlink"/>
                </a:solidFill>
              </a:rPr>
              <a:t>701 80</a:t>
            </a:r>
            <a:r>
              <a:rPr lang="en-US" sz="1400">
                <a:solidFill>
                  <a:schemeClr val="hlink"/>
                </a:solidFill>
              </a:rPr>
              <a:t> i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* i4.0.0.0          4.24.1.35              0    100      0 i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* i12.3.21.0/23     192.205.32.153         0     50      0 </a:t>
            </a:r>
            <a:r>
              <a:rPr lang="en-US" sz="1400">
                <a:solidFill>
                  <a:schemeClr val="folHlink"/>
                </a:solidFill>
              </a:rPr>
              <a:t>7018 4264 6468</a:t>
            </a:r>
            <a:r>
              <a:rPr lang="en-US" sz="1400">
                <a:solidFill>
                  <a:schemeClr val="hlink"/>
                </a:solidFill>
              </a:rPr>
              <a:t> ?</a:t>
            </a:r>
          </a:p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* e128.32.0.0/16    192.205.32.153         0     50      0 </a:t>
            </a:r>
            <a:r>
              <a:rPr lang="en-US" sz="1400">
                <a:solidFill>
                  <a:schemeClr val="folHlink"/>
                </a:solidFill>
              </a:rPr>
              <a:t>7018 4264 6468 25</a:t>
            </a:r>
            <a:r>
              <a:rPr lang="en-US" sz="1400">
                <a:solidFill>
                  <a:schemeClr val="hlink"/>
                </a:solidFill>
              </a:rPr>
              <a:t> 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4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5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E99A9E4-5A93-B34B-9804-7A76F442981C}" type="slidenum">
              <a:rPr lang="en-US" sz="1400" b="0">
                <a:latin typeface="Times New Roman" charset="0"/>
              </a:rPr>
              <a:pPr eaLnBrk="1" hangingPunct="1"/>
              <a:t>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Internet: a large number of ASes</a:t>
            </a: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1219200" y="1981200"/>
            <a:ext cx="3352800" cy="1752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Large ISP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4724400" y="1905000"/>
            <a:ext cx="3352800" cy="1752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Large ISP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114800" y="26670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4953000" y="26670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1066800" y="4191000"/>
            <a:ext cx="1371600" cy="1219200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Dial-Up</a:t>
            </a:r>
          </a:p>
          <a:p>
            <a:r>
              <a:rPr lang="en-US" sz="2400" b="0">
                <a:latin typeface="Tahoma" charset="0"/>
              </a:rPr>
              <a:t>ISP</a:t>
            </a: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6324600" y="4267200"/>
            <a:ext cx="1905000" cy="1371600"/>
          </a:xfrm>
          <a:prstGeom prst="hexagon">
            <a:avLst>
              <a:gd name="adj" fmla="val 34722"/>
              <a:gd name="vf" fmla="val 11547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Access</a:t>
            </a:r>
          </a:p>
          <a:p>
            <a:r>
              <a:rPr lang="en-US" sz="2400" b="0">
                <a:latin typeface="Tahoma" charset="0"/>
              </a:rPr>
              <a:t>Network</a:t>
            </a:r>
          </a:p>
        </p:txBody>
      </p:sp>
      <p:sp>
        <p:nvSpPr>
          <p:cNvPr id="25610" name="Oval 9"/>
          <p:cNvSpPr>
            <a:spLocks noChangeArrowheads="1"/>
          </p:cNvSpPr>
          <p:nvPr/>
        </p:nvSpPr>
        <p:spPr bwMode="auto">
          <a:xfrm>
            <a:off x="3429000" y="3962400"/>
            <a:ext cx="2286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Small ISP</a:t>
            </a:r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3200400" y="5334000"/>
            <a:ext cx="685800" cy="609600"/>
          </a:xfrm>
          <a:prstGeom prst="pentag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Stub</a:t>
            </a:r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>
            <a:off x="4953000" y="5334000"/>
            <a:ext cx="685800" cy="609600"/>
          </a:xfrm>
          <a:prstGeom prst="pentag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Stub</a:t>
            </a: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381000" y="3276600"/>
            <a:ext cx="685800" cy="609600"/>
          </a:xfrm>
          <a:prstGeom prst="pentagon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0">
                <a:latin typeface="Tahoma" charset="0"/>
              </a:rPr>
              <a:t>Stub</a:t>
            </a:r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7086600" y="43434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3581400" y="32004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6705600" y="32004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1752600" y="30480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1752600" y="4267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18"/>
          <p:cNvSpPr>
            <a:spLocks noChangeArrowheads="1"/>
          </p:cNvSpPr>
          <p:nvPr/>
        </p:nvSpPr>
        <p:spPr bwMode="auto">
          <a:xfrm>
            <a:off x="4114800" y="40386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19"/>
          <p:cNvSpPr>
            <a:spLocks noChangeShapeType="1"/>
          </p:cNvSpPr>
          <p:nvPr/>
        </p:nvSpPr>
        <p:spPr bwMode="auto">
          <a:xfrm flipV="1">
            <a:off x="1066800" y="3276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 flipV="1">
            <a:off x="1905000" y="3352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Line 21"/>
          <p:cNvSpPr>
            <a:spLocks noChangeShapeType="1"/>
          </p:cNvSpPr>
          <p:nvPr/>
        </p:nvSpPr>
        <p:spPr bwMode="auto">
          <a:xfrm flipH="1" flipV="1">
            <a:off x="3810000" y="3505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>
            <a:off x="43434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 flipH="1" flipV="1">
            <a:off x="6858000" y="35052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 flipV="1">
            <a:off x="3581400" y="4953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6" name="Line 25"/>
          <p:cNvSpPr>
            <a:spLocks noChangeShapeType="1"/>
          </p:cNvSpPr>
          <p:nvPr/>
        </p:nvSpPr>
        <p:spPr bwMode="auto">
          <a:xfrm flipH="1" flipV="1">
            <a:off x="49530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477000" y="48006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5334000" y="43434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5562600" y="4495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098BE9-681A-044C-A9F5-E1394E89DBA0}" type="slidenum">
              <a:rPr lang="en-US" sz="1400" b="0">
                <a:latin typeface="Times New Roman" charset="0"/>
              </a:rPr>
              <a:pPr eaLnBrk="1" hangingPunct="1"/>
              <a:t>70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BGP Operations</a:t>
            </a:r>
          </a:p>
        </p:txBody>
      </p:sp>
      <p:sp>
        <p:nvSpPr>
          <p:cNvPr id="1631235" name="Oval 3"/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669925" y="1508125"/>
            <a:ext cx="321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>
                <a:latin typeface="Arial" charset="0"/>
              </a:rPr>
              <a:t>Establish session on</a:t>
            </a:r>
          </a:p>
          <a:p>
            <a:pPr algn="l" eaLnBrk="0" hangingPunct="0"/>
            <a:r>
              <a:rPr lang="en-US" sz="2400">
                <a:latin typeface="Arial" charset="0"/>
              </a:rPr>
              <a:t>     TCP port 179</a:t>
            </a:r>
          </a:p>
        </p:txBody>
      </p:sp>
      <p:sp>
        <p:nvSpPr>
          <p:cNvPr id="1631237" name="Oval 5"/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5959" name="Oval 6"/>
          <p:cNvSpPr>
            <a:spLocks noChangeArrowheads="1"/>
          </p:cNvSpPr>
          <p:nvPr/>
        </p:nvSpPr>
        <p:spPr bwMode="auto">
          <a:xfrm rot="-216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Rectangle 7"/>
          <p:cNvSpPr>
            <a:spLocks noChangeArrowheads="1"/>
          </p:cNvSpPr>
          <p:nvPr/>
        </p:nvSpPr>
        <p:spPr bwMode="auto">
          <a:xfrm>
            <a:off x="654050" y="3505200"/>
            <a:ext cx="2827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>
                <a:latin typeface="Arial" charset="0"/>
              </a:rPr>
              <a:t>        Exchange all</a:t>
            </a:r>
          </a:p>
          <a:p>
            <a:pPr algn="l" eaLnBrk="0" hangingPunct="0"/>
            <a:r>
              <a:rPr lang="en-US" sz="2400">
                <a:latin typeface="Arial" charset="0"/>
              </a:rPr>
              <a:t>        active routes </a:t>
            </a:r>
          </a:p>
        </p:txBody>
      </p:sp>
      <p:sp>
        <p:nvSpPr>
          <p:cNvPr id="1631240" name="Oval 8"/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5962" name="Rectangle 9"/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>
                <a:latin typeface="Arial" charset="0"/>
              </a:rPr>
              <a:t>Exchange incremental</a:t>
            </a:r>
          </a:p>
          <a:p>
            <a:pPr algn="l" eaLnBrk="0" hangingPunct="0"/>
            <a:r>
              <a:rPr lang="en-US" sz="2400">
                <a:latin typeface="Arial" charset="0"/>
              </a:rPr>
              <a:t>           updates</a:t>
            </a:r>
          </a:p>
        </p:txBody>
      </p:sp>
      <p:sp>
        <p:nvSpPr>
          <p:cNvPr id="125963" name="Line 10"/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964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5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6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7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8" name="Rectangle 15"/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AS1</a:t>
            </a:r>
          </a:p>
        </p:txBody>
      </p:sp>
      <p:sp>
        <p:nvSpPr>
          <p:cNvPr id="125969" name="Rectangle 16"/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AS2</a:t>
            </a:r>
          </a:p>
        </p:txBody>
      </p:sp>
      <p:sp>
        <p:nvSpPr>
          <p:cNvPr id="125970" name="Line 17"/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Line 18"/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Line 19"/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3" name="Rectangle 20"/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>
                <a:solidFill>
                  <a:schemeClr val="accent2"/>
                </a:solidFill>
                <a:latin typeface="Arial" charset="0"/>
              </a:rPr>
              <a:t>While connection </a:t>
            </a:r>
          </a:p>
          <a:p>
            <a:pPr algn="l" eaLnBrk="0" hangingPunct="0"/>
            <a:r>
              <a:rPr lang="en-US">
                <a:solidFill>
                  <a:schemeClr val="accent2"/>
                </a:solidFill>
                <a:latin typeface="Arial" charset="0"/>
              </a:rPr>
              <a:t>is ALIVE exchange</a:t>
            </a:r>
          </a:p>
          <a:p>
            <a:pPr algn="l" eaLnBrk="0" hangingPunct="0"/>
            <a:r>
              <a:rPr lang="en-US">
                <a:solidFill>
                  <a:schemeClr val="accent2"/>
                </a:solidFill>
                <a:latin typeface="Arial" charset="0"/>
              </a:rPr>
              <a:t>route UPDATE messages</a:t>
            </a:r>
          </a:p>
        </p:txBody>
      </p:sp>
      <p:sp>
        <p:nvSpPr>
          <p:cNvPr id="125974" name="Rectangle 21"/>
          <p:cNvSpPr>
            <a:spLocks noChangeArrowheads="1"/>
          </p:cNvSpPr>
          <p:nvPr/>
        </p:nvSpPr>
        <p:spPr bwMode="auto">
          <a:xfrm>
            <a:off x="6613525" y="2909888"/>
            <a:ext cx="2378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62298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3BDD0E-A8CD-8A4B-9AEF-CA2FB7B8279C}" type="slidenum">
              <a:rPr lang="en-US" sz="1400" b="0">
                <a:latin typeface="Times New Roman" charset="0"/>
              </a:rPr>
              <a:pPr eaLnBrk="1" hangingPunct="1"/>
              <a:t>71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BGP Route Processing</a:t>
            </a: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234950" y="3316288"/>
            <a:ext cx="8597900" cy="1130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3816350" y="4306888"/>
            <a:ext cx="3416300" cy="25019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25" name="Rectangle 5"/>
          <p:cNvSpPr>
            <a:spLocks noChangeArrowheads="1"/>
          </p:cNvSpPr>
          <p:nvPr/>
        </p:nvSpPr>
        <p:spPr bwMode="auto">
          <a:xfrm>
            <a:off x="4216400" y="5849938"/>
            <a:ext cx="2463800" cy="558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643526" name="Rectangle 6"/>
          <p:cNvSpPr>
            <a:spLocks noChangeArrowheads="1"/>
          </p:cNvSpPr>
          <p:nvPr/>
        </p:nvSpPr>
        <p:spPr bwMode="auto">
          <a:xfrm>
            <a:off x="28321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8008" name="Rectangle 7"/>
          <p:cNvSpPr>
            <a:spLocks noChangeArrowheads="1"/>
          </p:cNvSpPr>
          <p:nvPr/>
        </p:nvSpPr>
        <p:spPr bwMode="auto">
          <a:xfrm>
            <a:off x="2879725" y="3438525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Times New Roman" charset="0"/>
              </a:rPr>
              <a:t>Best Route</a:t>
            </a:r>
          </a:p>
          <a:p>
            <a:pPr algn="l" eaLnBrk="0" hangingPunct="0"/>
            <a:r>
              <a:rPr lang="en-US" sz="1800" b="0">
                <a:latin typeface="Times New Roman" charset="0"/>
              </a:rPr>
              <a:t>  Selection </a:t>
            </a:r>
          </a:p>
        </p:txBody>
      </p:sp>
      <p:sp>
        <p:nvSpPr>
          <p:cNvPr id="1643528" name="Rectangle 8"/>
          <p:cNvSpPr>
            <a:spLocks noChangeArrowheads="1"/>
          </p:cNvSpPr>
          <p:nvPr/>
        </p:nvSpPr>
        <p:spPr bwMode="auto">
          <a:xfrm>
            <a:off x="10795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643529" name="Rectangle 9"/>
          <p:cNvSpPr>
            <a:spLocks noChangeArrowheads="1"/>
          </p:cNvSpPr>
          <p:nvPr/>
        </p:nvSpPr>
        <p:spPr bwMode="auto">
          <a:xfrm>
            <a:off x="45847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8011" name="Rectangle 10"/>
          <p:cNvSpPr>
            <a:spLocks noChangeArrowheads="1"/>
          </p:cNvSpPr>
          <p:nvPr/>
        </p:nvSpPr>
        <p:spPr bwMode="auto">
          <a:xfrm>
            <a:off x="1050925" y="3438525"/>
            <a:ext cx="1435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Times New Roman" charset="0"/>
              </a:rPr>
              <a:t>Apply Import</a:t>
            </a:r>
          </a:p>
          <a:p>
            <a:pPr algn="l" eaLnBrk="0" hangingPunct="0"/>
            <a:r>
              <a:rPr lang="en-US" sz="1800" b="0">
                <a:latin typeface="Times New Roman" charset="0"/>
              </a:rPr>
              <a:t>  Policies</a:t>
            </a:r>
          </a:p>
        </p:txBody>
      </p:sp>
      <p:sp>
        <p:nvSpPr>
          <p:cNvPr id="128012" name="Rectangle 11"/>
          <p:cNvSpPr>
            <a:spLocks noChangeArrowheads="1"/>
          </p:cNvSpPr>
          <p:nvPr/>
        </p:nvSpPr>
        <p:spPr bwMode="auto">
          <a:xfrm>
            <a:off x="4632325" y="3446463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Times New Roman" charset="0"/>
              </a:rPr>
              <a:t>Best Route </a:t>
            </a:r>
          </a:p>
          <a:p>
            <a:pPr algn="l" eaLnBrk="0" hangingPunct="0"/>
            <a:r>
              <a:rPr lang="en-US" sz="1800" b="0">
                <a:latin typeface="Times New Roman" charset="0"/>
              </a:rPr>
              <a:t>  Table</a:t>
            </a:r>
          </a:p>
        </p:txBody>
      </p:sp>
      <p:sp>
        <p:nvSpPr>
          <p:cNvPr id="1643532" name="Rectangle 12"/>
          <p:cNvSpPr>
            <a:spLocks noChangeArrowheads="1"/>
          </p:cNvSpPr>
          <p:nvPr/>
        </p:nvSpPr>
        <p:spPr bwMode="auto">
          <a:xfrm>
            <a:off x="6337300" y="3475038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8014" name="Rectangle 13"/>
          <p:cNvSpPr>
            <a:spLocks noChangeArrowheads="1"/>
          </p:cNvSpPr>
          <p:nvPr/>
        </p:nvSpPr>
        <p:spPr bwMode="auto">
          <a:xfrm>
            <a:off x="6308725" y="3446463"/>
            <a:ext cx="1435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Times New Roman" charset="0"/>
              </a:rPr>
              <a:t>Apply Export</a:t>
            </a:r>
          </a:p>
          <a:p>
            <a:pPr algn="l" eaLnBrk="0" hangingPunct="0"/>
            <a:r>
              <a:rPr lang="en-US" sz="1800" b="0">
                <a:latin typeface="Times New Roman" charset="0"/>
              </a:rPr>
              <a:t>  Policies</a:t>
            </a:r>
          </a:p>
        </p:txBody>
      </p:sp>
      <p:sp>
        <p:nvSpPr>
          <p:cNvPr id="128015" name="Line 14"/>
          <p:cNvSpPr>
            <a:spLocks noChangeShapeType="1"/>
          </p:cNvSpPr>
          <p:nvPr/>
        </p:nvSpPr>
        <p:spPr bwMode="auto">
          <a:xfrm>
            <a:off x="304800" y="3767138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5"/>
          <p:cNvSpPr>
            <a:spLocks noChangeShapeType="1"/>
          </p:cNvSpPr>
          <p:nvPr/>
        </p:nvSpPr>
        <p:spPr bwMode="auto">
          <a:xfrm>
            <a:off x="25146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6"/>
          <p:cNvSpPr>
            <a:spLocks noChangeShapeType="1"/>
          </p:cNvSpPr>
          <p:nvPr/>
        </p:nvSpPr>
        <p:spPr bwMode="auto">
          <a:xfrm>
            <a:off x="42672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8" name="Line 17"/>
          <p:cNvSpPr>
            <a:spLocks noChangeShapeType="1"/>
          </p:cNvSpPr>
          <p:nvPr/>
        </p:nvSpPr>
        <p:spPr bwMode="auto">
          <a:xfrm>
            <a:off x="6019800" y="3767138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Line 18"/>
          <p:cNvSpPr>
            <a:spLocks noChangeShapeType="1"/>
          </p:cNvSpPr>
          <p:nvPr/>
        </p:nvSpPr>
        <p:spPr bwMode="auto">
          <a:xfrm>
            <a:off x="7772400" y="3767138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0" name="Line 19"/>
          <p:cNvSpPr>
            <a:spLocks noChangeShapeType="1"/>
          </p:cNvSpPr>
          <p:nvPr/>
        </p:nvSpPr>
        <p:spPr bwMode="auto">
          <a:xfrm>
            <a:off x="5257800" y="4071938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1" name="Rectangle 20"/>
          <p:cNvSpPr>
            <a:spLocks noChangeArrowheads="1"/>
          </p:cNvSpPr>
          <p:nvPr/>
        </p:nvSpPr>
        <p:spPr bwMode="auto">
          <a:xfrm>
            <a:off x="5241925" y="4657725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Times New Roman" charset="0"/>
              </a:rPr>
              <a:t>Install forwarding</a:t>
            </a:r>
          </a:p>
          <a:p>
            <a:pPr algn="l" eaLnBrk="0" hangingPunct="0"/>
            <a:r>
              <a:rPr lang="en-US" sz="1800" b="0">
                <a:latin typeface="Times New Roman" charset="0"/>
              </a:rPr>
              <a:t>Entries for best</a:t>
            </a:r>
          </a:p>
          <a:p>
            <a:pPr algn="l" eaLnBrk="0" hangingPunct="0"/>
            <a:r>
              <a:rPr lang="en-US" sz="1800" b="0">
                <a:latin typeface="Times New Roman" charset="0"/>
              </a:rPr>
              <a:t>Routes. </a:t>
            </a:r>
          </a:p>
        </p:txBody>
      </p:sp>
      <p:sp>
        <p:nvSpPr>
          <p:cNvPr id="128022" name="Rectangle 21"/>
          <p:cNvSpPr>
            <a:spLocks noChangeArrowheads="1"/>
          </p:cNvSpPr>
          <p:nvPr/>
        </p:nvSpPr>
        <p:spPr bwMode="auto">
          <a:xfrm>
            <a:off x="60325" y="2319338"/>
            <a:ext cx="1035050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Arial" charset="0"/>
              </a:rPr>
              <a:t>Receive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BGP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Updates</a:t>
            </a:r>
          </a:p>
        </p:txBody>
      </p:sp>
      <p:sp>
        <p:nvSpPr>
          <p:cNvPr id="128023" name="Rectangle 22"/>
          <p:cNvSpPr>
            <a:spLocks noChangeArrowheads="1"/>
          </p:cNvSpPr>
          <p:nvPr/>
        </p:nvSpPr>
        <p:spPr bwMode="auto">
          <a:xfrm>
            <a:off x="4724400" y="2319338"/>
            <a:ext cx="90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Arial" charset="0"/>
              </a:rPr>
              <a:t>Best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Routes</a:t>
            </a:r>
          </a:p>
        </p:txBody>
      </p:sp>
      <p:sp>
        <p:nvSpPr>
          <p:cNvPr id="128024" name="Rectangle 23"/>
          <p:cNvSpPr>
            <a:spLocks noChangeArrowheads="1"/>
          </p:cNvSpPr>
          <p:nvPr/>
        </p:nvSpPr>
        <p:spPr bwMode="auto">
          <a:xfrm>
            <a:off x="7832725" y="2319338"/>
            <a:ext cx="1073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Arial" charset="0"/>
              </a:rPr>
              <a:t>Transmit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BGP 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Updates</a:t>
            </a:r>
          </a:p>
        </p:txBody>
      </p:sp>
      <p:sp>
        <p:nvSpPr>
          <p:cNvPr id="128025" name="Rectangle 24"/>
          <p:cNvSpPr>
            <a:spLocks noChangeArrowheads="1"/>
          </p:cNvSpPr>
          <p:nvPr/>
        </p:nvSpPr>
        <p:spPr bwMode="auto">
          <a:xfrm>
            <a:off x="1050925" y="2243138"/>
            <a:ext cx="1793875" cy="925512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Arial" charset="0"/>
              </a:rPr>
              <a:t>Apply Policy =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filter routes &amp; 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tweak attributes</a:t>
            </a:r>
          </a:p>
        </p:txBody>
      </p:sp>
      <p:sp>
        <p:nvSpPr>
          <p:cNvPr id="128026" name="Rectangle 25"/>
          <p:cNvSpPr>
            <a:spLocks noChangeArrowheads="1"/>
          </p:cNvSpPr>
          <p:nvPr/>
        </p:nvSpPr>
        <p:spPr bwMode="auto">
          <a:xfrm>
            <a:off x="2955925" y="2319338"/>
            <a:ext cx="1149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Arial" charset="0"/>
              </a:rPr>
              <a:t>Based on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Attribute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Values</a:t>
            </a:r>
          </a:p>
        </p:txBody>
      </p:sp>
      <p:sp>
        <p:nvSpPr>
          <p:cNvPr id="128027" name="Rectangle 26"/>
          <p:cNvSpPr>
            <a:spLocks noChangeArrowheads="1"/>
          </p:cNvSpPr>
          <p:nvPr/>
        </p:nvSpPr>
        <p:spPr bwMode="auto">
          <a:xfrm>
            <a:off x="4327525" y="5953125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>
                <a:latin typeface="Times New Roman" charset="0"/>
              </a:rPr>
              <a:t>IP Forwarding Table</a:t>
            </a:r>
          </a:p>
        </p:txBody>
      </p:sp>
      <p:sp>
        <p:nvSpPr>
          <p:cNvPr id="128028" name="Rectangle 27"/>
          <p:cNvSpPr>
            <a:spLocks noChangeArrowheads="1"/>
          </p:cNvSpPr>
          <p:nvPr/>
        </p:nvSpPr>
        <p:spPr bwMode="auto">
          <a:xfrm>
            <a:off x="5943600" y="2243138"/>
            <a:ext cx="1828800" cy="925512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1800" b="0">
                <a:latin typeface="Arial" charset="0"/>
              </a:rPr>
              <a:t>Apply Policy =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filter routes &amp; </a:t>
            </a:r>
          </a:p>
          <a:p>
            <a:pPr algn="l" eaLnBrk="0" hangingPunct="0"/>
            <a:r>
              <a:rPr lang="en-US" sz="1800" b="0">
                <a:latin typeface="Arial" charset="0"/>
              </a:rPr>
              <a:t>tweak attributes</a:t>
            </a:r>
          </a:p>
        </p:txBody>
      </p:sp>
      <p:sp>
        <p:nvSpPr>
          <p:cNvPr id="128029" name="Rectangle 28"/>
          <p:cNvSpPr>
            <a:spLocks noChangeArrowheads="1"/>
          </p:cNvSpPr>
          <p:nvPr/>
        </p:nvSpPr>
        <p:spPr bwMode="auto">
          <a:xfrm>
            <a:off x="1066800" y="1404938"/>
            <a:ext cx="6705600" cy="838200"/>
          </a:xfrm>
          <a:prstGeom prst="rect">
            <a:avLst/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2800">
              <a:latin typeface="Arial" charset="0"/>
            </a:endParaRPr>
          </a:p>
        </p:txBody>
      </p:sp>
      <p:sp>
        <p:nvSpPr>
          <p:cNvPr id="128030" name="Text Box 29"/>
          <p:cNvSpPr txBox="1">
            <a:spLocks noChangeArrowheads="1"/>
          </p:cNvSpPr>
          <p:nvPr/>
        </p:nvSpPr>
        <p:spPr bwMode="auto">
          <a:xfrm>
            <a:off x="1905000" y="1481138"/>
            <a:ext cx="5173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latin typeface="Arial" charset="0"/>
              </a:rPr>
              <a:t>                 Open ended programming.</a:t>
            </a:r>
          </a:p>
          <a:p>
            <a:pPr algn="l"/>
            <a:r>
              <a:rPr lang="en-US" sz="1600">
                <a:latin typeface="Arial" charset="0"/>
              </a:rPr>
              <a:t>Constrained only by vendor configuration language</a:t>
            </a:r>
          </a:p>
        </p:txBody>
      </p:sp>
    </p:spTree>
    <p:extLst>
      <p:ext uri="{BB962C8B-B14F-4D97-AF65-F5344CB8AC3E}">
        <p14:creationId xmlns:p14="http://schemas.microsoft.com/office/powerpoint/2010/main" val="42846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E909FF-D3CB-834C-82B1-B0DA59DFB436}" type="slidenum">
              <a:rPr lang="en-US" sz="1400" b="0">
                <a:latin typeface="Times New Roman" charset="0"/>
              </a:rPr>
              <a:pPr eaLnBrk="1" hangingPunct="1"/>
              <a:t>72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Selecting the best route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latin typeface="Arial" charset="0"/>
                <a:cs typeface="Arial" charset="0"/>
              </a:rPr>
              <a:t>Attributes of routes set/modified according to operator instructions</a:t>
            </a:r>
          </a:p>
          <a:p>
            <a:pPr marL="533400" indent="-533400"/>
            <a:r>
              <a:rPr lang="en-US" dirty="0">
                <a:latin typeface="Arial" charset="0"/>
                <a:cs typeface="Arial" charset="0"/>
              </a:rPr>
              <a:t>Routes compared based on attributes using (mostly) standardized rules</a:t>
            </a:r>
          </a:p>
          <a:p>
            <a:pPr marL="533400" indent="-533400"/>
            <a:endParaRPr lang="en-US" dirty="0">
              <a:latin typeface="Arial" charset="0"/>
              <a:cs typeface="Arial" charset="0"/>
            </a:endParaRPr>
          </a:p>
          <a:p>
            <a:pPr marL="796925" lvl="1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Highest local preference	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(all equal by default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96925" lvl="1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Shortest AS path length	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…so default = shortest paths)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96925" lvl="1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Lowest origin type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(IGP &lt; EGP &lt; incomplete)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96925" lvl="1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Lowest MED</a:t>
            </a:r>
          </a:p>
          <a:p>
            <a:pPr marL="796925" lvl="1" indent="-457200">
              <a:buFont typeface="Arial" charset="0"/>
              <a:buAutoNum type="arabicPeriod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eBGP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- over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iBGP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-learned</a:t>
            </a:r>
          </a:p>
          <a:p>
            <a:pPr marL="796925" lvl="1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Lowest IGP cost</a:t>
            </a:r>
          </a:p>
          <a:p>
            <a:pPr marL="796925" lvl="1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Lowest next-hop router ID</a:t>
            </a:r>
          </a:p>
        </p:txBody>
      </p:sp>
    </p:spTree>
    <p:extLst>
      <p:ext uri="{BB962C8B-B14F-4D97-AF65-F5344CB8AC3E}">
        <p14:creationId xmlns:p14="http://schemas.microsoft.com/office/powerpoint/2010/main" val="101013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6C3F49-62D7-F145-AFCB-D46CB75E7524}" type="slidenum">
              <a:rPr lang="en-US" sz="1400" b="0">
                <a:latin typeface="Times New Roman" charset="0"/>
              </a:rPr>
              <a:pPr eaLnBrk="1" hangingPunct="1"/>
              <a:t>73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Attributes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401888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Destination prefix (e.g,. 128.112.0.0/16)</a:t>
            </a:r>
          </a:p>
          <a:p>
            <a:r>
              <a:rPr lang="en-US">
                <a:latin typeface="Arial" charset="0"/>
                <a:cs typeface="Arial" charset="0"/>
              </a:rPr>
              <a:t>Routes have attributes, including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AS path (e.g., 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7018 88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Next-hop IP address (e.g., 12.127.0.121)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393700" y="4389438"/>
            <a:ext cx="2349500" cy="1435100"/>
            <a:chOff x="100" y="1492"/>
            <a:chExt cx="1480" cy="904"/>
          </a:xfrm>
        </p:grpSpPr>
        <p:grpSp>
          <p:nvGrpSpPr>
            <p:cNvPr id="132177" name="Group 5"/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132190" name="Oval 6"/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1" name="Oval 7"/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2" name="Oval 8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3" name="Oval 9"/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4" name="Oval 10"/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5" name="Oval 11"/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6" name="Oval 12"/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7" name="Oval 13"/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8" name="Oval 14"/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9" name="Oval 15"/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00" name="Oval 16"/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78" name="Group 17"/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132179" name="Oval 18"/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0" name="Oval 19"/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1" name="Oval 20"/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2" name="Oval 21"/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3" name="Oval 22"/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4" name="Oval 23"/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5" name="Oval 24"/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6" name="Oval 25"/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7" name="Oval 26"/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8" name="Oval 27"/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9" name="Oval 28"/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102" name="Rectangle 29"/>
          <p:cNvSpPr>
            <a:spLocks noChangeArrowheads="1"/>
          </p:cNvSpPr>
          <p:nvPr/>
        </p:nvSpPr>
        <p:spPr bwMode="auto">
          <a:xfrm>
            <a:off x="693738" y="4567238"/>
            <a:ext cx="1173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 88</a:t>
            </a:r>
          </a:p>
        </p:txBody>
      </p:sp>
      <p:sp>
        <p:nvSpPr>
          <p:cNvPr id="132103" name="Rectangle 30"/>
          <p:cNvSpPr>
            <a:spLocks noChangeArrowheads="1"/>
          </p:cNvSpPr>
          <p:nvPr/>
        </p:nvSpPr>
        <p:spPr bwMode="auto">
          <a:xfrm>
            <a:off x="731838" y="5143500"/>
            <a:ext cx="1004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Princeton</a:t>
            </a:r>
          </a:p>
        </p:txBody>
      </p:sp>
      <p:sp>
        <p:nvSpPr>
          <p:cNvPr id="132104" name="Rectangle 31"/>
          <p:cNvSpPr>
            <a:spLocks noChangeArrowheads="1"/>
          </p:cNvSpPr>
          <p:nvPr/>
        </p:nvSpPr>
        <p:spPr bwMode="auto">
          <a:xfrm>
            <a:off x="2473325" y="5791200"/>
            <a:ext cx="2211388" cy="825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AS path = 88</a:t>
            </a:r>
          </a:p>
          <a:p>
            <a:pPr algn="l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Next  Hop = 192.0.2.1</a:t>
            </a:r>
          </a:p>
        </p:txBody>
      </p:sp>
      <p:grpSp>
        <p:nvGrpSpPr>
          <p:cNvPr id="132105" name="Group 32"/>
          <p:cNvGrpSpPr>
            <a:grpSpLocks/>
          </p:cNvGrpSpPr>
          <p:nvPr/>
        </p:nvGrpSpPr>
        <p:grpSpPr bwMode="auto">
          <a:xfrm>
            <a:off x="3317875" y="3322638"/>
            <a:ext cx="2578100" cy="2349500"/>
            <a:chOff x="2116" y="820"/>
            <a:chExt cx="1624" cy="1480"/>
          </a:xfrm>
        </p:grpSpPr>
        <p:grpSp>
          <p:nvGrpSpPr>
            <p:cNvPr id="132153" name="Group 33"/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132166" name="Oval 34"/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7" name="Oval 35"/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8" name="Oval 36"/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9" name="Oval 37"/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0" name="Oval 38"/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1" name="Oval 39"/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2" name="Oval 40"/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3" name="Oval 41"/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4" name="Oval 42"/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5" name="Oval 43"/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6" name="Oval 44"/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54" name="Group 45"/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132155" name="Oval 46"/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6" name="Oval 47"/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7" name="Oval 48"/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8" name="Oval 49"/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9" name="Oval 50"/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0" name="Oval 51"/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1" name="Oval 52"/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2" name="Oval 53"/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3" name="Oval 54"/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4" name="Oval 55"/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5" name="Oval 56"/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106" name="Rectangle 57"/>
          <p:cNvSpPr>
            <a:spLocks noChangeArrowheads="1"/>
          </p:cNvSpPr>
          <p:nvPr/>
        </p:nvSpPr>
        <p:spPr bwMode="auto">
          <a:xfrm>
            <a:off x="3844925" y="3621088"/>
            <a:ext cx="156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 7018</a:t>
            </a:r>
          </a:p>
        </p:txBody>
      </p:sp>
      <p:sp>
        <p:nvSpPr>
          <p:cNvPr id="132107" name="Rectangle 58"/>
          <p:cNvSpPr>
            <a:spLocks noChangeArrowheads="1"/>
          </p:cNvSpPr>
          <p:nvPr/>
        </p:nvSpPr>
        <p:spPr bwMode="auto">
          <a:xfrm>
            <a:off x="4225925" y="415448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AT&amp;T </a:t>
            </a:r>
          </a:p>
        </p:txBody>
      </p:sp>
      <p:sp>
        <p:nvSpPr>
          <p:cNvPr id="132108" name="Line 59"/>
          <p:cNvSpPr>
            <a:spLocks noChangeShapeType="1"/>
          </p:cNvSpPr>
          <p:nvPr/>
        </p:nvSpPr>
        <p:spPr bwMode="auto">
          <a:xfrm>
            <a:off x="5673725" y="4764088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Line 60"/>
          <p:cNvSpPr>
            <a:spLocks noChangeShapeType="1"/>
          </p:cNvSpPr>
          <p:nvPr/>
        </p:nvSpPr>
        <p:spPr bwMode="auto">
          <a:xfrm flipV="1">
            <a:off x="2320925" y="4764088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10" name="Group 61"/>
          <p:cNvGrpSpPr>
            <a:grpSpLocks/>
          </p:cNvGrpSpPr>
          <p:nvPr/>
        </p:nvGrpSpPr>
        <p:grpSpPr bwMode="auto">
          <a:xfrm>
            <a:off x="6516688" y="4541838"/>
            <a:ext cx="2578100" cy="1282700"/>
            <a:chOff x="4131" y="1588"/>
            <a:chExt cx="1624" cy="808"/>
          </a:xfrm>
        </p:grpSpPr>
        <p:grpSp>
          <p:nvGrpSpPr>
            <p:cNvPr id="132129" name="Group 62"/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132142" name="Oval 63"/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3" name="Oval 64"/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4" name="Oval 65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5" name="Oval 66"/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6" name="Oval 67"/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7" name="Oval 68"/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8" name="Oval 69"/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9" name="Oval 70"/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0" name="Oval 71"/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1" name="Oval 72"/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2" name="Oval 73"/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30" name="Group 74"/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132131" name="Oval 75"/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2" name="Oval 76"/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3" name="Oval 77"/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4" name="Oval 78"/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5" name="Oval 79"/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6" name="Oval 80"/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7" name="Oval 81"/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8" name="Oval 82"/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9" name="Oval 83"/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0" name="Oval 84"/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1" name="Oval 85"/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111" name="Rectangle 86"/>
          <p:cNvSpPr>
            <a:spLocks noChangeArrowheads="1"/>
          </p:cNvSpPr>
          <p:nvPr/>
        </p:nvSpPr>
        <p:spPr bwMode="auto">
          <a:xfrm>
            <a:off x="7045325" y="4535488"/>
            <a:ext cx="1765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 12654</a:t>
            </a:r>
          </a:p>
        </p:txBody>
      </p:sp>
      <p:sp>
        <p:nvSpPr>
          <p:cNvPr id="132112" name="Rectangle 87"/>
          <p:cNvSpPr>
            <a:spLocks noChangeArrowheads="1"/>
          </p:cNvSpPr>
          <p:nvPr/>
        </p:nvSpPr>
        <p:spPr bwMode="auto">
          <a:xfrm>
            <a:off x="7350125" y="5068888"/>
            <a:ext cx="1171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RIPE NCC</a:t>
            </a:r>
          </a:p>
          <a:p>
            <a:pPr algn="l" eaLnBrk="0" hangingPunct="0"/>
            <a:r>
              <a:rPr lang="en-US" sz="1400">
                <a:latin typeface="Arial" charset="0"/>
              </a:rPr>
              <a:t>RIS project </a:t>
            </a:r>
          </a:p>
        </p:txBody>
      </p:sp>
      <p:pic>
        <p:nvPicPr>
          <p:cNvPr id="132113" name="Picture 8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24400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4" name="Picture 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108575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5" name="Picture 9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4575175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6" name="Picture 9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75175"/>
            <a:ext cx="547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17" name="Line 92"/>
          <p:cNvSpPr>
            <a:spLocks noChangeShapeType="1"/>
          </p:cNvSpPr>
          <p:nvPr/>
        </p:nvSpPr>
        <p:spPr bwMode="auto">
          <a:xfrm>
            <a:off x="3921125" y="4764088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Line 93"/>
          <p:cNvSpPr>
            <a:spLocks noChangeShapeType="1"/>
          </p:cNvSpPr>
          <p:nvPr/>
        </p:nvSpPr>
        <p:spPr bwMode="auto">
          <a:xfrm>
            <a:off x="2397125" y="4002088"/>
            <a:ext cx="41275" cy="6461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9" name="Rectangle 94"/>
          <p:cNvSpPr>
            <a:spLocks noChangeArrowheads="1"/>
          </p:cNvSpPr>
          <p:nvPr/>
        </p:nvSpPr>
        <p:spPr bwMode="auto">
          <a:xfrm>
            <a:off x="1652588" y="3582988"/>
            <a:ext cx="132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>
                <a:latin typeface="Times New Roman" charset="0"/>
              </a:rPr>
              <a:t>192.0.2.1</a:t>
            </a:r>
          </a:p>
        </p:txBody>
      </p:sp>
      <p:sp>
        <p:nvSpPr>
          <p:cNvPr id="132120" name="Rectangle 95"/>
          <p:cNvSpPr>
            <a:spLocks noChangeArrowheads="1"/>
          </p:cNvSpPr>
          <p:nvPr/>
        </p:nvSpPr>
        <p:spPr bwMode="auto">
          <a:xfrm>
            <a:off x="5943600" y="5791200"/>
            <a:ext cx="2551113" cy="825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AS path = 7018 88</a:t>
            </a:r>
          </a:p>
          <a:p>
            <a:pPr algn="l" eaLnBrk="0" hangingPunct="0"/>
            <a:r>
              <a:rPr lang="en-US" sz="1600">
                <a:solidFill>
                  <a:schemeClr val="bg1"/>
                </a:solidFill>
                <a:latin typeface="Arial" charset="0"/>
              </a:rPr>
              <a:t>Next  Hop = 12.127.0.121</a:t>
            </a:r>
          </a:p>
        </p:txBody>
      </p:sp>
      <p:sp>
        <p:nvSpPr>
          <p:cNvPr id="132121" name="Line 96"/>
          <p:cNvSpPr>
            <a:spLocks noChangeShapeType="1"/>
          </p:cNvSpPr>
          <p:nvPr/>
        </p:nvSpPr>
        <p:spPr bwMode="auto">
          <a:xfrm flipH="1">
            <a:off x="5749925" y="3849688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2" name="Rectangle 97"/>
          <p:cNvSpPr>
            <a:spLocks noChangeArrowheads="1"/>
          </p:cNvSpPr>
          <p:nvPr/>
        </p:nvSpPr>
        <p:spPr bwMode="auto">
          <a:xfrm>
            <a:off x="5962650" y="3452813"/>
            <a:ext cx="178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>
                <a:latin typeface="Times New Roman" charset="0"/>
              </a:rPr>
              <a:t>12.127.0.121</a:t>
            </a:r>
          </a:p>
        </p:txBody>
      </p:sp>
      <p:sp>
        <p:nvSpPr>
          <p:cNvPr id="132123" name="Line 98"/>
          <p:cNvSpPr>
            <a:spLocks noChangeShapeType="1"/>
          </p:cNvSpPr>
          <p:nvPr/>
        </p:nvSpPr>
        <p:spPr bwMode="auto">
          <a:xfrm flipH="1">
            <a:off x="2895600" y="518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4" name="Line 99"/>
          <p:cNvSpPr>
            <a:spLocks noChangeShapeType="1"/>
          </p:cNvSpPr>
          <p:nvPr/>
        </p:nvSpPr>
        <p:spPr bwMode="auto">
          <a:xfrm>
            <a:off x="6030913" y="5189538"/>
            <a:ext cx="65087" cy="6016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5" name="Line 100"/>
          <p:cNvSpPr>
            <a:spLocks noChangeShapeType="1"/>
          </p:cNvSpPr>
          <p:nvPr/>
        </p:nvSpPr>
        <p:spPr bwMode="auto">
          <a:xfrm>
            <a:off x="4495800" y="5029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6" name="AutoShape 101"/>
          <p:cNvSpPr>
            <a:spLocks noChangeArrowheads="1"/>
          </p:cNvSpPr>
          <p:nvPr/>
        </p:nvSpPr>
        <p:spPr bwMode="auto">
          <a:xfrm rot="-424274">
            <a:off x="2701925" y="49164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7" name="AutoShape 102"/>
          <p:cNvSpPr>
            <a:spLocks noChangeArrowheads="1"/>
          </p:cNvSpPr>
          <p:nvPr/>
        </p:nvSpPr>
        <p:spPr bwMode="auto">
          <a:xfrm>
            <a:off x="4225925" y="48402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8" name="AutoShape 103"/>
          <p:cNvSpPr>
            <a:spLocks noChangeArrowheads="1"/>
          </p:cNvSpPr>
          <p:nvPr/>
        </p:nvSpPr>
        <p:spPr bwMode="auto">
          <a:xfrm rot="1635718">
            <a:off x="5902325" y="50688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2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609CC9-FE78-D241-936C-29E1A7D0938E}" type="slidenum">
              <a:rPr lang="en-US" sz="1400" b="0">
                <a:latin typeface="Times New Roman" charset="0"/>
              </a:rPr>
              <a:pPr eaLnBrk="1" hangingPunct="1"/>
              <a:t>74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ASPATH Attribute</a:t>
            </a:r>
          </a:p>
        </p:txBody>
      </p:sp>
      <p:grpSp>
        <p:nvGrpSpPr>
          <p:cNvPr id="134148" name="Group 3"/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134330" name="Group 4"/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134343" name="Oval 5"/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4" name="Oval 6"/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5" name="Oval 7"/>
              <p:cNvSpPr>
                <a:spLocks noChangeArrowheads="1"/>
              </p:cNvSpPr>
              <p:nvPr/>
            </p:nvSpPr>
            <p:spPr bwMode="auto">
              <a:xfrm>
                <a:off x="3311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6" name="Oval 8"/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7" name="Oval 9"/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8" name="Oval 10"/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9" name="Oval 11"/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50" name="Oval 12"/>
              <p:cNvSpPr>
                <a:spLocks noChangeArrowheads="1"/>
              </p:cNvSpPr>
              <p:nvPr/>
            </p:nvSpPr>
            <p:spPr bwMode="auto">
              <a:xfrm>
                <a:off x="2640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51" name="Oval 13"/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52" name="Oval 14"/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53" name="Oval 15"/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331" name="Group 16"/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134332" name="Oval 17"/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3" name="Oval 18"/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4" name="Oval 19"/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5" name="Oval 20"/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6" name="Oval 21"/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7" name="Oval 22"/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8" name="Oval 23"/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9" name="Oval 24"/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0" name="Oval 25"/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1" name="Oval 26"/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2" name="Oval 27"/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49" name="Rectangle 28"/>
          <p:cNvSpPr>
            <a:spLocks noChangeArrowheads="1"/>
          </p:cNvSpPr>
          <p:nvPr/>
        </p:nvSpPr>
        <p:spPr bwMode="auto">
          <a:xfrm>
            <a:off x="3200400" y="4191000"/>
            <a:ext cx="1468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AS7018</a:t>
            </a:r>
          </a:p>
        </p:txBody>
      </p:sp>
      <p:sp>
        <p:nvSpPr>
          <p:cNvPr id="134150" name="Rectangle 29"/>
          <p:cNvSpPr>
            <a:spLocks noChangeArrowheads="1"/>
          </p:cNvSpPr>
          <p:nvPr/>
        </p:nvSpPr>
        <p:spPr bwMode="auto">
          <a:xfrm>
            <a:off x="1066800" y="4648200"/>
            <a:ext cx="13700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AS Path = 88</a:t>
            </a:r>
          </a:p>
        </p:txBody>
      </p:sp>
      <p:grpSp>
        <p:nvGrpSpPr>
          <p:cNvPr id="134151" name="Group 30"/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134303" name="Group 31"/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134306" name="Group 32"/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134319" name="Oval 33"/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0" name="Oval 34"/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1" name="Oval 35"/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2" name="Oval 36"/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3" name="Oval 37"/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4" name="Oval 38"/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5" name="Oval 39"/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6" name="Oval 40"/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7" name="Oval 41"/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8" name="Oval 42"/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29" name="Oval 43"/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307" name="Group 44"/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134308" name="Oval 45"/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09" name="Oval 46"/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0" name="Oval 47"/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1" name="Oval 48"/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2" name="Oval 49"/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3" name="Oval 50"/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4" name="Oval 51"/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5" name="Oval 52"/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6" name="Oval 53"/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7" name="Oval 54"/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18" name="Oval 55"/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304" name="Rectangle 56"/>
            <p:cNvSpPr>
              <a:spLocks noChangeArrowheads="1"/>
            </p:cNvSpPr>
            <p:nvPr/>
          </p:nvSpPr>
          <p:spPr bwMode="auto">
            <a:xfrm>
              <a:off x="566" y="1689"/>
              <a:ext cx="9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2800">
                  <a:latin typeface="Arial" charset="0"/>
                </a:rPr>
                <a:t>AS 1239</a:t>
              </a:r>
            </a:p>
          </p:txBody>
        </p:sp>
        <p:sp>
          <p:nvSpPr>
            <p:cNvPr id="134305" name="Rectangle 57"/>
            <p:cNvSpPr>
              <a:spLocks noChangeArrowheads="1"/>
            </p:cNvSpPr>
            <p:nvPr/>
          </p:nvSpPr>
          <p:spPr bwMode="auto">
            <a:xfrm>
              <a:off x="422" y="2030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1400">
                  <a:latin typeface="Arial" charset="0"/>
                </a:rPr>
                <a:t>Sprint</a:t>
              </a:r>
            </a:p>
          </p:txBody>
        </p:sp>
      </p:grpSp>
      <p:grpSp>
        <p:nvGrpSpPr>
          <p:cNvPr id="134152" name="Group 58"/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134279" name="Group 59"/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134292" name="Oval 60"/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3" name="Oval 61"/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4" name="Oval 62"/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5" name="Oval 63"/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6" name="Oval 64"/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7" name="Oval 65"/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8" name="Oval 66"/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9" name="Oval 67"/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00" name="Oval 68"/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01" name="Oval 69"/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02" name="Oval 70"/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80" name="Group 71"/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134281" name="Oval 72"/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2" name="Oval 73"/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3" name="Oval 74"/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4" name="Oval 75"/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5" name="Oval 76"/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6" name="Oval 77"/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7" name="Oval 78"/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8" name="Oval 79"/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9" name="Oval 80"/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0" name="Oval 81"/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1" name="Oval 82"/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53" name="Rectangle 83"/>
          <p:cNvSpPr>
            <a:spLocks noChangeArrowheads="1"/>
          </p:cNvSpPr>
          <p:nvPr/>
        </p:nvSpPr>
        <p:spPr bwMode="auto">
          <a:xfrm>
            <a:off x="2971800" y="1752600"/>
            <a:ext cx="1568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 1755</a:t>
            </a:r>
          </a:p>
        </p:txBody>
      </p:sp>
      <p:sp>
        <p:nvSpPr>
          <p:cNvPr id="134154" name="Rectangle 84"/>
          <p:cNvSpPr>
            <a:spLocks noChangeArrowheads="1"/>
          </p:cNvSpPr>
          <p:nvPr/>
        </p:nvSpPr>
        <p:spPr bwMode="auto">
          <a:xfrm>
            <a:off x="2879725" y="23082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Ebone</a:t>
            </a:r>
          </a:p>
        </p:txBody>
      </p:sp>
      <p:grpSp>
        <p:nvGrpSpPr>
          <p:cNvPr id="134155" name="Group 85"/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134255" name="Group 86"/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134268" name="Oval 87"/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9" name="Oval 88"/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0" name="Oval 89"/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1" name="Oval 90"/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2" name="Oval 91"/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3" name="Oval 92"/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4" name="Oval 93"/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5" name="Oval 94"/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6" name="Oval 95"/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7" name="Oval 96"/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8" name="Oval 97"/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56" name="Group 98"/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134257" name="Oval 99"/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8" name="Oval 100"/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9" name="Oval 101"/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0" name="Oval 102"/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1" name="Oval 103"/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2" name="Oval 104"/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3" name="Oval 105"/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4" name="Oval 106"/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5" name="Oval 107"/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6" name="Oval 108"/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7" name="Oval 109"/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56" name="Rectangle 110"/>
          <p:cNvSpPr>
            <a:spLocks noChangeArrowheads="1"/>
          </p:cNvSpPr>
          <p:nvPr/>
        </p:nvSpPr>
        <p:spPr bwMode="auto">
          <a:xfrm>
            <a:off x="3352800" y="4953000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AT&amp;T</a:t>
            </a:r>
          </a:p>
        </p:txBody>
      </p:sp>
      <p:grpSp>
        <p:nvGrpSpPr>
          <p:cNvPr id="134157" name="Group 111"/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134231" name="Group 112"/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134244" name="Oval 113"/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5" name="Oval 114"/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6" name="Oval 115"/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7" name="Oval 116"/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8" name="Oval 117"/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9" name="Oval 118"/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0" name="Oval 119"/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1" name="Oval 120"/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2" name="Oval 121"/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3" name="Oval 122"/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4" name="Oval 123"/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32" name="Group 124"/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134233" name="Oval 125"/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4" name="Oval 126"/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5" name="Oval 127"/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6" name="Oval 128"/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7" name="Oval 129"/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8" name="Oval 130"/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9" name="Oval 131"/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0" name="Oval 132"/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1" name="Oval 133"/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2" name="Oval 134"/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3" name="Oval 135"/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58" name="Rectangle 136"/>
          <p:cNvSpPr>
            <a:spLocks noChangeArrowheads="1"/>
          </p:cNvSpPr>
          <p:nvPr/>
        </p:nvSpPr>
        <p:spPr bwMode="auto">
          <a:xfrm>
            <a:off x="6918325" y="5119688"/>
            <a:ext cx="156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 3549</a:t>
            </a:r>
          </a:p>
        </p:txBody>
      </p:sp>
      <p:sp>
        <p:nvSpPr>
          <p:cNvPr id="134159" name="Rectangle 137"/>
          <p:cNvSpPr>
            <a:spLocks noChangeArrowheads="1"/>
          </p:cNvSpPr>
          <p:nvPr/>
        </p:nvSpPr>
        <p:spPr bwMode="auto">
          <a:xfrm>
            <a:off x="6934200" y="5562600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Global Crossing </a:t>
            </a:r>
          </a:p>
        </p:txBody>
      </p:sp>
      <p:sp>
        <p:nvSpPr>
          <p:cNvPr id="134160" name="Rectangle 138"/>
          <p:cNvSpPr>
            <a:spLocks noChangeArrowheads="1"/>
          </p:cNvSpPr>
          <p:nvPr/>
        </p:nvSpPr>
        <p:spPr bwMode="auto">
          <a:xfrm>
            <a:off x="4419600" y="5410200"/>
            <a:ext cx="1711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AS Path = 7018 88</a:t>
            </a:r>
          </a:p>
        </p:txBody>
      </p:sp>
      <p:grpSp>
        <p:nvGrpSpPr>
          <p:cNvPr id="134161" name="Group 139"/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134207" name="Group 140"/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134220" name="Oval 141"/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1" name="Oval 142"/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2" name="Oval 143"/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3" name="Oval 144"/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4" name="Oval 145"/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5" name="Oval 146"/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6" name="Oval 147"/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7" name="Oval 148"/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8" name="Oval 149"/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9" name="Oval 150"/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0" name="Oval 151"/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08" name="Group 152"/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134209" name="Oval 153"/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0" name="Oval 154"/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1" name="Oval 155"/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2" name="Oval 156"/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3" name="Oval 157"/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4" name="Oval 158"/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5" name="Oval 159"/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6" name="Oval 160"/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7" name="Oval 161"/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8" name="Oval 162"/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9" name="Oval 163"/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62" name="Rectangle 164"/>
          <p:cNvSpPr>
            <a:spLocks noChangeArrowheads="1"/>
          </p:cNvSpPr>
          <p:nvPr/>
        </p:nvSpPr>
        <p:spPr bwMode="auto">
          <a:xfrm>
            <a:off x="5943600" y="4191000"/>
            <a:ext cx="21558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AS Path = 3549 7018 88</a:t>
            </a:r>
          </a:p>
        </p:txBody>
      </p:sp>
      <p:grpSp>
        <p:nvGrpSpPr>
          <p:cNvPr id="134163" name="Group 165"/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134183" name="Group 166"/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134196" name="Oval 167"/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7" name="Oval 168"/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8" name="Oval 169"/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9" name="Oval 170"/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0" name="Oval 171"/>
              <p:cNvSpPr>
                <a:spLocks noChangeArrowheads="1"/>
              </p:cNvSpPr>
              <p:nvPr/>
            </p:nvSpPr>
            <p:spPr bwMode="auto">
              <a:xfrm>
                <a:off x="276" y="3188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1" name="Oval 172"/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2" name="Oval 173"/>
              <p:cNvSpPr>
                <a:spLocks noChangeArrowheads="1"/>
              </p:cNvSpPr>
              <p:nvPr/>
            </p:nvSpPr>
            <p:spPr bwMode="auto">
              <a:xfrm>
                <a:off x="1358" y="3216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3" name="Oval 174"/>
              <p:cNvSpPr>
                <a:spLocks noChangeArrowheads="1"/>
              </p:cNvSpPr>
              <p:nvPr/>
            </p:nvSpPr>
            <p:spPr bwMode="auto">
              <a:xfrm>
                <a:off x="359" y="3324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4" name="Oval 175"/>
              <p:cNvSpPr>
                <a:spLocks noChangeArrowheads="1"/>
              </p:cNvSpPr>
              <p:nvPr/>
            </p:nvSpPr>
            <p:spPr bwMode="auto">
              <a:xfrm>
                <a:off x="1399" y="3537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5" name="Oval 176"/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6" name="Oval 177"/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4" name="Group 178"/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134185" name="Oval 179"/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Oval 180"/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Oval 181"/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8" name="Oval 182"/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9" name="Oval 183"/>
              <p:cNvSpPr>
                <a:spLocks noChangeArrowheads="1"/>
              </p:cNvSpPr>
              <p:nvPr/>
            </p:nvSpPr>
            <p:spPr bwMode="auto">
              <a:xfrm>
                <a:off x="244" y="3188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0" name="Oval 184"/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1" name="Oval 185"/>
              <p:cNvSpPr>
                <a:spLocks noChangeArrowheads="1"/>
              </p:cNvSpPr>
              <p:nvPr/>
            </p:nvSpPr>
            <p:spPr bwMode="auto">
              <a:xfrm>
                <a:off x="1326" y="3216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2" name="Oval 186"/>
              <p:cNvSpPr>
                <a:spLocks noChangeArrowheads="1"/>
              </p:cNvSpPr>
              <p:nvPr/>
            </p:nvSpPr>
            <p:spPr bwMode="auto">
              <a:xfrm>
                <a:off x="327" y="3324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3" name="Oval 187"/>
              <p:cNvSpPr>
                <a:spLocks noChangeArrowheads="1"/>
              </p:cNvSpPr>
              <p:nvPr/>
            </p:nvSpPr>
            <p:spPr bwMode="auto">
              <a:xfrm>
                <a:off x="1368" y="3537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4" name="Oval 188"/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5" name="Oval 189"/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64" name="Rectangle 190"/>
          <p:cNvSpPr>
            <a:spLocks noChangeArrowheads="1"/>
          </p:cNvSpPr>
          <p:nvPr/>
        </p:nvSpPr>
        <p:spPr bwMode="auto">
          <a:xfrm>
            <a:off x="736600" y="5246688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b="0">
                <a:latin typeface="Arial Black" charset="0"/>
              </a:rPr>
              <a:t>AS 88</a:t>
            </a:r>
          </a:p>
        </p:txBody>
      </p:sp>
      <p:sp>
        <p:nvSpPr>
          <p:cNvPr id="134165" name="Rectangle 191"/>
          <p:cNvSpPr>
            <a:spLocks noChangeArrowheads="1"/>
          </p:cNvSpPr>
          <p:nvPr/>
        </p:nvSpPr>
        <p:spPr bwMode="auto">
          <a:xfrm>
            <a:off x="381000" y="5867400"/>
            <a:ext cx="187960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>
                <a:solidFill>
                  <a:schemeClr val="bg1"/>
                </a:solidFill>
                <a:latin typeface="Arial" charset="0"/>
              </a:rPr>
              <a:t>128.112.0.0/16</a:t>
            </a:r>
          </a:p>
        </p:txBody>
      </p:sp>
      <p:sp>
        <p:nvSpPr>
          <p:cNvPr id="134166" name="Rectangle 192"/>
          <p:cNvSpPr>
            <a:spLocks noChangeArrowheads="1"/>
          </p:cNvSpPr>
          <p:nvPr/>
        </p:nvSpPr>
        <p:spPr bwMode="auto">
          <a:xfrm>
            <a:off x="685800" y="5562600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Princeton</a:t>
            </a:r>
          </a:p>
        </p:txBody>
      </p:sp>
      <p:sp>
        <p:nvSpPr>
          <p:cNvPr id="134167" name="Rectangle 193"/>
          <p:cNvSpPr>
            <a:spLocks noChangeArrowheads="1"/>
          </p:cNvSpPr>
          <p:nvPr/>
        </p:nvSpPr>
        <p:spPr bwMode="auto">
          <a:xfrm>
            <a:off x="457200" y="6324600"/>
            <a:ext cx="2070100" cy="33655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bg1"/>
                </a:solidFill>
                <a:latin typeface="Arial Black" charset="0"/>
              </a:rPr>
              <a:t>Prefix Originated</a:t>
            </a:r>
          </a:p>
        </p:txBody>
      </p:sp>
      <p:sp>
        <p:nvSpPr>
          <p:cNvPr id="134168" name="Rectangle 194"/>
          <p:cNvSpPr>
            <a:spLocks noChangeArrowheads="1"/>
          </p:cNvSpPr>
          <p:nvPr/>
        </p:nvSpPr>
        <p:spPr bwMode="auto">
          <a:xfrm>
            <a:off x="6858000" y="2895600"/>
            <a:ext cx="176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 12654</a:t>
            </a:r>
          </a:p>
        </p:txBody>
      </p:sp>
      <p:sp>
        <p:nvSpPr>
          <p:cNvPr id="134169" name="Rectangle 195"/>
          <p:cNvSpPr>
            <a:spLocks noChangeArrowheads="1"/>
          </p:cNvSpPr>
          <p:nvPr/>
        </p:nvSpPr>
        <p:spPr bwMode="auto">
          <a:xfrm>
            <a:off x="7239000" y="3276600"/>
            <a:ext cx="1171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RIPE NCC</a:t>
            </a:r>
          </a:p>
          <a:p>
            <a:pPr algn="l" eaLnBrk="0" hangingPunct="0"/>
            <a:r>
              <a:rPr lang="en-US" sz="1400">
                <a:latin typeface="Arial" charset="0"/>
              </a:rPr>
              <a:t>RIS project </a:t>
            </a:r>
          </a:p>
        </p:txBody>
      </p:sp>
      <p:sp>
        <p:nvSpPr>
          <p:cNvPr id="134170" name="Rectangle 196"/>
          <p:cNvSpPr>
            <a:spLocks noChangeArrowheads="1"/>
          </p:cNvSpPr>
          <p:nvPr/>
        </p:nvSpPr>
        <p:spPr bwMode="auto">
          <a:xfrm>
            <a:off x="6781800" y="609600"/>
            <a:ext cx="1568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</a:rPr>
              <a:t>AS 1129</a:t>
            </a:r>
          </a:p>
        </p:txBody>
      </p:sp>
      <p:sp>
        <p:nvSpPr>
          <p:cNvPr id="134171" name="Rectangle 197"/>
          <p:cNvSpPr>
            <a:spLocks noChangeArrowheads="1"/>
          </p:cNvSpPr>
          <p:nvPr/>
        </p:nvSpPr>
        <p:spPr bwMode="auto">
          <a:xfrm>
            <a:off x="6934200" y="1143000"/>
            <a:ext cx="140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Global Access</a:t>
            </a:r>
          </a:p>
        </p:txBody>
      </p:sp>
      <p:sp>
        <p:nvSpPr>
          <p:cNvPr id="134172" name="Rectangle 198"/>
          <p:cNvSpPr>
            <a:spLocks noChangeArrowheads="1"/>
          </p:cNvSpPr>
          <p:nvPr/>
        </p:nvSpPr>
        <p:spPr bwMode="auto">
          <a:xfrm>
            <a:off x="3048000" y="3352800"/>
            <a:ext cx="1711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AS Path = 7018 88</a:t>
            </a:r>
          </a:p>
        </p:txBody>
      </p:sp>
      <p:sp>
        <p:nvSpPr>
          <p:cNvPr id="134173" name="Rectangle 199"/>
          <p:cNvSpPr>
            <a:spLocks noChangeArrowheads="1"/>
          </p:cNvSpPr>
          <p:nvPr/>
        </p:nvSpPr>
        <p:spPr bwMode="auto">
          <a:xfrm>
            <a:off x="130175" y="2057400"/>
            <a:ext cx="21558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AS Path = 1239 7018 88</a:t>
            </a:r>
          </a:p>
        </p:txBody>
      </p:sp>
      <p:sp>
        <p:nvSpPr>
          <p:cNvPr id="134174" name="Rectangle 200"/>
          <p:cNvSpPr>
            <a:spLocks noChangeArrowheads="1"/>
          </p:cNvSpPr>
          <p:nvPr/>
        </p:nvSpPr>
        <p:spPr bwMode="auto">
          <a:xfrm>
            <a:off x="5224463" y="1930400"/>
            <a:ext cx="3046412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AS Path = 1129 1755 1239 7018 88</a:t>
            </a:r>
          </a:p>
        </p:txBody>
      </p:sp>
      <p:sp>
        <p:nvSpPr>
          <p:cNvPr id="134175" name="AutoShape 201"/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AutoShape 202"/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AutoShape 203"/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AutoShape 204"/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AutoShape 205"/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AutoShape 206"/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AutoShape 207"/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Rectangle 208"/>
          <p:cNvSpPr>
            <a:spLocks noChangeArrowheads="1"/>
          </p:cNvSpPr>
          <p:nvPr/>
        </p:nvSpPr>
        <p:spPr bwMode="auto">
          <a:xfrm>
            <a:off x="3765550" y="952500"/>
            <a:ext cx="2600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128.112.0.0/16</a:t>
            </a:r>
          </a:p>
          <a:p>
            <a:pPr algn="l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AS Path = 1755 1239 7018 88</a:t>
            </a:r>
          </a:p>
        </p:txBody>
      </p:sp>
    </p:spTree>
    <p:extLst>
      <p:ext uri="{BB962C8B-B14F-4D97-AF65-F5344CB8AC3E}">
        <p14:creationId xmlns:p14="http://schemas.microsoft.com/office/powerpoint/2010/main" val="239395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49545C-A4CD-E749-959B-A34154EA4FE8}" type="slidenum">
              <a:rPr lang="en-US" sz="1400" b="0">
                <a:latin typeface="Times New Roman" charset="0"/>
              </a:rPr>
              <a:pPr eaLnBrk="1" hangingPunct="1"/>
              <a:t>75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Local Preference attribute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114800" cy="4495800"/>
          </a:xfrm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Policy choice between different AS paths</a:t>
            </a:r>
          </a:p>
          <a:p>
            <a:pPr marL="342900" indent="-342900">
              <a:buFontTx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marL="342900" indent="-342900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The higher the value the more preferred</a:t>
            </a:r>
          </a:p>
          <a:p>
            <a:pPr marL="342900" indent="-342900">
              <a:buFontTx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marL="342900" indent="-342900">
              <a:buFontTx/>
              <a:buNone/>
            </a:pPr>
            <a:r>
              <a:rPr lang="en-US" sz="2400">
                <a:latin typeface="Arial" charset="0"/>
                <a:cs typeface="Arial" charset="0"/>
              </a:rPr>
              <a:t>Carried by IBGP, local to the AS.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36198" name="Oval 4"/>
          <p:cNvSpPr>
            <a:spLocks noChangeArrowheads="1"/>
          </p:cNvSpPr>
          <p:nvPr/>
        </p:nvSpPr>
        <p:spPr bwMode="auto">
          <a:xfrm>
            <a:off x="6477000" y="3810000"/>
            <a:ext cx="7620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Text Box 5"/>
          <p:cNvSpPr txBox="1">
            <a:spLocks noChangeArrowheads="1"/>
          </p:cNvSpPr>
          <p:nvPr/>
        </p:nvSpPr>
        <p:spPr bwMode="auto">
          <a:xfrm>
            <a:off x="6584950" y="394652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AS4</a:t>
            </a:r>
          </a:p>
        </p:txBody>
      </p:sp>
      <p:sp>
        <p:nvSpPr>
          <p:cNvPr id="136200" name="Oval 6"/>
          <p:cNvSpPr>
            <a:spLocks noChangeArrowheads="1"/>
          </p:cNvSpPr>
          <p:nvPr/>
        </p:nvSpPr>
        <p:spPr bwMode="auto">
          <a:xfrm>
            <a:off x="5410200" y="3048000"/>
            <a:ext cx="7620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Text Box 7"/>
          <p:cNvSpPr txBox="1">
            <a:spLocks noChangeArrowheads="1"/>
          </p:cNvSpPr>
          <p:nvPr/>
        </p:nvSpPr>
        <p:spPr bwMode="auto">
          <a:xfrm>
            <a:off x="5518150" y="318452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AS2</a:t>
            </a:r>
          </a:p>
        </p:txBody>
      </p:sp>
      <p:sp>
        <p:nvSpPr>
          <p:cNvPr id="136202" name="Oval 8"/>
          <p:cNvSpPr>
            <a:spLocks noChangeArrowheads="1"/>
          </p:cNvSpPr>
          <p:nvPr/>
        </p:nvSpPr>
        <p:spPr bwMode="auto">
          <a:xfrm>
            <a:off x="7467600" y="2971800"/>
            <a:ext cx="7620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3" name="Text Box 9"/>
          <p:cNvSpPr txBox="1">
            <a:spLocks noChangeArrowheads="1"/>
          </p:cNvSpPr>
          <p:nvPr/>
        </p:nvSpPr>
        <p:spPr bwMode="auto">
          <a:xfrm>
            <a:off x="7575550" y="310832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AS3</a:t>
            </a:r>
          </a:p>
        </p:txBody>
      </p:sp>
      <p:sp>
        <p:nvSpPr>
          <p:cNvPr id="136204" name="Oval 10"/>
          <p:cNvSpPr>
            <a:spLocks noChangeArrowheads="1"/>
          </p:cNvSpPr>
          <p:nvPr/>
        </p:nvSpPr>
        <p:spPr bwMode="auto">
          <a:xfrm>
            <a:off x="6400800" y="2133600"/>
            <a:ext cx="7620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Text Box 11"/>
          <p:cNvSpPr txBox="1">
            <a:spLocks noChangeArrowheads="1"/>
          </p:cNvSpPr>
          <p:nvPr/>
        </p:nvSpPr>
        <p:spPr bwMode="auto">
          <a:xfrm>
            <a:off x="6508750" y="227012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AS1</a:t>
            </a:r>
          </a:p>
        </p:txBody>
      </p:sp>
      <p:sp>
        <p:nvSpPr>
          <p:cNvPr id="136206" name="Line 12"/>
          <p:cNvSpPr>
            <a:spLocks noChangeShapeType="1"/>
          </p:cNvSpPr>
          <p:nvPr/>
        </p:nvSpPr>
        <p:spPr bwMode="auto">
          <a:xfrm flipH="1">
            <a:off x="6019800" y="2590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Line 13"/>
          <p:cNvSpPr>
            <a:spLocks noChangeShapeType="1"/>
          </p:cNvSpPr>
          <p:nvPr/>
        </p:nvSpPr>
        <p:spPr bwMode="auto">
          <a:xfrm flipH="1">
            <a:off x="7162800" y="3505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Line 14"/>
          <p:cNvSpPr>
            <a:spLocks noChangeShapeType="1"/>
          </p:cNvSpPr>
          <p:nvPr/>
        </p:nvSpPr>
        <p:spPr bwMode="auto">
          <a:xfrm>
            <a:off x="6019800" y="3581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Line 15"/>
          <p:cNvSpPr>
            <a:spLocks noChangeShapeType="1"/>
          </p:cNvSpPr>
          <p:nvPr/>
        </p:nvSpPr>
        <p:spPr bwMode="auto">
          <a:xfrm>
            <a:off x="7086600" y="2590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0" name="Text Box 16"/>
          <p:cNvSpPr txBox="1">
            <a:spLocks noChangeArrowheads="1"/>
          </p:cNvSpPr>
          <p:nvPr/>
        </p:nvSpPr>
        <p:spPr bwMode="auto">
          <a:xfrm>
            <a:off x="7086600" y="1447800"/>
            <a:ext cx="1308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140.20.1.0/24</a:t>
            </a:r>
          </a:p>
        </p:txBody>
      </p:sp>
      <p:sp>
        <p:nvSpPr>
          <p:cNvPr id="136211" name="Rectangle 17"/>
          <p:cNvSpPr>
            <a:spLocks noChangeArrowheads="1"/>
          </p:cNvSpPr>
          <p:nvPr/>
        </p:nvSpPr>
        <p:spPr bwMode="auto">
          <a:xfrm>
            <a:off x="7086600" y="14478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2" name="Line 18"/>
          <p:cNvSpPr>
            <a:spLocks noChangeShapeType="1"/>
          </p:cNvSpPr>
          <p:nvPr/>
        </p:nvSpPr>
        <p:spPr bwMode="auto">
          <a:xfrm flipH="1">
            <a:off x="6934200" y="1828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4572000" y="5010150"/>
          <a:ext cx="50673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35" name="Document" r:id="rId4" imgW="5074920" imgH="1475232" progId="Word.Document.8">
                  <p:embed/>
                </p:oleObj>
              </mc:Choice>
              <mc:Fallback>
                <p:oleObj name="Document" r:id="rId4" imgW="5074920" imgH="1475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10150"/>
                        <a:ext cx="50673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13" name="Text Box 20"/>
          <p:cNvSpPr txBox="1">
            <a:spLocks noChangeArrowheads="1"/>
          </p:cNvSpPr>
          <p:nvPr/>
        </p:nvSpPr>
        <p:spPr bwMode="auto">
          <a:xfrm>
            <a:off x="4556125" y="4343400"/>
            <a:ext cx="169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 i="1">
                <a:latin typeface="Times New Roman" charset="0"/>
              </a:rPr>
              <a:t>BGP table at AS4:</a:t>
            </a:r>
            <a:endParaRPr lang="en-US" sz="16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3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7E9C14-E0B4-4C45-B068-F126C3B4BDAB}" type="slidenum">
              <a:rPr lang="en-US" sz="1400" b="0">
                <a:latin typeface="Times New Roman" charset="0"/>
              </a:rPr>
              <a:pPr eaLnBrk="1" hangingPunct="1"/>
              <a:t>76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Internal BGP and Local Preference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Example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Both routers prefer the path through AS 100 on the left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… even though the right router learns an external path</a:t>
            </a:r>
          </a:p>
        </p:txBody>
      </p:sp>
      <p:sp>
        <p:nvSpPr>
          <p:cNvPr id="1659908" name="Rectangle 4"/>
          <p:cNvSpPr>
            <a:spLocks noChangeArrowheads="1"/>
          </p:cNvSpPr>
          <p:nvPr/>
        </p:nvSpPr>
        <p:spPr bwMode="auto">
          <a:xfrm rot="10800000">
            <a:off x="1066800" y="2768600"/>
            <a:ext cx="7086600" cy="381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400" b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1981200" y="3302000"/>
            <a:ext cx="1208088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6"/>
          <p:cNvSpPr>
            <a:spLocks noChangeArrowheads="1"/>
          </p:cNvSpPr>
          <p:nvPr/>
        </p:nvSpPr>
        <p:spPr bwMode="auto">
          <a:xfrm>
            <a:off x="6248400" y="3302000"/>
            <a:ext cx="1281113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7"/>
          <p:cNvSpPr>
            <a:spLocks noChangeArrowheads="1"/>
          </p:cNvSpPr>
          <p:nvPr/>
        </p:nvSpPr>
        <p:spPr bwMode="auto">
          <a:xfrm>
            <a:off x="4038600" y="2921000"/>
            <a:ext cx="1143000" cy="838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8"/>
          <p:cNvSpPr>
            <a:spLocks noChangeArrowheads="1"/>
          </p:cNvSpPr>
          <p:nvPr/>
        </p:nvSpPr>
        <p:spPr bwMode="auto">
          <a:xfrm>
            <a:off x="2057400" y="5130800"/>
            <a:ext cx="5334000" cy="12954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Line 9"/>
          <p:cNvSpPr>
            <a:spLocks noChangeShapeType="1"/>
          </p:cNvSpPr>
          <p:nvPr/>
        </p:nvSpPr>
        <p:spPr bwMode="auto">
          <a:xfrm flipH="1">
            <a:off x="2819400" y="58166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1" name="Line 10"/>
          <p:cNvSpPr>
            <a:spLocks noChangeShapeType="1"/>
          </p:cNvSpPr>
          <p:nvPr/>
        </p:nvSpPr>
        <p:spPr bwMode="auto">
          <a:xfrm flipH="1">
            <a:off x="2743200" y="5740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2" name="Text Box 11"/>
          <p:cNvSpPr txBox="1">
            <a:spLocks noChangeArrowheads="1"/>
          </p:cNvSpPr>
          <p:nvPr/>
        </p:nvSpPr>
        <p:spPr bwMode="auto">
          <a:xfrm>
            <a:off x="4267200" y="57546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FF0000"/>
                </a:solidFill>
                <a:latin typeface="Arial" charset="0"/>
              </a:rPr>
              <a:t>I-BGP</a:t>
            </a:r>
          </a:p>
        </p:txBody>
      </p:sp>
      <p:sp>
        <p:nvSpPr>
          <p:cNvPr id="138253" name="Text Box 12"/>
          <p:cNvSpPr txBox="1">
            <a:spLocks noChangeArrowheads="1"/>
          </p:cNvSpPr>
          <p:nvPr/>
        </p:nvSpPr>
        <p:spPr bwMode="auto">
          <a:xfrm>
            <a:off x="2046288" y="6148388"/>
            <a:ext cx="766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b="0">
                <a:solidFill>
                  <a:srgbClr val="000000"/>
                </a:solidFill>
                <a:latin typeface="Arial" charset="0"/>
              </a:rPr>
              <a:t>AS 256</a:t>
            </a:r>
          </a:p>
        </p:txBody>
      </p:sp>
      <p:sp>
        <p:nvSpPr>
          <p:cNvPr id="138254" name="Text Box 13"/>
          <p:cNvSpPr txBox="1">
            <a:spLocks noChangeArrowheads="1"/>
          </p:cNvSpPr>
          <p:nvPr/>
        </p:nvSpPr>
        <p:spPr bwMode="auto">
          <a:xfrm>
            <a:off x="6781800" y="3884613"/>
            <a:ext cx="684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200" b="0">
                <a:solidFill>
                  <a:srgbClr val="000000"/>
                </a:solidFill>
                <a:latin typeface="Arial" charset="0"/>
              </a:rPr>
              <a:t>AS 300</a:t>
            </a:r>
          </a:p>
        </p:txBody>
      </p:sp>
      <p:sp>
        <p:nvSpPr>
          <p:cNvPr id="138255" name="Text Box 14"/>
          <p:cNvSpPr txBox="1">
            <a:spLocks noChangeArrowheads="1"/>
          </p:cNvSpPr>
          <p:nvPr/>
        </p:nvSpPr>
        <p:spPr bwMode="auto">
          <a:xfrm>
            <a:off x="2533650" y="5197475"/>
            <a:ext cx="154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Local Pref = 100</a:t>
            </a:r>
          </a:p>
        </p:txBody>
      </p:sp>
      <p:sp>
        <p:nvSpPr>
          <p:cNvPr id="138256" name="Text Box 15"/>
          <p:cNvSpPr txBox="1">
            <a:spLocks noChangeArrowheads="1"/>
          </p:cNvSpPr>
          <p:nvPr/>
        </p:nvSpPr>
        <p:spPr bwMode="auto">
          <a:xfrm>
            <a:off x="5262563" y="5195888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000000"/>
                </a:solidFill>
                <a:latin typeface="Arial" charset="0"/>
              </a:rPr>
              <a:t>Local Pref = 90</a:t>
            </a:r>
          </a:p>
        </p:txBody>
      </p:sp>
      <p:sp>
        <p:nvSpPr>
          <p:cNvPr id="138257" name="Text Box 16"/>
          <p:cNvSpPr txBox="1">
            <a:spLocks noChangeArrowheads="1"/>
          </p:cNvSpPr>
          <p:nvPr/>
        </p:nvSpPr>
        <p:spPr bwMode="auto">
          <a:xfrm>
            <a:off x="2514600" y="3884613"/>
            <a:ext cx="684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200" b="0">
                <a:solidFill>
                  <a:srgbClr val="000000"/>
                </a:solidFill>
                <a:latin typeface="Arial" charset="0"/>
              </a:rPr>
              <a:t>AS 100</a:t>
            </a:r>
          </a:p>
        </p:txBody>
      </p:sp>
      <p:sp>
        <p:nvSpPr>
          <p:cNvPr id="138258" name="Text Box 17"/>
          <p:cNvSpPr txBox="1">
            <a:spLocks noChangeArrowheads="1"/>
          </p:cNvSpPr>
          <p:nvPr/>
        </p:nvSpPr>
        <p:spPr bwMode="auto">
          <a:xfrm>
            <a:off x="4498975" y="3530600"/>
            <a:ext cx="684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200" b="0">
                <a:solidFill>
                  <a:srgbClr val="000000"/>
                </a:solidFill>
                <a:latin typeface="Arial" charset="0"/>
              </a:rPr>
              <a:t>AS 200</a:t>
            </a:r>
          </a:p>
        </p:txBody>
      </p:sp>
      <p:sp>
        <p:nvSpPr>
          <p:cNvPr id="138259" name="Line 18"/>
          <p:cNvSpPr>
            <a:spLocks noChangeShapeType="1"/>
          </p:cNvSpPr>
          <p:nvPr/>
        </p:nvSpPr>
        <p:spPr bwMode="auto">
          <a:xfrm>
            <a:off x="2514600" y="391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0" name="Line 19"/>
          <p:cNvSpPr>
            <a:spLocks noChangeShapeType="1"/>
          </p:cNvSpPr>
          <p:nvPr/>
        </p:nvSpPr>
        <p:spPr bwMode="auto">
          <a:xfrm>
            <a:off x="6781800" y="391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1" name="Line 20"/>
          <p:cNvSpPr>
            <a:spLocks noChangeShapeType="1"/>
          </p:cNvSpPr>
          <p:nvPr/>
        </p:nvSpPr>
        <p:spPr bwMode="auto">
          <a:xfrm flipV="1">
            <a:off x="2743200" y="32258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21"/>
          <p:cNvSpPr>
            <a:spLocks noChangeShapeType="1"/>
          </p:cNvSpPr>
          <p:nvPr/>
        </p:nvSpPr>
        <p:spPr bwMode="auto">
          <a:xfrm>
            <a:off x="4800600" y="32258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8263" name="Picture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522663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4" name="Picture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99243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5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530600"/>
            <a:ext cx="750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6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5487988"/>
            <a:ext cx="750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7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487988"/>
            <a:ext cx="750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68" name="Line 27"/>
          <p:cNvSpPr>
            <a:spLocks noChangeShapeType="1"/>
          </p:cNvSpPr>
          <p:nvPr/>
        </p:nvSpPr>
        <p:spPr bwMode="auto">
          <a:xfrm flipV="1">
            <a:off x="1652588" y="3775075"/>
            <a:ext cx="0" cy="2303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2F4A72-1B27-8F4C-91B5-838A2593DD76}" type="slidenum">
              <a:rPr lang="en-US" sz="1400" b="0">
                <a:latin typeface="Times New Roman" charset="0"/>
              </a:rPr>
              <a:pPr eaLnBrk="1" hangingPunct="1"/>
              <a:t>77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Origin attribute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Who originated the announcement?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Where was a prefix </a:t>
            </a:r>
            <a:r>
              <a:rPr lang="en-US" sz="2400" i="1">
                <a:latin typeface="Arial" charset="0"/>
                <a:cs typeface="Arial" charset="0"/>
              </a:rPr>
              <a:t>injected</a:t>
            </a:r>
            <a:r>
              <a:rPr lang="en-US" sz="2400">
                <a:latin typeface="Arial" charset="0"/>
                <a:cs typeface="Arial" charset="0"/>
              </a:rPr>
              <a:t> into BGP?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IGP, BGP or Incomplete (often used for static routes)</a:t>
            </a:r>
          </a:p>
        </p:txBody>
      </p:sp>
    </p:spTree>
    <p:extLst>
      <p:ext uri="{BB962C8B-B14F-4D97-AF65-F5344CB8AC3E}">
        <p14:creationId xmlns:p14="http://schemas.microsoft.com/office/powerpoint/2010/main" val="28640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EDC9BA-F04D-DF42-ACD7-8828FF6747AD}" type="slidenum">
              <a:rPr lang="en-US" sz="1400" b="0">
                <a:latin typeface="Times New Roman" charset="0"/>
              </a:rPr>
              <a:pPr eaLnBrk="1" hangingPunct="1"/>
              <a:t>78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Multi-Exit Discriminator (MED) attr.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4267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When ASes interconnected via 2 or more links</a:t>
            </a:r>
          </a:p>
          <a:p>
            <a:pPr marL="342900" indent="-342900">
              <a:lnSpc>
                <a:spcPct val="90000"/>
              </a:lnSpc>
            </a:pPr>
            <a:endParaRPr lang="en-US" sz="200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AS announcing prefix sets MED (AS2 in picture)</a:t>
            </a:r>
          </a:p>
          <a:p>
            <a:pPr marL="342900" indent="-342900">
              <a:lnSpc>
                <a:spcPct val="90000"/>
              </a:lnSpc>
            </a:pPr>
            <a:endParaRPr lang="en-US" sz="200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AS receiving prefix uses MED to select link</a:t>
            </a:r>
          </a:p>
          <a:p>
            <a:pPr marL="342900" indent="-342900">
              <a:lnSpc>
                <a:spcPct val="90000"/>
              </a:lnSpc>
            </a:pPr>
            <a:endParaRPr lang="en-US" sz="2000"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A way to specify how close a prefix is to the link it is announced on</a:t>
            </a:r>
          </a:p>
        </p:txBody>
      </p:sp>
      <p:sp>
        <p:nvSpPr>
          <p:cNvPr id="142341" name="Oval 4"/>
          <p:cNvSpPr>
            <a:spLocks noChangeArrowheads="1"/>
          </p:cNvSpPr>
          <p:nvPr/>
        </p:nvSpPr>
        <p:spPr bwMode="auto">
          <a:xfrm>
            <a:off x="5105400" y="1828800"/>
            <a:ext cx="3124200" cy="990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>
              <a:latin typeface="Times New Roman" charset="0"/>
            </a:endParaRPr>
          </a:p>
        </p:txBody>
      </p:sp>
      <p:sp>
        <p:nvSpPr>
          <p:cNvPr id="142342" name="Oval 5"/>
          <p:cNvSpPr>
            <a:spLocks noChangeArrowheads="1"/>
          </p:cNvSpPr>
          <p:nvPr/>
        </p:nvSpPr>
        <p:spPr bwMode="auto">
          <a:xfrm>
            <a:off x="5181600" y="3733800"/>
            <a:ext cx="3124200" cy="990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Line 6"/>
          <p:cNvSpPr>
            <a:spLocks noChangeShapeType="1"/>
          </p:cNvSpPr>
          <p:nvPr/>
        </p:nvSpPr>
        <p:spPr bwMode="auto">
          <a:xfrm>
            <a:off x="5562600" y="2590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Line 7"/>
          <p:cNvSpPr>
            <a:spLocks noChangeShapeType="1"/>
          </p:cNvSpPr>
          <p:nvPr/>
        </p:nvSpPr>
        <p:spPr bwMode="auto">
          <a:xfrm>
            <a:off x="7772400" y="2590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Text Box 8"/>
          <p:cNvSpPr txBox="1">
            <a:spLocks noChangeArrowheads="1"/>
          </p:cNvSpPr>
          <p:nvPr/>
        </p:nvSpPr>
        <p:spPr bwMode="auto">
          <a:xfrm>
            <a:off x="4800600" y="2590800"/>
            <a:ext cx="754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Link B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46" name="Text Box 9"/>
          <p:cNvSpPr txBox="1">
            <a:spLocks noChangeArrowheads="1"/>
          </p:cNvSpPr>
          <p:nvPr/>
        </p:nvSpPr>
        <p:spPr bwMode="auto">
          <a:xfrm>
            <a:off x="7772400" y="274320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Times New Roman" charset="0"/>
              </a:rPr>
              <a:t>Link A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47" name="Oval 10"/>
          <p:cNvSpPr>
            <a:spLocks noChangeArrowheads="1"/>
          </p:cNvSpPr>
          <p:nvPr/>
        </p:nvSpPr>
        <p:spPr bwMode="auto">
          <a:xfrm>
            <a:off x="5486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Oval 11"/>
          <p:cNvSpPr>
            <a:spLocks noChangeArrowheads="1"/>
          </p:cNvSpPr>
          <p:nvPr/>
        </p:nvSpPr>
        <p:spPr bwMode="auto">
          <a:xfrm>
            <a:off x="5791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Oval 12"/>
          <p:cNvSpPr>
            <a:spLocks noChangeArrowheads="1"/>
          </p:cNvSpPr>
          <p:nvPr/>
        </p:nvSpPr>
        <p:spPr bwMode="auto">
          <a:xfrm>
            <a:off x="68580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Oval 13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Oval 14"/>
          <p:cNvSpPr>
            <a:spLocks noChangeArrowheads="1"/>
          </p:cNvSpPr>
          <p:nvPr/>
        </p:nvSpPr>
        <p:spPr bwMode="auto">
          <a:xfrm>
            <a:off x="76200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Oval 15"/>
          <p:cNvSpPr>
            <a:spLocks noChangeArrowheads="1"/>
          </p:cNvSpPr>
          <p:nvPr/>
        </p:nvSpPr>
        <p:spPr bwMode="auto">
          <a:xfrm>
            <a:off x="62484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12" name="Freeform 16"/>
          <p:cNvSpPr>
            <a:spLocks/>
          </p:cNvSpPr>
          <p:nvPr/>
        </p:nvSpPr>
        <p:spPr bwMode="auto">
          <a:xfrm>
            <a:off x="7315200" y="3429000"/>
            <a:ext cx="304800" cy="762000"/>
          </a:xfrm>
          <a:custGeom>
            <a:avLst/>
            <a:gdLst>
              <a:gd name="T0" fmla="*/ 0 w 200"/>
              <a:gd name="T1" fmla="*/ 1908616926 h 296"/>
              <a:gd name="T2" fmla="*/ 222967296 w 200"/>
              <a:gd name="T3" fmla="*/ 1908616926 h 296"/>
              <a:gd name="T4" fmla="*/ 334450944 w 200"/>
              <a:gd name="T5" fmla="*/ 1590515392 h 296"/>
              <a:gd name="T6" fmla="*/ 445934592 w 200"/>
              <a:gd name="T7" fmla="*/ 318104108 h 296"/>
              <a:gd name="T8" fmla="*/ 445934592 w 200"/>
              <a:gd name="T9" fmla="*/ 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296"/>
              <a:gd name="T17" fmla="*/ 200 w 200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296">
                <a:moveTo>
                  <a:pt x="0" y="288"/>
                </a:moveTo>
                <a:cubicBezTo>
                  <a:pt x="36" y="292"/>
                  <a:pt x="72" y="296"/>
                  <a:pt x="96" y="288"/>
                </a:cubicBezTo>
                <a:cubicBezTo>
                  <a:pt x="120" y="280"/>
                  <a:pt x="128" y="280"/>
                  <a:pt x="144" y="240"/>
                </a:cubicBezTo>
                <a:cubicBezTo>
                  <a:pt x="160" y="200"/>
                  <a:pt x="184" y="88"/>
                  <a:pt x="192" y="48"/>
                </a:cubicBezTo>
                <a:cubicBezTo>
                  <a:pt x="200" y="8"/>
                  <a:pt x="192" y="8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13" name="Text Box 17"/>
          <p:cNvSpPr txBox="1">
            <a:spLocks noChangeArrowheads="1"/>
          </p:cNvSpPr>
          <p:nvPr/>
        </p:nvSpPr>
        <p:spPr bwMode="auto">
          <a:xfrm>
            <a:off x="6858000" y="3124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solidFill>
                  <a:srgbClr val="FF0000"/>
                </a:solidFill>
                <a:latin typeface="Times New Roman" charset="0"/>
              </a:rPr>
              <a:t>MED=10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2052114" name="Freeform 18"/>
          <p:cNvSpPr>
            <a:spLocks/>
          </p:cNvSpPr>
          <p:nvPr/>
        </p:nvSpPr>
        <p:spPr bwMode="auto">
          <a:xfrm>
            <a:off x="5600700" y="3276600"/>
            <a:ext cx="1714500" cy="1066800"/>
          </a:xfrm>
          <a:custGeom>
            <a:avLst/>
            <a:gdLst>
              <a:gd name="T0" fmla="*/ 2147483647 w 984"/>
              <a:gd name="T1" fmla="*/ 1646502083 h 576"/>
              <a:gd name="T2" fmla="*/ 2147483647 w 984"/>
              <a:gd name="T3" fmla="*/ 1811152292 h 576"/>
              <a:gd name="T4" fmla="*/ 2147483647 w 984"/>
              <a:gd name="T5" fmla="*/ 1975802500 h 576"/>
              <a:gd name="T6" fmla="*/ 1238639131 w 984"/>
              <a:gd name="T7" fmla="*/ 1811152292 h 576"/>
              <a:gd name="T8" fmla="*/ 510028902 w 984"/>
              <a:gd name="T9" fmla="*/ 1646502083 h 576"/>
              <a:gd name="T10" fmla="*/ 72861023 w 984"/>
              <a:gd name="T11" fmla="*/ 1481851875 h 576"/>
              <a:gd name="T12" fmla="*/ 72861023 w 984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4"/>
              <a:gd name="T22" fmla="*/ 0 h 576"/>
              <a:gd name="T23" fmla="*/ 984 w 984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4" h="576">
                <a:moveTo>
                  <a:pt x="984" y="480"/>
                </a:moveTo>
                <a:cubicBezTo>
                  <a:pt x="976" y="496"/>
                  <a:pt x="968" y="512"/>
                  <a:pt x="936" y="528"/>
                </a:cubicBezTo>
                <a:cubicBezTo>
                  <a:pt x="904" y="544"/>
                  <a:pt x="880" y="576"/>
                  <a:pt x="792" y="576"/>
                </a:cubicBezTo>
                <a:cubicBezTo>
                  <a:pt x="704" y="576"/>
                  <a:pt x="512" y="544"/>
                  <a:pt x="408" y="528"/>
                </a:cubicBezTo>
                <a:cubicBezTo>
                  <a:pt x="304" y="512"/>
                  <a:pt x="232" y="496"/>
                  <a:pt x="168" y="480"/>
                </a:cubicBezTo>
                <a:cubicBezTo>
                  <a:pt x="104" y="464"/>
                  <a:pt x="48" y="512"/>
                  <a:pt x="24" y="432"/>
                </a:cubicBezTo>
                <a:cubicBezTo>
                  <a:pt x="0" y="352"/>
                  <a:pt x="24" y="72"/>
                  <a:pt x="24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15" name="Text Box 19"/>
          <p:cNvSpPr txBox="1">
            <a:spLocks noChangeArrowheads="1"/>
          </p:cNvSpPr>
          <p:nvPr/>
        </p:nvSpPr>
        <p:spPr bwMode="auto">
          <a:xfrm>
            <a:off x="5486400" y="29718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solidFill>
                  <a:srgbClr val="FF0000"/>
                </a:solidFill>
                <a:latin typeface="Times New Roman" charset="0"/>
              </a:rPr>
              <a:t>MED=50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57" name="Text Box 20"/>
          <p:cNvSpPr txBox="1">
            <a:spLocks noChangeArrowheads="1"/>
          </p:cNvSpPr>
          <p:nvPr/>
        </p:nvSpPr>
        <p:spPr bwMode="auto">
          <a:xfrm>
            <a:off x="6400800" y="1905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AS1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58" name="Text Box 21"/>
          <p:cNvSpPr txBox="1">
            <a:spLocks noChangeArrowheads="1"/>
          </p:cNvSpPr>
          <p:nvPr/>
        </p:nvSpPr>
        <p:spPr bwMode="auto">
          <a:xfrm>
            <a:off x="6477000" y="3810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AS2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59" name="Oval 22"/>
          <p:cNvSpPr>
            <a:spLocks noChangeArrowheads="1"/>
          </p:cNvSpPr>
          <p:nvPr/>
        </p:nvSpPr>
        <p:spPr bwMode="auto">
          <a:xfrm>
            <a:off x="7391400" y="5486400"/>
            <a:ext cx="6858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Oval 23"/>
          <p:cNvSpPr>
            <a:spLocks noChangeArrowheads="1"/>
          </p:cNvSpPr>
          <p:nvPr/>
        </p:nvSpPr>
        <p:spPr bwMode="auto">
          <a:xfrm>
            <a:off x="5562600" y="5486400"/>
            <a:ext cx="6858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Text Box 24"/>
          <p:cNvSpPr txBox="1">
            <a:spLocks noChangeArrowheads="1"/>
          </p:cNvSpPr>
          <p:nvPr/>
        </p:nvSpPr>
        <p:spPr bwMode="auto">
          <a:xfrm>
            <a:off x="5610225" y="564515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AS4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62" name="Text Box 25"/>
          <p:cNvSpPr txBox="1">
            <a:spLocks noChangeArrowheads="1"/>
          </p:cNvSpPr>
          <p:nvPr/>
        </p:nvSpPr>
        <p:spPr bwMode="auto">
          <a:xfrm>
            <a:off x="7467600" y="56388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latin typeface="Times New Roman" charset="0"/>
              </a:rPr>
              <a:t>AS3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42363" name="Line 26"/>
          <p:cNvSpPr>
            <a:spLocks noChangeShapeType="1"/>
          </p:cNvSpPr>
          <p:nvPr/>
        </p:nvSpPr>
        <p:spPr bwMode="auto">
          <a:xfrm>
            <a:off x="5867400" y="43434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4" name="Line 27"/>
          <p:cNvSpPr>
            <a:spLocks noChangeShapeType="1"/>
          </p:cNvSpPr>
          <p:nvPr/>
        </p:nvSpPr>
        <p:spPr bwMode="auto">
          <a:xfrm>
            <a:off x="7315200" y="4267200"/>
            <a:ext cx="3810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12" grpId="0" animBg="1"/>
      <p:bldP spid="2052113" grpId="0"/>
      <p:bldP spid="2052114" grpId="0" animBg="1"/>
      <p:bldP spid="20521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7A8695-AA3A-E247-9B99-913B603731D7}" type="slidenum">
              <a:rPr lang="en-US" sz="1400" b="0">
                <a:latin typeface="Times New Roman" charset="0"/>
              </a:rPr>
              <a:pPr eaLnBrk="1" hangingPunct="1"/>
              <a:t>79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IGP cost attribute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Used in BGP for hot-potato routing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Each router selects the closest egress point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… based on the path cost in intradomain protocol</a:t>
            </a:r>
          </a:p>
          <a:p>
            <a:r>
              <a:rPr lang="en-US">
                <a:latin typeface="Arial" charset="0"/>
                <a:cs typeface="Arial" charset="0"/>
              </a:rPr>
              <a:t>Somewhat in conflict with MED</a:t>
            </a:r>
          </a:p>
        </p:txBody>
      </p:sp>
      <p:pic>
        <p:nvPicPr>
          <p:cNvPr id="144389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81650"/>
            <a:ext cx="1612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Line 5"/>
          <p:cNvSpPr>
            <a:spLocks noChangeShapeType="1"/>
          </p:cNvSpPr>
          <p:nvPr/>
        </p:nvSpPr>
        <p:spPr bwMode="auto">
          <a:xfrm flipH="1" flipV="1">
            <a:off x="2036763" y="6270625"/>
            <a:ext cx="4222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Text Box 6"/>
          <p:cNvSpPr txBox="1">
            <a:spLocks noChangeArrowheads="1"/>
          </p:cNvSpPr>
          <p:nvPr/>
        </p:nvSpPr>
        <p:spPr bwMode="auto">
          <a:xfrm>
            <a:off x="2459038" y="6156325"/>
            <a:ext cx="142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hot potato</a:t>
            </a:r>
          </a:p>
        </p:txBody>
      </p:sp>
      <p:grpSp>
        <p:nvGrpSpPr>
          <p:cNvPr id="144392" name="Group 7"/>
          <p:cNvGrpSpPr>
            <a:grpSpLocks/>
          </p:cNvGrpSpPr>
          <p:nvPr/>
        </p:nvGrpSpPr>
        <p:grpSpPr bwMode="auto">
          <a:xfrm>
            <a:off x="4225925" y="4197350"/>
            <a:ext cx="4427538" cy="1854200"/>
            <a:chOff x="2910" y="2068"/>
            <a:chExt cx="2789" cy="1168"/>
          </a:xfrm>
        </p:grpSpPr>
        <p:sp>
          <p:nvSpPr>
            <p:cNvPr id="1664008" name="Cloud"/>
            <p:cNvSpPr>
              <a:spLocks noChangeAspect="1" noEditPoints="1" noChangeArrowheads="1"/>
            </p:cNvSpPr>
            <p:nvPr/>
          </p:nvSpPr>
          <p:spPr bwMode="auto">
            <a:xfrm>
              <a:off x="2910" y="2331"/>
              <a:ext cx="2789" cy="90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4396" name="Oval 9"/>
            <p:cNvSpPr>
              <a:spLocks noChangeArrowheads="1"/>
            </p:cNvSpPr>
            <p:nvPr/>
          </p:nvSpPr>
          <p:spPr bwMode="auto">
            <a:xfrm>
              <a:off x="3165" y="2413"/>
              <a:ext cx="202" cy="1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A</a:t>
              </a:r>
            </a:p>
          </p:txBody>
        </p:sp>
        <p:sp>
          <p:nvSpPr>
            <p:cNvPr id="144397" name="Oval 10"/>
            <p:cNvSpPr>
              <a:spLocks noChangeArrowheads="1"/>
            </p:cNvSpPr>
            <p:nvPr/>
          </p:nvSpPr>
          <p:spPr bwMode="auto">
            <a:xfrm>
              <a:off x="5141" y="2320"/>
              <a:ext cx="202" cy="1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B</a:t>
              </a:r>
            </a:p>
          </p:txBody>
        </p:sp>
        <p:sp>
          <p:nvSpPr>
            <p:cNvPr id="144398" name="Oval 11"/>
            <p:cNvSpPr>
              <a:spLocks noChangeArrowheads="1"/>
            </p:cNvSpPr>
            <p:nvPr/>
          </p:nvSpPr>
          <p:spPr bwMode="auto">
            <a:xfrm>
              <a:off x="3879" y="3047"/>
              <a:ext cx="202" cy="1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C</a:t>
              </a:r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3938" y="2480"/>
              <a:ext cx="202" cy="1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D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5305" y="2704"/>
              <a:ext cx="203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G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4419" y="2830"/>
              <a:ext cx="203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3315" y="2877"/>
              <a:ext cx="202" cy="1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F</a:t>
              </a:r>
            </a:p>
          </p:txBody>
        </p:sp>
        <p:sp>
          <p:nvSpPr>
            <p:cNvPr id="144403" name="Line 16"/>
            <p:cNvSpPr>
              <a:spLocks noChangeShapeType="1"/>
            </p:cNvSpPr>
            <p:nvPr/>
          </p:nvSpPr>
          <p:spPr bwMode="auto">
            <a:xfrm flipH="1" flipV="1">
              <a:off x="3276" y="2556"/>
              <a:ext cx="103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4" name="Line 17"/>
            <p:cNvSpPr>
              <a:spLocks noChangeShapeType="1"/>
            </p:cNvSpPr>
            <p:nvPr/>
          </p:nvSpPr>
          <p:spPr bwMode="auto">
            <a:xfrm>
              <a:off x="3484" y="3020"/>
              <a:ext cx="436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5" name="Line 18"/>
            <p:cNvSpPr>
              <a:spLocks noChangeShapeType="1"/>
            </p:cNvSpPr>
            <p:nvPr/>
          </p:nvSpPr>
          <p:spPr bwMode="auto">
            <a:xfrm>
              <a:off x="3403" y="2477"/>
              <a:ext cx="539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6" name="Line 19"/>
            <p:cNvSpPr>
              <a:spLocks noChangeShapeType="1"/>
            </p:cNvSpPr>
            <p:nvPr/>
          </p:nvSpPr>
          <p:spPr bwMode="auto">
            <a:xfrm flipV="1">
              <a:off x="4088" y="2960"/>
              <a:ext cx="371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7" name="Line 20"/>
            <p:cNvSpPr>
              <a:spLocks noChangeShapeType="1"/>
            </p:cNvSpPr>
            <p:nvPr/>
          </p:nvSpPr>
          <p:spPr bwMode="auto">
            <a:xfrm>
              <a:off x="4111" y="2642"/>
              <a:ext cx="288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8" name="Line 21"/>
            <p:cNvSpPr>
              <a:spLocks noChangeShapeType="1"/>
            </p:cNvSpPr>
            <p:nvPr/>
          </p:nvSpPr>
          <p:spPr bwMode="auto">
            <a:xfrm flipV="1">
              <a:off x="4204" y="2406"/>
              <a:ext cx="92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9" name="Line 22"/>
            <p:cNvSpPr>
              <a:spLocks noChangeShapeType="1"/>
            </p:cNvSpPr>
            <p:nvPr/>
          </p:nvSpPr>
          <p:spPr bwMode="auto">
            <a:xfrm flipV="1">
              <a:off x="4621" y="2795"/>
              <a:ext cx="665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0" name="Line 23"/>
            <p:cNvSpPr>
              <a:spLocks noChangeShapeType="1"/>
            </p:cNvSpPr>
            <p:nvPr/>
          </p:nvSpPr>
          <p:spPr bwMode="auto">
            <a:xfrm flipH="1" flipV="1">
              <a:off x="5273" y="2456"/>
              <a:ext cx="11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1" name="Text Box 24"/>
            <p:cNvSpPr txBox="1">
              <a:spLocks noChangeArrowheads="1"/>
            </p:cNvSpPr>
            <p:nvPr/>
          </p:nvSpPr>
          <p:spPr bwMode="auto">
            <a:xfrm>
              <a:off x="3182" y="269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4</a:t>
              </a:r>
            </a:p>
          </p:txBody>
        </p:sp>
        <p:sp>
          <p:nvSpPr>
            <p:cNvPr id="144412" name="Text Box 25"/>
            <p:cNvSpPr txBox="1">
              <a:spLocks noChangeArrowheads="1"/>
            </p:cNvSpPr>
            <p:nvPr/>
          </p:nvSpPr>
          <p:spPr bwMode="auto">
            <a:xfrm>
              <a:off x="3559" y="2835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5</a:t>
              </a:r>
            </a:p>
          </p:txBody>
        </p:sp>
        <p:sp>
          <p:nvSpPr>
            <p:cNvPr id="144413" name="Text Box 26"/>
            <p:cNvSpPr txBox="1">
              <a:spLocks noChangeArrowheads="1"/>
            </p:cNvSpPr>
            <p:nvPr/>
          </p:nvSpPr>
          <p:spPr bwMode="auto">
            <a:xfrm>
              <a:off x="3567" y="2533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3</a:t>
              </a:r>
            </a:p>
          </p:txBody>
        </p:sp>
        <p:sp>
          <p:nvSpPr>
            <p:cNvPr id="144414" name="Text Box 27"/>
            <p:cNvSpPr txBox="1">
              <a:spLocks noChangeArrowheads="1"/>
            </p:cNvSpPr>
            <p:nvPr/>
          </p:nvSpPr>
          <p:spPr bwMode="auto">
            <a:xfrm>
              <a:off x="4449" y="231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9</a:t>
              </a:r>
            </a:p>
          </p:txBody>
        </p:sp>
        <p:sp>
          <p:nvSpPr>
            <p:cNvPr id="144415" name="Text Box 28"/>
            <p:cNvSpPr txBox="1">
              <a:spLocks noChangeArrowheads="1"/>
            </p:cNvSpPr>
            <p:nvPr/>
          </p:nvSpPr>
          <p:spPr bwMode="auto">
            <a:xfrm>
              <a:off x="4262" y="262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3</a:t>
              </a:r>
            </a:p>
          </p:txBody>
        </p:sp>
        <p:sp>
          <p:nvSpPr>
            <p:cNvPr id="144416" name="Text Box 29"/>
            <p:cNvSpPr txBox="1">
              <a:spLocks noChangeArrowheads="1"/>
            </p:cNvSpPr>
            <p:nvPr/>
          </p:nvSpPr>
          <p:spPr bwMode="auto">
            <a:xfrm>
              <a:off x="5309" y="247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4</a:t>
              </a:r>
            </a:p>
          </p:txBody>
        </p:sp>
        <p:sp>
          <p:nvSpPr>
            <p:cNvPr id="144417" name="Text Box 30"/>
            <p:cNvSpPr txBox="1">
              <a:spLocks noChangeArrowheads="1"/>
            </p:cNvSpPr>
            <p:nvPr/>
          </p:nvSpPr>
          <p:spPr bwMode="auto">
            <a:xfrm>
              <a:off x="4892" y="260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10</a:t>
              </a:r>
            </a:p>
          </p:txBody>
        </p:sp>
        <p:sp>
          <p:nvSpPr>
            <p:cNvPr id="144418" name="Line 31"/>
            <p:cNvSpPr>
              <a:spLocks noChangeShapeType="1"/>
            </p:cNvSpPr>
            <p:nvPr/>
          </p:nvSpPr>
          <p:spPr bwMode="auto">
            <a:xfrm flipV="1">
              <a:off x="4604" y="2442"/>
              <a:ext cx="593" cy="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9" name="Text Box 32"/>
            <p:cNvSpPr txBox="1">
              <a:spLocks noChangeArrowheads="1"/>
            </p:cNvSpPr>
            <p:nvPr/>
          </p:nvSpPr>
          <p:spPr bwMode="auto">
            <a:xfrm>
              <a:off x="4665" y="253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8</a:t>
              </a:r>
            </a:p>
          </p:txBody>
        </p:sp>
        <p:sp>
          <p:nvSpPr>
            <p:cNvPr id="144420" name="Text Box 33"/>
            <p:cNvSpPr txBox="1">
              <a:spLocks noChangeArrowheads="1"/>
            </p:cNvSpPr>
            <p:nvPr/>
          </p:nvSpPr>
          <p:spPr bwMode="auto">
            <a:xfrm>
              <a:off x="4139" y="281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Arial" charset="0"/>
                </a:rPr>
                <a:t>8</a:t>
              </a:r>
            </a:p>
          </p:txBody>
        </p:sp>
        <p:sp>
          <p:nvSpPr>
            <p:cNvPr id="144421" name="Oval 34"/>
            <p:cNvSpPr>
              <a:spLocks noChangeArrowheads="1"/>
            </p:cNvSpPr>
            <p:nvPr/>
          </p:nvSpPr>
          <p:spPr bwMode="auto">
            <a:xfrm>
              <a:off x="3159" y="2398"/>
              <a:ext cx="202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A</a:t>
              </a:r>
            </a:p>
          </p:txBody>
        </p:sp>
        <p:sp>
          <p:nvSpPr>
            <p:cNvPr id="144422" name="Oval 35"/>
            <p:cNvSpPr>
              <a:spLocks noChangeArrowheads="1"/>
            </p:cNvSpPr>
            <p:nvPr/>
          </p:nvSpPr>
          <p:spPr bwMode="auto">
            <a:xfrm>
              <a:off x="5141" y="2320"/>
              <a:ext cx="202" cy="1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0">
                  <a:latin typeface="Arial" charset="0"/>
                </a:rPr>
                <a:t>B</a:t>
              </a:r>
            </a:p>
          </p:txBody>
        </p:sp>
        <p:sp>
          <p:nvSpPr>
            <p:cNvPr id="144423" name="Freeform 36"/>
            <p:cNvSpPr>
              <a:spLocks/>
            </p:cNvSpPr>
            <p:nvPr/>
          </p:nvSpPr>
          <p:spPr bwMode="auto">
            <a:xfrm>
              <a:off x="3315" y="2188"/>
              <a:ext cx="713" cy="205"/>
            </a:xfrm>
            <a:custGeom>
              <a:avLst/>
              <a:gdLst>
                <a:gd name="T0" fmla="*/ 0 w 713"/>
                <a:gd name="T1" fmla="*/ 205 h 205"/>
                <a:gd name="T2" fmla="*/ 274 w 713"/>
                <a:gd name="T3" fmla="*/ 23 h 205"/>
                <a:gd name="T4" fmla="*/ 567 w 713"/>
                <a:gd name="T5" fmla="*/ 68 h 205"/>
                <a:gd name="T6" fmla="*/ 713 w 713"/>
                <a:gd name="T7" fmla="*/ 13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3"/>
                <a:gd name="T13" fmla="*/ 0 h 205"/>
                <a:gd name="T14" fmla="*/ 713 w 713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3" h="205">
                  <a:moveTo>
                    <a:pt x="0" y="205"/>
                  </a:moveTo>
                  <a:cubicBezTo>
                    <a:pt x="90" y="125"/>
                    <a:pt x="180" y="46"/>
                    <a:pt x="274" y="23"/>
                  </a:cubicBezTo>
                  <a:cubicBezTo>
                    <a:pt x="368" y="0"/>
                    <a:pt x="494" y="70"/>
                    <a:pt x="567" y="68"/>
                  </a:cubicBezTo>
                  <a:cubicBezTo>
                    <a:pt x="640" y="66"/>
                    <a:pt x="676" y="39"/>
                    <a:pt x="713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4" name="Freeform 37"/>
            <p:cNvSpPr>
              <a:spLocks/>
            </p:cNvSpPr>
            <p:nvPr/>
          </p:nvSpPr>
          <p:spPr bwMode="auto">
            <a:xfrm>
              <a:off x="4430" y="2108"/>
              <a:ext cx="853" cy="212"/>
            </a:xfrm>
            <a:custGeom>
              <a:avLst/>
              <a:gdLst>
                <a:gd name="T0" fmla="*/ 832 w 853"/>
                <a:gd name="T1" fmla="*/ 212 h 212"/>
                <a:gd name="T2" fmla="*/ 714 w 853"/>
                <a:gd name="T3" fmla="*/ 20 h 212"/>
                <a:gd name="T4" fmla="*/ 0 w 853"/>
                <a:gd name="T5" fmla="*/ 93 h 212"/>
                <a:gd name="T6" fmla="*/ 0 60000 65536"/>
                <a:gd name="T7" fmla="*/ 0 60000 65536"/>
                <a:gd name="T8" fmla="*/ 0 60000 65536"/>
                <a:gd name="T9" fmla="*/ 0 w 853"/>
                <a:gd name="T10" fmla="*/ 0 h 212"/>
                <a:gd name="T11" fmla="*/ 853 w 853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3" h="212">
                  <a:moveTo>
                    <a:pt x="832" y="212"/>
                  </a:moveTo>
                  <a:cubicBezTo>
                    <a:pt x="842" y="126"/>
                    <a:pt x="853" y="40"/>
                    <a:pt x="714" y="20"/>
                  </a:cubicBezTo>
                  <a:cubicBezTo>
                    <a:pt x="575" y="0"/>
                    <a:pt x="287" y="46"/>
                    <a:pt x="0" y="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5" name="Text Box 38"/>
            <p:cNvSpPr txBox="1">
              <a:spLocks noChangeArrowheads="1"/>
            </p:cNvSpPr>
            <p:nvPr/>
          </p:nvSpPr>
          <p:spPr bwMode="auto">
            <a:xfrm>
              <a:off x="4043" y="20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latin typeface="Arial" charset="0"/>
                </a:rPr>
                <a:t>dst</a:t>
              </a:r>
            </a:p>
          </p:txBody>
        </p:sp>
      </p:grpSp>
      <p:sp>
        <p:nvSpPr>
          <p:cNvPr id="144393" name="Line 39"/>
          <p:cNvSpPr>
            <a:spLocks noChangeShapeType="1"/>
          </p:cNvSpPr>
          <p:nvPr/>
        </p:nvSpPr>
        <p:spPr bwMode="auto">
          <a:xfrm flipH="1" flipV="1">
            <a:off x="4379913" y="4503738"/>
            <a:ext cx="115887" cy="1306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Line 40"/>
          <p:cNvSpPr>
            <a:spLocks noChangeShapeType="1"/>
          </p:cNvSpPr>
          <p:nvPr/>
        </p:nvSpPr>
        <p:spPr bwMode="auto">
          <a:xfrm flipH="1" flipV="1">
            <a:off x="8412163" y="4235450"/>
            <a:ext cx="269875" cy="13446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F06747-D43C-4447-98ED-C05F5C46D575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Three levels in routing hierarchy</a:t>
            </a:r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Within a single network: to reach </a:t>
            </a:r>
            <a:r>
              <a:rPr lang="en-US" dirty="0">
                <a:latin typeface="Arial" charset="0"/>
                <a:cs typeface="Arial" charset="0"/>
              </a:rPr>
              <a:t>individual hosts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Learning switches (L2)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Intradomain</a:t>
            </a:r>
            <a:r>
              <a:rPr lang="en-US" dirty="0">
                <a:latin typeface="Arial" charset="0"/>
                <a:cs typeface="Arial" charset="0"/>
              </a:rPr>
              <a:t>: routes between </a:t>
            </a:r>
            <a:r>
              <a:rPr lang="en-US" dirty="0" smtClean="0">
                <a:latin typeface="Arial" charset="0"/>
                <a:cs typeface="Arial" charset="0"/>
              </a:rPr>
              <a:t>networks (L3)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Covered in 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previous routing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lectures (DS, LS)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Interdomain</a:t>
            </a:r>
            <a:r>
              <a:rPr lang="en-US" dirty="0">
                <a:latin typeface="Arial" charset="0"/>
                <a:cs typeface="Arial" charset="0"/>
              </a:rPr>
              <a:t>: routes between </a:t>
            </a:r>
            <a:r>
              <a:rPr lang="en-US" dirty="0" err="1" smtClean="0">
                <a:latin typeface="Arial" charset="0"/>
                <a:cs typeface="Arial" charset="0"/>
              </a:rPr>
              <a:t>ASes</a:t>
            </a:r>
            <a:r>
              <a:rPr lang="en-US" dirty="0" smtClean="0">
                <a:latin typeface="Arial" charset="0"/>
                <a:cs typeface="Arial" charset="0"/>
              </a:rPr>
              <a:t> (L3)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Today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lecture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cs typeface="Arial" charset="0"/>
              </a:rPr>
              <a:t>Need a protocol to route between domains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BGP is current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standard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2400" y="5410200"/>
            <a:ext cx="8839200" cy="914400"/>
          </a:xfrm>
          <a:prstGeom prst="wedgeRoundRectCallout">
            <a:avLst>
              <a:gd name="adj1" fmla="val -15332"/>
              <a:gd name="adj2" fmla="val -31764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+mn-lt"/>
              </a:rPr>
              <a:t>Aside: u</a:t>
            </a:r>
            <a:r>
              <a:rPr lang="en-US" sz="2800" dirty="0" smtClean="0">
                <a:latin typeface="+mn-lt"/>
              </a:rPr>
              <a:t>sing IP addresses for both </a:t>
            </a:r>
            <a:r>
              <a:rPr lang="en-US" sz="2800" dirty="0" err="1" smtClean="0">
                <a:latin typeface="+mn-lt"/>
              </a:rPr>
              <a:t>intradomain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and </a:t>
            </a:r>
            <a:r>
              <a:rPr lang="en-US" sz="2800" dirty="0" err="1" smtClean="0">
                <a:latin typeface="+mn-lt"/>
              </a:rPr>
              <a:t>interdomain</a:t>
            </a:r>
            <a:r>
              <a:rPr lang="en-US" sz="2800" dirty="0" smtClean="0">
                <a:latin typeface="+mn-lt"/>
              </a:rPr>
              <a:t> routing is Internet’s biggest mistake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26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7603" grpId="0" build="p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112A8C-4B19-DC41-9133-B3227DB5327E}" type="slidenum">
              <a:rPr lang="en-US" sz="1400" b="0">
                <a:latin typeface="Times New Roman" charset="0"/>
              </a:rPr>
              <a:pPr eaLnBrk="1" hangingPunct="1"/>
              <a:t>80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Lowest Router ID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Last step in route selection decision process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Arbitrary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tiebreaking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But we do sometimes reach this step, so how ties are broken matters</a:t>
            </a:r>
          </a:p>
        </p:txBody>
      </p:sp>
    </p:spTree>
    <p:extLst>
      <p:ext uri="{BB962C8B-B14F-4D97-AF65-F5344CB8AC3E}">
        <p14:creationId xmlns:p14="http://schemas.microsoft.com/office/powerpoint/2010/main" val="31125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B8D092-E766-F14F-A4FE-290E7BDE1964}" type="slidenum">
              <a:rPr lang="en-US" sz="1400" b="0">
                <a:latin typeface="Times New Roman" charset="0"/>
              </a:rPr>
              <a:pPr eaLnBrk="1" hangingPunct="1"/>
              <a:t>81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BGP is essential to the Internet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ties different organizations together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Poses fundamental challenges....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leads to use of path vector approach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...and myriad </a:t>
            </a:r>
            <a:r>
              <a:rPr lang="en-US" dirty="0" smtClean="0">
                <a:latin typeface="Arial" charset="0"/>
                <a:cs typeface="Arial" charset="0"/>
              </a:rPr>
              <a:t>details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 to know: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fundamentals, oscillations, standard policies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8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Internet Needed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Routing Paradigm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idea of routing through networks was well-known before the Internet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Dijkstra's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algorithm 1956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Bellman-Ford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1958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The notion of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autonomous systems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which could implement their own private policies was </a:t>
            </a:r>
            <a:r>
              <a:rPr lang="en-US" dirty="0" smtClean="0">
                <a:latin typeface="Arial" charset="0"/>
                <a:cs typeface="Arial" charset="0"/>
              </a:rPr>
              <a:t>new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BGP </a:t>
            </a:r>
            <a:r>
              <a:rPr lang="en-US" dirty="0">
                <a:latin typeface="Arial" charset="0"/>
                <a:cs typeface="Arial" charset="0"/>
              </a:rPr>
              <a:t>was hastily designed in response to this </a:t>
            </a:r>
            <a:r>
              <a:rPr lang="en-US" dirty="0" smtClean="0">
                <a:latin typeface="Arial" charset="0"/>
                <a:cs typeface="Arial" charset="0"/>
              </a:rPr>
              <a:t>need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Developed 1989-1995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b="1" i="1" dirty="0">
                <a:solidFill>
                  <a:srgbClr val="FF6600"/>
                </a:solidFill>
                <a:latin typeface="Arial" charset="0"/>
                <a:cs typeface="Arial" charset="0"/>
              </a:rPr>
              <a:t>It has mystified us ever since…..</a:t>
            </a: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7423C3-05E1-6C40-90E4-692AA2C5F41D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3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3941</Words>
  <Application>Microsoft Macintosh PowerPoint</Application>
  <PresentationFormat>On-screen Show (4:3)</PresentationFormat>
  <Paragraphs>1063</Paragraphs>
  <Slides>81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cs426</vt:lpstr>
      <vt:lpstr>Visio</vt:lpstr>
      <vt:lpstr>Photo Editor Photo</vt:lpstr>
      <vt:lpstr>Document</vt:lpstr>
      <vt:lpstr>Interdomain Routing</vt:lpstr>
      <vt:lpstr>Gautam will answer questions…..</vt:lpstr>
      <vt:lpstr>Announcements</vt:lpstr>
      <vt:lpstr>Announcements</vt:lpstr>
      <vt:lpstr>Routing</vt:lpstr>
      <vt:lpstr>Internet is more than a single domain…</vt:lpstr>
      <vt:lpstr>Internet: a large number of ASes</vt:lpstr>
      <vt:lpstr>Three levels in routing hierarchy</vt:lpstr>
      <vt:lpstr>Internet Needed New Routing Paradigm</vt:lpstr>
      <vt:lpstr>Design Exercise</vt:lpstr>
      <vt:lpstr>Design exercise</vt:lpstr>
      <vt:lpstr>Design-It-Yourself!</vt:lpstr>
      <vt:lpstr>One proposal</vt:lpstr>
      <vt:lpstr>Why doesn’t Internet use our design?</vt:lpstr>
      <vt:lpstr>Back to Reality</vt:lpstr>
      <vt:lpstr>Who speaks BGP?</vt:lpstr>
      <vt:lpstr>Purpose of BGP</vt:lpstr>
      <vt:lpstr>I-BGP and E-BGP</vt:lpstr>
      <vt:lpstr>In more detail</vt:lpstr>
      <vt:lpstr>Joining BGP and IGP Information</vt:lpstr>
      <vt:lpstr>Some Routers Don’t Need BGP</vt:lpstr>
      <vt:lpstr>Rest of lecture...</vt:lpstr>
      <vt:lpstr>Factors Shaping Interdomain Routing</vt:lpstr>
      <vt:lpstr>1. ASes are autonomous</vt:lpstr>
      <vt:lpstr>2. ASes have business relationships</vt:lpstr>
      <vt:lpstr>  Business Relationships</vt:lpstr>
      <vt:lpstr>   Routing Follows the Money!</vt:lpstr>
      <vt:lpstr>AS-level topology</vt:lpstr>
      <vt:lpstr>What routing algorithm can we use?</vt:lpstr>
      <vt:lpstr>Basic requirements of routing</vt:lpstr>
      <vt:lpstr>Path-Vector Routing</vt:lpstr>
      <vt:lpstr>Faster Loop Detection</vt:lpstr>
      <vt:lpstr>Flexible Policies</vt:lpstr>
      <vt:lpstr>Selection vs Export</vt:lpstr>
      <vt:lpstr>Illustration of Route Advertisements</vt:lpstr>
      <vt:lpstr>Iterative process</vt:lpstr>
      <vt:lpstr>Examples of Standard Policies</vt:lpstr>
      <vt:lpstr>World of Policies Changing</vt:lpstr>
      <vt:lpstr>Issues with Path-Vector Policy Routing</vt:lpstr>
      <vt:lpstr>Reachability</vt:lpstr>
      <vt:lpstr>Security</vt:lpstr>
      <vt:lpstr>Performance Nonissues</vt:lpstr>
      <vt:lpstr>Performance (example)</vt:lpstr>
      <vt:lpstr>Real Performance Issue</vt:lpstr>
      <vt:lpstr>Lack of Isolation: dynamics</vt:lpstr>
      <vt:lpstr>Lack of isolation: routing table size</vt:lpstr>
      <vt:lpstr>Five Minute Break</vt:lpstr>
      <vt:lpstr>What can go wrong?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Persistent Oscillations due to Policies</vt:lpstr>
      <vt:lpstr>Policy Oscillations (cont’d)</vt:lpstr>
      <vt:lpstr>Theoretical Results (in more detail)</vt:lpstr>
      <vt:lpstr>Rest of lecture....</vt:lpstr>
      <vt:lpstr>Border Gateway Protocol (BGP)</vt:lpstr>
      <vt:lpstr>BGP Routing Table</vt:lpstr>
      <vt:lpstr>BGP Operations</vt:lpstr>
      <vt:lpstr>BGP Route Processing</vt:lpstr>
      <vt:lpstr>Selecting the best route</vt:lpstr>
      <vt:lpstr>Attributes</vt:lpstr>
      <vt:lpstr>ASPATH Attribute</vt:lpstr>
      <vt:lpstr>Local Preference attribute</vt:lpstr>
      <vt:lpstr>Internal BGP and Local Preference</vt:lpstr>
      <vt:lpstr>Origin attribute</vt:lpstr>
      <vt:lpstr>Multi-Exit Discriminator (MED) attr.</vt:lpstr>
      <vt:lpstr>IGP cost attribute</vt:lpstr>
      <vt:lpstr>Lowest Router ID</vt:lpstr>
      <vt:lpstr>Summary</vt:lpstr>
    </vt:vector>
  </TitlesOfParts>
  <Company>ICSI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122: Introduction To Communication Networks</dc:title>
  <dc:creator>Vern Paxson</dc:creator>
  <cp:lastModifiedBy>Scott Shenker</cp:lastModifiedBy>
  <cp:revision>449</cp:revision>
  <cp:lastPrinted>2011-10-23T13:45:55Z</cp:lastPrinted>
  <dcterms:created xsi:type="dcterms:W3CDTF">2007-08-31T05:34:37Z</dcterms:created>
  <dcterms:modified xsi:type="dcterms:W3CDTF">2012-10-19T00:38:42Z</dcterms:modified>
</cp:coreProperties>
</file>