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2"/>
  </p:notesMasterIdLst>
  <p:handoutMasterIdLst>
    <p:handoutMasterId r:id="rId83"/>
  </p:handoutMasterIdLst>
  <p:sldIdLst>
    <p:sldId id="459" r:id="rId2"/>
    <p:sldId id="460" r:id="rId3"/>
    <p:sldId id="458" r:id="rId4"/>
    <p:sldId id="502" r:id="rId5"/>
    <p:sldId id="461" r:id="rId6"/>
    <p:sldId id="391" r:id="rId7"/>
    <p:sldId id="483" r:id="rId8"/>
    <p:sldId id="500" r:id="rId9"/>
    <p:sldId id="501" r:id="rId10"/>
    <p:sldId id="417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4" r:id="rId30"/>
    <p:sldId id="445" r:id="rId31"/>
    <p:sldId id="446" r:id="rId32"/>
    <p:sldId id="448" r:id="rId33"/>
    <p:sldId id="449" r:id="rId34"/>
    <p:sldId id="450" r:id="rId35"/>
    <p:sldId id="451" r:id="rId36"/>
    <p:sldId id="452" r:id="rId37"/>
    <p:sldId id="453" r:id="rId38"/>
    <p:sldId id="454" r:id="rId39"/>
    <p:sldId id="504" r:id="rId40"/>
    <p:sldId id="455" r:id="rId41"/>
    <p:sldId id="503" r:id="rId42"/>
    <p:sldId id="462" r:id="rId43"/>
    <p:sldId id="464" r:id="rId44"/>
    <p:sldId id="465" r:id="rId45"/>
    <p:sldId id="332" r:id="rId46"/>
    <p:sldId id="466" r:id="rId47"/>
    <p:sldId id="419" r:id="rId48"/>
    <p:sldId id="321" r:id="rId49"/>
    <p:sldId id="334" r:id="rId50"/>
    <p:sldId id="315" r:id="rId51"/>
    <p:sldId id="316" r:id="rId52"/>
    <p:sldId id="472" r:id="rId53"/>
    <p:sldId id="468" r:id="rId54"/>
    <p:sldId id="480" r:id="rId55"/>
    <p:sldId id="317" r:id="rId56"/>
    <p:sldId id="328" r:id="rId57"/>
    <p:sldId id="329" r:id="rId58"/>
    <p:sldId id="420" r:id="rId59"/>
    <p:sldId id="469" r:id="rId60"/>
    <p:sldId id="336" r:id="rId61"/>
    <p:sldId id="390" r:id="rId62"/>
    <p:sldId id="473" r:id="rId63"/>
    <p:sldId id="354" r:id="rId64"/>
    <p:sldId id="355" r:id="rId65"/>
    <p:sldId id="368" r:id="rId66"/>
    <p:sldId id="481" r:id="rId67"/>
    <p:sldId id="357" r:id="rId68"/>
    <p:sldId id="421" r:id="rId69"/>
    <p:sldId id="360" r:id="rId70"/>
    <p:sldId id="470" r:id="rId71"/>
    <p:sldId id="361" r:id="rId72"/>
    <p:sldId id="467" r:id="rId73"/>
    <p:sldId id="471" r:id="rId74"/>
    <p:sldId id="474" r:id="rId75"/>
    <p:sldId id="475" r:id="rId76"/>
    <p:sldId id="476" r:id="rId77"/>
    <p:sldId id="422" r:id="rId78"/>
    <p:sldId id="477" r:id="rId79"/>
    <p:sldId id="478" r:id="rId80"/>
    <p:sldId id="456" r:id="rId81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1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9B1376B5-6C58-F143-8A82-447503357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3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fld id="{B5EE9F15-1500-F743-838E-222B618D7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7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9DEE11-CF9D-0643-AD09-7655EDD8769C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B0E22D-38DF-774C-AF15-3C892D8C59D1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E82BA-D080-C040-94F7-0973F1F03062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02F694-B5A1-1A4F-86BC-2DFE1793D717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73627B-B18B-6C49-BA45-C571484357A8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EFCCE-CB6B-654F-84DC-7821524CF96E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BAB87-D406-0F44-8290-F6A8A4C49262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AF598D-2F29-1947-85A8-68A56322B021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C7CA94-A3F3-C043-9A58-CD6A7027182A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A417C8-FA05-C346-B414-A6005BE76D9A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complete analogy, Learning Switch is the Old Testament, before we saw the light….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9F15-1500-F743-838E-222B618D7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3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B233AD-DC5F-6D45-827A-0311FBAD6CAA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CB034-6DE4-6E43-84B3-0346EEE76B17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A669FE-8214-A542-9E69-9DAB589A4F46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139286-4E12-3D4E-8F76-CCB8B6750DD6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E84621-4CBB-8E4A-BA65-781EB6A72B20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0CCEE1-F986-5F44-8B65-BEA619D84C6E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7D061-38BC-A449-88FE-42BA3D026CA5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1A92F-F0A8-7D43-9F80-BECED3A7E160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104D89-FAA2-074C-B372-5AF9A697283A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9F15-1500-F743-838E-222B618D7C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4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Usually, material</a:t>
            </a:r>
            <a:r>
              <a:rPr lang="en-US" baseline="0" dirty="0" smtClean="0"/>
              <a:t> is boring ,and my lecture style doesn’t help matters.</a:t>
            </a:r>
          </a:p>
          <a:p>
            <a:r>
              <a:rPr lang="en-US" baseline="0" dirty="0" smtClean="0"/>
              <a:t>Today, material is interesting (if you like networks), so get your head into it.</a:t>
            </a:r>
          </a:p>
          <a:p>
            <a:r>
              <a:rPr lang="en-US" baseline="0" dirty="0" smtClean="0"/>
              <a:t>If you don’t want to think about this, feel free to leave.  I want the rest of you alert, and if you don’t understand something then ASK!!!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9F15-1500-F743-838E-222B618D7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138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3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C8998F-F34D-514E-9413-A27B481FD79B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380BBB-0BA4-E04A-BD70-FFEF44415A3F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907FE5-73AD-1B4F-84FF-7ED56F4463FF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90500" indent="-190500"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62A411-4A84-1E45-B3FE-0F129B0B15FE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90500" indent="-190500"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9F15-1500-F743-838E-222B618D7C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0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36D911-AD14-CA4C-BB7C-FF998FB7656A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0EE07E-AB41-0841-BB27-7C25E7C5568E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FBA7CC-158E-0143-91EB-029BEBCAD5C8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533400"/>
            <a:ext cx="2971800" cy="22288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895600"/>
            <a:ext cx="6013450" cy="6232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3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4E9891-B0E5-2F4B-B7A6-5C1A5D313C16}" type="slidenum">
              <a:rPr lang="en-US" sz="1300" b="0">
                <a:latin typeface="Times New Roman" charset="0"/>
              </a:rPr>
              <a:pPr eaLnBrk="1" hangingPunct="1"/>
              <a:t>60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0E81B4-2EA3-DB42-9C71-192BE60D0297}" type="slidenum">
              <a:rPr lang="en-US" sz="1300" b="0">
                <a:latin typeface="Times New Roman" charset="0"/>
              </a:rPr>
              <a:pPr eaLnBrk="1" hangingPunct="1"/>
              <a:t>63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4B9F34-B409-D24E-9673-0B1F061F58D2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EE5340-CF80-4C4A-85E3-5D80AB512B30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ED3640-B871-BB45-8825-869E1ACC94F2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MPLS: 100,000s of labels….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9F15-1500-F743-838E-222B618D7CE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292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46B6A6-EEEE-8B4C-8646-319BE15B77D6}" type="slidenum">
              <a:rPr lang="en-US" sz="1300" b="0">
                <a:latin typeface="Times New Roman" charset="0"/>
              </a:rPr>
              <a:pPr eaLnBrk="1" hangingPunct="1"/>
              <a:t>67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pre compute paths doesn</a:t>
            </a:r>
            <a:r>
              <a:rPr lang="ja-JP" altLang="en-US"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ea typeface="ＭＳ Ｐゴシック" charset="0"/>
                <a:cs typeface="ＭＳ Ｐゴシック" charset="0"/>
              </a:rPr>
              <a:t>t have guarantee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but link reversal can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731476-75CB-4D4D-8B31-F49E7AA7FB3B}" type="slidenum">
              <a:rPr lang="en-US" sz="1300" b="0">
                <a:latin typeface="Times New Roman" charset="0"/>
              </a:rPr>
              <a:pPr eaLnBrk="1" hangingPunct="1"/>
              <a:t>69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24BBB-69B4-2848-9FE6-9BEDB7DC5553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E02F31-F50C-A145-A48A-AFC929D9E2BB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45834D-F7E3-4B4E-BB59-A3ABE3FDB1C5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D18BEC-A056-7144-A3AC-8A1884F31600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2BBD68-8DFB-FF46-9006-BD7BFF0BC90F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EFA2DB-9DAD-C648-96A9-F486218E1C86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zh-CN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BFF3A6-1665-9845-867A-CA7A33AA4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93591-D99F-2646-9094-F1C04ACE9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52D55-E885-C048-B8BB-3578C4A33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2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A0A2D-594B-8E49-B425-D639F4F9AC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B093-4EA2-7741-BD85-5FBD756D50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5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B05A-D753-B245-8877-DD266B56C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1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C7A69-4413-9847-9F25-EFF5683668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7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345B8-2E11-6D46-810E-66FDDB94BD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5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DC797-15E9-4142-9092-34BBA509F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3234-4214-C84D-8D13-D3EB26A12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16065-09C1-4645-B7F5-1FED2BF4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5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charset="0"/>
              </a:defRPr>
            </a:lvl1pPr>
          </a:lstStyle>
          <a:p>
            <a:fld id="{7FB3BC06-7BDD-DA47-A8FF-351417EA07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Advanced Topics in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Objectives for New Policy Approach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Do not reveal any ISP policies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Distributed, online dispute detection and resolution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Pick “normal” path (according to policies) if no oscillation exists</a:t>
            </a:r>
          </a:p>
          <a:p>
            <a:pPr lvl="1"/>
            <a:r>
              <a:rPr lang="en-US" i="1" dirty="0" smtClean="0">
                <a:latin typeface="Arial" charset="0"/>
                <a:cs typeface="Arial" charset="0"/>
              </a:rPr>
              <a:t>Get something reasonable if oscillation would exist</a:t>
            </a:r>
            <a:r>
              <a:rPr lang="en-US" i="1" dirty="0">
                <a:latin typeface="Arial" charset="0"/>
                <a:cs typeface="Arial" charset="0"/>
              </a:rPr>
              <a:t/>
            </a:r>
            <a:br>
              <a:rPr lang="en-US" i="1" dirty="0">
                <a:latin typeface="Arial" charset="0"/>
                <a:cs typeface="Arial" charset="0"/>
              </a:rPr>
            </a:br>
            <a:endParaRPr lang="en-US" i="1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Account for transient oscillations, </a:t>
            </a:r>
            <a:r>
              <a:rPr lang="en-US" dirty="0" smtClean="0">
                <a:latin typeface="Arial" charset="0"/>
                <a:cs typeface="Arial" charset="0"/>
              </a:rPr>
              <a:t>don’t </a:t>
            </a:r>
            <a:r>
              <a:rPr lang="en-US" dirty="0">
                <a:latin typeface="Arial" charset="0"/>
                <a:cs typeface="Arial" charset="0"/>
              </a:rPr>
              <a:t>permanently blacklist routes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D1374-0F4E-1D41-8E60-0A8ACDF21FAA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62ABD3-1314-8846-824D-18A328778620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601200" cy="685800"/>
          </a:xfrm>
        </p:spPr>
        <p:txBody>
          <a:bodyPr/>
          <a:lstStyle/>
          <a:p>
            <a:r>
              <a:rPr lang="en-US" altLang="zh-CN">
                <a:latin typeface="Helvetica" charset="0"/>
                <a:ea typeface="宋体" charset="0"/>
                <a:cs typeface="宋体" charset="0"/>
              </a:rPr>
              <a:t>Example of Policy Oscillation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6657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66576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7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8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0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1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66582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66583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987603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987611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24" name="Rounded Rectangular Callout 23"/>
          <p:cNvSpPr>
            <a:spLocks noChangeArrowheads="1"/>
          </p:cNvSpPr>
          <p:nvPr/>
        </p:nvSpPr>
        <p:spPr bwMode="auto">
          <a:xfrm>
            <a:off x="0" y="2362200"/>
            <a:ext cx="2819400" cy="1066800"/>
          </a:xfrm>
          <a:prstGeom prst="wedgeRoundRectCallout">
            <a:avLst>
              <a:gd name="adj1" fmla="val 57523"/>
              <a:gd name="adj2" fmla="val 8625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1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prefers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1 3 0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</a:t>
            </a:r>
          </a:p>
          <a:p>
            <a:pPr algn="l"/>
            <a:r>
              <a:rPr lang="en-US">
                <a:latin typeface="Arial" charset="0"/>
              </a:rPr>
              <a:t>over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1 0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to reach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0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603" grpId="0" build="allAtOnce"/>
      <p:bldP spid="1987604" grpId="0" build="allAtOnce"/>
      <p:bldP spid="1987605" grpId="0" build="allAtOnce"/>
      <p:bldP spid="1987611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B28605-CD01-1B47-A303-F6C3C89B26A4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601200" cy="685800"/>
          </a:xfrm>
        </p:spPr>
        <p:txBody>
          <a:bodyPr/>
          <a:lstStyle/>
          <a:p>
            <a:r>
              <a:rPr lang="en-US" altLang="zh-CN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  <p:sp>
        <p:nvSpPr>
          <p:cNvPr id="1987587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Initially:  nodes 1, 2, 3 know only shortest path to 0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grpSp>
        <p:nvGrpSpPr>
          <p:cNvPr id="68613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68619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20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68624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8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68630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68631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68614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68615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68616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68617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638E98-6AC4-D742-BE8D-9E8809126442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1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1 0 to 2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0670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0675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0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70681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70682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70661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70662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70663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70664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70665" name="Freeform 27"/>
          <p:cNvSpPr>
            <a:spLocks noChangeArrowheads="1"/>
          </p:cNvSpPr>
          <p:nvPr/>
        </p:nvSpPr>
        <p:spPr bwMode="auto">
          <a:xfrm>
            <a:off x="1987550" y="3098800"/>
            <a:ext cx="1212850" cy="1404938"/>
          </a:xfrm>
          <a:custGeom>
            <a:avLst/>
            <a:gdLst>
              <a:gd name="T0" fmla="*/ 1213555 w 1212145"/>
              <a:gd name="T1" fmla="*/ 0 h 1404795"/>
              <a:gd name="T2" fmla="*/ 385256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8456896">
            <a:off x="1046957" y="3196431"/>
            <a:ext cx="21510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advertise: 1 0</a:t>
            </a:r>
          </a:p>
        </p:txBody>
      </p:sp>
      <p:sp>
        <p:nvSpPr>
          <p:cNvPr id="70667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48E1C0-BED8-4845-87C2-02BECB028FDE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72707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2718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2723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72729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72730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72708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BFBFBF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72709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BFBFBF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72710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72711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72715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C2340B-BB17-1346-AED2-F0D5B1315106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4769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6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8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74780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74781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74756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74757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74758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74759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2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74763" name="Freeform 26"/>
          <p:cNvSpPr>
            <a:spLocks noChangeArrowheads="1"/>
          </p:cNvSpPr>
          <p:nvPr/>
        </p:nvSpPr>
        <p:spPr bwMode="auto">
          <a:xfrm rot="5904226">
            <a:off x="5545138" y="3048000"/>
            <a:ext cx="1211262" cy="1404938"/>
          </a:xfrm>
          <a:custGeom>
            <a:avLst/>
            <a:gdLst>
              <a:gd name="T0" fmla="*/ 1210380 w 1212145"/>
              <a:gd name="T1" fmla="*/ 0 h 1404795"/>
              <a:gd name="T2" fmla="*/ 384248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380403">
            <a:off x="5399088" y="3114675"/>
            <a:ext cx="21526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advertise: 3 0</a:t>
            </a:r>
          </a:p>
        </p:txBody>
      </p:sp>
      <p:sp>
        <p:nvSpPr>
          <p:cNvPr id="74765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3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3 0 to 1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4766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8B91B1-86B3-D848-A7CC-9753995F73AF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76803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6814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6819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76825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76826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76804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76805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76806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76807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76810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F9943F-AF7D-5741-B04B-0D327536EA3A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8865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78870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2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3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78876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78877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78852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78853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78854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78855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78858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Freeform 26"/>
          <p:cNvSpPr>
            <a:spLocks noChangeArrowheads="1"/>
          </p:cNvSpPr>
          <p:nvPr/>
        </p:nvSpPr>
        <p:spPr bwMode="auto">
          <a:xfrm>
            <a:off x="1987550" y="3098800"/>
            <a:ext cx="1212850" cy="1404938"/>
          </a:xfrm>
          <a:custGeom>
            <a:avLst/>
            <a:gdLst>
              <a:gd name="T0" fmla="*/ 1213555 w 1212145"/>
              <a:gd name="T1" fmla="*/ 0 h 1404795"/>
              <a:gd name="T2" fmla="*/ 385256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8456896">
            <a:off x="1054894" y="3196431"/>
            <a:ext cx="21351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withdraw: 1 0</a:t>
            </a:r>
          </a:p>
        </p:txBody>
      </p:sp>
      <p:sp>
        <p:nvSpPr>
          <p:cNvPr id="96270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1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withdraws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1 0 from 2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8862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1195F-9B61-E841-8751-133D48AA1F07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80899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0910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0915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80921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80922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80900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80901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80902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80903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4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80905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6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7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54FC83-ACA8-E447-BD54-7614B21331EB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82947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296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2966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1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82972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82973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82948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82949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82950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82951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82953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4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Freeform 28"/>
          <p:cNvSpPr>
            <a:spLocks noChangeArrowheads="1"/>
          </p:cNvSpPr>
          <p:nvPr/>
        </p:nvSpPr>
        <p:spPr bwMode="auto">
          <a:xfrm rot="-7674778">
            <a:off x="3906838" y="4238625"/>
            <a:ext cx="1530350" cy="2025650"/>
          </a:xfrm>
          <a:custGeom>
            <a:avLst/>
            <a:gdLst>
              <a:gd name="T0" fmla="*/ 2439092 w 1212145"/>
              <a:gd name="T1" fmla="*/ 0 h 1404795"/>
              <a:gd name="T2" fmla="*/ 774315 w 1212145"/>
              <a:gd name="T3" fmla="*/ 1441875 h 1404795"/>
              <a:gd name="T4" fmla="*/ 0 w 1212145"/>
              <a:gd name="T5" fmla="*/ 4210278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5200" y="5634038"/>
            <a:ext cx="21526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advertise: 2 0</a:t>
            </a:r>
          </a:p>
        </p:txBody>
      </p:sp>
      <p:sp>
        <p:nvSpPr>
          <p:cNvPr id="82957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2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2 0 to 3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82958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3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2E06D1-8775-D34D-9499-AE5B215141C0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84995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5006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7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5011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6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85017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85018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84996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84997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84998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84999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85000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66F4DD-681D-E649-AA4B-735ADB51BB5E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87043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7057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7062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5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6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87068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87069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87044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87045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87046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87047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87048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9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2380403">
            <a:off x="5407025" y="3114675"/>
            <a:ext cx="21351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withdraw: 3 0</a:t>
            </a:r>
          </a:p>
        </p:txBody>
      </p:sp>
      <p:sp>
        <p:nvSpPr>
          <p:cNvPr id="87052" name="Freeform 31"/>
          <p:cNvSpPr>
            <a:spLocks noChangeArrowheads="1"/>
          </p:cNvSpPr>
          <p:nvPr/>
        </p:nvSpPr>
        <p:spPr bwMode="auto">
          <a:xfrm rot="5904226">
            <a:off x="5545138" y="3048000"/>
            <a:ext cx="1211262" cy="1404938"/>
          </a:xfrm>
          <a:custGeom>
            <a:avLst/>
            <a:gdLst>
              <a:gd name="T0" fmla="*/ 1210380 w 1212145"/>
              <a:gd name="T1" fmla="*/ 0 h 1404795"/>
              <a:gd name="T2" fmla="*/ 384248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446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3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withdraws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3 0 from 1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87054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801B8E-190B-A94D-B7AC-9FD4D5441FE7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89091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9102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89107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89113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89114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89092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89093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89094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89095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89096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E619B6-10AD-D448-82EB-6459E7F69E77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91139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1153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1158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91164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91165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91140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91141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91142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91143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91144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7" name="Freeform 30"/>
          <p:cNvSpPr>
            <a:spLocks noChangeArrowheads="1"/>
          </p:cNvSpPr>
          <p:nvPr/>
        </p:nvSpPr>
        <p:spPr bwMode="auto">
          <a:xfrm>
            <a:off x="1987550" y="3098800"/>
            <a:ext cx="1212850" cy="1404938"/>
          </a:xfrm>
          <a:custGeom>
            <a:avLst/>
            <a:gdLst>
              <a:gd name="T0" fmla="*/ 1213555 w 1212145"/>
              <a:gd name="T1" fmla="*/ 0 h 1404795"/>
              <a:gd name="T2" fmla="*/ 385256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1148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1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1 0 to 2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91149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  <p:sp>
        <p:nvSpPr>
          <p:cNvPr id="30" name="TextBox 29"/>
          <p:cNvSpPr txBox="1"/>
          <p:nvPr/>
        </p:nvSpPr>
        <p:spPr>
          <a:xfrm rot="18456896">
            <a:off x="1046957" y="3196431"/>
            <a:ext cx="21510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advertise: 1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990A1-F36E-E547-8B53-753EE089B89E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93187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3198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3203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4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5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6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7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8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93209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93210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93188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93189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93190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93191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93192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353F8A-AA1A-6942-83CC-1C2B88B57D80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95235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5249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0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5254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5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6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7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8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9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95260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95261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95236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95237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95238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95239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95240" name="Freeform 31"/>
          <p:cNvSpPr>
            <a:spLocks/>
          </p:cNvSpPr>
          <p:nvPr/>
        </p:nvSpPr>
        <p:spPr bwMode="auto">
          <a:xfrm rot="8103623">
            <a:off x="3657600" y="3810000"/>
            <a:ext cx="2057400" cy="2179638"/>
          </a:xfrm>
          <a:custGeom>
            <a:avLst/>
            <a:gdLst>
              <a:gd name="T0" fmla="*/ 366420233 w 1216"/>
              <a:gd name="T1" fmla="*/ 357692543 h 1344"/>
              <a:gd name="T2" fmla="*/ 503829512 w 1216"/>
              <a:gd name="T3" fmla="*/ 483936397 h 1344"/>
              <a:gd name="T4" fmla="*/ 2147483647 w 1216"/>
              <a:gd name="T5" fmla="*/ 2147483647 h 1344"/>
              <a:gd name="T6" fmla="*/ 1053459862 w 1216"/>
              <a:gd name="T7" fmla="*/ 2125111371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1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2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522663" y="5634038"/>
            <a:ext cx="21351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withdraw: 2 0</a:t>
            </a:r>
          </a:p>
        </p:txBody>
      </p:sp>
      <p:sp>
        <p:nvSpPr>
          <p:cNvPr id="95244" name="Freeform 32"/>
          <p:cNvSpPr>
            <a:spLocks noChangeArrowheads="1"/>
          </p:cNvSpPr>
          <p:nvPr/>
        </p:nvSpPr>
        <p:spPr bwMode="auto">
          <a:xfrm rot="-7674778">
            <a:off x="3906838" y="4238625"/>
            <a:ext cx="1530350" cy="2025650"/>
          </a:xfrm>
          <a:custGeom>
            <a:avLst/>
            <a:gdLst>
              <a:gd name="T0" fmla="*/ 2439092 w 1212145"/>
              <a:gd name="T1" fmla="*/ 0 h 1404795"/>
              <a:gd name="T2" fmla="*/ 774315 w 1212145"/>
              <a:gd name="T3" fmla="*/ 1441875 h 1404795"/>
              <a:gd name="T4" fmla="*/ 0 w 1212145"/>
              <a:gd name="T5" fmla="*/ 4210278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2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withdraws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2 0 from 3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95246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E1C4BB-4BAB-AD46-A8DB-FC9FF2D89685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97283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7295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6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97300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1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2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3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4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5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97306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97307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97284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97285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97286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97287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97288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0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811213" y="5756275"/>
            <a:ext cx="7577137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3600" i="1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We are back to where we started!</a:t>
            </a:r>
          </a:p>
        </p:txBody>
      </p:sp>
      <p:sp>
        <p:nvSpPr>
          <p:cNvPr id="97292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Nodes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See Signs of Trouble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Route choices oscillation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Node 1: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1 0 ,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1 3 0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1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1 3 0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…..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Node 2: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2 0 ,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2 1 0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2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2 1 0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…..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Node 3: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3 0 ,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3 2 0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3 0 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3 2 0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…..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Choices </a:t>
            </a:r>
            <a:r>
              <a:rPr lang="en-US" dirty="0">
                <a:latin typeface="Arial" charset="0"/>
                <a:cs typeface="Arial" charset="0"/>
              </a:rPr>
              <a:t>alternate between </a:t>
            </a:r>
            <a:r>
              <a:rPr lang="en-US" b="1" dirty="0">
                <a:latin typeface="Arial" charset="0"/>
                <a:cs typeface="Arial" charset="0"/>
              </a:rPr>
              <a:t>more preferred </a:t>
            </a:r>
            <a:r>
              <a:rPr lang="en-US" dirty="0">
                <a:latin typeface="Arial" charset="0"/>
                <a:cs typeface="Arial" charset="0"/>
              </a:rPr>
              <a:t>and less preferred routes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1CB5BB-D068-7348-B64E-BD89D41F9AAC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Idea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If node notices that it </a:t>
            </a:r>
            <a:r>
              <a:rPr lang="en-US" dirty="0" smtClean="0">
                <a:latin typeface="Arial" charset="0"/>
                <a:cs typeface="Arial" charset="0"/>
              </a:rPr>
              <a:t>is constantly </a:t>
            </a:r>
            <a:r>
              <a:rPr lang="en-US" dirty="0" err="1" smtClean="0">
                <a:latin typeface="Arial" charset="0"/>
                <a:cs typeface="Arial" charset="0"/>
              </a:rPr>
              <a:t>selectng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routes that are more / less preferred than previous route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Node thinks it may be involved in oscillation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Computes local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precedence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cs typeface="Arial" charset="0"/>
              </a:rPr>
              <a:t> figure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Higher precedence value for less preferred routes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 example, 1 0 gets higher value than 1 3 0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Route advertisements carry this precedence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Two precedence values: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Incoming (carried by packet)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Local (determined by own past history)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967AE7-E382-0E4F-9B3F-BA41E5D1FDA1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Precedence Calculation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Routes are first ranked by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incoming precedence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Pick most preferred route among those with lowest incoming precedence value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Outgoing precedence is sum of incoming and local precedence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291D09-5D95-0446-9782-7569D9D98B02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Holy Trinity of Routing: LS, DV, PV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Normally presented as the complete story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But we know how to do </a:t>
            </a:r>
            <a:r>
              <a:rPr lang="en-US" dirty="0" smtClean="0">
                <a:latin typeface="Arial" charset="0"/>
                <a:cs typeface="Arial" charset="0"/>
              </a:rPr>
              <a:t>much better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That is what we will talk about today….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6450B6-A949-864C-A1AE-9644D92DC826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Use of Precedence Values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838" lvl="1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Maintain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history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of routes encountered during oscillations</a:t>
            </a:r>
          </a:p>
          <a:p>
            <a:pPr marL="571500" lvl="2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In table below, prefer P0 to P1 to P2</a:t>
            </a: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223838" lvl="1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Pick path P2, mark with precedence 1</a:t>
            </a: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571500" lvl="2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pPr marL="223838" lvl="1">
              <a:spcBef>
                <a:spcPct val="50000"/>
              </a:spcBef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AF8555-76A3-C044-A1A3-DBD167B0A49D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10240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334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9A5DB4-E0E3-ED42-9A34-F27117C26019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601200" cy="685800"/>
          </a:xfrm>
        </p:spPr>
        <p:txBody>
          <a:bodyPr/>
          <a:lstStyle/>
          <a:p>
            <a:r>
              <a:rPr lang="en-US" altLang="zh-CN">
                <a:latin typeface="Helvetica" charset="0"/>
                <a:ea typeface="宋体" charset="0"/>
                <a:cs typeface="宋体" charset="0"/>
              </a:rPr>
              <a:t>Example of Policy Oscillation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3434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0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1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03445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03446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987603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987611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603" grpId="0" build="allAtOnce"/>
      <p:bldP spid="1987604" grpId="0" build="allAtOnce"/>
      <p:bldP spid="1987605" grpId="0" build="allAtOnce"/>
      <p:bldP spid="19876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8C1A24-AFB9-2440-9F05-F7054EE27A3F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1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1 0 to 2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5486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5491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2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3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4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5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6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05497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05498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05477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05478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05479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05480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05481" name="Freeform 27"/>
          <p:cNvSpPr>
            <a:spLocks noChangeArrowheads="1"/>
          </p:cNvSpPr>
          <p:nvPr/>
        </p:nvSpPr>
        <p:spPr bwMode="auto">
          <a:xfrm>
            <a:off x="1987550" y="3098800"/>
            <a:ext cx="1212850" cy="1404938"/>
          </a:xfrm>
          <a:custGeom>
            <a:avLst/>
            <a:gdLst>
              <a:gd name="T0" fmla="*/ 1213555 w 1212145"/>
              <a:gd name="T1" fmla="*/ 0 h 1404795"/>
              <a:gd name="T2" fmla="*/ 385256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8456896">
            <a:off x="986632" y="3010694"/>
            <a:ext cx="2271712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Arial" charset="0"/>
                <a:ea typeface="宋体" charset="0"/>
                <a:cs typeface="宋体" charset="0"/>
              </a:rPr>
              <a:t>advertise: 1 0</a:t>
            </a:r>
          </a:p>
          <a:p>
            <a:pPr eaLnBrk="1" hangingPunct="1"/>
            <a:r>
              <a:rPr lang="en-US" altLang="zh-CN" sz="2400" i="1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Precedence 0</a:t>
            </a:r>
          </a:p>
        </p:txBody>
      </p:sp>
      <p:sp>
        <p:nvSpPr>
          <p:cNvPr id="105483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C1EBBD-5515-6544-B263-23B1632E6DE1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07523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7534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35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7539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0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1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2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3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07545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07546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07524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BFBFBF"/>
                </a:solidFill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07525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BFBFBF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07526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07527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8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9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0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07531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4CA4EA-42CE-0842-A38D-E24607041E10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09571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9585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6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09590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1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2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3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4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5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09596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09597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09572" name="Text Box 19"/>
          <p:cNvSpPr txBox="1">
            <a:spLocks noChangeArrowheads="1"/>
          </p:cNvSpPr>
          <p:nvPr/>
        </p:nvSpPr>
        <p:spPr bwMode="auto">
          <a:xfrm>
            <a:off x="2740025" y="24384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09573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09574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09575" name="Line 22"/>
          <p:cNvSpPr>
            <a:spLocks noChangeShapeType="1"/>
          </p:cNvSpPr>
          <p:nvPr/>
        </p:nvSpPr>
        <p:spPr bwMode="auto">
          <a:xfrm>
            <a:off x="4724400" y="3048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6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8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09579" name="Freeform 26"/>
          <p:cNvSpPr>
            <a:spLocks noChangeArrowheads="1"/>
          </p:cNvSpPr>
          <p:nvPr/>
        </p:nvSpPr>
        <p:spPr bwMode="auto">
          <a:xfrm rot="5904226">
            <a:off x="5545138" y="3048000"/>
            <a:ext cx="1211262" cy="1404938"/>
          </a:xfrm>
          <a:custGeom>
            <a:avLst/>
            <a:gdLst>
              <a:gd name="T0" fmla="*/ 1210380 w 1212145"/>
              <a:gd name="T1" fmla="*/ 0 h 1404795"/>
              <a:gd name="T2" fmla="*/ 384248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380403">
            <a:off x="5183188" y="2744788"/>
            <a:ext cx="25844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Arial" charset="0"/>
                <a:ea typeface="宋体" charset="0"/>
                <a:cs typeface="宋体" charset="0"/>
              </a:rPr>
              <a:t>advertise: 3 0</a:t>
            </a:r>
          </a:p>
          <a:p>
            <a:pPr eaLnBrk="1" hangingPunct="1"/>
            <a:r>
              <a:rPr lang="en-US" altLang="zh-CN" sz="2400" i="1">
                <a:solidFill>
                  <a:srgbClr val="FF0000"/>
                </a:solidFill>
                <a:ea typeface="宋体" charset="0"/>
                <a:cs typeface="宋体" charset="0"/>
              </a:rPr>
              <a:t>Precedence 0</a:t>
            </a:r>
          </a:p>
          <a:p>
            <a:pPr eaLnBrk="1" hangingPunct="1"/>
            <a:endParaRPr lang="en-US" altLang="zh-CN" sz="2400">
              <a:solidFill>
                <a:srgbClr val="0000FF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09581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3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3 0 to 1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09582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56BF5B-4801-8943-9C27-A379A37052C5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11619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1630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1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1635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6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7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8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9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40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11641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11642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11620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11621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11622" name="Text Box 21"/>
          <p:cNvSpPr txBox="1">
            <a:spLocks noChangeArrowheads="1"/>
          </p:cNvSpPr>
          <p:nvPr/>
        </p:nvSpPr>
        <p:spPr bwMode="auto">
          <a:xfrm>
            <a:off x="7858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11623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5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11626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7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4A4D11-367E-554B-9EA0-6E522CD84E76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13667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3681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3686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13692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13693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13668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13669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chemeClr val="bg2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13670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13671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2" name="Freeform 24"/>
          <p:cNvSpPr>
            <a:spLocks/>
          </p:cNvSpPr>
          <p:nvPr/>
        </p:nvSpPr>
        <p:spPr bwMode="auto">
          <a:xfrm>
            <a:off x="2832100" y="2997200"/>
            <a:ext cx="1892300" cy="1727200"/>
          </a:xfrm>
          <a:custGeom>
            <a:avLst/>
            <a:gdLst>
              <a:gd name="T0" fmla="*/ 0 w 1192"/>
              <a:gd name="T1" fmla="*/ 2147483647 h 1088"/>
              <a:gd name="T2" fmla="*/ 2147483647 w 1192"/>
              <a:gd name="T3" fmla="*/ 201612500 h 1088"/>
              <a:gd name="T4" fmla="*/ 2147483647 w 1192"/>
              <a:gd name="T5" fmla="*/ 1532255000 h 1088"/>
              <a:gd name="T6" fmla="*/ 0 60000 65536"/>
              <a:gd name="T7" fmla="*/ 0 60000 65536"/>
              <a:gd name="T8" fmla="*/ 0 60000 65536"/>
              <a:gd name="T9" fmla="*/ 0 w 1192"/>
              <a:gd name="T10" fmla="*/ 0 h 1088"/>
              <a:gd name="T11" fmla="*/ 1192 w 1192"/>
              <a:gd name="T12" fmla="*/ 1088 h 10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2" h="1088">
                <a:moveTo>
                  <a:pt x="0" y="1088"/>
                </a:moveTo>
                <a:cubicBezTo>
                  <a:pt x="412" y="624"/>
                  <a:pt x="824" y="160"/>
                  <a:pt x="1008" y="80"/>
                </a:cubicBezTo>
                <a:cubicBezTo>
                  <a:pt x="1192" y="0"/>
                  <a:pt x="1148" y="304"/>
                  <a:pt x="1104" y="6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3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13674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5" name="Freeform 26"/>
          <p:cNvSpPr>
            <a:spLocks noChangeArrowheads="1"/>
          </p:cNvSpPr>
          <p:nvPr/>
        </p:nvSpPr>
        <p:spPr bwMode="auto">
          <a:xfrm>
            <a:off x="1987550" y="3098800"/>
            <a:ext cx="1212850" cy="1404938"/>
          </a:xfrm>
          <a:custGeom>
            <a:avLst/>
            <a:gdLst>
              <a:gd name="T0" fmla="*/ 1213555 w 1212145"/>
              <a:gd name="T1" fmla="*/ 0 h 1404795"/>
              <a:gd name="T2" fmla="*/ 385256 w 1212145"/>
              <a:gd name="T3" fmla="*/ 481192 h 1404795"/>
              <a:gd name="T4" fmla="*/ 0 w 1212145"/>
              <a:gd name="T5" fmla="*/ 1405081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8456896">
            <a:off x="1054894" y="3196431"/>
            <a:ext cx="21351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FF"/>
                </a:solidFill>
                <a:latin typeface="+mn-lt"/>
                <a:ea typeface="宋体" charset="-122"/>
                <a:cs typeface="宋体" charset="-122"/>
              </a:rPr>
              <a:t>withdraw: 1 0</a:t>
            </a:r>
          </a:p>
        </p:txBody>
      </p:sp>
      <p:sp>
        <p:nvSpPr>
          <p:cNvPr id="96270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1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withdraws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1 0 from 2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3678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0C1C3B-A73A-0046-89B4-1E610559D01D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15715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5726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7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5731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2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3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5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36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15737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15738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15716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15717" name="Text Box 20"/>
          <p:cNvSpPr txBox="1">
            <a:spLocks noChangeArrowheads="1"/>
          </p:cNvSpPr>
          <p:nvPr/>
        </p:nvSpPr>
        <p:spPr bwMode="auto">
          <a:xfrm>
            <a:off x="76930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15718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15719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0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15721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2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3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52400" y="1219200"/>
            <a:ext cx="8991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Routes stabilize at this point</a:t>
            </a:r>
          </a:p>
          <a:p>
            <a:pPr algn="ctr"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3 cannot choose 2 0 route from 2, because of higher precedence value</a:t>
            </a: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82492A-05F5-F64D-8052-7CAE94206539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17764" name="Group 4"/>
          <p:cNvGrpSpPr>
            <a:grpSpLocks/>
          </p:cNvGrpSpPr>
          <p:nvPr/>
        </p:nvGrpSpPr>
        <p:grpSpPr bwMode="auto">
          <a:xfrm>
            <a:off x="1600200" y="2514600"/>
            <a:ext cx="6019800" cy="2895600"/>
            <a:chOff x="912" y="1488"/>
            <a:chExt cx="3792" cy="1824"/>
          </a:xfrm>
        </p:grpSpPr>
        <p:sp>
          <p:nvSpPr>
            <p:cNvPr id="1987589" name="Cloud"/>
            <p:cNvSpPr>
              <a:spLocks noChangeAspect="1" noEditPoints="1" noChangeArrowheads="1"/>
            </p:cNvSpPr>
            <p:nvPr/>
          </p:nvSpPr>
          <p:spPr bwMode="auto">
            <a:xfrm>
              <a:off x="2304" y="2304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7778" name="tower"/>
            <p:cNvSpPr>
              <a:spLocks noEditPoints="1" noChangeArrowheads="1"/>
            </p:cNvSpPr>
            <p:nvPr/>
          </p:nvSpPr>
          <p:spPr bwMode="auto">
            <a:xfrm>
              <a:off x="2736" y="2448"/>
              <a:ext cx="144" cy="1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0 w 21600"/>
                <a:gd name="T31" fmla="*/ 22505 h 21600"/>
                <a:gd name="T32" fmla="*/ 21450 w 21600"/>
                <a:gd name="T33" fmla="*/ 27028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79" name="Line 7"/>
            <p:cNvSpPr>
              <a:spLocks noChangeShapeType="1"/>
            </p:cNvSpPr>
            <p:nvPr/>
          </p:nvSpPr>
          <p:spPr bwMode="auto">
            <a:xfrm>
              <a:off x="2736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59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1488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3" name="Cloud"/>
            <p:cNvSpPr>
              <a:spLocks noChangeAspect="1" noEditPoints="1" noChangeArrowheads="1"/>
            </p:cNvSpPr>
            <p:nvPr/>
          </p:nvSpPr>
          <p:spPr bwMode="auto">
            <a:xfrm>
              <a:off x="912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987594" name="Cloud"/>
            <p:cNvSpPr>
              <a:spLocks noChangeAspect="1" noEditPoints="1" noChangeArrowheads="1"/>
            </p:cNvSpPr>
            <p:nvPr/>
          </p:nvSpPr>
          <p:spPr bwMode="auto">
            <a:xfrm>
              <a:off x="3696" y="2785"/>
              <a:ext cx="1008" cy="527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zh-CN" altLang="en-US" sz="1800" b="0">
                <a:latin typeface="Arial" charset="0"/>
                <a:ea typeface="宋体" charset="-122"/>
                <a:cs typeface="宋体" charset="-122"/>
              </a:endParaRPr>
            </a:p>
          </p:txBody>
        </p:sp>
        <p:sp>
          <p:nvSpPr>
            <p:cNvPr id="117783" name="Line 11"/>
            <p:cNvSpPr>
              <a:spLocks noChangeShapeType="1"/>
            </p:cNvSpPr>
            <p:nvPr/>
          </p:nvSpPr>
          <p:spPr bwMode="auto">
            <a:xfrm flipV="1">
              <a:off x="1584" y="1968"/>
              <a:ext cx="91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84" name="Line 12"/>
            <p:cNvSpPr>
              <a:spLocks noChangeShapeType="1"/>
            </p:cNvSpPr>
            <p:nvPr/>
          </p:nvSpPr>
          <p:spPr bwMode="auto">
            <a:xfrm flipH="1">
              <a:off x="1920" y="307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85" name="Line 13"/>
            <p:cNvSpPr>
              <a:spLocks noChangeShapeType="1"/>
            </p:cNvSpPr>
            <p:nvPr/>
          </p:nvSpPr>
          <p:spPr bwMode="auto">
            <a:xfrm>
              <a:off x="3150" y="1836"/>
              <a:ext cx="882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86" name="Line 14"/>
            <p:cNvSpPr>
              <a:spLocks noChangeShapeType="1"/>
            </p:cNvSpPr>
            <p:nvPr/>
          </p:nvSpPr>
          <p:spPr bwMode="auto">
            <a:xfrm flipV="1">
              <a:off x="1872" y="268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87" name="Line 15"/>
            <p:cNvSpPr>
              <a:spLocks noChangeShapeType="1"/>
            </p:cNvSpPr>
            <p:nvPr/>
          </p:nvSpPr>
          <p:spPr bwMode="auto">
            <a:xfrm flipH="1" flipV="1">
              <a:off x="3264" y="2640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88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1</a:t>
              </a:r>
            </a:p>
          </p:txBody>
        </p:sp>
        <p:sp>
          <p:nvSpPr>
            <p:cNvPr id="117789" name="Text Box 17"/>
            <p:cNvSpPr txBox="1">
              <a:spLocks noChangeArrowheads="1"/>
            </p:cNvSpPr>
            <p:nvPr/>
          </p:nvSpPr>
          <p:spPr bwMode="auto">
            <a:xfrm>
              <a:off x="1296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2</a:t>
              </a:r>
            </a:p>
          </p:txBody>
        </p:sp>
        <p:sp>
          <p:nvSpPr>
            <p:cNvPr id="117790" name="Text Box 18"/>
            <p:cNvSpPr txBox="1">
              <a:spLocks noChangeArrowheads="1"/>
            </p:cNvSpPr>
            <p:nvPr/>
          </p:nvSpPr>
          <p:spPr bwMode="auto">
            <a:xfrm>
              <a:off x="4080" y="288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altLang="zh-CN" sz="2400" b="0">
                  <a:latin typeface="Arial" charset="0"/>
                  <a:ea typeface="宋体" charset="0"/>
                  <a:cs typeface="宋体" charset="0"/>
                </a:rPr>
                <a:t>3</a:t>
              </a:r>
            </a:p>
          </p:txBody>
        </p:sp>
      </p:grpSp>
      <p:sp>
        <p:nvSpPr>
          <p:cNvPr id="117765" name="Text Box 19"/>
          <p:cNvSpPr txBox="1">
            <a:spLocks noChangeArrowheads="1"/>
          </p:cNvSpPr>
          <p:nvPr/>
        </p:nvSpPr>
        <p:spPr bwMode="auto">
          <a:xfrm>
            <a:off x="2843213" y="24384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1 3 0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1 0</a:t>
            </a:r>
          </a:p>
        </p:txBody>
      </p:sp>
      <p:sp>
        <p:nvSpPr>
          <p:cNvPr id="117766" name="Text Box 20"/>
          <p:cNvSpPr txBox="1">
            <a:spLocks noChangeArrowheads="1"/>
          </p:cNvSpPr>
          <p:nvPr/>
        </p:nvSpPr>
        <p:spPr bwMode="auto">
          <a:xfrm>
            <a:off x="7796213" y="4572000"/>
            <a:ext cx="86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3 2 0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3 0</a:t>
            </a:r>
          </a:p>
        </p:txBody>
      </p:sp>
      <p:sp>
        <p:nvSpPr>
          <p:cNvPr id="117767" name="Text Box 21"/>
          <p:cNvSpPr txBox="1">
            <a:spLocks noChangeArrowheads="1"/>
          </p:cNvSpPr>
          <p:nvPr/>
        </p:nvSpPr>
        <p:spPr bwMode="auto">
          <a:xfrm>
            <a:off x="682625" y="4572000"/>
            <a:ext cx="96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400" i="1">
                <a:solidFill>
                  <a:srgbClr val="808080"/>
                </a:solidFill>
                <a:latin typeface="Arial" charset="0"/>
                <a:ea typeface="宋体" charset="0"/>
                <a:cs typeface="宋体" charset="0"/>
              </a:rPr>
              <a:t>2 1 0</a:t>
            </a:r>
          </a:p>
          <a:p>
            <a:pPr eaLnBrk="1" hangingPunct="1"/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 2 0</a:t>
            </a:r>
          </a:p>
        </p:txBody>
      </p:sp>
      <p:sp>
        <p:nvSpPr>
          <p:cNvPr id="117768" name="Line 23"/>
          <p:cNvSpPr>
            <a:spLocks noChangeShapeType="1"/>
          </p:cNvSpPr>
          <p:nvPr/>
        </p:nvSpPr>
        <p:spPr bwMode="auto">
          <a:xfrm flipH="1" flipV="1">
            <a:off x="5181600" y="41148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27"/>
          <p:cNvSpPr txBox="1">
            <a:spLocks noChangeArrowheads="1"/>
          </p:cNvSpPr>
          <p:nvPr/>
        </p:nvSpPr>
        <p:spPr bwMode="auto">
          <a:xfrm>
            <a:off x="4114800" y="3900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0</a:t>
            </a:r>
          </a:p>
        </p:txBody>
      </p:sp>
      <p:sp>
        <p:nvSpPr>
          <p:cNvPr id="117770" name="Freeform 25"/>
          <p:cNvSpPr>
            <a:spLocks/>
          </p:cNvSpPr>
          <p:nvPr/>
        </p:nvSpPr>
        <p:spPr bwMode="auto">
          <a:xfrm>
            <a:off x="4673600" y="2755900"/>
            <a:ext cx="1930400" cy="2133600"/>
          </a:xfrm>
          <a:custGeom>
            <a:avLst/>
            <a:gdLst>
              <a:gd name="T0" fmla="*/ 322580000 w 1216"/>
              <a:gd name="T1" fmla="*/ 342741250 h 1344"/>
              <a:gd name="T2" fmla="*/ 443547500 w 1216"/>
              <a:gd name="T3" fmla="*/ 463708750 h 1344"/>
              <a:gd name="T4" fmla="*/ 2147483647 w 1216"/>
              <a:gd name="T5" fmla="*/ 2147483647 h 1344"/>
              <a:gd name="T6" fmla="*/ 927417500 w 1216"/>
              <a:gd name="T7" fmla="*/ 203628625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216"/>
              <a:gd name="T13" fmla="*/ 0 h 1344"/>
              <a:gd name="T14" fmla="*/ 1216 w 121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6" h="1344">
                <a:moveTo>
                  <a:pt x="128" y="136"/>
                </a:moveTo>
                <a:cubicBezTo>
                  <a:pt x="64" y="68"/>
                  <a:pt x="0" y="0"/>
                  <a:pt x="176" y="184"/>
                </a:cubicBezTo>
                <a:cubicBezTo>
                  <a:pt x="352" y="368"/>
                  <a:pt x="1152" y="1136"/>
                  <a:pt x="1184" y="1240"/>
                </a:cubicBezTo>
                <a:cubicBezTo>
                  <a:pt x="1216" y="1344"/>
                  <a:pt x="792" y="1076"/>
                  <a:pt x="368" y="80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1" name="Line 26"/>
          <p:cNvSpPr>
            <a:spLocks noChangeShapeType="1"/>
          </p:cNvSpPr>
          <p:nvPr/>
        </p:nvSpPr>
        <p:spPr bwMode="auto">
          <a:xfrm flipV="1">
            <a:off x="2895600" y="4267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Freeform 28"/>
          <p:cNvSpPr>
            <a:spLocks noChangeArrowheads="1"/>
          </p:cNvSpPr>
          <p:nvPr/>
        </p:nvSpPr>
        <p:spPr bwMode="auto">
          <a:xfrm rot="-7674778">
            <a:off x="3906838" y="4238625"/>
            <a:ext cx="1530350" cy="2025650"/>
          </a:xfrm>
          <a:custGeom>
            <a:avLst/>
            <a:gdLst>
              <a:gd name="T0" fmla="*/ 2439092 w 1212145"/>
              <a:gd name="T1" fmla="*/ 0 h 1404795"/>
              <a:gd name="T2" fmla="*/ 774315 w 1212145"/>
              <a:gd name="T3" fmla="*/ 1441875 h 1404795"/>
              <a:gd name="T4" fmla="*/ 0 w 1212145"/>
              <a:gd name="T5" fmla="*/ 4210278 h 1404795"/>
              <a:gd name="T6" fmla="*/ 0 60000 65536"/>
              <a:gd name="T7" fmla="*/ 0 60000 65536"/>
              <a:gd name="T8" fmla="*/ 0 60000 65536"/>
              <a:gd name="T9" fmla="*/ 0 w 1212145"/>
              <a:gd name="T10" fmla="*/ 0 h 1404795"/>
              <a:gd name="T11" fmla="*/ 1212145 w 1212145"/>
              <a:gd name="T12" fmla="*/ 1404795 h 1404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2145" h="1404795">
                <a:moveTo>
                  <a:pt x="1212145" y="0"/>
                </a:moveTo>
                <a:cubicBezTo>
                  <a:pt x="899488" y="123481"/>
                  <a:pt x="586832" y="246962"/>
                  <a:pt x="384808" y="481094"/>
                </a:cubicBezTo>
                <a:cubicBezTo>
                  <a:pt x="182784" y="715226"/>
                  <a:pt x="0" y="1404795"/>
                  <a:pt x="0" y="1404795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86100" y="5634038"/>
            <a:ext cx="25717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Arial" charset="0"/>
              </a:rPr>
              <a:t>advertise: 2 0</a:t>
            </a:r>
          </a:p>
          <a:p>
            <a:pPr eaLnBrk="1" hangingPunct="1"/>
            <a:r>
              <a:rPr lang="en-US" altLang="zh-CN" sz="2400" i="1">
                <a:solidFill>
                  <a:srgbClr val="FF0000"/>
                </a:solidFill>
                <a:ea typeface="宋体" charset="0"/>
                <a:cs typeface="宋体" charset="0"/>
              </a:rPr>
              <a:t>Precedence 1</a:t>
            </a:r>
          </a:p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0366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2 </a:t>
            </a:r>
            <a:r>
              <a:rPr lang="en-US" altLang="zh-CN" sz="2800">
                <a:latin typeface="Arial" charset="0"/>
                <a:ea typeface="宋体" charset="0"/>
                <a:cs typeface="宋体" charset="0"/>
              </a:rPr>
              <a:t>advertises </a:t>
            </a:r>
            <a:r>
              <a:rPr lang="en-US" altLang="zh-CN" sz="2800" b="0">
                <a:latin typeface="Arial" charset="0"/>
                <a:ea typeface="宋体" charset="0"/>
                <a:cs typeface="宋体" charset="0"/>
              </a:rPr>
              <a:t>its path 2 0 to 3</a:t>
            </a:r>
            <a:endParaRPr lang="en-US" altLang="zh-CN" sz="2800">
              <a:solidFill>
                <a:schemeClr val="accent2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7775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960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altLang="zh-CN" sz="3600">
                <a:latin typeface="Helvetica" charset="0"/>
                <a:ea typeface="宋体" charset="0"/>
                <a:cs typeface="宋体" charset="0"/>
              </a:rPr>
              <a:t>Step-by-Step of Policy Oscillation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0036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“Proof” of why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policy oscillation exists within scheme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router A must prefer a path offered by a router B that does </a:t>
            </a:r>
            <a:r>
              <a:rPr lang="en-US" i="1" dirty="0" smtClean="0"/>
              <a:t>not</a:t>
            </a:r>
            <a:r>
              <a:rPr lang="en-US" dirty="0" smtClean="0"/>
              <a:t> prefer that path</a:t>
            </a:r>
          </a:p>
          <a:p>
            <a:pPr lvl="1"/>
            <a:r>
              <a:rPr lang="en-US" dirty="0" smtClean="0"/>
              <a:t>If everyone is getting first choice, no oscillation!</a:t>
            </a:r>
          </a:p>
          <a:p>
            <a:pPr lvl="1"/>
            <a:r>
              <a:rPr lang="en-US" dirty="0" smtClean="0"/>
              <a:t>So A’s first choice is B’s second choice for some A,B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But router A cannot choose that path because it will have a lower precedence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Major Routing Challenges: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Policy Oscillations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Resilience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Traffic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Engineering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C97CBE-318B-0941-82FF-EE00E7343A3B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0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Properties of Solution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If no policy oscillation exists, get usual routes</a:t>
            </a:r>
          </a:p>
          <a:p>
            <a:r>
              <a:rPr lang="en-US" dirty="0">
                <a:latin typeface="Arial" charset="0"/>
                <a:cs typeface="Arial" charset="0"/>
              </a:rPr>
              <a:t>If policy oscillation would have existed, approach short-circuits oscillation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cs typeface="Arial" charset="0"/>
              </a:rPr>
              <a:t>If, after convergence, non-zero global precedence values exist, </a:t>
            </a:r>
            <a:r>
              <a:rPr lang="en-US" dirty="0">
                <a:latin typeface="Arial" charset="0"/>
                <a:cs typeface="Arial" charset="0"/>
                <a:sym typeface="Symbol" charset="0"/>
              </a:rPr>
              <a:t></a:t>
            </a:r>
            <a:r>
              <a:rPr lang="en-US" dirty="0">
                <a:latin typeface="Arial" charset="0"/>
                <a:cs typeface="Arial" charset="0"/>
              </a:rPr>
              <a:t> dispute(s) exist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cs typeface="Arial" charset="0"/>
              </a:rPr>
              <a:t>Only precedence values advertised, no other routes or policies </a:t>
            </a:r>
            <a:r>
              <a:rPr lang="en-US" dirty="0" smtClean="0">
                <a:latin typeface="Arial" charset="0"/>
                <a:cs typeface="Arial" charset="0"/>
              </a:rPr>
              <a:t>revealed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Arial" charset="0"/>
                <a:cs typeface="Arial" charset="0"/>
              </a:rPr>
              <a:t>Why isn’t this deployed?</a:t>
            </a:r>
            <a:endParaRPr lang="en-US" b="1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45B527-F6CC-5146-BF01-5F1AE81D403B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Helvetica" charset="0"/>
                <a:ea typeface="ＭＳ Ｐゴシック" charset="0"/>
                <a:cs typeface="ＭＳ Ｐゴシック" charset="0"/>
              </a:rPr>
              <a:t>Routing Resilience</a:t>
            </a:r>
            <a:endParaRPr lang="en-US" sz="48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routing algorithms rely on timely consistency or global convergence to achieve ensure delivery</a:t>
            </a:r>
          </a:p>
          <a:p>
            <a:pPr lvl="1"/>
            <a:r>
              <a:rPr lang="en-US" dirty="0" smtClean="0"/>
              <a:t>LS: routers need to have same picture of network</a:t>
            </a:r>
          </a:p>
          <a:p>
            <a:pPr lvl="1"/>
            <a:r>
              <a:rPr lang="en-US" dirty="0" smtClean="0"/>
              <a:t>DV: if algorithm hasn’t converged, might loop</a:t>
            </a:r>
          </a:p>
          <a:p>
            <a:pPr lvl="1"/>
            <a:endParaRPr lang="en-US" dirty="0"/>
          </a:p>
          <a:p>
            <a:r>
              <a:rPr lang="en-US" dirty="0" smtClean="0"/>
              <a:t>As nets grow, this gets harder and takes longer</a:t>
            </a:r>
          </a:p>
          <a:p>
            <a:pPr lvl="1"/>
            <a:r>
              <a:rPr lang="en-US" b="1" i="1" dirty="0" smtClean="0"/>
              <a:t>Need both consistency/convergence and timeliness!</a:t>
            </a:r>
          </a:p>
          <a:p>
            <a:pPr lvl="1"/>
            <a:endParaRPr lang="en-US" dirty="0"/>
          </a:p>
          <a:p>
            <a:r>
              <a:rPr lang="en-US" dirty="0" smtClean="0"/>
              <a:t>Creates lag between failure detection and recovery</a:t>
            </a:r>
          </a:p>
          <a:p>
            <a:pPr lvl="1"/>
            <a:r>
              <a:rPr lang="en-US" dirty="0" smtClean="0"/>
              <a:t>Lag is biggest barrier to achieving 99.999% 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Hacks Used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Preconfigured backup paths</a:t>
            </a:r>
          </a:p>
          <a:p>
            <a:pPr lvl="1"/>
            <a:r>
              <a:rPr lang="en-US" dirty="0" smtClean="0"/>
              <a:t>When link fails, router has a backup route to use</a:t>
            </a:r>
          </a:p>
          <a:p>
            <a:pPr lvl="1"/>
            <a:r>
              <a:rPr lang="en-US" dirty="0" smtClean="0"/>
              <a:t>Very helpful against single failures</a:t>
            </a:r>
          </a:p>
          <a:p>
            <a:pPr lvl="1"/>
            <a:r>
              <a:rPr lang="en-US" dirty="0" smtClean="0"/>
              <a:t>Only limited protection against multiple failures</a:t>
            </a:r>
          </a:p>
          <a:p>
            <a:pPr lvl="1"/>
            <a:r>
              <a:rPr lang="en-US" dirty="0" smtClean="0"/>
              <a:t>No systematic paradigm</a:t>
            </a:r>
          </a:p>
          <a:p>
            <a:pPr lvl="1"/>
            <a:endParaRPr lang="en-US" dirty="0"/>
          </a:p>
          <a:p>
            <a:r>
              <a:rPr lang="en-US" dirty="0" smtClean="0"/>
              <a:t>ECMP: Equal-Cost Multipath</a:t>
            </a:r>
          </a:p>
          <a:p>
            <a:pPr lvl="1"/>
            <a:r>
              <a:rPr lang="en-US" dirty="0" smtClean="0"/>
              <a:t>Similar to backups, but narrower applicability</a:t>
            </a:r>
          </a:p>
          <a:p>
            <a:pPr lvl="1"/>
            <a:r>
              <a:rPr lang="en-US" dirty="0" smtClean="0"/>
              <a:t>Choose among several “shortest-paths”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Presented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Multipath (one slide)</a:t>
            </a:r>
          </a:p>
          <a:p>
            <a:pPr lvl="1"/>
            <a:endParaRPr lang="en-US" dirty="0"/>
          </a:p>
          <a:p>
            <a:r>
              <a:rPr lang="en-US" dirty="0" smtClean="0"/>
              <a:t>Failure-carrying packets</a:t>
            </a:r>
          </a:p>
          <a:p>
            <a:pPr lvl="1"/>
            <a:endParaRPr lang="en-US" dirty="0"/>
          </a:p>
          <a:p>
            <a:r>
              <a:rPr lang="en-US" dirty="0" smtClean="0"/>
              <a:t>Routing-along-DAGs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6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Multipath Routing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Multipath: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Providing more than one path for each S-D pair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Allow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endpoints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choose among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them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can be implemented by having a “path” field in packet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Good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if one path goes down, can use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another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Bad: Delay while endpoints detect failure (RTT)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Absolutely necessary because of E2E arguments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i="1" dirty="0" smtClean="0">
                <a:latin typeface="Arial" charset="0"/>
                <a:ea typeface="Arial" charset="0"/>
                <a:cs typeface="Arial" charset="0"/>
              </a:rPr>
              <a:t>But not a fundamental paradigm shift</a:t>
            </a:r>
            <a:endParaRPr lang="en-US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Part of solution, but still need more reliable routing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42399F-EEBF-3040-BB84-E03D7ABFA208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86800" cy="5486400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Can we completely </a:t>
            </a:r>
            <a:r>
              <a:rPr lang="en-US" sz="32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eliminate the need to </a:t>
            </a:r>
            <a:r>
              <a:rPr lang="ja-JP" altLang="en-US" sz="32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  <a:r>
              <a:rPr lang="en-US" sz="3200" b="1" i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reconverge</a:t>
            </a:r>
            <a:r>
              <a:rPr lang="ja-JP" altLang="en-US" sz="32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”</a:t>
            </a:r>
            <a:r>
              <a:rPr lang="en-US" sz="32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 after link failures</a:t>
            </a:r>
            <a:r>
              <a:rPr lang="en-US" sz="32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?</a:t>
            </a:r>
          </a:p>
          <a:p>
            <a:pPr marL="0" indent="0" algn="ctr">
              <a:buNone/>
            </a:pPr>
            <a:endParaRPr lang="en-US" sz="32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i.e., can we tolerate failures without losses?</a:t>
            </a:r>
            <a:endParaRPr lang="en-US" sz="3200" b="1" i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851025"/>
          </a:xfrm>
        </p:spPr>
        <p:txBody>
          <a:bodyPr/>
          <a:lstStyle/>
          <a:p>
            <a: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  <a:t>Failure-Carrying Packets</a:t>
            </a:r>
            <a:b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  <a:t>(FCP)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EA6A0D-6A1C-8142-BA20-70C98F036A33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Ensure all routers have consistent view of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But this view can be out-of-date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Consistency is easy if timeliness not required</a:t>
            </a: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Use reliable flooding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Each map has sequence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number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Routers write this number in packet headers, so packets are routing according to the same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map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endParaRPr lang="en-US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Routers can decrement this counter, not increment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Eventually all routers use the same graph to route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</a:t>
            </a: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achieves consistency, but not timeliness….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FCP Approach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: Step 1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F03E50-A815-6347-9C0D-039E73F6ED51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FCP Approach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: Step 2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Carry failure information in the packets!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this information to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fix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 local maps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When a packet arrives and the next-hop link for the path computed with the consistent state is down, </a:t>
            </a:r>
            <a:r>
              <a:rPr lang="en-US" i="1" dirty="0">
                <a:latin typeface="Arial" charset="0"/>
                <a:cs typeface="Arial" charset="0"/>
              </a:rPr>
              <a:t>insert failure information into packet header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Then compute new paths assuming that link is down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failure persists, it will be included in next consistent picture of </a:t>
            </a:r>
            <a:r>
              <a:rPr lang="en-US" dirty="0" smtClean="0">
                <a:latin typeface="Arial" charset="0"/>
                <a:cs typeface="Arial" charset="0"/>
              </a:rPr>
              <a:t>network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Then not needed in packet header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68184A-1224-954E-A8A4-A40EF3D7ED42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Purpose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EE122 (CS version) is algorithmically vacuous</a:t>
            </a:r>
          </a:p>
          <a:p>
            <a:pPr lvl="1"/>
            <a:r>
              <a:rPr lang="en-US" dirty="0" smtClean="0"/>
              <a:t>AIMD is the high point of intellectual depth (ugh)</a:t>
            </a:r>
          </a:p>
          <a:p>
            <a:pPr lvl="1"/>
            <a:endParaRPr lang="en-US" dirty="0"/>
          </a:p>
          <a:p>
            <a:r>
              <a:rPr lang="en-US" dirty="0" smtClean="0"/>
              <a:t>The algorithms described today are nontrivial</a:t>
            </a:r>
          </a:p>
          <a:p>
            <a:pPr lvl="1"/>
            <a:r>
              <a:rPr lang="en-US" dirty="0" smtClean="0"/>
              <a:t>Algorithms simple, but their properties are nonobvious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You</a:t>
            </a:r>
            <a:r>
              <a:rPr lang="en-US" dirty="0" smtClean="0"/>
              <a:t> will prove two results as a class exercise</a:t>
            </a:r>
          </a:p>
          <a:p>
            <a:pPr lvl="1"/>
            <a:r>
              <a:rPr lang="en-US" dirty="0" smtClean="0"/>
              <a:t>5 minutes, in groups, try to come up with reasoning</a:t>
            </a:r>
          </a:p>
          <a:p>
            <a:pPr lvl="1"/>
            <a:r>
              <a:rPr lang="en-US" dirty="0" smtClean="0"/>
              <a:t>I’ll help shape it into a proof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47800" y="5287963"/>
            <a:ext cx="1828800" cy="1036637"/>
            <a:chOff x="912" y="3331"/>
            <a:chExt cx="1152" cy="653"/>
          </a:xfrm>
        </p:grpSpPr>
        <p:sp>
          <p:nvSpPr>
            <p:cNvPr id="31808" name="AutoShape 3"/>
            <p:cNvSpPr>
              <a:spLocks noChangeArrowheads="1"/>
            </p:cNvSpPr>
            <p:nvPr/>
          </p:nvSpPr>
          <p:spPr bwMode="auto">
            <a:xfrm>
              <a:off x="912" y="3331"/>
              <a:ext cx="1152" cy="653"/>
            </a:xfrm>
            <a:prstGeom prst="cloudCallout">
              <a:avLst>
                <a:gd name="adj1" fmla="val 48523"/>
                <a:gd name="adj2" fmla="val -608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grpSp>
          <p:nvGrpSpPr>
            <p:cNvPr id="31809" name="Group 4"/>
            <p:cNvGrpSpPr>
              <a:grpSpLocks/>
            </p:cNvGrpSpPr>
            <p:nvPr/>
          </p:nvGrpSpPr>
          <p:grpSpPr bwMode="auto">
            <a:xfrm>
              <a:off x="1056" y="3463"/>
              <a:ext cx="888" cy="363"/>
              <a:chOff x="336" y="1764"/>
              <a:chExt cx="888" cy="363"/>
            </a:xfrm>
          </p:grpSpPr>
          <p:sp>
            <p:nvSpPr>
              <p:cNvPr id="31810" name="Oval 5"/>
              <p:cNvSpPr>
                <a:spLocks noChangeArrowheads="1"/>
              </p:cNvSpPr>
              <p:nvPr/>
            </p:nvSpPr>
            <p:spPr bwMode="auto">
              <a:xfrm flipV="1">
                <a:off x="578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11" name="AutoShape 6"/>
              <p:cNvCxnSpPr>
                <a:cxnSpLocks noChangeShapeType="1"/>
                <a:stCxn id="31810" idx="6"/>
                <a:endCxn id="31812" idx="2"/>
              </p:cNvCxnSpPr>
              <p:nvPr/>
            </p:nvCxnSpPr>
            <p:spPr bwMode="auto">
              <a:xfrm>
                <a:off x="657" y="2093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12" name="Oval 7"/>
              <p:cNvSpPr>
                <a:spLocks noChangeArrowheads="1"/>
              </p:cNvSpPr>
              <p:nvPr/>
            </p:nvSpPr>
            <p:spPr bwMode="auto">
              <a:xfrm flipV="1">
                <a:off x="912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sp>
            <p:nvSpPr>
              <p:cNvPr id="31813" name="Oval 8"/>
              <p:cNvSpPr>
                <a:spLocks noChangeArrowheads="1"/>
              </p:cNvSpPr>
              <p:nvPr/>
            </p:nvSpPr>
            <p:spPr bwMode="auto">
              <a:xfrm flipV="1">
                <a:off x="578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14" name="AutoShape 9"/>
              <p:cNvCxnSpPr>
                <a:cxnSpLocks noChangeShapeType="1"/>
                <a:stCxn id="31813" idx="6"/>
                <a:endCxn id="31815" idx="2"/>
              </p:cNvCxnSpPr>
              <p:nvPr/>
            </p:nvCxnSpPr>
            <p:spPr bwMode="auto">
              <a:xfrm>
                <a:off x="657" y="1799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15" name="Oval 10"/>
              <p:cNvSpPr>
                <a:spLocks noChangeArrowheads="1"/>
              </p:cNvSpPr>
              <p:nvPr/>
            </p:nvSpPr>
            <p:spPr bwMode="auto">
              <a:xfrm flipV="1">
                <a:off x="912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16" name="AutoShape 11"/>
              <p:cNvCxnSpPr>
                <a:cxnSpLocks noChangeShapeType="1"/>
                <a:stCxn id="31812" idx="4"/>
                <a:endCxn id="31815" idx="0"/>
              </p:cNvCxnSpPr>
              <p:nvPr/>
            </p:nvCxnSpPr>
            <p:spPr bwMode="auto">
              <a:xfrm flipV="1">
                <a:off x="947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17" name="AutoShape 12"/>
              <p:cNvCxnSpPr>
                <a:cxnSpLocks noChangeShapeType="1"/>
                <a:stCxn id="31810" idx="4"/>
                <a:endCxn id="31813" idx="0"/>
              </p:cNvCxnSpPr>
              <p:nvPr/>
            </p:nvCxnSpPr>
            <p:spPr bwMode="auto">
              <a:xfrm flipV="1">
                <a:off x="613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18" name="AutoShape 13"/>
              <p:cNvCxnSpPr>
                <a:cxnSpLocks noChangeShapeType="1"/>
                <a:stCxn id="31810" idx="5"/>
                <a:endCxn id="31815" idx="1"/>
              </p:cNvCxnSpPr>
              <p:nvPr/>
            </p:nvCxnSpPr>
            <p:spPr bwMode="auto">
              <a:xfrm flipV="1">
                <a:off x="637" y="1832"/>
                <a:ext cx="285" cy="228"/>
              </a:xfrm>
              <a:prstGeom prst="straightConnector1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19" name="Oval 14"/>
              <p:cNvSpPr>
                <a:spLocks noChangeArrowheads="1"/>
              </p:cNvSpPr>
              <p:nvPr/>
            </p:nvSpPr>
            <p:spPr bwMode="auto">
              <a:xfrm flipV="1">
                <a:off x="336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20" name="AutoShape 15"/>
              <p:cNvCxnSpPr>
                <a:cxnSpLocks noChangeShapeType="1"/>
                <a:stCxn id="31810" idx="2"/>
                <a:endCxn id="31819" idx="7"/>
              </p:cNvCxnSpPr>
              <p:nvPr/>
            </p:nvCxnSpPr>
            <p:spPr bwMode="auto">
              <a:xfrm flipH="1" flipV="1">
                <a:off x="394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21" name="AutoShape 16"/>
              <p:cNvCxnSpPr>
                <a:cxnSpLocks noChangeShapeType="1"/>
                <a:stCxn id="31813" idx="2"/>
                <a:endCxn id="31819" idx="5"/>
              </p:cNvCxnSpPr>
              <p:nvPr/>
            </p:nvCxnSpPr>
            <p:spPr bwMode="auto">
              <a:xfrm flipH="1">
                <a:off x="394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22" name="Oval 17"/>
              <p:cNvSpPr>
                <a:spLocks noChangeArrowheads="1"/>
              </p:cNvSpPr>
              <p:nvPr/>
            </p:nvSpPr>
            <p:spPr bwMode="auto">
              <a:xfrm flipH="1" flipV="1">
                <a:off x="1155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23" name="AutoShape 18"/>
              <p:cNvCxnSpPr>
                <a:cxnSpLocks noChangeShapeType="1"/>
                <a:stCxn id="31812" idx="6"/>
                <a:endCxn id="31822" idx="7"/>
              </p:cNvCxnSpPr>
              <p:nvPr/>
            </p:nvCxnSpPr>
            <p:spPr bwMode="auto">
              <a:xfrm flipV="1">
                <a:off x="991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24" name="AutoShape 19"/>
              <p:cNvCxnSpPr>
                <a:cxnSpLocks noChangeShapeType="1"/>
                <a:stCxn id="31815" idx="6"/>
                <a:endCxn id="31822" idx="5"/>
              </p:cNvCxnSpPr>
              <p:nvPr/>
            </p:nvCxnSpPr>
            <p:spPr bwMode="auto">
              <a:xfrm>
                <a:off x="991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1747" name="Oval 20"/>
          <p:cNvSpPr>
            <a:spLocks noChangeArrowheads="1"/>
          </p:cNvSpPr>
          <p:nvPr/>
        </p:nvSpPr>
        <p:spPr bwMode="auto">
          <a:xfrm>
            <a:off x="514350" y="2695575"/>
            <a:ext cx="1447800" cy="762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FCP routing</a:t>
            </a:r>
          </a:p>
        </p:txBody>
      </p:sp>
      <p:sp>
        <p:nvSpPr>
          <p:cNvPr id="31749" name="Oval 22"/>
          <p:cNvSpPr>
            <a:spLocks noChangeArrowheads="1"/>
          </p:cNvSpPr>
          <p:nvPr/>
        </p:nvSpPr>
        <p:spPr bwMode="auto">
          <a:xfrm>
            <a:off x="3276600" y="28844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</a:t>
            </a:r>
          </a:p>
        </p:txBody>
      </p:sp>
      <p:cxnSp>
        <p:nvCxnSpPr>
          <p:cNvPr id="31750" name="AutoShape 23"/>
          <p:cNvCxnSpPr>
            <a:cxnSpLocks noChangeShapeType="1"/>
            <a:stCxn id="31749" idx="6"/>
            <a:endCxn id="31751" idx="2"/>
          </p:cNvCxnSpPr>
          <p:nvPr/>
        </p:nvCxnSpPr>
        <p:spPr bwMode="auto">
          <a:xfrm>
            <a:off x="3657600" y="3074988"/>
            <a:ext cx="190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Oval 24"/>
          <p:cNvSpPr>
            <a:spLocks noChangeArrowheads="1"/>
          </p:cNvSpPr>
          <p:nvPr/>
        </p:nvSpPr>
        <p:spPr bwMode="auto">
          <a:xfrm>
            <a:off x="5562600" y="28844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1752" name="Oval 25"/>
          <p:cNvSpPr>
            <a:spLocks noChangeArrowheads="1"/>
          </p:cNvSpPr>
          <p:nvPr/>
        </p:nvSpPr>
        <p:spPr bwMode="auto">
          <a:xfrm>
            <a:off x="3276600" y="48656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cxnSp>
        <p:nvCxnSpPr>
          <p:cNvPr id="31753" name="AutoShape 26"/>
          <p:cNvCxnSpPr>
            <a:cxnSpLocks noChangeShapeType="1"/>
            <a:stCxn id="31752" idx="6"/>
            <a:endCxn id="31754" idx="2"/>
          </p:cNvCxnSpPr>
          <p:nvPr/>
        </p:nvCxnSpPr>
        <p:spPr bwMode="auto">
          <a:xfrm>
            <a:off x="3657600" y="5056188"/>
            <a:ext cx="190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4" name="Oval 27"/>
          <p:cNvSpPr>
            <a:spLocks noChangeArrowheads="1"/>
          </p:cNvSpPr>
          <p:nvPr/>
        </p:nvSpPr>
        <p:spPr bwMode="auto">
          <a:xfrm>
            <a:off x="5562600" y="48656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</a:t>
            </a:r>
          </a:p>
        </p:txBody>
      </p:sp>
      <p:cxnSp>
        <p:nvCxnSpPr>
          <p:cNvPr id="31755" name="AutoShape 28"/>
          <p:cNvCxnSpPr>
            <a:cxnSpLocks noChangeShapeType="1"/>
            <a:stCxn id="31751" idx="4"/>
            <a:endCxn id="31754" idx="0"/>
          </p:cNvCxnSpPr>
          <p:nvPr/>
        </p:nvCxnSpPr>
        <p:spPr bwMode="auto">
          <a:xfrm>
            <a:off x="5753100" y="3265488"/>
            <a:ext cx="0" cy="1600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29"/>
          <p:cNvCxnSpPr>
            <a:cxnSpLocks noChangeShapeType="1"/>
            <a:stCxn id="31749" idx="4"/>
            <a:endCxn id="31752" idx="0"/>
          </p:cNvCxnSpPr>
          <p:nvPr/>
        </p:nvCxnSpPr>
        <p:spPr bwMode="auto">
          <a:xfrm>
            <a:off x="3467100" y="3265488"/>
            <a:ext cx="0" cy="1600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AutoShape 30"/>
          <p:cNvCxnSpPr>
            <a:cxnSpLocks noChangeShapeType="1"/>
            <a:stCxn id="31751" idx="3"/>
            <a:endCxn id="31752" idx="7"/>
          </p:cNvCxnSpPr>
          <p:nvPr/>
        </p:nvCxnSpPr>
        <p:spPr bwMode="auto">
          <a:xfrm flipH="1">
            <a:off x="3602038" y="3209925"/>
            <a:ext cx="2016125" cy="17113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8" name="Oval 31"/>
          <p:cNvSpPr>
            <a:spLocks noChangeArrowheads="1"/>
          </p:cNvSpPr>
          <p:nvPr/>
        </p:nvSpPr>
        <p:spPr bwMode="auto">
          <a:xfrm>
            <a:off x="1600200" y="37988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cxnSp>
        <p:nvCxnSpPr>
          <p:cNvPr id="31759" name="AutoShape 32"/>
          <p:cNvCxnSpPr>
            <a:cxnSpLocks noChangeShapeType="1"/>
            <a:stCxn id="31749" idx="2"/>
            <a:endCxn id="31758" idx="7"/>
          </p:cNvCxnSpPr>
          <p:nvPr/>
        </p:nvCxnSpPr>
        <p:spPr bwMode="auto">
          <a:xfrm flipH="1">
            <a:off x="1925638" y="3074988"/>
            <a:ext cx="1350962" cy="779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AutoShape 33"/>
          <p:cNvCxnSpPr>
            <a:cxnSpLocks noChangeShapeType="1"/>
            <a:stCxn id="31752" idx="2"/>
            <a:endCxn id="31758" idx="5"/>
          </p:cNvCxnSpPr>
          <p:nvPr/>
        </p:nvCxnSpPr>
        <p:spPr bwMode="auto">
          <a:xfrm flipH="1" flipV="1">
            <a:off x="1925638" y="4124325"/>
            <a:ext cx="1350962" cy="9318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1" name="Oval 34"/>
          <p:cNvSpPr>
            <a:spLocks noChangeArrowheads="1"/>
          </p:cNvSpPr>
          <p:nvPr/>
        </p:nvSpPr>
        <p:spPr bwMode="auto">
          <a:xfrm flipH="1">
            <a:off x="7239000" y="37988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</a:t>
            </a:r>
          </a:p>
        </p:txBody>
      </p:sp>
      <p:cxnSp>
        <p:nvCxnSpPr>
          <p:cNvPr id="31762" name="AutoShape 35"/>
          <p:cNvCxnSpPr>
            <a:cxnSpLocks noChangeShapeType="1"/>
            <a:stCxn id="31751" idx="6"/>
            <a:endCxn id="31761" idx="7"/>
          </p:cNvCxnSpPr>
          <p:nvPr/>
        </p:nvCxnSpPr>
        <p:spPr bwMode="auto">
          <a:xfrm>
            <a:off x="5943600" y="3074988"/>
            <a:ext cx="1350963" cy="779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36"/>
          <p:cNvCxnSpPr>
            <a:cxnSpLocks noChangeShapeType="1"/>
            <a:stCxn id="31754" idx="6"/>
            <a:endCxn id="31761" idx="5"/>
          </p:cNvCxnSpPr>
          <p:nvPr/>
        </p:nvCxnSpPr>
        <p:spPr bwMode="auto">
          <a:xfrm flipV="1">
            <a:off x="5943600" y="4122738"/>
            <a:ext cx="1350963" cy="93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3621" name="AutoShape 37"/>
          <p:cNvSpPr>
            <a:spLocks noChangeArrowheads="1"/>
          </p:cNvSpPr>
          <p:nvPr/>
        </p:nvSpPr>
        <p:spPr bwMode="auto">
          <a:xfrm>
            <a:off x="457200" y="3733800"/>
            <a:ext cx="1066800" cy="3810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IP packet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04800" y="2590800"/>
            <a:ext cx="1828800" cy="1036638"/>
            <a:chOff x="192" y="1632"/>
            <a:chExt cx="1152" cy="653"/>
          </a:xfrm>
        </p:grpSpPr>
        <p:sp>
          <p:nvSpPr>
            <p:cNvPr id="31791" name="AutoShape 39"/>
            <p:cNvSpPr>
              <a:spLocks noChangeArrowheads="1"/>
            </p:cNvSpPr>
            <p:nvPr/>
          </p:nvSpPr>
          <p:spPr bwMode="auto">
            <a:xfrm>
              <a:off x="192" y="1632"/>
              <a:ext cx="1152" cy="653"/>
            </a:xfrm>
            <a:prstGeom prst="cloudCallout">
              <a:avLst>
                <a:gd name="adj1" fmla="val 25259"/>
                <a:gd name="adj2" fmla="val 6469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grpSp>
          <p:nvGrpSpPr>
            <p:cNvPr id="31792" name="Group 40"/>
            <p:cNvGrpSpPr>
              <a:grpSpLocks/>
            </p:cNvGrpSpPr>
            <p:nvPr/>
          </p:nvGrpSpPr>
          <p:grpSpPr bwMode="auto">
            <a:xfrm>
              <a:off x="336" y="1764"/>
              <a:ext cx="888" cy="363"/>
              <a:chOff x="336" y="1764"/>
              <a:chExt cx="888" cy="363"/>
            </a:xfrm>
          </p:grpSpPr>
          <p:sp>
            <p:nvSpPr>
              <p:cNvPr id="31793" name="Oval 41"/>
              <p:cNvSpPr>
                <a:spLocks noChangeArrowheads="1"/>
              </p:cNvSpPr>
              <p:nvPr/>
            </p:nvSpPr>
            <p:spPr bwMode="auto">
              <a:xfrm flipV="1">
                <a:off x="578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94" name="AutoShape 42"/>
              <p:cNvCxnSpPr>
                <a:cxnSpLocks noChangeShapeType="1"/>
                <a:stCxn id="31793" idx="6"/>
                <a:endCxn id="31795" idx="2"/>
              </p:cNvCxnSpPr>
              <p:nvPr/>
            </p:nvCxnSpPr>
            <p:spPr bwMode="auto">
              <a:xfrm>
                <a:off x="657" y="2093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95" name="Oval 43"/>
              <p:cNvSpPr>
                <a:spLocks noChangeArrowheads="1"/>
              </p:cNvSpPr>
              <p:nvPr/>
            </p:nvSpPr>
            <p:spPr bwMode="auto">
              <a:xfrm flipV="1">
                <a:off x="912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sp>
            <p:nvSpPr>
              <p:cNvPr id="31796" name="Oval 44"/>
              <p:cNvSpPr>
                <a:spLocks noChangeArrowheads="1"/>
              </p:cNvSpPr>
              <p:nvPr/>
            </p:nvSpPr>
            <p:spPr bwMode="auto">
              <a:xfrm flipV="1">
                <a:off x="578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97" name="AutoShape 45"/>
              <p:cNvCxnSpPr>
                <a:cxnSpLocks noChangeShapeType="1"/>
                <a:stCxn id="31796" idx="6"/>
                <a:endCxn id="31798" idx="2"/>
              </p:cNvCxnSpPr>
              <p:nvPr/>
            </p:nvCxnSpPr>
            <p:spPr bwMode="auto">
              <a:xfrm>
                <a:off x="657" y="1799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98" name="Oval 46"/>
              <p:cNvSpPr>
                <a:spLocks noChangeArrowheads="1"/>
              </p:cNvSpPr>
              <p:nvPr/>
            </p:nvSpPr>
            <p:spPr bwMode="auto">
              <a:xfrm flipV="1">
                <a:off x="912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99" name="AutoShape 47"/>
              <p:cNvCxnSpPr>
                <a:cxnSpLocks noChangeShapeType="1"/>
                <a:stCxn id="31795" idx="4"/>
                <a:endCxn id="31798" idx="0"/>
              </p:cNvCxnSpPr>
              <p:nvPr/>
            </p:nvCxnSpPr>
            <p:spPr bwMode="auto">
              <a:xfrm flipV="1">
                <a:off x="947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0" name="AutoShape 48"/>
              <p:cNvCxnSpPr>
                <a:cxnSpLocks noChangeShapeType="1"/>
                <a:stCxn id="31793" idx="4"/>
                <a:endCxn id="31796" idx="0"/>
              </p:cNvCxnSpPr>
              <p:nvPr/>
            </p:nvCxnSpPr>
            <p:spPr bwMode="auto">
              <a:xfrm flipV="1">
                <a:off x="613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1" name="AutoShape 49"/>
              <p:cNvCxnSpPr>
                <a:cxnSpLocks noChangeShapeType="1"/>
                <a:stCxn id="31793" idx="5"/>
                <a:endCxn id="31798" idx="1"/>
              </p:cNvCxnSpPr>
              <p:nvPr/>
            </p:nvCxnSpPr>
            <p:spPr bwMode="auto">
              <a:xfrm flipV="1">
                <a:off x="637" y="1832"/>
                <a:ext cx="285" cy="228"/>
              </a:xfrm>
              <a:prstGeom prst="straightConnector1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02" name="Oval 50"/>
              <p:cNvSpPr>
                <a:spLocks noChangeArrowheads="1"/>
              </p:cNvSpPr>
              <p:nvPr/>
            </p:nvSpPr>
            <p:spPr bwMode="auto">
              <a:xfrm flipV="1">
                <a:off x="336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03" name="AutoShape 51"/>
              <p:cNvCxnSpPr>
                <a:cxnSpLocks noChangeShapeType="1"/>
                <a:stCxn id="31793" idx="2"/>
                <a:endCxn id="31802" idx="7"/>
              </p:cNvCxnSpPr>
              <p:nvPr/>
            </p:nvCxnSpPr>
            <p:spPr bwMode="auto">
              <a:xfrm flipH="1" flipV="1">
                <a:off x="394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4" name="AutoShape 52"/>
              <p:cNvCxnSpPr>
                <a:cxnSpLocks noChangeShapeType="1"/>
                <a:stCxn id="31796" idx="2"/>
                <a:endCxn id="31802" idx="5"/>
              </p:cNvCxnSpPr>
              <p:nvPr/>
            </p:nvCxnSpPr>
            <p:spPr bwMode="auto">
              <a:xfrm flipH="1">
                <a:off x="394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805" name="Oval 53"/>
              <p:cNvSpPr>
                <a:spLocks noChangeArrowheads="1"/>
              </p:cNvSpPr>
              <p:nvPr/>
            </p:nvSpPr>
            <p:spPr bwMode="auto">
              <a:xfrm flipH="1" flipV="1">
                <a:off x="1155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806" name="AutoShape 54"/>
              <p:cNvCxnSpPr>
                <a:cxnSpLocks noChangeShapeType="1"/>
                <a:stCxn id="31795" idx="6"/>
                <a:endCxn id="31805" idx="7"/>
              </p:cNvCxnSpPr>
              <p:nvPr/>
            </p:nvCxnSpPr>
            <p:spPr bwMode="auto">
              <a:xfrm flipV="1">
                <a:off x="991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807" name="AutoShape 55"/>
              <p:cNvCxnSpPr>
                <a:cxnSpLocks noChangeShapeType="1"/>
                <a:stCxn id="31798" idx="6"/>
                <a:endCxn id="31805" idx="5"/>
              </p:cNvCxnSpPr>
              <p:nvPr/>
            </p:nvCxnSpPr>
            <p:spPr bwMode="auto">
              <a:xfrm>
                <a:off x="991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23640" name="Freeform 56"/>
          <p:cNvSpPr>
            <a:spLocks/>
          </p:cNvSpPr>
          <p:nvPr/>
        </p:nvSpPr>
        <p:spPr bwMode="auto">
          <a:xfrm>
            <a:off x="609600" y="3170238"/>
            <a:ext cx="1295400" cy="266700"/>
          </a:xfrm>
          <a:custGeom>
            <a:avLst/>
            <a:gdLst>
              <a:gd name="T0" fmla="*/ 0 w 816"/>
              <a:gd name="T1" fmla="*/ 0 h 168"/>
              <a:gd name="T2" fmla="*/ 2147483647 w 816"/>
              <a:gd name="T3" fmla="*/ 2147483647 h 168"/>
              <a:gd name="T4" fmla="*/ 2147483647 w 816"/>
              <a:gd name="T5" fmla="*/ 2147483647 h 168"/>
              <a:gd name="T6" fmla="*/ 2147483647 w 816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68"/>
              <a:gd name="T14" fmla="*/ 816 w 816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68">
                <a:moveTo>
                  <a:pt x="0" y="0"/>
                </a:moveTo>
                <a:cubicBezTo>
                  <a:pt x="48" y="60"/>
                  <a:pt x="96" y="120"/>
                  <a:pt x="192" y="144"/>
                </a:cubicBezTo>
                <a:cubicBezTo>
                  <a:pt x="288" y="168"/>
                  <a:pt x="472" y="168"/>
                  <a:pt x="576" y="144"/>
                </a:cubicBezTo>
                <a:cubicBezTo>
                  <a:pt x="680" y="120"/>
                  <a:pt x="748" y="60"/>
                  <a:pt x="816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641" name="Freeform 57"/>
          <p:cNvSpPr>
            <a:spLocks/>
          </p:cNvSpPr>
          <p:nvPr/>
        </p:nvSpPr>
        <p:spPr bwMode="auto">
          <a:xfrm>
            <a:off x="2066925" y="5875338"/>
            <a:ext cx="944563" cy="268287"/>
          </a:xfrm>
          <a:custGeom>
            <a:avLst/>
            <a:gdLst>
              <a:gd name="T0" fmla="*/ 0 w 595"/>
              <a:gd name="T1" fmla="*/ 2147483647 h 169"/>
              <a:gd name="T2" fmla="*/ 2147483647 w 595"/>
              <a:gd name="T3" fmla="*/ 2147483647 h 169"/>
              <a:gd name="T4" fmla="*/ 2147483647 w 595"/>
              <a:gd name="T5" fmla="*/ 0 h 169"/>
              <a:gd name="T6" fmla="*/ 0 60000 65536"/>
              <a:gd name="T7" fmla="*/ 0 60000 65536"/>
              <a:gd name="T8" fmla="*/ 0 60000 65536"/>
              <a:gd name="T9" fmla="*/ 0 w 595"/>
              <a:gd name="T10" fmla="*/ 0 h 169"/>
              <a:gd name="T11" fmla="*/ 595 w 595"/>
              <a:gd name="T12" fmla="*/ 169 h 1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5" h="169">
                <a:moveTo>
                  <a:pt x="0" y="145"/>
                </a:moveTo>
                <a:cubicBezTo>
                  <a:pt x="142" y="157"/>
                  <a:pt x="285" y="169"/>
                  <a:pt x="384" y="145"/>
                </a:cubicBezTo>
                <a:cubicBezTo>
                  <a:pt x="483" y="121"/>
                  <a:pt x="539" y="60"/>
                  <a:pt x="595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Oval 58"/>
          <p:cNvSpPr>
            <a:spLocks noChangeArrowheads="1"/>
          </p:cNvSpPr>
          <p:nvPr/>
        </p:nvSpPr>
        <p:spPr bwMode="auto">
          <a:xfrm>
            <a:off x="6076950" y="5392738"/>
            <a:ext cx="1447800" cy="762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5867400" y="5287963"/>
            <a:ext cx="1828800" cy="1036637"/>
            <a:chOff x="3696" y="3331"/>
            <a:chExt cx="1152" cy="653"/>
          </a:xfrm>
        </p:grpSpPr>
        <p:sp>
          <p:nvSpPr>
            <p:cNvPr id="31774" name="AutoShape 60"/>
            <p:cNvSpPr>
              <a:spLocks noChangeArrowheads="1"/>
            </p:cNvSpPr>
            <p:nvPr/>
          </p:nvSpPr>
          <p:spPr bwMode="auto">
            <a:xfrm>
              <a:off x="3696" y="3331"/>
              <a:ext cx="1152" cy="653"/>
            </a:xfrm>
            <a:prstGeom prst="cloudCallout">
              <a:avLst>
                <a:gd name="adj1" fmla="val -42361"/>
                <a:gd name="adj2" fmla="val -6255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grpSp>
          <p:nvGrpSpPr>
            <p:cNvPr id="31775" name="Group 61"/>
            <p:cNvGrpSpPr>
              <a:grpSpLocks/>
            </p:cNvGrpSpPr>
            <p:nvPr/>
          </p:nvGrpSpPr>
          <p:grpSpPr bwMode="auto">
            <a:xfrm>
              <a:off x="3840" y="3463"/>
              <a:ext cx="888" cy="363"/>
              <a:chOff x="336" y="1764"/>
              <a:chExt cx="888" cy="363"/>
            </a:xfrm>
          </p:grpSpPr>
          <p:sp>
            <p:nvSpPr>
              <p:cNvPr id="31776" name="Oval 62"/>
              <p:cNvSpPr>
                <a:spLocks noChangeArrowheads="1"/>
              </p:cNvSpPr>
              <p:nvPr/>
            </p:nvSpPr>
            <p:spPr bwMode="auto">
              <a:xfrm flipV="1">
                <a:off x="578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77" name="AutoShape 63"/>
              <p:cNvCxnSpPr>
                <a:cxnSpLocks noChangeShapeType="1"/>
                <a:stCxn id="31776" idx="6"/>
                <a:endCxn id="31778" idx="2"/>
              </p:cNvCxnSpPr>
              <p:nvPr/>
            </p:nvCxnSpPr>
            <p:spPr bwMode="auto">
              <a:xfrm>
                <a:off x="657" y="2093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78" name="Oval 64"/>
              <p:cNvSpPr>
                <a:spLocks noChangeArrowheads="1"/>
              </p:cNvSpPr>
              <p:nvPr/>
            </p:nvSpPr>
            <p:spPr bwMode="auto">
              <a:xfrm flipV="1">
                <a:off x="912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sp>
            <p:nvSpPr>
              <p:cNvPr id="31779" name="Oval 65"/>
              <p:cNvSpPr>
                <a:spLocks noChangeArrowheads="1"/>
              </p:cNvSpPr>
              <p:nvPr/>
            </p:nvSpPr>
            <p:spPr bwMode="auto">
              <a:xfrm flipV="1">
                <a:off x="578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80" name="AutoShape 66"/>
              <p:cNvCxnSpPr>
                <a:cxnSpLocks noChangeShapeType="1"/>
                <a:stCxn id="31779" idx="6"/>
                <a:endCxn id="31781" idx="2"/>
              </p:cNvCxnSpPr>
              <p:nvPr/>
            </p:nvCxnSpPr>
            <p:spPr bwMode="auto">
              <a:xfrm>
                <a:off x="657" y="1799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81" name="Oval 67"/>
              <p:cNvSpPr>
                <a:spLocks noChangeArrowheads="1"/>
              </p:cNvSpPr>
              <p:nvPr/>
            </p:nvSpPr>
            <p:spPr bwMode="auto">
              <a:xfrm flipV="1">
                <a:off x="912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82" name="AutoShape 68"/>
              <p:cNvCxnSpPr>
                <a:cxnSpLocks noChangeShapeType="1"/>
                <a:stCxn id="31778" idx="4"/>
                <a:endCxn id="31781" idx="0"/>
              </p:cNvCxnSpPr>
              <p:nvPr/>
            </p:nvCxnSpPr>
            <p:spPr bwMode="auto">
              <a:xfrm flipV="1">
                <a:off x="947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83" name="AutoShape 69"/>
              <p:cNvCxnSpPr>
                <a:cxnSpLocks noChangeShapeType="1"/>
                <a:stCxn id="31776" idx="4"/>
                <a:endCxn id="31779" idx="0"/>
              </p:cNvCxnSpPr>
              <p:nvPr/>
            </p:nvCxnSpPr>
            <p:spPr bwMode="auto">
              <a:xfrm flipV="1">
                <a:off x="613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84" name="AutoShape 70"/>
              <p:cNvCxnSpPr>
                <a:cxnSpLocks noChangeShapeType="1"/>
                <a:stCxn id="31776" idx="5"/>
                <a:endCxn id="31781" idx="1"/>
              </p:cNvCxnSpPr>
              <p:nvPr/>
            </p:nvCxnSpPr>
            <p:spPr bwMode="auto">
              <a:xfrm flipV="1">
                <a:off x="637" y="1832"/>
                <a:ext cx="285" cy="228"/>
              </a:xfrm>
              <a:prstGeom prst="straightConnector1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85" name="Oval 71"/>
              <p:cNvSpPr>
                <a:spLocks noChangeArrowheads="1"/>
              </p:cNvSpPr>
              <p:nvPr/>
            </p:nvSpPr>
            <p:spPr bwMode="auto">
              <a:xfrm flipV="1">
                <a:off x="336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86" name="AutoShape 72"/>
              <p:cNvCxnSpPr>
                <a:cxnSpLocks noChangeShapeType="1"/>
                <a:stCxn id="31776" idx="2"/>
                <a:endCxn id="31785" idx="7"/>
              </p:cNvCxnSpPr>
              <p:nvPr/>
            </p:nvCxnSpPr>
            <p:spPr bwMode="auto">
              <a:xfrm flipH="1" flipV="1">
                <a:off x="394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87" name="AutoShape 73"/>
              <p:cNvCxnSpPr>
                <a:cxnSpLocks noChangeShapeType="1"/>
                <a:stCxn id="31779" idx="2"/>
                <a:endCxn id="31785" idx="5"/>
              </p:cNvCxnSpPr>
              <p:nvPr/>
            </p:nvCxnSpPr>
            <p:spPr bwMode="auto">
              <a:xfrm flipH="1">
                <a:off x="394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88" name="Oval 74"/>
              <p:cNvSpPr>
                <a:spLocks noChangeArrowheads="1"/>
              </p:cNvSpPr>
              <p:nvPr/>
            </p:nvSpPr>
            <p:spPr bwMode="auto">
              <a:xfrm flipH="1" flipV="1">
                <a:off x="1155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1789" name="AutoShape 75"/>
              <p:cNvCxnSpPr>
                <a:cxnSpLocks noChangeShapeType="1"/>
                <a:stCxn id="31778" idx="6"/>
                <a:endCxn id="31788" idx="7"/>
              </p:cNvCxnSpPr>
              <p:nvPr/>
            </p:nvCxnSpPr>
            <p:spPr bwMode="auto">
              <a:xfrm flipV="1">
                <a:off x="991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90" name="AutoShape 76"/>
              <p:cNvCxnSpPr>
                <a:cxnSpLocks noChangeShapeType="1"/>
                <a:stCxn id="31781" idx="6"/>
                <a:endCxn id="31788" idx="5"/>
              </p:cNvCxnSpPr>
              <p:nvPr/>
            </p:nvCxnSpPr>
            <p:spPr bwMode="auto">
              <a:xfrm>
                <a:off x="991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23661" name="Freeform 77"/>
          <p:cNvSpPr>
            <a:spLocks/>
          </p:cNvSpPr>
          <p:nvPr/>
        </p:nvSpPr>
        <p:spPr bwMode="auto">
          <a:xfrm>
            <a:off x="7010400" y="5875338"/>
            <a:ext cx="433388" cy="252412"/>
          </a:xfrm>
          <a:custGeom>
            <a:avLst/>
            <a:gdLst>
              <a:gd name="T0" fmla="*/ 0 w 273"/>
              <a:gd name="T1" fmla="*/ 2147483647 h 159"/>
              <a:gd name="T2" fmla="*/ 2147483647 w 273"/>
              <a:gd name="T3" fmla="*/ 2147483647 h 159"/>
              <a:gd name="T4" fmla="*/ 2147483647 w 273"/>
              <a:gd name="T5" fmla="*/ 0 h 159"/>
              <a:gd name="T6" fmla="*/ 0 60000 65536"/>
              <a:gd name="T7" fmla="*/ 0 60000 65536"/>
              <a:gd name="T8" fmla="*/ 0 60000 65536"/>
              <a:gd name="T9" fmla="*/ 0 w 273"/>
              <a:gd name="T10" fmla="*/ 0 h 159"/>
              <a:gd name="T11" fmla="*/ 273 w 273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159">
                <a:moveTo>
                  <a:pt x="0" y="151"/>
                </a:moveTo>
                <a:cubicBezTo>
                  <a:pt x="24" y="155"/>
                  <a:pt x="48" y="159"/>
                  <a:pt x="93" y="134"/>
                </a:cubicBezTo>
                <a:cubicBezTo>
                  <a:pt x="138" y="109"/>
                  <a:pt x="205" y="54"/>
                  <a:pt x="273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Rectangle 78"/>
          <p:cNvSpPr>
            <a:spLocks noChangeArrowheads="1"/>
          </p:cNvSpPr>
          <p:nvPr/>
        </p:nvSpPr>
        <p:spPr bwMode="auto">
          <a:xfrm>
            <a:off x="1219200" y="40528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source</a:t>
            </a:r>
          </a:p>
        </p:txBody>
      </p:sp>
      <p:sp>
        <p:nvSpPr>
          <p:cNvPr id="31772" name="Rectangle 79"/>
          <p:cNvSpPr>
            <a:spLocks noChangeArrowheads="1"/>
          </p:cNvSpPr>
          <p:nvPr/>
        </p:nvSpPr>
        <p:spPr bwMode="auto">
          <a:xfrm>
            <a:off x="7105650" y="4067175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destination</a:t>
            </a:r>
          </a:p>
        </p:txBody>
      </p:sp>
      <p:sp>
        <p:nvSpPr>
          <p:cNvPr id="317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28F61B-86F3-5745-A722-29FC29FCAEA2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2.22222E-6 L 0.27501 0.1166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23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0.11667 L 0.51667 0.11667 " pathEditMode="relative" ptsTypes="AA">
                                      <p:cBhvr>
                                        <p:cTn id="30" dur="500" fill="hold"/>
                                        <p:tgtEl>
                                          <p:spTgt spid="323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67 0.11667 L 0.70834 -0.03889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323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21" grpId="0" animBg="1"/>
      <p:bldP spid="323621" grpId="1" animBg="1"/>
      <p:bldP spid="323621" grpId="2" animBg="1"/>
      <p:bldP spid="323640" grpId="0" animBg="1"/>
      <p:bldP spid="323641" grpId="0" animBg="1"/>
      <p:bldP spid="32366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 flipH="1">
            <a:off x="7239000" y="37988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</a:t>
            </a:r>
          </a:p>
        </p:txBody>
      </p:sp>
      <p:cxnSp>
        <p:nvCxnSpPr>
          <p:cNvPr id="33795" name="AutoShape 3"/>
          <p:cNvCxnSpPr>
            <a:cxnSpLocks noChangeShapeType="1"/>
            <a:stCxn id="33803" idx="6"/>
            <a:endCxn id="33794" idx="7"/>
          </p:cNvCxnSpPr>
          <p:nvPr/>
        </p:nvCxnSpPr>
        <p:spPr bwMode="auto">
          <a:xfrm>
            <a:off x="5943600" y="3074988"/>
            <a:ext cx="1350963" cy="779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00800" y="3276600"/>
            <a:ext cx="466725" cy="466725"/>
            <a:chOff x="3954" y="2478"/>
            <a:chExt cx="294" cy="294"/>
          </a:xfrm>
        </p:grpSpPr>
        <p:sp>
          <p:nvSpPr>
            <p:cNvPr id="33955" name="Line 5"/>
            <p:cNvSpPr>
              <a:spLocks noChangeShapeType="1"/>
            </p:cNvSpPr>
            <p:nvPr/>
          </p:nvSpPr>
          <p:spPr bwMode="auto">
            <a:xfrm>
              <a:off x="3960" y="2484"/>
              <a:ext cx="288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Line 6"/>
            <p:cNvSpPr>
              <a:spLocks noChangeShapeType="1"/>
            </p:cNvSpPr>
            <p:nvPr/>
          </p:nvSpPr>
          <p:spPr bwMode="auto">
            <a:xfrm flipH="1">
              <a:off x="3954" y="2478"/>
              <a:ext cx="288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Oval 7"/>
          <p:cNvSpPr>
            <a:spLocks noChangeArrowheads="1"/>
          </p:cNvSpPr>
          <p:nvPr/>
        </p:nvSpPr>
        <p:spPr bwMode="auto">
          <a:xfrm>
            <a:off x="1600200" y="5410200"/>
            <a:ext cx="1579563" cy="7064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8"/>
          <p:cNvSpPr>
            <a:spLocks noChangeArrowheads="1"/>
          </p:cNvSpPr>
          <p:nvPr/>
        </p:nvSpPr>
        <p:spPr bwMode="auto">
          <a:xfrm>
            <a:off x="457200" y="2743200"/>
            <a:ext cx="1579563" cy="7064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9"/>
          <p:cNvSpPr>
            <a:spLocks noChangeArrowheads="1"/>
          </p:cNvSpPr>
          <p:nvPr/>
        </p:nvSpPr>
        <p:spPr bwMode="auto">
          <a:xfrm>
            <a:off x="1752600" y="1905000"/>
            <a:ext cx="1579563" cy="7064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FCP routing</a:t>
            </a:r>
          </a:p>
        </p:txBody>
      </p: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3276600" y="28844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B</a:t>
            </a:r>
          </a:p>
        </p:txBody>
      </p:sp>
      <p:cxnSp>
        <p:nvCxnSpPr>
          <p:cNvPr id="33802" name="AutoShape 12"/>
          <p:cNvCxnSpPr>
            <a:cxnSpLocks noChangeShapeType="1"/>
            <a:stCxn id="33801" idx="6"/>
            <a:endCxn id="33803" idx="2"/>
          </p:cNvCxnSpPr>
          <p:nvPr/>
        </p:nvCxnSpPr>
        <p:spPr bwMode="auto">
          <a:xfrm>
            <a:off x="3657600" y="3074988"/>
            <a:ext cx="190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5562600" y="28844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3804" name="Oval 14"/>
          <p:cNvSpPr>
            <a:spLocks noChangeArrowheads="1"/>
          </p:cNvSpPr>
          <p:nvPr/>
        </p:nvSpPr>
        <p:spPr bwMode="auto">
          <a:xfrm>
            <a:off x="3276600" y="48656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</a:t>
            </a:r>
          </a:p>
        </p:txBody>
      </p:sp>
      <p:cxnSp>
        <p:nvCxnSpPr>
          <p:cNvPr id="33805" name="AutoShape 15"/>
          <p:cNvCxnSpPr>
            <a:cxnSpLocks noChangeShapeType="1"/>
            <a:stCxn id="33804" idx="6"/>
            <a:endCxn id="33806" idx="2"/>
          </p:cNvCxnSpPr>
          <p:nvPr/>
        </p:nvCxnSpPr>
        <p:spPr bwMode="auto">
          <a:xfrm>
            <a:off x="3657600" y="5056188"/>
            <a:ext cx="190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6" name="Oval 16"/>
          <p:cNvSpPr>
            <a:spLocks noChangeArrowheads="1"/>
          </p:cNvSpPr>
          <p:nvPr/>
        </p:nvSpPr>
        <p:spPr bwMode="auto">
          <a:xfrm>
            <a:off x="5562600" y="48656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</a:t>
            </a:r>
          </a:p>
        </p:txBody>
      </p:sp>
      <p:cxnSp>
        <p:nvCxnSpPr>
          <p:cNvPr id="33807" name="AutoShape 17"/>
          <p:cNvCxnSpPr>
            <a:cxnSpLocks noChangeShapeType="1"/>
            <a:stCxn id="33803" idx="4"/>
            <a:endCxn id="33806" idx="0"/>
          </p:cNvCxnSpPr>
          <p:nvPr/>
        </p:nvCxnSpPr>
        <p:spPr bwMode="auto">
          <a:xfrm>
            <a:off x="5753100" y="3265488"/>
            <a:ext cx="0" cy="1600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8"/>
          <p:cNvCxnSpPr>
            <a:cxnSpLocks noChangeShapeType="1"/>
            <a:stCxn id="33801" idx="4"/>
            <a:endCxn id="33804" idx="0"/>
          </p:cNvCxnSpPr>
          <p:nvPr/>
        </p:nvCxnSpPr>
        <p:spPr bwMode="auto">
          <a:xfrm>
            <a:off x="3467100" y="3265488"/>
            <a:ext cx="0" cy="1600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9"/>
          <p:cNvCxnSpPr>
            <a:cxnSpLocks noChangeShapeType="1"/>
            <a:stCxn id="33803" idx="3"/>
            <a:endCxn id="33804" idx="7"/>
          </p:cNvCxnSpPr>
          <p:nvPr/>
        </p:nvCxnSpPr>
        <p:spPr bwMode="auto">
          <a:xfrm flipH="1">
            <a:off x="3602038" y="3209925"/>
            <a:ext cx="2016125" cy="1711325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Oval 20"/>
          <p:cNvSpPr>
            <a:spLocks noChangeArrowheads="1"/>
          </p:cNvSpPr>
          <p:nvPr/>
        </p:nvSpPr>
        <p:spPr bwMode="auto">
          <a:xfrm>
            <a:off x="1600200" y="3798888"/>
            <a:ext cx="381000" cy="381000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cxnSp>
        <p:nvCxnSpPr>
          <p:cNvPr id="33811" name="AutoShape 21"/>
          <p:cNvCxnSpPr>
            <a:cxnSpLocks noChangeShapeType="1"/>
            <a:stCxn id="33801" idx="2"/>
            <a:endCxn id="33810" idx="7"/>
          </p:cNvCxnSpPr>
          <p:nvPr/>
        </p:nvCxnSpPr>
        <p:spPr bwMode="auto">
          <a:xfrm flipH="1">
            <a:off x="1925638" y="3074988"/>
            <a:ext cx="1350962" cy="779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22"/>
          <p:cNvCxnSpPr>
            <a:cxnSpLocks noChangeShapeType="1"/>
            <a:stCxn id="33804" idx="2"/>
            <a:endCxn id="33810" idx="5"/>
          </p:cNvCxnSpPr>
          <p:nvPr/>
        </p:nvCxnSpPr>
        <p:spPr bwMode="auto">
          <a:xfrm flipH="1" flipV="1">
            <a:off x="1925638" y="4124325"/>
            <a:ext cx="1350962" cy="9318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3"/>
          <p:cNvCxnSpPr>
            <a:cxnSpLocks noChangeShapeType="1"/>
            <a:stCxn id="33806" idx="6"/>
            <a:endCxn id="33794" idx="5"/>
          </p:cNvCxnSpPr>
          <p:nvPr/>
        </p:nvCxnSpPr>
        <p:spPr bwMode="auto">
          <a:xfrm flipV="1">
            <a:off x="5943600" y="4122738"/>
            <a:ext cx="1350963" cy="93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2590800"/>
            <a:ext cx="1828800" cy="1036638"/>
            <a:chOff x="192" y="1632"/>
            <a:chExt cx="1152" cy="653"/>
          </a:xfrm>
        </p:grpSpPr>
        <p:grpSp>
          <p:nvGrpSpPr>
            <p:cNvPr id="33936" name="Group 25"/>
            <p:cNvGrpSpPr>
              <a:grpSpLocks/>
            </p:cNvGrpSpPr>
            <p:nvPr/>
          </p:nvGrpSpPr>
          <p:grpSpPr bwMode="auto">
            <a:xfrm>
              <a:off x="192" y="1632"/>
              <a:ext cx="1152" cy="653"/>
              <a:chOff x="192" y="1632"/>
              <a:chExt cx="1152" cy="653"/>
            </a:xfrm>
          </p:grpSpPr>
          <p:sp>
            <p:nvSpPr>
              <p:cNvPr id="33953" name="AutoShape 26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1152" cy="653"/>
              </a:xfrm>
              <a:prstGeom prst="cloudCallout">
                <a:avLst>
                  <a:gd name="adj1" fmla="val 25259"/>
                  <a:gd name="adj2" fmla="val 64699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Arial" charset="0"/>
                </a:endParaRPr>
              </a:p>
            </p:txBody>
          </p:sp>
          <p:sp>
            <p:nvSpPr>
              <p:cNvPr id="33954" name="Oval 27"/>
              <p:cNvSpPr>
                <a:spLocks noChangeArrowheads="1"/>
              </p:cNvSpPr>
              <p:nvPr/>
            </p:nvSpPr>
            <p:spPr bwMode="auto">
              <a:xfrm>
                <a:off x="324" y="1698"/>
                <a:ext cx="912" cy="4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937" name="Group 28"/>
            <p:cNvGrpSpPr>
              <a:grpSpLocks/>
            </p:cNvGrpSpPr>
            <p:nvPr/>
          </p:nvGrpSpPr>
          <p:grpSpPr bwMode="auto">
            <a:xfrm>
              <a:off x="336" y="1764"/>
              <a:ext cx="888" cy="363"/>
              <a:chOff x="336" y="1764"/>
              <a:chExt cx="888" cy="363"/>
            </a:xfrm>
          </p:grpSpPr>
          <p:sp>
            <p:nvSpPr>
              <p:cNvPr id="33938" name="Oval 29"/>
              <p:cNvSpPr>
                <a:spLocks noChangeArrowheads="1"/>
              </p:cNvSpPr>
              <p:nvPr/>
            </p:nvSpPr>
            <p:spPr bwMode="auto">
              <a:xfrm flipV="1">
                <a:off x="578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39" name="AutoShape 30"/>
              <p:cNvCxnSpPr>
                <a:cxnSpLocks noChangeShapeType="1"/>
                <a:stCxn id="33938" idx="6"/>
                <a:endCxn id="33940" idx="2"/>
              </p:cNvCxnSpPr>
              <p:nvPr/>
            </p:nvCxnSpPr>
            <p:spPr bwMode="auto">
              <a:xfrm>
                <a:off x="657" y="2093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40" name="Oval 31"/>
              <p:cNvSpPr>
                <a:spLocks noChangeArrowheads="1"/>
              </p:cNvSpPr>
              <p:nvPr/>
            </p:nvSpPr>
            <p:spPr bwMode="auto">
              <a:xfrm flipV="1">
                <a:off x="912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sp>
            <p:nvSpPr>
              <p:cNvPr id="33941" name="Oval 32"/>
              <p:cNvSpPr>
                <a:spLocks noChangeArrowheads="1"/>
              </p:cNvSpPr>
              <p:nvPr/>
            </p:nvSpPr>
            <p:spPr bwMode="auto">
              <a:xfrm flipV="1">
                <a:off x="578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42" name="AutoShape 33"/>
              <p:cNvCxnSpPr>
                <a:cxnSpLocks noChangeShapeType="1"/>
                <a:stCxn id="33941" idx="6"/>
                <a:endCxn id="33943" idx="2"/>
              </p:cNvCxnSpPr>
              <p:nvPr/>
            </p:nvCxnSpPr>
            <p:spPr bwMode="auto">
              <a:xfrm>
                <a:off x="657" y="1799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43" name="Oval 34"/>
              <p:cNvSpPr>
                <a:spLocks noChangeArrowheads="1"/>
              </p:cNvSpPr>
              <p:nvPr/>
            </p:nvSpPr>
            <p:spPr bwMode="auto">
              <a:xfrm flipV="1">
                <a:off x="912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44" name="AutoShape 35"/>
              <p:cNvCxnSpPr>
                <a:cxnSpLocks noChangeShapeType="1"/>
                <a:stCxn id="33940" idx="4"/>
                <a:endCxn id="33943" idx="0"/>
              </p:cNvCxnSpPr>
              <p:nvPr/>
            </p:nvCxnSpPr>
            <p:spPr bwMode="auto">
              <a:xfrm flipV="1">
                <a:off x="947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45" name="AutoShape 36"/>
              <p:cNvCxnSpPr>
                <a:cxnSpLocks noChangeShapeType="1"/>
                <a:stCxn id="33938" idx="4"/>
                <a:endCxn id="33941" idx="0"/>
              </p:cNvCxnSpPr>
              <p:nvPr/>
            </p:nvCxnSpPr>
            <p:spPr bwMode="auto">
              <a:xfrm flipV="1">
                <a:off x="613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46" name="AutoShape 37"/>
              <p:cNvCxnSpPr>
                <a:cxnSpLocks noChangeShapeType="1"/>
                <a:stCxn id="33938" idx="5"/>
                <a:endCxn id="33943" idx="1"/>
              </p:cNvCxnSpPr>
              <p:nvPr/>
            </p:nvCxnSpPr>
            <p:spPr bwMode="auto">
              <a:xfrm flipV="1">
                <a:off x="637" y="1832"/>
                <a:ext cx="285" cy="228"/>
              </a:xfrm>
              <a:prstGeom prst="straightConnector1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47" name="Oval 38"/>
              <p:cNvSpPr>
                <a:spLocks noChangeArrowheads="1"/>
              </p:cNvSpPr>
              <p:nvPr/>
            </p:nvSpPr>
            <p:spPr bwMode="auto">
              <a:xfrm flipV="1">
                <a:off x="336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48" name="AutoShape 39"/>
              <p:cNvCxnSpPr>
                <a:cxnSpLocks noChangeShapeType="1"/>
                <a:stCxn id="33938" idx="2"/>
                <a:endCxn id="33947" idx="7"/>
              </p:cNvCxnSpPr>
              <p:nvPr/>
            </p:nvCxnSpPr>
            <p:spPr bwMode="auto">
              <a:xfrm flipH="1" flipV="1">
                <a:off x="394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49" name="AutoShape 40"/>
              <p:cNvCxnSpPr>
                <a:cxnSpLocks noChangeShapeType="1"/>
                <a:stCxn id="33941" idx="2"/>
                <a:endCxn id="33947" idx="5"/>
              </p:cNvCxnSpPr>
              <p:nvPr/>
            </p:nvCxnSpPr>
            <p:spPr bwMode="auto">
              <a:xfrm flipH="1">
                <a:off x="394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50" name="Oval 41"/>
              <p:cNvSpPr>
                <a:spLocks noChangeArrowheads="1"/>
              </p:cNvSpPr>
              <p:nvPr/>
            </p:nvSpPr>
            <p:spPr bwMode="auto">
              <a:xfrm flipH="1" flipV="1">
                <a:off x="1155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51" name="AutoShape 42"/>
              <p:cNvCxnSpPr>
                <a:cxnSpLocks noChangeShapeType="1"/>
                <a:stCxn id="33940" idx="6"/>
                <a:endCxn id="33950" idx="7"/>
              </p:cNvCxnSpPr>
              <p:nvPr/>
            </p:nvCxnSpPr>
            <p:spPr bwMode="auto">
              <a:xfrm flipV="1">
                <a:off x="991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52" name="AutoShape 43"/>
              <p:cNvCxnSpPr>
                <a:cxnSpLocks noChangeShapeType="1"/>
                <a:stCxn id="33943" idx="6"/>
                <a:endCxn id="33950" idx="5"/>
              </p:cNvCxnSpPr>
              <p:nvPr/>
            </p:nvCxnSpPr>
            <p:spPr bwMode="auto">
              <a:xfrm>
                <a:off x="991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25676" name="Freeform 44"/>
          <p:cNvSpPr>
            <a:spLocks/>
          </p:cNvSpPr>
          <p:nvPr/>
        </p:nvSpPr>
        <p:spPr bwMode="auto">
          <a:xfrm>
            <a:off x="609600" y="3170238"/>
            <a:ext cx="1295400" cy="266700"/>
          </a:xfrm>
          <a:custGeom>
            <a:avLst/>
            <a:gdLst>
              <a:gd name="T0" fmla="*/ 0 w 816"/>
              <a:gd name="T1" fmla="*/ 0 h 168"/>
              <a:gd name="T2" fmla="*/ 2147483647 w 816"/>
              <a:gd name="T3" fmla="*/ 2147483647 h 168"/>
              <a:gd name="T4" fmla="*/ 2147483647 w 816"/>
              <a:gd name="T5" fmla="*/ 2147483647 h 168"/>
              <a:gd name="T6" fmla="*/ 2147483647 w 816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68"/>
              <a:gd name="T14" fmla="*/ 816 w 816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68">
                <a:moveTo>
                  <a:pt x="0" y="0"/>
                </a:moveTo>
                <a:cubicBezTo>
                  <a:pt x="48" y="60"/>
                  <a:pt x="96" y="120"/>
                  <a:pt x="192" y="144"/>
                </a:cubicBezTo>
                <a:cubicBezTo>
                  <a:pt x="288" y="168"/>
                  <a:pt x="472" y="168"/>
                  <a:pt x="576" y="144"/>
                </a:cubicBezTo>
                <a:cubicBezTo>
                  <a:pt x="680" y="120"/>
                  <a:pt x="748" y="60"/>
                  <a:pt x="816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Rectangle 45"/>
          <p:cNvSpPr>
            <a:spLocks noChangeArrowheads="1"/>
          </p:cNvSpPr>
          <p:nvPr/>
        </p:nvSpPr>
        <p:spPr bwMode="auto">
          <a:xfrm>
            <a:off x="1219200" y="40528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source</a:t>
            </a:r>
          </a:p>
        </p:txBody>
      </p:sp>
      <p:sp>
        <p:nvSpPr>
          <p:cNvPr id="33817" name="Rectangle 46"/>
          <p:cNvSpPr>
            <a:spLocks noChangeArrowheads="1"/>
          </p:cNvSpPr>
          <p:nvPr/>
        </p:nvSpPr>
        <p:spPr bwMode="auto">
          <a:xfrm>
            <a:off x="7105650" y="4067175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destination</a:t>
            </a:r>
          </a:p>
        </p:txBody>
      </p:sp>
      <p:sp>
        <p:nvSpPr>
          <p:cNvPr id="325679" name="AutoShape 47"/>
          <p:cNvSpPr>
            <a:spLocks noChangeArrowheads="1"/>
          </p:cNvSpPr>
          <p:nvPr/>
        </p:nvSpPr>
        <p:spPr bwMode="auto">
          <a:xfrm>
            <a:off x="457200" y="3733800"/>
            <a:ext cx="1066800" cy="3810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Arial" charset="0"/>
              </a:rPr>
              <a:t>IP packet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2454275" y="4525963"/>
            <a:ext cx="1581150" cy="381000"/>
            <a:chOff x="1548" y="2856"/>
            <a:chExt cx="996" cy="240"/>
          </a:xfrm>
        </p:grpSpPr>
        <p:sp>
          <p:nvSpPr>
            <p:cNvPr id="33934" name="AutoShape 49"/>
            <p:cNvSpPr>
              <a:spLocks noChangeArrowheads="1"/>
            </p:cNvSpPr>
            <p:nvPr/>
          </p:nvSpPr>
          <p:spPr bwMode="auto">
            <a:xfrm>
              <a:off x="1548" y="2856"/>
              <a:ext cx="384" cy="240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(C,E)</a:t>
              </a:r>
            </a:p>
          </p:txBody>
        </p:sp>
        <p:sp>
          <p:nvSpPr>
            <p:cNvPr id="33935" name="AutoShape 50"/>
            <p:cNvSpPr>
              <a:spLocks noChangeArrowheads="1"/>
            </p:cNvSpPr>
            <p:nvPr/>
          </p:nvSpPr>
          <p:spPr bwMode="auto">
            <a:xfrm>
              <a:off x="1872" y="2856"/>
              <a:ext cx="672" cy="240"/>
            </a:xfrm>
            <a:prstGeom prst="cube">
              <a:avLst>
                <a:gd name="adj" fmla="val 25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IP packet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343400" y="4837113"/>
            <a:ext cx="466725" cy="466725"/>
            <a:chOff x="3954" y="2478"/>
            <a:chExt cx="294" cy="294"/>
          </a:xfrm>
        </p:grpSpPr>
        <p:sp>
          <p:nvSpPr>
            <p:cNvPr id="33932" name="Line 52"/>
            <p:cNvSpPr>
              <a:spLocks noChangeShapeType="1"/>
            </p:cNvSpPr>
            <p:nvPr/>
          </p:nvSpPr>
          <p:spPr bwMode="auto">
            <a:xfrm>
              <a:off x="3960" y="2484"/>
              <a:ext cx="288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Line 53"/>
            <p:cNvSpPr>
              <a:spLocks noChangeShapeType="1"/>
            </p:cNvSpPr>
            <p:nvPr/>
          </p:nvSpPr>
          <p:spPr bwMode="auto">
            <a:xfrm flipH="1">
              <a:off x="3954" y="2478"/>
              <a:ext cx="288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1" name="Oval 54"/>
          <p:cNvSpPr>
            <a:spLocks noChangeArrowheads="1"/>
          </p:cNvSpPr>
          <p:nvPr/>
        </p:nvSpPr>
        <p:spPr bwMode="auto">
          <a:xfrm>
            <a:off x="3962400" y="5440363"/>
            <a:ext cx="1579563" cy="7064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447800" y="5287963"/>
            <a:ext cx="1828800" cy="1036637"/>
            <a:chOff x="912" y="3331"/>
            <a:chExt cx="1152" cy="653"/>
          </a:xfrm>
        </p:grpSpPr>
        <p:grpSp>
          <p:nvGrpSpPr>
            <p:cNvPr id="33909" name="Group 56"/>
            <p:cNvGrpSpPr>
              <a:grpSpLocks/>
            </p:cNvGrpSpPr>
            <p:nvPr/>
          </p:nvGrpSpPr>
          <p:grpSpPr bwMode="auto">
            <a:xfrm>
              <a:off x="912" y="3331"/>
              <a:ext cx="1152" cy="653"/>
              <a:chOff x="912" y="3331"/>
              <a:chExt cx="1152" cy="653"/>
            </a:xfrm>
          </p:grpSpPr>
          <p:grpSp>
            <p:nvGrpSpPr>
              <p:cNvPr id="33913" name="Group 57"/>
              <p:cNvGrpSpPr>
                <a:grpSpLocks/>
              </p:cNvGrpSpPr>
              <p:nvPr/>
            </p:nvGrpSpPr>
            <p:grpSpPr bwMode="auto">
              <a:xfrm>
                <a:off x="912" y="3331"/>
                <a:ext cx="1152" cy="653"/>
                <a:chOff x="912" y="3331"/>
                <a:chExt cx="1152" cy="653"/>
              </a:xfrm>
            </p:grpSpPr>
            <p:sp>
              <p:nvSpPr>
                <p:cNvPr id="33930" name="AutoShape 58"/>
                <p:cNvSpPr>
                  <a:spLocks noChangeArrowheads="1"/>
                </p:cNvSpPr>
                <p:nvPr/>
              </p:nvSpPr>
              <p:spPr bwMode="auto">
                <a:xfrm>
                  <a:off x="912" y="3331"/>
                  <a:ext cx="1152" cy="653"/>
                </a:xfrm>
                <a:prstGeom prst="cloudCallout">
                  <a:avLst>
                    <a:gd name="adj1" fmla="val 48523"/>
                    <a:gd name="adj2" fmla="val -60875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3931" name="Oval 59"/>
                <p:cNvSpPr>
                  <a:spLocks noChangeArrowheads="1"/>
                </p:cNvSpPr>
                <p:nvPr/>
              </p:nvSpPr>
              <p:spPr bwMode="auto">
                <a:xfrm>
                  <a:off x="1044" y="3397"/>
                  <a:ext cx="912" cy="4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914" name="Group 60"/>
              <p:cNvGrpSpPr>
                <a:grpSpLocks/>
              </p:cNvGrpSpPr>
              <p:nvPr/>
            </p:nvGrpSpPr>
            <p:grpSpPr bwMode="auto">
              <a:xfrm>
                <a:off x="1056" y="3463"/>
                <a:ext cx="888" cy="363"/>
                <a:chOff x="336" y="1764"/>
                <a:chExt cx="888" cy="363"/>
              </a:xfrm>
            </p:grpSpPr>
            <p:sp>
              <p:nvSpPr>
                <p:cNvPr id="33915" name="Oval 61"/>
                <p:cNvSpPr>
                  <a:spLocks noChangeArrowheads="1"/>
                </p:cNvSpPr>
                <p:nvPr/>
              </p:nvSpPr>
              <p:spPr bwMode="auto">
                <a:xfrm flipV="1">
                  <a:off x="578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916" name="AutoShape 62"/>
                <p:cNvCxnSpPr>
                  <a:cxnSpLocks noChangeShapeType="1"/>
                  <a:stCxn id="33915" idx="6"/>
                  <a:endCxn id="33917" idx="2"/>
                </p:cNvCxnSpPr>
                <p:nvPr/>
              </p:nvCxnSpPr>
              <p:spPr bwMode="auto">
                <a:xfrm>
                  <a:off x="657" y="2093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917" name="Oval 63"/>
                <p:cNvSpPr>
                  <a:spLocks noChangeArrowheads="1"/>
                </p:cNvSpPr>
                <p:nvPr/>
              </p:nvSpPr>
              <p:spPr bwMode="auto">
                <a:xfrm flipV="1">
                  <a:off x="912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33918" name="Oval 64"/>
                <p:cNvSpPr>
                  <a:spLocks noChangeArrowheads="1"/>
                </p:cNvSpPr>
                <p:nvPr/>
              </p:nvSpPr>
              <p:spPr bwMode="auto">
                <a:xfrm flipV="1">
                  <a:off x="578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919" name="AutoShape 65"/>
                <p:cNvCxnSpPr>
                  <a:cxnSpLocks noChangeShapeType="1"/>
                  <a:stCxn id="33918" idx="6"/>
                  <a:endCxn id="33920" idx="2"/>
                </p:cNvCxnSpPr>
                <p:nvPr/>
              </p:nvCxnSpPr>
              <p:spPr bwMode="auto">
                <a:xfrm>
                  <a:off x="657" y="1799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920" name="Oval 66"/>
                <p:cNvSpPr>
                  <a:spLocks noChangeArrowheads="1"/>
                </p:cNvSpPr>
                <p:nvPr/>
              </p:nvSpPr>
              <p:spPr bwMode="auto">
                <a:xfrm flipV="1">
                  <a:off x="912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921" name="AutoShape 67"/>
                <p:cNvCxnSpPr>
                  <a:cxnSpLocks noChangeShapeType="1"/>
                  <a:stCxn id="33917" idx="4"/>
                  <a:endCxn id="33920" idx="0"/>
                </p:cNvCxnSpPr>
                <p:nvPr/>
              </p:nvCxnSpPr>
              <p:spPr bwMode="auto">
                <a:xfrm flipV="1">
                  <a:off x="947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922" name="AutoShape 68"/>
                <p:cNvCxnSpPr>
                  <a:cxnSpLocks noChangeShapeType="1"/>
                  <a:stCxn id="33915" idx="4"/>
                  <a:endCxn id="33918" idx="0"/>
                </p:cNvCxnSpPr>
                <p:nvPr/>
              </p:nvCxnSpPr>
              <p:spPr bwMode="auto">
                <a:xfrm flipV="1">
                  <a:off x="613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923" name="AutoShape 69"/>
                <p:cNvCxnSpPr>
                  <a:cxnSpLocks noChangeShapeType="1"/>
                  <a:stCxn id="33915" idx="5"/>
                  <a:endCxn id="33920" idx="1"/>
                </p:cNvCxnSpPr>
                <p:nvPr/>
              </p:nvCxnSpPr>
              <p:spPr bwMode="auto">
                <a:xfrm flipV="1">
                  <a:off x="637" y="1832"/>
                  <a:ext cx="285" cy="228"/>
                </a:xfrm>
                <a:prstGeom prst="straightConnector1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924" name="Oval 70"/>
                <p:cNvSpPr>
                  <a:spLocks noChangeArrowheads="1"/>
                </p:cNvSpPr>
                <p:nvPr/>
              </p:nvSpPr>
              <p:spPr bwMode="auto">
                <a:xfrm flipV="1">
                  <a:off x="336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925" name="AutoShape 71"/>
                <p:cNvCxnSpPr>
                  <a:cxnSpLocks noChangeShapeType="1"/>
                  <a:stCxn id="33915" idx="2"/>
                  <a:endCxn id="33924" idx="7"/>
                </p:cNvCxnSpPr>
                <p:nvPr/>
              </p:nvCxnSpPr>
              <p:spPr bwMode="auto">
                <a:xfrm flipH="1" flipV="1">
                  <a:off x="394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926" name="AutoShape 72"/>
                <p:cNvCxnSpPr>
                  <a:cxnSpLocks noChangeShapeType="1"/>
                  <a:stCxn id="33918" idx="2"/>
                  <a:endCxn id="33924" idx="5"/>
                </p:cNvCxnSpPr>
                <p:nvPr/>
              </p:nvCxnSpPr>
              <p:spPr bwMode="auto">
                <a:xfrm flipH="1">
                  <a:off x="394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927" name="Oval 73"/>
                <p:cNvSpPr>
                  <a:spLocks noChangeArrowheads="1"/>
                </p:cNvSpPr>
                <p:nvPr/>
              </p:nvSpPr>
              <p:spPr bwMode="auto">
                <a:xfrm flipH="1" flipV="1">
                  <a:off x="1155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928" name="AutoShape 74"/>
                <p:cNvCxnSpPr>
                  <a:cxnSpLocks noChangeShapeType="1"/>
                  <a:stCxn id="33917" idx="6"/>
                  <a:endCxn id="33927" idx="7"/>
                </p:cNvCxnSpPr>
                <p:nvPr/>
              </p:nvCxnSpPr>
              <p:spPr bwMode="auto">
                <a:xfrm flipV="1">
                  <a:off x="991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929" name="AutoShape 75"/>
                <p:cNvCxnSpPr>
                  <a:cxnSpLocks noChangeShapeType="1"/>
                  <a:stCxn id="33920" idx="6"/>
                  <a:endCxn id="33927" idx="5"/>
                </p:cNvCxnSpPr>
                <p:nvPr/>
              </p:nvCxnSpPr>
              <p:spPr bwMode="auto">
                <a:xfrm>
                  <a:off x="991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33910" name="Group 76"/>
            <p:cNvGrpSpPr>
              <a:grpSpLocks/>
            </p:cNvGrpSpPr>
            <p:nvPr/>
          </p:nvGrpSpPr>
          <p:grpSpPr bwMode="auto">
            <a:xfrm>
              <a:off x="1464" y="3742"/>
              <a:ext cx="91" cy="107"/>
              <a:chOff x="3954" y="2478"/>
              <a:chExt cx="294" cy="294"/>
            </a:xfrm>
          </p:grpSpPr>
          <p:sp>
            <p:nvSpPr>
              <p:cNvPr id="33911" name="Line 77"/>
              <p:cNvSpPr>
                <a:spLocks noChangeShapeType="1"/>
              </p:cNvSpPr>
              <p:nvPr/>
            </p:nvSpPr>
            <p:spPr bwMode="auto">
              <a:xfrm>
                <a:off x="3960" y="2484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2" name="Line 78"/>
              <p:cNvSpPr>
                <a:spLocks noChangeShapeType="1"/>
              </p:cNvSpPr>
              <p:nvPr/>
            </p:nvSpPr>
            <p:spPr bwMode="auto">
              <a:xfrm flipH="1">
                <a:off x="3954" y="2478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45000" y="3235325"/>
            <a:ext cx="2095500" cy="381000"/>
            <a:chOff x="2802" y="2040"/>
            <a:chExt cx="1320" cy="240"/>
          </a:xfrm>
        </p:grpSpPr>
        <p:sp>
          <p:nvSpPr>
            <p:cNvPr id="33905" name="AutoShape 80"/>
            <p:cNvSpPr>
              <a:spLocks noChangeArrowheads="1"/>
            </p:cNvSpPr>
            <p:nvPr/>
          </p:nvSpPr>
          <p:spPr bwMode="auto">
            <a:xfrm>
              <a:off x="2802" y="2040"/>
              <a:ext cx="384" cy="240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(D,F)</a:t>
              </a:r>
            </a:p>
          </p:txBody>
        </p:sp>
        <p:grpSp>
          <p:nvGrpSpPr>
            <p:cNvPr id="33906" name="Group 81"/>
            <p:cNvGrpSpPr>
              <a:grpSpLocks/>
            </p:cNvGrpSpPr>
            <p:nvPr/>
          </p:nvGrpSpPr>
          <p:grpSpPr bwMode="auto">
            <a:xfrm>
              <a:off x="3126" y="2040"/>
              <a:ext cx="996" cy="240"/>
              <a:chOff x="1548" y="2856"/>
              <a:chExt cx="996" cy="240"/>
            </a:xfrm>
          </p:grpSpPr>
          <p:sp>
            <p:nvSpPr>
              <p:cNvPr id="33907" name="AutoShape 82"/>
              <p:cNvSpPr>
                <a:spLocks noChangeArrowheads="1"/>
              </p:cNvSpPr>
              <p:nvPr/>
            </p:nvSpPr>
            <p:spPr bwMode="auto">
              <a:xfrm>
                <a:off x="1548" y="2856"/>
                <a:ext cx="384" cy="240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Arial" charset="0"/>
                  </a:rPr>
                  <a:t>(C,E)</a:t>
                </a:r>
              </a:p>
            </p:txBody>
          </p:sp>
          <p:sp>
            <p:nvSpPr>
              <p:cNvPr id="33908" name="AutoShape 83"/>
              <p:cNvSpPr>
                <a:spLocks noChangeArrowheads="1"/>
              </p:cNvSpPr>
              <p:nvPr/>
            </p:nvSpPr>
            <p:spPr bwMode="auto">
              <a:xfrm>
                <a:off x="1872" y="2856"/>
                <a:ext cx="672" cy="240"/>
              </a:xfrm>
              <a:prstGeom prst="cube">
                <a:avLst>
                  <a:gd name="adj" fmla="val 25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Arial" charset="0"/>
                  </a:rPr>
                  <a:t>IP packet</a:t>
                </a:r>
              </a:p>
            </p:txBody>
          </p:sp>
        </p:grpSp>
      </p:grp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1600200" y="1752600"/>
            <a:ext cx="1828800" cy="1036638"/>
            <a:chOff x="1008" y="1104"/>
            <a:chExt cx="1152" cy="653"/>
          </a:xfrm>
        </p:grpSpPr>
        <p:sp>
          <p:nvSpPr>
            <p:cNvPr id="33888" name="AutoShape 85"/>
            <p:cNvSpPr>
              <a:spLocks noChangeArrowheads="1"/>
            </p:cNvSpPr>
            <p:nvPr/>
          </p:nvSpPr>
          <p:spPr bwMode="auto">
            <a:xfrm>
              <a:off x="1008" y="1104"/>
              <a:ext cx="1152" cy="653"/>
            </a:xfrm>
            <a:prstGeom prst="cloudCallout">
              <a:avLst>
                <a:gd name="adj1" fmla="val 48005"/>
                <a:gd name="adj2" fmla="val 5489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grpSp>
          <p:nvGrpSpPr>
            <p:cNvPr id="33889" name="Group 86"/>
            <p:cNvGrpSpPr>
              <a:grpSpLocks/>
            </p:cNvGrpSpPr>
            <p:nvPr/>
          </p:nvGrpSpPr>
          <p:grpSpPr bwMode="auto">
            <a:xfrm>
              <a:off x="1152" y="1248"/>
              <a:ext cx="888" cy="363"/>
              <a:chOff x="336" y="1764"/>
              <a:chExt cx="888" cy="363"/>
            </a:xfrm>
          </p:grpSpPr>
          <p:sp>
            <p:nvSpPr>
              <p:cNvPr id="33890" name="Oval 87"/>
              <p:cNvSpPr>
                <a:spLocks noChangeArrowheads="1"/>
              </p:cNvSpPr>
              <p:nvPr/>
            </p:nvSpPr>
            <p:spPr bwMode="auto">
              <a:xfrm flipV="1">
                <a:off x="578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891" name="AutoShape 88"/>
              <p:cNvCxnSpPr>
                <a:cxnSpLocks noChangeShapeType="1"/>
                <a:stCxn id="33890" idx="6"/>
                <a:endCxn id="33892" idx="2"/>
              </p:cNvCxnSpPr>
              <p:nvPr/>
            </p:nvCxnSpPr>
            <p:spPr bwMode="auto">
              <a:xfrm>
                <a:off x="657" y="2093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92" name="Oval 89"/>
              <p:cNvSpPr>
                <a:spLocks noChangeArrowheads="1"/>
              </p:cNvSpPr>
              <p:nvPr/>
            </p:nvSpPr>
            <p:spPr bwMode="auto">
              <a:xfrm flipV="1">
                <a:off x="912" y="2058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sp>
            <p:nvSpPr>
              <p:cNvPr id="33893" name="Oval 90"/>
              <p:cNvSpPr>
                <a:spLocks noChangeArrowheads="1"/>
              </p:cNvSpPr>
              <p:nvPr/>
            </p:nvSpPr>
            <p:spPr bwMode="auto">
              <a:xfrm flipV="1">
                <a:off x="578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894" name="AutoShape 91"/>
              <p:cNvCxnSpPr>
                <a:cxnSpLocks noChangeShapeType="1"/>
                <a:stCxn id="33893" idx="6"/>
                <a:endCxn id="33895" idx="2"/>
              </p:cNvCxnSpPr>
              <p:nvPr/>
            </p:nvCxnSpPr>
            <p:spPr bwMode="auto">
              <a:xfrm>
                <a:off x="657" y="1799"/>
                <a:ext cx="246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95" name="Oval 92"/>
              <p:cNvSpPr>
                <a:spLocks noChangeArrowheads="1"/>
              </p:cNvSpPr>
              <p:nvPr/>
            </p:nvSpPr>
            <p:spPr bwMode="auto">
              <a:xfrm flipV="1">
                <a:off x="912" y="1764"/>
                <a:ext cx="70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896" name="AutoShape 93"/>
              <p:cNvCxnSpPr>
                <a:cxnSpLocks noChangeShapeType="1"/>
                <a:stCxn id="33892" idx="4"/>
                <a:endCxn id="33895" idx="0"/>
              </p:cNvCxnSpPr>
              <p:nvPr/>
            </p:nvCxnSpPr>
            <p:spPr bwMode="auto">
              <a:xfrm flipV="1">
                <a:off x="947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97" name="AutoShape 94"/>
              <p:cNvCxnSpPr>
                <a:cxnSpLocks noChangeShapeType="1"/>
                <a:stCxn id="33890" idx="4"/>
                <a:endCxn id="33893" idx="0"/>
              </p:cNvCxnSpPr>
              <p:nvPr/>
            </p:nvCxnSpPr>
            <p:spPr bwMode="auto">
              <a:xfrm flipV="1">
                <a:off x="613" y="1843"/>
                <a:ext cx="0" cy="207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98" name="AutoShape 95"/>
              <p:cNvCxnSpPr>
                <a:cxnSpLocks noChangeShapeType="1"/>
                <a:stCxn id="33890" idx="5"/>
                <a:endCxn id="33895" idx="1"/>
              </p:cNvCxnSpPr>
              <p:nvPr/>
            </p:nvCxnSpPr>
            <p:spPr bwMode="auto">
              <a:xfrm flipV="1">
                <a:off x="637" y="1832"/>
                <a:ext cx="285" cy="228"/>
              </a:xfrm>
              <a:prstGeom prst="straightConnector1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99" name="Oval 96"/>
              <p:cNvSpPr>
                <a:spLocks noChangeArrowheads="1"/>
              </p:cNvSpPr>
              <p:nvPr/>
            </p:nvSpPr>
            <p:spPr bwMode="auto">
              <a:xfrm flipV="1">
                <a:off x="336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00" name="AutoShape 97"/>
              <p:cNvCxnSpPr>
                <a:cxnSpLocks noChangeShapeType="1"/>
                <a:stCxn id="33890" idx="2"/>
                <a:endCxn id="33899" idx="7"/>
              </p:cNvCxnSpPr>
              <p:nvPr/>
            </p:nvCxnSpPr>
            <p:spPr bwMode="auto">
              <a:xfrm flipH="1" flipV="1">
                <a:off x="394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01" name="AutoShape 98"/>
              <p:cNvCxnSpPr>
                <a:cxnSpLocks noChangeShapeType="1"/>
                <a:stCxn id="33893" idx="2"/>
                <a:endCxn id="33899" idx="5"/>
              </p:cNvCxnSpPr>
              <p:nvPr/>
            </p:nvCxnSpPr>
            <p:spPr bwMode="auto">
              <a:xfrm flipH="1">
                <a:off x="394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02" name="Oval 99"/>
              <p:cNvSpPr>
                <a:spLocks noChangeArrowheads="1"/>
              </p:cNvSpPr>
              <p:nvPr/>
            </p:nvSpPr>
            <p:spPr bwMode="auto">
              <a:xfrm flipH="1" flipV="1">
                <a:off x="1155" y="1902"/>
                <a:ext cx="69" cy="69"/>
              </a:xfrm>
              <a:prstGeom prst="ellipse">
                <a:avLst/>
              </a:prstGeom>
              <a:solidFill>
                <a:schemeClr val="folHlink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 sz="1800">
                  <a:latin typeface="Arial" charset="0"/>
                </a:endParaRPr>
              </a:p>
            </p:txBody>
          </p:sp>
          <p:cxnSp>
            <p:nvCxnSpPr>
              <p:cNvPr id="33903" name="AutoShape 100"/>
              <p:cNvCxnSpPr>
                <a:cxnSpLocks noChangeShapeType="1"/>
                <a:stCxn id="33892" idx="6"/>
                <a:endCxn id="33902" idx="7"/>
              </p:cNvCxnSpPr>
              <p:nvPr/>
            </p:nvCxnSpPr>
            <p:spPr bwMode="auto">
              <a:xfrm flipV="1">
                <a:off x="991" y="1970"/>
                <a:ext cx="175" cy="12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904" name="AutoShape 101"/>
              <p:cNvCxnSpPr>
                <a:cxnSpLocks noChangeShapeType="1"/>
                <a:stCxn id="33895" idx="6"/>
                <a:endCxn id="33902" idx="5"/>
              </p:cNvCxnSpPr>
              <p:nvPr/>
            </p:nvCxnSpPr>
            <p:spPr bwMode="auto">
              <a:xfrm>
                <a:off x="991" y="1799"/>
                <a:ext cx="175" cy="10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7" name="Group 102"/>
          <p:cNvGrpSpPr>
            <a:grpSpLocks/>
          </p:cNvGrpSpPr>
          <p:nvPr/>
        </p:nvGrpSpPr>
        <p:grpSpPr bwMode="auto">
          <a:xfrm>
            <a:off x="2438400" y="2430463"/>
            <a:ext cx="144463" cy="169862"/>
            <a:chOff x="3954" y="2478"/>
            <a:chExt cx="294" cy="294"/>
          </a:xfrm>
        </p:grpSpPr>
        <p:sp>
          <p:nvSpPr>
            <p:cNvPr id="33886" name="Line 103"/>
            <p:cNvSpPr>
              <a:spLocks noChangeShapeType="1"/>
            </p:cNvSpPr>
            <p:nvPr/>
          </p:nvSpPr>
          <p:spPr bwMode="auto">
            <a:xfrm>
              <a:off x="3960" y="2484"/>
              <a:ext cx="288" cy="288"/>
            </a:xfrm>
            <a:prstGeom prst="line">
              <a:avLst/>
            </a:prstGeom>
            <a:noFill/>
            <a:ln w="38100">
              <a:solidFill>
                <a:srgbClr val="BB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Line 104"/>
            <p:cNvSpPr>
              <a:spLocks noChangeShapeType="1"/>
            </p:cNvSpPr>
            <p:nvPr/>
          </p:nvSpPr>
          <p:spPr bwMode="auto">
            <a:xfrm flipH="1">
              <a:off x="3954" y="2478"/>
              <a:ext cx="288" cy="288"/>
            </a:xfrm>
            <a:prstGeom prst="line">
              <a:avLst/>
            </a:prstGeom>
            <a:noFill/>
            <a:ln w="38100">
              <a:solidFill>
                <a:srgbClr val="BB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05"/>
          <p:cNvGrpSpPr>
            <a:grpSpLocks/>
          </p:cNvGrpSpPr>
          <p:nvPr/>
        </p:nvGrpSpPr>
        <p:grpSpPr bwMode="auto">
          <a:xfrm>
            <a:off x="3886200" y="1752600"/>
            <a:ext cx="1828800" cy="1036638"/>
            <a:chOff x="2448" y="1104"/>
            <a:chExt cx="1152" cy="653"/>
          </a:xfrm>
        </p:grpSpPr>
        <p:grpSp>
          <p:nvGrpSpPr>
            <p:cNvPr id="33859" name="Group 106"/>
            <p:cNvGrpSpPr>
              <a:grpSpLocks/>
            </p:cNvGrpSpPr>
            <p:nvPr/>
          </p:nvGrpSpPr>
          <p:grpSpPr bwMode="auto">
            <a:xfrm>
              <a:off x="2448" y="1104"/>
              <a:ext cx="1152" cy="653"/>
              <a:chOff x="2448" y="1104"/>
              <a:chExt cx="1152" cy="653"/>
            </a:xfrm>
          </p:grpSpPr>
          <p:grpSp>
            <p:nvGrpSpPr>
              <p:cNvPr id="33867" name="Group 107"/>
              <p:cNvGrpSpPr>
                <a:grpSpLocks/>
              </p:cNvGrpSpPr>
              <p:nvPr/>
            </p:nvGrpSpPr>
            <p:grpSpPr bwMode="auto">
              <a:xfrm>
                <a:off x="2448" y="1104"/>
                <a:ext cx="1152" cy="653"/>
                <a:chOff x="2448" y="1104"/>
                <a:chExt cx="1152" cy="653"/>
              </a:xfrm>
            </p:grpSpPr>
            <p:sp>
              <p:nvSpPr>
                <p:cNvPr id="33884" name="AutoShape 108"/>
                <p:cNvSpPr>
                  <a:spLocks noChangeArrowheads="1"/>
                </p:cNvSpPr>
                <p:nvPr/>
              </p:nvSpPr>
              <p:spPr bwMode="auto">
                <a:xfrm>
                  <a:off x="2448" y="1104"/>
                  <a:ext cx="1152" cy="653"/>
                </a:xfrm>
                <a:prstGeom prst="cloudCallout">
                  <a:avLst>
                    <a:gd name="adj1" fmla="val 48005"/>
                    <a:gd name="adj2" fmla="val 54898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3885" name="Oval 109"/>
                <p:cNvSpPr>
                  <a:spLocks noChangeArrowheads="1"/>
                </p:cNvSpPr>
                <p:nvPr/>
              </p:nvSpPr>
              <p:spPr bwMode="auto">
                <a:xfrm>
                  <a:off x="2544" y="1200"/>
                  <a:ext cx="995" cy="44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68" name="Group 110"/>
              <p:cNvGrpSpPr>
                <a:grpSpLocks/>
              </p:cNvGrpSpPr>
              <p:nvPr/>
            </p:nvGrpSpPr>
            <p:grpSpPr bwMode="auto">
              <a:xfrm>
                <a:off x="2616" y="1248"/>
                <a:ext cx="888" cy="363"/>
                <a:chOff x="336" y="1764"/>
                <a:chExt cx="888" cy="363"/>
              </a:xfrm>
            </p:grpSpPr>
            <p:sp>
              <p:nvSpPr>
                <p:cNvPr id="33869" name="Oval 111"/>
                <p:cNvSpPr>
                  <a:spLocks noChangeArrowheads="1"/>
                </p:cNvSpPr>
                <p:nvPr/>
              </p:nvSpPr>
              <p:spPr bwMode="auto">
                <a:xfrm flipV="1">
                  <a:off x="578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70" name="AutoShape 112"/>
                <p:cNvCxnSpPr>
                  <a:cxnSpLocks noChangeShapeType="1"/>
                  <a:stCxn id="33869" idx="6"/>
                  <a:endCxn id="33871" idx="2"/>
                </p:cNvCxnSpPr>
                <p:nvPr/>
              </p:nvCxnSpPr>
              <p:spPr bwMode="auto">
                <a:xfrm>
                  <a:off x="657" y="2093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71" name="Oval 113"/>
                <p:cNvSpPr>
                  <a:spLocks noChangeArrowheads="1"/>
                </p:cNvSpPr>
                <p:nvPr/>
              </p:nvSpPr>
              <p:spPr bwMode="auto">
                <a:xfrm flipV="1">
                  <a:off x="912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33872" name="Oval 114"/>
                <p:cNvSpPr>
                  <a:spLocks noChangeArrowheads="1"/>
                </p:cNvSpPr>
                <p:nvPr/>
              </p:nvSpPr>
              <p:spPr bwMode="auto">
                <a:xfrm flipV="1">
                  <a:off x="578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73" name="AutoShape 115"/>
                <p:cNvCxnSpPr>
                  <a:cxnSpLocks noChangeShapeType="1"/>
                  <a:stCxn id="33872" idx="6"/>
                  <a:endCxn id="33874" idx="2"/>
                </p:cNvCxnSpPr>
                <p:nvPr/>
              </p:nvCxnSpPr>
              <p:spPr bwMode="auto">
                <a:xfrm>
                  <a:off x="657" y="1799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74" name="Oval 116"/>
                <p:cNvSpPr>
                  <a:spLocks noChangeArrowheads="1"/>
                </p:cNvSpPr>
                <p:nvPr/>
              </p:nvSpPr>
              <p:spPr bwMode="auto">
                <a:xfrm flipV="1">
                  <a:off x="912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75" name="AutoShape 117"/>
                <p:cNvCxnSpPr>
                  <a:cxnSpLocks noChangeShapeType="1"/>
                  <a:stCxn id="33871" idx="4"/>
                  <a:endCxn id="33874" idx="0"/>
                </p:cNvCxnSpPr>
                <p:nvPr/>
              </p:nvCxnSpPr>
              <p:spPr bwMode="auto">
                <a:xfrm flipV="1">
                  <a:off x="947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76" name="AutoShape 118"/>
                <p:cNvCxnSpPr>
                  <a:cxnSpLocks noChangeShapeType="1"/>
                  <a:stCxn id="33869" idx="4"/>
                  <a:endCxn id="33872" idx="0"/>
                </p:cNvCxnSpPr>
                <p:nvPr/>
              </p:nvCxnSpPr>
              <p:spPr bwMode="auto">
                <a:xfrm flipV="1">
                  <a:off x="613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77" name="AutoShape 119"/>
                <p:cNvCxnSpPr>
                  <a:cxnSpLocks noChangeShapeType="1"/>
                  <a:stCxn id="33869" idx="5"/>
                  <a:endCxn id="33874" idx="1"/>
                </p:cNvCxnSpPr>
                <p:nvPr/>
              </p:nvCxnSpPr>
              <p:spPr bwMode="auto">
                <a:xfrm flipV="1">
                  <a:off x="637" y="1832"/>
                  <a:ext cx="285" cy="228"/>
                </a:xfrm>
                <a:prstGeom prst="straightConnector1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78" name="Oval 120"/>
                <p:cNvSpPr>
                  <a:spLocks noChangeArrowheads="1"/>
                </p:cNvSpPr>
                <p:nvPr/>
              </p:nvSpPr>
              <p:spPr bwMode="auto">
                <a:xfrm flipV="1">
                  <a:off x="336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79" name="AutoShape 121"/>
                <p:cNvCxnSpPr>
                  <a:cxnSpLocks noChangeShapeType="1"/>
                  <a:stCxn id="33869" idx="2"/>
                  <a:endCxn id="33878" idx="7"/>
                </p:cNvCxnSpPr>
                <p:nvPr/>
              </p:nvCxnSpPr>
              <p:spPr bwMode="auto">
                <a:xfrm flipH="1" flipV="1">
                  <a:off x="394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80" name="AutoShape 122"/>
                <p:cNvCxnSpPr>
                  <a:cxnSpLocks noChangeShapeType="1"/>
                  <a:stCxn id="33872" idx="2"/>
                  <a:endCxn id="33878" idx="5"/>
                </p:cNvCxnSpPr>
                <p:nvPr/>
              </p:nvCxnSpPr>
              <p:spPr bwMode="auto">
                <a:xfrm flipH="1">
                  <a:off x="394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81" name="Oval 123"/>
                <p:cNvSpPr>
                  <a:spLocks noChangeArrowheads="1"/>
                </p:cNvSpPr>
                <p:nvPr/>
              </p:nvSpPr>
              <p:spPr bwMode="auto">
                <a:xfrm flipH="1" flipV="1">
                  <a:off x="1155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82" name="AutoShape 124"/>
                <p:cNvCxnSpPr>
                  <a:cxnSpLocks noChangeShapeType="1"/>
                  <a:stCxn id="33871" idx="6"/>
                  <a:endCxn id="33881" idx="7"/>
                </p:cNvCxnSpPr>
                <p:nvPr/>
              </p:nvCxnSpPr>
              <p:spPr bwMode="auto">
                <a:xfrm flipV="1">
                  <a:off x="991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83" name="AutoShape 125"/>
                <p:cNvCxnSpPr>
                  <a:cxnSpLocks noChangeShapeType="1"/>
                  <a:stCxn id="33874" idx="6"/>
                  <a:endCxn id="33881" idx="5"/>
                </p:cNvCxnSpPr>
                <p:nvPr/>
              </p:nvCxnSpPr>
              <p:spPr bwMode="auto">
                <a:xfrm>
                  <a:off x="991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33860" name="Group 126"/>
            <p:cNvGrpSpPr>
              <a:grpSpLocks/>
            </p:cNvGrpSpPr>
            <p:nvPr/>
          </p:nvGrpSpPr>
          <p:grpSpPr bwMode="auto">
            <a:xfrm>
              <a:off x="3014" y="1286"/>
              <a:ext cx="389" cy="357"/>
              <a:chOff x="3014" y="1286"/>
              <a:chExt cx="389" cy="357"/>
            </a:xfrm>
          </p:grpSpPr>
          <p:grpSp>
            <p:nvGrpSpPr>
              <p:cNvPr id="33861" name="Group 127"/>
              <p:cNvGrpSpPr>
                <a:grpSpLocks/>
              </p:cNvGrpSpPr>
              <p:nvPr/>
            </p:nvGrpSpPr>
            <p:grpSpPr bwMode="auto">
              <a:xfrm>
                <a:off x="3014" y="1536"/>
                <a:ext cx="91" cy="107"/>
                <a:chOff x="3954" y="2478"/>
                <a:chExt cx="294" cy="294"/>
              </a:xfrm>
            </p:grpSpPr>
            <p:sp>
              <p:nvSpPr>
                <p:cNvPr id="33865" name="Line 128"/>
                <p:cNvSpPr>
                  <a:spLocks noChangeShapeType="1"/>
                </p:cNvSpPr>
                <p:nvPr/>
              </p:nvSpPr>
              <p:spPr bwMode="auto">
                <a:xfrm>
                  <a:off x="3960" y="24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BB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66" name="Line 129"/>
                <p:cNvSpPr>
                  <a:spLocks noChangeShapeType="1"/>
                </p:cNvSpPr>
                <p:nvPr/>
              </p:nvSpPr>
              <p:spPr bwMode="auto">
                <a:xfrm flipH="1">
                  <a:off x="3954" y="247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BB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862" name="Group 130"/>
              <p:cNvGrpSpPr>
                <a:grpSpLocks/>
              </p:cNvGrpSpPr>
              <p:nvPr/>
            </p:nvGrpSpPr>
            <p:grpSpPr bwMode="auto">
              <a:xfrm>
                <a:off x="3312" y="1286"/>
                <a:ext cx="91" cy="107"/>
                <a:chOff x="3954" y="2478"/>
                <a:chExt cx="294" cy="294"/>
              </a:xfrm>
            </p:grpSpPr>
            <p:sp>
              <p:nvSpPr>
                <p:cNvPr id="33863" name="Line 131"/>
                <p:cNvSpPr>
                  <a:spLocks noChangeShapeType="1"/>
                </p:cNvSpPr>
                <p:nvPr/>
              </p:nvSpPr>
              <p:spPr bwMode="auto">
                <a:xfrm>
                  <a:off x="3960" y="2484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64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954" y="2478"/>
                  <a:ext cx="288" cy="2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25765" name="Freeform 133"/>
          <p:cNvSpPr>
            <a:spLocks/>
          </p:cNvSpPr>
          <p:nvPr/>
        </p:nvSpPr>
        <p:spPr bwMode="auto">
          <a:xfrm>
            <a:off x="1943100" y="5397500"/>
            <a:ext cx="1076325" cy="622300"/>
          </a:xfrm>
          <a:custGeom>
            <a:avLst/>
            <a:gdLst>
              <a:gd name="T0" fmla="*/ 2147483647 w 678"/>
              <a:gd name="T1" fmla="*/ 2147483647 h 392"/>
              <a:gd name="T2" fmla="*/ 2147483647 w 678"/>
              <a:gd name="T3" fmla="*/ 2147483647 h 392"/>
              <a:gd name="T4" fmla="*/ 2147483647 w 678"/>
              <a:gd name="T5" fmla="*/ 2147483647 h 392"/>
              <a:gd name="T6" fmla="*/ 2147483647 w 678"/>
              <a:gd name="T7" fmla="*/ 2147483647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392"/>
              <a:gd name="T14" fmla="*/ 678 w 678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392">
                <a:moveTo>
                  <a:pt x="72" y="392"/>
                </a:moveTo>
                <a:cubicBezTo>
                  <a:pt x="36" y="252"/>
                  <a:pt x="0" y="112"/>
                  <a:pt x="72" y="56"/>
                </a:cubicBezTo>
                <a:cubicBezTo>
                  <a:pt x="144" y="0"/>
                  <a:pt x="403" y="36"/>
                  <a:pt x="504" y="56"/>
                </a:cubicBezTo>
                <a:cubicBezTo>
                  <a:pt x="605" y="76"/>
                  <a:pt x="641" y="126"/>
                  <a:pt x="678" y="17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766" name="Freeform 134"/>
          <p:cNvSpPr>
            <a:spLocks/>
          </p:cNvSpPr>
          <p:nvPr/>
        </p:nvSpPr>
        <p:spPr bwMode="auto">
          <a:xfrm>
            <a:off x="2286000" y="1951038"/>
            <a:ext cx="871538" cy="207962"/>
          </a:xfrm>
          <a:custGeom>
            <a:avLst/>
            <a:gdLst>
              <a:gd name="T0" fmla="*/ 0 w 549"/>
              <a:gd name="T1" fmla="*/ 2147483647 h 131"/>
              <a:gd name="T2" fmla="*/ 2147483647 w 549"/>
              <a:gd name="T3" fmla="*/ 2147483647 h 131"/>
              <a:gd name="T4" fmla="*/ 2147483647 w 549"/>
              <a:gd name="T5" fmla="*/ 2147483647 h 131"/>
              <a:gd name="T6" fmla="*/ 0 60000 65536"/>
              <a:gd name="T7" fmla="*/ 0 60000 65536"/>
              <a:gd name="T8" fmla="*/ 0 60000 65536"/>
              <a:gd name="T9" fmla="*/ 0 w 549"/>
              <a:gd name="T10" fmla="*/ 0 h 131"/>
              <a:gd name="T11" fmla="*/ 549 w 549"/>
              <a:gd name="T12" fmla="*/ 131 h 1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9" h="131">
                <a:moveTo>
                  <a:pt x="0" y="19"/>
                </a:moveTo>
                <a:cubicBezTo>
                  <a:pt x="122" y="9"/>
                  <a:pt x="245" y="0"/>
                  <a:pt x="336" y="19"/>
                </a:cubicBezTo>
                <a:cubicBezTo>
                  <a:pt x="427" y="38"/>
                  <a:pt x="488" y="84"/>
                  <a:pt x="549" y="131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767" name="Freeform 135"/>
          <p:cNvSpPr>
            <a:spLocks/>
          </p:cNvSpPr>
          <p:nvPr/>
        </p:nvSpPr>
        <p:spPr bwMode="auto">
          <a:xfrm>
            <a:off x="5003800" y="2057400"/>
            <a:ext cx="492125" cy="622300"/>
          </a:xfrm>
          <a:custGeom>
            <a:avLst/>
            <a:gdLst>
              <a:gd name="T0" fmla="*/ 2147483647 w 310"/>
              <a:gd name="T1" fmla="*/ 0 h 392"/>
              <a:gd name="T2" fmla="*/ 2147483647 w 310"/>
              <a:gd name="T3" fmla="*/ 2147483647 h 392"/>
              <a:gd name="T4" fmla="*/ 2147483647 w 310"/>
              <a:gd name="T5" fmla="*/ 2147483647 h 392"/>
              <a:gd name="T6" fmla="*/ 2147483647 w 310"/>
              <a:gd name="T7" fmla="*/ 2147483647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10"/>
              <a:gd name="T13" fmla="*/ 0 h 392"/>
              <a:gd name="T14" fmla="*/ 310 w 310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0" h="392">
                <a:moveTo>
                  <a:pt x="16" y="0"/>
                </a:moveTo>
                <a:cubicBezTo>
                  <a:pt x="8" y="140"/>
                  <a:pt x="0" y="280"/>
                  <a:pt x="16" y="336"/>
                </a:cubicBezTo>
                <a:cubicBezTo>
                  <a:pt x="32" y="392"/>
                  <a:pt x="63" y="360"/>
                  <a:pt x="112" y="336"/>
                </a:cubicBezTo>
                <a:cubicBezTo>
                  <a:pt x="161" y="312"/>
                  <a:pt x="235" y="250"/>
                  <a:pt x="310" y="189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" name="Group 136"/>
          <p:cNvGrpSpPr>
            <a:grpSpLocks/>
          </p:cNvGrpSpPr>
          <p:nvPr/>
        </p:nvGrpSpPr>
        <p:grpSpPr bwMode="auto">
          <a:xfrm>
            <a:off x="3733800" y="5287963"/>
            <a:ext cx="1828800" cy="1036637"/>
            <a:chOff x="2352" y="3331"/>
            <a:chExt cx="1152" cy="653"/>
          </a:xfrm>
        </p:grpSpPr>
        <p:grpSp>
          <p:nvGrpSpPr>
            <p:cNvPr id="33833" name="Group 137"/>
            <p:cNvGrpSpPr>
              <a:grpSpLocks/>
            </p:cNvGrpSpPr>
            <p:nvPr/>
          </p:nvGrpSpPr>
          <p:grpSpPr bwMode="auto">
            <a:xfrm>
              <a:off x="2352" y="3331"/>
              <a:ext cx="1152" cy="653"/>
              <a:chOff x="2352" y="3331"/>
              <a:chExt cx="1152" cy="653"/>
            </a:xfrm>
          </p:grpSpPr>
          <p:grpSp>
            <p:nvGrpSpPr>
              <p:cNvPr id="33840" name="Group 138"/>
              <p:cNvGrpSpPr>
                <a:grpSpLocks/>
              </p:cNvGrpSpPr>
              <p:nvPr/>
            </p:nvGrpSpPr>
            <p:grpSpPr bwMode="auto">
              <a:xfrm>
                <a:off x="2352" y="3331"/>
                <a:ext cx="1152" cy="653"/>
                <a:chOff x="912" y="3331"/>
                <a:chExt cx="1152" cy="653"/>
              </a:xfrm>
            </p:grpSpPr>
            <p:sp>
              <p:nvSpPr>
                <p:cNvPr id="33857" name="AutoShape 139"/>
                <p:cNvSpPr>
                  <a:spLocks noChangeArrowheads="1"/>
                </p:cNvSpPr>
                <p:nvPr/>
              </p:nvSpPr>
              <p:spPr bwMode="auto">
                <a:xfrm>
                  <a:off x="912" y="3331"/>
                  <a:ext cx="1152" cy="653"/>
                </a:xfrm>
                <a:prstGeom prst="cloudCallout">
                  <a:avLst>
                    <a:gd name="adj1" fmla="val 48523"/>
                    <a:gd name="adj2" fmla="val -60875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33858" name="Oval 140"/>
                <p:cNvSpPr>
                  <a:spLocks noChangeArrowheads="1"/>
                </p:cNvSpPr>
                <p:nvPr/>
              </p:nvSpPr>
              <p:spPr bwMode="auto">
                <a:xfrm>
                  <a:off x="1044" y="3397"/>
                  <a:ext cx="912" cy="48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41" name="Group 141"/>
              <p:cNvGrpSpPr>
                <a:grpSpLocks/>
              </p:cNvGrpSpPr>
              <p:nvPr/>
            </p:nvGrpSpPr>
            <p:grpSpPr bwMode="auto">
              <a:xfrm>
                <a:off x="2496" y="3456"/>
                <a:ext cx="888" cy="363"/>
                <a:chOff x="336" y="1764"/>
                <a:chExt cx="888" cy="363"/>
              </a:xfrm>
            </p:grpSpPr>
            <p:sp>
              <p:nvSpPr>
                <p:cNvPr id="33842" name="Oval 142"/>
                <p:cNvSpPr>
                  <a:spLocks noChangeArrowheads="1"/>
                </p:cNvSpPr>
                <p:nvPr/>
              </p:nvSpPr>
              <p:spPr bwMode="auto">
                <a:xfrm flipV="1">
                  <a:off x="578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43" name="AutoShape 143"/>
                <p:cNvCxnSpPr>
                  <a:cxnSpLocks noChangeShapeType="1"/>
                  <a:stCxn id="33842" idx="6"/>
                  <a:endCxn id="33844" idx="2"/>
                </p:cNvCxnSpPr>
                <p:nvPr/>
              </p:nvCxnSpPr>
              <p:spPr bwMode="auto">
                <a:xfrm>
                  <a:off x="657" y="2093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44" name="Oval 144"/>
                <p:cNvSpPr>
                  <a:spLocks noChangeArrowheads="1"/>
                </p:cNvSpPr>
                <p:nvPr/>
              </p:nvSpPr>
              <p:spPr bwMode="auto">
                <a:xfrm flipV="1">
                  <a:off x="912" y="2058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33845" name="Oval 145"/>
                <p:cNvSpPr>
                  <a:spLocks noChangeArrowheads="1"/>
                </p:cNvSpPr>
                <p:nvPr/>
              </p:nvSpPr>
              <p:spPr bwMode="auto">
                <a:xfrm flipV="1">
                  <a:off x="578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46" name="AutoShape 146"/>
                <p:cNvCxnSpPr>
                  <a:cxnSpLocks noChangeShapeType="1"/>
                  <a:stCxn id="33845" idx="6"/>
                  <a:endCxn id="33847" idx="2"/>
                </p:cNvCxnSpPr>
                <p:nvPr/>
              </p:nvCxnSpPr>
              <p:spPr bwMode="auto">
                <a:xfrm>
                  <a:off x="657" y="1799"/>
                  <a:ext cx="2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47" name="Oval 147"/>
                <p:cNvSpPr>
                  <a:spLocks noChangeArrowheads="1"/>
                </p:cNvSpPr>
                <p:nvPr/>
              </p:nvSpPr>
              <p:spPr bwMode="auto">
                <a:xfrm flipV="1">
                  <a:off x="912" y="1764"/>
                  <a:ext cx="70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48" name="AutoShape 148"/>
                <p:cNvCxnSpPr>
                  <a:cxnSpLocks noChangeShapeType="1"/>
                  <a:stCxn id="33844" idx="4"/>
                  <a:endCxn id="33847" idx="0"/>
                </p:cNvCxnSpPr>
                <p:nvPr/>
              </p:nvCxnSpPr>
              <p:spPr bwMode="auto">
                <a:xfrm flipV="1">
                  <a:off x="947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49" name="AutoShape 149"/>
                <p:cNvCxnSpPr>
                  <a:cxnSpLocks noChangeShapeType="1"/>
                  <a:stCxn id="33842" idx="4"/>
                  <a:endCxn id="33845" idx="0"/>
                </p:cNvCxnSpPr>
                <p:nvPr/>
              </p:nvCxnSpPr>
              <p:spPr bwMode="auto">
                <a:xfrm flipV="1">
                  <a:off x="613" y="1843"/>
                  <a:ext cx="0" cy="20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50" name="AutoShape 150"/>
                <p:cNvCxnSpPr>
                  <a:cxnSpLocks noChangeShapeType="1"/>
                  <a:stCxn id="33842" idx="5"/>
                  <a:endCxn id="33847" idx="1"/>
                </p:cNvCxnSpPr>
                <p:nvPr/>
              </p:nvCxnSpPr>
              <p:spPr bwMode="auto">
                <a:xfrm flipV="1">
                  <a:off x="637" y="1832"/>
                  <a:ext cx="285" cy="228"/>
                </a:xfrm>
                <a:prstGeom prst="straightConnector1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51" name="Oval 151"/>
                <p:cNvSpPr>
                  <a:spLocks noChangeArrowheads="1"/>
                </p:cNvSpPr>
                <p:nvPr/>
              </p:nvSpPr>
              <p:spPr bwMode="auto">
                <a:xfrm flipV="1">
                  <a:off x="336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52" name="AutoShape 152"/>
                <p:cNvCxnSpPr>
                  <a:cxnSpLocks noChangeShapeType="1"/>
                  <a:stCxn id="33842" idx="2"/>
                  <a:endCxn id="33851" idx="7"/>
                </p:cNvCxnSpPr>
                <p:nvPr/>
              </p:nvCxnSpPr>
              <p:spPr bwMode="auto">
                <a:xfrm flipH="1" flipV="1">
                  <a:off x="394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53" name="AutoShape 153"/>
                <p:cNvCxnSpPr>
                  <a:cxnSpLocks noChangeShapeType="1"/>
                  <a:stCxn id="33845" idx="2"/>
                  <a:endCxn id="33851" idx="5"/>
                </p:cNvCxnSpPr>
                <p:nvPr/>
              </p:nvCxnSpPr>
              <p:spPr bwMode="auto">
                <a:xfrm flipH="1">
                  <a:off x="394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3854" name="Oval 154"/>
                <p:cNvSpPr>
                  <a:spLocks noChangeArrowheads="1"/>
                </p:cNvSpPr>
                <p:nvPr/>
              </p:nvSpPr>
              <p:spPr bwMode="auto">
                <a:xfrm flipH="1" flipV="1">
                  <a:off x="1155" y="1902"/>
                  <a:ext cx="69" cy="69"/>
                </a:xfrm>
                <a:prstGeom prst="ellipse">
                  <a:avLst/>
                </a:prstGeom>
                <a:solidFill>
                  <a:schemeClr val="folHlink"/>
                </a:solidFill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en-US" sz="1800">
                    <a:latin typeface="Arial" charset="0"/>
                  </a:endParaRPr>
                </a:p>
              </p:txBody>
            </p:sp>
            <p:cxnSp>
              <p:nvCxnSpPr>
                <p:cNvPr id="33855" name="AutoShape 155"/>
                <p:cNvCxnSpPr>
                  <a:cxnSpLocks noChangeShapeType="1"/>
                  <a:stCxn id="33844" idx="6"/>
                  <a:endCxn id="33854" idx="7"/>
                </p:cNvCxnSpPr>
                <p:nvPr/>
              </p:nvCxnSpPr>
              <p:spPr bwMode="auto">
                <a:xfrm flipV="1">
                  <a:off x="991" y="1970"/>
                  <a:ext cx="175" cy="123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856" name="AutoShape 156"/>
                <p:cNvCxnSpPr>
                  <a:cxnSpLocks noChangeShapeType="1"/>
                  <a:stCxn id="33847" idx="6"/>
                  <a:endCxn id="33854" idx="5"/>
                </p:cNvCxnSpPr>
                <p:nvPr/>
              </p:nvCxnSpPr>
              <p:spPr bwMode="auto">
                <a:xfrm>
                  <a:off x="991" y="1799"/>
                  <a:ext cx="175" cy="105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33834" name="Group 157"/>
            <p:cNvGrpSpPr>
              <a:grpSpLocks/>
            </p:cNvGrpSpPr>
            <p:nvPr/>
          </p:nvGrpSpPr>
          <p:grpSpPr bwMode="auto">
            <a:xfrm>
              <a:off x="2895" y="3744"/>
              <a:ext cx="91" cy="107"/>
              <a:chOff x="3954" y="2478"/>
              <a:chExt cx="294" cy="294"/>
            </a:xfrm>
          </p:grpSpPr>
          <p:sp>
            <p:nvSpPr>
              <p:cNvPr id="33838" name="Line 158"/>
              <p:cNvSpPr>
                <a:spLocks noChangeShapeType="1"/>
              </p:cNvSpPr>
              <p:nvPr/>
            </p:nvSpPr>
            <p:spPr bwMode="auto">
              <a:xfrm>
                <a:off x="3960" y="2484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BB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9" name="Line 159"/>
              <p:cNvSpPr>
                <a:spLocks noChangeShapeType="1"/>
              </p:cNvSpPr>
              <p:nvPr/>
            </p:nvSpPr>
            <p:spPr bwMode="auto">
              <a:xfrm flipH="1">
                <a:off x="3954" y="2478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BB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35" name="Group 160"/>
            <p:cNvGrpSpPr>
              <a:grpSpLocks/>
            </p:cNvGrpSpPr>
            <p:nvPr/>
          </p:nvGrpSpPr>
          <p:grpSpPr bwMode="auto">
            <a:xfrm>
              <a:off x="3193" y="3494"/>
              <a:ext cx="91" cy="107"/>
              <a:chOff x="3954" y="2478"/>
              <a:chExt cx="294" cy="294"/>
            </a:xfrm>
          </p:grpSpPr>
          <p:sp>
            <p:nvSpPr>
              <p:cNvPr id="33836" name="Line 161"/>
              <p:cNvSpPr>
                <a:spLocks noChangeShapeType="1"/>
              </p:cNvSpPr>
              <p:nvPr/>
            </p:nvSpPr>
            <p:spPr bwMode="auto">
              <a:xfrm>
                <a:off x="3960" y="2484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BB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7" name="Line 162"/>
              <p:cNvSpPr>
                <a:spLocks noChangeShapeType="1"/>
              </p:cNvSpPr>
              <p:nvPr/>
            </p:nvSpPr>
            <p:spPr bwMode="auto">
              <a:xfrm flipH="1">
                <a:off x="3954" y="2478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BB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5795" name="Freeform 163"/>
          <p:cNvSpPr>
            <a:spLocks/>
          </p:cNvSpPr>
          <p:nvPr/>
        </p:nvSpPr>
        <p:spPr bwMode="auto">
          <a:xfrm>
            <a:off x="5046663" y="5886450"/>
            <a:ext cx="296862" cy="195263"/>
          </a:xfrm>
          <a:custGeom>
            <a:avLst/>
            <a:gdLst>
              <a:gd name="T0" fmla="*/ 0 w 187"/>
              <a:gd name="T1" fmla="*/ 2147483647 h 123"/>
              <a:gd name="T2" fmla="*/ 2147483647 w 187"/>
              <a:gd name="T3" fmla="*/ 0 h 123"/>
              <a:gd name="T4" fmla="*/ 0 60000 65536"/>
              <a:gd name="T5" fmla="*/ 0 60000 65536"/>
              <a:gd name="T6" fmla="*/ 0 w 187"/>
              <a:gd name="T7" fmla="*/ 0 h 123"/>
              <a:gd name="T8" fmla="*/ 187 w 187"/>
              <a:gd name="T9" fmla="*/ 123 h 1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" h="123">
                <a:moveTo>
                  <a:pt x="0" y="123"/>
                </a:moveTo>
                <a:cubicBezTo>
                  <a:pt x="77" y="73"/>
                  <a:pt x="155" y="24"/>
                  <a:pt x="187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52240-8BCA-A945-AD52-5ABDA51BC0B9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2.22222E-6 L 0.27501 0.1166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325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1.48148E-6 L 0.00017 -0.1884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18853 L 0.27379 -0.18853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0.00023 L 0.02795 0.20009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2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0.2001 L 0.20712 0.0349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8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76" grpId="0" animBg="1"/>
      <p:bldP spid="325679" grpId="0" animBg="1"/>
      <p:bldP spid="325679" grpId="1" animBg="1"/>
      <p:bldP spid="325765" grpId="0" animBg="1"/>
      <p:bldP spid="325766" grpId="0" animBg="1"/>
      <p:bldP spid="325767" grpId="0" animBg="1"/>
      <p:bldP spid="32579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Prove 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line of argument about why this guarantees connectivity</a:t>
            </a:r>
          </a:p>
          <a:p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nder what circumstances does guarantee hold?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Deadend</a:t>
            </a:r>
            <a:r>
              <a:rPr lang="en-US" dirty="0" smtClean="0"/>
              <a:t>: as long as map plus failures has connectivity, no dead ends</a:t>
            </a:r>
          </a:p>
          <a:p>
            <a:endParaRPr lang="en-US" dirty="0"/>
          </a:p>
          <a:p>
            <a:r>
              <a:rPr lang="en-US" dirty="0" smtClean="0"/>
              <a:t>Loops: Assume loop. The nodes on the loop all share the same “consistent” map plus a set of failures in the packet header.  Therefore, they compute the same path.  Contradiction.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for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set of changes to network from the last consistent map before packet is sent until TTL of packet would expire.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intersection of all network states during change process is connected, then FCP will deliver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Guarantees packet delivery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As long as a path exists during failure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process</a:t>
            </a:r>
          </a:p>
          <a:p>
            <a:pPr lvl="1" eaLnBrk="1" hangingPunct="1"/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Major conceptual change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 rely solely on protocols to keep state consistent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Information carried in packets ensures eventual consistency of route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computation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theme will recur in next design….</a:t>
            </a:r>
          </a:p>
          <a:p>
            <a:pPr lvl="1" eaLnBrk="1" hangingPunct="1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Ion’s </a:t>
            </a:r>
            <a:r>
              <a:rPr lang="en-US" b="1" dirty="0" err="1" smtClean="0">
                <a:latin typeface="Arial" charset="0"/>
                <a:ea typeface="Arial" charset="0"/>
                <a:cs typeface="Arial" charset="0"/>
              </a:rPr>
              <a:t>Stoica’s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thesis!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Properties of FCP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DDC92E-BD8A-EA4B-935D-A65AD5272045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809947-B09E-7140-AFBD-EFC1474F46A0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Results: OSPF vs. FCP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724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Unlike FCP, OSPF cannot simultaneously provide low churn and high availability</a:t>
            </a:r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7056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Line 5"/>
          <p:cNvSpPr>
            <a:spLocks noChangeShapeType="1"/>
          </p:cNvSpPr>
          <p:nvPr/>
        </p:nvSpPr>
        <p:spPr bwMode="auto">
          <a:xfrm flipV="1">
            <a:off x="3505200" y="2209800"/>
            <a:ext cx="533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6"/>
          <p:cNvSpPr>
            <a:spLocks noChangeShapeType="1"/>
          </p:cNvSpPr>
          <p:nvPr/>
        </p:nvSpPr>
        <p:spPr bwMode="auto">
          <a:xfrm>
            <a:off x="4191000" y="3962400"/>
            <a:ext cx="838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>
            <a:off x="4572000" y="1905000"/>
            <a:ext cx="685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 rot="-5400000">
            <a:off x="7938" y="3132138"/>
            <a:ext cx="2986087" cy="3508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700">
                <a:latin typeface="Arial" charset="0"/>
              </a:rPr>
              <a:t>Overhead [msgs/sec per link]</a:t>
            </a:r>
          </a:p>
        </p:txBody>
      </p:sp>
      <p:grpSp>
        <p:nvGrpSpPr>
          <p:cNvPr id="37899" name="Group 9"/>
          <p:cNvGrpSpPr>
            <a:grpSpLocks/>
          </p:cNvGrpSpPr>
          <p:nvPr/>
        </p:nvGrpSpPr>
        <p:grpSpPr bwMode="auto">
          <a:xfrm>
            <a:off x="2743200" y="2625725"/>
            <a:ext cx="2209800" cy="346075"/>
            <a:chOff x="1728" y="1654"/>
            <a:chExt cx="1392" cy="218"/>
          </a:xfrm>
        </p:grpSpPr>
        <p:sp>
          <p:nvSpPr>
            <p:cNvPr id="37905" name="Rectangle 10"/>
            <p:cNvSpPr>
              <a:spLocks noChangeArrowheads="1"/>
            </p:cNvSpPr>
            <p:nvPr/>
          </p:nvSpPr>
          <p:spPr bwMode="auto">
            <a:xfrm>
              <a:off x="1728" y="1654"/>
              <a:ext cx="1392" cy="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           OSPF-overhead</a:t>
              </a:r>
            </a:p>
          </p:txBody>
        </p:sp>
        <p:pic>
          <p:nvPicPr>
            <p:cNvPr id="37906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702"/>
              <a:ext cx="34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2514600" y="3657600"/>
            <a:ext cx="1981200" cy="346075"/>
            <a:chOff x="1584" y="2304"/>
            <a:chExt cx="1248" cy="218"/>
          </a:xfrm>
        </p:grpSpPr>
        <p:sp>
          <p:nvSpPr>
            <p:cNvPr id="37903" name="Rectangle 13"/>
            <p:cNvSpPr>
              <a:spLocks noChangeArrowheads="1"/>
            </p:cNvSpPr>
            <p:nvPr/>
          </p:nvSpPr>
          <p:spPr bwMode="auto">
            <a:xfrm>
              <a:off x="1584" y="2304"/>
              <a:ext cx="1248" cy="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           FCP-lossrate</a:t>
              </a:r>
            </a:p>
          </p:txBody>
        </p:sp>
        <p:pic>
          <p:nvPicPr>
            <p:cNvPr id="37904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364"/>
              <a:ext cx="336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3276600" y="1524000"/>
            <a:ext cx="2057400" cy="346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">
                <a:latin typeface="Arial" charset="0"/>
              </a:rPr>
              <a:t>           OSPF-lossrate</a:t>
            </a:r>
          </a:p>
        </p:txBody>
      </p:sp>
      <p:pic>
        <p:nvPicPr>
          <p:cNvPr id="37902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5334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E5C981-E116-024B-810D-27A9B1FED22D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Results: Backup-paths vs. FCP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1066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Unlike FCP, Backup-paths cannot simultaneously provide low state and lossrate</a:t>
            </a:r>
          </a:p>
        </p:txBody>
      </p:sp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629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943" name="Group 5"/>
          <p:cNvGrpSpPr>
            <a:grpSpLocks/>
          </p:cNvGrpSpPr>
          <p:nvPr/>
        </p:nvGrpSpPr>
        <p:grpSpPr bwMode="auto">
          <a:xfrm>
            <a:off x="3302000" y="2006600"/>
            <a:ext cx="2057400" cy="346075"/>
            <a:chOff x="2832" y="1968"/>
            <a:chExt cx="1296" cy="218"/>
          </a:xfrm>
        </p:grpSpPr>
        <p:sp>
          <p:nvSpPr>
            <p:cNvPr id="39954" name="Rectangle 6"/>
            <p:cNvSpPr>
              <a:spLocks noChangeArrowheads="1"/>
            </p:cNvSpPr>
            <p:nvPr/>
          </p:nvSpPr>
          <p:spPr bwMode="auto">
            <a:xfrm>
              <a:off x="2832" y="1968"/>
              <a:ext cx="1296" cy="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500">
                  <a:latin typeface="Arial" charset="0"/>
                </a:rPr>
                <a:t>    Bkup-state</a:t>
              </a:r>
            </a:p>
          </p:txBody>
        </p:sp>
        <p:pic>
          <p:nvPicPr>
            <p:cNvPr id="399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016"/>
              <a:ext cx="3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3276600" y="4191000"/>
            <a:ext cx="1219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4495800" y="3962400"/>
            <a:ext cx="2057400" cy="533400"/>
            <a:chOff x="2832" y="2496"/>
            <a:chExt cx="1296" cy="336"/>
          </a:xfrm>
        </p:grpSpPr>
        <p:sp>
          <p:nvSpPr>
            <p:cNvPr id="39951" name="Rectangle 10"/>
            <p:cNvSpPr>
              <a:spLocks noChangeArrowheads="1"/>
            </p:cNvSpPr>
            <p:nvPr/>
          </p:nvSpPr>
          <p:spPr bwMode="auto">
            <a:xfrm>
              <a:off x="2832" y="2496"/>
              <a:ext cx="1296" cy="3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500">
                  <a:latin typeface="Arial" charset="0"/>
                </a:rPr>
                <a:t>          FCP-state</a:t>
              </a:r>
            </a:p>
            <a:p>
              <a:endParaRPr lang="en-US" sz="200">
                <a:latin typeface="Arial" charset="0"/>
              </a:endParaRPr>
            </a:p>
            <a:p>
              <a:r>
                <a:rPr lang="en-US" sz="1500">
                  <a:latin typeface="Arial" charset="0"/>
                </a:rPr>
                <a:t>          FCP-lossrate</a:t>
              </a:r>
            </a:p>
          </p:txBody>
        </p:sp>
        <p:pic>
          <p:nvPicPr>
            <p:cNvPr id="39952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544"/>
              <a:ext cx="33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53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688"/>
              <a:ext cx="336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6" name="Group 13"/>
          <p:cNvGrpSpPr>
            <a:grpSpLocks/>
          </p:cNvGrpSpPr>
          <p:nvPr/>
        </p:nvGrpSpPr>
        <p:grpSpPr bwMode="auto">
          <a:xfrm>
            <a:off x="2895600" y="2667000"/>
            <a:ext cx="2057400" cy="346075"/>
            <a:chOff x="2832" y="2230"/>
            <a:chExt cx="1296" cy="218"/>
          </a:xfrm>
        </p:grpSpPr>
        <p:sp>
          <p:nvSpPr>
            <p:cNvPr id="39949" name="Rectangle 14"/>
            <p:cNvSpPr>
              <a:spLocks noChangeArrowheads="1"/>
            </p:cNvSpPr>
            <p:nvPr/>
          </p:nvSpPr>
          <p:spPr bwMode="auto">
            <a:xfrm>
              <a:off x="2832" y="2230"/>
              <a:ext cx="1296" cy="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500">
                  <a:latin typeface="Arial" charset="0"/>
                </a:rPr>
                <a:t>         Bkup-lossrate</a:t>
              </a:r>
            </a:p>
          </p:txBody>
        </p:sp>
        <p:pic>
          <p:nvPicPr>
            <p:cNvPr id="39950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272"/>
              <a:ext cx="3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947" name="Line 16"/>
          <p:cNvSpPr>
            <a:spLocks noChangeShapeType="1"/>
          </p:cNvSpPr>
          <p:nvPr/>
        </p:nvSpPr>
        <p:spPr bwMode="auto">
          <a:xfrm>
            <a:off x="4495800" y="2362200"/>
            <a:ext cx="914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7"/>
          <p:cNvSpPr>
            <a:spLocks noChangeShapeType="1"/>
          </p:cNvSpPr>
          <p:nvPr/>
        </p:nvSpPr>
        <p:spPr bwMode="auto">
          <a:xfrm flipH="1">
            <a:off x="3048000" y="3048000"/>
            <a:ext cx="914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Problems with FCP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Requires changes to packet </a:t>
            </a:r>
            <a:r>
              <a:rPr lang="en-US" dirty="0" smtClean="0">
                <a:latin typeface="Arial" charset="0"/>
                <a:cs typeface="Arial" charset="0"/>
              </a:rPr>
              <a:t>header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And packet headers could get long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Requires fast </a:t>
            </a:r>
            <a:r>
              <a:rPr lang="en-US" dirty="0" err="1" smtClean="0">
                <a:latin typeface="Arial" charset="0"/>
                <a:cs typeface="Arial" charset="0"/>
              </a:rPr>
              <a:t>recomputation</a:t>
            </a:r>
            <a:r>
              <a:rPr lang="en-US" dirty="0" smtClean="0">
                <a:latin typeface="Arial" charset="0"/>
                <a:cs typeface="Arial" charset="0"/>
              </a:rPr>
              <a:t> of routes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Can </a:t>
            </a:r>
            <a:r>
              <a:rPr lang="en-US" dirty="0" err="1" smtClean="0">
                <a:latin typeface="Arial" charset="0"/>
                <a:cs typeface="Arial" charset="0"/>
              </a:rPr>
              <a:t>precompute</a:t>
            </a:r>
            <a:r>
              <a:rPr lang="en-US" dirty="0" smtClean="0">
                <a:latin typeface="Arial" charset="0"/>
                <a:cs typeface="Arial" charset="0"/>
              </a:rPr>
              <a:t> common cases, but worst case is bad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Does not address traffic engineering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What is that?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1B119F-1F61-5A41-8C89-1587097F0A71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Engineering (TE)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Connectivity is necessary but not sufficient</a:t>
            </a:r>
          </a:p>
          <a:p>
            <a:pPr lvl="3"/>
            <a:endParaRPr lang="en-US" dirty="0"/>
          </a:p>
          <a:p>
            <a:r>
              <a:rPr lang="en-US" dirty="0" smtClean="0"/>
              <a:t>Need to also provide decent service</a:t>
            </a:r>
          </a:p>
          <a:p>
            <a:pPr lvl="3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equires that links on the path not be overloaded</a:t>
            </a:r>
          </a:p>
          <a:p>
            <a:pPr lvl="1"/>
            <a:r>
              <a:rPr lang="en-US" dirty="0" smtClean="0"/>
              <a:t>Congestion control lowers drop rate, but need to provide reasonable bandwidth to connections by spreading load</a:t>
            </a:r>
          </a:p>
          <a:p>
            <a:pPr lvl="3"/>
            <a:endParaRPr lang="en-US" dirty="0"/>
          </a:p>
          <a:p>
            <a:r>
              <a:rPr lang="en-US" dirty="0" smtClean="0"/>
              <a:t>TE is a way of distributing load on the network</a:t>
            </a:r>
          </a:p>
          <a:p>
            <a:pPr lvl="1"/>
            <a:r>
              <a:rPr lang="en-US" dirty="0" smtClean="0"/>
              <a:t>i.e., not all packets travel the “shortest path”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2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  <a:t>Policy Dispute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851025"/>
          </a:xfrm>
        </p:spPr>
        <p:txBody>
          <a:bodyPr/>
          <a:lstStyle/>
          <a:p>
            <a: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  <a:t>Routing Along DAGs</a:t>
            </a:r>
            <a:b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4800">
                <a:latin typeface="Helvetica" charset="0"/>
                <a:ea typeface="ＭＳ Ｐゴシック" charset="0"/>
                <a:cs typeface="ＭＳ Ｐゴシック" charset="0"/>
              </a:rPr>
              <a:t>(RAD)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C41D27-906B-C14C-A085-D51A6AC35AAD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Avoiding Recomputation: Take II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Recover from failures without global </a:t>
            </a:r>
            <a:r>
              <a:rPr lang="en-US" dirty="0" err="1">
                <a:latin typeface="Arial" charset="0"/>
                <a:cs typeface="Arial" charset="0"/>
              </a:rPr>
              <a:t>recomputation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Support locally adaptive traffic </a:t>
            </a:r>
            <a:r>
              <a:rPr lang="en-US" dirty="0" smtClean="0">
                <a:latin typeface="Arial" charset="0"/>
                <a:cs typeface="Arial" charset="0"/>
              </a:rPr>
              <a:t>engineering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Without any change in packet headers, etc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Or requiring major on-the-fly route </a:t>
            </a:r>
            <a:r>
              <a:rPr lang="en-US" dirty="0" err="1" smtClean="0">
                <a:latin typeface="Arial" charset="0"/>
                <a:cs typeface="Arial" charset="0"/>
              </a:rPr>
              <a:t>recomputation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825864-7F08-4046-B28F-9664474F5848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only on routing table for single destination</a:t>
            </a:r>
          </a:p>
          <a:p>
            <a:pPr lvl="1"/>
            <a:r>
              <a:rPr lang="en-US" dirty="0" smtClean="0"/>
              <a:t>Could be a prefix, or a single address</a:t>
            </a:r>
          </a:p>
          <a:p>
            <a:pPr lvl="1"/>
            <a:r>
              <a:rPr lang="en-US" dirty="0" smtClean="0"/>
              <a:t>Routing to each destination is independent, so this is fine</a:t>
            </a:r>
          </a:p>
          <a:p>
            <a:pPr lvl="1"/>
            <a:endParaRPr lang="en-US" dirty="0"/>
          </a:p>
          <a:p>
            <a:r>
              <a:rPr lang="en-US" dirty="0" smtClean="0"/>
              <a:t>Today we compute </a:t>
            </a:r>
            <a:r>
              <a:rPr lang="en-US" b="1" i="1" dirty="0" smtClean="0"/>
              <a:t>paths</a:t>
            </a:r>
            <a:r>
              <a:rPr lang="en-US" dirty="0" smtClean="0"/>
              <a:t> to particular destination</a:t>
            </a:r>
          </a:p>
          <a:p>
            <a:pPr lvl="1"/>
            <a:r>
              <a:rPr lang="en-US" dirty="0" smtClean="0"/>
              <a:t>From each source to this destination there is a path</a:t>
            </a:r>
          </a:p>
          <a:p>
            <a:pPr lvl="1"/>
            <a:endParaRPr lang="en-US" dirty="0"/>
          </a:p>
          <a:p>
            <a:r>
              <a:rPr lang="en-US" dirty="0" smtClean="0"/>
              <a:t>When path breaks, need to </a:t>
            </a:r>
            <a:r>
              <a:rPr lang="en-US" dirty="0" err="1" smtClean="0"/>
              <a:t>recompute</a:t>
            </a:r>
            <a:r>
              <a:rPr lang="en-US" dirty="0" smtClean="0"/>
              <a:t> path</a:t>
            </a:r>
          </a:p>
          <a:p>
            <a:pPr lvl="1"/>
            <a:r>
              <a:rPr lang="en-US" dirty="0" smtClean="0"/>
              <a:t>The source of all our troubles!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33400" y="1371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Move from </a:t>
            </a:r>
            <a:r>
              <a:rPr lang="en-US" sz="2400" i="1" dirty="0">
                <a:latin typeface="+mn-lt"/>
                <a:ea typeface="+mn-ea"/>
                <a:cs typeface="+mn-cs"/>
              </a:rPr>
              <a:t>path </a:t>
            </a:r>
            <a:r>
              <a:rPr lang="en-US" sz="2400" dirty="0">
                <a:latin typeface="+mn-lt"/>
                <a:ea typeface="+mn-ea"/>
                <a:cs typeface="+mn-cs"/>
              </a:rPr>
              <a:t>to </a:t>
            </a:r>
            <a:r>
              <a:rPr lang="en-US" sz="2400" i="1" dirty="0">
                <a:latin typeface="+mn-lt"/>
                <a:ea typeface="+mn-ea"/>
                <a:cs typeface="+mn-cs"/>
              </a:rPr>
              <a:t>DAG </a:t>
            </a:r>
            <a:r>
              <a:rPr lang="en-US" sz="2400" dirty="0">
                <a:latin typeface="+mn-lt"/>
                <a:ea typeface="+mn-ea"/>
                <a:cs typeface="+mn-cs"/>
              </a:rPr>
              <a:t>(Directed Acyclic Graph)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3838" indent="-223838" algn="ctr" eaLnBrk="0" hangingPunct="0">
              <a:spcBef>
                <a:spcPct val="50000"/>
              </a:spcBef>
              <a:defRPr/>
            </a:pPr>
            <a:r>
              <a:rPr lang="en-US" sz="2400" b="0" kern="0" dirty="0">
                <a:latin typeface="+mn-lt"/>
                <a:ea typeface="+mn-ea"/>
                <a:cs typeface="+mn-cs"/>
              </a:rPr>
              <a:t>Routing compute paths from source to destination</a:t>
            </a:r>
          </a:p>
          <a:p>
            <a:pPr marL="223838" indent="-223838" algn="ctr" eaLnBrk="0" hangingPunct="0">
              <a:spcBef>
                <a:spcPct val="50000"/>
              </a:spcBef>
              <a:defRPr/>
            </a:pPr>
            <a:r>
              <a:rPr lang="en-US" sz="2400" b="0" kern="0" dirty="0">
                <a:latin typeface="+mn-lt"/>
                <a:ea typeface="+mn-ea"/>
                <a:cs typeface="+mn-cs"/>
              </a:rPr>
              <a:t>If a link fails, all affected paths must be recomputed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032000" y="2438400"/>
            <a:ext cx="5207000" cy="1938338"/>
            <a:chOff x="2032000" y="2438400"/>
            <a:chExt cx="5207000" cy="1938866"/>
          </a:xfrm>
        </p:grpSpPr>
        <p:sp>
          <p:nvSpPr>
            <p:cNvPr id="38" name="Freeform 37"/>
            <p:cNvSpPr/>
            <p:nvPr/>
          </p:nvSpPr>
          <p:spPr>
            <a:xfrm>
              <a:off x="2032000" y="3276828"/>
              <a:ext cx="5207000" cy="1100438"/>
            </a:xfrm>
            <a:custGeom>
              <a:avLst/>
              <a:gdLst>
                <a:gd name="connsiteX0" fmla="*/ 0 w 5207000"/>
                <a:gd name="connsiteY0" fmla="*/ 1100666 h 1100666"/>
                <a:gd name="connsiteX1" fmla="*/ 1570182 w 5207000"/>
                <a:gd name="connsiteY1" fmla="*/ 165484 h 1100666"/>
                <a:gd name="connsiteX2" fmla="*/ 3532909 w 5207000"/>
                <a:gd name="connsiteY2" fmla="*/ 119303 h 1100666"/>
                <a:gd name="connsiteX3" fmla="*/ 5207000 w 5207000"/>
                <a:gd name="connsiteY3" fmla="*/ 881303 h 110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0" h="1100666">
                  <a:moveTo>
                    <a:pt x="0" y="1100666"/>
                  </a:moveTo>
                  <a:cubicBezTo>
                    <a:pt x="490682" y="714855"/>
                    <a:pt x="981364" y="329044"/>
                    <a:pt x="1570182" y="165484"/>
                  </a:cubicBezTo>
                  <a:cubicBezTo>
                    <a:pt x="2159000" y="1924"/>
                    <a:pt x="2926773" y="0"/>
                    <a:pt x="3532909" y="119303"/>
                  </a:cubicBezTo>
                  <a:cubicBezTo>
                    <a:pt x="4139045" y="238606"/>
                    <a:pt x="4673022" y="559954"/>
                    <a:pt x="5207000" y="881303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 bwMode="auto">
            <a:xfrm>
              <a:off x="3810000" y="2438400"/>
              <a:ext cx="1447800" cy="609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>
              <a:lvl1pPr marL="342900" indent="-3429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lang="en-US" sz="2800" b="0">
                  <a:latin typeface="Arial" charset="0"/>
                </a:rPr>
                <a:t>Path</a:t>
              </a:r>
              <a:endParaRPr lang="en-US" sz="2800" b="0" i="1">
                <a:latin typeface="Arial" charset="0"/>
              </a:endParaRPr>
            </a:p>
          </p:txBody>
        </p:sp>
      </p:grpSp>
      <p:sp>
        <p:nvSpPr>
          <p:cNvPr id="4608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Our Approach: Shift the Paradigm</a:t>
            </a:r>
          </a:p>
        </p:txBody>
      </p:sp>
      <p:grpSp>
        <p:nvGrpSpPr>
          <p:cNvPr id="46086" name="Group 40"/>
          <p:cNvGrpSpPr>
            <a:grpSpLocks/>
          </p:cNvGrpSpPr>
          <p:nvPr/>
        </p:nvGrpSpPr>
        <p:grpSpPr bwMode="auto">
          <a:xfrm>
            <a:off x="1600200" y="3200400"/>
            <a:ext cx="6019800" cy="2206625"/>
            <a:chOff x="1600200" y="3200400"/>
            <a:chExt cx="6019800" cy="2206752"/>
          </a:xfrm>
        </p:grpSpPr>
        <p:pic>
          <p:nvPicPr>
            <p:cNvPr id="46100" name="Picture 3" descr="rou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4267200"/>
              <a:ext cx="914400" cy="606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1" name="Picture 4" descr="rou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200400"/>
              <a:ext cx="914400" cy="606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2" name="Picture 5" descr="rou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200400"/>
              <a:ext cx="914400" cy="606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3" name="Picture 6" descr="rou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3962400"/>
              <a:ext cx="914400" cy="606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04" name="Picture 7" descr="rou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4800600"/>
              <a:ext cx="914400" cy="606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4038600" y="24384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800" b="0">
                <a:latin typeface="Arial" charset="0"/>
              </a:rPr>
              <a:t>DAG</a:t>
            </a:r>
            <a:endParaRPr lang="en-US" sz="2800" b="0" i="1">
              <a:latin typeface="Arial" charset="0"/>
            </a:endParaRP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2251075" y="3276600"/>
            <a:ext cx="4611688" cy="1665288"/>
            <a:chOff x="2250554" y="3276600"/>
            <a:chExt cx="4611515" cy="1665719"/>
          </a:xfrm>
        </p:grpSpPr>
        <p:sp>
          <p:nvSpPr>
            <p:cNvPr id="50" name="Right Arrow 49"/>
            <p:cNvSpPr/>
            <p:nvPr/>
          </p:nvSpPr>
          <p:spPr>
            <a:xfrm rot="19417557">
              <a:off x="2250554" y="3768852"/>
              <a:ext cx="1147720" cy="335050"/>
            </a:xfrm>
            <a:prstGeom prst="rightArrow">
              <a:avLst>
                <a:gd name="adj1" fmla="val 18212"/>
                <a:gd name="adj2" fmla="val 5545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ight Arrow 50"/>
            <p:cNvSpPr/>
            <p:nvPr/>
          </p:nvSpPr>
          <p:spPr>
            <a:xfrm>
              <a:off x="3961815" y="3276600"/>
              <a:ext cx="1066760" cy="335050"/>
            </a:xfrm>
            <a:prstGeom prst="rightArrow">
              <a:avLst>
                <a:gd name="adj1" fmla="val 18212"/>
                <a:gd name="adj2" fmla="val 5545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ight Arrow 51"/>
            <p:cNvSpPr/>
            <p:nvPr/>
          </p:nvSpPr>
          <p:spPr>
            <a:xfrm rot="1980393">
              <a:off x="5714349" y="3638644"/>
              <a:ext cx="1147720" cy="335050"/>
            </a:xfrm>
            <a:prstGeom prst="rightArrow">
              <a:avLst>
                <a:gd name="adj1" fmla="val 18212"/>
                <a:gd name="adj2" fmla="val 5545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ight Arrow 52"/>
            <p:cNvSpPr/>
            <p:nvPr/>
          </p:nvSpPr>
          <p:spPr>
            <a:xfrm rot="978352">
              <a:off x="2437872" y="4607269"/>
              <a:ext cx="1752534" cy="335050"/>
            </a:xfrm>
            <a:prstGeom prst="rightArrow">
              <a:avLst>
                <a:gd name="adj1" fmla="val 18212"/>
                <a:gd name="adj2" fmla="val 5545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4" name="Right Arrow 53"/>
          <p:cNvSpPr/>
          <p:nvPr/>
        </p:nvSpPr>
        <p:spPr>
          <a:xfrm rot="20480109">
            <a:off x="4959350" y="4583113"/>
            <a:ext cx="1955800" cy="334962"/>
          </a:xfrm>
          <a:prstGeom prst="rightArrow">
            <a:avLst>
              <a:gd name="adj1" fmla="val 18212"/>
              <a:gd name="adj2" fmla="val 554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ight Arrow 54"/>
          <p:cNvSpPr/>
          <p:nvPr/>
        </p:nvSpPr>
        <p:spPr>
          <a:xfrm rot="3556363">
            <a:off x="3509962" y="4108451"/>
            <a:ext cx="1196975" cy="336550"/>
          </a:xfrm>
          <a:prstGeom prst="rightArrow">
            <a:avLst>
              <a:gd name="adj1" fmla="val 18212"/>
              <a:gd name="adj2" fmla="val 554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ight Arrow 55"/>
          <p:cNvSpPr/>
          <p:nvPr/>
        </p:nvSpPr>
        <p:spPr>
          <a:xfrm rot="17987378">
            <a:off x="4416425" y="4092576"/>
            <a:ext cx="1196975" cy="336550"/>
          </a:xfrm>
          <a:prstGeom prst="rightArrow">
            <a:avLst>
              <a:gd name="adj1" fmla="val 18212"/>
              <a:gd name="adj2" fmla="val 554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43400" y="32004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609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EAFB09-4F3D-9A47-AF94-4C7D74CAB816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45720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769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en-US" i="1" dirty="0">
                <a:latin typeface="+mn-lt"/>
                <a:ea typeface="+mn-ea"/>
                <a:cs typeface="+mn-cs"/>
              </a:rPr>
              <a:t>Packets can be sent on </a:t>
            </a:r>
            <a:r>
              <a:rPr lang="en-US" i="1" u="sng" dirty="0">
                <a:latin typeface="+mn-lt"/>
                <a:ea typeface="+mn-ea"/>
                <a:cs typeface="+mn-cs"/>
              </a:rPr>
              <a:t>any</a:t>
            </a:r>
            <a:r>
              <a:rPr lang="en-US" i="1" dirty="0">
                <a:latin typeface="+mn-lt"/>
                <a:ea typeface="+mn-ea"/>
                <a:cs typeface="+mn-cs"/>
              </a:rPr>
              <a:t> of the </a:t>
            </a:r>
            <a:r>
              <a:rPr lang="en-US" i="1" dirty="0" err="1">
                <a:latin typeface="+mn-lt"/>
                <a:ea typeface="+mn-ea"/>
                <a:cs typeface="+mn-cs"/>
              </a:rPr>
              <a:t>DAG’s</a:t>
            </a:r>
            <a:r>
              <a:rPr lang="en-US" i="1" dirty="0">
                <a:latin typeface="+mn-lt"/>
                <a:ea typeface="+mn-ea"/>
                <a:cs typeface="+mn-cs"/>
              </a:rPr>
              <a:t> outgoing links</a:t>
            </a:r>
          </a:p>
          <a:p>
            <a:pPr lvl="1" algn="ctr">
              <a:defRPr/>
            </a:pPr>
            <a:r>
              <a:rPr lang="en-US" i="1" dirty="0">
                <a:latin typeface="+mn-lt"/>
                <a:ea typeface="+mn-ea"/>
                <a:cs typeface="+mn-cs"/>
              </a:rPr>
              <a:t>No need for global </a:t>
            </a:r>
            <a:r>
              <a:rPr lang="en-US" i="1" dirty="0" err="1">
                <a:latin typeface="+mn-lt"/>
                <a:ea typeface="+mn-ea"/>
                <a:cs typeface="+mn-cs"/>
              </a:rPr>
              <a:t>recomputation</a:t>
            </a:r>
            <a:r>
              <a:rPr lang="en-US" i="1" dirty="0">
                <a:latin typeface="+mn-lt"/>
                <a:ea typeface="+mn-ea"/>
                <a:cs typeface="+mn-cs"/>
              </a:rPr>
              <a:t> after each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  <p:bldP spid="43" grpId="0"/>
      <p:bldP spid="16" grpId="0"/>
      <p:bldP spid="24" grpId="0"/>
      <p:bldP spid="2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DAG Properties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Guaranteed loop-free</a:t>
            </a:r>
          </a:p>
          <a:p>
            <a:r>
              <a:rPr lang="en-US" dirty="0">
                <a:latin typeface="Arial" charset="0"/>
                <a:cs typeface="Arial" charset="0"/>
              </a:rPr>
              <a:t>Local decision for failure recovery</a:t>
            </a:r>
          </a:p>
          <a:p>
            <a:r>
              <a:rPr lang="en-US" dirty="0">
                <a:latin typeface="Arial" charset="0"/>
                <a:cs typeface="Arial" charset="0"/>
              </a:rPr>
              <a:t>Adaptive load balancing</a:t>
            </a:r>
          </a:p>
        </p:txBody>
      </p:sp>
      <p:pic>
        <p:nvPicPr>
          <p:cNvPr id="48132" name="Picture 15" descr="alinDA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18542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6" descr="alinDAG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18542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17" descr="alinDAG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18542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TextBox 18"/>
          <p:cNvSpPr txBox="1">
            <a:spLocks noChangeArrowheads="1"/>
          </p:cNvSpPr>
          <p:nvPr/>
        </p:nvSpPr>
        <p:spPr bwMode="auto">
          <a:xfrm>
            <a:off x="4614863" y="4278313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136" name="TextBox 19"/>
          <p:cNvSpPr txBox="1">
            <a:spLocks noChangeArrowheads="1"/>
          </p:cNvSpPr>
          <p:nvPr/>
        </p:nvSpPr>
        <p:spPr bwMode="auto">
          <a:xfrm>
            <a:off x="4267200" y="51816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137" name="TextBox 21"/>
          <p:cNvSpPr txBox="1">
            <a:spLocks noChangeArrowheads="1"/>
          </p:cNvSpPr>
          <p:nvPr/>
        </p:nvSpPr>
        <p:spPr bwMode="auto">
          <a:xfrm>
            <a:off x="5334000" y="51927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0.7</a:t>
            </a:r>
          </a:p>
        </p:txBody>
      </p:sp>
      <p:sp>
        <p:nvSpPr>
          <p:cNvPr id="48138" name="TextBox 9"/>
          <p:cNvSpPr txBox="1">
            <a:spLocks noChangeArrowheads="1"/>
          </p:cNvSpPr>
          <p:nvPr/>
        </p:nvSpPr>
        <p:spPr bwMode="auto">
          <a:xfrm>
            <a:off x="6172200" y="57150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0.3</a:t>
            </a:r>
          </a:p>
        </p:txBody>
      </p:sp>
      <p:sp>
        <p:nvSpPr>
          <p:cNvPr id="48139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093028-4B1B-7243-9D72-91C1C0D2F7F4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Load Balancing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Use local decisions: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Choose which outgoing links to use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Decide how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spead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 load across these links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Push back when all outgoing links are congested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Send congestion signal on incoming links to upstream nodes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Theorem: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When all traffic goes to a single destination, local load balancing leads to optimal throughput</a:t>
            </a:r>
          </a:p>
          <a:p>
            <a:r>
              <a:rPr lang="en-US" dirty="0">
                <a:latin typeface="Arial" charset="0"/>
                <a:cs typeface="Arial" charset="0"/>
              </a:rPr>
              <a:t>Simulations: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 general settings, local load balancing close to optimal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2813EA-E483-9845-994C-B66481667788}" type="slidenum">
              <a:rPr lang="en-US" sz="1400" b="0">
                <a:latin typeface="Times New Roman" charset="0"/>
              </a:rPr>
              <a:pPr eaLnBrk="1" hangingPunct="1"/>
              <a:t>65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DAG-based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a principled paradigm for backup paths</a:t>
            </a:r>
          </a:p>
          <a:p>
            <a:pPr lvl="1"/>
            <a:r>
              <a:rPr lang="en-US" dirty="0" smtClean="0"/>
              <a:t>Can tolerate many failures</a:t>
            </a:r>
          </a:p>
          <a:p>
            <a:pPr lvl="1"/>
            <a:r>
              <a:rPr lang="en-US" dirty="0" smtClean="0"/>
              <a:t>Scalable</a:t>
            </a:r>
          </a:p>
          <a:p>
            <a:pPr lvl="1"/>
            <a:r>
              <a:rPr lang="en-US" dirty="0" smtClean="0"/>
              <a:t>Easy to understand and manage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Computing DAG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Use each link in a single direction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DAG </a:t>
            </a:r>
            <a:r>
              <a:rPr lang="en-US" dirty="0" err="1">
                <a:latin typeface="Arial" charset="0"/>
                <a:cs typeface="Arial" charset="0"/>
              </a:rPr>
              <a:t>iff</a:t>
            </a:r>
            <a:r>
              <a:rPr lang="en-US" dirty="0">
                <a:latin typeface="Arial" charset="0"/>
                <a:cs typeface="Arial" charset="0"/>
              </a:rPr>
              <a:t> link directions follow global order</a:t>
            </a:r>
          </a:p>
          <a:p>
            <a:r>
              <a:rPr lang="en-US" dirty="0">
                <a:latin typeface="Arial" charset="0"/>
                <a:cs typeface="Arial" charset="0"/>
              </a:rPr>
              <a:t>Computing a DAG for destination v is simple: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Essentially a shortest-path computation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With consistent method of breaking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ties</a:t>
            </a:r>
          </a:p>
        </p:txBody>
      </p:sp>
      <p:pic>
        <p:nvPicPr>
          <p:cNvPr id="52228" name="Picture 105" descr="alinDA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38600"/>
            <a:ext cx="1774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106" descr="alin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4038600"/>
            <a:ext cx="1765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triped Right Arrow 7"/>
          <p:cNvSpPr/>
          <p:nvPr/>
        </p:nvSpPr>
        <p:spPr>
          <a:xfrm>
            <a:off x="4038600" y="4953000"/>
            <a:ext cx="838200" cy="533400"/>
          </a:xfrm>
          <a:prstGeom prst="stripedRightArrow">
            <a:avLst/>
          </a:prstGeom>
          <a:ln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B53B35-D4EB-F24F-BC89-D5AA3E96EA60}" type="slidenum">
              <a:rPr lang="en-US" sz="1400" b="0">
                <a:latin typeface="Times New Roman" charset="0"/>
              </a:rPr>
              <a:pPr eaLnBrk="1" hangingPunct="1"/>
              <a:t>67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What about Connectivity?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Multiple outgoing links improve connectivity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 can RAD give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perfect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connectivity?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all outbound links fail that node is disconnected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Even if underlying graph is still connected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How can we fix this?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F221A4-A789-8E4B-8D09-AF0679B679E2}" type="slidenum">
              <a:rPr lang="en-US" sz="1400" b="0">
                <a:latin typeface="Times New Roman" charset="0"/>
              </a:rPr>
              <a:pPr eaLnBrk="1" hangingPunct="1"/>
              <a:t>68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Link Reversal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If all outgoing links fail, reverse incoming links to outgoing</a:t>
            </a:r>
          </a:p>
          <a:p>
            <a:pPr>
              <a:buFontTx/>
              <a:buNone/>
            </a:pPr>
            <a:endParaRPr lang="en-US">
              <a:latin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55300" name="Picture 27" descr="alinDA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1774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Box 28"/>
          <p:cNvSpPr txBox="1">
            <a:spLocks noChangeArrowheads="1"/>
          </p:cNvSpPr>
          <p:nvPr/>
        </p:nvSpPr>
        <p:spPr bwMode="auto">
          <a:xfrm>
            <a:off x="2514600" y="33528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302" name="TextBox 29"/>
          <p:cNvSpPr txBox="1">
            <a:spLocks noChangeArrowheads="1"/>
          </p:cNvSpPr>
          <p:nvPr/>
        </p:nvSpPr>
        <p:spPr bwMode="auto">
          <a:xfrm>
            <a:off x="2590800" y="36576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55303" name="Picture 30" descr="alinL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1765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TextBox 31"/>
          <p:cNvSpPr txBox="1">
            <a:spLocks noChangeArrowheads="1"/>
          </p:cNvSpPr>
          <p:nvPr/>
        </p:nvSpPr>
        <p:spPr bwMode="auto">
          <a:xfrm>
            <a:off x="5072063" y="3429000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305" name="TextBox 32"/>
          <p:cNvSpPr txBox="1">
            <a:spLocks noChangeArrowheads="1"/>
          </p:cNvSpPr>
          <p:nvPr/>
        </p:nvSpPr>
        <p:spPr bwMode="auto">
          <a:xfrm>
            <a:off x="5148263" y="3657600"/>
            <a:ext cx="33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Striped Right Arrow 9"/>
          <p:cNvSpPr/>
          <p:nvPr/>
        </p:nvSpPr>
        <p:spPr>
          <a:xfrm>
            <a:off x="4038600" y="3810000"/>
            <a:ext cx="609600" cy="381000"/>
          </a:xfrm>
          <a:prstGeom prst="stripedRightArrow">
            <a:avLst/>
          </a:prstGeom>
          <a:ln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307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FBC7B3-697D-F747-B19A-C8D5F7A770F9}" type="slidenum">
              <a:rPr lang="en-US" sz="1400" b="0">
                <a:latin typeface="Times New Roman" charset="0"/>
              </a:rPr>
              <a:pPr eaLnBrk="1" hangingPunct="1"/>
              <a:t>69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Oscillations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 we discussed how BGP might never converge due to “policy oscillations”</a:t>
            </a:r>
          </a:p>
          <a:p>
            <a:endParaRPr lang="en-US" dirty="0"/>
          </a:p>
          <a:p>
            <a:r>
              <a:rPr lang="en-US" dirty="0" smtClean="0"/>
              <a:t>We now discuss how we might solve this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1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packet arrives, send out </a:t>
            </a:r>
            <a:r>
              <a:rPr lang="en-US" b="1" i="1" dirty="0" smtClean="0"/>
              <a:t>any</a:t>
            </a:r>
            <a:r>
              <a:rPr lang="en-US" dirty="0" smtClean="0"/>
              <a:t> outgoing link</a:t>
            </a:r>
          </a:p>
          <a:p>
            <a:endParaRPr lang="en-US" dirty="0"/>
          </a:p>
          <a:p>
            <a:r>
              <a:rPr lang="en-US" dirty="0" smtClean="0"/>
              <a:t>When an outgoing link fails (or is reversed)</a:t>
            </a:r>
          </a:p>
          <a:p>
            <a:pPr lvl="1"/>
            <a:r>
              <a:rPr lang="en-US" dirty="0" smtClean="0"/>
              <a:t>If other outgoing links exist, do nothing</a:t>
            </a:r>
          </a:p>
          <a:p>
            <a:pPr lvl="1"/>
            <a:r>
              <a:rPr lang="en-US" dirty="0" smtClean="0"/>
              <a:t>If no other outgoing links exist, reverse all incoming links</a:t>
            </a:r>
          </a:p>
          <a:p>
            <a:pPr lvl="2"/>
            <a:r>
              <a:rPr lang="en-US" dirty="0" smtClean="0"/>
              <a:t>i.e., change them to outgoing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Link Reversal Properties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Connectivity </a:t>
            </a:r>
            <a:r>
              <a:rPr lang="en-US" dirty="0">
                <a:latin typeface="Arial" charset="0"/>
                <a:cs typeface="Arial" charset="0"/>
              </a:rPr>
              <a:t>guaranteed!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If graph is connected, link reversal process will restore connectivity in DAG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This has been known in wireless literature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Now being applied to wired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networks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If you don’t think this is neat, then you are asleep.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Local rule to produce ideal connectivity!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338E4A-08A9-1B47-986C-DA755F70793C}" type="slidenum">
              <a:rPr lang="en-US" sz="1400" b="0">
                <a:latin typeface="Times New Roman" charset="0"/>
              </a:rPr>
              <a:pPr eaLnBrk="1" hangingPunct="1"/>
              <a:t>71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Exercise: Prove 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line of argument about why this guarantees connectivity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Deadend</a:t>
            </a:r>
            <a:r>
              <a:rPr lang="en-US" dirty="0" smtClean="0"/>
              <a:t>: algorithm never results in dead-ends</a:t>
            </a:r>
          </a:p>
          <a:p>
            <a:pPr lvl="1"/>
            <a:r>
              <a:rPr lang="en-US" dirty="0" smtClean="0"/>
              <a:t>At least one link will be outbound, if you have a link</a:t>
            </a:r>
          </a:p>
          <a:p>
            <a:pPr lvl="1"/>
            <a:endParaRPr lang="en-US" dirty="0"/>
          </a:p>
          <a:p>
            <a:r>
              <a:rPr lang="en-US" dirty="0" smtClean="0"/>
              <a:t>Loops: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ssume network does not have loop at beginning </a:t>
            </a:r>
          </a:p>
          <a:p>
            <a:pPr lvl="2"/>
            <a:r>
              <a:rPr lang="en-US" dirty="0" smtClean="0"/>
              <a:t>(i.e., we have a DAG)</a:t>
            </a:r>
          </a:p>
          <a:p>
            <a:pPr lvl="1"/>
            <a:r>
              <a:rPr lang="en-US" dirty="0" smtClean="0"/>
              <a:t>Link reversal cannot create a loop</a:t>
            </a:r>
          </a:p>
          <a:p>
            <a:pPr lvl="2"/>
            <a:r>
              <a:rPr lang="en-US" dirty="0" smtClean="0"/>
              <a:t>Because reversed node cannot be part of a loop</a:t>
            </a:r>
          </a:p>
          <a:p>
            <a:pPr lvl="1"/>
            <a:r>
              <a:rPr lang="en-US" dirty="0" smtClean="0"/>
              <a:t>Therefore, topology never in a state where a loop exists</a:t>
            </a:r>
          </a:p>
          <a:p>
            <a:pPr lvl="1"/>
            <a:endParaRPr lang="en-US" dirty="0"/>
          </a:p>
          <a:p>
            <a:r>
              <a:rPr lang="en-US" dirty="0" smtClean="0"/>
              <a:t>Are we done with proof?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8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No, link reversals might not terminate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prove topology reaches fixed point</a:t>
            </a:r>
          </a:p>
          <a:p>
            <a:pPr lvl="1"/>
            <a:r>
              <a:rPr lang="en-US" dirty="0" smtClean="0"/>
              <a:t>If underlying graph is connected</a:t>
            </a:r>
          </a:p>
          <a:p>
            <a:pPr lvl="1"/>
            <a:endParaRPr lang="en-US" dirty="0"/>
          </a:p>
          <a:p>
            <a:r>
              <a:rPr lang="en-US" dirty="0" smtClean="0"/>
              <a:t>Not reaching a fixed point means process of node reversals continues forever</a:t>
            </a:r>
          </a:p>
          <a:p>
            <a:pPr lvl="1"/>
            <a:endParaRPr lang="en-US" dirty="0"/>
          </a:p>
          <a:p>
            <a:r>
              <a:rPr lang="en-US" dirty="0" smtClean="0"/>
              <a:t>Since network is of finite size, this process must repeat in a cycle of node reversals</a:t>
            </a:r>
          </a:p>
          <a:p>
            <a:pPr lvl="1"/>
            <a:endParaRPr lang="en-US" dirty="0"/>
          </a:p>
          <a:p>
            <a:r>
              <a:rPr lang="en-US" dirty="0" smtClean="0"/>
              <a:t>How can we prove this is impossible?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node has a path to the destination, then it will never reverse itself.</a:t>
            </a:r>
          </a:p>
          <a:p>
            <a:pPr lvl="1"/>
            <a:endParaRPr lang="en-US" dirty="0"/>
          </a:p>
          <a:p>
            <a:r>
              <a:rPr lang="en-US" dirty="0" smtClean="0"/>
              <a:t>Conclusion: the set of nodes with a path to the destination is </a:t>
            </a:r>
            <a:r>
              <a:rPr lang="en-US" dirty="0" err="1" smtClean="0"/>
              <a:t>nondecreasing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node to do a second link reversal, all of its neighbors must have also reversed its links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Therefore, the set of nodes doing a link reversal is an expanding set</a:t>
            </a:r>
          </a:p>
          <a:p>
            <a:pPr lvl="4"/>
            <a:endParaRPr lang="en-US" dirty="0"/>
          </a:p>
          <a:p>
            <a:r>
              <a:rPr lang="en-US" dirty="0" smtClean="0"/>
              <a:t>Can only re-reverse all reversing nodes if the process reaches the “edge” of network</a:t>
            </a:r>
          </a:p>
          <a:p>
            <a:pPr lvl="4"/>
            <a:endParaRPr lang="en-US" dirty="0"/>
          </a:p>
          <a:p>
            <a:r>
              <a:rPr lang="en-US" dirty="0" smtClean="0"/>
              <a:t>But once this process touches a node which is connected to the source, it stops. </a:t>
            </a:r>
            <a:r>
              <a:rPr lang="en-US" b="1" dirty="0" smtClean="0"/>
              <a:t>QED.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RAD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Local responses lead to: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Guaranteed connectivity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Close-to-optimal load balancing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Can be used for L2 and/or L3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change in packet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headers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35A45-6609-BB48-834A-35CBD4E135B0}" type="slidenum">
              <a:rPr lang="en-US" sz="1400" b="0">
                <a:latin typeface="Times New Roman" charset="0"/>
              </a:rPr>
              <a:pPr eaLnBrk="1" hangingPunct="1"/>
              <a:t>77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Isn’t RAD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link reversals are on the “control plane”</a:t>
            </a:r>
          </a:p>
          <a:p>
            <a:pPr lvl="2"/>
            <a:endParaRPr lang="en-US" dirty="0"/>
          </a:p>
          <a:p>
            <a:r>
              <a:rPr lang="en-US" dirty="0" smtClean="0"/>
              <a:t>They take time to compute</a:t>
            </a:r>
          </a:p>
          <a:p>
            <a:pPr lvl="2"/>
            <a:endParaRPr lang="en-US" dirty="0"/>
          </a:p>
          <a:p>
            <a:r>
              <a:rPr lang="en-US" dirty="0" smtClean="0"/>
              <a:t>Packets can be lost in the meantime…</a:t>
            </a:r>
          </a:p>
          <a:p>
            <a:pPr lvl="1"/>
            <a:endParaRPr lang="en-US" dirty="0"/>
          </a:p>
          <a:p>
            <a:r>
              <a:rPr lang="en-US" dirty="0" smtClean="0"/>
              <a:t>Exactly the problem with FCP route </a:t>
            </a:r>
            <a:r>
              <a:rPr lang="en-US" dirty="0" err="1" smtClean="0"/>
              <a:t>recomputation</a:t>
            </a:r>
            <a:endParaRPr lang="en-US" dirty="0" smtClean="0"/>
          </a:p>
          <a:p>
            <a:pPr lvl="1"/>
            <a:r>
              <a:rPr lang="en-US" dirty="0" smtClean="0"/>
              <a:t>Works on control-plane speeds, not data speeds</a:t>
            </a:r>
          </a:p>
          <a:p>
            <a:pPr lvl="1"/>
            <a:endParaRPr lang="en-US" dirty="0"/>
          </a:p>
          <a:p>
            <a:r>
              <a:rPr lang="en-US" dirty="0" smtClean="0"/>
              <a:t>Any suggestions?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Data-Driven Connectivity (DDC)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link reversal properties in terms of actions that can occur at data speeds</a:t>
            </a:r>
          </a:p>
          <a:p>
            <a:pPr lvl="1"/>
            <a:endParaRPr lang="en-US" dirty="0"/>
          </a:p>
          <a:p>
            <a:r>
              <a:rPr lang="en-US" dirty="0" smtClean="0"/>
              <a:t>Events: packet arriving in “reverse” direction</a:t>
            </a:r>
          </a:p>
          <a:p>
            <a:r>
              <a:rPr lang="en-US" dirty="0" smtClean="0"/>
              <a:t>Action: remove that link from outgoing set</a:t>
            </a:r>
          </a:p>
          <a:p>
            <a:endParaRPr lang="en-US" dirty="0"/>
          </a:p>
          <a:p>
            <a:r>
              <a:rPr lang="en-US" dirty="0" smtClean="0"/>
              <a:t>Goal: define simple algorithms that can be supported in HW</a:t>
            </a:r>
          </a:p>
          <a:p>
            <a:pPr lvl="1"/>
            <a:r>
              <a:rPr lang="en-US" dirty="0" smtClean="0"/>
              <a:t>Ask Panda for </a:t>
            </a:r>
            <a:r>
              <a:rPr lang="en-US" smtClean="0"/>
              <a:t>more details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FE6DBA-76D2-B34C-93A4-473DEEDB3281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Policy Oscillations (cont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Policy autonomy </a:t>
            </a:r>
            <a:r>
              <a:rPr lang="en-US" dirty="0" err="1">
                <a:latin typeface="Arial" charset="0"/>
                <a:cs typeface="Arial" charset="0"/>
              </a:rPr>
              <a:t>vs</a:t>
            </a:r>
            <a:r>
              <a:rPr lang="en-US" dirty="0">
                <a:latin typeface="Arial" charset="0"/>
                <a:cs typeface="Arial" charset="0"/>
              </a:rPr>
              <a:t> network stability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scillations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possible with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small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degree of autonomy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ocus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of much recent research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Not an easy problem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PSPACE-complete to decide whether given policies will eventually converge!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However, if policies follow normal business practices, stability is </a:t>
            </a:r>
            <a:r>
              <a:rPr lang="en-US" dirty="0" smtClean="0">
                <a:latin typeface="Arial" charset="0"/>
                <a:cs typeface="Arial" charset="0"/>
              </a:rPr>
              <a:t>guaranteed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“</a:t>
            </a:r>
            <a:r>
              <a:rPr lang="en-US" dirty="0" err="1" smtClean="0">
                <a:latin typeface="Arial" charset="0"/>
                <a:cs typeface="Arial" charset="0"/>
              </a:rPr>
              <a:t>Gao</a:t>
            </a:r>
            <a:r>
              <a:rPr lang="en-US" dirty="0" smtClean="0">
                <a:latin typeface="Arial" charset="0"/>
                <a:cs typeface="Arial" charset="0"/>
              </a:rPr>
              <a:t>-Rexford conditions”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cs typeface="Arial" charset="0"/>
              </a:rPr>
              <a:t>ssentially the provider/peer/customer policy categories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Review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Major Routing Challenges: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Resilience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Traffic Engineering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Policy Oscillations</a:t>
            </a:r>
          </a:p>
          <a:p>
            <a:r>
              <a:rPr lang="en-US" dirty="0">
                <a:latin typeface="Arial" charset="0"/>
                <a:cs typeface="Arial" charset="0"/>
              </a:rPr>
              <a:t>We have solutions for all of them!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FCP, RAD, and Policy Dispute Resolution</a:t>
            </a:r>
          </a:p>
          <a:p>
            <a:r>
              <a:rPr lang="en-US" dirty="0">
                <a:latin typeface="Arial" charset="0"/>
                <a:cs typeface="Arial" charset="0"/>
              </a:rPr>
              <a:t>Are they deployed?  No…..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Will they be deployed? Maybe…..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C97CBE-318B-0941-82FF-EE00E7343A3B}" type="slidenum">
              <a:rPr lang="en-US" sz="1400" b="0">
                <a:latin typeface="Times New Roman" charset="0"/>
              </a:rPr>
              <a:pPr eaLnBrk="1" hangingPunct="1"/>
              <a:t>80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Theoretical Results (in more detail)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If preferences obey </a:t>
            </a:r>
            <a:r>
              <a:rPr lang="en-US" dirty="0" err="1">
                <a:latin typeface="Arial" charset="0"/>
                <a:cs typeface="Arial" charset="0"/>
              </a:rPr>
              <a:t>Gao</a:t>
            </a:r>
            <a:r>
              <a:rPr lang="en-US" dirty="0">
                <a:latin typeface="Arial" charset="0"/>
                <a:cs typeface="Arial" charset="0"/>
              </a:rPr>
              <a:t>-Rexford, BGP is safe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Safe = guaranteed to converge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there is no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dispute wheel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cs typeface="Arial" charset="0"/>
              </a:rPr>
              <a:t>, BGP is safe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 converse is not true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there are two </a:t>
            </a:r>
            <a:r>
              <a:rPr lang="en-US" dirty="0" smtClean="0">
                <a:latin typeface="Arial" charset="0"/>
                <a:cs typeface="Arial" charset="0"/>
              </a:rPr>
              <a:t>“stable states”, </a:t>
            </a:r>
            <a:r>
              <a:rPr lang="en-US" dirty="0">
                <a:latin typeface="Arial" charset="0"/>
                <a:cs typeface="Arial" charset="0"/>
              </a:rPr>
              <a:t>BGP is unsafe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But converse is not true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If domains </a:t>
            </a:r>
            <a:r>
              <a:rPr lang="en-US" dirty="0" smtClean="0">
                <a:latin typeface="Arial" charset="0"/>
                <a:cs typeface="Arial" charset="0"/>
              </a:rPr>
              <a:t>can’t </a:t>
            </a:r>
            <a:r>
              <a:rPr lang="en-US" dirty="0">
                <a:latin typeface="Arial" charset="0"/>
                <a:cs typeface="Arial" charset="0"/>
              </a:rPr>
              <a:t>lie about </a:t>
            </a:r>
            <a:r>
              <a:rPr lang="en-US" dirty="0" smtClean="0">
                <a:latin typeface="Arial" charset="0"/>
                <a:cs typeface="Arial" charset="0"/>
              </a:rPr>
              <a:t>routes, </a:t>
            </a:r>
            <a:r>
              <a:rPr lang="en-US" dirty="0">
                <a:latin typeface="Arial" charset="0"/>
                <a:cs typeface="Arial" charset="0"/>
              </a:rPr>
              <a:t>and there is no dispute wheel, BGP is incentive compatible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BFD535-B7E5-AE47-BC95-1FE7612822D1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15029</TotalTime>
  <Words>3100</Words>
  <Application>Microsoft Office PowerPoint</Application>
  <PresentationFormat>On-screen Show (4:3)</PresentationFormat>
  <Paragraphs>842</Paragraphs>
  <Slides>80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cs426</vt:lpstr>
      <vt:lpstr>Advanced Topics in Routing</vt:lpstr>
      <vt:lpstr>Announcements</vt:lpstr>
      <vt:lpstr>Holy Trinity of Routing: LS, DV, PV</vt:lpstr>
      <vt:lpstr>Major Routing Challenges:</vt:lpstr>
      <vt:lpstr>Another Purpose for Today</vt:lpstr>
      <vt:lpstr>Policy Dispute Resolution</vt:lpstr>
      <vt:lpstr>Policy Oscillations</vt:lpstr>
      <vt:lpstr>Policy Oscillations (cont’d)</vt:lpstr>
      <vt:lpstr>Theoretical Results (in more detail)</vt:lpstr>
      <vt:lpstr>Objectives for New Policy Approach</vt:lpstr>
      <vt:lpstr>Example of Policy Oscillation</vt:lpstr>
      <vt:lpstr>Step-by-Step of Policy Oscillation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Nodes See Signs of Trouble</vt:lpstr>
      <vt:lpstr>Basic Idea</vt:lpstr>
      <vt:lpstr>Precedence Calculation</vt:lpstr>
      <vt:lpstr>Use of Precedence Values</vt:lpstr>
      <vt:lpstr>Example of Policy Oscillation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“Proof” of why it works</vt:lpstr>
      <vt:lpstr>Properties of Solution</vt:lpstr>
      <vt:lpstr>Routing Resilience</vt:lpstr>
      <vt:lpstr>Resilience</vt:lpstr>
      <vt:lpstr>Hacks Used Today</vt:lpstr>
      <vt:lpstr>Solutions Presented Today</vt:lpstr>
      <vt:lpstr>Multipath Routing</vt:lpstr>
      <vt:lpstr>Fundamental Question</vt:lpstr>
      <vt:lpstr>Failure-Carrying Packets (FCP)</vt:lpstr>
      <vt:lpstr>FCP Approach: Step 1</vt:lpstr>
      <vt:lpstr>FCP Approach: Step 2</vt:lpstr>
      <vt:lpstr>Example: FCP routing</vt:lpstr>
      <vt:lpstr>Example: FCP routing</vt:lpstr>
      <vt:lpstr>Class Exercise: Prove This Works</vt:lpstr>
      <vt:lpstr>Keys to Proof</vt:lpstr>
      <vt:lpstr>Condition for Correctness</vt:lpstr>
      <vt:lpstr>Properties of FCP</vt:lpstr>
      <vt:lpstr>Results: OSPF vs. FCP</vt:lpstr>
      <vt:lpstr>Results: Backup-paths vs. FCP</vt:lpstr>
      <vt:lpstr>Problems with FCP</vt:lpstr>
      <vt:lpstr>Traffic Engineering (TE)</vt:lpstr>
      <vt:lpstr>Routing Along DAGs (RAD)</vt:lpstr>
      <vt:lpstr>Avoiding Recomputation: Take II</vt:lpstr>
      <vt:lpstr>Background</vt:lpstr>
      <vt:lpstr>Our Approach: Shift the Paradigm</vt:lpstr>
      <vt:lpstr>DAG Properties</vt:lpstr>
      <vt:lpstr>Load Balancing</vt:lpstr>
      <vt:lpstr>DAG-based Routing</vt:lpstr>
      <vt:lpstr>Computing DAG</vt:lpstr>
      <vt:lpstr>What about Connectivity?</vt:lpstr>
      <vt:lpstr>Link Reversal</vt:lpstr>
      <vt:lpstr>RAD Algorithm</vt:lpstr>
      <vt:lpstr>Link Reversal Properties</vt:lpstr>
      <vt:lpstr>Class Exercise: Prove This Works</vt:lpstr>
      <vt:lpstr>Keys to Proof</vt:lpstr>
      <vt:lpstr>No, link reversals might not terminate</vt:lpstr>
      <vt:lpstr>Fact #1</vt:lpstr>
      <vt:lpstr>Fact #2</vt:lpstr>
      <vt:lpstr>Summary of RAD</vt:lpstr>
      <vt:lpstr>Why Isn’t RAD Enough?</vt:lpstr>
      <vt:lpstr>Data-Driven Connectivity (DDC)</vt:lpstr>
      <vt:lpstr>Review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tdang</cp:lastModifiedBy>
  <cp:revision>313</cp:revision>
  <cp:lastPrinted>2010-10-31T16:56:50Z</cp:lastPrinted>
  <dcterms:created xsi:type="dcterms:W3CDTF">2010-10-31T03:48:10Z</dcterms:created>
  <dcterms:modified xsi:type="dcterms:W3CDTF">2012-10-23T19:23:18Z</dcterms:modified>
</cp:coreProperties>
</file>